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3"/>
  </p:notesMasterIdLst>
  <p:handoutMasterIdLst>
    <p:handoutMasterId r:id="rId35"/>
  </p:handoutMasterIdLst>
  <p:sldIdLst>
    <p:sldId id="436" r:id="rId4"/>
    <p:sldId id="450" r:id="rId5"/>
    <p:sldId id="439" r:id="rId6"/>
    <p:sldId id="446" r:id="rId7"/>
    <p:sldId id="447" r:id="rId8"/>
    <p:sldId id="448" r:id="rId9"/>
    <p:sldId id="449" r:id="rId10"/>
    <p:sldId id="452" r:id="rId11"/>
    <p:sldId id="455" r:id="rId12"/>
    <p:sldId id="456" r:id="rId13"/>
    <p:sldId id="457" r:id="rId14"/>
    <p:sldId id="453" r:id="rId15"/>
    <p:sldId id="451" r:id="rId16"/>
    <p:sldId id="432" r:id="rId17"/>
    <p:sldId id="433" r:id="rId18"/>
    <p:sldId id="434" r:id="rId19"/>
    <p:sldId id="435" r:id="rId20"/>
    <p:sldId id="482" r:id="rId21"/>
    <p:sldId id="483" r:id="rId22"/>
    <p:sldId id="484" r:id="rId23"/>
    <p:sldId id="440" r:id="rId24"/>
    <p:sldId id="445" r:id="rId25"/>
    <p:sldId id="441" r:id="rId26"/>
    <p:sldId id="442" r:id="rId27"/>
    <p:sldId id="443" r:id="rId28"/>
    <p:sldId id="488" r:id="rId29"/>
    <p:sldId id="489" r:id="rId30"/>
    <p:sldId id="490" r:id="rId31"/>
    <p:sldId id="491" r:id="rId32"/>
    <p:sldId id="492" r:id="rId34"/>
  </p:sldIdLst>
  <p:sldSz cx="9144000" cy="6858000" type="screen4x3"/>
  <p:notesSz cx="6858000" cy="92964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3333FF"/>
    <a:srgbClr val="FF0000"/>
    <a:srgbClr val="FF3300"/>
    <a:srgbClr val="CC00CC"/>
    <a:srgbClr val="FFFF66"/>
    <a:srgbClr val="FF9900"/>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109"/>
  </p:normalViewPr>
  <p:slideViewPr>
    <p:cSldViewPr showGuides="1">
      <p:cViewPr varScale="1">
        <p:scale>
          <a:sx n="68" d="100"/>
          <a:sy n="68" d="100"/>
        </p:scale>
        <p:origin x="1446" y="54"/>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slide" Target="slides/slide30.xml"/><Relationship Id="rId33" Type="http://schemas.openxmlformats.org/officeDocument/2006/relationships/notesMaster" Target="notesMasters/notesMaster1.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5602" name="Rectangle 2"/>
          <p:cNvSpPr>
            <a:spLocks noGrp="1" noChangeArrowheads="1"/>
          </p:cNvSpPr>
          <p:nvPr>
            <p:ph type="hdr" sz="quarter"/>
          </p:nvPr>
        </p:nvSpPr>
        <p:spPr bwMode="auto">
          <a:xfrm>
            <a:off x="0" y="0"/>
            <a:ext cx="2971800" cy="465138"/>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5603" name="Rectangle 3"/>
          <p:cNvSpPr>
            <a:spLocks noGrp="1" noChangeArrowheads="1"/>
          </p:cNvSpPr>
          <p:nvPr>
            <p:ph type="dt" sz="quarter" idx="1"/>
          </p:nvPr>
        </p:nvSpPr>
        <p:spPr bwMode="auto">
          <a:xfrm>
            <a:off x="3884613" y="0"/>
            <a:ext cx="2971800" cy="465138"/>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5604" name="Rectangle 4"/>
          <p:cNvSpPr>
            <a:spLocks noGrp="1" noChangeArrowheads="1"/>
          </p:cNvSpPr>
          <p:nvPr>
            <p:ph type="ftr" sz="quarter" idx="2"/>
          </p:nvPr>
        </p:nvSpPr>
        <p:spPr bwMode="auto">
          <a:xfrm>
            <a:off x="0" y="8829675"/>
            <a:ext cx="2971800" cy="465138"/>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5605" name="Rectangle 5"/>
          <p:cNvSpPr>
            <a:spLocks noGrp="1" noChangeArrowheads="1"/>
          </p:cNvSpPr>
          <p:nvPr>
            <p:ph type="sldNum" sz="quarter" idx="3"/>
          </p:nvPr>
        </p:nvSpPr>
        <p:spPr bwMode="auto">
          <a:xfrm>
            <a:off x="3884613" y="8829675"/>
            <a:ext cx="2971800" cy="465138"/>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altLang="en-US" sz="1200" dirty="0"/>
            </a:fld>
            <a:endParaRPr lang="en-US"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6866" name="Rectangle 2"/>
          <p:cNvSpPr>
            <a:spLocks noGrp="1" noChangeArrowheads="1"/>
          </p:cNvSpPr>
          <p:nvPr>
            <p:ph type="hdr" sz="quarter"/>
          </p:nvPr>
        </p:nvSpPr>
        <p:spPr bwMode="auto">
          <a:xfrm>
            <a:off x="0" y="0"/>
            <a:ext cx="2971800" cy="465138"/>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6867" name="Rectangle 3"/>
          <p:cNvSpPr>
            <a:spLocks noGrp="1" noChangeArrowheads="1"/>
          </p:cNvSpPr>
          <p:nvPr>
            <p:ph type="dt" idx="1"/>
          </p:nvPr>
        </p:nvSpPr>
        <p:spPr bwMode="auto">
          <a:xfrm>
            <a:off x="3884613" y="0"/>
            <a:ext cx="2971800" cy="465138"/>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2" name="Rectangle 4"/>
          <p:cNvSpPr>
            <a:spLocks noRot="1" noTextEdit="1"/>
          </p:cNvSpPr>
          <p:nvPr>
            <p:ph type="sldImg" idx="2"/>
          </p:nvPr>
        </p:nvSpPr>
        <p:spPr>
          <a:xfrm>
            <a:off x="1103313" y="696913"/>
            <a:ext cx="4651375" cy="3487737"/>
          </a:xfrm>
          <a:prstGeom prst="rect">
            <a:avLst/>
          </a:prstGeom>
          <a:noFill/>
          <a:ln w="9525" cap="flat" cmpd="sng">
            <a:solidFill>
              <a:srgbClr val="000000"/>
            </a:solidFill>
            <a:prstDash val="solid"/>
            <a:miter/>
            <a:headEnd type="none" w="med" len="med"/>
            <a:tailEnd type="none" w="med" len="med"/>
          </a:ln>
        </p:spPr>
      </p:sp>
      <p:sp>
        <p:nvSpPr>
          <p:cNvPr id="36869" name="Rectangle 5"/>
          <p:cNvSpPr>
            <a:spLocks noGrp="1" noChangeArrowheads="1"/>
          </p:cNvSpPr>
          <p:nvPr>
            <p:ph type="body" sz="quarter" idx="3"/>
          </p:nvPr>
        </p:nvSpPr>
        <p:spPr bwMode="auto">
          <a:xfrm>
            <a:off x="685800" y="4416425"/>
            <a:ext cx="5486400" cy="4183063"/>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6870" name="Rectangle 6"/>
          <p:cNvSpPr>
            <a:spLocks noGrp="1" noChangeArrowheads="1"/>
          </p:cNvSpPr>
          <p:nvPr>
            <p:ph type="ftr" sz="quarter" idx="4"/>
          </p:nvPr>
        </p:nvSpPr>
        <p:spPr bwMode="auto">
          <a:xfrm>
            <a:off x="0" y="8829675"/>
            <a:ext cx="2971800" cy="465138"/>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6871" name="Rectangle 7"/>
          <p:cNvSpPr>
            <a:spLocks noGrp="1" noChangeArrowheads="1"/>
          </p:cNvSpPr>
          <p:nvPr>
            <p:ph type="sldNum" sz="quarter" idx="5"/>
          </p:nvPr>
        </p:nvSpPr>
        <p:spPr bwMode="auto">
          <a:xfrm>
            <a:off x="3884613" y="8829675"/>
            <a:ext cx="2971800" cy="465138"/>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altLang="en-US" sz="1200" dirty="0"/>
            </a:fld>
            <a:endParaRPr lang="en-US"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Slide Image Placeholder 1"/>
          <p:cNvSpPr>
            <a:spLocks noGrp="1" noRot="1" noChangeAspect="1" noTextEdit="1"/>
          </p:cNvSpPr>
          <p:nvPr>
            <p:ph type="sldImg"/>
          </p:nvPr>
        </p:nvSpPr>
        <p:spPr/>
      </p:sp>
      <p:sp>
        <p:nvSpPr>
          <p:cNvPr id="10243" name="Notes Placeholder 2"/>
          <p:cNvSpPr>
            <a:spLocks noGrp="1"/>
          </p:cNvSpPr>
          <p:nvPr>
            <p:ph type="body" idx="1"/>
          </p:nvPr>
        </p:nvSpPr>
        <p:spPr/>
        <p:txBody>
          <a:bodyPr wrap="square" lIns="91440" tIns="45720" rIns="91440" bIns="45720" anchor="t" anchorCtr="0"/>
          <a:p>
            <a:pPr lvl="0"/>
            <a:endParaRPr dirty="0"/>
          </a:p>
        </p:txBody>
      </p:sp>
      <p:sp>
        <p:nvSpPr>
          <p:cNvPr id="10244" name="Slide Number Placeholder 3"/>
          <p:cNvSpPr txBox="1">
            <a:spLocks noGrp="1"/>
          </p:cNvSpPr>
          <p:nvPr>
            <p:ph type="sldNum" sz="quarter"/>
          </p:nvPr>
        </p:nvSpPr>
        <p:spPr>
          <a:xfrm>
            <a:off x="3884613" y="8829675"/>
            <a:ext cx="2971800" cy="465138"/>
          </a:xfrm>
          <a:prstGeom prst="rect">
            <a:avLst/>
          </a:prstGeom>
          <a:noFill/>
          <a:ln w="9525">
            <a:noFill/>
          </a:ln>
        </p:spPr>
        <p:txBody>
          <a:bodyPr anchor="b" anchorCtr="0"/>
          <a:p>
            <a:pPr lvl="0" algn="r" eaLnBrk="1" hangingPunct="1">
              <a:buNone/>
            </a:pPr>
            <a:fld id="{9A0DB2DC-4C9A-4742-B13C-FB6460FD3503}" type="slidenum">
              <a:rPr lang="en-US" altLang="en-US" sz="1200" dirty="0"/>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extBox 1"/>
          <p:cNvSpPr txBox="1"/>
          <p:nvPr/>
        </p:nvSpPr>
        <p:spPr>
          <a:xfrm>
            <a:off x="304800" y="2286000"/>
            <a:ext cx="8305800" cy="175323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a:spcBef>
                <a:spcPct val="0"/>
              </a:spcBef>
              <a:buNone/>
            </a:pPr>
            <a:r>
              <a:rPr lang="en-US" altLang="en-US" sz="5400" b="1" dirty="0">
                <a:solidFill>
                  <a:srgbClr val="FF0000"/>
                </a:solidFill>
                <a:latin typeface="Times New Roman" panose="02020603050405020304" pitchFamily="18" charset="0"/>
              </a:rPr>
              <a:t>LUYỆN ĐỀ ÔN THI </a:t>
            </a:r>
            <a:endParaRPr lang="en-US" altLang="en-US" sz="5400" b="1" dirty="0">
              <a:solidFill>
                <a:srgbClr val="FF0000"/>
              </a:solidFill>
              <a:latin typeface="Times New Roman" panose="02020603050405020304" pitchFamily="18" charset="0"/>
            </a:endParaRPr>
          </a:p>
          <a:p>
            <a:pPr marL="0" lvl="0" indent="0" algn="ctr">
              <a:spcBef>
                <a:spcPct val="0"/>
              </a:spcBef>
              <a:buNone/>
            </a:pPr>
            <a:r>
              <a:rPr lang="en-US" altLang="en-US" sz="5400" b="1" dirty="0">
                <a:solidFill>
                  <a:srgbClr val="FF0000"/>
                </a:solidFill>
                <a:latin typeface="Times New Roman" panose="02020603050405020304" pitchFamily="18" charset="0"/>
              </a:rPr>
              <a:t>VÀO PTTH TUẦN 33</a:t>
            </a:r>
            <a:endParaRPr lang="en-US" altLang="en-US" sz="5400" b="1" dirty="0">
              <a:solidFill>
                <a:srgbClr val="FF0000"/>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81000" y="304800"/>
            <a:ext cx="8534400" cy="34258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nSpc>
                <a:spcPts val="2000"/>
              </a:lnSpc>
              <a:buNone/>
            </a:pPr>
            <a:r>
              <a:rPr b="1" dirty="0">
                <a:solidFill>
                  <a:srgbClr val="002060"/>
                </a:solidFill>
                <a:latin typeface="Times New Roman" panose="02020603050405020304" pitchFamily="18" charset="0"/>
                <a:cs typeface="Times New Roman" panose="02020603050405020304" pitchFamily="18" charset="0"/>
              </a:rPr>
              <a:t>PHẦN II (3,5)</a:t>
            </a:r>
            <a:endParaRPr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Đọc văn bản sau:</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	Ta hỏi một con chim: Ngươi cần gì? Chim trả lời: Ta cần bay.</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con chim được ăn kê béo trong lồng sẽ trở th</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nh một con g</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bé bỏng, tội nghiệp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vô dụng.</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dòng sông: Ngươi cần gì? Sông trả lời: Ta cần chảy.</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dòng sông không chảy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vũng nước, khô cạn dần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biến mất.</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Ngươi cần gì?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trả lời: Ta cần được ra khơi.</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dòng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không ra khơi nó chỉ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vật biết nôit trên mặt nướcv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sẽ chìm dần theo thời gian.</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con người: Ngươi cần gì? Con người trả lời: Ta cần được lao động trong sáng tạo.</a:t>
            </a:r>
            <a:endParaRPr sz="2000" b="1" dirty="0">
              <a:solidFill>
                <a:srgbClr val="002060"/>
              </a:solidFill>
              <a:latin typeface="Times New Roman" panose="02020603050405020304" pitchFamily="18" charset="0"/>
              <a:cs typeface="Times New Roman" panose="02020603050405020304" pitchFamily="18" charset="0"/>
            </a:endParaRPr>
          </a:p>
          <a:p>
            <a:pPr lvl="0" algn="r">
              <a:lnSpc>
                <a:spcPts val="2000"/>
              </a:lnSpc>
              <a:buNone/>
            </a:pPr>
            <a:r>
              <a:rPr sz="2000" b="1" i="1" dirty="0">
                <a:solidFill>
                  <a:srgbClr val="002060"/>
                </a:solidFill>
                <a:latin typeface="Times New Roman" panose="02020603050405020304" pitchFamily="18" charset="0"/>
                <a:cs typeface="Times New Roman" panose="02020603050405020304" pitchFamily="18" charset="0"/>
              </a:rPr>
              <a:t>       (Trích Những câu hỏi không lãng mạn, Nguyễn Quang Thiều)</a:t>
            </a:r>
            <a:endParaRPr sz="2000" b="1" i="1" dirty="0">
              <a:solidFill>
                <a:srgbClr val="002060"/>
              </a:solidFill>
              <a:latin typeface="Times New Roman" panose="02020603050405020304" pitchFamily="18" charset="0"/>
              <a:ea typeface="Times New Roman" panose="02020603050405020304" pitchFamily="18" charset="0"/>
            </a:endParaRPr>
          </a:p>
        </p:txBody>
      </p:sp>
      <p:sp>
        <p:nvSpPr>
          <p:cNvPr id="13315" name="TextBox 3"/>
          <p:cNvSpPr txBox="1"/>
          <p:nvPr/>
        </p:nvSpPr>
        <p:spPr>
          <a:xfrm>
            <a:off x="228600" y="3962400"/>
            <a:ext cx="8686800" cy="8620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nSpc>
                <a:spcPts val="2000"/>
              </a:lnSpc>
              <a:spcBef>
                <a:spcPct val="0"/>
              </a:spcBef>
              <a:buNone/>
            </a:pPr>
            <a:r>
              <a:rPr lang="en-US" altLang="en-US" sz="2000" b="1" dirty="0">
                <a:latin typeface="Times New Roman" panose="02020603050405020304" pitchFamily="18" charset="0"/>
              </a:rPr>
              <a:t>2. Bài thơ trên có sử dụng hình thức ngôn ngữ nào? Tìm một bàu thơ trong chương trình Ngữ văn 9 cũng có sử dụng hình thức ngôn ngữ như vậy? Ghi rõ tên tác giả bài thơ ấy?  (1,0)</a:t>
            </a:r>
            <a:endParaRPr lang="en-US" altLang="en-US" sz="2000" b="1" dirty="0">
              <a:latin typeface="Times New Roman" panose="02020603050405020304" pitchFamily="18" charset="0"/>
            </a:endParaRPr>
          </a:p>
        </p:txBody>
      </p:sp>
      <p:sp>
        <p:nvSpPr>
          <p:cNvPr id="13316" name="TextBox 2"/>
          <p:cNvSpPr txBox="1"/>
          <p:nvPr/>
        </p:nvSpPr>
        <p:spPr>
          <a:xfrm>
            <a:off x="533400" y="4953000"/>
            <a:ext cx="807720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285750" lvl="0" indent="-285750">
              <a:spcBef>
                <a:spcPct val="0"/>
              </a:spcBef>
              <a:buChar char="-"/>
            </a:pPr>
            <a:r>
              <a:rPr lang="en-US" altLang="en-US" sz="2000" b="1" dirty="0">
                <a:latin typeface="Times New Roman" panose="02020603050405020304" pitchFamily="18" charset="0"/>
              </a:rPr>
              <a:t>Ngôn ngữ: Đối thoại. (0,25đ)</a:t>
            </a:r>
            <a:endParaRPr lang="en-US" altLang="en-US" sz="2000" b="1" dirty="0">
              <a:latin typeface="Times New Roman" panose="02020603050405020304" pitchFamily="18" charset="0"/>
            </a:endParaRPr>
          </a:p>
          <a:p>
            <a:pPr marL="285750" lvl="0" indent="-285750">
              <a:spcBef>
                <a:spcPct val="0"/>
              </a:spcBef>
              <a:buChar char="-"/>
            </a:pPr>
            <a:r>
              <a:rPr lang="en-US" altLang="en-US" sz="2000" b="1" dirty="0">
                <a:latin typeface="Times New Roman" panose="02020603050405020304" pitchFamily="18" charset="0"/>
              </a:rPr>
              <a:t>Bài thơ: Mây và sóng của R.Tago (0,5đ)</a:t>
            </a:r>
            <a:endParaRPr lang="en-US" altLang="en-US" sz="2000" b="1"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81000" y="304800"/>
            <a:ext cx="8534400" cy="34258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nSpc>
                <a:spcPts val="2000"/>
              </a:lnSpc>
              <a:buNone/>
            </a:pPr>
            <a:r>
              <a:rPr b="1" dirty="0">
                <a:solidFill>
                  <a:srgbClr val="002060"/>
                </a:solidFill>
                <a:latin typeface="Times New Roman" panose="02020603050405020304" pitchFamily="18" charset="0"/>
                <a:cs typeface="Times New Roman" panose="02020603050405020304" pitchFamily="18" charset="0"/>
              </a:rPr>
              <a:t>PHẦN II (3,5)</a:t>
            </a:r>
            <a:endParaRPr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Đọc văn bản sau:</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	Ta hỏi một con chim: Ngươi cần gì? Chim trả lời: Ta cần bay.</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con chim được ăn kê béo trong lồng sẽ trở th</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nh một con g</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bé bỏng, tội nghiệp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vô dụng.</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dòng sông: Ngươi cần gì? Sông trả lời: Ta cần chảy.</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dòng sông không chảy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vũng nước, khô cạn dần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biến mất.</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Ngươi cần gì?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trả lời: Ta cần được ra khơi.</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dòng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không ra khơi nó chỉ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vật biết nôit trên mặt nướcv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sẽ chìm dần theo thời gian.</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con người: Ngươi cần gì? Con người trả lời: Ta cần được lao động trong sáng tạo.</a:t>
            </a:r>
            <a:endParaRPr sz="2000" b="1" dirty="0">
              <a:solidFill>
                <a:srgbClr val="002060"/>
              </a:solidFill>
              <a:latin typeface="Times New Roman" panose="02020603050405020304" pitchFamily="18" charset="0"/>
              <a:cs typeface="Times New Roman" panose="02020603050405020304" pitchFamily="18" charset="0"/>
            </a:endParaRPr>
          </a:p>
          <a:p>
            <a:pPr lvl="0" algn="r">
              <a:lnSpc>
                <a:spcPts val="2000"/>
              </a:lnSpc>
              <a:buNone/>
            </a:pPr>
            <a:r>
              <a:rPr sz="2000" b="1" i="1" dirty="0">
                <a:solidFill>
                  <a:srgbClr val="002060"/>
                </a:solidFill>
                <a:latin typeface="Times New Roman" panose="02020603050405020304" pitchFamily="18" charset="0"/>
                <a:cs typeface="Times New Roman" panose="02020603050405020304" pitchFamily="18" charset="0"/>
              </a:rPr>
              <a:t>       (Trích Những câu hỏi không lãng mạn, Nguyễn Quang Thiều)</a:t>
            </a:r>
            <a:endParaRPr sz="2000" b="1" i="1" dirty="0">
              <a:solidFill>
                <a:srgbClr val="002060"/>
              </a:solidFill>
              <a:latin typeface="Times New Roman" panose="02020603050405020304" pitchFamily="18" charset="0"/>
              <a:ea typeface="Times New Roman" panose="02020603050405020304" pitchFamily="18" charset="0"/>
            </a:endParaRPr>
          </a:p>
        </p:txBody>
      </p:sp>
      <p:sp>
        <p:nvSpPr>
          <p:cNvPr id="7173" name="TextBox 4"/>
          <p:cNvSpPr txBox="1"/>
          <p:nvPr/>
        </p:nvSpPr>
        <p:spPr>
          <a:xfrm>
            <a:off x="228600" y="3814763"/>
            <a:ext cx="8686800" cy="6048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nSpc>
                <a:spcPts val="2000"/>
              </a:lnSpc>
              <a:spcBef>
                <a:spcPct val="0"/>
              </a:spcBef>
              <a:buNone/>
            </a:pPr>
            <a:r>
              <a:rPr lang="en-US" altLang="en-US" sz="2000" b="1" dirty="0">
                <a:latin typeface="Times New Roman" panose="02020603050405020304" pitchFamily="18" charset="0"/>
              </a:rPr>
              <a:t>3. Với độ dài khoảng 2/3 trang giấy thi, trình bày suy nghĩ của em về câu trả người của con người: “</a:t>
            </a:r>
            <a:r>
              <a:rPr lang="en-US" altLang="en-US" sz="2000" b="1" dirty="0">
                <a:solidFill>
                  <a:srgbClr val="002060"/>
                </a:solidFill>
                <a:latin typeface="Times New Roman" panose="02020603050405020304" pitchFamily="18" charset="0"/>
                <a:cs typeface="Times New Roman" panose="02020603050405020304" pitchFamily="18" charset="0"/>
              </a:rPr>
              <a:t>Ta cần được lao động trong sáng tạo” (2,0đ)</a:t>
            </a:r>
            <a:endParaRPr lang="en-US" altLang="en-US" sz="2000" b="1" dirty="0">
              <a:latin typeface="Times New Roman" panose="02020603050405020304" pitchFamily="18" charset="0"/>
            </a:endParaRPr>
          </a:p>
        </p:txBody>
      </p:sp>
      <p:sp>
        <p:nvSpPr>
          <p:cNvPr id="3" name="TextBox 2"/>
          <p:cNvSpPr txBox="1"/>
          <p:nvPr/>
        </p:nvSpPr>
        <p:spPr>
          <a:xfrm>
            <a:off x="381000" y="4648200"/>
            <a:ext cx="8229600" cy="19081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285750" lvl="0" indent="-285750">
              <a:spcBef>
                <a:spcPct val="0"/>
              </a:spcBef>
            </a:pPr>
            <a:r>
              <a:rPr lang="en-US" altLang="en-US" sz="2000" b="1" dirty="0">
                <a:latin typeface="Times New Roman" panose="02020603050405020304" pitchFamily="18" charset="0"/>
              </a:rPr>
              <a:t>Hình thức: </a:t>
            </a:r>
            <a:endParaRPr lang="en-US" altLang="en-US" sz="2000" b="1" dirty="0">
              <a:latin typeface="Times New Roman" panose="02020603050405020304" pitchFamily="18" charset="0"/>
            </a:endParaRPr>
          </a:p>
          <a:p>
            <a:pPr marL="285750" lvl="0" indent="-285750">
              <a:spcBef>
                <a:spcPct val="0"/>
              </a:spcBef>
              <a:buChar char="-"/>
            </a:pPr>
            <a:r>
              <a:rPr lang="en-US" altLang="en-US" sz="2000" b="1" dirty="0">
                <a:latin typeface="Times New Roman" panose="02020603050405020304" pitchFamily="18" charset="0"/>
              </a:rPr>
              <a:t>Đoạn văn hoặc bài văn NLXH</a:t>
            </a:r>
            <a:endParaRPr lang="en-US" altLang="en-US" sz="2000" b="1" dirty="0">
              <a:latin typeface="Times New Roman" panose="02020603050405020304" pitchFamily="18" charset="0"/>
            </a:endParaRPr>
          </a:p>
          <a:p>
            <a:pPr marL="285750" lvl="0" indent="-285750">
              <a:spcBef>
                <a:spcPct val="0"/>
              </a:spcBef>
              <a:buChar char="-"/>
            </a:pPr>
            <a:r>
              <a:rPr lang="en-US" altLang="en-US" sz="2000" b="1" dirty="0">
                <a:latin typeface="Times New Roman" panose="02020603050405020304" pitchFamily="18" charset="0"/>
              </a:rPr>
              <a:t>Khoảng 2/3 trang giấy thi.</a:t>
            </a:r>
            <a:endParaRPr lang="en-US" altLang="en-US" sz="2000" b="1" dirty="0">
              <a:latin typeface="Times New Roman" panose="02020603050405020304" pitchFamily="18" charset="0"/>
            </a:endParaRPr>
          </a:p>
          <a:p>
            <a:pPr marL="285750" lvl="0" indent="-285750">
              <a:spcBef>
                <a:spcPct val="0"/>
              </a:spcBef>
            </a:pPr>
            <a:r>
              <a:rPr lang="en-US" altLang="en-US" sz="2000" b="1" dirty="0">
                <a:latin typeface="Times New Roman" panose="02020603050405020304" pitchFamily="18" charset="0"/>
              </a:rPr>
              <a:t>Nội dung: suy nghĩ của em về câu trả người của con người: “</a:t>
            </a:r>
            <a:r>
              <a:rPr lang="en-US" altLang="en-US" sz="2000" b="1" dirty="0">
                <a:solidFill>
                  <a:srgbClr val="002060"/>
                </a:solidFill>
                <a:latin typeface="Times New Roman" panose="02020603050405020304" pitchFamily="18" charset="0"/>
                <a:cs typeface="Times New Roman" panose="02020603050405020304" pitchFamily="18" charset="0"/>
              </a:rPr>
              <a:t>Ta cần được lao động trong sáng tạo”</a:t>
            </a:r>
            <a:endParaRPr lang="en-US" altLang="en-US" sz="2000" b="1" dirty="0">
              <a:latin typeface="Times New Roman" panose="02020603050405020304" pitchFamily="18" charset="0"/>
            </a:endParaRPr>
          </a:p>
          <a:p>
            <a:pPr marL="285750" lvl="0" indent="-285750">
              <a:spcBef>
                <a:spcPct val="0"/>
              </a:spcBef>
            </a:pPr>
            <a:endParaRPr lang="en-US" altLang="en-US" sz="1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barn(inVertical)">
                                      <p:cBhvr>
                                        <p:cTn id="10" dur="500"/>
                                        <p:tgtEl>
                                          <p:spTgt spid="717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charRg st="39" end="66"/>
                                            </p:txEl>
                                          </p:spTgt>
                                        </p:tgtEl>
                                        <p:attrNameLst>
                                          <p:attrName>style.visibility</p:attrName>
                                        </p:attrNameLst>
                                      </p:cBhvr>
                                      <p:to>
                                        <p:strVal val="visible"/>
                                      </p:to>
                                    </p:set>
                                    <p:animEffect transition="in" filter="wipe(down)">
                                      <p:cBhvr>
                                        <p:cTn id="15" dur="500"/>
                                        <p:tgtEl>
                                          <p:spTgt spid="3">
                                            <p:txEl>
                                              <p:charRg st="39" end="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17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762000" y="762000"/>
            <a:ext cx="7696200" cy="5294313"/>
          </a:xfrm>
          <a:prstGeom prst="rect">
            <a:avLst/>
          </a:prstGeom>
          <a:noFill/>
        </p:spPr>
        <p:txBody>
          <a:bodyPr>
            <a:spAutoFit/>
          </a:bodyPr>
          <a:lstStyle/>
          <a:p>
            <a:pPr marR="0" defTabSz="914400">
              <a:buClrTx/>
              <a:buSzTx/>
              <a:buFontTx/>
              <a:buNone/>
              <a:defRPr/>
            </a:pPr>
            <a:r>
              <a:rPr kumimoji="0" lang="en-US" sz="2000" b="1" kern="1200" cap="none" spc="0" normalizeH="0" baseline="0" noProof="0" dirty="0" err="1">
                <a:latin typeface="Times New Roman" panose="02020603050405020304" pitchFamily="18" charset="0"/>
                <a:ea typeface="+mn-ea"/>
                <a:cs typeface="+mn-cs"/>
              </a:rPr>
              <a:t>Dẫn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dắt</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từ</a:t>
            </a:r>
            <a:r>
              <a:rPr kumimoji="0" lang="en-US" sz="2000" b="1" kern="1200" cap="none" spc="0" normalizeH="0" baseline="0" noProof="0" dirty="0">
                <a:latin typeface="Times New Roman" panose="02020603050405020304" pitchFamily="18" charset="0"/>
                <a:ea typeface="+mn-ea"/>
                <a:cs typeface="+mn-cs"/>
              </a:rPr>
              <a:t> lao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là</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hoạt</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không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thế</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thiếu</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đối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với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đời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sống</a:t>
            </a:r>
            <a:r>
              <a:rPr kumimoji="0" lang="en-US" sz="2000" b="1" kern="1200" cap="none" spc="0" normalizeH="0" baseline="0" noProof="0" dirty="0">
                <a:latin typeface="Times New Roman" panose="02020603050405020304" pitchFamily="18" charset="0"/>
                <a:ea typeface="+mn-ea"/>
                <a:cs typeface="+mn-cs"/>
              </a:rPr>
              <a:t> con </a:t>
            </a:r>
            <a:r>
              <a:rPr kumimoji="0" lang="en-US" sz="2000" b="1" kern="1200" cap="none" spc="0" normalizeH="0" baseline="0" noProof="0" dirty="0" err="1">
                <a:latin typeface="Times New Roman" panose="02020603050405020304" pitchFamily="18" charset="0"/>
                <a:ea typeface="+mn-ea"/>
                <a:cs typeface="+mn-cs"/>
              </a:rPr>
              <a:t>người</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342900" marR="0" indent="-342900" defTabSz="914400">
              <a:buClrTx/>
              <a:buSzTx/>
              <a:buFontTx/>
              <a:buAutoNum type="arabicPeriod"/>
              <a:defRPr/>
            </a:pPr>
            <a:r>
              <a:rPr kumimoji="0" lang="en-US" sz="2000" b="1" kern="1200" cap="none" spc="0" normalizeH="0" baseline="0" noProof="0" dirty="0" err="1">
                <a:latin typeface="Times New Roman" panose="02020603050405020304" pitchFamily="18" charset="0"/>
                <a:ea typeface="+mn-ea"/>
                <a:cs typeface="+mn-cs"/>
              </a:rPr>
              <a:t>Giải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thích</a:t>
            </a:r>
            <a:r>
              <a:rPr kumimoji="0" lang="en-US" sz="2000" b="1" kern="1200" cap="none" spc="0" normalizeH="0" baseline="0" noProof="0" dirty="0">
                <a:latin typeface="Times New Roman" panose="02020603050405020304" pitchFamily="18" charset="0"/>
                <a:ea typeface="+mn-ea"/>
                <a:cs typeface="+mn-cs"/>
              </a:rPr>
              <a:t>: </a:t>
            </a:r>
            <a:endParaRPr kumimoji="0" lang="en-US" sz="2000" b="1" kern="1200" cap="none" spc="0" normalizeH="0" baseline="0" noProof="0" dirty="0">
              <a:latin typeface="Times New Roman" panose="02020603050405020304" pitchFamily="18" charset="0"/>
              <a:ea typeface="+mn-ea"/>
              <a:cs typeface="+mn-cs"/>
            </a:endParaRPr>
          </a:p>
          <a:p>
            <a:pPr marR="0" defTabSz="914400">
              <a:buClrTx/>
              <a:buSzTx/>
              <a:buFontTx/>
              <a:buNone/>
              <a:defRPr/>
            </a:pPr>
            <a:r>
              <a:rPr kumimoji="0" lang="en-US" sz="2000" b="1" kern="1200" cap="none" spc="0" normalizeH="0" baseline="0" noProof="0" dirty="0">
                <a:latin typeface="Times New Roman" panose="02020603050405020304" pitchFamily="18" charset="0"/>
                <a:ea typeface="+mn-ea"/>
                <a:cs typeface="+mn-cs"/>
              </a:rPr>
              <a:t>- Lao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là</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hoạt</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có</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mục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đích</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tạo</a:t>
            </a:r>
            <a:r>
              <a:rPr kumimoji="0" lang="en-US" sz="2000" b="1" kern="1200" cap="none" spc="0" normalizeH="0" baseline="0" noProof="0" dirty="0">
                <a:latin typeface="Times New Roman" panose="02020603050405020304" pitchFamily="18" charset="0"/>
                <a:ea typeface="+mn-ea"/>
                <a:cs typeface="+mn-cs"/>
              </a:rPr>
              <a:t> ra </a:t>
            </a:r>
            <a:r>
              <a:rPr kumimoji="0" lang="en-US" sz="2000" b="1" kern="1200" cap="none" spc="0" normalizeH="0" baseline="0" noProof="0" dirty="0" err="1">
                <a:latin typeface="Times New Roman" panose="02020603050405020304" pitchFamily="18" charset="0"/>
                <a:ea typeface="+mn-ea"/>
                <a:cs typeface="+mn-cs"/>
              </a:rPr>
              <a:t>sản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phẩm</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để</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đáp</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ứng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yêu</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cầu</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của</a:t>
            </a:r>
            <a:r>
              <a:rPr kumimoji="0" lang="en-US" sz="2000" b="1" kern="1200" cap="none" spc="0" normalizeH="0" baseline="0" noProof="0" dirty="0">
                <a:latin typeface="Times New Roman" panose="02020603050405020304" pitchFamily="18" charset="0"/>
                <a:ea typeface="+mn-ea"/>
                <a:cs typeface="+mn-cs"/>
              </a:rPr>
              <a:t> con </a:t>
            </a:r>
            <a:r>
              <a:rPr kumimoji="0" lang="en-US" sz="2000" b="1" kern="1200" cap="none" spc="0" normalizeH="0" baseline="0" noProof="0" dirty="0" err="1">
                <a:latin typeface="Times New Roman" panose="02020603050405020304" pitchFamily="18" charset="0"/>
                <a:ea typeface="+mn-ea"/>
                <a:cs typeface="+mn-cs"/>
              </a:rPr>
              <a:t>người</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err="1">
                <a:latin typeface="Times New Roman" panose="02020603050405020304" pitchFamily="18" charset="0"/>
                <a:ea typeface="+mn-ea"/>
                <a:cs typeface="+mn-cs"/>
              </a:rPr>
              <a:t>Sáng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Sự</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mới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mẻ</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bạo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khác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biệt</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a:latin typeface="Times New Roman" panose="02020603050405020304" pitchFamily="18" charset="0"/>
                <a:ea typeface="+mn-ea"/>
                <a:cs typeface="+mn-cs"/>
              </a:rPr>
              <a:t>Lao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trong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sáng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Là</a:t>
            </a:r>
            <a:r>
              <a:rPr kumimoji="0" lang="en-US" sz="2000" b="1" kern="1200" cap="none" spc="0" normalizeH="0" baseline="0" noProof="0" dirty="0">
                <a:latin typeface="Times New Roman" panose="02020603050405020304" pitchFamily="18" charset="0"/>
                <a:ea typeface="+mn-ea"/>
                <a:cs typeface="+mn-cs"/>
              </a:rPr>
              <a:t> lao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với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sự</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tự</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giác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trách</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nhiệm</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và</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niềm</a:t>
            </a:r>
            <a:r>
              <a:rPr kumimoji="0" lang="en-US" sz="2000" b="1" kern="1200" cap="none" spc="0" normalizeH="0" baseline="0" noProof="0" dirty="0">
                <a:latin typeface="Times New Roman" panose="02020603050405020304" pitchFamily="18" charset="0"/>
                <a:ea typeface="+mn-ea"/>
                <a:cs typeface="+mn-cs"/>
              </a:rPr>
              <a:t> say </a:t>
            </a:r>
            <a:r>
              <a:rPr kumimoji="0" lang="en-US" sz="2000" b="1" kern="1200" cap="none" spc="0" normalizeH="0" baseline="0" noProof="0" dirty="0" err="1">
                <a:latin typeface="Times New Roman" panose="02020603050405020304" pitchFamily="18" charset="0"/>
                <a:ea typeface="+mn-ea"/>
                <a:cs typeface="+mn-cs"/>
              </a:rPr>
              <a:t>mê</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R="0" defTabSz="914400">
              <a:buClrTx/>
              <a:buSzTx/>
              <a:buFontTx/>
              <a:buNone/>
              <a:defRPr/>
            </a:pPr>
            <a:r>
              <a:rPr kumimoji="0" lang="en-US" sz="2000" b="1" kern="1200" cap="none" spc="0" normalizeH="0" baseline="0" noProof="0" dirty="0">
                <a:latin typeface="Times New Roman" panose="02020603050405020304" pitchFamily="18" charset="0"/>
                <a:ea typeface="+mn-ea"/>
                <a:cs typeface="+mn-cs"/>
              </a:rPr>
              <a:t>2. Ý </a:t>
            </a:r>
            <a:r>
              <a:rPr kumimoji="0" lang="en-US" sz="2000" b="1" kern="1200" cap="none" spc="0" normalizeH="0" baseline="0" noProof="0" dirty="0" err="1">
                <a:latin typeface="Times New Roman" panose="02020603050405020304" pitchFamily="18" charset="0"/>
                <a:ea typeface="+mn-ea"/>
                <a:cs typeface="+mn-cs"/>
              </a:rPr>
              <a:t>nghĩa</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tác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dụng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của</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việc</a:t>
            </a:r>
            <a:r>
              <a:rPr kumimoji="0" lang="en-US" sz="2000" b="1" kern="1200" cap="none" spc="0" normalizeH="0" baseline="0" noProof="0" dirty="0">
                <a:latin typeface="Times New Roman" panose="02020603050405020304" pitchFamily="18" charset="0"/>
                <a:ea typeface="+mn-ea"/>
                <a:cs typeface="+mn-cs"/>
              </a:rPr>
              <a:t> co </a:t>
            </a:r>
            <a:r>
              <a:rPr kumimoji="0" lang="en-US" sz="2000" b="1" kern="1200" cap="none" spc="0" normalizeH="0" baseline="0" noProof="0" dirty="0" err="1">
                <a:latin typeface="Times New Roman" panose="02020603050405020304" pitchFamily="18" charset="0"/>
                <a:ea typeface="+mn-ea"/>
                <a:cs typeface="+mn-cs"/>
              </a:rPr>
              <a:t>người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được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sáng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trong</a:t>
            </a:r>
            <a:r>
              <a:rPr kumimoji="0" lang="en-US" sz="2000" b="1" kern="1200" cap="none" spc="0" normalizeH="0" baseline="0" noProof="0" dirty="0">
                <a:latin typeface="Times New Roman" panose="02020603050405020304" pitchFamily="18" charset="0"/>
                <a:ea typeface="+mn-ea"/>
                <a:cs typeface="+mn-cs"/>
              </a:rPr>
              <a:t> lao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err="1">
                <a:latin typeface="Times New Roman" panose="02020603050405020304" pitchFamily="18" charset="0"/>
                <a:ea typeface="+mn-ea"/>
                <a:cs typeface="+mn-cs"/>
              </a:rPr>
              <a:t>Thuần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thục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kiến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thức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kĩ</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năng</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err="1">
                <a:latin typeface="Times New Roman" panose="02020603050405020304" pitchFamily="18" charset="0"/>
                <a:ea typeface="+mn-ea"/>
                <a:cs typeface="+mn-cs"/>
              </a:rPr>
              <a:t>Hứng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thú</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và</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hiệu</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quả</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trong</a:t>
            </a:r>
            <a:r>
              <a:rPr kumimoji="0" lang="en-US" sz="2000" b="1" kern="1200" cap="none" spc="0" normalizeH="0" baseline="0" noProof="0" dirty="0">
                <a:latin typeface="Times New Roman" panose="02020603050405020304" pitchFamily="18" charset="0"/>
                <a:ea typeface="+mn-ea"/>
                <a:cs typeface="+mn-cs"/>
              </a:rPr>
              <a:t> lao </a:t>
            </a:r>
            <a:r>
              <a:rPr kumimoji="0" lang="en-US" sz="2000" b="1" kern="1200" cap="none" spc="0" normalizeH="0" baseline="0" noProof="0" dirty="0" err="1">
                <a:latin typeface="Times New Roman" panose="02020603050405020304" pitchFamily="18" charset="0"/>
                <a:ea typeface="+mn-ea"/>
                <a:cs typeface="+mn-cs"/>
              </a:rPr>
              <a:t>động</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err="1">
                <a:latin typeface="Times New Roman" panose="02020603050405020304" pitchFamily="18" charset="0"/>
                <a:ea typeface="+mn-ea"/>
                <a:cs typeface="+mn-cs"/>
              </a:rPr>
              <a:t>Hoàn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thiện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phẩm</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chất</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năng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lực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của</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bản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thân</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R="0" defTabSz="914400">
              <a:buClrTx/>
              <a:buSzTx/>
              <a:buFontTx/>
              <a:buNone/>
              <a:defRPr/>
            </a:pPr>
            <a:r>
              <a:rPr kumimoji="0" lang="en-US" sz="2000" b="1" kern="1200" cap="none" spc="0" normalizeH="0" baseline="0" noProof="0" dirty="0" err="1">
                <a:latin typeface="Times New Roman" panose="02020603050405020304" pitchFamily="18" charset="0"/>
                <a:ea typeface="+mn-ea"/>
                <a:cs typeface="+mn-cs"/>
              </a:rPr>
              <a:t>Mở</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rộng</a:t>
            </a:r>
            <a:r>
              <a:rPr kumimoji="0" lang="en-US" sz="2000" b="1" kern="1200" cap="none" spc="0" normalizeH="0" baseline="0" noProof="0" dirty="0">
                <a:latin typeface="Times New Roman" panose="02020603050405020304" pitchFamily="18" charset="0"/>
                <a:ea typeface="+mn-ea"/>
                <a:cs typeface="+mn-cs"/>
              </a:rPr>
              <a:t> VĐ:</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err="1">
                <a:latin typeface="Times New Roman" panose="02020603050405020304" pitchFamily="18" charset="0"/>
                <a:ea typeface="+mn-ea"/>
                <a:cs typeface="+mn-cs"/>
              </a:rPr>
              <a:t>Sáng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phải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có</a:t>
            </a:r>
            <a:r>
              <a:rPr kumimoji="0" lang="en-US" sz="2000" b="1" kern="1200" cap="none" spc="0" normalizeH="0" baseline="0" noProof="0" dirty="0">
                <a:latin typeface="Times New Roman" panose="02020603050405020304" pitchFamily="18" charset="0"/>
                <a:ea typeface="+mn-ea"/>
                <a:cs typeface="+mn-cs"/>
              </a:rPr>
              <a:t> ý </a:t>
            </a:r>
            <a:r>
              <a:rPr kumimoji="0" lang="en-US" sz="2000" b="1" kern="1200" cap="none" spc="0" normalizeH="0" baseline="0" noProof="0" dirty="0" err="1">
                <a:latin typeface="Times New Roman" panose="02020603050405020304" pitchFamily="18" charset="0"/>
                <a:ea typeface="+mn-ea"/>
                <a:cs typeface="+mn-cs"/>
              </a:rPr>
              <a:t>nghĩa</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phục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vụ</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tốt</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của</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cuộc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sống</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err="1">
                <a:latin typeface="Times New Roman" panose="02020603050405020304" pitchFamily="18" charset="0"/>
                <a:ea typeface="+mn-ea"/>
                <a:cs typeface="+mn-cs"/>
              </a:rPr>
              <a:t>Sáng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tạo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để</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mang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lại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những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điều</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mới</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mẻ</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có</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giá</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trị</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cho</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cuộc</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sống</a:t>
            </a:r>
            <a:r>
              <a:rPr kumimoji="0" lang="en-US" sz="2000" b="1" kern="1200" cap="none" spc="0" normalizeH="0" baseline="0" noProof="0" dirty="0">
                <a:latin typeface="Times New Roman" panose="02020603050405020304" pitchFamily="18" charset="0"/>
                <a:ea typeface="+mn-ea"/>
                <a:cs typeface="+mn-cs"/>
              </a:rPr>
              <a:t>.</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000" b="1" kern="1200" cap="none" spc="0" normalizeH="0" baseline="0" noProof="0" dirty="0" err="1">
                <a:latin typeface="Times New Roman" panose="02020603050405020304" pitchFamily="18" charset="0"/>
                <a:ea typeface="+mn-ea"/>
                <a:cs typeface="+mn-cs"/>
              </a:rPr>
              <a:t>Phê</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phán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những</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thứ</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lập</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dị</a:t>
            </a:r>
            <a:r>
              <a:rPr kumimoji="0" lang="en-US" sz="2000" b="1" kern="1200" cap="none" spc="0" normalizeH="0" baseline="0" noProof="0" dirty="0">
                <a:latin typeface="Times New Roman" panose="02020603050405020304" pitchFamily="18" charset="0"/>
                <a:ea typeface="+mn-ea"/>
                <a:cs typeface="+mn-cs"/>
              </a:rPr>
              <a:t>, phi </a:t>
            </a:r>
            <a:r>
              <a:rPr kumimoji="0" lang="en-US" sz="2000" b="1" kern="1200" cap="none" spc="0" normalizeH="0" baseline="0" noProof="0" dirty="0" err="1">
                <a:latin typeface="Times New Roman" panose="02020603050405020304" pitchFamily="18" charset="0"/>
                <a:ea typeface="+mn-ea"/>
                <a:cs typeface="+mn-cs"/>
              </a:rPr>
              <a:t>nhân</a:t>
            </a:r>
            <a:r>
              <a:rPr kumimoji="0" lang="en-US" sz="2000" b="1" kern="1200" cap="none" spc="0" normalizeH="0" baseline="0" noProof="0" dirty="0">
                <a:latin typeface="Times New Roman" panose="02020603050405020304" pitchFamily="18" charset="0"/>
                <a:ea typeface="+mn-ea"/>
                <a:cs typeface="+mn-cs"/>
              </a:rPr>
              <a:t> </a:t>
            </a:r>
            <a:r>
              <a:rPr kumimoji="0" lang="en-US" sz="2000" b="1" kern="1200" cap="none" spc="0" normalizeH="0" baseline="0" noProof="0" dirty="0" err="1">
                <a:latin typeface="Times New Roman" panose="02020603050405020304" pitchFamily="18" charset="0"/>
                <a:ea typeface="+mn-ea"/>
                <a:cs typeface="+mn-cs"/>
              </a:rPr>
              <a:t>đạo</a:t>
            </a:r>
            <a:endParaRPr kumimoji="0" lang="en-US" sz="20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endParaRPr kumimoji="0" lang="en-US" kern="1200" cap="none" spc="0" normalizeH="0" baseline="0" noProof="0" dirty="0">
              <a:latin typeface="Times New Roman" panose="02020603050405020304" pitchFamily="18"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extBox 1"/>
          <p:cNvSpPr txBox="1"/>
          <p:nvPr/>
        </p:nvSpPr>
        <p:spPr>
          <a:xfrm>
            <a:off x="2743200" y="2814638"/>
            <a:ext cx="3733800" cy="7699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a:spcBef>
                <a:spcPct val="0"/>
              </a:spcBef>
              <a:buNone/>
            </a:pPr>
            <a:r>
              <a:rPr lang="en-US" altLang="en-US" sz="4400" b="1" dirty="0">
                <a:latin typeface="Times New Roman" panose="02020603050405020304" pitchFamily="18" charset="0"/>
              </a:rPr>
              <a:t>ĐỀ SỐ 2</a:t>
            </a:r>
            <a:endParaRPr lang="en-US" altLang="en-US" sz="4400" b="1"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Rectangle 2"/>
          <p:cNvSpPr>
            <a:spLocks noChangeArrowheads="1"/>
          </p:cNvSpPr>
          <p:nvPr/>
        </p:nvSpPr>
        <p:spPr bwMode="auto">
          <a:xfrm>
            <a:off x="152400" y="229235"/>
            <a:ext cx="8686800" cy="3681730"/>
          </a:xfrm>
          <a:prstGeom prst="rect">
            <a:avLst/>
          </a:prstGeom>
        </p:spPr>
        <p:style>
          <a:lnRef idx="1">
            <a:schemeClr val="accent5"/>
          </a:lnRef>
          <a:fillRef idx="2">
            <a:schemeClr val="accent5"/>
          </a:fillRef>
          <a:effectRef idx="1">
            <a:schemeClr val="accent5"/>
          </a:effectRef>
          <a:fontRef idx="minor">
            <a:schemeClr val="dk1"/>
          </a:fontRef>
        </p:style>
        <p:txBody>
          <a:bodyPr anchor="ct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defTabSz="914400">
              <a:lnSpc>
                <a:spcPts val="2000"/>
              </a:lnSpc>
              <a:spcBef>
                <a:spcPct val="0"/>
              </a:spcBef>
              <a:buNone/>
              <a:tabLst>
                <a:tab pos="2800350" algn="l"/>
              </a:tabLst>
            </a:pPr>
            <a:r>
              <a:rPr lang="en-US" altLang="en-US" sz="2000" b="1" dirty="0">
                <a:solidFill>
                  <a:srgbClr val="002060"/>
                </a:solidFill>
                <a:latin typeface="Times New Roman" panose="02020603050405020304" pitchFamily="18" charset="0"/>
                <a:cs typeface="Times New Roman" panose="02020603050405020304" pitchFamily="18" charset="0"/>
              </a:rPr>
              <a:t>PHẦN I </a:t>
            </a:r>
            <a:r>
              <a:rPr lang="en-US" altLang="en-US" sz="2000" b="1" i="1" dirty="0">
                <a:solidFill>
                  <a:srgbClr val="002060"/>
                </a:solidFill>
                <a:latin typeface="Times New Roman" panose="02020603050405020304" pitchFamily="18" charset="0"/>
                <a:cs typeface="Times New Roman" panose="02020603050405020304" pitchFamily="18" charset="0"/>
              </a:rPr>
              <a:t>(  7 </a:t>
            </a:r>
            <a:r>
              <a:rPr lang="en-US" altLang="en-US" sz="2000" b="1" dirty="0">
                <a:solidFill>
                  <a:srgbClr val="002060"/>
                </a:solidFill>
                <a:latin typeface="Times New Roman" panose="02020603050405020304" pitchFamily="18" charset="0"/>
                <a:cs typeface="Times New Roman" panose="02020603050405020304" pitchFamily="18" charset="0"/>
              </a:rPr>
              <a:t>điểm) </a:t>
            </a:r>
            <a:endParaRPr lang="en-US" altLang="en-US" sz="2000" b="1" dirty="0">
              <a:solidFill>
                <a:srgbClr val="002060"/>
              </a:solidFill>
              <a:latin typeface="Times New Roman" panose="02020603050405020304" pitchFamily="18" charset="0"/>
            </a:endParaRPr>
          </a:p>
          <a:p>
            <a:pPr marL="0" lvl="0" indent="457200" algn="just" defTabSz="914400">
              <a:lnSpc>
                <a:spcPts val="2000"/>
              </a:lnSpc>
              <a:spcBef>
                <a:spcPct val="0"/>
              </a:spcBef>
              <a:buNone/>
              <a:tabLst>
                <a:tab pos="2800350" algn="l"/>
              </a:tabLst>
            </a:pPr>
            <a:r>
              <a:rPr lang="en-US" altLang="en-US" sz="2000" b="1" dirty="0">
                <a:solidFill>
                  <a:srgbClr val="002060"/>
                </a:solidFill>
                <a:latin typeface="Times New Roman" panose="02020603050405020304" pitchFamily="18" charset="0"/>
                <a:cs typeface="Times New Roman" panose="02020603050405020304" pitchFamily="18" charset="0"/>
              </a:rPr>
              <a:t>Trong văn bản </a:t>
            </a:r>
            <a:r>
              <a:rPr lang="en-US" altLang="en-US" sz="2000" b="1" i="1" dirty="0">
                <a:solidFill>
                  <a:srgbClr val="002060"/>
                </a:solidFill>
                <a:latin typeface="Times New Roman" panose="02020603050405020304" pitchFamily="18" charset="0"/>
                <a:cs typeface="Times New Roman" panose="02020603050405020304" pitchFamily="18" charset="0"/>
              </a:rPr>
              <a:t>“Chiếc lược ng</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 </a:t>
            </a:r>
            <a:r>
              <a:rPr lang="en-US" altLang="en-US" sz="2000" b="1" dirty="0">
                <a:solidFill>
                  <a:srgbClr val="002060"/>
                </a:solidFill>
                <a:latin typeface="Times New Roman" panose="02020603050405020304" pitchFamily="18" charset="0"/>
                <a:cs typeface="Times New Roman" panose="02020603050405020304" pitchFamily="18" charset="0"/>
              </a:rPr>
              <a:t>Nguyễn Quang Sáng đã ghi lại một cảnh chia tay cảm động: </a:t>
            </a:r>
            <a:endParaRPr lang="en-US" altLang="en-US" sz="2000" b="1" dirty="0">
              <a:solidFill>
                <a:srgbClr val="002060"/>
              </a:solidFill>
              <a:latin typeface="Times New Roman" panose="02020603050405020304" pitchFamily="18" charset="0"/>
            </a:endParaRPr>
          </a:p>
          <a:p>
            <a:pPr marL="0" lvl="0" indent="457200" algn="just" defTabSz="914400">
              <a:lnSpc>
                <a:spcPts val="2000"/>
              </a:lnSpc>
              <a:spcBef>
                <a:spcPct val="0"/>
              </a:spcBef>
              <a:buNone/>
              <a:tabLst>
                <a:tab pos="2800350" algn="l"/>
              </a:tabLst>
            </a:pPr>
            <a:r>
              <a:rPr lang="en-US" altLang="en-US" sz="2000" b="1" dirty="0">
                <a:solidFill>
                  <a:srgbClr val="002060"/>
                </a:solidFill>
                <a:latin typeface="Times New Roman" panose="02020603050405020304" pitchFamily="18" charset="0"/>
                <a:cs typeface="Times New Roman" panose="02020603050405020304" pitchFamily="18" charset="0"/>
              </a:rPr>
              <a:t>.</a:t>
            </a:r>
            <a:r>
              <a:rPr lang="en-US" altLang="en-US" sz="2000" b="1" i="1" dirty="0">
                <a:solidFill>
                  <a:srgbClr val="002060"/>
                </a:solidFill>
                <a:latin typeface="Times New Roman" panose="02020603050405020304" pitchFamily="18" charset="0"/>
                <a:cs typeface="Times New Roman" panose="02020603050405020304" pitchFamily="18" charset="0"/>
              </a:rPr>
              <a:t>.. Một ng</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y cuối năm năm mươi tám - năm đó ta chưa võ trang - trong một trận c</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n lớn của quân Mĩ - ngụy, anh Sáu bị hi sinh. Anh bị viên đạn của máy bay Mỹ bản v</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o ngực. </a:t>
            </a:r>
            <a:endParaRPr lang="en-US" altLang="en-US" sz="2000" b="1" i="1" dirty="0">
              <a:solidFill>
                <a:srgbClr val="002060"/>
              </a:solidFill>
              <a:latin typeface="Times New Roman" panose="02020603050405020304" pitchFamily="18" charset="0"/>
              <a:cs typeface="Times New Roman" panose="02020603050405020304" pitchFamily="18" charset="0"/>
            </a:endParaRPr>
          </a:p>
          <a:p>
            <a:pPr marL="0" lvl="0" indent="457200" algn="just" defTabSz="914400">
              <a:lnSpc>
                <a:spcPts val="2000"/>
              </a:lnSpc>
              <a:spcBef>
                <a:spcPct val="0"/>
              </a:spcBef>
              <a:buNone/>
              <a:tabLst>
                <a:tab pos="2800350" algn="l"/>
              </a:tabLst>
            </a:pPr>
            <a:r>
              <a:rPr lang="en-US" altLang="en-US" sz="2000" b="1" i="1" dirty="0">
                <a:solidFill>
                  <a:srgbClr val="002060"/>
                </a:solidFill>
                <a:latin typeface="Times New Roman" panose="02020603050405020304" pitchFamily="18" charset="0"/>
                <a:cs typeface="Times New Roman" panose="02020603050405020304" pitchFamily="18" charset="0"/>
              </a:rPr>
              <a:t>Trong giờ phút cuối cùng, không còn đủ sức trăng trối lại điều gì, hình như chỉ có tình cha con l</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 không thể chết được, </a:t>
            </a:r>
            <a:endParaRPr lang="en-US" altLang="en-US" sz="2000" b="1" i="1" dirty="0">
              <a:solidFill>
                <a:srgbClr val="002060"/>
              </a:solidFill>
              <a:latin typeface="Times New Roman" panose="02020603050405020304" pitchFamily="18" charset="0"/>
              <a:cs typeface="Times New Roman" panose="02020603050405020304" pitchFamily="18" charset="0"/>
            </a:endParaRPr>
          </a:p>
          <a:p>
            <a:pPr marL="0" lvl="0" indent="457200" algn="just" defTabSz="914400">
              <a:lnSpc>
                <a:spcPts val="2000"/>
              </a:lnSpc>
              <a:spcBef>
                <a:spcPct val="0"/>
              </a:spcBef>
              <a:buNone/>
              <a:tabLst>
                <a:tab pos="2800350" algn="l"/>
              </a:tabLst>
            </a:pPr>
            <a:r>
              <a:rPr lang="en-US" altLang="en-US" sz="2000" b="1" i="1" dirty="0">
                <a:solidFill>
                  <a:srgbClr val="002060"/>
                </a:solidFill>
                <a:latin typeface="Times New Roman" panose="02020603050405020304" pitchFamily="18" charset="0"/>
                <a:cs typeface="Times New Roman" panose="02020603050405020304" pitchFamily="18" charset="0"/>
              </a:rPr>
              <a:t>anh đưa tay v</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o túi, móc cây lược, đư</a:t>
            </a:r>
            <a:r>
              <a:rPr lang="en-US" altLang="en-US" sz="2000" b="1" dirty="0">
                <a:solidFill>
                  <a:srgbClr val="002060"/>
                </a:solidFill>
                <a:latin typeface="Times New Roman" panose="02020603050405020304" pitchFamily="18" charset="0"/>
                <a:cs typeface="Times New Roman" panose="02020603050405020304" pitchFamily="18" charset="0"/>
              </a:rPr>
              <a:t>a </a:t>
            </a:r>
            <a:r>
              <a:rPr lang="en-US" altLang="en-US" sz="2000" b="1" i="1" dirty="0">
                <a:solidFill>
                  <a:srgbClr val="002060"/>
                </a:solidFill>
                <a:latin typeface="Times New Roman" panose="02020603050405020304" pitchFamily="18" charset="0"/>
                <a:cs typeface="Times New Roman" panose="02020603050405020304" pitchFamily="18" charset="0"/>
              </a:rPr>
              <a:t>cho tôi v</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 nhìn tôi một hồi lâu. Tôi không đủ lời lẽ để tả lại cái nhìn ấy,</a:t>
            </a:r>
            <a:endParaRPr lang="en-US" altLang="en-US" sz="2000" b="1" i="1" dirty="0">
              <a:solidFill>
                <a:srgbClr val="002060"/>
              </a:solidFill>
              <a:latin typeface="Times New Roman" panose="02020603050405020304" pitchFamily="18" charset="0"/>
              <a:cs typeface="Times New Roman" panose="02020603050405020304" pitchFamily="18" charset="0"/>
            </a:endParaRPr>
          </a:p>
          <a:p>
            <a:pPr marL="0" lvl="0" indent="457200" algn="just" defTabSz="914400">
              <a:lnSpc>
                <a:spcPts val="2000"/>
              </a:lnSpc>
              <a:spcBef>
                <a:spcPct val="0"/>
              </a:spcBef>
              <a:buNone/>
              <a:tabLst>
                <a:tab pos="2800350" algn="l"/>
              </a:tabLst>
            </a:pPr>
            <a:r>
              <a:rPr lang="en-US" altLang="en-US" sz="2000" b="1" i="1" dirty="0">
                <a:solidFill>
                  <a:srgbClr val="002060"/>
                </a:solidFill>
                <a:latin typeface="Times New Roman" panose="02020603050405020304" pitchFamily="18" charset="0"/>
                <a:cs typeface="Times New Roman" panose="02020603050405020304" pitchFamily="18" charset="0"/>
              </a:rPr>
              <a:t> chỉ biết rằng, cho đến bây giờ, thỉnh thoảng tôi cứ nhớ lại đôi mắt của anh.</a:t>
            </a:r>
            <a:endParaRPr lang="en-US" altLang="en-US" sz="2000" b="1" dirty="0">
              <a:solidFill>
                <a:srgbClr val="002060"/>
              </a:solidFill>
              <a:latin typeface="Times New Roman" panose="02020603050405020304" pitchFamily="18" charset="0"/>
            </a:endParaRPr>
          </a:p>
          <a:p>
            <a:pPr marL="0" lvl="0" indent="457200" algn="just" defTabSz="914400">
              <a:lnSpc>
                <a:spcPts val="2000"/>
              </a:lnSpc>
              <a:spcBef>
                <a:spcPct val="0"/>
              </a:spcBef>
              <a:buNone/>
              <a:tabLst>
                <a:tab pos="2800350" algn="l"/>
              </a:tabLst>
            </a:pPr>
            <a:r>
              <a:rPr lang="en-US" altLang="en-US" sz="2000" b="1" i="1" dirty="0">
                <a:solidFill>
                  <a:srgbClr val="002060"/>
                </a:solidFill>
                <a:latin typeface="Times New Roman" panose="02020603050405020304" pitchFamily="18" charset="0"/>
                <a:cs typeface="Times New Roman" panose="02020603050405020304" pitchFamily="18" charset="0"/>
              </a:rPr>
              <a:t>- Tôi sẽ mang về trao tận tay cho cháu. Tôi cúi xuống gần anh v</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i="1" dirty="0">
                <a:solidFill>
                  <a:srgbClr val="002060"/>
                </a:solidFill>
                <a:latin typeface="Times New Roman" panose="02020603050405020304" pitchFamily="18" charset="0"/>
                <a:cs typeface="Times New Roman" panose="02020603050405020304" pitchFamily="18" charset="0"/>
              </a:rPr>
              <a:t> khẽ nói. Đến lúc ấy, anh mới nhắm mắt đi xuôi. </a:t>
            </a:r>
            <a:endParaRPr lang="en-US" altLang="en-US" sz="2000" b="1" dirty="0">
              <a:solidFill>
                <a:srgbClr val="002060"/>
              </a:solidFill>
              <a:latin typeface="Times New Roman" panose="02020603050405020304" pitchFamily="18" charset="0"/>
            </a:endParaRPr>
          </a:p>
          <a:p>
            <a:pPr marL="0" lvl="0" indent="457200" algn="r" defTabSz="914400">
              <a:lnSpc>
                <a:spcPts val="2000"/>
              </a:lnSpc>
              <a:spcBef>
                <a:spcPct val="0"/>
              </a:spcBef>
              <a:buNone/>
              <a:tabLst>
                <a:tab pos="2800350" algn="l"/>
              </a:tabLst>
            </a:pPr>
            <a:r>
              <a:rPr lang="en-US" altLang="en-US" sz="2000" b="1" dirty="0">
                <a:solidFill>
                  <a:srgbClr val="002060"/>
                </a:solidFill>
                <a:latin typeface="Times New Roman" panose="02020603050405020304" pitchFamily="18" charset="0"/>
                <a:cs typeface="Times New Roman" panose="02020603050405020304" pitchFamily="18" charset="0"/>
              </a:rPr>
              <a:t>(Ngữ văn 9, tập một, NXB Giáo dục, 2019</a:t>
            </a: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endParaRPr>
          </a:p>
        </p:txBody>
      </p:sp>
      <p:sp>
        <p:nvSpPr>
          <p:cNvPr id="7" name="TextBox 6"/>
          <p:cNvSpPr txBox="1"/>
          <p:nvPr/>
        </p:nvSpPr>
        <p:spPr>
          <a:xfrm>
            <a:off x="152400" y="4038600"/>
            <a:ext cx="8839200" cy="26574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ts val="2000"/>
              </a:lnSpc>
              <a:spcBef>
                <a:spcPct val="0"/>
              </a:spcBef>
              <a:buNone/>
            </a:pPr>
            <a:r>
              <a:rPr lang="en-US" altLang="en-US" sz="2000" b="1" dirty="0">
                <a:latin typeface="Times New Roman" panose="02020603050405020304" pitchFamily="18" charset="0"/>
                <a:cs typeface="Times New Roman" panose="02020603050405020304" pitchFamily="18" charset="0"/>
              </a:rPr>
              <a:t>Câu 1.</a:t>
            </a:r>
            <a:r>
              <a:rPr lang="en-US" altLang="en-US" sz="2000" b="1" i="1"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Hãy nêu ho</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n cảnh ra đời của tác phẩm “</a:t>
            </a:r>
            <a:r>
              <a:rPr lang="en-US" altLang="en-US" sz="2000" b="1" i="1" dirty="0">
                <a:latin typeface="Times New Roman" panose="02020603050405020304" pitchFamily="18" charset="0"/>
                <a:cs typeface="Times New Roman" panose="02020603050405020304" pitchFamily="18" charset="0"/>
              </a:rPr>
              <a:t>Chiếc lược ng</a:t>
            </a:r>
            <a:r>
              <a:rPr lang="en-US" altLang="en-US" sz="2000" b="1" i="1" dirty="0">
                <a:latin typeface="Times New Roman" panose="02020603050405020304" pitchFamily="18" charset="0"/>
                <a:ea typeface="Times New Roman" panose="02020603050405020304" pitchFamily="18" charset="0"/>
              </a:rPr>
              <a:t>à</a:t>
            </a:r>
            <a:r>
              <a:rPr lang="en-US" altLang="en-US" sz="2000" b="1" i="1" dirty="0">
                <a:latin typeface="Times New Roman" panose="02020603050405020304" pitchFamily="18" charset="0"/>
                <a:cs typeface="Times New Roman" panose="02020603050405020304" pitchFamily="18" charset="0"/>
              </a:rPr>
              <a:t>”.</a:t>
            </a:r>
            <a:endParaRPr lang="en-US" altLang="en-US" sz="2000" b="1" dirty="0">
              <a:latin typeface="Times New Roman" panose="02020603050405020304" pitchFamily="18" charset="0"/>
              <a:cs typeface="Times New Roman" panose="02020603050405020304" pitchFamily="18" charset="0"/>
            </a:endParaRPr>
          </a:p>
          <a:p>
            <a:pPr marL="0" lvl="0" indent="0" algn="just">
              <a:lnSpc>
                <a:spcPts val="2000"/>
              </a:lnSpc>
              <a:spcBef>
                <a:spcPct val="0"/>
              </a:spcBef>
              <a:buNone/>
            </a:pPr>
            <a:r>
              <a:rPr lang="en-US" altLang="en-US" sz="2000" b="1" dirty="0">
                <a:latin typeface="Times New Roman" panose="02020603050405020304" pitchFamily="18" charset="0"/>
                <a:cs typeface="Times New Roman" panose="02020603050405020304" pitchFamily="18" charset="0"/>
              </a:rPr>
              <a:t>Câu 2</a:t>
            </a:r>
            <a:r>
              <a:rPr lang="en-US" altLang="en-US" sz="2000" b="1" i="1"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Trong truyện, chiếc lược ng</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đã ra đời như thế n</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o? Vì sao nói chiếc lược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một hình ảnh gi</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u ý nghĩa? </a:t>
            </a:r>
            <a:endParaRPr lang="en-US" altLang="en-US" sz="2000" b="1" dirty="0">
              <a:latin typeface="Times New Roman" panose="02020603050405020304" pitchFamily="18" charset="0"/>
              <a:cs typeface="Times New Roman" panose="02020603050405020304" pitchFamily="18" charset="0"/>
            </a:endParaRPr>
          </a:p>
          <a:p>
            <a:pPr marL="0" lvl="0" indent="0" algn="just">
              <a:lnSpc>
                <a:spcPts val="2000"/>
              </a:lnSpc>
              <a:spcBef>
                <a:spcPct val="0"/>
              </a:spcBef>
              <a:buNone/>
            </a:pPr>
            <a:r>
              <a:rPr lang="en-US" altLang="en-US" sz="2000" b="1" dirty="0">
                <a:latin typeface="Times New Roman" panose="02020603050405020304" pitchFamily="18" charset="0"/>
                <a:cs typeface="Times New Roman" panose="02020603050405020304" pitchFamily="18" charset="0"/>
              </a:rPr>
              <a:t>Câu 3.</a:t>
            </a:r>
            <a:r>
              <a:rPr lang="en-US" altLang="en-US" sz="2000" b="1" i="1"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Câu văn: “Đến lúc ấy, anh mới nhắm mắt đi xuôi.” sử dụng biện pháp tu từ n</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o? Nêu tác dụng? Ghi lại một câu thơ trong chương trình Ngữ văn lớp 9 có sử dụng biện pháp tu từ đó. (Ghi rõ tên b</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i thơ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tác giả). </a:t>
            </a:r>
            <a:endParaRPr lang="en-US" altLang="en-US" sz="2000" b="1" dirty="0">
              <a:latin typeface="Times New Roman" panose="02020603050405020304" pitchFamily="18" charset="0"/>
              <a:cs typeface="Times New Roman" panose="02020603050405020304" pitchFamily="18" charset="0"/>
            </a:endParaRPr>
          </a:p>
          <a:p>
            <a:pPr marL="0" lvl="0" indent="0" algn="just">
              <a:lnSpc>
                <a:spcPts val="2000"/>
              </a:lnSpc>
              <a:spcBef>
                <a:spcPct val="0"/>
              </a:spcBef>
              <a:buNone/>
            </a:pPr>
            <a:r>
              <a:rPr lang="en-US" altLang="en-US" sz="2000" b="1" dirty="0">
                <a:latin typeface="Times New Roman" panose="02020603050405020304" pitchFamily="18" charset="0"/>
                <a:cs typeface="Times New Roman" panose="02020603050405020304" pitchFamily="18" charset="0"/>
              </a:rPr>
              <a:t>Câu 4.</a:t>
            </a:r>
            <a:r>
              <a:rPr lang="en-US" altLang="en-US" sz="2000" b="1" i="1"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Viết một đoạn văn khoảng 12 câu theo phương pháp lập luận diễn dịch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m rõ tình yêu con sâu sắc của ông Sáu trong văn bản “</a:t>
            </a:r>
            <a:r>
              <a:rPr lang="en-US" altLang="en-US" sz="2000" b="1" i="1" dirty="0">
                <a:latin typeface="Times New Roman" panose="02020603050405020304" pitchFamily="18" charset="0"/>
                <a:cs typeface="Times New Roman" panose="02020603050405020304" pitchFamily="18" charset="0"/>
              </a:rPr>
              <a:t>Chiếc lược ng</a:t>
            </a:r>
            <a:r>
              <a:rPr lang="en-US" altLang="en-US" sz="2000" b="1" i="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của Nguyễn Quang Sáng. Trong đoạn có sử dụng một câu cảm thán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phép thế để liên kết cấu (gạch chân, chú thích </a:t>
            </a:r>
            <a:r>
              <a:rPr lang="en-US" altLang="en-US" sz="2000" b="1" i="1" dirty="0">
                <a:latin typeface="Times New Roman" panose="02020603050405020304" pitchFamily="18" charset="0"/>
                <a:cs typeface="Times New Roman" panose="02020603050405020304" pitchFamily="18" charset="0"/>
              </a:rPr>
              <a:t>r</a:t>
            </a:r>
            <a:r>
              <a:rPr lang="en-US" altLang="en-US" sz="2000" b="1" dirty="0">
                <a:latin typeface="Times New Roman" panose="02020603050405020304" pitchFamily="18" charset="0"/>
                <a:cs typeface="Times New Roman" panose="02020603050405020304" pitchFamily="18" charset="0"/>
              </a:rPr>
              <a:t>õ). </a:t>
            </a:r>
            <a:endParaRPr lang="en-US" altLang="en-US" sz="2000" b="1"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8434" name="Table 18433"/>
          <p:cNvGraphicFramePr/>
          <p:nvPr/>
        </p:nvGraphicFramePr>
        <p:xfrm>
          <a:off x="228600" y="2590800"/>
          <a:ext cx="8686800" cy="609600"/>
        </p:xfrm>
        <a:graphic>
          <a:graphicData uri="http://schemas.openxmlformats.org/drawingml/2006/table">
            <a:tbl>
              <a:tblPr/>
              <a:tblGrid>
                <a:gridCol w="935038"/>
                <a:gridCol w="7053262"/>
                <a:gridCol w="698500"/>
              </a:tblGrid>
              <a:tr h="6096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Câu 1</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buNone/>
                      </a:pPr>
                      <a:r>
                        <a:rPr lang="en-US" altLang="en-US" sz="2000" b="1" dirty="0">
                          <a:latin typeface="Times New Roman" panose="02020603050405020304" pitchFamily="18" charset="0"/>
                          <a:cs typeface="Times New Roman" panose="02020603050405020304" pitchFamily="18" charset="0"/>
                        </a:rPr>
                        <a:t>Ho</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n cảnh ra đời tác phẩm: 1966, khi tác giả đang hoạt động ở chiến trường Nam bộ.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0.5 đ</a:t>
                      </a:r>
                      <a:endParaRPr lang="en-US" altLang="en-US" sz="2000" b="1" dirty="0">
                        <a:latin typeface="Times New Roman" panose="02020603050405020304" pitchFamily="18" charset="0"/>
                        <a:cs typeface="Times New Roman" panose="02020603050405020304" pitchFamily="18" charset="0"/>
                      </a:endParaRPr>
                    </a:p>
                    <a:p>
                      <a:pPr lvl="0" eaLnBrk="1" hangingPunct="1">
                        <a:buNone/>
                      </a:pP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 name="TextBox 4"/>
          <p:cNvSpPr txBox="1"/>
          <p:nvPr/>
        </p:nvSpPr>
        <p:spPr>
          <a:xfrm>
            <a:off x="228600" y="533400"/>
            <a:ext cx="8686800" cy="16065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ts val="3000"/>
              </a:lnSpc>
              <a:spcBef>
                <a:spcPct val="0"/>
              </a:spcBef>
              <a:buNone/>
            </a:pPr>
            <a:r>
              <a:rPr lang="en-US" altLang="en-US" sz="2400" b="1" dirty="0">
                <a:solidFill>
                  <a:srgbClr val="002060"/>
                </a:solidFill>
                <a:latin typeface="Times New Roman" panose="02020603050405020304" pitchFamily="18" charset="0"/>
                <a:cs typeface="Times New Roman" panose="02020603050405020304" pitchFamily="18" charset="0"/>
              </a:rPr>
              <a:t>Câu 1.</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dirty="0">
                <a:solidFill>
                  <a:srgbClr val="002060"/>
                </a:solidFill>
                <a:latin typeface="Times New Roman" panose="02020603050405020304" pitchFamily="18" charset="0"/>
                <a:cs typeface="Times New Roman" panose="02020603050405020304" pitchFamily="18" charset="0"/>
              </a:rPr>
              <a:t>Hãy nêu ho</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n cảnh ra đời của tác phẩm “</a:t>
            </a:r>
            <a:r>
              <a:rPr lang="en-US" altLang="en-US" sz="2400" b="1" i="1" dirty="0">
                <a:solidFill>
                  <a:srgbClr val="002060"/>
                </a:solidFill>
                <a:latin typeface="Times New Roman" panose="02020603050405020304" pitchFamily="18" charset="0"/>
                <a:cs typeface="Times New Roman" panose="02020603050405020304" pitchFamily="18" charset="0"/>
              </a:rPr>
              <a:t>Chiếc lược ng</a:t>
            </a:r>
            <a:r>
              <a:rPr lang="en-US" altLang="en-US" sz="2400" b="1" i="1" dirty="0">
                <a:solidFill>
                  <a:srgbClr val="002060"/>
                </a:solidFill>
                <a:latin typeface="Times New Roman" panose="02020603050405020304" pitchFamily="18" charset="0"/>
                <a:ea typeface="Times New Roman" panose="02020603050405020304" pitchFamily="18" charset="0"/>
              </a:rPr>
              <a:t>à</a:t>
            </a:r>
            <a:r>
              <a:rPr lang="en-US" altLang="en-US" sz="2400" b="1" i="1" dirty="0">
                <a:solidFill>
                  <a:srgbClr val="002060"/>
                </a:solidFill>
                <a:latin typeface="Times New Roman" panose="02020603050405020304" pitchFamily="18" charset="0"/>
                <a:cs typeface="Times New Roman" panose="02020603050405020304" pitchFamily="18" charset="0"/>
              </a:rPr>
              <a:t>”.</a:t>
            </a:r>
            <a:endParaRPr lang="en-US" altLang="en-US" sz="2400" b="1" dirty="0">
              <a:solidFill>
                <a:srgbClr val="002060"/>
              </a:solidFill>
              <a:latin typeface="Times New Roman" panose="02020603050405020304" pitchFamily="18" charset="0"/>
              <a:cs typeface="Times New Roman" panose="02020603050405020304" pitchFamily="18" charset="0"/>
            </a:endParaRPr>
          </a:p>
          <a:p>
            <a:pPr marL="0" lvl="0" indent="0" algn="just">
              <a:lnSpc>
                <a:spcPts val="3000"/>
              </a:lnSpc>
              <a:spcBef>
                <a:spcPct val="0"/>
              </a:spcBef>
              <a:buNone/>
            </a:pPr>
            <a:r>
              <a:rPr lang="en-US" altLang="en-US" sz="2400" b="1" dirty="0">
                <a:solidFill>
                  <a:srgbClr val="002060"/>
                </a:solidFill>
                <a:latin typeface="Times New Roman" panose="02020603050405020304" pitchFamily="18" charset="0"/>
                <a:cs typeface="Times New Roman" panose="02020603050405020304" pitchFamily="18" charset="0"/>
              </a:rPr>
              <a:t>Câu 2</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dirty="0">
                <a:solidFill>
                  <a:srgbClr val="002060"/>
                </a:solidFill>
                <a:latin typeface="Times New Roman" panose="02020603050405020304" pitchFamily="18" charset="0"/>
                <a:cs typeface="Times New Roman" panose="02020603050405020304" pitchFamily="18" charset="0"/>
              </a:rPr>
              <a:t>Trong truyện, chiếc lược ng</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 đã ra đời như thế n</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o? Vì sao nói chiếc lược l</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 một hình ảnh gi</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u ý nghĩa? </a:t>
            </a:r>
            <a:endParaRPr lang="en-US" altLang="en-US" sz="2400" b="1" dirty="0">
              <a:solidFill>
                <a:srgbClr val="002060"/>
              </a:solidFill>
              <a:latin typeface="Times New Roman" panose="02020603050405020304" pitchFamily="18" charset="0"/>
              <a:ea typeface="Times New Roman" panose="02020603050405020304" pitchFamily="18" charset="0"/>
            </a:endParaRPr>
          </a:p>
        </p:txBody>
      </p:sp>
      <p:graphicFrame>
        <p:nvGraphicFramePr>
          <p:cNvPr id="18445" name="Table 18444"/>
          <p:cNvGraphicFramePr/>
          <p:nvPr/>
        </p:nvGraphicFramePr>
        <p:xfrm>
          <a:off x="152400" y="3581400"/>
          <a:ext cx="8686800" cy="2438400"/>
        </p:xfrm>
        <a:graphic>
          <a:graphicData uri="http://schemas.openxmlformats.org/drawingml/2006/table">
            <a:tbl>
              <a:tblPr/>
              <a:tblGrid>
                <a:gridCol w="935038"/>
                <a:gridCol w="7053262"/>
                <a:gridCol w="698500"/>
              </a:tblGrid>
              <a:tr h="24384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Câu 2</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buNone/>
                      </a:pPr>
                      <a:r>
                        <a:rPr lang="en-US" altLang="en-US" sz="2000" b="1" dirty="0">
                          <a:latin typeface="Times New Roman" panose="02020603050405020304" pitchFamily="18" charset="0"/>
                          <a:cs typeface="Times New Roman" panose="02020603050405020304" pitchFamily="18" charset="0"/>
                        </a:rPr>
                        <a:t>- Hình ảnh cây lược trong đoạn trích trên được ông Sáu tỉ mỉ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m từ khúc ng</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m</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ông kiếm được trong những ng</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y trở lại khu căn cứ.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Cây lược </a:t>
                      </a:r>
                      <a:r>
                        <a:rPr lang="en-US" altLang="en-US" sz="2000" b="1" u="sng" dirty="0">
                          <a:latin typeface="Times New Roman" panose="02020603050405020304" pitchFamily="18" charset="0"/>
                          <a:cs typeface="Times New Roman" panose="02020603050405020304" pitchFamily="18" charset="0"/>
                        </a:rPr>
                        <a:t>ấ</a:t>
                      </a:r>
                      <a:r>
                        <a:rPr lang="en-US" altLang="en-US" sz="2000" b="1" dirty="0">
                          <a:latin typeface="Times New Roman" panose="02020603050405020304" pitchFamily="18" charset="0"/>
                          <a:cs typeface="Times New Roman" panose="02020603050405020304" pitchFamily="18" charset="0"/>
                        </a:rPr>
                        <a:t>y được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m bằng nỗi nhớ con tha thiết, niềm khát khao được trở về </a:t>
                      </a:r>
                      <a:r>
                        <a:rPr lang="en-US" altLang="en-US" sz="2000" b="1" u="sng" dirty="0">
                          <a:latin typeface="Times New Roman" panose="02020603050405020304" pitchFamily="18" charset="0"/>
                          <a:cs typeface="Times New Roman" panose="02020603050405020304" pitchFamily="18" charset="0"/>
                        </a:rPr>
                        <a:t>g</a:t>
                      </a:r>
                      <a:r>
                        <a:rPr lang="en-US" altLang="en-US" sz="2000" b="1" dirty="0">
                          <a:latin typeface="Times New Roman" panose="02020603050405020304" pitchFamily="18" charset="0"/>
                          <a:cs typeface="Times New Roman" panose="02020603050405020304" pitchFamily="18" charset="0"/>
                        </a:rPr>
                        <a:t>ặp con,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m vơi bớt nỗi ân hận đã đánh con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giúp ông Sáu ho</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n th</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nh lời dặn dò của con...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=&gt; biểu tượng của tình cha con, góp phần thể hiện chủ đề văn bản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1.5 đ</a:t>
                      </a:r>
                      <a:endParaRPr lang="en-US" altLang="en-US" sz="2000" b="1" dirty="0">
                        <a:latin typeface="Times New Roman" panose="02020603050405020304" pitchFamily="18" charset="0"/>
                        <a:cs typeface="Times New Roman" panose="02020603050405020304" pitchFamily="18" charset="0"/>
                      </a:endParaRPr>
                    </a:p>
                    <a:p>
                      <a:pPr lvl="0" eaLnBrk="1" hangingPunct="1">
                        <a:buNone/>
                      </a:pP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cs typeface="Times New Roman" panose="02020603050405020304" pitchFamily="18" charset="0"/>
                      </a:endParaRPr>
                    </a:p>
                    <a:p>
                      <a:pPr lvl="0" eaLnBrk="1" hangingPunct="1">
                        <a:buNone/>
                      </a:pP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cs typeface="Times New Roman" panose="02020603050405020304" pitchFamily="18" charset="0"/>
                      </a:endParaRPr>
                    </a:p>
                    <a:p>
                      <a:pPr lvl="0" eaLnBrk="1" hangingPunct="1">
                        <a:buNone/>
                      </a:pP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circle(in)">
                                      <p:cBhvr>
                                        <p:cTn id="12" dur="2000"/>
                                        <p:tgtEl>
                                          <p:spTgt spid="184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8445"/>
                                        </p:tgtEl>
                                        <p:attrNameLst>
                                          <p:attrName>style.visibility</p:attrName>
                                        </p:attrNameLst>
                                      </p:cBhvr>
                                      <p:to>
                                        <p:strVal val="visible"/>
                                      </p:to>
                                    </p:set>
                                    <p:animEffect transition="in" filter="wipe(down)">
                                      <p:cBhvr>
                                        <p:cTn id="17"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9458" name="Table 19457"/>
          <p:cNvGraphicFramePr/>
          <p:nvPr/>
        </p:nvGraphicFramePr>
        <p:xfrm>
          <a:off x="228600" y="2971800"/>
          <a:ext cx="8686800" cy="2743200"/>
        </p:xfrm>
        <a:graphic>
          <a:graphicData uri="http://schemas.openxmlformats.org/drawingml/2006/table">
            <a:tbl>
              <a:tblPr/>
              <a:tblGrid>
                <a:gridCol w="935038"/>
                <a:gridCol w="7053262"/>
                <a:gridCol w="698500"/>
              </a:tblGrid>
              <a:tr h="2743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Câu 3</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buNone/>
                      </a:pPr>
                      <a:r>
                        <a:rPr lang="en-US" altLang="en-US" sz="2000" b="1" i="1"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 Câu văn sử dụng biện pháp tu từ nói giảm nói tránh. (nhắm mắt đi xuôi)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Tác dụng: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m giảm bớt nỗi đau đớn, xót thương, thể hiện sự trân trong với ông Sáu.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Ghi đúng câu thơ có sử dụng biện pháp trên trong chương trình Ngữ văn 9. (VD: “Con ở miền Nam ra thăm lăng Bác”) hoặc “Bác nằm trong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n</a:t>
                      </a:r>
                      <a:r>
                        <a:rPr lang="en-US" altLang="en-US" sz="2000" b="1" u="sng" dirty="0">
                          <a:latin typeface="Times New Roman" panose="02020603050405020304" pitchFamily="18" charset="0"/>
                          <a:cs typeface="Times New Roman" panose="02020603050405020304" pitchFamily="18" charset="0"/>
                        </a:rPr>
                        <a:t>g </a:t>
                      </a:r>
                      <a:r>
                        <a:rPr lang="en-US" altLang="en-US" sz="2000" b="1" dirty="0">
                          <a:latin typeface="Times New Roman" panose="02020603050405020304" pitchFamily="18" charset="0"/>
                          <a:cs typeface="Times New Roman" panose="02020603050405020304" pitchFamily="18" charset="0"/>
                        </a:rPr>
                        <a:t>giấc ngủ bình yên”)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Ghi rõ tên tác giả, tác phẩm. (VD: “Viếng lăng Bác” – Viễn Phương)</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cs typeface="Times New Roman" panose="02020603050405020304" pitchFamily="18" charset="0"/>
                      </a:endParaRPr>
                    </a:p>
                    <a:p>
                      <a:pPr lvl="0" eaLnBrk="1" hangingPunct="1">
                        <a:buNone/>
                      </a:pPr>
                      <a:r>
                        <a:rPr lang="en-US" altLang="en-US" sz="2000" b="1" dirty="0">
                          <a:latin typeface="Times New Roman" panose="02020603050405020304" pitchFamily="18" charset="0"/>
                          <a:cs typeface="Times New Roman" panose="02020603050405020304" pitchFamily="18" charset="0"/>
                        </a:rPr>
                        <a:t>1.5đ</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TextBox 3"/>
          <p:cNvSpPr txBox="1"/>
          <p:nvPr/>
        </p:nvSpPr>
        <p:spPr>
          <a:xfrm>
            <a:off x="381000" y="533400"/>
            <a:ext cx="8382000" cy="22415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ct val="150000"/>
              </a:lnSpc>
              <a:spcBef>
                <a:spcPct val="0"/>
              </a:spcBef>
              <a:buNone/>
            </a:pPr>
            <a:r>
              <a:rPr lang="en-US" altLang="en-US" sz="2400" b="1" dirty="0">
                <a:solidFill>
                  <a:srgbClr val="002060"/>
                </a:solidFill>
                <a:latin typeface="Times New Roman" panose="02020603050405020304" pitchFamily="18" charset="0"/>
                <a:cs typeface="Times New Roman" panose="02020603050405020304" pitchFamily="18" charset="0"/>
              </a:rPr>
              <a:t>Câu 3.</a:t>
            </a: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dirty="0">
                <a:solidFill>
                  <a:srgbClr val="002060"/>
                </a:solidFill>
                <a:latin typeface="Times New Roman" panose="02020603050405020304" pitchFamily="18" charset="0"/>
                <a:cs typeface="Times New Roman" panose="02020603050405020304" pitchFamily="18" charset="0"/>
              </a:rPr>
              <a:t>Câu văn: “Đến lúc ấy, anh mới nhắm mắt đi xuôi.” sử dụng biện pháp tu từ n</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o? Nêu tác dụng? Ghi lại một câu thơ trong chương trình Ngữ văn lớp 9 có sử dụng biện pháp tu từ đó. (Ghi rõ tên b</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i thơ v</a:t>
            </a:r>
            <a:r>
              <a:rPr lang="en-US" altLang="en-US" sz="2400" b="1" dirty="0">
                <a:solidFill>
                  <a:srgbClr val="002060"/>
                </a:solidFill>
                <a:latin typeface="Times New Roman" panose="02020603050405020304" pitchFamily="18" charset="0"/>
                <a:ea typeface="Times New Roman" panose="02020603050405020304" pitchFamily="18" charset="0"/>
              </a:rPr>
              <a:t>à</a:t>
            </a:r>
            <a:r>
              <a:rPr lang="en-US" altLang="en-US" sz="2400" b="1" dirty="0">
                <a:solidFill>
                  <a:srgbClr val="002060"/>
                </a:solidFill>
                <a:latin typeface="Times New Roman" panose="02020603050405020304" pitchFamily="18" charset="0"/>
                <a:cs typeface="Times New Roman" panose="02020603050405020304" pitchFamily="18" charset="0"/>
              </a:rPr>
              <a:t> tác giả). </a:t>
            </a:r>
            <a:endParaRPr lang="en-US" altLang="en-US" sz="2400" b="1" dirty="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charRg st="0" end="217"/>
                                            </p:txEl>
                                          </p:spTgt>
                                        </p:tgtEl>
                                        <p:attrNameLst>
                                          <p:attrName>style.visibility</p:attrName>
                                        </p:attrNameLst>
                                      </p:cBhvr>
                                      <p:to>
                                        <p:strVal val="visible"/>
                                      </p:to>
                                    </p:set>
                                    <p:animEffect transition="in" filter="fade">
                                      <p:cBhvr>
                                        <p:cTn id="7" dur="1000"/>
                                        <p:tgtEl>
                                          <p:spTgt spid="4">
                                            <p:txEl>
                                              <p:charRg st="0" end="217"/>
                                            </p:txEl>
                                          </p:spTgt>
                                        </p:tgtEl>
                                      </p:cBhvr>
                                    </p:animEffect>
                                    <p:anim calcmode="lin" valueType="num">
                                      <p:cBhvr>
                                        <p:cTn id="8" dur="1000" fill="hold"/>
                                        <p:tgtEl>
                                          <p:spTgt spid="4">
                                            <p:txEl>
                                              <p:charRg st="0" end="217"/>
                                            </p:txEl>
                                          </p:spTgt>
                                        </p:tgtEl>
                                        <p:attrNameLst>
                                          <p:attrName>ppt_x</p:attrName>
                                        </p:attrNameLst>
                                      </p:cBhvr>
                                      <p:tavLst>
                                        <p:tav tm="0">
                                          <p:val>
                                            <p:strVal val="#ppt_x"/>
                                          </p:val>
                                        </p:tav>
                                        <p:tav tm="100000">
                                          <p:val>
                                            <p:strVal val="#ppt_x"/>
                                          </p:val>
                                        </p:tav>
                                      </p:tavLst>
                                    </p:anim>
                                    <p:anim calcmode="lin" valueType="num">
                                      <p:cBhvr>
                                        <p:cTn id="9" dur="1000" fill="hold"/>
                                        <p:tgtEl>
                                          <p:spTgt spid="4">
                                            <p:txEl>
                                              <p:charRg st="0" end="21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457200" y="533400"/>
            <a:ext cx="8229600" cy="11176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ts val="2000"/>
              </a:lnSpc>
              <a:spcBef>
                <a:spcPct val="0"/>
              </a:spcBef>
              <a:buNone/>
            </a:pPr>
            <a:r>
              <a:rPr lang="en-US" altLang="en-US" sz="2000" b="1" dirty="0">
                <a:solidFill>
                  <a:srgbClr val="002060"/>
                </a:solidFill>
                <a:latin typeface="Times New Roman" panose="02020603050405020304" pitchFamily="18" charset="0"/>
                <a:cs typeface="Times New Roman" panose="02020603050405020304" pitchFamily="18" charset="0"/>
              </a:rPr>
              <a:t>Câu 4.</a:t>
            </a:r>
            <a:r>
              <a:rPr lang="en-US" altLang="en-US" sz="2000" b="1" i="1" dirty="0">
                <a:solidFill>
                  <a:srgbClr val="002060"/>
                </a:solidFill>
                <a:latin typeface="Times New Roman" panose="02020603050405020304" pitchFamily="18" charset="0"/>
                <a:cs typeface="Times New Roman" panose="02020603050405020304" pitchFamily="18" charset="0"/>
              </a:rPr>
              <a:t> </a:t>
            </a:r>
            <a:r>
              <a:rPr lang="en-US" altLang="en-US" sz="2000" b="1" dirty="0">
                <a:solidFill>
                  <a:srgbClr val="002060"/>
                </a:solidFill>
                <a:latin typeface="Times New Roman" panose="02020603050405020304" pitchFamily="18" charset="0"/>
                <a:cs typeface="Times New Roman" panose="02020603050405020304" pitchFamily="18" charset="0"/>
              </a:rPr>
              <a:t>Viết một đoạn văn khoảng 12 câu theo phương pháp lập luận diện dịch l</a:t>
            </a:r>
            <a:r>
              <a:rPr lang="en-US" altLang="en-US" sz="2000" b="1" dirty="0">
                <a:solidFill>
                  <a:srgbClr val="002060"/>
                </a:solidFill>
                <a:latin typeface="Times New Roman" panose="02020603050405020304" pitchFamily="18" charset="0"/>
                <a:ea typeface="Times New Roman" panose="02020603050405020304" pitchFamily="18" charset="0"/>
              </a:rPr>
              <a:t>à</a:t>
            </a:r>
            <a:r>
              <a:rPr lang="en-US" altLang="en-US" sz="2000" b="1" dirty="0">
                <a:solidFill>
                  <a:srgbClr val="002060"/>
                </a:solidFill>
                <a:latin typeface="Times New Roman" panose="02020603050405020304" pitchFamily="18" charset="0"/>
                <a:cs typeface="Times New Roman" panose="02020603050405020304" pitchFamily="18" charset="0"/>
              </a:rPr>
              <a:t>m rõ tình yêu con sâu sắc của ông Sáu trong văn bản “</a:t>
            </a:r>
            <a:r>
              <a:rPr lang="en-US" altLang="en-US" sz="2000" b="1" i="1" dirty="0">
                <a:solidFill>
                  <a:srgbClr val="002060"/>
                </a:solidFill>
                <a:latin typeface="Times New Roman" panose="02020603050405020304" pitchFamily="18" charset="0"/>
                <a:cs typeface="Times New Roman" panose="02020603050405020304" pitchFamily="18" charset="0"/>
              </a:rPr>
              <a:t>Chiếc lược ng</a:t>
            </a:r>
            <a:r>
              <a:rPr lang="en-US" altLang="en-US" sz="2000" b="1" i="1" dirty="0">
                <a:solidFill>
                  <a:srgbClr val="002060"/>
                </a:solidFill>
                <a:latin typeface="Times New Roman" panose="02020603050405020304" pitchFamily="18" charset="0"/>
                <a:ea typeface="Times New Roman" panose="02020603050405020304" pitchFamily="18" charset="0"/>
              </a:rPr>
              <a:t>à</a:t>
            </a:r>
            <a:r>
              <a:rPr lang="en-US" altLang="en-US" sz="2000" b="1" dirty="0">
                <a:solidFill>
                  <a:srgbClr val="002060"/>
                </a:solidFill>
                <a:latin typeface="Times New Roman" panose="02020603050405020304" pitchFamily="18" charset="0"/>
                <a:cs typeface="Times New Roman" panose="02020603050405020304" pitchFamily="18" charset="0"/>
              </a:rPr>
              <a:t>” của Nguyễn Quang Sáng. Trong đoạn có sử dụng một câu cảm thán v</a:t>
            </a:r>
            <a:r>
              <a:rPr lang="en-US" altLang="en-US" sz="2000" b="1" dirty="0">
                <a:solidFill>
                  <a:srgbClr val="002060"/>
                </a:solidFill>
                <a:latin typeface="Times New Roman" panose="02020603050405020304" pitchFamily="18" charset="0"/>
                <a:ea typeface="Times New Roman" panose="02020603050405020304" pitchFamily="18" charset="0"/>
              </a:rPr>
              <a:t>à</a:t>
            </a:r>
            <a:r>
              <a:rPr lang="en-US" altLang="en-US" sz="2000" b="1" dirty="0">
                <a:solidFill>
                  <a:srgbClr val="002060"/>
                </a:solidFill>
                <a:latin typeface="Times New Roman" panose="02020603050405020304" pitchFamily="18" charset="0"/>
                <a:cs typeface="Times New Roman" panose="02020603050405020304" pitchFamily="18" charset="0"/>
              </a:rPr>
              <a:t> phép thế để liên kết cấu (gạch chân, chú thích </a:t>
            </a:r>
            <a:r>
              <a:rPr lang="en-US" altLang="en-US" sz="2000" b="1" i="1" dirty="0">
                <a:solidFill>
                  <a:srgbClr val="002060"/>
                </a:solidFill>
                <a:latin typeface="Times New Roman" panose="02020603050405020304" pitchFamily="18" charset="0"/>
                <a:cs typeface="Times New Roman" panose="02020603050405020304" pitchFamily="18" charset="0"/>
              </a:rPr>
              <a:t>r</a:t>
            </a:r>
            <a:r>
              <a:rPr lang="en-US" altLang="en-US" sz="2000" b="1" dirty="0">
                <a:solidFill>
                  <a:srgbClr val="002060"/>
                </a:solidFill>
                <a:latin typeface="Times New Roman" panose="02020603050405020304" pitchFamily="18" charset="0"/>
                <a:cs typeface="Times New Roman" panose="02020603050405020304" pitchFamily="18" charset="0"/>
              </a:rPr>
              <a:t>õ). </a:t>
            </a:r>
            <a:endParaRPr lang="en-US" altLang="en-US" sz="2000" b="1" dirty="0">
              <a:solidFill>
                <a:srgbClr val="002060"/>
              </a:solidFill>
              <a:latin typeface="Times New Roman" panose="02020603050405020304" pitchFamily="18" charset="0"/>
              <a:ea typeface="Times New Roman" panose="02020603050405020304" pitchFamily="18" charset="0"/>
            </a:endParaRPr>
          </a:p>
        </p:txBody>
      </p:sp>
      <p:graphicFrame>
        <p:nvGraphicFramePr>
          <p:cNvPr id="20483" name="Table 20482"/>
          <p:cNvGraphicFramePr/>
          <p:nvPr/>
        </p:nvGraphicFramePr>
        <p:xfrm>
          <a:off x="457200" y="1752600"/>
          <a:ext cx="8458200" cy="4876800"/>
        </p:xfrm>
        <a:graphic>
          <a:graphicData uri="http://schemas.openxmlformats.org/drawingml/2006/table">
            <a:tbl>
              <a:tblPr/>
              <a:tblGrid>
                <a:gridCol w="909638"/>
                <a:gridCol w="6867525"/>
                <a:gridCol w="681037"/>
              </a:tblGrid>
              <a:tr h="48768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Câu 4</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buNone/>
                      </a:pPr>
                      <a:r>
                        <a:rPr lang="en-US" altLang="en-US" sz="2000" b="1" dirty="0">
                          <a:latin typeface="Times New Roman" panose="02020603050405020304" pitchFamily="18" charset="0"/>
                          <a:cs typeface="Times New Roman" panose="02020603050405020304" pitchFamily="18" charset="0"/>
                        </a:rPr>
                        <a:t>- </a:t>
                      </a:r>
                      <a:r>
                        <a:rPr lang="en-US" altLang="en-US" sz="2000" b="1" i="1" dirty="0">
                          <a:latin typeface="Times New Roman" panose="02020603050405020304" pitchFamily="18" charset="0"/>
                          <a:cs typeface="Times New Roman" panose="02020603050405020304" pitchFamily="18" charset="0"/>
                        </a:rPr>
                        <a:t>Hình thức: </a:t>
                      </a:r>
                      <a:r>
                        <a:rPr lang="en-US" altLang="en-US" sz="2000" b="1" dirty="0">
                          <a:latin typeface="Times New Roman" panose="02020603050405020304" pitchFamily="18" charset="0"/>
                          <a:cs typeface="Times New Roman" panose="02020603050405020304" pitchFamily="18" charset="0"/>
                        </a:rPr>
                        <a:t>Đoạn văn diễn dịch, 11-13 câu.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i="1" dirty="0">
                          <a:latin typeface="Times New Roman" panose="02020603050405020304" pitchFamily="18" charset="0"/>
                          <a:cs typeface="Times New Roman" panose="02020603050405020304" pitchFamily="18" charset="0"/>
                        </a:rPr>
                        <a:t>Đoạn văn quá d</a:t>
                      </a:r>
                      <a:r>
                        <a:rPr lang="en-US" altLang="en-US" sz="2000" b="1" i="1" dirty="0">
                          <a:latin typeface="Times New Roman" panose="02020603050405020304" pitchFamily="18" charset="0"/>
                          <a:ea typeface="Times New Roman" panose="02020603050405020304" pitchFamily="18" charset="0"/>
                        </a:rPr>
                        <a:t>à</a:t>
                      </a:r>
                      <a:r>
                        <a:rPr lang="en-US" altLang="en-US" sz="2000" b="1" i="1" dirty="0">
                          <a:latin typeface="Times New Roman" panose="02020603050405020304" pitchFamily="18" charset="0"/>
                          <a:cs typeface="Times New Roman" panose="02020603050405020304" pitchFamily="18" charset="0"/>
                        </a:rPr>
                        <a:t>i hoặc quá ngắn (lớn hơn hoặc ít hơn 2 câu) trừ 0.5đ.</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i="1" dirty="0">
                          <a:latin typeface="Times New Roman" panose="02020603050405020304" pitchFamily="18" charset="0"/>
                          <a:cs typeface="Times New Roman" panose="02020603050405020304" pitchFamily="18" charset="0"/>
                        </a:rPr>
                        <a:t> - Yêu cầu tiếng Việt: </a:t>
                      </a:r>
                      <a:r>
                        <a:rPr lang="en-US" altLang="en-US" sz="2000" b="1" dirty="0">
                          <a:latin typeface="Times New Roman" panose="02020603050405020304" pitchFamily="18" charset="0"/>
                          <a:cs typeface="Times New Roman" panose="02020603050405020304" pitchFamily="18" charset="0"/>
                        </a:rPr>
                        <a:t>sử dụng đúng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chú thích rõ câu cảm thán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0.5 phép thế để liên kết.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i="1" dirty="0">
                          <a:latin typeface="Times New Roman" panose="02020603050405020304" pitchFamily="18" charset="0"/>
                          <a:cs typeface="Times New Roman" panose="02020603050405020304" pitchFamily="18" charset="0"/>
                        </a:rPr>
                        <a:t>- Nội dung: H</a:t>
                      </a:r>
                      <a:r>
                        <a:rPr lang="en-US" altLang="en-US" sz="2000" b="1" dirty="0">
                          <a:latin typeface="Times New Roman" panose="02020603050405020304" pitchFamily="18" charset="0"/>
                          <a:cs typeface="Times New Roman" panose="02020603050405020304" pitchFamily="18" charset="0"/>
                        </a:rPr>
                        <a:t>ọc sinh có thể triển khai theo nhiều hình thức khác nhau 2.5 song cần </a:t>
                      </a:r>
                      <a:r>
                        <a:rPr lang="en-US" altLang="en-US" sz="2000" b="1" i="1" dirty="0">
                          <a:latin typeface="Times New Roman" panose="02020603050405020304" pitchFamily="18" charset="0"/>
                          <a:cs typeface="Times New Roman" panose="02020603050405020304" pitchFamily="18" charset="0"/>
                        </a:rPr>
                        <a:t>bám sát nghệ thuật, các chi tiết, hình ảnh </a:t>
                      </a:r>
                      <a:r>
                        <a:rPr lang="en-US" altLang="en-US" sz="2000" b="1" dirty="0">
                          <a:latin typeface="Times New Roman" panose="02020603050405020304" pitchFamily="18" charset="0"/>
                          <a:cs typeface="Times New Roman" panose="02020603050405020304" pitchFamily="18" charset="0"/>
                        </a:rPr>
                        <a:t>trong văn bản để phân tích, bình luận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đánh giá phù hợp, l</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m nổi bật tình yêu con của ông Sáu với những biểu hiện cụ thể: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Ng</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y trở về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Ba ng</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y ở nh</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Buổi chia tay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Ở chiến trường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Không phân tích nghệ thuật: tối đa điểm </a:t>
                      </a:r>
                      <a:endParaRPr lang="en-US" altLang="en-US" sz="2000" b="1" dirty="0">
                        <a:latin typeface="Times New Roman" panose="02020603050405020304" pitchFamily="18" charset="0"/>
                        <a:cs typeface="Times New Roman" panose="02020603050405020304" pitchFamily="18" charset="0"/>
                      </a:endParaRPr>
                    </a:p>
                    <a:p>
                      <a:pPr lvl="0" algn="just" eaLnBrk="1" hangingPunct="1">
                        <a:buNone/>
                      </a:pPr>
                      <a:r>
                        <a:rPr lang="en-US" altLang="en-US" sz="2000" b="1" dirty="0">
                          <a:latin typeface="Times New Roman" panose="02020603050405020304" pitchFamily="18" charset="0"/>
                          <a:cs typeface="Times New Roman" panose="02020603050405020304" pitchFamily="18" charset="0"/>
                        </a:rPr>
                        <a:t>* Nếu kể sự việc: tối đa 1 điểm.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000" b="1" dirty="0">
                          <a:latin typeface="Times New Roman" panose="02020603050405020304" pitchFamily="18" charset="0"/>
                          <a:cs typeface="Times New Roman" panose="02020603050405020304" pitchFamily="18" charset="0"/>
                        </a:rPr>
                        <a:t>3.5 đ</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381000" y="833438"/>
            <a:ext cx="8458200" cy="52625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en-US" sz="2400" b="1" dirty="0">
                <a:solidFill>
                  <a:srgbClr val="2D2D8A"/>
                </a:solidFill>
                <a:latin typeface="Times New Roman" panose="02020603050405020304" pitchFamily="18" charset="0"/>
                <a:cs typeface="Times New Roman" panose="02020603050405020304" pitchFamily="18" charset="0"/>
              </a:rPr>
              <a:t>PHẦN II (3.0 điểm) </a:t>
            </a:r>
            <a:endParaRPr lang="en-US" altLang="en-US" sz="2400" b="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400" b="1" i="1" dirty="0">
                <a:solidFill>
                  <a:srgbClr val="2D2D8A"/>
                </a:solidFill>
                <a:latin typeface="Times New Roman" panose="02020603050405020304" pitchFamily="18" charset="0"/>
                <a:cs typeface="Times New Roman" panose="02020603050405020304" pitchFamily="18" charset="0"/>
              </a:rPr>
              <a:t>Khi ai đó gieo những hạt mầm tốt đẹp, nhất định nó sẽ có ng</a:t>
            </a:r>
            <a:r>
              <a:rPr lang="en-US" altLang="en-US" sz="2400" b="1" i="1" dirty="0">
                <a:solidFill>
                  <a:srgbClr val="2D2D8A"/>
                </a:solidFill>
                <a:latin typeface="Times New Roman" panose="02020603050405020304" pitchFamily="18" charset="0"/>
                <a:ea typeface="Times New Roman" panose="02020603050405020304" pitchFamily="18" charset="0"/>
              </a:rPr>
              <a:t>à</a:t>
            </a:r>
            <a:r>
              <a:rPr lang="en-US" altLang="en-US" sz="2400" b="1" i="1" dirty="0">
                <a:solidFill>
                  <a:srgbClr val="2D2D8A"/>
                </a:solidFill>
                <a:latin typeface="Times New Roman" panose="02020603050405020304" pitchFamily="18" charset="0"/>
                <a:cs typeface="Times New Roman" panose="02020603050405020304" pitchFamily="18" charset="0"/>
              </a:rPr>
              <a:t>y nảy nở th</a:t>
            </a:r>
            <a:r>
              <a:rPr lang="en-US" altLang="en-US" sz="2400" b="1" i="1" dirty="0">
                <a:solidFill>
                  <a:srgbClr val="2D2D8A"/>
                </a:solidFill>
                <a:latin typeface="Times New Roman" panose="02020603050405020304" pitchFamily="18" charset="0"/>
                <a:ea typeface="Times New Roman" panose="02020603050405020304" pitchFamily="18" charset="0"/>
              </a:rPr>
              <a:t>à</a:t>
            </a:r>
            <a:r>
              <a:rPr lang="en-US" altLang="en-US" sz="2400" b="1" i="1" dirty="0">
                <a:solidFill>
                  <a:srgbClr val="2D2D8A"/>
                </a:solidFill>
                <a:latin typeface="Times New Roman" panose="02020603050405020304" pitchFamily="18" charset="0"/>
                <a:cs typeface="Times New Roman" panose="02020603050405020304" pitchFamily="18" charset="0"/>
              </a:rPr>
              <a:t>nh vụ mùa bội thu, khiến cho dù chủ nhân có không còn trên cõi đời, thì hương hoa thơm, vị quả ngọt vẫn nhắc khôn nguôi về họ. Khi ta gieo một hạt mầm tốt đẹp, ta l</a:t>
            </a:r>
            <a:r>
              <a:rPr lang="en-US" altLang="en-US" sz="2400" b="1" i="1" dirty="0">
                <a:solidFill>
                  <a:srgbClr val="2D2D8A"/>
                </a:solidFill>
                <a:latin typeface="Times New Roman" panose="02020603050405020304" pitchFamily="18" charset="0"/>
                <a:ea typeface="Times New Roman" panose="02020603050405020304" pitchFamily="18" charset="0"/>
              </a:rPr>
              <a:t>à</a:t>
            </a:r>
            <a:r>
              <a:rPr lang="en-US" altLang="en-US" sz="2400" b="1" i="1" dirty="0">
                <a:solidFill>
                  <a:srgbClr val="2D2D8A"/>
                </a:solidFill>
                <a:latin typeface="Times New Roman" panose="02020603050405020304" pitchFamily="18" charset="0"/>
                <a:cs typeface="Times New Roman" panose="02020603050405020304" pitchFamily="18" charset="0"/>
              </a:rPr>
              <a:t>m cho cuộc sống của mình tỏa hương</a:t>
            </a:r>
            <a:endParaRPr lang="en-US" altLang="en-US" sz="2400" b="1" i="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400" b="1" i="1" dirty="0">
                <a:solidFill>
                  <a:srgbClr val="2D2D8A"/>
                </a:solidFill>
                <a:latin typeface="Times New Roman" panose="02020603050405020304" pitchFamily="18" charset="0"/>
                <a:cs typeface="Times New Roman" panose="02020603050405020304" pitchFamily="18" charset="0"/>
              </a:rPr>
              <a:t>(H</a:t>
            </a:r>
            <a:r>
              <a:rPr lang="en-US" altLang="en-US" sz="2400" b="1" i="1" dirty="0">
                <a:solidFill>
                  <a:srgbClr val="2D2D8A"/>
                </a:solidFill>
                <a:latin typeface="Times New Roman" panose="02020603050405020304" pitchFamily="18" charset="0"/>
                <a:ea typeface="Times New Roman" panose="02020603050405020304" pitchFamily="18" charset="0"/>
              </a:rPr>
              <a:t>à</a:t>
            </a:r>
            <a:r>
              <a:rPr lang="en-US" altLang="en-US" sz="2400" b="1" i="1" dirty="0">
                <a:solidFill>
                  <a:srgbClr val="2D2D8A"/>
                </a:solidFill>
                <a:latin typeface="Times New Roman" panose="02020603050405020304" pitchFamily="18" charset="0"/>
                <a:cs typeface="Times New Roman" panose="02020603050405020304" pitchFamily="18" charset="0"/>
              </a:rPr>
              <a:t> Nhân, Chỉ l</a:t>
            </a:r>
            <a:r>
              <a:rPr lang="en-US" altLang="en-US" sz="2400" b="1" i="1" dirty="0">
                <a:solidFill>
                  <a:srgbClr val="2D2D8A"/>
                </a:solidFill>
                <a:latin typeface="Times New Roman" panose="02020603050405020304" pitchFamily="18" charset="0"/>
                <a:ea typeface="Times New Roman" panose="02020603050405020304" pitchFamily="18" charset="0"/>
              </a:rPr>
              <a:t>à</a:t>
            </a:r>
            <a:r>
              <a:rPr lang="en-US" altLang="en-US" sz="2400" b="1" i="1" dirty="0">
                <a:solidFill>
                  <a:srgbClr val="2D2D8A"/>
                </a:solidFill>
                <a:latin typeface="Times New Roman" panose="02020603050405020304" pitchFamily="18" charset="0"/>
                <a:cs typeface="Times New Roman" panose="02020603050405020304" pitchFamily="18" charset="0"/>
              </a:rPr>
              <a:t> những bông cỏ may, Hoa học trò, số 1157) </a:t>
            </a:r>
            <a:endParaRPr lang="en-US" altLang="en-US" sz="2400" b="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400" b="1" dirty="0">
                <a:solidFill>
                  <a:srgbClr val="2D2D8A"/>
                </a:solidFill>
                <a:latin typeface="Times New Roman" panose="02020603050405020304" pitchFamily="18" charset="0"/>
                <a:cs typeface="Times New Roman" panose="02020603050405020304" pitchFamily="18" charset="0"/>
              </a:rPr>
              <a:t>Câu 1</a:t>
            </a:r>
            <a:r>
              <a:rPr lang="en-US" altLang="en-US" sz="2400" b="1" i="1" dirty="0">
                <a:solidFill>
                  <a:srgbClr val="2D2D8A"/>
                </a:solidFill>
                <a:latin typeface="Times New Roman" panose="02020603050405020304" pitchFamily="18" charset="0"/>
                <a:cs typeface="Times New Roman" panose="02020603050405020304" pitchFamily="18" charset="0"/>
              </a:rPr>
              <a:t>. </a:t>
            </a:r>
            <a:r>
              <a:rPr lang="en-US" altLang="en-US" sz="2400" b="1" dirty="0">
                <a:solidFill>
                  <a:srgbClr val="2D2D8A"/>
                </a:solidFill>
                <a:latin typeface="Times New Roman" panose="02020603050405020304" pitchFamily="18" charset="0"/>
                <a:cs typeface="Times New Roman" panose="02020603050405020304" pitchFamily="18" charset="0"/>
              </a:rPr>
              <a:t>Theo tác giả, việc gieo hạt mầm tốt đẹp” có tác dụng gì? </a:t>
            </a:r>
            <a:endParaRPr lang="en-US" altLang="en-US" sz="2400" b="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400" b="1" dirty="0">
                <a:solidFill>
                  <a:srgbClr val="2D2D8A"/>
                </a:solidFill>
                <a:latin typeface="Times New Roman" panose="02020603050405020304" pitchFamily="18" charset="0"/>
                <a:cs typeface="Times New Roman" panose="02020603050405020304" pitchFamily="18" charset="0"/>
              </a:rPr>
              <a:t>Câu 2.</a:t>
            </a:r>
            <a:r>
              <a:rPr lang="en-US" altLang="en-US" sz="2400" b="1" i="1" dirty="0">
                <a:solidFill>
                  <a:srgbClr val="2D2D8A"/>
                </a:solidFill>
                <a:latin typeface="Times New Roman" panose="02020603050405020304" pitchFamily="18" charset="0"/>
                <a:cs typeface="Times New Roman" panose="02020603050405020304" pitchFamily="18" charset="0"/>
              </a:rPr>
              <a:t> </a:t>
            </a:r>
            <a:r>
              <a:rPr lang="en-US" altLang="en-US" sz="2400" b="1" dirty="0">
                <a:solidFill>
                  <a:srgbClr val="2D2D8A"/>
                </a:solidFill>
                <a:latin typeface="Times New Roman" panose="02020603050405020304" pitchFamily="18" charset="0"/>
                <a:cs typeface="Times New Roman" panose="02020603050405020304" pitchFamily="18" charset="0"/>
              </a:rPr>
              <a:t>Chỉ rõ một phép liên kết được sử dụng trong đoạn văn trên. </a:t>
            </a:r>
            <a:endParaRPr lang="en-US" altLang="en-US" sz="2400" b="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400" b="1" dirty="0">
                <a:solidFill>
                  <a:srgbClr val="2D2D8A"/>
                </a:solidFill>
                <a:latin typeface="Times New Roman" panose="02020603050405020304" pitchFamily="18" charset="0"/>
                <a:cs typeface="Times New Roman" panose="02020603050405020304" pitchFamily="18" charset="0"/>
              </a:rPr>
              <a:t>Câu 3</a:t>
            </a:r>
            <a:r>
              <a:rPr lang="en-US" altLang="en-US" sz="2400" b="1" i="1" dirty="0">
                <a:solidFill>
                  <a:srgbClr val="2D2D8A"/>
                </a:solidFill>
                <a:latin typeface="Times New Roman" panose="02020603050405020304" pitchFamily="18" charset="0"/>
                <a:cs typeface="Times New Roman" panose="02020603050405020304" pitchFamily="18" charset="0"/>
              </a:rPr>
              <a:t>. </a:t>
            </a:r>
            <a:r>
              <a:rPr lang="en-US" altLang="en-US" sz="2400" b="1" dirty="0">
                <a:solidFill>
                  <a:srgbClr val="2D2D8A"/>
                </a:solidFill>
                <a:latin typeface="Times New Roman" panose="02020603050405020304" pitchFamily="18" charset="0"/>
                <a:cs typeface="Times New Roman" panose="02020603050405020304" pitchFamily="18" charset="0"/>
              </a:rPr>
              <a:t>Từ đoạn trích trên kết hợp với những hiểu biết xã hội, em hãy viết đoạn văn khoảng 2/3 trang giấy thi b</a:t>
            </a:r>
            <a:r>
              <a:rPr lang="en-US" altLang="en-US" sz="2400" b="1" dirty="0">
                <a:solidFill>
                  <a:srgbClr val="2D2D8A"/>
                </a:solidFill>
                <a:latin typeface="Times New Roman" panose="02020603050405020304" pitchFamily="18" charset="0"/>
                <a:ea typeface="Times New Roman" panose="02020603050405020304" pitchFamily="18" charset="0"/>
              </a:rPr>
              <a:t>à</a:t>
            </a:r>
            <a:r>
              <a:rPr lang="en-US" altLang="en-US" sz="2400" b="1" dirty="0">
                <a:solidFill>
                  <a:srgbClr val="2D2D8A"/>
                </a:solidFill>
                <a:latin typeface="Times New Roman" panose="02020603050405020304" pitchFamily="18" charset="0"/>
                <a:cs typeface="Times New Roman" panose="02020603050405020304" pitchFamily="18" charset="0"/>
              </a:rPr>
              <a:t>y tỏ suy nghĩ về vấn đề: </a:t>
            </a:r>
            <a:r>
              <a:rPr lang="en-US" altLang="en-US" sz="2400" b="1" i="1" dirty="0">
                <a:solidFill>
                  <a:srgbClr val="2D2D8A"/>
                </a:solidFill>
                <a:latin typeface="Times New Roman" panose="02020603050405020304" pitchFamily="18" charset="0"/>
                <a:cs typeface="Times New Roman" panose="02020603050405020304" pitchFamily="18" charset="0"/>
              </a:rPr>
              <a:t>Khi ta gieo một hạt mầm tốt đẹp, ta l</a:t>
            </a:r>
            <a:r>
              <a:rPr lang="en-US" altLang="en-US" sz="2400" b="1" i="1" dirty="0">
                <a:solidFill>
                  <a:srgbClr val="2D2D8A"/>
                </a:solidFill>
                <a:latin typeface="Times New Roman" panose="02020603050405020304" pitchFamily="18" charset="0"/>
                <a:ea typeface="Times New Roman" panose="02020603050405020304" pitchFamily="18" charset="0"/>
              </a:rPr>
              <a:t>à</a:t>
            </a:r>
            <a:r>
              <a:rPr lang="en-US" altLang="en-US" sz="2400" b="1" i="1" dirty="0">
                <a:solidFill>
                  <a:srgbClr val="2D2D8A"/>
                </a:solidFill>
                <a:latin typeface="Times New Roman" panose="02020603050405020304" pitchFamily="18" charset="0"/>
                <a:cs typeface="Times New Roman" panose="02020603050405020304" pitchFamily="18" charset="0"/>
              </a:rPr>
              <a:t>m cho cuộc sống của mình tỏa hương. </a:t>
            </a:r>
            <a:endParaRPr lang="en-US" altLang="en-US" sz="2400" b="1" dirty="0">
              <a:solidFill>
                <a:srgbClr val="2D2D8A"/>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304800" y="1082675"/>
            <a:ext cx="8534400" cy="25542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en-US" sz="2000" b="1" dirty="0">
                <a:solidFill>
                  <a:srgbClr val="2D2D8A"/>
                </a:solidFill>
                <a:latin typeface="Times New Roman" panose="02020603050405020304" pitchFamily="18" charset="0"/>
                <a:cs typeface="Times New Roman" panose="02020603050405020304" pitchFamily="18" charset="0"/>
              </a:rPr>
              <a:t>PHẦN II (3.0 điểm) </a:t>
            </a:r>
            <a:endParaRPr lang="en-US" altLang="en-US" sz="2000" b="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000" b="1" i="1" dirty="0">
                <a:solidFill>
                  <a:srgbClr val="2D2D8A"/>
                </a:solidFill>
                <a:latin typeface="Times New Roman" panose="02020603050405020304" pitchFamily="18" charset="0"/>
                <a:cs typeface="Times New Roman" panose="02020603050405020304" pitchFamily="18" charset="0"/>
              </a:rPr>
              <a:t>Khi ai đó gieo những hạt mầm tốt đẹp, nhất định nó sẽ có ng</a:t>
            </a:r>
            <a:r>
              <a:rPr lang="en-US" altLang="en-US" sz="2000" b="1" i="1" dirty="0">
                <a:solidFill>
                  <a:srgbClr val="2D2D8A"/>
                </a:solidFill>
                <a:latin typeface="Times New Roman" panose="02020603050405020304" pitchFamily="18" charset="0"/>
                <a:ea typeface="Times New Roman" panose="02020603050405020304" pitchFamily="18" charset="0"/>
              </a:rPr>
              <a:t>à</a:t>
            </a:r>
            <a:r>
              <a:rPr lang="en-US" altLang="en-US" sz="2000" b="1" i="1" dirty="0">
                <a:solidFill>
                  <a:srgbClr val="2D2D8A"/>
                </a:solidFill>
                <a:latin typeface="Times New Roman" panose="02020603050405020304" pitchFamily="18" charset="0"/>
                <a:cs typeface="Times New Roman" panose="02020603050405020304" pitchFamily="18" charset="0"/>
              </a:rPr>
              <a:t>y nảy nở th</a:t>
            </a:r>
            <a:r>
              <a:rPr lang="en-US" altLang="en-US" sz="2000" b="1" i="1" dirty="0">
                <a:solidFill>
                  <a:srgbClr val="2D2D8A"/>
                </a:solidFill>
                <a:latin typeface="Times New Roman" panose="02020603050405020304" pitchFamily="18" charset="0"/>
                <a:ea typeface="Times New Roman" panose="02020603050405020304" pitchFamily="18" charset="0"/>
              </a:rPr>
              <a:t>à</a:t>
            </a:r>
            <a:r>
              <a:rPr lang="en-US" altLang="en-US" sz="2000" b="1" i="1" dirty="0">
                <a:solidFill>
                  <a:srgbClr val="2D2D8A"/>
                </a:solidFill>
                <a:latin typeface="Times New Roman" panose="02020603050405020304" pitchFamily="18" charset="0"/>
                <a:cs typeface="Times New Roman" panose="02020603050405020304" pitchFamily="18" charset="0"/>
              </a:rPr>
              <a:t>nh vụ mùa bội thu, khiến cho dù chủ nhân có không còn trên cõi đời, thì hương hoa thơm, vị quả ngọt vẫn nhắc khôn nguôi về họ. Khi ta gieo một hạt mầm tốt đẹp, ta l</a:t>
            </a:r>
            <a:r>
              <a:rPr lang="en-US" altLang="en-US" sz="2000" b="1" i="1" dirty="0">
                <a:solidFill>
                  <a:srgbClr val="2D2D8A"/>
                </a:solidFill>
                <a:latin typeface="Times New Roman" panose="02020603050405020304" pitchFamily="18" charset="0"/>
                <a:ea typeface="Times New Roman" panose="02020603050405020304" pitchFamily="18" charset="0"/>
              </a:rPr>
              <a:t>à</a:t>
            </a:r>
            <a:r>
              <a:rPr lang="en-US" altLang="en-US" sz="2000" b="1" i="1" dirty="0">
                <a:solidFill>
                  <a:srgbClr val="2D2D8A"/>
                </a:solidFill>
                <a:latin typeface="Times New Roman" panose="02020603050405020304" pitchFamily="18" charset="0"/>
                <a:cs typeface="Times New Roman" panose="02020603050405020304" pitchFamily="18" charset="0"/>
              </a:rPr>
              <a:t>m cho cuộc sống của mình tỏa hương</a:t>
            </a:r>
            <a:endParaRPr lang="en-US" altLang="en-US" sz="2000" b="1" i="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000" b="1" i="1" dirty="0">
                <a:solidFill>
                  <a:srgbClr val="2D2D8A"/>
                </a:solidFill>
                <a:latin typeface="Times New Roman" panose="02020603050405020304" pitchFamily="18" charset="0"/>
                <a:cs typeface="Times New Roman" panose="02020603050405020304" pitchFamily="18" charset="0"/>
              </a:rPr>
              <a:t>(H</a:t>
            </a:r>
            <a:r>
              <a:rPr lang="en-US" altLang="en-US" sz="2000" b="1" i="1" dirty="0">
                <a:solidFill>
                  <a:srgbClr val="2D2D8A"/>
                </a:solidFill>
                <a:latin typeface="Times New Roman" panose="02020603050405020304" pitchFamily="18" charset="0"/>
                <a:ea typeface="Times New Roman" panose="02020603050405020304" pitchFamily="18" charset="0"/>
              </a:rPr>
              <a:t>à</a:t>
            </a:r>
            <a:r>
              <a:rPr lang="en-US" altLang="en-US" sz="2000" b="1" i="1" dirty="0">
                <a:solidFill>
                  <a:srgbClr val="2D2D8A"/>
                </a:solidFill>
                <a:latin typeface="Times New Roman" panose="02020603050405020304" pitchFamily="18" charset="0"/>
                <a:cs typeface="Times New Roman" panose="02020603050405020304" pitchFamily="18" charset="0"/>
              </a:rPr>
              <a:t> Nhân, Chỉ l</a:t>
            </a:r>
            <a:r>
              <a:rPr lang="en-US" altLang="en-US" sz="2000" b="1" i="1" dirty="0">
                <a:solidFill>
                  <a:srgbClr val="2D2D8A"/>
                </a:solidFill>
                <a:latin typeface="Times New Roman" panose="02020603050405020304" pitchFamily="18" charset="0"/>
                <a:ea typeface="Times New Roman" panose="02020603050405020304" pitchFamily="18" charset="0"/>
              </a:rPr>
              <a:t>à</a:t>
            </a:r>
            <a:r>
              <a:rPr lang="en-US" altLang="en-US" sz="2000" b="1" i="1" dirty="0">
                <a:solidFill>
                  <a:srgbClr val="2D2D8A"/>
                </a:solidFill>
                <a:latin typeface="Times New Roman" panose="02020603050405020304" pitchFamily="18" charset="0"/>
                <a:cs typeface="Times New Roman" panose="02020603050405020304" pitchFamily="18" charset="0"/>
              </a:rPr>
              <a:t> những bông cỏ may, Hoa học trò, số 1157) </a:t>
            </a:r>
            <a:endParaRPr lang="en-US" altLang="en-US" sz="2000" b="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000" b="1" dirty="0">
                <a:solidFill>
                  <a:srgbClr val="2D2D8A"/>
                </a:solidFill>
                <a:latin typeface="Times New Roman" panose="02020603050405020304" pitchFamily="18" charset="0"/>
                <a:cs typeface="Times New Roman" panose="02020603050405020304" pitchFamily="18" charset="0"/>
              </a:rPr>
              <a:t>Câu 1</a:t>
            </a:r>
            <a:r>
              <a:rPr lang="en-US" altLang="en-US" sz="2000" b="1" i="1" dirty="0">
                <a:solidFill>
                  <a:srgbClr val="2D2D8A"/>
                </a:solidFill>
                <a:latin typeface="Times New Roman" panose="02020603050405020304" pitchFamily="18" charset="0"/>
                <a:cs typeface="Times New Roman" panose="02020603050405020304" pitchFamily="18" charset="0"/>
              </a:rPr>
              <a:t>. </a:t>
            </a:r>
            <a:r>
              <a:rPr lang="en-US" altLang="en-US" sz="2000" b="1" dirty="0">
                <a:solidFill>
                  <a:srgbClr val="2D2D8A"/>
                </a:solidFill>
                <a:latin typeface="Times New Roman" panose="02020603050405020304" pitchFamily="18" charset="0"/>
                <a:cs typeface="Times New Roman" panose="02020603050405020304" pitchFamily="18" charset="0"/>
              </a:rPr>
              <a:t>Theo tác giả, việc gieo hạt mầm tốt đẹp” có tác dụng gì? </a:t>
            </a:r>
            <a:endParaRPr lang="en-US" altLang="en-US" sz="2000" b="1" dirty="0">
              <a:solidFill>
                <a:srgbClr val="2D2D8A"/>
              </a:solidFill>
              <a:latin typeface="Times New Roman" panose="02020603050405020304" pitchFamily="18" charset="0"/>
              <a:cs typeface="Times New Roman" panose="02020603050405020304" pitchFamily="18" charset="0"/>
            </a:endParaRPr>
          </a:p>
          <a:p>
            <a:pPr marL="0" lvl="0" indent="0" algn="just">
              <a:spcBef>
                <a:spcPct val="0"/>
              </a:spcBef>
              <a:buNone/>
            </a:pPr>
            <a:r>
              <a:rPr lang="en-US" altLang="en-US" sz="2000" b="1" dirty="0">
                <a:solidFill>
                  <a:srgbClr val="2D2D8A"/>
                </a:solidFill>
                <a:latin typeface="Times New Roman" panose="02020603050405020304" pitchFamily="18" charset="0"/>
                <a:cs typeface="Times New Roman" panose="02020603050405020304" pitchFamily="18" charset="0"/>
              </a:rPr>
              <a:t>Câu 2.</a:t>
            </a:r>
            <a:r>
              <a:rPr lang="en-US" altLang="en-US" sz="2000" b="1" i="1" dirty="0">
                <a:solidFill>
                  <a:srgbClr val="2D2D8A"/>
                </a:solidFill>
                <a:latin typeface="Times New Roman" panose="02020603050405020304" pitchFamily="18" charset="0"/>
                <a:cs typeface="Times New Roman" panose="02020603050405020304" pitchFamily="18" charset="0"/>
              </a:rPr>
              <a:t> </a:t>
            </a:r>
            <a:r>
              <a:rPr lang="en-US" altLang="en-US" sz="2000" b="1" dirty="0">
                <a:solidFill>
                  <a:srgbClr val="2D2D8A"/>
                </a:solidFill>
                <a:latin typeface="Times New Roman" panose="02020603050405020304" pitchFamily="18" charset="0"/>
                <a:cs typeface="Times New Roman" panose="02020603050405020304" pitchFamily="18" charset="0"/>
              </a:rPr>
              <a:t>Chỉ rõ một phép liên kết được sử dụng trong đoạn văn trên. </a:t>
            </a:r>
            <a:endParaRPr lang="en-US" altLang="en-US" sz="2000" b="1" dirty="0">
              <a:solidFill>
                <a:srgbClr val="2D2D8A"/>
              </a:solidFill>
              <a:latin typeface="Times New Roman" panose="02020603050405020304" pitchFamily="18" charset="0"/>
              <a:ea typeface="Times New Roman" panose="02020603050405020304" pitchFamily="18" charset="0"/>
            </a:endParaRPr>
          </a:p>
        </p:txBody>
      </p:sp>
      <p:graphicFrame>
        <p:nvGraphicFramePr>
          <p:cNvPr id="33795" name="Table 33794"/>
          <p:cNvGraphicFramePr/>
          <p:nvPr/>
        </p:nvGraphicFramePr>
        <p:xfrm>
          <a:off x="304800" y="3767138"/>
          <a:ext cx="8534400" cy="1316038"/>
        </p:xfrm>
        <a:graphic>
          <a:graphicData uri="http://schemas.openxmlformats.org/drawingml/2006/table">
            <a:tbl>
              <a:tblPr/>
              <a:tblGrid>
                <a:gridCol w="917575"/>
                <a:gridCol w="6929438"/>
                <a:gridCol w="687387"/>
              </a:tblGrid>
              <a:tr h="13160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Câu 1</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Tác dụng của việc gieo “hạt mầm tốt đẹp”: Đem đến những th</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nh quả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ý nghĩa tốt đẹp cho bản thân ta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cho cuộc sống.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0.5</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
        <p:nvSpPr>
          <p:cNvPr id="5" name="Rectangle 4"/>
          <p:cNvSpPr/>
          <p:nvPr/>
        </p:nvSpPr>
        <p:spPr>
          <a:xfrm>
            <a:off x="4572000" y="6705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graphicFrame>
        <p:nvGraphicFramePr>
          <p:cNvPr id="33806" name="Table 33805"/>
          <p:cNvGraphicFramePr/>
          <p:nvPr/>
        </p:nvGraphicFramePr>
        <p:xfrm>
          <a:off x="228600" y="5160963"/>
          <a:ext cx="8534400" cy="858838"/>
        </p:xfrm>
        <a:graphic>
          <a:graphicData uri="http://schemas.openxmlformats.org/drawingml/2006/table">
            <a:tbl>
              <a:tblPr/>
              <a:tblGrid>
                <a:gridCol w="917575"/>
                <a:gridCol w="6929438"/>
                <a:gridCol w="687387"/>
              </a:tblGrid>
              <a:tr h="8588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Câu 2</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 Nêu đúng tên phép liên kết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nêu từ ngữ tương ứng. </a:t>
                      </a:r>
                      <a:endParaRPr lang="en-US" altLang="en-US" sz="2000" b="1" dirty="0">
                        <a:latin typeface="Times New Roman" panose="02020603050405020304" pitchFamily="18" charset="0"/>
                        <a:cs typeface="Times New Roman" panose="02020603050405020304" pitchFamily="18" charset="0"/>
                      </a:endParaRPr>
                    </a:p>
                    <a:p>
                      <a:pPr lvl="0"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Ví dụ: phép lặp (gieo, hạt mầm tốt đẹp)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0.5 đ</a:t>
                      </a:r>
                      <a:endParaRPr lang="en-US" altLang="en-US" sz="2000" b="1" dirty="0">
                        <a:latin typeface="Times New Roman" panose="02020603050405020304" pitchFamily="18" charset="0"/>
                        <a:cs typeface="Times New Roman" panose="02020603050405020304" pitchFamily="18" charset="0"/>
                      </a:endParaRPr>
                    </a:p>
                    <a:p>
                      <a:pPr lvl="0" eaLnBrk="1" hangingPunct="1">
                        <a:lnSpc>
                          <a:spcPct val="150000"/>
                        </a:lnSpc>
                        <a:buNone/>
                      </a:pPr>
                      <a:r>
                        <a:rPr lang="en-US" altLang="en-US" sz="2000" b="1" dirty="0">
                          <a:latin typeface="Times New Roman" panose="02020603050405020304" pitchFamily="18" charset="0"/>
                          <a:cs typeface="Times New Roman" panose="02020603050405020304" pitchFamily="18" charset="0"/>
                        </a:rPr>
                        <a:t> </a:t>
                      </a:r>
                      <a:endParaRPr lang="en-US" altLang="en-US" sz="20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3795"/>
                                        </p:tgtEl>
                                        <p:attrNameLst>
                                          <p:attrName>style.visibility</p:attrName>
                                        </p:attrNameLst>
                                      </p:cBhvr>
                                      <p:to>
                                        <p:strVal val="visible"/>
                                      </p:to>
                                    </p:set>
                                    <p:animEffect transition="in" filter="wipe(down)">
                                      <p:cBhvr>
                                        <p:cTn id="13" dur="500"/>
                                        <p:tgtEl>
                                          <p:spTgt spid="3379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3806"/>
                                        </p:tgtEl>
                                        <p:attrNameLst>
                                          <p:attrName>style.visibility</p:attrName>
                                        </p:attrNameLst>
                                      </p:cBhvr>
                                      <p:to>
                                        <p:strVal val="visible"/>
                                      </p:to>
                                    </p:set>
                                    <p:animEffect transition="in" filter="circle(in)">
                                      <p:cBhvr>
                                        <p:cTn id="18" dur="2000"/>
                                        <p:tgtEl>
                                          <p:spTgt spid="33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extBox 1"/>
          <p:cNvSpPr txBox="1"/>
          <p:nvPr/>
        </p:nvSpPr>
        <p:spPr>
          <a:xfrm>
            <a:off x="2743200" y="2814638"/>
            <a:ext cx="3733800" cy="7699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a:spcBef>
                <a:spcPct val="0"/>
              </a:spcBef>
              <a:buNone/>
            </a:pPr>
            <a:r>
              <a:rPr lang="en-US" altLang="en-US" sz="4400" b="1" dirty="0">
                <a:latin typeface="Times New Roman" panose="02020603050405020304" pitchFamily="18" charset="0"/>
              </a:rPr>
              <a:t>ĐỀ SỐ 1</a:t>
            </a:r>
            <a:endParaRPr lang="en-US" altLang="en-US" sz="4400" b="1"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4818" name="Table 34817"/>
          <p:cNvGraphicFramePr/>
          <p:nvPr/>
        </p:nvGraphicFramePr>
        <p:xfrm>
          <a:off x="228600" y="2057400"/>
          <a:ext cx="8610600" cy="4719638"/>
        </p:xfrm>
        <a:graphic>
          <a:graphicData uri="http://schemas.openxmlformats.org/drawingml/2006/table">
            <a:tbl>
              <a:tblPr/>
              <a:tblGrid>
                <a:gridCol w="927100"/>
                <a:gridCol w="6989763"/>
                <a:gridCol w="693737"/>
              </a:tblGrid>
              <a:tr h="47196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200" b="1" dirty="0">
                          <a:latin typeface="Times New Roman" panose="02020603050405020304" pitchFamily="18" charset="0"/>
                          <a:cs typeface="Times New Roman" panose="02020603050405020304" pitchFamily="18" charset="0"/>
                        </a:rPr>
                        <a:t>Câu 3</a:t>
                      </a:r>
                      <a:endParaRPr lang="en-US" altLang="en-US" sz="22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spcBef>
                          <a:spcPts val="25"/>
                        </a:spcBef>
                        <a:buNone/>
                      </a:pPr>
                      <a:r>
                        <a:rPr lang="en-US" altLang="en-US" sz="2200" b="1" dirty="0">
                          <a:latin typeface="Times New Roman" panose="02020603050405020304" pitchFamily="18" charset="0"/>
                          <a:cs typeface="Times New Roman" panose="02020603050405020304" pitchFamily="18" charset="0"/>
                        </a:rPr>
                        <a:t>- Nội dung : </a:t>
                      </a:r>
                      <a:endParaRPr lang="en-US" altLang="en-US" sz="2200" b="1" dirty="0">
                        <a:latin typeface="Times New Roman" panose="02020603050405020304" pitchFamily="18" charset="0"/>
                        <a:cs typeface="Times New Roman" panose="02020603050405020304" pitchFamily="18" charset="0"/>
                      </a:endParaRPr>
                    </a:p>
                    <a:p>
                      <a:pPr lvl="0" algn="just" eaLnBrk="1" hangingPunct="1">
                        <a:buNone/>
                      </a:pPr>
                      <a:r>
                        <a:rPr lang="en-US" altLang="en-US" sz="2200" b="1" dirty="0">
                          <a:latin typeface="Times New Roman" panose="02020603050405020304" pitchFamily="18" charset="0"/>
                          <a:cs typeface="Times New Roman" panose="02020603050405020304" pitchFamily="18" charset="0"/>
                        </a:rPr>
                        <a:t>+ Hiểu được thế n</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o l</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 gieo hạt mầm tốt đẹp; cuộc sống tỏa hương, từ đó hiểu ý nghĩa của cả câu. (có suy nghĩ tốt, có h</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nh động đẹp...; cuộc sống tốt l</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nh, hạnh phúc...) </a:t>
                      </a:r>
                      <a:endParaRPr lang="en-US" altLang="en-US" sz="2200" b="1" dirty="0">
                        <a:latin typeface="Times New Roman" panose="02020603050405020304" pitchFamily="18" charset="0"/>
                        <a:cs typeface="Times New Roman" panose="02020603050405020304" pitchFamily="18" charset="0"/>
                      </a:endParaRPr>
                    </a:p>
                    <a:p>
                      <a:pPr lvl="0" algn="just" eaLnBrk="1" hangingPunct="1">
                        <a:buNone/>
                      </a:pPr>
                      <a:r>
                        <a:rPr lang="en-US" altLang="en-US" sz="2200" b="1" dirty="0">
                          <a:latin typeface="Times New Roman" panose="02020603050405020304" pitchFamily="18" charset="0"/>
                          <a:cs typeface="Times New Roman" panose="02020603050405020304" pitchFamily="18" charset="0"/>
                        </a:rPr>
                        <a:t>+ Nêu biểu hiện của việc gieo những hạt mầm tốt đẹp, phân tích ý nghĩa của việc gieo những hạt mầm tốt đẹp đó với cuộc sống của bản thân v</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 cuộc sống xung quanh. </a:t>
                      </a:r>
                      <a:endParaRPr lang="en-US" altLang="en-US" sz="2200" b="1" dirty="0">
                        <a:latin typeface="Times New Roman" panose="02020603050405020304" pitchFamily="18" charset="0"/>
                        <a:cs typeface="Times New Roman" panose="02020603050405020304" pitchFamily="18" charset="0"/>
                      </a:endParaRPr>
                    </a:p>
                    <a:p>
                      <a:pPr lvl="0" algn="just" eaLnBrk="1" hangingPunct="1">
                        <a:buNone/>
                      </a:pPr>
                      <a:r>
                        <a:rPr lang="en-US" altLang="en-US" sz="2200" b="1" dirty="0">
                          <a:latin typeface="Times New Roman" panose="02020603050405020304" pitchFamily="18" charset="0"/>
                          <a:cs typeface="Times New Roman" panose="02020603050405020304" pitchFamily="18" charset="0"/>
                        </a:rPr>
                        <a:t>+ Có những liên hệ v</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 rút ta b</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i học cần thiết </a:t>
                      </a:r>
                      <a:endParaRPr lang="en-US" altLang="en-US" sz="2200" b="1" dirty="0">
                        <a:latin typeface="Times New Roman" panose="02020603050405020304" pitchFamily="18" charset="0"/>
                        <a:cs typeface="Times New Roman" panose="02020603050405020304" pitchFamily="18" charset="0"/>
                      </a:endParaRPr>
                    </a:p>
                    <a:p>
                      <a:pPr lvl="0" algn="just" eaLnBrk="1" hangingPunct="1">
                        <a:buNone/>
                      </a:pPr>
                      <a:r>
                        <a:rPr lang="en-US" altLang="en-US" sz="2200" b="1" dirty="0">
                          <a:latin typeface="Times New Roman" panose="02020603050405020304" pitchFamily="18" charset="0"/>
                          <a:cs typeface="Times New Roman" panose="02020603050405020304" pitchFamily="18" charset="0"/>
                        </a:rPr>
                        <a:t>- Hình thức: Đảm bảo dung lượng, có trình tự mạch lạc, lập luận chặt  chẽ, dẫn chứng tiêu biểu, diễn đạt rõ ý. Khuyến khích học sinh có suy nghĩ riêng, tuy nhiên phải hợp lí, thuyết phục. Không cho điểm b</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i l</a:t>
                      </a:r>
                      <a:r>
                        <a:rPr lang="en-US" altLang="en-US" sz="2200" b="1" dirty="0">
                          <a:latin typeface="Times New Roman" panose="02020603050405020304" pitchFamily="18" charset="0"/>
                          <a:ea typeface="Times New Roman" panose="02020603050405020304" pitchFamily="18" charset="0"/>
                        </a:rPr>
                        <a:t>à</a:t>
                      </a:r>
                      <a:r>
                        <a:rPr lang="en-US" altLang="en-US" sz="2200" b="1" dirty="0">
                          <a:latin typeface="Times New Roman" panose="02020603050405020304" pitchFamily="18" charset="0"/>
                          <a:cs typeface="Times New Roman" panose="02020603050405020304" pitchFamily="18" charset="0"/>
                        </a:rPr>
                        <a:t>m có suy nghĩ lệch lạc, tiêu cực. </a:t>
                      </a:r>
                      <a:endParaRPr lang="en-US" altLang="en-US" sz="2200" b="1" dirty="0">
                        <a:latin typeface="Times New Roman" panose="02020603050405020304" pitchFamily="18" charset="0"/>
                        <a:cs typeface="Times New Roman" panose="02020603050405020304" pitchFamily="18" charset="0"/>
                      </a:endParaRPr>
                    </a:p>
                    <a:p>
                      <a:pPr lvl="0" algn="just" eaLnBrk="1" hangingPunct="1">
                        <a:spcBef>
                          <a:spcPts val="215"/>
                        </a:spcBef>
                        <a:buNone/>
                      </a:pPr>
                      <a:endParaRPr lang="en-US" altLang="en-US" sz="22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en-US" altLang="en-US" sz="2200" b="1" dirty="0">
                          <a:latin typeface="Times New Roman" panose="02020603050405020304" pitchFamily="18" charset="0"/>
                          <a:cs typeface="Times New Roman" panose="02020603050405020304" pitchFamily="18" charset="0"/>
                        </a:rPr>
                        <a:t>2.0 đ</a:t>
                      </a:r>
                      <a:endParaRPr lang="en-US" altLang="en-US" sz="2200" b="1" dirty="0">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
        <p:nvSpPr>
          <p:cNvPr id="5" name="TextBox 4"/>
          <p:cNvSpPr txBox="1"/>
          <p:nvPr/>
        </p:nvSpPr>
        <p:spPr>
          <a:xfrm>
            <a:off x="228600" y="381000"/>
            <a:ext cx="8610600" cy="15700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en-US" sz="2400" b="1" dirty="0">
                <a:solidFill>
                  <a:srgbClr val="2D2D8A"/>
                </a:solidFill>
                <a:latin typeface="Times New Roman" panose="02020603050405020304" pitchFamily="18" charset="0"/>
                <a:cs typeface="Times New Roman" panose="02020603050405020304" pitchFamily="18" charset="0"/>
              </a:rPr>
              <a:t>Câu 3</a:t>
            </a:r>
            <a:r>
              <a:rPr lang="en-US" altLang="en-US" sz="2400" b="1" i="1" dirty="0">
                <a:solidFill>
                  <a:srgbClr val="2D2D8A"/>
                </a:solidFill>
                <a:latin typeface="Times New Roman" panose="02020603050405020304" pitchFamily="18" charset="0"/>
                <a:cs typeface="Times New Roman" panose="02020603050405020304" pitchFamily="18" charset="0"/>
              </a:rPr>
              <a:t>. </a:t>
            </a:r>
            <a:r>
              <a:rPr lang="en-US" altLang="en-US" sz="2400" b="1" dirty="0">
                <a:solidFill>
                  <a:srgbClr val="2D2D8A"/>
                </a:solidFill>
                <a:latin typeface="Times New Roman" panose="02020603050405020304" pitchFamily="18" charset="0"/>
                <a:cs typeface="Times New Roman" panose="02020603050405020304" pitchFamily="18" charset="0"/>
              </a:rPr>
              <a:t>Từ đoạn trích trên kết hợp với những hiểu biết xã hội, em hãy viết đoạn văn khoảng 2/3 trang giấy thi b</a:t>
            </a:r>
            <a:r>
              <a:rPr lang="en-US" altLang="en-US" sz="2400" b="1" dirty="0">
                <a:solidFill>
                  <a:srgbClr val="2D2D8A"/>
                </a:solidFill>
                <a:latin typeface="Times New Roman" panose="02020603050405020304" pitchFamily="18" charset="0"/>
                <a:ea typeface="Times New Roman" panose="02020603050405020304" pitchFamily="18" charset="0"/>
              </a:rPr>
              <a:t>à</a:t>
            </a:r>
            <a:r>
              <a:rPr lang="en-US" altLang="en-US" sz="2400" b="1" dirty="0">
                <a:solidFill>
                  <a:srgbClr val="2D2D8A"/>
                </a:solidFill>
                <a:latin typeface="Times New Roman" panose="02020603050405020304" pitchFamily="18" charset="0"/>
                <a:cs typeface="Times New Roman" panose="02020603050405020304" pitchFamily="18" charset="0"/>
              </a:rPr>
              <a:t>y tỏ suy nghĩ về vấn đề: </a:t>
            </a:r>
            <a:r>
              <a:rPr lang="en-US" altLang="en-US" sz="2400" b="1" i="1" dirty="0">
                <a:solidFill>
                  <a:srgbClr val="2D2D8A"/>
                </a:solidFill>
                <a:latin typeface="Times New Roman" panose="02020603050405020304" pitchFamily="18" charset="0"/>
                <a:cs typeface="Times New Roman" panose="02020603050405020304" pitchFamily="18" charset="0"/>
              </a:rPr>
              <a:t>Khi ta gieo một hạt mầm tốt đẹp, ta l</a:t>
            </a:r>
            <a:r>
              <a:rPr lang="en-US" altLang="en-US" sz="2400" b="1" i="1" dirty="0">
                <a:solidFill>
                  <a:srgbClr val="2D2D8A"/>
                </a:solidFill>
                <a:latin typeface="Times New Roman" panose="02020603050405020304" pitchFamily="18" charset="0"/>
                <a:ea typeface="Times New Roman" panose="02020603050405020304" pitchFamily="18" charset="0"/>
              </a:rPr>
              <a:t>à</a:t>
            </a:r>
            <a:r>
              <a:rPr lang="en-US" altLang="en-US" sz="2400" b="1" i="1" dirty="0">
                <a:solidFill>
                  <a:srgbClr val="2D2D8A"/>
                </a:solidFill>
                <a:latin typeface="Times New Roman" panose="02020603050405020304" pitchFamily="18" charset="0"/>
                <a:cs typeface="Times New Roman" panose="02020603050405020304" pitchFamily="18" charset="0"/>
              </a:rPr>
              <a:t>m cho cuộc sống của mình tỏa hương. </a:t>
            </a:r>
            <a:endParaRPr lang="en-US" altLang="en-US" sz="2400" b="1" dirty="0">
              <a:solidFill>
                <a:srgbClr val="2D2D8A"/>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4818"/>
                                        </p:tgtEl>
                                        <p:attrNameLst>
                                          <p:attrName>style.visibility</p:attrName>
                                        </p:attrNameLst>
                                      </p:cBhvr>
                                      <p:to>
                                        <p:strVal val="visible"/>
                                      </p:to>
                                    </p:set>
                                    <p:animEffect transition="in" filter="circle(in)">
                                      <p:cBhvr>
                                        <p:cTn id="12" dur="2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extBox 1"/>
          <p:cNvSpPr txBox="1"/>
          <p:nvPr/>
        </p:nvSpPr>
        <p:spPr>
          <a:xfrm>
            <a:off x="2514600" y="2438400"/>
            <a:ext cx="373380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a:spcBef>
                <a:spcPct val="0"/>
              </a:spcBef>
              <a:buNone/>
            </a:pPr>
            <a:r>
              <a:rPr lang="en-US" altLang="en-US" sz="4000" b="1" dirty="0">
                <a:latin typeface="Times New Roman" panose="02020603050405020304" pitchFamily="18" charset="0"/>
              </a:rPr>
              <a:t>ĐỀ SỐ 3</a:t>
            </a:r>
            <a:endParaRPr lang="en-US" altLang="en-US" sz="4000" b="1" dirty="0">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extBox 2"/>
          <p:cNvSpPr txBox="1"/>
          <p:nvPr/>
        </p:nvSpPr>
        <p:spPr>
          <a:xfrm>
            <a:off x="152400" y="534988"/>
            <a:ext cx="8686800" cy="58623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ts val="1800"/>
              </a:lnSpc>
              <a:spcBef>
                <a:spcPct val="0"/>
              </a:spcBef>
              <a:buNone/>
            </a:pPr>
            <a:r>
              <a:rPr lang="de-DE" altLang="en-US" sz="1900" b="1" dirty="0">
                <a:solidFill>
                  <a:srgbClr val="FF0000"/>
                </a:solidFill>
                <a:latin typeface="Times New Roman" panose="02020603050405020304" pitchFamily="18" charset="0"/>
                <a:cs typeface="Times New Roman" panose="02020603050405020304" pitchFamily="18" charset="0"/>
              </a:rPr>
              <a:t>Phần I (</a:t>
            </a:r>
            <a:r>
              <a:rPr lang="en-US" altLang="de-DE" sz="1900" b="1" dirty="0">
                <a:solidFill>
                  <a:srgbClr val="FF0000"/>
                </a:solidFill>
                <a:latin typeface="Times New Roman" panose="02020603050405020304" pitchFamily="18" charset="0"/>
                <a:cs typeface="Times New Roman" panose="02020603050405020304" pitchFamily="18" charset="0"/>
              </a:rPr>
              <a:t>6,5</a:t>
            </a:r>
            <a:r>
              <a:rPr lang="de-DE" altLang="en-US" sz="1900" b="1" dirty="0">
                <a:solidFill>
                  <a:srgbClr val="FF0000"/>
                </a:solidFill>
                <a:latin typeface="Times New Roman" panose="02020603050405020304" pitchFamily="18" charset="0"/>
                <a:cs typeface="Times New Roman" panose="02020603050405020304" pitchFamily="18" charset="0"/>
              </a:rPr>
              <a:t> điểm).</a:t>
            </a:r>
            <a:r>
              <a:rPr lang="pt-BR" altLang="en-US" sz="1900" b="1" dirty="0">
                <a:solidFill>
                  <a:srgbClr val="FF0000"/>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Trong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i thơ “Bếp lửa”, Bằng Việt có viết:</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Tám năm ròng, cháu cùng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nhóm lửa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Tu hú kêu trên những cánh đồng xa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Khi tu hú kêu,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còn nhớ không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hay kể chuyện những ng</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y ở Huế.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Tiếng tu hú sao m</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tha thiết thế,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Mẹ cùng cha công tác bận không về,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Cháu ở cùng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bảo cháu nghe,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dạy cháu l</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m,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chăm cháu học,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Nhóm bếp lửa nghĩ thương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khó nhọc,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Tu hú ơi! Chẳng đến ở cùng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a:t>
            </a:r>
            <a:br>
              <a:rPr lang="pt-BR" altLang="en-US" sz="1900" b="1" dirty="0">
                <a:solidFill>
                  <a:srgbClr val="222268"/>
                </a:solidFill>
                <a:latin typeface="Times New Roman" panose="02020603050405020304" pitchFamily="18" charset="0"/>
                <a:cs typeface="Times New Roman" panose="02020603050405020304" pitchFamily="18" charset="0"/>
              </a:rPr>
            </a:br>
            <a:r>
              <a:rPr lang="en-US" altLang="pt-BR" sz="1900" b="1" dirty="0">
                <a:solidFill>
                  <a:srgbClr val="222268"/>
                </a:solidFill>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Kêu chi ho</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i trên những cánh đồng xa?  </a:t>
            </a:r>
            <a:r>
              <a:rPr lang="pt-BR" altLang="en-US" sz="1900" b="1" i="1" dirty="0">
                <a:solidFill>
                  <a:srgbClr val="222268"/>
                </a:solidFill>
                <a:latin typeface="Times New Roman" panose="02020603050405020304" pitchFamily="18" charset="0"/>
                <a:cs typeface="Times New Roman" panose="02020603050405020304" pitchFamily="18" charset="0"/>
              </a:rPr>
              <a:t> </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1. Giải thích nhan đề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i thơ “Bếp lửa”.</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2. Trong khổ thơ chi tiết n</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o được tác giả nhắc đi, nhắc lại nhiều lần? Việc nhắc lại nhiều lần chi tiết n</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y có ý nghĩa gì?</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3. Cho câu chủ đề sau:</a:t>
            </a:r>
            <a:r>
              <a:rPr lang="pt-BR" altLang="en-US" sz="1900" b="1" i="1" dirty="0">
                <a:solidFill>
                  <a:srgbClr val="222268"/>
                </a:solidFill>
                <a:latin typeface="Times New Roman" panose="02020603050405020304" pitchFamily="18" charset="0"/>
                <a:cs typeface="Times New Roman" panose="02020603050405020304" pitchFamily="18" charset="0"/>
              </a:rPr>
              <a:t>“Chỉ với mười một câu thơ trong b</a:t>
            </a:r>
            <a:r>
              <a:rPr lang="pt-BR" altLang="en-US" sz="1900" b="1" i="1" dirty="0">
                <a:solidFill>
                  <a:srgbClr val="222268"/>
                </a:solidFill>
                <a:latin typeface="Times New Roman" panose="02020603050405020304" pitchFamily="18" charset="0"/>
                <a:ea typeface="Times New Roman" panose="02020603050405020304" pitchFamily="18" charset="0"/>
              </a:rPr>
              <a:t>à</a:t>
            </a:r>
            <a:r>
              <a:rPr lang="pt-BR" altLang="en-US" sz="1900" b="1" i="1" dirty="0">
                <a:solidFill>
                  <a:srgbClr val="222268"/>
                </a:solidFill>
                <a:latin typeface="Times New Roman" panose="02020603050405020304" pitchFamily="18" charset="0"/>
                <a:cs typeface="Times New Roman" panose="02020603050405020304" pitchFamily="18" charset="0"/>
              </a:rPr>
              <a:t>i thơ “Bếp lửa”của Bằng Việt đã cho ta thấy những hình ảnh hiện thực thấm đẫm biết bao nghĩa tình sâu nặng trong suốt tám năm ròng cháu ở cùng b</a:t>
            </a:r>
            <a:r>
              <a:rPr lang="pt-BR" altLang="en-US" sz="1900" b="1" i="1" dirty="0">
                <a:solidFill>
                  <a:srgbClr val="222268"/>
                </a:solidFill>
                <a:latin typeface="Times New Roman" panose="02020603050405020304" pitchFamily="18" charset="0"/>
                <a:ea typeface="Times New Roman" panose="02020603050405020304" pitchFamily="18" charset="0"/>
              </a:rPr>
              <a:t>à</a:t>
            </a:r>
            <a:r>
              <a:rPr lang="pt-BR" altLang="en-US" sz="1900" b="1" i="1" dirty="0">
                <a:solidFill>
                  <a:srgbClr val="222268"/>
                </a:solidFill>
                <a:latin typeface="Times New Roman" panose="02020603050405020304" pitchFamily="18" charset="0"/>
                <a:cs typeface="Times New Roman" panose="02020603050405020304" pitchFamily="18" charset="0"/>
              </a:rPr>
              <a:t>”.</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a. Câu văn trên mắc lỗi ngữ pháp, đó l</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lỗi gì? Hãy sửa lại cho đúng.</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b. Lấy câu văn vừa sửa l</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m câu chủ đề, em hãy triển khai th</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nh một đoạn văn theo phép lập luận diễn dịch khoảng 12 câu, trong đó có sử dụng câu bị động v</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một phép liên kết (chú thích)</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4. Kể tên một tác phẩm thơ khác m</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em đã được học cũng nói về tình cảm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cháu v</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 ghi rõ tên tác giả. Từ hiểu biết của mình về hai</a:t>
            </a:r>
            <a:r>
              <a:rPr lang="pt-BR" altLang="en-US" sz="1900" b="1" dirty="0">
                <a:latin typeface="Times New Roman" panose="02020603050405020304" pitchFamily="18" charset="0"/>
                <a:cs typeface="Times New Roman" panose="02020603050405020304" pitchFamily="18" charset="0"/>
              </a:rPr>
              <a:t> </a:t>
            </a:r>
            <a:r>
              <a:rPr lang="pt-BR" altLang="en-US" sz="1900" b="1" dirty="0">
                <a:solidFill>
                  <a:srgbClr val="222268"/>
                </a:solidFill>
                <a:latin typeface="Times New Roman" panose="02020603050405020304" pitchFamily="18" charset="0"/>
                <a:cs typeface="Times New Roman" panose="02020603050405020304" pitchFamily="18" charset="0"/>
              </a:rPr>
              <a:t>tác phẩm đó, em có suy ngẫm gì (không quá 5 dòng) về tình cảm gia đình. </a:t>
            </a:r>
            <a:endParaRPr lang="en-US" altLang="en-US" sz="1900" b="1" dirty="0">
              <a:solidFill>
                <a:srgbClr val="222268"/>
              </a:solidFill>
              <a:latin typeface="Times New Roman" panose="02020603050405020304" pitchFamily="18" charset="0"/>
              <a:ea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3554" name="Table 23553"/>
          <p:cNvGraphicFramePr/>
          <p:nvPr/>
        </p:nvGraphicFramePr>
        <p:xfrm>
          <a:off x="304800" y="4073525"/>
          <a:ext cx="8610600" cy="2555875"/>
        </p:xfrm>
        <a:graphic>
          <a:graphicData uri="http://schemas.openxmlformats.org/drawingml/2006/table">
            <a:tbl>
              <a:tblPr/>
              <a:tblGrid>
                <a:gridCol w="890588"/>
                <a:gridCol w="6977062"/>
                <a:gridCol w="742950"/>
              </a:tblGrid>
              <a:tr h="2746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spcAft>
                          <a:spcPts val="1000"/>
                        </a:spcAft>
                        <a:buNone/>
                      </a:pPr>
                      <a:r>
                        <a:rPr b="1" dirty="0">
                          <a:latin typeface="Times New Roman" panose="02020603050405020304" pitchFamily="18" charset="0"/>
                          <a:cs typeface="Times New Roman" panose="02020603050405020304" pitchFamily="18" charset="0"/>
                        </a:rPr>
                        <a:t>Câu 1</a:t>
                      </a:r>
                      <a:endParaRPr lang="en-US" b="1" dirty="0">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spcAft>
                          <a:spcPts val="1000"/>
                        </a:spcAft>
                        <a:buNone/>
                      </a:pPr>
                      <a:r>
                        <a:rPr b="1" dirty="0">
                          <a:latin typeface="Times New Roman" panose="02020603050405020304" pitchFamily="18" charset="0"/>
                          <a:cs typeface="Times New Roman" panose="02020603050405020304" pitchFamily="18" charset="0"/>
                        </a:rPr>
                        <a:t> Giải thích đúng nhan đề b</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i thơ.</a:t>
                      </a:r>
                      <a:endParaRPr lang="en-US" b="1" dirty="0">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Aft>
                          <a:spcPts val="1000"/>
                        </a:spcAft>
                        <a:buNone/>
                      </a:pPr>
                      <a:r>
                        <a:rPr b="1" dirty="0">
                          <a:latin typeface="Times New Roman" panose="02020603050405020304" pitchFamily="18" charset="0"/>
                          <a:cs typeface="Times New Roman" panose="02020603050405020304" pitchFamily="18" charset="0"/>
                        </a:rPr>
                        <a:t>0,5</a:t>
                      </a:r>
                      <a:endParaRPr lang="en-US" b="1" dirty="0">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r h="22812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spcAft>
                          <a:spcPts val="1000"/>
                        </a:spcAft>
                        <a:buNone/>
                      </a:pPr>
                      <a:r>
                        <a:rPr b="1" dirty="0">
                          <a:latin typeface="Times New Roman" panose="02020603050405020304" pitchFamily="18" charset="0"/>
                          <a:cs typeface="Times New Roman" panose="02020603050405020304" pitchFamily="18" charset="0"/>
                        </a:rPr>
                        <a:t>Câu 2</a:t>
                      </a:r>
                      <a:endParaRPr lang="en-US" b="1" dirty="0">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spcAft>
                          <a:spcPts val="1000"/>
                        </a:spcAft>
                        <a:buNone/>
                      </a:pPr>
                      <a:r>
                        <a:rPr b="1" dirty="0">
                          <a:latin typeface="Times New Roman" panose="02020603050405020304" pitchFamily="18" charset="0"/>
                          <a:cs typeface="Times New Roman" panose="02020603050405020304" pitchFamily="18" charset="0"/>
                        </a:rPr>
                        <a:t>HS nêu đúng:</a:t>
                      </a:r>
                      <a:endParaRPr b="1" dirty="0">
                        <a:latin typeface="Times New Roman" panose="02020603050405020304" pitchFamily="18" charset="0"/>
                        <a:cs typeface="Times New Roman" panose="02020603050405020304" pitchFamily="18" charset="0"/>
                      </a:endParaRPr>
                    </a:p>
                    <a:p>
                      <a:pPr lvl="0" algn="just" eaLnBrk="1" hangingPunct="1">
                        <a:spcAft>
                          <a:spcPts val="1000"/>
                        </a:spcAft>
                        <a:buNone/>
                      </a:pPr>
                      <a:r>
                        <a:rPr b="1" dirty="0">
                          <a:latin typeface="Times New Roman" panose="02020603050405020304" pitchFamily="18" charset="0"/>
                          <a:cs typeface="Times New Roman" panose="02020603050405020304" pitchFamily="18" charset="0"/>
                        </a:rPr>
                        <a:t>- Chi tiết n</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o được nhắc đi, nhắc lại:  Tiếng tu hú ( 4 lần)</a:t>
                      </a:r>
                      <a:endParaRPr b="1" dirty="0">
                        <a:latin typeface="Times New Roman" panose="02020603050405020304" pitchFamily="18" charset="0"/>
                        <a:cs typeface="Times New Roman" panose="02020603050405020304" pitchFamily="18" charset="0"/>
                      </a:endParaRPr>
                    </a:p>
                    <a:p>
                      <a:pPr lvl="0" algn="just" eaLnBrk="1" hangingPunct="1">
                        <a:spcAft>
                          <a:spcPts val="1000"/>
                        </a:spcAft>
                        <a:buNone/>
                      </a:pPr>
                      <a:r>
                        <a:rPr b="1" dirty="0">
                          <a:latin typeface="Times New Roman" panose="02020603050405020304" pitchFamily="18" charset="0"/>
                          <a:cs typeface="Times New Roman" panose="02020603050405020304" pitchFamily="18" charset="0"/>
                        </a:rPr>
                        <a:t>- Ý nghĩa:</a:t>
                      </a:r>
                      <a:endParaRPr b="1" dirty="0">
                        <a:latin typeface="Times New Roman" panose="02020603050405020304" pitchFamily="18" charset="0"/>
                        <a:cs typeface="Times New Roman" panose="02020603050405020304" pitchFamily="18" charset="0"/>
                      </a:endParaRPr>
                    </a:p>
                    <a:p>
                      <a:pPr lvl="0" algn="just" eaLnBrk="1" hangingPunct="1">
                        <a:spcAft>
                          <a:spcPts val="1000"/>
                        </a:spcAft>
                        <a:buNone/>
                      </a:pPr>
                      <a:r>
                        <a:rPr b="1" dirty="0">
                          <a:latin typeface="Times New Roman" panose="02020603050405020304" pitchFamily="18" charset="0"/>
                          <a:cs typeface="Times New Roman" panose="02020603050405020304" pitchFamily="18" charset="0"/>
                        </a:rPr>
                        <a:t> + Khiến lòng người trỗi dậy những ho</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i niệm, nhớ mong</a:t>
                      </a:r>
                      <a:endParaRPr b="1" dirty="0">
                        <a:latin typeface="Times New Roman" panose="02020603050405020304" pitchFamily="18" charset="0"/>
                        <a:cs typeface="Times New Roman" panose="02020603050405020304" pitchFamily="18" charset="0"/>
                      </a:endParaRPr>
                    </a:p>
                    <a:p>
                      <a:pPr lvl="0" algn="just" eaLnBrk="1" hangingPunct="1">
                        <a:spcAft>
                          <a:spcPts val="1000"/>
                        </a:spcAft>
                        <a:buNone/>
                      </a:pPr>
                      <a:r>
                        <a:rPr b="1" dirty="0">
                          <a:latin typeface="Times New Roman" panose="02020603050405020304" pitchFamily="18" charset="0"/>
                          <a:cs typeface="Times New Roman" panose="02020603050405020304" pitchFamily="18" charset="0"/>
                        </a:rPr>
                        <a:t> + Gợi ra tình cảnh vắng vẻ v</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 nỗi nhớ mong của hai b</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 cháu.</a:t>
                      </a:r>
                      <a:endParaRPr b="1" dirty="0">
                        <a:latin typeface="Times New Roman" panose="02020603050405020304" pitchFamily="18" charset="0"/>
                        <a:cs typeface="Times New Roman" panose="02020603050405020304" pitchFamily="18" charset="0"/>
                      </a:endParaRPr>
                    </a:p>
                    <a:p>
                      <a:pPr lvl="0" algn="just" eaLnBrk="1" hangingPunct="1">
                        <a:spcAft>
                          <a:spcPts val="1000"/>
                        </a:spcAft>
                        <a:buNone/>
                      </a:pPr>
                      <a:r>
                        <a:rPr b="1" dirty="0">
                          <a:latin typeface="Times New Roman" panose="02020603050405020304" pitchFamily="18" charset="0"/>
                          <a:cs typeface="Times New Roman" panose="02020603050405020304" pitchFamily="18" charset="0"/>
                        </a:rPr>
                        <a:t> + Hình ảnh người b</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 thêm đậm nét v</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 tình b</a:t>
                      </a:r>
                      <a:r>
                        <a:rPr b="1" dirty="0">
                          <a:latin typeface="Times New Roman" panose="02020603050405020304" pitchFamily="18" charset="0"/>
                          <a:ea typeface="Times New Roman" panose="02020603050405020304" pitchFamily="18" charset="0"/>
                        </a:rPr>
                        <a:t>à</a:t>
                      </a:r>
                      <a:r>
                        <a:rPr b="1" dirty="0">
                          <a:latin typeface="Times New Roman" panose="02020603050405020304" pitchFamily="18" charset="0"/>
                          <a:cs typeface="Times New Roman" panose="02020603050405020304" pitchFamily="18" charset="0"/>
                        </a:rPr>
                        <a:t> cháu thêm sâu nặng.</a:t>
                      </a:r>
                      <a:endParaRPr lang="en-US" b="1" dirty="0">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Aft>
                          <a:spcPts val="1000"/>
                        </a:spcAft>
                        <a:buNone/>
                      </a:pPr>
                      <a:r>
                        <a:rPr b="1" dirty="0">
                          <a:latin typeface="Times New Roman" panose="02020603050405020304" pitchFamily="18" charset="0"/>
                          <a:cs typeface="Times New Roman" panose="02020603050405020304" pitchFamily="18" charset="0"/>
                        </a:rPr>
                        <a:t> </a:t>
                      </a:r>
                      <a:endParaRPr b="1" dirty="0">
                        <a:latin typeface="Times New Roman" panose="02020603050405020304" pitchFamily="18" charset="0"/>
                        <a:cs typeface="Times New Roman" panose="02020603050405020304" pitchFamily="18" charset="0"/>
                      </a:endParaRPr>
                    </a:p>
                    <a:p>
                      <a:pPr lvl="0" eaLnBrk="1" hangingPunct="1">
                        <a:spcAft>
                          <a:spcPts val="1000"/>
                        </a:spcAft>
                        <a:buNone/>
                      </a:pPr>
                      <a:r>
                        <a:rPr b="1" dirty="0">
                          <a:latin typeface="Times New Roman" panose="02020603050405020304" pitchFamily="18" charset="0"/>
                          <a:cs typeface="Times New Roman" panose="02020603050405020304" pitchFamily="18" charset="0"/>
                        </a:rPr>
                        <a:t>0,25</a:t>
                      </a:r>
                      <a:endParaRPr b="1" dirty="0">
                        <a:latin typeface="Times New Roman" panose="02020603050405020304" pitchFamily="18" charset="0"/>
                        <a:cs typeface="Times New Roman" panose="02020603050405020304" pitchFamily="18" charset="0"/>
                      </a:endParaRPr>
                    </a:p>
                    <a:p>
                      <a:pPr lvl="0" eaLnBrk="1" hangingPunct="1">
                        <a:spcAft>
                          <a:spcPts val="1000"/>
                        </a:spcAft>
                        <a:buNone/>
                      </a:pPr>
                      <a:r>
                        <a:rPr b="1" dirty="0">
                          <a:latin typeface="Times New Roman" panose="02020603050405020304" pitchFamily="18" charset="0"/>
                          <a:cs typeface="Times New Roman" panose="02020603050405020304" pitchFamily="18" charset="0"/>
                        </a:rPr>
                        <a:t>0,</a:t>
                      </a:r>
                      <a:r>
                        <a:rPr lang="en-US" b="1" dirty="0">
                          <a:latin typeface="Times New Roman" panose="02020603050405020304" pitchFamily="18" charset="0"/>
                          <a:cs typeface="Times New Roman" panose="02020603050405020304" pitchFamily="18" charset="0"/>
                        </a:rPr>
                        <a:t>5</a:t>
                      </a:r>
                      <a:r>
                        <a:rPr b="1" dirty="0">
                          <a:latin typeface="Times New Roman" panose="02020603050405020304" pitchFamily="18" charset="0"/>
                          <a:cs typeface="Times New Roman" panose="02020603050405020304" pitchFamily="18" charset="0"/>
                        </a:rPr>
                        <a:t>5</a:t>
                      </a:r>
                      <a:endParaRPr lang="en-US" b="1" dirty="0">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
        <p:nvSpPr>
          <p:cNvPr id="4" name="TextBox 3"/>
          <p:cNvSpPr txBox="1"/>
          <p:nvPr/>
        </p:nvSpPr>
        <p:spPr>
          <a:xfrm>
            <a:off x="304800" y="3254375"/>
            <a:ext cx="8534400" cy="784225"/>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1. Giải thích nhan đề b</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i thơ “Bếp lửa”.</a:t>
            </a:r>
            <a:endParaRPr lang="en-US" altLang="en-US" sz="1900" b="1" dirty="0">
              <a:solidFill>
                <a:srgbClr val="222268"/>
              </a:solidFill>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pt-BR" altLang="en-US" sz="1900" b="1" dirty="0">
                <a:solidFill>
                  <a:srgbClr val="222268"/>
                </a:solidFill>
                <a:latin typeface="Times New Roman" panose="02020603050405020304" pitchFamily="18" charset="0"/>
                <a:cs typeface="Times New Roman" panose="02020603050405020304" pitchFamily="18" charset="0"/>
              </a:rPr>
              <a:t> 2. Trong khổ thơ chi tiết n</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o được tác giả nhắc đi, nhắc lại nhiều lần? Việc nhắc lại nhiều lần chi tiết n</a:t>
            </a:r>
            <a:r>
              <a:rPr lang="pt-BR" altLang="en-US" sz="1900" b="1" dirty="0">
                <a:solidFill>
                  <a:srgbClr val="222268"/>
                </a:solidFill>
                <a:latin typeface="Times New Roman" panose="02020603050405020304" pitchFamily="18" charset="0"/>
                <a:ea typeface="Times New Roman" panose="02020603050405020304" pitchFamily="18" charset="0"/>
              </a:rPr>
              <a:t>à</a:t>
            </a:r>
            <a:r>
              <a:rPr lang="pt-BR" altLang="en-US" sz="1900" b="1" dirty="0">
                <a:solidFill>
                  <a:srgbClr val="222268"/>
                </a:solidFill>
                <a:latin typeface="Times New Roman" panose="02020603050405020304" pitchFamily="18" charset="0"/>
                <a:cs typeface="Times New Roman" panose="02020603050405020304" pitchFamily="18" charset="0"/>
              </a:rPr>
              <a:t>y có ý nghĩa gì?</a:t>
            </a:r>
            <a:endParaRPr lang="en-US" altLang="en-US" sz="1900" b="1" dirty="0">
              <a:solidFill>
                <a:srgbClr val="222268"/>
              </a:solidFill>
              <a:latin typeface="Times New Roman" panose="02020603050405020304" pitchFamily="18" charset="0"/>
              <a:ea typeface="Calibri" panose="020F0502020204030204" pitchFamily="34" charset="0"/>
            </a:endParaRPr>
          </a:p>
        </p:txBody>
      </p:sp>
      <p:sp>
        <p:nvSpPr>
          <p:cNvPr id="6" name="TextBox 5"/>
          <p:cNvSpPr txBox="1"/>
          <p:nvPr/>
        </p:nvSpPr>
        <p:spPr>
          <a:xfrm>
            <a:off x="304800" y="338138"/>
            <a:ext cx="8534400" cy="2862263"/>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ts val="1800"/>
              </a:lnSpc>
              <a:spcBef>
                <a:spcPct val="0"/>
              </a:spcBef>
              <a:buNone/>
            </a:pPr>
            <a:r>
              <a:rPr lang="de-DE" altLang="en-US" sz="1800" b="1" dirty="0">
                <a:solidFill>
                  <a:srgbClr val="FF0000"/>
                </a:solidFill>
                <a:latin typeface="Times New Roman" panose="02020603050405020304" pitchFamily="18" charset="0"/>
                <a:cs typeface="Times New Roman" panose="02020603050405020304" pitchFamily="18" charset="0"/>
              </a:rPr>
              <a:t>Phần I (7 điểm).</a:t>
            </a:r>
            <a:r>
              <a:rPr lang="pt-BR" altLang="en-US" sz="1800" b="1" dirty="0">
                <a:solidFill>
                  <a:srgbClr val="FF0000"/>
                </a:solidFill>
                <a:latin typeface="Times New Roman" panose="02020603050405020304" pitchFamily="18" charset="0"/>
                <a:cs typeface="Times New Roman" panose="02020603050405020304" pitchFamily="18" charset="0"/>
              </a:rPr>
              <a:t> </a:t>
            </a:r>
            <a:r>
              <a:rPr lang="pt-BR" altLang="en-US" sz="1800" b="1" dirty="0">
                <a:solidFill>
                  <a:srgbClr val="222268"/>
                </a:solidFill>
                <a:latin typeface="Times New Roman" panose="02020603050405020304" pitchFamily="18" charset="0"/>
                <a:cs typeface="Times New Roman" panose="02020603050405020304" pitchFamily="18" charset="0"/>
              </a:rPr>
              <a:t>Trong b</a:t>
            </a:r>
            <a:r>
              <a:rPr lang="pt-BR" altLang="en-US" sz="1800" b="1" dirty="0">
                <a:solidFill>
                  <a:srgbClr val="222268"/>
                </a:solidFill>
                <a:latin typeface="Times New Roman" panose="02020603050405020304" pitchFamily="18" charset="0"/>
                <a:ea typeface="Times New Roman" panose="02020603050405020304" pitchFamily="18" charset="0"/>
              </a:rPr>
              <a:t>à</a:t>
            </a:r>
            <a:r>
              <a:rPr lang="pt-BR" altLang="en-US" sz="1800" b="1" dirty="0">
                <a:solidFill>
                  <a:srgbClr val="222268"/>
                </a:solidFill>
                <a:latin typeface="Times New Roman" panose="02020603050405020304" pitchFamily="18" charset="0"/>
                <a:cs typeface="Times New Roman" panose="02020603050405020304" pitchFamily="18" charset="0"/>
              </a:rPr>
              <a:t>i thơ “Bếp lửa”, Bằng Việt có viết:</a:t>
            </a:r>
            <a:endParaRPr lang="en-US" altLang="en-US" sz="1800" b="1" dirty="0">
              <a:solidFill>
                <a:srgbClr val="222268"/>
              </a:solidFill>
              <a:latin typeface="Times New Roman" panose="02020603050405020304" pitchFamily="18" charset="0"/>
              <a:cs typeface="Calibri" panose="020F0502020204030204" pitchFamily="34" charset="0"/>
            </a:endParaRPr>
          </a:p>
          <a:p>
            <a:pPr marL="0" lvl="0" indent="0">
              <a:lnSpc>
                <a:spcPts val="1800"/>
              </a:lnSpc>
              <a:spcBef>
                <a:spcPct val="0"/>
              </a:spcBef>
              <a:buNone/>
            </a:pPr>
            <a:r>
              <a:rPr lang="pt-BR" altLang="en-US" sz="1800" b="1" dirty="0">
                <a:solidFill>
                  <a:srgbClr val="222268"/>
                </a:solidFill>
                <a:latin typeface="Times New Roman" panose="02020603050405020304" pitchFamily="18" charset="0"/>
                <a:cs typeface="Times New Roman" panose="02020603050405020304" pitchFamily="18" charset="0"/>
              </a:rPr>
              <a:t>                                 </a:t>
            </a:r>
            <a:r>
              <a:rPr lang="pt-BR" altLang="en-US" sz="1800" b="1" i="1" dirty="0">
                <a:solidFill>
                  <a:srgbClr val="222268"/>
                </a:solidFill>
                <a:latin typeface="Times New Roman" panose="02020603050405020304" pitchFamily="18" charset="0"/>
                <a:cs typeface="Times New Roman" panose="02020603050405020304" pitchFamily="18" charset="0"/>
              </a:rPr>
              <a:t>Tám năm ròng, cháu cùng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nhóm lửa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Tu hú kêu trên những cánh đồng xa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Khi tu hú kêu,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còn nhớ không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hay kể chuyện những ng</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y ở Huế.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Tiếng tu hú sao m</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tha thiết thế,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Mẹ cùng cha công tác bận không về,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Cháu ở cùng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bảo cháu nghe,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dạy cháu l</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m,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chăm cháu học,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Nhóm bếp lửa nghĩ thương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khó nhọc,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Tu hú ơi! Chẳng đến ở cùng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 </a:t>
            </a:r>
            <a:br>
              <a:rPr lang="pt-BR" altLang="en-US" sz="1800" b="1" i="1" dirty="0">
                <a:solidFill>
                  <a:srgbClr val="222268"/>
                </a:solidFill>
                <a:latin typeface="Times New Roman" panose="02020603050405020304" pitchFamily="18" charset="0"/>
                <a:cs typeface="Times New Roman" panose="02020603050405020304" pitchFamily="18" charset="0"/>
              </a:rPr>
            </a:br>
            <a:r>
              <a:rPr lang="pt-BR" altLang="en-US" sz="1800" b="1" i="1" dirty="0">
                <a:solidFill>
                  <a:srgbClr val="222268"/>
                </a:solidFill>
                <a:latin typeface="Times New Roman" panose="02020603050405020304" pitchFamily="18" charset="0"/>
                <a:cs typeface="Times New Roman" panose="02020603050405020304" pitchFamily="18" charset="0"/>
              </a:rPr>
              <a:t>Kêu chi ho</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i trên những cánh đồng xa?   </a:t>
            </a:r>
            <a:endParaRPr lang="en-US" altLang="en-US" sz="1800" b="1" dirty="0">
              <a:solidFill>
                <a:srgbClr val="222268"/>
              </a:solidFill>
              <a:latin typeface="Times New Roman" panose="02020603050405020304" pitchFamily="18" charset="0"/>
              <a:ea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3554"/>
                                        </p:tgtEl>
                                        <p:attrNameLst>
                                          <p:attrName>style.visibility</p:attrName>
                                        </p:attrNameLst>
                                      </p:cBhvr>
                                      <p:to>
                                        <p:strVal val="visible"/>
                                      </p:to>
                                    </p:set>
                                    <p:animEffect transition="in" filter="wipe(down)">
                                      <p:cBhvr>
                                        <p:cTn id="15"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327025" y="725488"/>
            <a:ext cx="8435975" cy="2246313"/>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pt-BR" altLang="en-US" sz="2000" b="1" dirty="0">
                <a:solidFill>
                  <a:srgbClr val="222268"/>
                </a:solidFill>
                <a:latin typeface="Times New Roman" panose="02020603050405020304" pitchFamily="18" charset="0"/>
                <a:cs typeface="Times New Roman" panose="02020603050405020304" pitchFamily="18" charset="0"/>
              </a:rPr>
              <a:t>3. Cho câu chủ đề sau:</a:t>
            </a:r>
            <a:r>
              <a:rPr lang="pt-BR" altLang="en-US" sz="2000" b="1" i="1" dirty="0">
                <a:solidFill>
                  <a:srgbClr val="222268"/>
                </a:solidFill>
                <a:latin typeface="Times New Roman" panose="02020603050405020304" pitchFamily="18" charset="0"/>
                <a:cs typeface="Times New Roman" panose="02020603050405020304" pitchFamily="18" charset="0"/>
              </a:rPr>
              <a:t> Chỉ với mười một câu thơ trong b</a:t>
            </a:r>
            <a:r>
              <a:rPr lang="pt-BR" altLang="en-US" sz="2000" b="1" i="1" dirty="0">
                <a:solidFill>
                  <a:srgbClr val="222268"/>
                </a:solidFill>
                <a:latin typeface="Times New Roman" panose="02020603050405020304" pitchFamily="18" charset="0"/>
                <a:ea typeface="Times New Roman" panose="02020603050405020304" pitchFamily="18" charset="0"/>
              </a:rPr>
              <a:t>à</a:t>
            </a:r>
            <a:r>
              <a:rPr lang="pt-BR" altLang="en-US" sz="2000" b="1" i="1" dirty="0">
                <a:solidFill>
                  <a:srgbClr val="222268"/>
                </a:solidFill>
                <a:latin typeface="Times New Roman" panose="02020603050405020304" pitchFamily="18" charset="0"/>
                <a:cs typeface="Times New Roman" panose="02020603050405020304" pitchFamily="18" charset="0"/>
              </a:rPr>
              <a:t>i thơ “Bếp lửa”của Bằng Việt//đã cho ta thấy những hình ảnh hiện thực thấm đẫm biết bao nghĩa tình sâu nặng trong suốt tám năm ròng cháu ở cùng b</a:t>
            </a:r>
            <a:r>
              <a:rPr lang="pt-BR" altLang="en-US" sz="2000" b="1" i="1" dirty="0">
                <a:solidFill>
                  <a:srgbClr val="222268"/>
                </a:solidFill>
                <a:latin typeface="Times New Roman" panose="02020603050405020304" pitchFamily="18" charset="0"/>
                <a:ea typeface="Times New Roman" panose="02020603050405020304" pitchFamily="18" charset="0"/>
              </a:rPr>
              <a:t>à</a:t>
            </a:r>
            <a:r>
              <a:rPr lang="pt-BR" altLang="en-US" sz="2000" b="1" i="1" dirty="0">
                <a:solidFill>
                  <a:srgbClr val="222268"/>
                </a:solidFill>
                <a:latin typeface="Times New Roman" panose="02020603050405020304" pitchFamily="18" charset="0"/>
                <a:cs typeface="Times New Roman" panose="02020603050405020304" pitchFamily="18" charset="0"/>
              </a:rPr>
              <a:t>.</a:t>
            </a:r>
            <a:endParaRPr lang="en-US" altLang="en-US" sz="2000" b="1" dirty="0">
              <a:solidFill>
                <a:srgbClr val="222268"/>
              </a:solidFill>
              <a:latin typeface="Times New Roman" panose="02020603050405020304" pitchFamily="18" charset="0"/>
              <a:cs typeface="Calibri" panose="020F0502020204030204" pitchFamily="34" charset="0"/>
            </a:endParaRPr>
          </a:p>
          <a:p>
            <a:pPr marL="0" lvl="0" indent="0" algn="just">
              <a:spcBef>
                <a:spcPct val="0"/>
              </a:spcBef>
              <a:buNone/>
            </a:pPr>
            <a:r>
              <a:rPr lang="pt-BR" altLang="en-US" sz="2000" b="1" dirty="0">
                <a:solidFill>
                  <a:srgbClr val="222268"/>
                </a:solidFill>
                <a:latin typeface="Times New Roman" panose="02020603050405020304" pitchFamily="18" charset="0"/>
                <a:cs typeface="Times New Roman" panose="02020603050405020304" pitchFamily="18" charset="0"/>
              </a:rPr>
              <a:t>  </a:t>
            </a:r>
            <a:r>
              <a:rPr lang="pt-BR" altLang="en-US" sz="2000" b="1" dirty="0">
                <a:latin typeface="Times New Roman" panose="02020603050405020304" pitchFamily="18" charset="0"/>
                <a:cs typeface="Times New Roman" panose="02020603050405020304" pitchFamily="18" charset="0"/>
              </a:rPr>
              <a:t>a. Câu văn trên mắc lỗi ngữ pháp, đó l</a:t>
            </a:r>
            <a:r>
              <a:rPr lang="pt-BR" altLang="en-US" sz="2000" b="1" dirty="0">
                <a:latin typeface="Times New Roman" panose="02020603050405020304" pitchFamily="18" charset="0"/>
                <a:ea typeface="Times New Roman" panose="02020603050405020304" pitchFamily="18" charset="0"/>
              </a:rPr>
              <a:t>à</a:t>
            </a:r>
            <a:r>
              <a:rPr lang="pt-BR" altLang="en-US" sz="2000" b="1" dirty="0">
                <a:latin typeface="Times New Roman" panose="02020603050405020304" pitchFamily="18" charset="0"/>
                <a:cs typeface="Times New Roman" panose="02020603050405020304" pitchFamily="18" charset="0"/>
              </a:rPr>
              <a:t> lỗi gì? Hãy sửa lại cho đúng.</a:t>
            </a:r>
            <a:endParaRPr lang="en-US" altLang="en-US" sz="2000" b="1" dirty="0">
              <a:latin typeface="Times New Roman" panose="02020603050405020304" pitchFamily="18" charset="0"/>
              <a:cs typeface="Calibri" panose="020F0502020204030204" pitchFamily="34" charset="0"/>
            </a:endParaRPr>
          </a:p>
          <a:p>
            <a:pPr marL="0" lvl="0" indent="0" algn="just">
              <a:spcBef>
                <a:spcPct val="0"/>
              </a:spcBef>
              <a:buNone/>
            </a:pPr>
            <a:r>
              <a:rPr lang="pt-BR" altLang="en-US" sz="2000" b="1" dirty="0">
                <a:latin typeface="Times New Roman" panose="02020603050405020304" pitchFamily="18" charset="0"/>
                <a:cs typeface="Times New Roman" panose="02020603050405020304" pitchFamily="18" charset="0"/>
              </a:rPr>
              <a:t>  b. Lấy câu văn vừa sửa l</a:t>
            </a:r>
            <a:r>
              <a:rPr lang="pt-BR" altLang="en-US" sz="2000" b="1" dirty="0">
                <a:latin typeface="Times New Roman" panose="02020603050405020304" pitchFamily="18" charset="0"/>
                <a:ea typeface="Times New Roman" panose="02020603050405020304" pitchFamily="18" charset="0"/>
              </a:rPr>
              <a:t>à</a:t>
            </a:r>
            <a:r>
              <a:rPr lang="pt-BR" altLang="en-US" sz="2000" b="1" dirty="0">
                <a:latin typeface="Times New Roman" panose="02020603050405020304" pitchFamily="18" charset="0"/>
                <a:cs typeface="Times New Roman" panose="02020603050405020304" pitchFamily="18" charset="0"/>
              </a:rPr>
              <a:t>m câu chủ đề, em hãy triển khai th</a:t>
            </a:r>
            <a:r>
              <a:rPr lang="pt-BR" altLang="en-US" sz="2000" b="1" dirty="0">
                <a:latin typeface="Times New Roman" panose="02020603050405020304" pitchFamily="18" charset="0"/>
                <a:ea typeface="Times New Roman" panose="02020603050405020304" pitchFamily="18" charset="0"/>
              </a:rPr>
              <a:t>à</a:t>
            </a:r>
            <a:r>
              <a:rPr lang="pt-BR" altLang="en-US" sz="2000" b="1" dirty="0">
                <a:latin typeface="Times New Roman" panose="02020603050405020304" pitchFamily="18" charset="0"/>
                <a:cs typeface="Times New Roman" panose="02020603050405020304" pitchFamily="18" charset="0"/>
              </a:rPr>
              <a:t>nh một đoạn văn theo phép lập luận diễn dịch khoảng 12 câu, trong đó có sử dụng câu bị động v</a:t>
            </a:r>
            <a:r>
              <a:rPr lang="pt-BR" altLang="en-US" sz="2000" b="1" dirty="0">
                <a:latin typeface="Times New Roman" panose="02020603050405020304" pitchFamily="18" charset="0"/>
                <a:ea typeface="Times New Roman" panose="02020603050405020304" pitchFamily="18" charset="0"/>
              </a:rPr>
              <a:t>à</a:t>
            </a:r>
            <a:r>
              <a:rPr lang="pt-BR" altLang="en-US" sz="2000" b="1" dirty="0">
                <a:latin typeface="Times New Roman" panose="02020603050405020304" pitchFamily="18" charset="0"/>
                <a:cs typeface="Times New Roman" panose="02020603050405020304" pitchFamily="18" charset="0"/>
              </a:rPr>
              <a:t> một phép liên kết. (chú thích)</a:t>
            </a:r>
            <a:endParaRPr lang="en-US" altLang="en-US" sz="2000" b="1" dirty="0">
              <a:latin typeface="Times New Roman" panose="02020603050405020304" pitchFamily="18" charset="0"/>
              <a:ea typeface="Calibri" panose="020F0502020204030204" pitchFamily="34" charset="0"/>
            </a:endParaRPr>
          </a:p>
        </p:txBody>
      </p:sp>
      <p:sp>
        <p:nvSpPr>
          <p:cNvPr id="5" name="TextBox 4"/>
          <p:cNvSpPr txBox="1"/>
          <p:nvPr/>
        </p:nvSpPr>
        <p:spPr>
          <a:xfrm>
            <a:off x="153988" y="2971800"/>
            <a:ext cx="3884613" cy="31702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en-US" sz="2000" b="1" dirty="0">
                <a:solidFill>
                  <a:srgbClr val="000000"/>
                </a:solidFill>
                <a:latin typeface="Times New Roman" panose="02020603050405020304" pitchFamily="18" charset="0"/>
                <a:cs typeface="Times New Roman" panose="02020603050405020304" pitchFamily="18" charset="0"/>
              </a:rPr>
              <a:t>3a. - Câu mắc lỗi sai: Thiếu chủ ngữ</a:t>
            </a:r>
            <a:r>
              <a:rPr lang="en-US" altLang="en-US" sz="2000" b="1" dirty="0">
                <a:solidFill>
                  <a:srgbClr val="000000"/>
                </a:solidFill>
                <a:cs typeface="Times New Roman" panose="02020603050405020304" pitchFamily="18" charset="0"/>
              </a:rPr>
              <a:t>. </a:t>
            </a:r>
            <a:r>
              <a:rPr lang="en-US" altLang="en-US" sz="2000" b="1" dirty="0">
                <a:solidFill>
                  <a:srgbClr val="000000"/>
                </a:solidFill>
                <a:latin typeface="Times New Roman" panose="02020603050405020304" pitchFamily="18" charset="0"/>
                <a:cs typeface="Times New Roman" panose="02020603050405020304" pitchFamily="18" charset="0"/>
              </a:rPr>
              <a:t> Sửa lại đúng </a:t>
            </a:r>
            <a:endParaRPr lang="en-US" altLang="en-US" sz="2000" b="1" dirty="0">
              <a:solidFill>
                <a:srgbClr val="00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000000"/>
                </a:solidFill>
                <a:latin typeface="Times New Roman" panose="02020603050405020304" pitchFamily="18" charset="0"/>
                <a:cs typeface="Times New Roman" panose="02020603050405020304" pitchFamily="18" charset="0"/>
              </a:rPr>
              <a:t>3b. HS ho</a:t>
            </a:r>
            <a:r>
              <a:rPr lang="en-US" altLang="en-US" sz="2000" b="1" dirty="0">
                <a:solidFill>
                  <a:srgbClr val="000000"/>
                </a:solidFill>
                <a:latin typeface="Times New Roman" panose="02020603050405020304" pitchFamily="18" charset="0"/>
                <a:ea typeface="Times New Roman" panose="02020603050405020304" pitchFamily="18" charset="0"/>
              </a:rPr>
              <a:t>à</a:t>
            </a:r>
            <a:r>
              <a:rPr lang="en-US" altLang="en-US" sz="2000" b="1" dirty="0">
                <a:solidFill>
                  <a:srgbClr val="000000"/>
                </a:solidFill>
                <a:latin typeface="Times New Roman" panose="02020603050405020304" pitchFamily="18" charset="0"/>
                <a:cs typeface="Times New Roman" panose="02020603050405020304" pitchFamily="18" charset="0"/>
              </a:rPr>
              <a:t>n th</a:t>
            </a:r>
            <a:r>
              <a:rPr lang="en-US" altLang="en-US" sz="2000" b="1" dirty="0">
                <a:solidFill>
                  <a:srgbClr val="000000"/>
                </a:solidFill>
                <a:latin typeface="Times New Roman" panose="02020603050405020304" pitchFamily="18" charset="0"/>
                <a:ea typeface="Times New Roman" panose="02020603050405020304" pitchFamily="18" charset="0"/>
              </a:rPr>
              <a:t>à</a:t>
            </a:r>
            <a:r>
              <a:rPr lang="en-US" altLang="en-US" sz="2000" b="1" dirty="0">
                <a:solidFill>
                  <a:srgbClr val="000000"/>
                </a:solidFill>
                <a:latin typeface="Times New Roman" panose="02020603050405020304" pitchFamily="18" charset="0"/>
                <a:cs typeface="Times New Roman" panose="02020603050405020304" pitchFamily="18" charset="0"/>
              </a:rPr>
              <a:t>nh đoạn văn</a:t>
            </a:r>
            <a:endParaRPr lang="en-US" altLang="en-US" sz="2000" b="1" dirty="0">
              <a:solidFill>
                <a:srgbClr val="00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i="1" dirty="0">
                <a:solidFill>
                  <a:srgbClr val="FF0000"/>
                </a:solidFill>
                <a:latin typeface="Times New Roman" panose="02020603050405020304" pitchFamily="18" charset="0"/>
                <a:cs typeface="Times New Roman" panose="02020603050405020304" pitchFamily="18" charset="0"/>
              </a:rPr>
              <a:t>* Yêu cầu về hình thức</a:t>
            </a:r>
            <a:endParaRPr lang="en-US" altLang="en-US" sz="2000" b="1" dirty="0">
              <a:solidFill>
                <a:srgbClr val="FF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000000"/>
                </a:solidFill>
                <a:latin typeface="Times New Roman" panose="02020603050405020304" pitchFamily="18" charset="0"/>
                <a:cs typeface="Times New Roman" panose="02020603050405020304" pitchFamily="18" charset="0"/>
              </a:rPr>
              <a:t>- Đúng kiểu đoạn văn diễn dịch</a:t>
            </a:r>
            <a:endParaRPr lang="en-US" altLang="en-US" sz="2000" b="1" dirty="0">
              <a:solidFill>
                <a:srgbClr val="00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000000"/>
                </a:solidFill>
                <a:latin typeface="Times New Roman" panose="02020603050405020304" pitchFamily="18" charset="0"/>
                <a:cs typeface="Times New Roman" panose="02020603050405020304" pitchFamily="18" charset="0"/>
              </a:rPr>
              <a:t>- Đủ số câu, diễn đạt tốt</a:t>
            </a:r>
            <a:endParaRPr lang="en-US" altLang="en-US" sz="2000" b="1" dirty="0">
              <a:solidFill>
                <a:srgbClr val="00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000000"/>
                </a:solidFill>
                <a:latin typeface="Times New Roman" panose="02020603050405020304" pitchFamily="18" charset="0"/>
                <a:cs typeface="Times New Roman" panose="02020603050405020304" pitchFamily="18" charset="0"/>
              </a:rPr>
              <a:t>- Sử dụng đúng, phù hợp câu bị động</a:t>
            </a:r>
            <a:endParaRPr lang="en-US" altLang="en-US" sz="2000" b="1" dirty="0">
              <a:solidFill>
                <a:srgbClr val="00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000000"/>
                </a:solidFill>
                <a:latin typeface="Times New Roman" panose="02020603050405020304" pitchFamily="18" charset="0"/>
                <a:cs typeface="Times New Roman" panose="02020603050405020304" pitchFamily="18" charset="0"/>
              </a:rPr>
              <a:t>- Sử dụng đúng, phù hợp phép liên kết</a:t>
            </a:r>
            <a:endParaRPr lang="en-US" altLang="en-US" sz="2000" b="1" dirty="0">
              <a:solidFill>
                <a:srgbClr val="000000"/>
              </a:solidFill>
              <a:latin typeface="Times New Roman" panose="02020603050405020304" pitchFamily="18" charset="0"/>
              <a:ea typeface="Calibri" panose="020F0502020204030204" pitchFamily="34" charset="0"/>
            </a:endParaRPr>
          </a:p>
        </p:txBody>
      </p:sp>
      <p:sp>
        <p:nvSpPr>
          <p:cNvPr id="7" name="TextBox 6"/>
          <p:cNvSpPr txBox="1"/>
          <p:nvPr/>
        </p:nvSpPr>
        <p:spPr>
          <a:xfrm>
            <a:off x="4191000" y="2995613"/>
            <a:ext cx="4572000" cy="37861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en-US" sz="2000" b="1" i="1" dirty="0">
                <a:solidFill>
                  <a:srgbClr val="FF0000"/>
                </a:solidFill>
                <a:latin typeface="Times New Roman" panose="02020603050405020304" pitchFamily="18" charset="0"/>
                <a:cs typeface="Times New Roman" panose="02020603050405020304" pitchFamily="18" charset="0"/>
              </a:rPr>
              <a:t>* </a:t>
            </a:r>
            <a:r>
              <a:rPr lang="en-US" altLang="en-US" sz="2000" b="1" dirty="0">
                <a:solidFill>
                  <a:srgbClr val="FF0000"/>
                </a:solidFill>
                <a:latin typeface="Times New Roman" panose="02020603050405020304" pitchFamily="18" charset="0"/>
                <a:cs typeface="Times New Roman" panose="02020603050405020304" pitchFamily="18" charset="0"/>
              </a:rPr>
              <a:t> Mở đoạn: Câu chủ đề đã sửa đúng.</a:t>
            </a:r>
            <a:endParaRPr lang="en-US" altLang="en-US" sz="2000" b="1" dirty="0">
              <a:solidFill>
                <a:srgbClr val="FF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FF0000"/>
                </a:solidFill>
                <a:latin typeface="Times New Roman" panose="02020603050405020304" pitchFamily="18" charset="0"/>
                <a:cs typeface="Times New Roman" panose="02020603050405020304" pitchFamily="18" charset="0"/>
              </a:rPr>
              <a:t>* Thân đoạn: </a:t>
            </a:r>
            <a:r>
              <a:rPr lang="en-US" altLang="en-US" sz="2000" b="1" dirty="0">
                <a:solidFill>
                  <a:srgbClr val="000000"/>
                </a:solidFill>
                <a:latin typeface="Times New Roman" panose="02020603050405020304" pitchFamily="18" charset="0"/>
                <a:cs typeface="Times New Roman" panose="02020603050405020304" pitchFamily="18" charset="0"/>
              </a:rPr>
              <a:t>Khai thác những tín hiệu nghệ thuật: điệp ngữ, liệt kê, câu cảm thán, câu hỏi tu từ, từ ngữ gợi cảm, giọng điệu thiết tha. có dẫn chứng, lí lẽ để l</a:t>
            </a:r>
            <a:r>
              <a:rPr lang="en-US" altLang="en-US" sz="2000" b="1" dirty="0">
                <a:solidFill>
                  <a:srgbClr val="000000"/>
                </a:solidFill>
                <a:latin typeface="Times New Roman" panose="02020603050405020304" pitchFamily="18" charset="0"/>
                <a:ea typeface="Times New Roman" panose="02020603050405020304" pitchFamily="18" charset="0"/>
              </a:rPr>
              <a:t>à</a:t>
            </a:r>
            <a:r>
              <a:rPr lang="en-US" altLang="en-US" sz="2000" b="1" dirty="0">
                <a:solidFill>
                  <a:srgbClr val="000000"/>
                </a:solidFill>
                <a:latin typeface="Times New Roman" panose="02020603050405020304" pitchFamily="18" charset="0"/>
                <a:cs typeface="Times New Roman" panose="02020603050405020304" pitchFamily="18" charset="0"/>
              </a:rPr>
              <a:t>m rõ những tình cảm, cảm xúc trong khổ thơ:</a:t>
            </a:r>
            <a:endParaRPr lang="en-US" altLang="en-US" sz="2000" b="1" dirty="0">
              <a:solidFill>
                <a:srgbClr val="00000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7030A0"/>
                </a:solidFill>
                <a:latin typeface="Times New Roman" panose="02020603050405020304" pitchFamily="18" charset="0"/>
                <a:cs typeface="Times New Roman" panose="02020603050405020304" pitchFamily="18" charset="0"/>
              </a:rPr>
              <a:t> + Kỉ niệm tha thiết trong suốt tám năm cháu ở cùng b</a:t>
            </a:r>
            <a:r>
              <a:rPr lang="en-US" altLang="en-US" sz="2000" b="1" dirty="0">
                <a:solidFill>
                  <a:srgbClr val="7030A0"/>
                </a:solidFill>
                <a:latin typeface="Times New Roman" panose="02020603050405020304" pitchFamily="18" charset="0"/>
                <a:ea typeface="Times New Roman" panose="02020603050405020304" pitchFamily="18" charset="0"/>
              </a:rPr>
              <a:t>à</a:t>
            </a:r>
            <a:r>
              <a:rPr lang="en-US" altLang="en-US" sz="2000" b="1" dirty="0">
                <a:solidFill>
                  <a:srgbClr val="7030A0"/>
                </a:solidFill>
                <a:latin typeface="Times New Roman" panose="02020603050405020304" pitchFamily="18" charset="0"/>
                <a:cs typeface="Times New Roman" panose="02020603050405020304" pitchFamily="18" charset="0"/>
              </a:rPr>
              <a:t>.</a:t>
            </a:r>
            <a:endParaRPr lang="en-US" altLang="en-US" sz="2000" b="1" dirty="0">
              <a:solidFill>
                <a:srgbClr val="7030A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7030A0"/>
                </a:solidFill>
                <a:latin typeface="Times New Roman" panose="02020603050405020304" pitchFamily="18" charset="0"/>
                <a:cs typeface="Times New Roman" panose="02020603050405020304" pitchFamily="18" charset="0"/>
              </a:rPr>
              <a:t> + Tình b</a:t>
            </a:r>
            <a:r>
              <a:rPr lang="en-US" altLang="en-US" sz="2000" b="1" dirty="0">
                <a:solidFill>
                  <a:srgbClr val="7030A0"/>
                </a:solidFill>
                <a:latin typeface="Times New Roman" panose="02020603050405020304" pitchFamily="18" charset="0"/>
                <a:ea typeface="Times New Roman" panose="02020603050405020304" pitchFamily="18" charset="0"/>
              </a:rPr>
              <a:t>à</a:t>
            </a:r>
            <a:r>
              <a:rPr lang="en-US" altLang="en-US" sz="2000" b="1" dirty="0">
                <a:solidFill>
                  <a:srgbClr val="7030A0"/>
                </a:solidFill>
                <a:latin typeface="Times New Roman" panose="02020603050405020304" pitchFamily="18" charset="0"/>
                <a:cs typeface="Times New Roman" panose="02020603050405020304" pitchFamily="18" charset="0"/>
              </a:rPr>
              <a:t> cháu thiêng liêng, sâu nặng.</a:t>
            </a:r>
            <a:endParaRPr lang="en-US" altLang="en-US" sz="2000" b="1" dirty="0">
              <a:solidFill>
                <a:srgbClr val="7030A0"/>
              </a:solidFill>
              <a:latin typeface="Times New Roman" panose="02020603050405020304" pitchFamily="18" charset="0"/>
              <a:cs typeface="Calibri" panose="020F0502020204030204" pitchFamily="34" charset="0"/>
            </a:endParaRPr>
          </a:p>
          <a:p>
            <a:pPr marL="0" lvl="0" indent="0" algn="just">
              <a:spcBef>
                <a:spcPct val="0"/>
              </a:spcBef>
              <a:buNone/>
            </a:pPr>
            <a:r>
              <a:rPr lang="en-US" altLang="en-US" sz="2000" b="1" dirty="0">
                <a:solidFill>
                  <a:srgbClr val="7030A0"/>
                </a:solidFill>
                <a:latin typeface="Times New Roman" panose="02020603050405020304" pitchFamily="18" charset="0"/>
                <a:cs typeface="Times New Roman" panose="02020603050405020304" pitchFamily="18" charset="0"/>
              </a:rPr>
              <a:t> + Ý nghĩa của hình ảnh bếp lửa, của âm thanh tiếng tu hú.</a:t>
            </a:r>
            <a:endParaRPr lang="en-US" altLang="en-US" sz="2000" b="1" dirty="0">
              <a:solidFill>
                <a:srgbClr val="7030A0"/>
              </a:solidFill>
              <a:latin typeface="Times New Roman" panose="02020603050405020304" pitchFamily="18" charset="0"/>
              <a:ea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charRg st="0" end="53"/>
                                            </p:txEl>
                                          </p:spTgt>
                                        </p:tgtEl>
                                        <p:attrNameLst>
                                          <p:attrName>style.visibility</p:attrName>
                                        </p:attrNameLst>
                                      </p:cBhvr>
                                      <p:to>
                                        <p:strVal val="visible"/>
                                      </p:to>
                                    </p:set>
                                    <p:animEffect transition="in" filter="fade">
                                      <p:cBhvr>
                                        <p:cTn id="14" dur="500"/>
                                        <p:tgtEl>
                                          <p:spTgt spid="5">
                                            <p:txEl>
                                              <p:charRg st="0" end="5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charRg st="53" end="80"/>
                                            </p:txEl>
                                          </p:spTgt>
                                        </p:tgtEl>
                                        <p:attrNameLst>
                                          <p:attrName>style.visibility</p:attrName>
                                        </p:attrNameLst>
                                      </p:cBhvr>
                                      <p:to>
                                        <p:strVal val="visible"/>
                                      </p:to>
                                    </p:set>
                                    <p:animEffect transition="in" filter="wipe(down)">
                                      <p:cBhvr>
                                        <p:cTn id="19" dur="500"/>
                                        <p:tgtEl>
                                          <p:spTgt spid="5">
                                            <p:txEl>
                                              <p:charRg st="53" end="8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5">
                                            <p:txEl>
                                              <p:charRg st="80" end="103"/>
                                            </p:txEl>
                                          </p:spTgt>
                                        </p:tgtEl>
                                        <p:attrNameLst>
                                          <p:attrName>style.visibility</p:attrName>
                                        </p:attrNameLst>
                                      </p:cBhvr>
                                      <p:to>
                                        <p:strVal val="visible"/>
                                      </p:to>
                                    </p:set>
                                    <p:animEffect transition="in" filter="wipe(down)">
                                      <p:cBhvr>
                                        <p:cTn id="22" dur="500"/>
                                        <p:tgtEl>
                                          <p:spTgt spid="5">
                                            <p:txEl>
                                              <p:charRg st="80" end="10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5">
                                            <p:txEl>
                                              <p:charRg st="103" end="134"/>
                                            </p:txEl>
                                          </p:spTgt>
                                        </p:tgtEl>
                                        <p:attrNameLst>
                                          <p:attrName>style.visibility</p:attrName>
                                        </p:attrNameLst>
                                      </p:cBhvr>
                                      <p:to>
                                        <p:strVal val="visible"/>
                                      </p:to>
                                    </p:set>
                                    <p:animEffect transition="in" filter="wipe(down)">
                                      <p:cBhvr>
                                        <p:cTn id="25" dur="500"/>
                                        <p:tgtEl>
                                          <p:spTgt spid="5">
                                            <p:txEl>
                                              <p:charRg st="103" end="13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5">
                                            <p:txEl>
                                              <p:charRg st="134" end="160"/>
                                            </p:txEl>
                                          </p:spTgt>
                                        </p:tgtEl>
                                        <p:attrNameLst>
                                          <p:attrName>style.visibility</p:attrName>
                                        </p:attrNameLst>
                                      </p:cBhvr>
                                      <p:to>
                                        <p:strVal val="visible"/>
                                      </p:to>
                                    </p:set>
                                    <p:animEffect transition="in" filter="wipe(down)">
                                      <p:cBhvr>
                                        <p:cTn id="28" dur="500"/>
                                        <p:tgtEl>
                                          <p:spTgt spid="5">
                                            <p:txEl>
                                              <p:charRg st="134" end="160"/>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5">
                                            <p:txEl>
                                              <p:charRg st="160" end="196"/>
                                            </p:txEl>
                                          </p:spTgt>
                                        </p:tgtEl>
                                        <p:attrNameLst>
                                          <p:attrName>style.visibility</p:attrName>
                                        </p:attrNameLst>
                                      </p:cBhvr>
                                      <p:to>
                                        <p:strVal val="visible"/>
                                      </p:to>
                                    </p:set>
                                    <p:animEffect transition="in" filter="wipe(down)">
                                      <p:cBhvr>
                                        <p:cTn id="31" dur="500"/>
                                        <p:tgtEl>
                                          <p:spTgt spid="5">
                                            <p:txEl>
                                              <p:charRg st="160" end="19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5">
                                            <p:txEl>
                                              <p:charRg st="196" end="234"/>
                                            </p:txEl>
                                          </p:spTgt>
                                        </p:tgtEl>
                                        <p:attrNameLst>
                                          <p:attrName>style.visibility</p:attrName>
                                        </p:attrNameLst>
                                      </p:cBhvr>
                                      <p:to>
                                        <p:strVal val="visible"/>
                                      </p:to>
                                    </p:set>
                                    <p:animEffect transition="in" filter="wipe(down)">
                                      <p:cBhvr>
                                        <p:cTn id="34" dur="500"/>
                                        <p:tgtEl>
                                          <p:spTgt spid="5">
                                            <p:txEl>
                                              <p:charRg st="196" end="23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charRg st="0" end="3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7">
                                            <p:txEl>
                                              <p:charRg st="36" end="241"/>
                                            </p:txEl>
                                          </p:spTgt>
                                        </p:tgtEl>
                                        <p:attrNameLst>
                                          <p:attrName>style.visibility</p:attrName>
                                        </p:attrNameLst>
                                      </p:cBhvr>
                                      <p:to>
                                        <p:strVal val="visible"/>
                                      </p:to>
                                    </p:set>
                                    <p:animEffect transition="in" filter="circle(in)">
                                      <p:cBhvr>
                                        <p:cTn id="43" dur="2000"/>
                                        <p:tgtEl>
                                          <p:spTgt spid="7">
                                            <p:txEl>
                                              <p:charRg st="36" end="24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7">
                                            <p:txEl>
                                              <p:charRg st="241" end="297"/>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7">
                                            <p:txEl>
                                              <p:charRg st="297" end="337"/>
                                            </p:txEl>
                                          </p:spTgt>
                                        </p:tgtEl>
                                        <p:attrNameLst>
                                          <p:attrName>style.visibility</p:attrName>
                                        </p:attrNameLst>
                                      </p:cBhvr>
                                      <p:to>
                                        <p:strVal val="visible"/>
                                      </p:to>
                                    </p:set>
                                    <p:animEffect transition="in" filter="wipe(down)">
                                      <p:cBhvr>
                                        <p:cTn id="52" dur="500"/>
                                        <p:tgtEl>
                                          <p:spTgt spid="7">
                                            <p:txEl>
                                              <p:charRg st="297" end="33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7">
                                            <p:txEl>
                                              <p:charRg st="337" end="396"/>
                                            </p:txEl>
                                          </p:spTgt>
                                        </p:tgtEl>
                                        <p:attrNameLst>
                                          <p:attrName>style.visibility</p:attrName>
                                        </p:attrNameLst>
                                      </p:cBhvr>
                                      <p:to>
                                        <p:strVal val="visible"/>
                                      </p:to>
                                    </p:set>
                                    <p:animEffect transition="in" filter="circle(in)">
                                      <p:cBhvr>
                                        <p:cTn id="57" dur="2000"/>
                                        <p:tgtEl>
                                          <p:spTgt spid="7">
                                            <p:txEl>
                                              <p:charRg st="337" end="39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extBox 2"/>
          <p:cNvSpPr txBox="1"/>
          <p:nvPr/>
        </p:nvSpPr>
        <p:spPr>
          <a:xfrm>
            <a:off x="152400" y="457200"/>
            <a:ext cx="8763000" cy="63246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lnSpc>
                <a:spcPts val="1800"/>
              </a:lnSpc>
              <a:spcBef>
                <a:spcPct val="0"/>
              </a:spcBef>
              <a:buNone/>
            </a:pPr>
            <a:r>
              <a:rPr lang="en-US" altLang="en-US" sz="1800" b="1" i="1" dirty="0">
                <a:solidFill>
                  <a:srgbClr val="FF0000"/>
                </a:solidFill>
                <a:latin typeface="Times New Roman" panose="02020603050405020304" pitchFamily="18" charset="0"/>
                <a:cs typeface="Times New Roman" panose="02020603050405020304" pitchFamily="18" charset="0"/>
              </a:rPr>
              <a:t>* </a:t>
            </a:r>
            <a:r>
              <a:rPr lang="en-US" altLang="en-US" sz="1800" b="1" dirty="0">
                <a:solidFill>
                  <a:srgbClr val="FF0000"/>
                </a:solidFill>
                <a:latin typeface="Times New Roman" panose="02020603050405020304" pitchFamily="18" charset="0"/>
                <a:cs typeface="Times New Roman" panose="02020603050405020304" pitchFamily="18" charset="0"/>
              </a:rPr>
              <a:t> Mở đoạn: </a:t>
            </a:r>
            <a:r>
              <a:rPr lang="pt-BR" altLang="en-US" sz="1800" b="1" i="1" dirty="0">
                <a:solidFill>
                  <a:srgbClr val="222268"/>
                </a:solidFill>
                <a:latin typeface="Times New Roman" panose="02020603050405020304" pitchFamily="18" charset="0"/>
                <a:cs typeface="Times New Roman" panose="02020603050405020304" pitchFamily="18" charset="0"/>
              </a:rPr>
              <a:t>Chỉ với mười một câu thơ trong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i thơ “Bếp lửa”, Bằng Việt đã cho ta thấy những hình ảnh hiện thực thấm đẫm biết bao nghĩa tình sâu nặng trong suốt tám năm ròng cháu ở cùng b</a:t>
            </a:r>
            <a:r>
              <a:rPr lang="pt-BR" altLang="en-US" sz="1800" b="1" i="1" dirty="0">
                <a:solidFill>
                  <a:srgbClr val="222268"/>
                </a:solidFill>
                <a:latin typeface="Times New Roman" panose="02020603050405020304" pitchFamily="18" charset="0"/>
                <a:ea typeface="Times New Roman" panose="02020603050405020304" pitchFamily="18" charset="0"/>
              </a:rPr>
              <a:t>à</a:t>
            </a:r>
            <a:r>
              <a:rPr lang="pt-BR" altLang="en-US" sz="1800" b="1" i="1" dirty="0">
                <a:solidFill>
                  <a:srgbClr val="222268"/>
                </a:solidFill>
                <a:latin typeface="Times New Roman" panose="02020603050405020304" pitchFamily="18" charset="0"/>
                <a:cs typeface="Times New Roman" panose="02020603050405020304" pitchFamily="18" charset="0"/>
              </a:rPr>
              <a:t>.</a:t>
            </a:r>
            <a:endParaRPr lang="en-US" altLang="en-US" sz="1800" b="1" dirty="0">
              <a:solidFill>
                <a:srgbClr val="FF0000"/>
              </a:solidFill>
              <a:latin typeface="Times New Roman" panose="02020603050405020304" pitchFamily="18" charset="0"/>
              <a:cs typeface="Calibri" panose="020F0502020204030204" pitchFamily="34" charset="0"/>
            </a:endParaRPr>
          </a:p>
          <a:p>
            <a:pPr marL="0" lvl="0" indent="0" algn="just">
              <a:lnSpc>
                <a:spcPts val="1800"/>
              </a:lnSpc>
              <a:spcBef>
                <a:spcPct val="0"/>
              </a:spcBef>
            </a:pPr>
            <a:r>
              <a:rPr lang="en-US" altLang="en-US" sz="1800" b="1" dirty="0">
                <a:solidFill>
                  <a:srgbClr val="FF0000"/>
                </a:solidFill>
                <a:latin typeface="Times New Roman" panose="02020603050405020304" pitchFamily="18" charset="0"/>
                <a:cs typeface="Times New Roman" panose="02020603050405020304" pitchFamily="18" charset="0"/>
              </a:rPr>
              <a:t>Thân đoạn: </a:t>
            </a:r>
            <a:r>
              <a:rPr lang="en-US" altLang="en-US" sz="1800" b="1" dirty="0">
                <a:latin typeface="Times New Roman" panose="02020603050405020304" pitchFamily="18" charset="0"/>
                <a:cs typeface="Times New Roman" panose="02020603050405020304" pitchFamily="18" charset="0"/>
              </a:rPr>
              <a:t>Nghệ thuật: điệp ngữ, liệt kê, câu cảm thán, câu hỏi tu từ, từ ngữ gợi cảm</a:t>
            </a:r>
            <a:endParaRPr lang="en-US" altLang="en-US" sz="1800" b="1" dirty="0">
              <a:latin typeface="Times New Roman" panose="02020603050405020304" pitchFamily="18" charset="0"/>
              <a:cs typeface="Times New Roman" panose="02020603050405020304" pitchFamily="18" charset="0"/>
            </a:endParaRPr>
          </a:p>
          <a:p>
            <a:pPr marL="0" lvl="0" indent="0" algn="just">
              <a:lnSpc>
                <a:spcPts val="1800"/>
              </a:lnSpc>
              <a:spcBef>
                <a:spcPct val="0"/>
              </a:spcBef>
              <a:buNone/>
            </a:pPr>
            <a:r>
              <a:rPr lang="en-US" altLang="en-US" sz="1800" b="1" dirty="0">
                <a:latin typeface="Times New Roman" panose="02020603050405020304" pitchFamily="18" charset="0"/>
                <a:cs typeface="Calibri" panose="020F0502020204030204" pitchFamily="34" charset="0"/>
              </a:rPr>
              <a:t>- “Tám năm ròng cháu cháu cùng b</a:t>
            </a:r>
            <a:r>
              <a:rPr lang="en-US" altLang="en-US" sz="1800" b="1" dirty="0">
                <a:latin typeface="Times New Roman" panose="02020603050405020304" pitchFamily="18" charset="0"/>
                <a:ea typeface="Calibri" panose="020F0502020204030204" pitchFamily="34" charset="0"/>
              </a:rPr>
              <a:t>à</a:t>
            </a:r>
            <a:r>
              <a:rPr lang="en-US" altLang="en-US" sz="1800" b="1" dirty="0">
                <a:latin typeface="Times New Roman" panose="02020603050405020304" pitchFamily="18" charset="0"/>
                <a:cs typeface="Calibri" panose="020F0502020204030204" pitchFamily="34" charset="0"/>
              </a:rPr>
              <a:t>n nhóm lửa” l</a:t>
            </a:r>
            <a:r>
              <a:rPr lang="en-US" altLang="en-US" sz="1800" b="1" dirty="0">
                <a:latin typeface="Times New Roman" panose="02020603050405020304" pitchFamily="18" charset="0"/>
                <a:ea typeface="Calibri" panose="020F0502020204030204" pitchFamily="34" charset="0"/>
              </a:rPr>
              <a:t>à</a:t>
            </a:r>
            <a:r>
              <a:rPr lang="en-US" altLang="en-US" sz="1800" b="1" dirty="0">
                <a:latin typeface="Times New Roman" panose="02020603050405020304" pitchFamily="18" charset="0"/>
                <a:cs typeface="Calibri" panose="020F0502020204030204" pitchFamily="34" charset="0"/>
              </a:rPr>
              <a:t> tám năm cháu nhận được sự yêu thương, che chở, dưỡng nuôi tâm hồn từ tấm lòng của b</a:t>
            </a:r>
            <a:r>
              <a:rPr lang="en-US" altLang="en-US" sz="1800" b="1" dirty="0">
                <a:latin typeface="Times New Roman" panose="02020603050405020304" pitchFamily="18" charset="0"/>
                <a:ea typeface="Calibri" panose="020F0502020204030204" pitchFamily="34" charset="0"/>
              </a:rPr>
              <a:t>à</a:t>
            </a:r>
            <a:r>
              <a:rPr lang="en-US" altLang="en-US" sz="1800" b="1" dirty="0">
                <a:latin typeface="Times New Roman" panose="02020603050405020304" pitchFamily="18" charset="0"/>
                <a:cs typeface="Calibri" panose="020F0502020204030204" pitchFamily="34" charset="0"/>
              </a:rPr>
              <a:t>. Tám năm ấy, cháu sống cùng b</a:t>
            </a:r>
            <a:r>
              <a:rPr lang="en-US" altLang="en-US" sz="1800" b="1" dirty="0">
                <a:latin typeface="Times New Roman" panose="02020603050405020304" pitchFamily="18" charset="0"/>
                <a:ea typeface="Calibri" panose="020F0502020204030204" pitchFamily="34" charset="0"/>
              </a:rPr>
              <a:t>à</a:t>
            </a:r>
            <a:r>
              <a:rPr lang="en-US" altLang="en-US" sz="1800" b="1" dirty="0">
                <a:latin typeface="Times New Roman" panose="02020603050405020304" pitchFamily="18" charset="0"/>
                <a:cs typeface="Calibri" panose="020F0502020204030204" pitchFamily="34" charset="0"/>
              </a:rPr>
              <a:t> vất vả, khó khăn nhưng đầy tình yêu thương.</a:t>
            </a:r>
            <a:endParaRPr lang="en-US" altLang="en-US" sz="1800" b="1" dirty="0">
              <a:latin typeface="Times New Roman" panose="02020603050405020304" pitchFamily="18" charset="0"/>
              <a:cs typeface="Calibri" panose="020F0502020204030204" pitchFamily="34" charset="0"/>
            </a:endParaRPr>
          </a:p>
          <a:p>
            <a:pPr marL="0" lvl="0" indent="0" algn="just">
              <a:lnSpc>
                <a:spcPts val="1800"/>
              </a:lnSpc>
              <a:spcBef>
                <a:spcPct val="0"/>
              </a:spcBef>
              <a:buNone/>
            </a:pPr>
            <a:r>
              <a:rPr lang="en-US" altLang="en-US" sz="1800" b="1" dirty="0">
                <a:latin typeface="Times New Roman" panose="02020603050405020304" pitchFamily="18" charset="0"/>
                <a:cs typeface="Times New Roman" panose="02020603050405020304" pitchFamily="18" charset="0"/>
              </a:rPr>
              <a:t>- Kháng chiến bùng nổ, “Mẹ cùng cha công tác bận không về”,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vừa l</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cha, lại vừa l</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mẹ thứ hai</a:t>
            </a:r>
            <a:r>
              <a:rPr lang="en-US" altLang="en-US" sz="1800" b="1" u="sng" dirty="0">
                <a:latin typeface="Times New Roman" panose="02020603050405020304" pitchFamily="18" charset="0"/>
                <a:cs typeface="Times New Roman" panose="02020603050405020304" pitchFamily="18" charset="0"/>
              </a:rPr>
              <a:t> </a:t>
            </a:r>
            <a:r>
              <a:rPr lang="en-US" altLang="en-US" sz="1800" b="1" dirty="0">
                <a:latin typeface="Times New Roman" panose="02020603050405020304" pitchFamily="18" charset="0"/>
                <a:cs typeface="Times New Roman" panose="02020603050405020304" pitchFamily="18" charset="0"/>
              </a:rPr>
              <a:t>nuôi dưỡng, dạy dỗ cháu nên người. </a:t>
            </a:r>
            <a:endParaRPr lang="en-US" altLang="en-US" sz="1600" b="1" dirty="0">
              <a:latin typeface="Times New Roman" panose="02020603050405020304" pitchFamily="18" charset="0"/>
              <a:cs typeface="Times New Roman" panose="02020603050405020304" pitchFamily="18" charset="0"/>
            </a:endParaRPr>
          </a:p>
          <a:p>
            <a:pPr marL="0" lvl="0" indent="0" algn="just">
              <a:lnSpc>
                <a:spcPts val="1800"/>
              </a:lnSpc>
              <a:spcBef>
                <a:spcPct val="0"/>
              </a:spcBef>
              <a:buNone/>
            </a:pPr>
            <a:r>
              <a:rPr lang="en-US" altLang="en-US" sz="1800" b="1" dirty="0">
                <a:latin typeface="Times New Roman" panose="02020603050405020304" pitchFamily="18" charset="0"/>
                <a:cs typeface="Times New Roman" panose="02020603050405020304" pitchFamily="18" charset="0"/>
              </a:rPr>
              <a:t>- Một loạt các từ ngữ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bảo”,”b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dạy”,”b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chăm” vừa diễn tả một cách sâu sắc tình thương bao la, sự chăm chút hết mình của người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d</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nh cho cháu, vừa thể hiện được lòng biết ơn của cháu đối với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a:t>
            </a:r>
            <a:endParaRPr lang="en-US" altLang="en-US" sz="1600" b="1" dirty="0">
              <a:latin typeface="Times New Roman" panose="02020603050405020304" pitchFamily="18" charset="0"/>
              <a:cs typeface="Times New Roman" panose="02020603050405020304" pitchFamily="18" charset="0"/>
            </a:endParaRPr>
          </a:p>
          <a:p>
            <a:pPr marL="0" lvl="0" indent="0" algn="just">
              <a:lnSpc>
                <a:spcPts val="1800"/>
              </a:lnSpc>
              <a:spcBef>
                <a:spcPct val="0"/>
              </a:spcBef>
              <a:buNone/>
            </a:pPr>
            <a:r>
              <a:rPr lang="en-US" altLang="en-US" sz="1800" b="1" dirty="0">
                <a:latin typeface="Times New Roman" panose="02020603050405020304" pitchFamily="18" charset="0"/>
                <a:cs typeface="Times New Roman" panose="02020603050405020304" pitchFamily="18" charset="0"/>
              </a:rPr>
              <a:t>-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hay kể chuyện những ng</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y ở Huế để nhắc nhở cháu về truyền thống quê hương, về những đau thương, mất mát của dân tộc ta trong những năm kháng chiến khốc liệt.</a:t>
            </a:r>
            <a:endParaRPr lang="en-US" altLang="en-US" sz="1600" b="1" dirty="0">
              <a:latin typeface="Times New Roman" panose="02020603050405020304" pitchFamily="18" charset="0"/>
              <a:cs typeface="Times New Roman" panose="02020603050405020304" pitchFamily="18" charset="0"/>
            </a:endParaRPr>
          </a:p>
          <a:p>
            <a:pPr marL="0" lvl="0" indent="0" algn="just">
              <a:lnSpc>
                <a:spcPts val="1800"/>
              </a:lnSpc>
              <a:spcBef>
                <a:spcPct val="0"/>
              </a:spcBef>
              <a:buNone/>
            </a:pPr>
            <a:r>
              <a:rPr lang="en-US" altLang="en-US" sz="1800" b="1" dirty="0">
                <a:latin typeface="Times New Roman" panose="02020603050405020304" pitchFamily="18" charset="0"/>
                <a:cs typeface="Times New Roman" panose="02020603050405020304" pitchFamily="18" charset="0"/>
              </a:rPr>
              <a:t>- Tình yêu v</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kính trọng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của tác giả được thể hiện thật chân th</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nh, sâu sắc: “Nhóm bếp lửa nghĩ thương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khó nhọc”.</a:t>
            </a:r>
            <a:endParaRPr lang="en-US" altLang="en-US" sz="1600" b="1" dirty="0">
              <a:latin typeface="Times New Roman" panose="02020603050405020304" pitchFamily="18" charset="0"/>
              <a:cs typeface="Times New Roman" panose="02020603050405020304" pitchFamily="18" charset="0"/>
            </a:endParaRPr>
          </a:p>
          <a:p>
            <a:pPr marL="0" lvl="0" indent="0" algn="just">
              <a:lnSpc>
                <a:spcPts val="1800"/>
              </a:lnSpc>
              <a:spcBef>
                <a:spcPct val="0"/>
              </a:spcBef>
              <a:buNone/>
            </a:pPr>
            <a:r>
              <a:rPr lang="en-US" altLang="en-US" sz="1800" b="1" dirty="0">
                <a:latin typeface="Times New Roman" panose="02020603050405020304" pitchFamily="18" charset="0"/>
                <a:cs typeface="Times New Roman" panose="02020603050405020304" pitchFamily="18" charset="0"/>
              </a:rPr>
              <a:t>-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v</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bếp lửa l</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chỗ dựa tinh thần, l</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sự chăm chút, đùm bọc d</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nh cho cháu. Bếp lửa của quê hương, bếp lửa của tình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lại gợi thêm một kỉ niệm tuổi thơ - kỉ niệm gắn với tiếng chim tu hú trên đồng quê mỗi độ hè về:</a:t>
            </a:r>
            <a:endParaRPr lang="en-US" altLang="en-US" sz="1600" b="1" dirty="0">
              <a:latin typeface="Times New Roman" panose="02020603050405020304" pitchFamily="18" charset="0"/>
              <a:cs typeface="Times New Roman" panose="02020603050405020304" pitchFamily="18" charset="0"/>
            </a:endParaRPr>
          </a:p>
          <a:p>
            <a:pPr marL="0" lvl="0" indent="0" algn="just">
              <a:lnSpc>
                <a:spcPts val="1800"/>
              </a:lnSpc>
              <a:spcBef>
                <a:spcPct val="0"/>
              </a:spcBef>
              <a:buNone/>
            </a:pPr>
            <a:r>
              <a:rPr lang="en-US" altLang="en-US" sz="1800" b="1" dirty="0">
                <a:latin typeface="Times New Roman" panose="02020603050405020304" pitchFamily="18" charset="0"/>
                <a:cs typeface="Times New Roman" panose="02020603050405020304" pitchFamily="18" charset="0"/>
              </a:rPr>
              <a:t> + Tiếng chim tu hú - âm thanh quen thuộc của l</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ng quê Việt Nam mỗi độ hè về, báo hiệu mùa lúa chín v</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ng đồng, vải chín đỏ cây. </a:t>
            </a:r>
            <a:endParaRPr lang="en-US" altLang="en-US" sz="1600" b="1" dirty="0">
              <a:latin typeface="Times New Roman" panose="02020603050405020304" pitchFamily="18" charset="0"/>
              <a:cs typeface="Times New Roman" panose="02020603050405020304" pitchFamily="18" charset="0"/>
            </a:endParaRPr>
          </a:p>
          <a:p>
            <a:pPr marL="0" lvl="0" indent="0" algn="just">
              <a:lnSpc>
                <a:spcPts val="1800"/>
              </a:lnSpc>
              <a:spcBef>
                <a:spcPct val="0"/>
              </a:spcBef>
              <a:buNone/>
            </a:pPr>
            <a:r>
              <a:rPr lang="en-US" altLang="en-US" sz="1800" b="1" dirty="0">
                <a:latin typeface="Times New Roman" panose="02020603050405020304" pitchFamily="18" charset="0"/>
                <a:cs typeface="Times New Roman" panose="02020603050405020304" pitchFamily="18" charset="0"/>
              </a:rPr>
              <a:t>+ Tiếng chim như giục giã, như khắc khoải một điều da diết khiến lòng người trỗi dậy những hòa niệm, nhớ mong. </a:t>
            </a:r>
            <a:endParaRPr lang="en-US" altLang="en-US" sz="1600" b="1" dirty="0">
              <a:latin typeface="Times New Roman" panose="02020603050405020304" pitchFamily="18" charset="0"/>
              <a:cs typeface="Times New Roman" panose="02020603050405020304" pitchFamily="18" charset="0"/>
            </a:endParaRPr>
          </a:p>
          <a:p>
            <a:pPr marL="0" lvl="0" indent="0">
              <a:lnSpc>
                <a:spcPts val="1800"/>
              </a:lnSpc>
              <a:spcBef>
                <a:spcPct val="0"/>
              </a:spcBef>
              <a:buChar char="-"/>
            </a:pPr>
            <a:r>
              <a:rPr lang="en-US" altLang="en-US" sz="1800" b="1" dirty="0">
                <a:latin typeface="Times New Roman" panose="02020603050405020304" pitchFamily="18" charset="0"/>
                <a:cs typeface="Calibri" panose="020F0502020204030204" pitchFamily="34" charset="0"/>
              </a:rPr>
              <a:t>Câu hỏi tu từ diễn tả nỗi lòng da diết của tác giả khi nhớ về tuổi thơ, nhớ về b</a:t>
            </a:r>
            <a:r>
              <a:rPr lang="en-US" altLang="en-US" sz="1800" b="1" dirty="0">
                <a:latin typeface="Times New Roman" panose="02020603050405020304" pitchFamily="18" charset="0"/>
                <a:ea typeface="Calibri" panose="020F0502020204030204" pitchFamily="34" charset="0"/>
              </a:rPr>
              <a:t>à</a:t>
            </a:r>
            <a:r>
              <a:rPr lang="en-US" altLang="en-US" sz="1800" b="1" dirty="0">
                <a:latin typeface="Times New Roman" panose="02020603050405020304" pitchFamily="18" charset="0"/>
                <a:cs typeface="Calibri" panose="020F0502020204030204" pitchFamily="34" charset="0"/>
              </a:rPr>
              <a:t>.</a:t>
            </a:r>
            <a:endParaRPr lang="en-US" altLang="en-US" sz="1800" b="1" dirty="0">
              <a:latin typeface="Times New Roman" panose="02020603050405020304" pitchFamily="18" charset="0"/>
              <a:cs typeface="Calibri" panose="020F0502020204030204" pitchFamily="34" charset="0"/>
            </a:endParaRPr>
          </a:p>
          <a:p>
            <a:pPr marL="0" lvl="0" indent="0">
              <a:lnSpc>
                <a:spcPts val="1800"/>
              </a:lnSpc>
              <a:spcBef>
                <a:spcPct val="0"/>
              </a:spcBef>
              <a:buChar char="-"/>
            </a:pPr>
            <a:r>
              <a:rPr lang="en-US" altLang="en-US" sz="1800" b="1" dirty="0">
                <a:latin typeface="Times New Roman" panose="02020603050405020304" pitchFamily="18" charset="0"/>
                <a:cs typeface="Times New Roman" panose="02020603050405020304" pitchFamily="18" charset="0"/>
              </a:rPr>
              <a:t>Những câu thơ như lời đối thoại tâm tình, cháu trò chuyện với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trong tâm tưởng gợi nỗi nhớ mong, tình cảm yêu thương, kính trọng biết ơn của cháu với b</a:t>
            </a:r>
            <a:r>
              <a:rPr lang="en-US" altLang="en-US" sz="1800" b="1" dirty="0">
                <a:latin typeface="Times New Roman" panose="02020603050405020304" pitchFamily="18" charset="0"/>
                <a:ea typeface="Times New Roman" panose="02020603050405020304" pitchFamily="18" charset="0"/>
              </a:rPr>
              <a:t>à</a:t>
            </a:r>
            <a:r>
              <a:rPr lang="en-US" altLang="en-US" sz="1800" b="1" dirty="0">
                <a:latin typeface="Times New Roman" panose="02020603050405020304" pitchFamily="18" charset="0"/>
                <a:cs typeface="Times New Roman" panose="02020603050405020304" pitchFamily="18" charset="0"/>
              </a:rPr>
              <a:t> kính yêu. </a:t>
            </a:r>
            <a:endParaRPr lang="en-US" altLang="en-US" sz="1600" b="1" dirty="0">
              <a:latin typeface="Times New Roman" panose="02020603050405020304" pitchFamily="18" charset="0"/>
              <a:cs typeface="Times New Roman" panose="02020603050405020304" pitchFamily="18" charset="0"/>
            </a:endParaRPr>
          </a:p>
          <a:p>
            <a:pPr marL="0" lvl="0" indent="0">
              <a:lnSpc>
                <a:spcPts val="1800"/>
              </a:lnSpc>
              <a:spcBef>
                <a:spcPct val="0"/>
              </a:spcBef>
              <a:buNone/>
            </a:pPr>
            <a:endParaRPr lang="en-US" altLang="en-US" sz="1600" b="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extBox 2"/>
          <p:cNvSpPr txBox="1"/>
          <p:nvPr/>
        </p:nvSpPr>
        <p:spPr>
          <a:xfrm>
            <a:off x="76200" y="111125"/>
            <a:ext cx="8763000" cy="6524625"/>
          </a:xfrm>
          <a:prstGeom prst="rect">
            <a:avLst/>
          </a:prstGeom>
          <a:noFill/>
          <a:ln w="9525">
            <a:noFill/>
          </a:ln>
        </p:spPr>
        <p:txBody>
          <a:bodyPr>
            <a:spAutoFit/>
          </a:bodyPr>
          <a:p>
            <a:pPr algn="just">
              <a:buNone/>
            </a:pPr>
            <a:r>
              <a:rPr lang="vi-VN" altLang="x-none" b="1" dirty="0">
                <a:solidFill>
                  <a:srgbClr val="FF0000"/>
                </a:solidFill>
                <a:latin typeface="Times New Roman" panose="02020603050405020304" pitchFamily="18" charset="0"/>
                <a:cs typeface="Calibri" panose="020F0502020204030204" pitchFamily="34" charset="0"/>
              </a:rPr>
              <a:t>Phần </a:t>
            </a:r>
            <a:r>
              <a:rPr b="1" dirty="0">
                <a:solidFill>
                  <a:srgbClr val="FF0000"/>
                </a:solidFill>
                <a:latin typeface="Times New Roman" panose="02020603050405020304" pitchFamily="18" charset="0"/>
                <a:cs typeface="Calibri" panose="020F0502020204030204" pitchFamily="34" charset="0"/>
              </a:rPr>
              <a:t>II</a:t>
            </a:r>
            <a:r>
              <a:rPr lang="vi-VN" altLang="x-none" b="1" dirty="0">
                <a:solidFill>
                  <a:srgbClr val="FF0000"/>
                </a:solidFill>
                <a:latin typeface="Times New Roman" panose="02020603050405020304" pitchFamily="18" charset="0"/>
                <a:cs typeface="Calibri" panose="020F0502020204030204" pitchFamily="34" charset="0"/>
              </a:rPr>
              <a:t> (3</a:t>
            </a:r>
            <a:r>
              <a:rPr b="1" dirty="0">
                <a:solidFill>
                  <a:srgbClr val="FF0000"/>
                </a:solidFill>
                <a:latin typeface="Times New Roman" panose="02020603050405020304" pitchFamily="18" charset="0"/>
                <a:cs typeface="Calibri" panose="020F0502020204030204" pitchFamily="34" charset="0"/>
              </a:rPr>
              <a:t>,</a:t>
            </a:r>
            <a:r>
              <a:rPr lang="vi-VN" altLang="x-none" b="1" dirty="0">
                <a:solidFill>
                  <a:srgbClr val="FF0000"/>
                </a:solidFill>
                <a:latin typeface="Times New Roman" panose="02020603050405020304" pitchFamily="18" charset="0"/>
                <a:cs typeface="Calibri" panose="020F0502020204030204" pitchFamily="34" charset="0"/>
              </a:rPr>
              <a:t>5 điểm)</a:t>
            </a:r>
            <a:r>
              <a:rPr b="1" dirty="0">
                <a:solidFill>
                  <a:srgbClr val="FF0000"/>
                </a:solidFill>
                <a:latin typeface="Times New Roman" panose="02020603050405020304" pitchFamily="18" charset="0"/>
                <a:cs typeface="Calibri" panose="020F0502020204030204" pitchFamily="34" charset="0"/>
              </a:rPr>
              <a:t>. </a:t>
            </a:r>
            <a:r>
              <a:rPr lang="vi-VN" altLang="x-none" b="1" dirty="0">
                <a:solidFill>
                  <a:srgbClr val="FF0000"/>
                </a:solidFill>
                <a:latin typeface="Times New Roman" panose="02020603050405020304" pitchFamily="18" charset="0"/>
                <a:cs typeface="Calibri" panose="020F0502020204030204" pitchFamily="34" charset="0"/>
              </a:rPr>
              <a:t>Đọc văn bản sau v</a:t>
            </a:r>
            <a:r>
              <a:rPr lang="vi-VN" altLang="x-none" b="1" dirty="0">
                <a:solidFill>
                  <a:srgbClr val="FF0000"/>
                </a:solidFill>
                <a:latin typeface="Times New Roman" panose="02020603050405020304" pitchFamily="18" charset="0"/>
                <a:ea typeface="Calibri" panose="020F0502020204030204" pitchFamily="34" charset="0"/>
              </a:rPr>
              <a:t>à</a:t>
            </a:r>
            <a:r>
              <a:rPr lang="vi-VN" altLang="x-none" b="1" dirty="0">
                <a:solidFill>
                  <a:srgbClr val="FF0000"/>
                </a:solidFill>
                <a:latin typeface="Times New Roman" panose="02020603050405020304" pitchFamily="18" charset="0"/>
                <a:cs typeface="Calibri" panose="020F0502020204030204" pitchFamily="34" charset="0"/>
              </a:rPr>
              <a:t> thực hiện các yêu cầu:</a:t>
            </a:r>
            <a:endParaRPr sz="1600" dirty="0">
              <a:solidFill>
                <a:srgbClr val="FF0000"/>
              </a:solidFill>
              <a:latin typeface="Cambria" panose="02040503050406030204" pitchFamily="18" charset="0"/>
              <a:cs typeface="Calibri" panose="020F0502020204030204" pitchFamily="34" charset="0"/>
            </a:endParaRPr>
          </a:p>
          <a:p>
            <a:pPr algn="just">
              <a:buNone/>
            </a:pPr>
            <a:r>
              <a:rPr i="1" dirty="0">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Bất cứ ai cũng đã từng thất bại, đã từng vấp ngã ít nhất một lần trong đời như một quy luật bất biến của tự nhiên. Có nhiều người có khả năng vực dậy, đứng lên rồi nhẹ nh</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ng bước tiếp như thể chẳng có chuyện gì xảy ra, nhưng cũng có nhiều người chỉ có thể ngồi một chỗ v</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vẫn luôn tự hỏi lí do vì sao bản thân lại có thể dễ d</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ng “mắc bẫy” đến như thế</a:t>
            </a:r>
            <a:r>
              <a:rPr lang="vi-VN" altLang="x-none" sz="2000" b="1" i="1" dirty="0">
                <a:solidFill>
                  <a:srgbClr val="002060"/>
                </a:solidFill>
                <a:latin typeface="Times New Roman" panose="02020603050405020304" pitchFamily="18" charset="0"/>
                <a:ea typeface="Calibri" panose="020F0502020204030204" pitchFamily="34" charset="0"/>
              </a:rPr>
              <a:t>…</a:t>
            </a:r>
            <a:endParaRPr sz="2000" b="1" dirty="0">
              <a:solidFill>
                <a:srgbClr val="002060"/>
              </a:solidFill>
              <a:latin typeface="Cambria" panose="02040503050406030204" pitchFamily="18" charset="0"/>
              <a:cs typeface="Calibri" panose="020F0502020204030204" pitchFamily="34" charset="0"/>
            </a:endParaRPr>
          </a:p>
          <a:p>
            <a:pPr algn="just">
              <a:buNone/>
            </a:pPr>
            <a:r>
              <a:rPr sz="2000" b="1" i="1" dirty="0">
                <a:solidFill>
                  <a:srgbClr val="002060"/>
                </a:solidFill>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Bất kì vấp ngã n</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o trong cuộc sống cũng đều mang lại cho ta một b</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học đáng giá: Về một b</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toán đã áp dụng cách giải sai, về lòng tốt đã gửi nhầm chủ nhân hay về một tình yêu lâu d</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bỗng phát hiện đã trao nhầm đối tượng.</a:t>
            </a:r>
            <a:endParaRPr sz="2000" b="1" dirty="0">
              <a:solidFill>
                <a:srgbClr val="002060"/>
              </a:solidFill>
              <a:latin typeface="Cambria" panose="02040503050406030204" pitchFamily="18" charset="0"/>
              <a:cs typeface="Calibri" panose="020F0502020204030204" pitchFamily="34" charset="0"/>
            </a:endParaRPr>
          </a:p>
          <a:p>
            <a:pPr algn="just">
              <a:buNone/>
            </a:pPr>
            <a:r>
              <a:rPr sz="2000" b="1" i="1" dirty="0">
                <a:solidFill>
                  <a:srgbClr val="002060"/>
                </a:solidFill>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 Đừng để khi tia nắng ngo</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kia đã lên,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con tim vẫn còn băng lạnh. Đừng để khi cơn mưa kia đã tạnh,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những giọt lệ trên mi mắt vẫn còn tuôn rơi. Thời gian l</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m tuổi trẻ đi qua nhanh lắm, không gì l</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mãi mãi, nên hãy sống hết mình để không nuối tiếc những gì chỉ còn lại trong quá khứ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thôi.</a:t>
            </a:r>
            <a:endParaRPr sz="2000" b="1" dirty="0">
              <a:solidFill>
                <a:srgbClr val="002060"/>
              </a:solidFill>
              <a:latin typeface="Cambria" panose="02040503050406030204" pitchFamily="18" charset="0"/>
              <a:cs typeface="Calibri" panose="020F0502020204030204" pitchFamily="34" charset="0"/>
            </a:endParaRPr>
          </a:p>
          <a:p>
            <a:pPr algn="r">
              <a:buNone/>
            </a:pPr>
            <a:r>
              <a:rPr lang="vi-VN" altLang="x-none" sz="2000" b="1" i="1" dirty="0">
                <a:solidFill>
                  <a:srgbClr val="002060"/>
                </a:solidFill>
                <a:latin typeface="Times New Roman" panose="02020603050405020304" pitchFamily="18" charset="0"/>
                <a:cs typeface="Calibri" panose="020F0502020204030204" pitchFamily="34" charset="0"/>
              </a:rPr>
              <a:t>(Theo: www.vietgiaitri.com)</a:t>
            </a:r>
            <a:endParaRPr sz="2000" b="1" dirty="0">
              <a:solidFill>
                <a:srgbClr val="002060"/>
              </a:solidFill>
              <a:latin typeface="Cambria" panose="02040503050406030204" pitchFamily="18" charset="0"/>
              <a:cs typeface="Calibri" panose="020F0502020204030204" pitchFamily="34" charset="0"/>
            </a:endParaRPr>
          </a:p>
          <a:p>
            <a:pPr algn="just">
              <a:buNone/>
            </a:pPr>
            <a:r>
              <a:rPr lang="vi-VN" altLang="x-none" sz="2000" b="1" dirty="0">
                <a:latin typeface="Times New Roman" panose="02020603050405020304" pitchFamily="18" charset="0"/>
                <a:cs typeface="Calibri" panose="020F0502020204030204" pitchFamily="34" charset="0"/>
              </a:rPr>
              <a:t>1. Xác định phương thức biểu đạt chính của văn bản. </a:t>
            </a:r>
            <a:r>
              <a:rPr sz="2000" b="1" i="1" dirty="0">
                <a:latin typeface="Times New Roman" panose="02020603050405020304" pitchFamily="18" charset="0"/>
                <a:cs typeface="Calibri" panose="020F0502020204030204" pitchFamily="34" charset="0"/>
              </a:rPr>
              <a:t>(0.5điểm)</a:t>
            </a:r>
            <a:endParaRPr sz="2000" b="1" dirty="0">
              <a:latin typeface="Cambria" panose="02040503050406030204" pitchFamily="18" charset="0"/>
              <a:cs typeface="Calibri" panose="020F0502020204030204" pitchFamily="34" charset="0"/>
            </a:endParaRPr>
          </a:p>
          <a:p>
            <a:pPr algn="just">
              <a:buNone/>
            </a:pPr>
            <a:r>
              <a:rPr lang="vi-VN" altLang="x-none" sz="2000" b="1" dirty="0">
                <a:latin typeface="Times New Roman" panose="02020603050405020304" pitchFamily="18" charset="0"/>
                <a:cs typeface="Calibri" panose="020F0502020204030204" pitchFamily="34" charset="0"/>
              </a:rPr>
              <a:t>2. Tác giả đã sử dụng biện pháp tu từ gì trong hai câu văn sau: " Đừng để khi tia nắng ngo</a:t>
            </a:r>
            <a:r>
              <a:rPr lang="vi-VN" altLang="x-none" sz="2000" b="1" dirty="0">
                <a:latin typeface="Times New Roman" panose="02020603050405020304" pitchFamily="18" charset="0"/>
                <a:ea typeface="Calibri" panose="020F0502020204030204" pitchFamily="34" charset="0"/>
              </a:rPr>
              <a:t>à</a:t>
            </a:r>
            <a:r>
              <a:rPr lang="vi-VN" altLang="x-none" sz="2000" b="1" dirty="0">
                <a:latin typeface="Times New Roman" panose="02020603050405020304" pitchFamily="18" charset="0"/>
                <a:cs typeface="Calibri" panose="020F0502020204030204" pitchFamily="34" charset="0"/>
              </a:rPr>
              <a:t>i kia đã lên, m</a:t>
            </a:r>
            <a:r>
              <a:rPr lang="vi-VN" altLang="x-none" sz="2000" b="1" dirty="0">
                <a:latin typeface="Times New Roman" panose="02020603050405020304" pitchFamily="18" charset="0"/>
                <a:ea typeface="Calibri" panose="020F0502020204030204" pitchFamily="34" charset="0"/>
              </a:rPr>
              <a:t>à</a:t>
            </a:r>
            <a:r>
              <a:rPr lang="vi-VN" altLang="x-none" sz="2000" b="1" dirty="0">
                <a:latin typeface="Times New Roman" panose="02020603050405020304" pitchFamily="18" charset="0"/>
                <a:cs typeface="Calibri" panose="020F0502020204030204" pitchFamily="34" charset="0"/>
              </a:rPr>
              <a:t> con tim vẫn còn băng lạnh. Đừng để khi cơn mưa kia đã tạnh, m</a:t>
            </a:r>
            <a:r>
              <a:rPr lang="vi-VN" altLang="x-none" sz="2000" b="1" dirty="0">
                <a:latin typeface="Times New Roman" panose="02020603050405020304" pitchFamily="18" charset="0"/>
                <a:ea typeface="Calibri" panose="020F0502020204030204" pitchFamily="34" charset="0"/>
              </a:rPr>
              <a:t>à</a:t>
            </a:r>
            <a:r>
              <a:rPr lang="vi-VN" altLang="x-none" sz="2000" b="1" dirty="0">
                <a:latin typeface="Times New Roman" panose="02020603050405020304" pitchFamily="18" charset="0"/>
                <a:cs typeface="Calibri" panose="020F0502020204030204" pitchFamily="34" charset="0"/>
              </a:rPr>
              <a:t> những giọt lệ trên mi mắt vẫn còn tuôn rơi"? Hãy phân tích hiệu quả biểu đạt của biện pháp tu từ đó. </a:t>
            </a:r>
            <a:r>
              <a:rPr sz="2000" b="1" i="1" dirty="0">
                <a:latin typeface="Times New Roman" panose="02020603050405020304" pitchFamily="18" charset="0"/>
                <a:cs typeface="Calibri" panose="020F0502020204030204" pitchFamily="34" charset="0"/>
              </a:rPr>
              <a:t>(1.0 điểm)</a:t>
            </a:r>
            <a:endParaRPr sz="2000" b="1" dirty="0">
              <a:latin typeface="Cambria" panose="02040503050406030204" pitchFamily="18" charset="0"/>
              <a:cs typeface="Calibri" panose="020F0502020204030204" pitchFamily="34" charset="0"/>
            </a:endParaRPr>
          </a:p>
          <a:p>
            <a:pPr algn="just">
              <a:buNone/>
            </a:pPr>
            <a:r>
              <a:rPr lang="vi-VN" altLang="x-none" sz="2000" b="1" dirty="0">
                <a:latin typeface="Times New Roman" panose="02020603050405020304" pitchFamily="18" charset="0"/>
                <a:cs typeface="Calibri" panose="020F0502020204030204" pitchFamily="34" charset="0"/>
              </a:rPr>
              <a:t>3. Từ văn bản trên, kết hợp với hiểu biết xã hội, em hãy trình b</a:t>
            </a:r>
            <a:r>
              <a:rPr lang="vi-VN" altLang="x-none" sz="2000" b="1" dirty="0">
                <a:latin typeface="Times New Roman" panose="02020603050405020304" pitchFamily="18" charset="0"/>
                <a:ea typeface="Calibri" panose="020F0502020204030204" pitchFamily="34" charset="0"/>
              </a:rPr>
              <a:t>à</a:t>
            </a:r>
            <a:r>
              <a:rPr lang="vi-VN" altLang="x-none" sz="2000" b="1" dirty="0">
                <a:latin typeface="Times New Roman" panose="02020603050405020304" pitchFamily="18" charset="0"/>
                <a:cs typeface="Calibri" panose="020F0502020204030204" pitchFamily="34" charset="0"/>
              </a:rPr>
              <a:t>y suy nghĩ (khoảng 2/3 trang giấy th</a:t>
            </a:r>
            <a:r>
              <a:rPr sz="2000" b="1" dirty="0">
                <a:latin typeface="Times New Roman" panose="02020603050405020304" pitchFamily="18" charset="0"/>
                <a:cs typeface="Calibri" panose="020F0502020204030204" pitchFamily="34" charset="0"/>
              </a:rPr>
              <a:t>i</a:t>
            </a:r>
            <a:r>
              <a:rPr lang="vi-VN" altLang="x-none" sz="2000" b="1" dirty="0">
                <a:latin typeface="Times New Roman" panose="02020603050405020304" pitchFamily="18" charset="0"/>
                <a:cs typeface="Calibri" panose="020F0502020204030204" pitchFamily="34" charset="0"/>
              </a:rPr>
              <a:t>) về vai trò của niềm tin trong cuộc sống </a:t>
            </a:r>
            <a:r>
              <a:rPr sz="2000" b="1" i="1" dirty="0">
                <a:latin typeface="Times New Roman" panose="02020603050405020304" pitchFamily="18" charset="0"/>
                <a:cs typeface="Calibri" panose="020F0502020204030204" pitchFamily="34" charset="0"/>
              </a:rPr>
              <a:t>(2.0 điểm)</a:t>
            </a:r>
            <a:endParaRPr sz="2000" b="1" dirty="0">
              <a:latin typeface="Cambria" panose="02040503050406030204" pitchFamily="18" charset="0"/>
              <a:ea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8600" y="431800"/>
            <a:ext cx="8686800" cy="4708525"/>
          </a:xfrm>
          <a:prstGeom prst="rect">
            <a:avLst/>
          </a:prstGeom>
          <a:noFill/>
          <a:ln w="9525">
            <a:noFill/>
          </a:ln>
        </p:spPr>
        <p:txBody>
          <a:bodyPr>
            <a:spAutoFit/>
          </a:bodyPr>
          <a:p>
            <a:pPr algn="just">
              <a:buNone/>
            </a:pPr>
            <a:r>
              <a:rPr lang="vi-VN" altLang="x-none" sz="2000" b="1" dirty="0">
                <a:solidFill>
                  <a:srgbClr val="FF0000"/>
                </a:solidFill>
                <a:latin typeface="Times New Roman" panose="02020603050405020304" pitchFamily="18" charset="0"/>
                <a:cs typeface="Calibri" panose="020F0502020204030204" pitchFamily="34" charset="0"/>
              </a:rPr>
              <a:t>Phần </a:t>
            </a:r>
            <a:r>
              <a:rPr sz="2000" b="1" dirty="0">
                <a:solidFill>
                  <a:srgbClr val="FF0000"/>
                </a:solidFill>
                <a:latin typeface="Times New Roman" panose="02020603050405020304" pitchFamily="18" charset="0"/>
                <a:cs typeface="Calibri" panose="020F0502020204030204" pitchFamily="34" charset="0"/>
              </a:rPr>
              <a:t>II</a:t>
            </a:r>
            <a:r>
              <a:rPr lang="vi-VN" altLang="x-none" sz="2000" b="1" dirty="0">
                <a:solidFill>
                  <a:srgbClr val="FF0000"/>
                </a:solidFill>
                <a:latin typeface="Times New Roman" panose="02020603050405020304" pitchFamily="18" charset="0"/>
                <a:cs typeface="Calibri" panose="020F0502020204030204" pitchFamily="34" charset="0"/>
              </a:rPr>
              <a:t> (3</a:t>
            </a:r>
            <a:r>
              <a:rPr sz="2000" b="1" dirty="0">
                <a:solidFill>
                  <a:srgbClr val="FF0000"/>
                </a:solidFill>
                <a:latin typeface="Times New Roman" panose="02020603050405020304" pitchFamily="18" charset="0"/>
                <a:cs typeface="Calibri" panose="020F0502020204030204" pitchFamily="34" charset="0"/>
              </a:rPr>
              <a:t>,</a:t>
            </a:r>
            <a:r>
              <a:rPr lang="vi-VN" altLang="x-none" sz="2000" b="1" dirty="0">
                <a:solidFill>
                  <a:srgbClr val="FF0000"/>
                </a:solidFill>
                <a:latin typeface="Times New Roman" panose="02020603050405020304" pitchFamily="18" charset="0"/>
                <a:cs typeface="Calibri" panose="020F0502020204030204" pitchFamily="34" charset="0"/>
              </a:rPr>
              <a:t>5 điểm)</a:t>
            </a:r>
            <a:r>
              <a:rPr sz="2000" b="1" dirty="0">
                <a:solidFill>
                  <a:srgbClr val="FF0000"/>
                </a:solidFill>
                <a:latin typeface="Times New Roman" panose="02020603050405020304" pitchFamily="18" charset="0"/>
                <a:cs typeface="Calibri" panose="020F0502020204030204" pitchFamily="34" charset="0"/>
              </a:rPr>
              <a:t>. </a:t>
            </a:r>
            <a:r>
              <a:rPr lang="vi-VN" altLang="x-none" sz="2000" b="1" dirty="0">
                <a:solidFill>
                  <a:srgbClr val="FF0000"/>
                </a:solidFill>
                <a:latin typeface="Times New Roman" panose="02020603050405020304" pitchFamily="18" charset="0"/>
                <a:cs typeface="Calibri" panose="020F0502020204030204" pitchFamily="34" charset="0"/>
              </a:rPr>
              <a:t>Đọc văn bản sau v</a:t>
            </a:r>
            <a:r>
              <a:rPr lang="vi-VN" altLang="x-none" sz="2000" b="1" dirty="0">
                <a:solidFill>
                  <a:srgbClr val="FF0000"/>
                </a:solidFill>
                <a:latin typeface="Times New Roman" panose="02020603050405020304" pitchFamily="18" charset="0"/>
                <a:ea typeface="Calibri" panose="020F0502020204030204" pitchFamily="34" charset="0"/>
              </a:rPr>
              <a:t>à</a:t>
            </a:r>
            <a:r>
              <a:rPr lang="vi-VN" altLang="x-none" sz="2000" b="1" dirty="0">
                <a:solidFill>
                  <a:srgbClr val="FF0000"/>
                </a:solidFill>
                <a:latin typeface="Times New Roman" panose="02020603050405020304" pitchFamily="18" charset="0"/>
                <a:cs typeface="Calibri" panose="020F0502020204030204" pitchFamily="34" charset="0"/>
              </a:rPr>
              <a:t> thực hiện các yêu cầu:</a:t>
            </a:r>
            <a:endParaRPr sz="2000" dirty="0">
              <a:solidFill>
                <a:srgbClr val="FF0000"/>
              </a:solidFill>
              <a:latin typeface="Cambria" panose="02040503050406030204" pitchFamily="18" charset="0"/>
              <a:cs typeface="Calibri" panose="020F0502020204030204" pitchFamily="34" charset="0"/>
            </a:endParaRPr>
          </a:p>
          <a:p>
            <a:pPr algn="just">
              <a:buNone/>
            </a:pPr>
            <a:r>
              <a:rPr sz="2000" i="1" dirty="0">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Bất cứ ai cũng đã từng thất bại, đã từng vấp ngã ít nhất một lần trong đời như một quy luật bất biến của tự nhiên. Có nhiều người có khả năng vực dậy, đứng lên rồi nhẹ nh</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ng bước tiếp như thể chẳng có chuyện gì xảy ra, nhưng cũng có nhiều người chỉ có thể ngồi một chỗ v</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vẫn luôn tự hỏi lí do vì sao bản thân lại có thể dễ d</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ng “mắc bẫy” đến như thế</a:t>
            </a:r>
            <a:r>
              <a:rPr lang="vi-VN" altLang="x-none" sz="2000" b="1" i="1" dirty="0">
                <a:solidFill>
                  <a:srgbClr val="002060"/>
                </a:solidFill>
                <a:latin typeface="Times New Roman" panose="02020603050405020304" pitchFamily="18" charset="0"/>
                <a:ea typeface="Calibri" panose="020F0502020204030204" pitchFamily="34" charset="0"/>
              </a:rPr>
              <a:t>…</a:t>
            </a:r>
            <a:endParaRPr sz="2000" b="1" dirty="0">
              <a:solidFill>
                <a:srgbClr val="002060"/>
              </a:solidFill>
              <a:latin typeface="Cambria" panose="02040503050406030204" pitchFamily="18" charset="0"/>
              <a:cs typeface="Calibri" panose="020F0502020204030204" pitchFamily="34" charset="0"/>
            </a:endParaRPr>
          </a:p>
          <a:p>
            <a:pPr algn="just">
              <a:buNone/>
            </a:pPr>
            <a:r>
              <a:rPr sz="2000" b="1" i="1" dirty="0">
                <a:solidFill>
                  <a:srgbClr val="002060"/>
                </a:solidFill>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Bất kì vấp ngã n</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o trong cuộc sống cũng đều mang lại cho ta một b</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học đáng giá: Về một b</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toán đã áp dụng cách giải sai, về lòng tốt đã gửi nhầm chủ nhân hay về một tình yêu lâu d</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bỗng phát hiện đã trao nhầm đối tượng.</a:t>
            </a:r>
            <a:endParaRPr sz="2000" b="1" dirty="0">
              <a:solidFill>
                <a:srgbClr val="002060"/>
              </a:solidFill>
              <a:latin typeface="Cambria" panose="02040503050406030204" pitchFamily="18" charset="0"/>
              <a:cs typeface="Calibri" panose="020F0502020204030204" pitchFamily="34" charset="0"/>
            </a:endParaRPr>
          </a:p>
          <a:p>
            <a:pPr algn="just">
              <a:buNone/>
            </a:pPr>
            <a:r>
              <a:rPr sz="2000" b="1" i="1" dirty="0">
                <a:solidFill>
                  <a:srgbClr val="002060"/>
                </a:solidFill>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 Đừng để khi tia nắng ngo</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kia đã lên,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con tim vẫn còn băng lạnh. Đừng để khi cơn mưa kia đã tạnh,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những giọt lệ trên mi mắt vẫn còn tuôn rơi. Thời gian l</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m tuổi trẻ đi qua nhanh lắm, không gì l</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mãi mãi, nên hãy sống hết mình để không nuối tiếc những gì chỉ còn lại trong quá khứ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thôi.</a:t>
            </a:r>
            <a:endParaRPr sz="2000" b="1" dirty="0">
              <a:solidFill>
                <a:srgbClr val="002060"/>
              </a:solidFill>
              <a:latin typeface="Cambria" panose="02040503050406030204" pitchFamily="18" charset="0"/>
              <a:cs typeface="Calibri" panose="020F0502020204030204" pitchFamily="34" charset="0"/>
            </a:endParaRPr>
          </a:p>
          <a:p>
            <a:pPr algn="r">
              <a:buNone/>
            </a:pPr>
            <a:r>
              <a:rPr lang="vi-VN" altLang="x-none" sz="2000" b="1" i="1" dirty="0">
                <a:solidFill>
                  <a:srgbClr val="002060"/>
                </a:solidFill>
                <a:latin typeface="Times New Roman" panose="02020603050405020304" pitchFamily="18" charset="0"/>
                <a:cs typeface="Calibri" panose="020F0502020204030204" pitchFamily="34" charset="0"/>
              </a:rPr>
              <a:t>(Theo: www.vietgiaitri.com)</a:t>
            </a:r>
            <a:endParaRPr sz="2000" b="1" dirty="0">
              <a:solidFill>
                <a:srgbClr val="002060"/>
              </a:solidFill>
              <a:latin typeface="Cambria" panose="02040503050406030204" pitchFamily="18" charset="0"/>
              <a:cs typeface="Calibri" panose="020F0502020204030204" pitchFamily="34" charset="0"/>
            </a:endParaRPr>
          </a:p>
          <a:p>
            <a:pPr algn="just">
              <a:buNone/>
            </a:pPr>
            <a:r>
              <a:rPr lang="vi-VN" altLang="x-none" sz="2000" b="1" dirty="0">
                <a:latin typeface="Times New Roman" panose="02020603050405020304" pitchFamily="18" charset="0"/>
                <a:cs typeface="Calibri" panose="020F0502020204030204" pitchFamily="34" charset="0"/>
              </a:rPr>
              <a:t>1. Xác định phương thức biểu đạt chính của văn bản. </a:t>
            </a:r>
            <a:r>
              <a:rPr sz="2000" b="1" i="1" dirty="0">
                <a:latin typeface="Times New Roman" panose="02020603050405020304" pitchFamily="18" charset="0"/>
                <a:cs typeface="Calibri" panose="020F0502020204030204" pitchFamily="34" charset="0"/>
              </a:rPr>
              <a:t>(0.5điểm)</a:t>
            </a:r>
            <a:endParaRPr sz="2000" b="1" dirty="0">
              <a:latin typeface="Cambria" panose="02040503050406030204" pitchFamily="18" charset="0"/>
              <a:ea typeface="Calibri" panose="020F0502020204030204" pitchFamily="34" charset="0"/>
            </a:endParaRPr>
          </a:p>
        </p:txBody>
      </p:sp>
      <p:graphicFrame>
        <p:nvGraphicFramePr>
          <p:cNvPr id="7171" name="Table 7170"/>
          <p:cNvGraphicFramePr/>
          <p:nvPr/>
        </p:nvGraphicFramePr>
        <p:xfrm>
          <a:off x="228600" y="5394325"/>
          <a:ext cx="8686800" cy="609600"/>
        </p:xfrm>
        <a:graphic>
          <a:graphicData uri="http://schemas.openxmlformats.org/drawingml/2006/table">
            <a:tbl>
              <a:tblPr/>
              <a:tblGrid>
                <a:gridCol w="1295400"/>
                <a:gridCol w="6816725"/>
                <a:gridCol w="574675"/>
              </a:tblGrid>
              <a:tr h="6096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buNone/>
                      </a:pPr>
                      <a:r>
                        <a:rPr sz="2000" b="1" dirty="0">
                          <a:solidFill>
                            <a:srgbClr val="CC00CC"/>
                          </a:solidFill>
                          <a:latin typeface="Times New Roman" panose="02020603050405020304" pitchFamily="18" charset="0"/>
                          <a:cs typeface="Times New Roman" panose="02020603050405020304" pitchFamily="18" charset="0"/>
                        </a:rPr>
                        <a:t>Câu 1</a:t>
                      </a:r>
                      <a:endParaRPr sz="2000" b="1" dirty="0">
                        <a:solidFill>
                          <a:srgbClr val="CC00CC"/>
                        </a:solidFill>
                        <a:latin typeface="Times New Roman" panose="02020603050405020304" pitchFamily="18" charset="0"/>
                        <a:cs typeface="Times New Roman" panose="02020603050405020304" pitchFamily="18" charset="0"/>
                      </a:endParaRPr>
                    </a:p>
                    <a:p>
                      <a:pPr lvl="0" algn="ctr" eaLnBrk="1" hangingPunct="1">
                        <a:buNone/>
                      </a:pPr>
                      <a:r>
                        <a:rPr sz="2000" b="1" dirty="0">
                          <a:solidFill>
                            <a:srgbClr val="CC00CC"/>
                          </a:solidFill>
                          <a:latin typeface="Times New Roman" panose="02020603050405020304" pitchFamily="18" charset="0"/>
                          <a:cs typeface="Times New Roman" panose="02020603050405020304" pitchFamily="18" charset="0"/>
                        </a:rPr>
                        <a:t>0,5đ</a:t>
                      </a:r>
                      <a:endParaRPr lang="en-US" sz="2000" b="1" dirty="0">
                        <a:solidFill>
                          <a:srgbClr val="CC00CC"/>
                        </a:solidFill>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buNone/>
                      </a:pPr>
                      <a:r>
                        <a:rPr sz="2000" b="1" dirty="0">
                          <a:solidFill>
                            <a:srgbClr val="CC00CC"/>
                          </a:solidFill>
                          <a:latin typeface="Times New Roman" panose="02020603050405020304" pitchFamily="18" charset="0"/>
                          <a:cs typeface="Times New Roman" panose="02020603050405020304" pitchFamily="18" charset="0"/>
                        </a:rPr>
                        <a:t>Phương thức biểu đạt chính của đoạn văn: nghị luận</a:t>
                      </a:r>
                      <a:endParaRPr lang="en-US" sz="2000" b="1" dirty="0">
                        <a:solidFill>
                          <a:srgbClr val="CC00CC"/>
                        </a:solidFill>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buNone/>
                      </a:pPr>
                      <a:r>
                        <a:rPr sz="2000" b="1" dirty="0">
                          <a:solidFill>
                            <a:srgbClr val="CC00CC"/>
                          </a:solidFill>
                          <a:latin typeface="Times New Roman" panose="02020603050405020304" pitchFamily="18" charset="0"/>
                          <a:cs typeface="Times New Roman" panose="02020603050405020304" pitchFamily="18" charset="0"/>
                        </a:rPr>
                        <a:t>0.5</a:t>
                      </a:r>
                      <a:endParaRPr lang="en-US" sz="2000" b="1" dirty="0">
                        <a:solidFill>
                          <a:srgbClr val="CC00CC"/>
                        </a:solidFill>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barn(inVertical)">
                                      <p:cBhvr>
                                        <p:cTn id="12"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228600" y="458788"/>
            <a:ext cx="8686800" cy="1630362"/>
          </a:xfrm>
          <a:prstGeom prst="rect">
            <a:avLst/>
          </a:prstGeom>
          <a:noFill/>
          <a:ln w="9525">
            <a:noFill/>
          </a:ln>
        </p:spPr>
        <p:txBody>
          <a:bodyPr>
            <a:spAutoFit/>
          </a:bodyPr>
          <a:p>
            <a:pPr algn="just">
              <a:buNone/>
            </a:pPr>
            <a:r>
              <a:rPr lang="vi-VN" altLang="x-none" sz="2000" b="1" dirty="0">
                <a:solidFill>
                  <a:srgbClr val="FF0000"/>
                </a:solidFill>
                <a:latin typeface="Times New Roman" panose="02020603050405020304" pitchFamily="18" charset="0"/>
                <a:cs typeface="Calibri" panose="020F0502020204030204" pitchFamily="34" charset="0"/>
              </a:rPr>
              <a:t>Phần </a:t>
            </a:r>
            <a:r>
              <a:rPr sz="2000" b="1" dirty="0">
                <a:solidFill>
                  <a:srgbClr val="FF0000"/>
                </a:solidFill>
                <a:latin typeface="Times New Roman" panose="02020603050405020304" pitchFamily="18" charset="0"/>
                <a:cs typeface="Calibri" panose="020F0502020204030204" pitchFamily="34" charset="0"/>
              </a:rPr>
              <a:t>II</a:t>
            </a:r>
            <a:r>
              <a:rPr lang="vi-VN" altLang="x-none" sz="2000" b="1" dirty="0">
                <a:solidFill>
                  <a:srgbClr val="FF0000"/>
                </a:solidFill>
                <a:latin typeface="Times New Roman" panose="02020603050405020304" pitchFamily="18" charset="0"/>
                <a:cs typeface="Calibri" panose="020F0502020204030204" pitchFamily="34" charset="0"/>
              </a:rPr>
              <a:t> (3</a:t>
            </a:r>
            <a:r>
              <a:rPr sz="2000" b="1" dirty="0">
                <a:solidFill>
                  <a:srgbClr val="FF0000"/>
                </a:solidFill>
                <a:latin typeface="Times New Roman" panose="02020603050405020304" pitchFamily="18" charset="0"/>
                <a:cs typeface="Calibri" panose="020F0502020204030204" pitchFamily="34" charset="0"/>
              </a:rPr>
              <a:t>,</a:t>
            </a:r>
            <a:r>
              <a:rPr lang="vi-VN" altLang="x-none" sz="2000" b="1" dirty="0">
                <a:solidFill>
                  <a:srgbClr val="FF0000"/>
                </a:solidFill>
                <a:latin typeface="Times New Roman" panose="02020603050405020304" pitchFamily="18" charset="0"/>
                <a:cs typeface="Calibri" panose="020F0502020204030204" pitchFamily="34" charset="0"/>
              </a:rPr>
              <a:t>5 điểm)</a:t>
            </a:r>
            <a:r>
              <a:rPr sz="2000" b="1" dirty="0">
                <a:solidFill>
                  <a:srgbClr val="FF0000"/>
                </a:solidFill>
                <a:latin typeface="Times New Roman" panose="02020603050405020304" pitchFamily="18" charset="0"/>
                <a:cs typeface="Calibri" panose="020F0502020204030204" pitchFamily="34" charset="0"/>
              </a:rPr>
              <a:t>. </a:t>
            </a:r>
            <a:r>
              <a:rPr lang="vi-VN" altLang="x-none" sz="2000" b="1" dirty="0">
                <a:solidFill>
                  <a:srgbClr val="FF0000"/>
                </a:solidFill>
                <a:latin typeface="Times New Roman" panose="02020603050405020304" pitchFamily="18" charset="0"/>
                <a:cs typeface="Calibri" panose="020F0502020204030204" pitchFamily="34" charset="0"/>
              </a:rPr>
              <a:t>Đọc văn bản sau v</a:t>
            </a:r>
            <a:r>
              <a:rPr lang="vi-VN" altLang="x-none" sz="2000" b="1" dirty="0">
                <a:solidFill>
                  <a:srgbClr val="FF0000"/>
                </a:solidFill>
                <a:latin typeface="Times New Roman" panose="02020603050405020304" pitchFamily="18" charset="0"/>
                <a:ea typeface="Calibri" panose="020F0502020204030204" pitchFamily="34" charset="0"/>
              </a:rPr>
              <a:t>à</a:t>
            </a:r>
            <a:r>
              <a:rPr lang="vi-VN" altLang="x-none" sz="2000" b="1" dirty="0">
                <a:solidFill>
                  <a:srgbClr val="FF0000"/>
                </a:solidFill>
                <a:latin typeface="Times New Roman" panose="02020603050405020304" pitchFamily="18" charset="0"/>
                <a:cs typeface="Calibri" panose="020F0502020204030204" pitchFamily="34" charset="0"/>
              </a:rPr>
              <a:t> thực hiện các yêu cầu:</a:t>
            </a:r>
            <a:endParaRPr sz="2000" dirty="0">
              <a:solidFill>
                <a:srgbClr val="FF0000"/>
              </a:solidFill>
              <a:latin typeface="Cambria" panose="02040503050406030204" pitchFamily="18" charset="0"/>
              <a:cs typeface="Calibri" panose="020F0502020204030204" pitchFamily="34" charset="0"/>
            </a:endParaRPr>
          </a:p>
          <a:p>
            <a:pPr algn="just">
              <a:buNone/>
            </a:pPr>
            <a:r>
              <a:rPr sz="2000" i="1" dirty="0">
                <a:latin typeface="Times New Roman" panose="02020603050405020304" pitchFamily="18" charset="0"/>
                <a:cs typeface="Calibri" panose="020F0502020204030204" pitchFamily="34" charset="0"/>
              </a:rPr>
              <a:t>	</a:t>
            </a:r>
            <a:r>
              <a:rPr lang="vi-VN" altLang="x-none" sz="2000" b="1" dirty="0">
                <a:latin typeface="Times New Roman" panose="02020603050405020304" pitchFamily="18" charset="0"/>
                <a:cs typeface="Calibri" panose="020F0502020204030204" pitchFamily="34" charset="0"/>
              </a:rPr>
              <a:t>2. Tác giả đã sử dụng biện pháp tu từ gì trong hai câu văn sau: " Đừng để khi tia nắng ngo</a:t>
            </a:r>
            <a:r>
              <a:rPr lang="vi-VN" altLang="x-none" sz="2000" b="1" dirty="0">
                <a:latin typeface="Times New Roman" panose="02020603050405020304" pitchFamily="18" charset="0"/>
                <a:ea typeface="Calibri" panose="020F0502020204030204" pitchFamily="34" charset="0"/>
              </a:rPr>
              <a:t>à</a:t>
            </a:r>
            <a:r>
              <a:rPr lang="vi-VN" altLang="x-none" sz="2000" b="1" dirty="0">
                <a:latin typeface="Times New Roman" panose="02020603050405020304" pitchFamily="18" charset="0"/>
                <a:cs typeface="Calibri" panose="020F0502020204030204" pitchFamily="34" charset="0"/>
              </a:rPr>
              <a:t>i kia đã lên, m</a:t>
            </a:r>
            <a:r>
              <a:rPr lang="vi-VN" altLang="x-none" sz="2000" b="1" dirty="0">
                <a:latin typeface="Times New Roman" panose="02020603050405020304" pitchFamily="18" charset="0"/>
                <a:ea typeface="Calibri" panose="020F0502020204030204" pitchFamily="34" charset="0"/>
              </a:rPr>
              <a:t>à</a:t>
            </a:r>
            <a:r>
              <a:rPr lang="vi-VN" altLang="x-none" sz="2000" b="1" dirty="0">
                <a:latin typeface="Times New Roman" panose="02020603050405020304" pitchFamily="18" charset="0"/>
                <a:cs typeface="Calibri" panose="020F0502020204030204" pitchFamily="34" charset="0"/>
              </a:rPr>
              <a:t> con tim vẫn còn băng lạnh. Đừng để khi cơn mưa kia đã tạnh, m</a:t>
            </a:r>
            <a:r>
              <a:rPr lang="vi-VN" altLang="x-none" sz="2000" b="1" dirty="0">
                <a:latin typeface="Times New Roman" panose="02020603050405020304" pitchFamily="18" charset="0"/>
                <a:ea typeface="Calibri" panose="020F0502020204030204" pitchFamily="34" charset="0"/>
              </a:rPr>
              <a:t>à</a:t>
            </a:r>
            <a:r>
              <a:rPr lang="vi-VN" altLang="x-none" sz="2000" b="1" dirty="0">
                <a:latin typeface="Times New Roman" panose="02020603050405020304" pitchFamily="18" charset="0"/>
                <a:cs typeface="Calibri" panose="020F0502020204030204" pitchFamily="34" charset="0"/>
              </a:rPr>
              <a:t> những giọt lệ trên mi mắt vẫn còn tuôn rơi"? Hãy phân tích hiệu quả biểu đạt của biện pháp tu từ đó. </a:t>
            </a:r>
            <a:r>
              <a:rPr sz="2000" b="1" i="1" dirty="0">
                <a:latin typeface="Times New Roman" panose="02020603050405020304" pitchFamily="18" charset="0"/>
                <a:cs typeface="Calibri" panose="020F0502020204030204" pitchFamily="34" charset="0"/>
              </a:rPr>
              <a:t>(1.0 điểm)</a:t>
            </a:r>
            <a:endParaRPr sz="2000" b="1" dirty="0">
              <a:latin typeface="Cambria" panose="02040503050406030204" pitchFamily="18" charset="0"/>
              <a:ea typeface="Calibri" panose="020F0502020204030204" pitchFamily="34" charset="0"/>
            </a:endParaRPr>
          </a:p>
        </p:txBody>
      </p:sp>
      <p:graphicFrame>
        <p:nvGraphicFramePr>
          <p:cNvPr id="8195" name="Table 8194"/>
          <p:cNvGraphicFramePr/>
          <p:nvPr/>
        </p:nvGraphicFramePr>
        <p:xfrm>
          <a:off x="228600" y="2362200"/>
          <a:ext cx="8686800" cy="4059238"/>
        </p:xfrm>
        <a:graphic>
          <a:graphicData uri="http://schemas.openxmlformats.org/drawingml/2006/table">
            <a:tbl>
              <a:tblPr/>
              <a:tblGrid>
                <a:gridCol w="762000"/>
                <a:gridCol w="7162800"/>
                <a:gridCol w="762000"/>
              </a:tblGrid>
              <a:tr h="40592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Câu 2</a:t>
                      </a:r>
                      <a:endParaRPr sz="2000" b="1" dirty="0">
                        <a:solidFill>
                          <a:srgbClr val="002060"/>
                        </a:solidFill>
                        <a:latin typeface="Times New Roman" panose="02020603050405020304" pitchFamily="18" charset="0"/>
                        <a:cs typeface="Times New Roman" panose="02020603050405020304" pitchFamily="18" charset="0"/>
                      </a:endParaRPr>
                    </a:p>
                    <a:p>
                      <a:pPr lvl="0" algn="ctr"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1,0đ</a:t>
                      </a:r>
                      <a:endParaRPr lang="en-US" sz="2000" b="1" dirty="0">
                        <a:solidFill>
                          <a:srgbClr val="002060"/>
                        </a:solidFill>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Biện  pháp tu từ: Điệp ngữ ("Đừng để khi"); điệp cấu trúc ngữ pháp; phép đối ("tia nắng"... "đã lên" &gt;&lt; "giọt lệ...rơi").</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Tác  dụng: Điệp ngữ; điệp cấu trúc ngữ pháp: </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Tạo âm hưởng nhịp nh</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ng, cân đối. </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Nhấn mạnh, khuyến khích mọi người hãy từ bỏ những ưu phiền để sống vui vẻ, hòa nhập với thế giới xung quanh.</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Phép đối: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m nổi bật sự trái ngược giữa ngoại cảnh với tâm trạng con người, nhằm khích lệ con người từ bỏ những ưu phiền, hướng đến cuộc sống vui tươi, ý nghĩa.</a:t>
                      </a:r>
                      <a:endParaRPr lang="en-US" sz="2000" b="1" dirty="0">
                        <a:solidFill>
                          <a:srgbClr val="002060"/>
                        </a:solidFill>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0.5</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0.25</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 </a:t>
                      </a: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endParaRPr sz="2000" b="1" dirty="0">
                        <a:solidFill>
                          <a:srgbClr val="002060"/>
                        </a:solidFill>
                        <a:latin typeface="Times New Roman" panose="02020603050405020304" pitchFamily="18" charset="0"/>
                        <a:cs typeface="Times New Roman" panose="02020603050405020304" pitchFamily="18" charset="0"/>
                      </a:endParaRPr>
                    </a:p>
                    <a:p>
                      <a:pPr lvl="0" algn="just" eaLnBrk="1" hangingPunct="1">
                        <a:lnSpc>
                          <a:spcPct val="150000"/>
                        </a:lnSpc>
                        <a:buNone/>
                      </a:pPr>
                      <a:r>
                        <a:rPr sz="2000" b="1" dirty="0">
                          <a:solidFill>
                            <a:srgbClr val="002060"/>
                          </a:solidFill>
                          <a:latin typeface="Times New Roman" panose="02020603050405020304" pitchFamily="18" charset="0"/>
                          <a:cs typeface="Times New Roman" panose="02020603050405020304" pitchFamily="18" charset="0"/>
                        </a:rPr>
                        <a:t>0.25</a:t>
                      </a:r>
                      <a:endParaRPr lang="en-US" sz="2000" b="1" dirty="0">
                        <a:solidFill>
                          <a:srgbClr val="002060"/>
                        </a:solidFill>
                        <a:latin typeface="Times New Roman" panose="02020603050405020304" pitchFamily="18" charset="0"/>
                        <a:ea typeface="Calibri" panose="020F0502020204030204" pitchFamily="34"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fade">
                                      <p:cBhvr>
                                        <p:cTn id="12" dur="1000"/>
                                        <p:tgtEl>
                                          <p:spTgt spid="8195"/>
                                        </p:tgtEl>
                                      </p:cBhvr>
                                    </p:animEffect>
                                    <p:anim calcmode="lin" valueType="num">
                                      <p:cBhvr>
                                        <p:cTn id="13" dur="1000" fill="hold"/>
                                        <p:tgtEl>
                                          <p:spTgt spid="8195"/>
                                        </p:tgtEl>
                                        <p:attrNameLst>
                                          <p:attrName>ppt_x</p:attrName>
                                        </p:attrNameLst>
                                      </p:cBhvr>
                                      <p:tavLst>
                                        <p:tav tm="0">
                                          <p:val>
                                            <p:strVal val="#ppt_x"/>
                                          </p:val>
                                        </p:tav>
                                        <p:tav tm="100000">
                                          <p:val>
                                            <p:strVal val="#ppt_x"/>
                                          </p:val>
                                        </p:tav>
                                      </p:tavLst>
                                    </p:anim>
                                    <p:anim calcmode="lin" valueType="num">
                                      <p:cBhvr>
                                        <p:cTn id="14" dur="1000" fill="hold"/>
                                        <p:tgtEl>
                                          <p:spTgt spid="81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76200" y="111125"/>
            <a:ext cx="8763000" cy="498475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a:buNone/>
            </a:pPr>
            <a:r>
              <a:rPr lang="vi-VN" altLang="x-none" b="1" dirty="0">
                <a:solidFill>
                  <a:srgbClr val="FF0000"/>
                </a:solidFill>
                <a:latin typeface="Times New Roman" panose="02020603050405020304" pitchFamily="18" charset="0"/>
                <a:cs typeface="Calibri" panose="020F0502020204030204" pitchFamily="34" charset="0"/>
              </a:rPr>
              <a:t>Phần </a:t>
            </a:r>
            <a:r>
              <a:rPr b="1" dirty="0">
                <a:solidFill>
                  <a:srgbClr val="FF0000"/>
                </a:solidFill>
                <a:latin typeface="Times New Roman" panose="02020603050405020304" pitchFamily="18" charset="0"/>
                <a:cs typeface="Calibri" panose="020F0502020204030204" pitchFamily="34" charset="0"/>
              </a:rPr>
              <a:t>II</a:t>
            </a:r>
            <a:r>
              <a:rPr lang="vi-VN" altLang="x-none" b="1" dirty="0">
                <a:solidFill>
                  <a:srgbClr val="FF0000"/>
                </a:solidFill>
                <a:latin typeface="Times New Roman" panose="02020603050405020304" pitchFamily="18" charset="0"/>
                <a:cs typeface="Calibri" panose="020F0502020204030204" pitchFamily="34" charset="0"/>
              </a:rPr>
              <a:t> (3</a:t>
            </a:r>
            <a:r>
              <a:rPr b="1" dirty="0">
                <a:solidFill>
                  <a:srgbClr val="FF0000"/>
                </a:solidFill>
                <a:latin typeface="Times New Roman" panose="02020603050405020304" pitchFamily="18" charset="0"/>
                <a:cs typeface="Calibri" panose="020F0502020204030204" pitchFamily="34" charset="0"/>
              </a:rPr>
              <a:t>,</a:t>
            </a:r>
            <a:r>
              <a:rPr lang="vi-VN" altLang="x-none" b="1" dirty="0">
                <a:solidFill>
                  <a:srgbClr val="FF0000"/>
                </a:solidFill>
                <a:latin typeface="Times New Roman" panose="02020603050405020304" pitchFamily="18" charset="0"/>
                <a:cs typeface="Calibri" panose="020F0502020204030204" pitchFamily="34" charset="0"/>
              </a:rPr>
              <a:t>5 điểm)</a:t>
            </a:r>
            <a:r>
              <a:rPr b="1" dirty="0">
                <a:solidFill>
                  <a:srgbClr val="FF0000"/>
                </a:solidFill>
                <a:latin typeface="Times New Roman" panose="02020603050405020304" pitchFamily="18" charset="0"/>
                <a:cs typeface="Calibri" panose="020F0502020204030204" pitchFamily="34" charset="0"/>
              </a:rPr>
              <a:t>. </a:t>
            </a:r>
            <a:r>
              <a:rPr lang="vi-VN" altLang="x-none" b="1" dirty="0">
                <a:solidFill>
                  <a:srgbClr val="FF0000"/>
                </a:solidFill>
                <a:latin typeface="Times New Roman" panose="02020603050405020304" pitchFamily="18" charset="0"/>
                <a:cs typeface="Calibri" panose="020F0502020204030204" pitchFamily="34" charset="0"/>
              </a:rPr>
              <a:t>Đọc văn bản sau v</a:t>
            </a:r>
            <a:r>
              <a:rPr lang="vi-VN" altLang="x-none" b="1" dirty="0">
                <a:solidFill>
                  <a:srgbClr val="FF0000"/>
                </a:solidFill>
                <a:latin typeface="Times New Roman" panose="02020603050405020304" pitchFamily="18" charset="0"/>
                <a:ea typeface="Calibri" panose="020F0502020204030204" pitchFamily="34" charset="0"/>
              </a:rPr>
              <a:t>à</a:t>
            </a:r>
            <a:r>
              <a:rPr lang="vi-VN" altLang="x-none" b="1" dirty="0">
                <a:solidFill>
                  <a:srgbClr val="FF0000"/>
                </a:solidFill>
                <a:latin typeface="Times New Roman" panose="02020603050405020304" pitchFamily="18" charset="0"/>
                <a:cs typeface="Calibri" panose="020F0502020204030204" pitchFamily="34" charset="0"/>
              </a:rPr>
              <a:t> thực hiện các yêu cầu:</a:t>
            </a:r>
            <a:endParaRPr sz="1600" dirty="0">
              <a:solidFill>
                <a:srgbClr val="FF0000"/>
              </a:solidFill>
              <a:latin typeface="Cambria" panose="02040503050406030204" pitchFamily="18" charset="0"/>
              <a:cs typeface="Calibri" panose="020F0502020204030204" pitchFamily="34" charset="0"/>
            </a:endParaRPr>
          </a:p>
          <a:p>
            <a:pPr lvl="0" algn="just">
              <a:buNone/>
            </a:pPr>
            <a:r>
              <a:rPr i="1" dirty="0">
                <a:solidFill>
                  <a:srgbClr val="000000"/>
                </a:solidFill>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Bất cứ ai cũng đã từng thất bại, đã từng vấp ngã ít nhất một lần trong đời như một quy luật bất biến của tự nhiên. Có nhiều người có khả năng vực dậy, đứng lên rồi nhẹ nh</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ng bước tiếp như thể chẳng có chuyện gì xảy ra, nhưng cũng có nhiều người chỉ có thể ngồi một chỗ v</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vẫn luôn tự hỏi lí do vì sao bản thân lại có thể dễ d</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ng “mắc bẫy” đến như thế</a:t>
            </a:r>
            <a:r>
              <a:rPr lang="vi-VN" altLang="x-none" sz="2000" b="1" i="1" dirty="0">
                <a:solidFill>
                  <a:srgbClr val="002060"/>
                </a:solidFill>
                <a:latin typeface="Times New Roman" panose="02020603050405020304" pitchFamily="18" charset="0"/>
                <a:ea typeface="Calibri" panose="020F0502020204030204" pitchFamily="34" charset="0"/>
              </a:rPr>
              <a:t>…</a:t>
            </a:r>
            <a:endParaRPr sz="2000" b="1" dirty="0">
              <a:solidFill>
                <a:srgbClr val="002060"/>
              </a:solidFill>
              <a:latin typeface="Cambria" panose="02040503050406030204" pitchFamily="18" charset="0"/>
              <a:cs typeface="Calibri" panose="020F0502020204030204" pitchFamily="34" charset="0"/>
            </a:endParaRPr>
          </a:p>
          <a:p>
            <a:pPr lvl="0" algn="just">
              <a:buNone/>
            </a:pPr>
            <a:r>
              <a:rPr sz="2000" b="1" i="1" dirty="0">
                <a:solidFill>
                  <a:srgbClr val="002060"/>
                </a:solidFill>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Bất kì vấp ngã n</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o trong cuộc sống cũng đều mang lại cho ta một b</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học đáng giá: Về một b</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toán đã áp dụng cách giải sai, về lòng tốt đã gửi nhầm chủ nhân hay về một tình yêu lâu d</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bỗng phát hiện đã trao nhầm đối tượng.</a:t>
            </a:r>
            <a:endParaRPr sz="2000" b="1" dirty="0">
              <a:solidFill>
                <a:srgbClr val="002060"/>
              </a:solidFill>
              <a:latin typeface="Cambria" panose="02040503050406030204" pitchFamily="18" charset="0"/>
              <a:cs typeface="Calibri" panose="020F0502020204030204" pitchFamily="34" charset="0"/>
            </a:endParaRPr>
          </a:p>
          <a:p>
            <a:pPr lvl="0" algn="just">
              <a:buNone/>
            </a:pPr>
            <a:r>
              <a:rPr sz="2000" b="1" i="1" dirty="0">
                <a:solidFill>
                  <a:srgbClr val="002060"/>
                </a:solidFill>
                <a:latin typeface="Times New Roman" panose="02020603050405020304" pitchFamily="18" charset="0"/>
                <a:cs typeface="Calibri" panose="020F0502020204030204" pitchFamily="34" charset="0"/>
              </a:rPr>
              <a:t>	</a:t>
            </a:r>
            <a:r>
              <a:rPr lang="vi-VN" altLang="x-none" sz="2000" b="1" i="1" dirty="0">
                <a:solidFill>
                  <a:srgbClr val="002060"/>
                </a:solidFill>
                <a:latin typeface="Times New Roman" panose="02020603050405020304" pitchFamily="18" charset="0"/>
                <a:cs typeface="Calibri" panose="020F0502020204030204" pitchFamily="34" charset="0"/>
              </a:rPr>
              <a:t>(...) Đừng để khi tia nắng ngo</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i kia đã lên,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con tim vẫn còn băng lạnh. Đừng để khi cơn mưa kia đã tạnh,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những giọt lệ trên mi mắt vẫn còn tuôn rơi. Thời gian l</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m tuổi trẻ đi qua nhanh lắm, không gì l</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mãi mãi, nên hãy sống hết mình để không nuối tiếc những gì chỉ còn lại trong quá khứ m</a:t>
            </a:r>
            <a:r>
              <a:rPr lang="vi-VN" altLang="x-none" sz="2000" b="1" i="1" dirty="0">
                <a:solidFill>
                  <a:srgbClr val="002060"/>
                </a:solidFill>
                <a:latin typeface="Times New Roman" panose="02020603050405020304" pitchFamily="18" charset="0"/>
                <a:ea typeface="Calibri" panose="020F0502020204030204" pitchFamily="34" charset="0"/>
              </a:rPr>
              <a:t>à</a:t>
            </a:r>
            <a:r>
              <a:rPr lang="vi-VN" altLang="x-none" sz="2000" b="1" i="1" dirty="0">
                <a:solidFill>
                  <a:srgbClr val="002060"/>
                </a:solidFill>
                <a:latin typeface="Times New Roman" panose="02020603050405020304" pitchFamily="18" charset="0"/>
                <a:cs typeface="Calibri" panose="020F0502020204030204" pitchFamily="34" charset="0"/>
              </a:rPr>
              <a:t> thôi.</a:t>
            </a:r>
            <a:endParaRPr sz="2000" b="1" dirty="0">
              <a:solidFill>
                <a:srgbClr val="002060"/>
              </a:solidFill>
              <a:latin typeface="Cambria" panose="02040503050406030204" pitchFamily="18" charset="0"/>
              <a:cs typeface="Calibri" panose="020F0502020204030204" pitchFamily="34" charset="0"/>
            </a:endParaRPr>
          </a:p>
          <a:p>
            <a:pPr lvl="0" algn="r">
              <a:buNone/>
            </a:pPr>
            <a:r>
              <a:rPr lang="vi-VN" altLang="x-none" sz="2000" b="1" i="1" dirty="0">
                <a:solidFill>
                  <a:srgbClr val="002060"/>
                </a:solidFill>
                <a:latin typeface="Times New Roman" panose="02020603050405020304" pitchFamily="18" charset="0"/>
                <a:cs typeface="Calibri" panose="020F0502020204030204" pitchFamily="34" charset="0"/>
              </a:rPr>
              <a:t>(Theo: www.vietgiaitri.com)</a:t>
            </a:r>
            <a:endParaRPr sz="2000" b="1" dirty="0">
              <a:solidFill>
                <a:srgbClr val="002060"/>
              </a:solidFill>
              <a:latin typeface="Cambria" panose="02040503050406030204" pitchFamily="18" charset="0"/>
              <a:cs typeface="Calibri" panose="020F0502020204030204" pitchFamily="34" charset="0"/>
            </a:endParaRPr>
          </a:p>
          <a:p>
            <a:pPr lvl="0" algn="just">
              <a:buNone/>
            </a:pPr>
            <a:r>
              <a:rPr lang="vi-VN" altLang="x-none" sz="2000" b="1" dirty="0">
                <a:solidFill>
                  <a:srgbClr val="000000"/>
                </a:solidFill>
                <a:latin typeface="Times New Roman" panose="02020603050405020304" pitchFamily="18" charset="0"/>
                <a:cs typeface="Calibri" panose="020F0502020204030204" pitchFamily="34" charset="0"/>
              </a:rPr>
              <a:t>3. Từ văn bản trên, kết hợp với hiểu biết xã hội, em hãy trình b</a:t>
            </a:r>
            <a:r>
              <a:rPr lang="vi-VN" altLang="x-none" sz="2000" b="1" dirty="0">
                <a:solidFill>
                  <a:srgbClr val="000000"/>
                </a:solidFill>
                <a:latin typeface="Times New Roman" panose="02020603050405020304" pitchFamily="18" charset="0"/>
                <a:ea typeface="Calibri" panose="020F0502020204030204" pitchFamily="34" charset="0"/>
              </a:rPr>
              <a:t>à</a:t>
            </a:r>
            <a:r>
              <a:rPr lang="vi-VN" altLang="x-none" sz="2000" b="1" dirty="0">
                <a:solidFill>
                  <a:srgbClr val="000000"/>
                </a:solidFill>
                <a:latin typeface="Times New Roman" panose="02020603050405020304" pitchFamily="18" charset="0"/>
                <a:cs typeface="Calibri" panose="020F0502020204030204" pitchFamily="34" charset="0"/>
              </a:rPr>
              <a:t>y suy nghĩ (khoảng 2/3 trang giấy th</a:t>
            </a:r>
            <a:r>
              <a:rPr sz="2000" b="1" dirty="0">
                <a:solidFill>
                  <a:srgbClr val="000000"/>
                </a:solidFill>
                <a:latin typeface="Times New Roman" panose="02020603050405020304" pitchFamily="18" charset="0"/>
                <a:cs typeface="Calibri" panose="020F0502020204030204" pitchFamily="34" charset="0"/>
              </a:rPr>
              <a:t>i</a:t>
            </a:r>
            <a:r>
              <a:rPr lang="vi-VN" altLang="x-none" sz="2000" b="1" dirty="0">
                <a:solidFill>
                  <a:srgbClr val="000000"/>
                </a:solidFill>
                <a:latin typeface="Times New Roman" panose="02020603050405020304" pitchFamily="18" charset="0"/>
                <a:cs typeface="Calibri" panose="020F0502020204030204" pitchFamily="34" charset="0"/>
              </a:rPr>
              <a:t>) về vai trò của niềm tin trong cuộc sống </a:t>
            </a:r>
            <a:r>
              <a:rPr sz="2000" b="1" i="1" dirty="0">
                <a:solidFill>
                  <a:srgbClr val="000000"/>
                </a:solidFill>
                <a:latin typeface="Times New Roman" panose="02020603050405020304" pitchFamily="18" charset="0"/>
                <a:cs typeface="Calibri" panose="020F0502020204030204" pitchFamily="34" charset="0"/>
              </a:rPr>
              <a:t>(2.0 điểm)</a:t>
            </a:r>
            <a:endParaRPr sz="2000" b="1" dirty="0">
              <a:solidFill>
                <a:srgbClr val="000000"/>
              </a:solidFill>
              <a:latin typeface="Cambria" panose="02040503050406030204" pitchFamily="18" charset="0"/>
              <a:ea typeface="Calibri" panose="020F0502020204030204" pitchFamily="34" charset="0"/>
            </a:endParaRPr>
          </a:p>
        </p:txBody>
      </p:sp>
      <p:graphicFrame>
        <p:nvGraphicFramePr>
          <p:cNvPr id="9219" name="Table 9218"/>
          <p:cNvGraphicFramePr/>
          <p:nvPr/>
        </p:nvGraphicFramePr>
        <p:xfrm>
          <a:off x="76200" y="5181600"/>
          <a:ext cx="4343400" cy="1565275"/>
        </p:xfrm>
        <a:graphic>
          <a:graphicData uri="http://schemas.openxmlformats.org/drawingml/2006/table">
            <a:tbl>
              <a:tblPr/>
              <a:tblGrid>
                <a:gridCol w="4343400"/>
              </a:tblGrid>
              <a:tr h="15652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buNone/>
                      </a:pPr>
                      <a:r>
                        <a:rPr sz="2000" b="1" dirty="0">
                          <a:solidFill>
                            <a:srgbClr val="FFFFFF"/>
                          </a:solidFill>
                          <a:latin typeface="Arial" panose="020B0604020202020204" pitchFamily="34" charset="0"/>
                        </a:rPr>
                        <a:t>* </a:t>
                      </a:r>
                      <a:r>
                        <a:rPr sz="2000" b="1" dirty="0">
                          <a:solidFill>
                            <a:srgbClr val="FF0000"/>
                          </a:solidFill>
                          <a:latin typeface="Times New Roman" panose="02020603050405020304" pitchFamily="18" charset="0"/>
                          <a:cs typeface="Times New Roman" panose="02020603050405020304" pitchFamily="18" charset="0"/>
                        </a:rPr>
                        <a:t>Hình thức: </a:t>
                      </a:r>
                      <a:endParaRPr sz="2000" b="1" dirty="0">
                        <a:solidFill>
                          <a:srgbClr val="FF0000"/>
                        </a:solidFill>
                        <a:latin typeface="Times New Roman" panose="02020603050405020304" pitchFamily="18" charset="0"/>
                        <a:cs typeface="Times New Roman" panose="02020603050405020304" pitchFamily="18" charset="0"/>
                      </a:endParaRPr>
                    </a:p>
                    <a:p>
                      <a:pPr lvl="0" algn="just" eaLnBrk="1" hangingPunct="1">
                        <a:buNone/>
                      </a:pPr>
                      <a:r>
                        <a:rPr sz="2000" b="1" dirty="0">
                          <a:solidFill>
                            <a:schemeClr val="tx2"/>
                          </a:solidFill>
                          <a:latin typeface="Times New Roman" panose="02020603050405020304" pitchFamily="18" charset="0"/>
                          <a:cs typeface="Times New Roman" panose="02020603050405020304" pitchFamily="18" charset="0"/>
                        </a:rPr>
                        <a:t>- Đảm bảo dung lượng của đề: 2/3 trang đến 1 trang 0,25đ</a:t>
                      </a:r>
                      <a:endParaRPr sz="2000" b="1" dirty="0">
                        <a:solidFill>
                          <a:schemeClr val="tx2"/>
                        </a:solidFill>
                        <a:latin typeface="Times New Roman" panose="02020603050405020304" pitchFamily="18" charset="0"/>
                        <a:cs typeface="Times New Roman" panose="02020603050405020304" pitchFamily="18" charset="0"/>
                      </a:endParaRPr>
                    </a:p>
                    <a:p>
                      <a:pPr lvl="0" algn="just" eaLnBrk="1" hangingPunct="1">
                        <a:buNone/>
                      </a:pPr>
                      <a:r>
                        <a:rPr sz="2000" b="1" dirty="0">
                          <a:solidFill>
                            <a:schemeClr val="tx2"/>
                          </a:solidFill>
                          <a:latin typeface="Times New Roman" panose="02020603050405020304" pitchFamily="18" charset="0"/>
                          <a:cs typeface="Times New Roman" panose="02020603050405020304" pitchFamily="18" charset="0"/>
                        </a:rPr>
                        <a:t>Lập luận chặt chẽ, lý lẽ thuyết phục, dẫn chứng phù hợp 0,25đ</a:t>
                      </a:r>
                      <a:endParaRPr lang="en-US" sz="2000" b="1" dirty="0">
                        <a:solidFill>
                          <a:schemeClr val="tx2"/>
                        </a:solidFill>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
        <p:nvSpPr>
          <p:cNvPr id="9225" name="TextBox 3"/>
          <p:cNvSpPr txBox="1"/>
          <p:nvPr/>
        </p:nvSpPr>
        <p:spPr>
          <a:xfrm>
            <a:off x="4800600" y="5353050"/>
            <a:ext cx="3581400" cy="1200150"/>
          </a:xfrm>
          <a:prstGeom prst="rect">
            <a:avLst/>
          </a:prstGeom>
          <a:noFill/>
          <a:ln w="9525">
            <a:noFill/>
          </a:ln>
        </p:spPr>
        <p:txBody>
          <a:bodyPr>
            <a:spAutoFit/>
          </a:bodyPr>
          <a:p>
            <a:pPr>
              <a:buNone/>
            </a:pPr>
            <a:r>
              <a:rPr sz="2400" b="1" dirty="0">
                <a:solidFill>
                  <a:srgbClr val="FF0000"/>
                </a:solidFill>
                <a:latin typeface="Times New Roman" panose="02020603050405020304" pitchFamily="18" charset="0"/>
              </a:rPr>
              <a:t>* Nội dung:</a:t>
            </a:r>
            <a:r>
              <a:rPr lang="vi-VN" altLang="x-none" sz="2400" b="1" dirty="0">
                <a:solidFill>
                  <a:srgbClr val="FF0000"/>
                </a:solidFill>
                <a:latin typeface="Times New Roman" panose="02020603050405020304" pitchFamily="18" charset="0"/>
                <a:cs typeface="Calibri" panose="020F0502020204030204" pitchFamily="34" charset="0"/>
              </a:rPr>
              <a:t> về vai trò của niềm tin trong cuộc sống </a:t>
            </a:r>
            <a:r>
              <a:rPr sz="2400" b="1" i="1" dirty="0">
                <a:solidFill>
                  <a:srgbClr val="FF0000"/>
                </a:solidFill>
                <a:latin typeface="Times New Roman" panose="02020603050405020304" pitchFamily="18" charset="0"/>
                <a:cs typeface="Calibri" panose="020F0502020204030204" pitchFamily="34" charset="0"/>
              </a:rPr>
              <a:t>(1,5 điểm)</a:t>
            </a:r>
            <a:endParaRPr sz="2400"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extBox 2"/>
          <p:cNvSpPr txBox="1"/>
          <p:nvPr/>
        </p:nvSpPr>
        <p:spPr>
          <a:xfrm>
            <a:off x="76200" y="1295400"/>
            <a:ext cx="883920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solidFill>
                  <a:srgbClr val="002060"/>
                </a:solidFill>
                <a:latin typeface="Times New Roman" panose="02020603050405020304" pitchFamily="18" charset="0"/>
              </a:rPr>
              <a:t>Phần I (6,5 điểm): Viết về những người lính lái xe Trường Sơn, Phạm Tiến Duật có những câu thơ</a:t>
            </a:r>
            <a:endParaRPr lang="en-US" altLang="en-US" sz="2000" b="1" dirty="0">
              <a:solidFill>
                <a:srgbClr val="002060"/>
              </a:solidFill>
              <a:latin typeface="Times New Roman" panose="02020603050405020304" pitchFamily="18" charset="0"/>
            </a:endParaRPr>
          </a:p>
        </p:txBody>
      </p:sp>
      <p:graphicFrame>
        <p:nvGraphicFramePr>
          <p:cNvPr id="6147" name="Table 6146"/>
          <p:cNvGraphicFramePr/>
          <p:nvPr/>
        </p:nvGraphicFramePr>
        <p:xfrm>
          <a:off x="76200" y="2057400"/>
          <a:ext cx="8839200" cy="1311275"/>
        </p:xfrm>
        <a:graphic>
          <a:graphicData uri="http://schemas.openxmlformats.org/drawingml/2006/table">
            <a:tbl>
              <a:tblPr/>
              <a:tblGrid>
                <a:gridCol w="4572000"/>
                <a:gridCol w="4267200"/>
              </a:tblGrid>
              <a:tr h="13112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it-IT" altLang="x-none" sz="2000" b="1" dirty="0">
                          <a:latin typeface="Times New Roman" panose="02020603050405020304" pitchFamily="18" charset="0"/>
                          <a:cs typeface="Times New Roman" panose="02020603050405020304" pitchFamily="18" charset="0"/>
                        </a:rPr>
                        <a:t>“Không có kính, ừ thì có bụi</a:t>
                      </a:r>
                      <a:endParaRPr sz="2000" b="1" dirty="0">
                        <a:latin typeface="Times New Roman" panose="02020603050405020304" pitchFamily="18" charset="0"/>
                        <a:cs typeface="Times New Roman" panose="02020603050405020304" pitchFamily="18" charset="0"/>
                      </a:endParaRPr>
                    </a:p>
                    <a:p>
                      <a:pPr lvl="0" eaLnBrk="1" hangingPunct="1">
                        <a:buNone/>
                      </a:pPr>
                      <a:r>
                        <a:rPr lang="it-IT" altLang="x-none" sz="2000" b="1" dirty="0">
                          <a:latin typeface="Times New Roman" panose="02020603050405020304" pitchFamily="18" charset="0"/>
                          <a:cs typeface="Times New Roman" panose="02020603050405020304" pitchFamily="18" charset="0"/>
                        </a:rPr>
                        <a:t> Bụi phun tóc trắng như người gi</a:t>
                      </a:r>
                      <a:r>
                        <a:rPr lang="it-IT" altLang="x-none" sz="2000" b="1" dirty="0">
                          <a:latin typeface="Times New Roman" panose="02020603050405020304" pitchFamily="18" charset="0"/>
                          <a:ea typeface="Times New Roman" panose="02020603050405020304" pitchFamily="18" charset="0"/>
                        </a:rPr>
                        <a:t>à</a:t>
                      </a:r>
                      <a:endParaRPr sz="2000" b="1" dirty="0">
                        <a:latin typeface="Times New Roman" panose="02020603050405020304" pitchFamily="18" charset="0"/>
                        <a:cs typeface="Times New Roman" panose="02020603050405020304" pitchFamily="18" charset="0"/>
                      </a:endParaRPr>
                    </a:p>
                    <a:p>
                      <a:pPr lvl="0" eaLnBrk="1" hangingPunct="1">
                        <a:buNone/>
                      </a:pPr>
                      <a:r>
                        <a:rPr lang="it-IT" altLang="x-none" sz="2000" b="1" dirty="0">
                          <a:latin typeface="Times New Roman" panose="02020603050405020304" pitchFamily="18" charset="0"/>
                          <a:cs typeface="Times New Roman" panose="02020603050405020304" pitchFamily="18" charset="0"/>
                        </a:rPr>
                        <a:t>Chưa cần rửa phì phèo châm điếu thuốc</a:t>
                      </a:r>
                      <a:endParaRPr sz="2000" b="1" dirty="0">
                        <a:latin typeface="Times New Roman" panose="02020603050405020304" pitchFamily="18" charset="0"/>
                        <a:cs typeface="Times New Roman" panose="02020603050405020304" pitchFamily="18" charset="0"/>
                      </a:endParaRPr>
                    </a:p>
                    <a:p>
                      <a:pPr lvl="0" eaLnBrk="1" hangingPunct="1">
                        <a:buNone/>
                      </a:pPr>
                      <a:r>
                        <a:rPr lang="it-IT" altLang="x-none" sz="2000" b="1" dirty="0">
                          <a:latin typeface="Times New Roman" panose="02020603050405020304" pitchFamily="18" charset="0"/>
                          <a:cs typeface="Times New Roman" panose="02020603050405020304" pitchFamily="18" charset="0"/>
                        </a:rPr>
                        <a:t>Nhìn nhau mặt lấm cười ha ha</a:t>
                      </a:r>
                      <a:endParaRPr lang="en-US" sz="2000" b="1" dirty="0">
                        <a:latin typeface="Times New Roman" panose="02020603050405020304" pitchFamily="18" charset="0"/>
                        <a:ea typeface="Times New Roman" panose="02020603050405020304" pitchFamily="18" charset="0"/>
                      </a:endParaRPr>
                    </a:p>
                  </a:txBody>
                  <a:tcPr marT="45742" marB="4574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buNone/>
                      </a:pPr>
                      <a:r>
                        <a:rPr lang="it-IT" altLang="x-none" sz="2000" b="1" dirty="0">
                          <a:latin typeface="Times New Roman" panose="02020603050405020304" pitchFamily="18" charset="0"/>
                          <a:cs typeface="Times New Roman" panose="02020603050405020304" pitchFamily="18" charset="0"/>
                        </a:rPr>
                        <a:t>“Không có kính, ừ thì ướt áo</a:t>
                      </a:r>
                      <a:endParaRPr sz="2000" b="1" dirty="0">
                        <a:latin typeface="Times New Roman" panose="02020603050405020304" pitchFamily="18" charset="0"/>
                        <a:cs typeface="Times New Roman" panose="02020603050405020304" pitchFamily="18" charset="0"/>
                      </a:endParaRPr>
                    </a:p>
                    <a:p>
                      <a:pPr lvl="0" eaLnBrk="1" hangingPunct="1">
                        <a:buNone/>
                      </a:pPr>
                      <a:r>
                        <a:rPr lang="it-IT" altLang="x-none" sz="2000" b="1" dirty="0">
                          <a:latin typeface="Times New Roman" panose="02020603050405020304" pitchFamily="18" charset="0"/>
                          <a:cs typeface="Times New Roman" panose="02020603050405020304" pitchFamily="18" charset="0"/>
                        </a:rPr>
                        <a:t>     Mưa tuôn, mưa xối như ngo</a:t>
                      </a:r>
                      <a:r>
                        <a:rPr lang="it-IT" altLang="x-none" sz="2000" b="1" dirty="0">
                          <a:latin typeface="Times New Roman" panose="02020603050405020304" pitchFamily="18" charset="0"/>
                          <a:ea typeface="Times New Roman" panose="02020603050405020304" pitchFamily="18" charset="0"/>
                        </a:rPr>
                        <a:t>à</a:t>
                      </a:r>
                      <a:r>
                        <a:rPr lang="it-IT" altLang="x-none" sz="2000" b="1" dirty="0">
                          <a:latin typeface="Times New Roman" panose="02020603050405020304" pitchFamily="18" charset="0"/>
                          <a:cs typeface="Times New Roman" panose="02020603050405020304" pitchFamily="18" charset="0"/>
                        </a:rPr>
                        <a:t>i trời</a:t>
                      </a:r>
                      <a:endParaRPr sz="2000" b="1" dirty="0">
                        <a:latin typeface="Times New Roman" panose="02020603050405020304" pitchFamily="18" charset="0"/>
                        <a:cs typeface="Times New Roman" panose="02020603050405020304" pitchFamily="18" charset="0"/>
                      </a:endParaRPr>
                    </a:p>
                    <a:p>
                      <a:pPr lvl="0" eaLnBrk="1" hangingPunct="1">
                        <a:buNone/>
                      </a:pPr>
                      <a:r>
                        <a:rPr lang="it-IT" altLang="x-none" sz="2000" b="1" dirty="0">
                          <a:latin typeface="Times New Roman" panose="02020603050405020304" pitchFamily="18" charset="0"/>
                          <a:cs typeface="Times New Roman" panose="02020603050405020304" pitchFamily="18" charset="0"/>
                        </a:rPr>
                        <a:t>    Chưa cần thay lái trăm cây số nữa</a:t>
                      </a:r>
                      <a:endParaRPr sz="2000" b="1" dirty="0">
                        <a:latin typeface="Times New Roman" panose="02020603050405020304" pitchFamily="18" charset="0"/>
                        <a:cs typeface="Times New Roman" panose="02020603050405020304" pitchFamily="18" charset="0"/>
                      </a:endParaRPr>
                    </a:p>
                    <a:p>
                      <a:pPr lvl="0" eaLnBrk="1" hangingPunct="1">
                        <a:buNone/>
                      </a:pPr>
                      <a:r>
                        <a:rPr lang="it-IT" altLang="x-none" sz="2000" b="1" dirty="0">
                          <a:latin typeface="Times New Roman" panose="02020603050405020304" pitchFamily="18" charset="0"/>
                          <a:cs typeface="Times New Roman" panose="02020603050405020304" pitchFamily="18" charset="0"/>
                        </a:rPr>
                        <a:t>    Mưa ngừng gió lùa khô mau thôi.”</a:t>
                      </a:r>
                      <a:endParaRPr lang="en-US" sz="2000" b="1" dirty="0">
                        <a:latin typeface="Times New Roman" panose="02020603050405020304" pitchFamily="18" charset="0"/>
                        <a:ea typeface="Times New Roman" panose="02020603050405020304" pitchFamily="18" charset="0"/>
                      </a:endParaRPr>
                    </a:p>
                  </a:txBody>
                  <a:tcPr marT="45742" marB="4574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bl>
          </a:graphicData>
        </a:graphic>
      </p:graphicFrame>
      <p:sp>
        <p:nvSpPr>
          <p:cNvPr id="6155" name="TextBox 4"/>
          <p:cNvSpPr txBox="1"/>
          <p:nvPr/>
        </p:nvSpPr>
        <p:spPr>
          <a:xfrm>
            <a:off x="76200" y="3581400"/>
            <a:ext cx="883920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1. Những câu thơ được trích từ bài thơ nào? Trình bàu ngắn gọn ý nghĩa nhan đề bài thơ? (1,5đ)</a:t>
            </a:r>
            <a:endParaRPr lang="en-US" altLang="en-US" sz="2000" b="1" dirty="0">
              <a:latin typeface="Times New Roman" panose="02020603050405020304" pitchFamily="18" charset="0"/>
            </a:endParaRPr>
          </a:p>
        </p:txBody>
      </p:sp>
      <p:sp>
        <p:nvSpPr>
          <p:cNvPr id="6156" name="TextBox 5"/>
          <p:cNvSpPr txBox="1"/>
          <p:nvPr/>
        </p:nvSpPr>
        <p:spPr>
          <a:xfrm>
            <a:off x="76200" y="4248150"/>
            <a:ext cx="85344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2. Chỉ ra và nêu tác dụng của phép điệp ngữ trong hai đoạn thơ trên (1,0đ)</a:t>
            </a:r>
            <a:endParaRPr lang="en-US" altLang="en-US" sz="2000" b="1" dirty="0">
              <a:latin typeface="Times New Roman" panose="02020603050405020304" pitchFamily="18" charset="0"/>
            </a:endParaRPr>
          </a:p>
        </p:txBody>
      </p:sp>
      <p:sp>
        <p:nvSpPr>
          <p:cNvPr id="6157" name="TextBox 6"/>
          <p:cNvSpPr txBox="1"/>
          <p:nvPr/>
        </p:nvSpPr>
        <p:spPr>
          <a:xfrm>
            <a:off x="76200" y="4687888"/>
            <a:ext cx="8686800" cy="22463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3. Cụm từ “không có kính” xuất hiện một lần nữa trong khổ thơ cuối cùng của bài thơ? Chép chính xác khổ thơ ấy? (0,5đ)</a:t>
            </a:r>
            <a:endParaRPr lang="en-US" altLang="en-US" sz="2000" b="1" dirty="0">
              <a:latin typeface="Times New Roman" panose="02020603050405020304" pitchFamily="18" charset="0"/>
            </a:endParaRPr>
          </a:p>
          <a:p>
            <a:pPr marL="0" lvl="0" indent="0">
              <a:spcBef>
                <a:spcPct val="0"/>
              </a:spcBef>
              <a:buNone/>
            </a:pPr>
            <a:r>
              <a:rPr lang="en-US" altLang="en-US" sz="2000" b="1" dirty="0">
                <a:latin typeface="Times New Roman" panose="02020603050405020304" pitchFamily="18" charset="0"/>
              </a:rPr>
              <a:t>      Bằng một đoạn văn theo lối lập luận diễn dịch khoảng 12 câu, trình bày cảm nhận của em về vẻ đẹp của người lính trong khổ thơ vừa chép. Trong đoạn văn có sử dụng một câu phủ định, phép nối để liên kết. (chỉ rõ câu phủ định và từ nối để liên kết) (3,5đ)</a:t>
            </a:r>
            <a:endParaRPr lang="en-US" altLang="en-US" sz="2000" b="1" dirty="0">
              <a:latin typeface="Times New Roman" panose="02020603050405020304" pitchFamily="18" charset="0"/>
            </a:endParaRPr>
          </a:p>
          <a:p>
            <a:pPr marL="0" lvl="0" indent="0">
              <a:spcBef>
                <a:spcPct val="0"/>
              </a:spcBef>
              <a:buNone/>
            </a:pPr>
            <a:endParaRPr lang="en-US" altLang="en-US" sz="2000" b="1" dirty="0">
              <a:latin typeface="Times New Roman" panose="02020603050405020304" pitchFamily="18" charset="0"/>
            </a:endParaRPr>
          </a:p>
        </p:txBody>
      </p:sp>
      <p:sp>
        <p:nvSpPr>
          <p:cNvPr id="6158" name="TextBox 8"/>
          <p:cNvSpPr txBox="1"/>
          <p:nvPr/>
        </p:nvSpPr>
        <p:spPr>
          <a:xfrm>
            <a:off x="1371600" y="381000"/>
            <a:ext cx="59436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a:spcBef>
                <a:spcPct val="0"/>
              </a:spcBef>
              <a:buNone/>
            </a:pPr>
            <a:r>
              <a:rPr lang="en-US" altLang="en-US" sz="2400" b="1" dirty="0">
                <a:latin typeface="Times New Roman" panose="02020603050405020304" pitchFamily="18" charset="0"/>
              </a:rPr>
              <a:t>ĐỀ KHẢO SÁT QUẬN BA ĐÌNH (28/4/21)</a:t>
            </a:r>
            <a:endParaRPr lang="en-US" altLang="en-US" sz="2400" b="1" dirty="0">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304800" y="406400"/>
            <a:ext cx="8458200" cy="6299200"/>
          </a:xfrm>
          <a:prstGeom prst="rect">
            <a:avLst/>
          </a:prstGeom>
          <a:noFill/>
        </p:spPr>
        <p:txBody>
          <a:bodyPr wrap="square">
            <a:spAutoFit/>
          </a:bodyPr>
          <a:p>
            <a:pPr algn="just">
              <a:lnSpc>
                <a:spcPts val="2200"/>
              </a:lnSpc>
              <a:buNone/>
            </a:pPr>
            <a:r>
              <a:rPr sz="2000" b="1" dirty="0">
                <a:solidFill>
                  <a:srgbClr val="FF0000"/>
                </a:solidFill>
                <a:latin typeface="Times New Roman" panose="02020603050405020304" pitchFamily="18" charset="0"/>
                <a:cs typeface="Calibri" panose="020F0502020204030204" pitchFamily="34" charset="0"/>
              </a:rPr>
              <a:t>Mở đoạn: </a:t>
            </a:r>
            <a:r>
              <a:rPr sz="2000" b="1" dirty="0">
                <a:latin typeface="Times New Roman" panose="02020603050405020304" pitchFamily="18" charset="0"/>
                <a:cs typeface="Calibri" panose="020F0502020204030204" pitchFamily="34" charset="0"/>
              </a:rPr>
              <a:t>Dẫn dắt - cuộc sống, con người thường phải đối mặt với khó khăn, gian khổ, trông gại, tử thách -&gt; muốn vượt qua phải có niềm tin trong cuộc sống.</a:t>
            </a:r>
            <a:endParaRPr sz="2000" b="1" dirty="0">
              <a:latin typeface="Times New Roman" panose="02020603050405020304" pitchFamily="18" charset="0"/>
              <a:cs typeface="Calibri" panose="020F0502020204030204" pitchFamily="34" charset="0"/>
            </a:endParaRPr>
          </a:p>
          <a:p>
            <a:pPr algn="just">
              <a:lnSpc>
                <a:spcPts val="2200"/>
              </a:lnSpc>
              <a:buNone/>
            </a:pPr>
            <a:r>
              <a:rPr sz="2000" b="1" dirty="0">
                <a:latin typeface="Times New Roman" panose="02020603050405020304" pitchFamily="18" charset="0"/>
                <a:cs typeface="Calibri" panose="020F0502020204030204" pitchFamily="34" charset="0"/>
              </a:rPr>
              <a:t>Thân đoạn:</a:t>
            </a:r>
            <a:endParaRPr sz="2000" b="1" dirty="0">
              <a:latin typeface="Times New Roman" panose="02020603050405020304" pitchFamily="18" charset="0"/>
              <a:cs typeface="Calibri" panose="020F0502020204030204" pitchFamily="34" charset="0"/>
            </a:endParaRPr>
          </a:p>
          <a:p>
            <a:pPr algn="just">
              <a:lnSpc>
                <a:spcPts val="2200"/>
              </a:lnSpc>
              <a:buAutoNum type="arabicPeriod"/>
            </a:pPr>
            <a:r>
              <a:rPr sz="2000" b="1" dirty="0">
                <a:solidFill>
                  <a:srgbClr val="FF0000"/>
                </a:solidFill>
                <a:latin typeface="Times New Roman" panose="02020603050405020304" pitchFamily="18" charset="0"/>
                <a:cs typeface="Calibri" panose="020F0502020204030204" pitchFamily="34" charset="0"/>
              </a:rPr>
              <a:t>Giải thích khái niệm “niềm tin”:</a:t>
            </a:r>
            <a:endParaRPr sz="2000" b="1" dirty="0">
              <a:solidFill>
                <a:srgbClr val="FF0000"/>
              </a:solidFill>
              <a:latin typeface="Times New Roman" panose="02020603050405020304" pitchFamily="18" charset="0"/>
              <a:cs typeface="Calibri" panose="020F0502020204030204" pitchFamily="34" charset="0"/>
            </a:endParaRPr>
          </a:p>
          <a:p>
            <a:pPr algn="just">
              <a:lnSpc>
                <a:spcPts val="2200"/>
              </a:lnSpc>
              <a:buNone/>
            </a:pPr>
            <a:r>
              <a:rPr lang="vi-VN" altLang="x-none" sz="2000" b="1" dirty="0">
                <a:latin typeface="Times New Roman" panose="02020603050405020304" pitchFamily="18" charset="0"/>
                <a:cs typeface="Times New Roman" panose="02020603050405020304" pitchFamily="18" charset="0"/>
              </a:rPr>
              <a:t>Hiểu một cách đơn giản, niềm tin l</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 sự tin tưởng, kì vọng v</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o một điều tốt đẹp vẫn luôn tồn tại trong cuộc sống</a:t>
            </a:r>
            <a:r>
              <a:rPr sz="2000" b="1"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Calibri" panose="020F0502020204030204" pitchFamily="34" charset="0"/>
              </a:rPr>
              <a:t>0,25đ)</a:t>
            </a:r>
            <a:endParaRPr sz="2000" b="1" dirty="0">
              <a:latin typeface="Times New Roman" panose="02020603050405020304" pitchFamily="18" charset="0"/>
              <a:cs typeface="Calibri" panose="020F0502020204030204" pitchFamily="34" charset="0"/>
            </a:endParaRPr>
          </a:p>
          <a:p>
            <a:pPr algn="just">
              <a:lnSpc>
                <a:spcPts val="2200"/>
              </a:lnSpc>
              <a:buNone/>
            </a:pPr>
            <a:r>
              <a:rPr sz="2000" b="1" dirty="0">
                <a:solidFill>
                  <a:srgbClr val="FF0000"/>
                </a:solidFill>
                <a:latin typeface="Times New Roman" panose="02020603050405020304" pitchFamily="18" charset="0"/>
                <a:cs typeface="Calibri" panose="020F0502020204030204" pitchFamily="34" charset="0"/>
              </a:rPr>
              <a:t>2. Vì sao con người cần phải có niềm tin trong cuộc sống: (vai trò ý nghĩa của niềm ting trong cuộc sống)</a:t>
            </a:r>
            <a:r>
              <a:rPr sz="2000" b="1" dirty="0">
                <a:latin typeface="Times New Roman" panose="02020603050405020304" pitchFamily="18" charset="0"/>
                <a:cs typeface="Calibri" panose="020F0502020204030204" pitchFamily="34" charset="0"/>
              </a:rPr>
              <a:t> (0,5đ)</a:t>
            </a:r>
            <a:endParaRPr sz="2000" b="1" dirty="0">
              <a:solidFill>
                <a:srgbClr val="FF0000"/>
              </a:solidFill>
              <a:latin typeface="Times New Roman" panose="02020603050405020304" pitchFamily="18" charset="0"/>
              <a:cs typeface="Calibri" panose="020F0502020204030204" pitchFamily="34" charset="0"/>
            </a:endParaRPr>
          </a:p>
          <a:p>
            <a:pPr algn="just">
              <a:lnSpc>
                <a:spcPts val="2200"/>
              </a:lnSpc>
              <a:buNone/>
            </a:pPr>
            <a:r>
              <a:rPr sz="2000" b="1" dirty="0">
                <a:solidFill>
                  <a:srgbClr val="FF0000"/>
                </a:solidFill>
                <a:latin typeface="Times New Roman" panose="02020603050405020304" pitchFamily="18" charset="0"/>
              </a:rPr>
              <a:t>- </a:t>
            </a:r>
            <a:r>
              <a:rPr lang="vi-VN" altLang="x-none" sz="2000" b="1" dirty="0">
                <a:latin typeface="Times New Roman" panose="02020603050405020304" pitchFamily="18" charset="0"/>
                <a:cs typeface="Times New Roman" panose="02020603050405020304" pitchFamily="18" charset="0"/>
              </a:rPr>
              <a:t>Không có niềm tin, cuộc đời n</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y trở nên vô nghĩa. </a:t>
            </a:r>
            <a:endParaRPr sz="2000" b="1" dirty="0">
              <a:latin typeface="Times New Roman" panose="02020603050405020304" pitchFamily="18" charset="0"/>
              <a:cs typeface="Times New Roman" panose="02020603050405020304" pitchFamily="18" charset="0"/>
            </a:endParaRPr>
          </a:p>
          <a:p>
            <a:pPr algn="just">
              <a:lnSpc>
                <a:spcPts val="2200"/>
              </a:lnSpc>
              <a:buNone/>
            </a:pPr>
            <a:r>
              <a:rPr sz="2000" b="1" dirty="0">
                <a:latin typeface="Times New Roman" panose="02020603050405020304" pitchFamily="18" charset="0"/>
                <a:cs typeface="Times New Roman" panose="02020603050405020304" pitchFamily="18" charset="0"/>
              </a:rPr>
              <a:t>- </a:t>
            </a:r>
            <a:r>
              <a:rPr lang="vi-VN" altLang="x-none" sz="2000" b="1" dirty="0">
                <a:latin typeface="Times New Roman" panose="02020603050405020304" pitchFamily="18" charset="0"/>
                <a:cs typeface="Times New Roman" panose="02020603050405020304" pitchFamily="18" charset="0"/>
              </a:rPr>
              <a:t>Niềm tin, đặc biệt l</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 niềm tin v</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o chính mình tạo</a:t>
            </a:r>
            <a:r>
              <a:rPr sz="2000" b="1" dirty="0">
                <a:latin typeface="Times New Roman" panose="02020603050405020304" pitchFamily="18" charset="0"/>
                <a:cs typeface="Times New Roman" panose="02020603050405020304" pitchFamily="18" charset="0"/>
              </a:rPr>
              <a:t> ra</a:t>
            </a:r>
            <a:r>
              <a:rPr lang="vi-VN" altLang="x-none" sz="2000" b="1" dirty="0">
                <a:latin typeface="Times New Roman" panose="02020603050405020304" pitchFamily="18" charset="0"/>
                <a:cs typeface="Times New Roman" panose="02020603050405020304" pitchFamily="18" charset="0"/>
              </a:rPr>
              <a:t> động lực, sức mạnh vượt qua mọi khó khăn, thử thách trong cuộc sống. </a:t>
            </a:r>
            <a:endParaRPr sz="2000" b="1" dirty="0">
              <a:latin typeface="Times New Roman" panose="02020603050405020304" pitchFamily="18" charset="0"/>
              <a:cs typeface="Times New Roman" panose="02020603050405020304" pitchFamily="18" charset="0"/>
            </a:endParaRPr>
          </a:p>
          <a:p>
            <a:pPr algn="just">
              <a:lnSpc>
                <a:spcPts val="2200"/>
              </a:lnSpc>
              <a:buNone/>
            </a:pPr>
            <a:r>
              <a:rPr sz="2000" b="1" dirty="0">
                <a:latin typeface="Times New Roman" panose="02020603050405020304" pitchFamily="18" charset="0"/>
                <a:cs typeface="Times New Roman" panose="02020603050405020304" pitchFamily="18" charset="0"/>
              </a:rPr>
              <a:t>- </a:t>
            </a:r>
            <a:r>
              <a:rPr lang="vi-VN" altLang="x-none" sz="2000" b="1" dirty="0">
                <a:latin typeface="Times New Roman" panose="02020603050405020304" pitchFamily="18" charset="0"/>
                <a:cs typeface="Times New Roman" panose="02020603050405020304" pitchFamily="18" charset="0"/>
              </a:rPr>
              <a:t>Niềm tin thôi thúc con người không ngừng kì vọng v</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o ng</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y mai, hướng đến những điều tốt đẹp</a:t>
            </a:r>
            <a:r>
              <a:rPr sz="2000" b="1" dirty="0">
                <a:latin typeface="Times New Roman" panose="02020603050405020304" pitchFamily="18" charset="0"/>
                <a:cs typeface="Times New Roman" panose="02020603050405020304" pitchFamily="18" charset="0"/>
              </a:rPr>
              <a:t>, l</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 nền tảng của mọi th</a:t>
            </a:r>
            <a:r>
              <a:rPr sz="2000" b="1" dirty="0">
                <a:latin typeface="Times New Roman" panose="02020603050405020304" pitchFamily="18" charset="0"/>
                <a:ea typeface="Times New Roman" panose="02020603050405020304" pitchFamily="18" charset="0"/>
              </a:rPr>
              <a:t>à</a:t>
            </a:r>
            <a:r>
              <a:rPr sz="2000" b="1" dirty="0">
                <a:latin typeface="Times New Roman" panose="02020603050405020304" pitchFamily="18" charset="0"/>
                <a:cs typeface="Times New Roman" panose="02020603050405020304" pitchFamily="18" charset="0"/>
              </a:rPr>
              <a:t>nh công.</a:t>
            </a:r>
            <a:endParaRPr sz="2000" b="1" dirty="0">
              <a:latin typeface="Times New Roman" panose="02020603050405020304" pitchFamily="18" charset="0"/>
              <a:cs typeface="Times New Roman" panose="02020603050405020304" pitchFamily="18" charset="0"/>
            </a:endParaRPr>
          </a:p>
          <a:p>
            <a:pPr algn="just">
              <a:lnSpc>
                <a:spcPts val="2200"/>
              </a:lnSpc>
              <a:buNone/>
            </a:pPr>
            <a:r>
              <a:rPr sz="2000" b="1" dirty="0">
                <a:latin typeface="Times New Roman" panose="02020603050405020304" pitchFamily="18" charset="0"/>
                <a:cs typeface="Times New Roman" panose="02020603050405020304" pitchFamily="18" charset="0"/>
              </a:rPr>
              <a:t>- K</a:t>
            </a:r>
            <a:r>
              <a:rPr lang="vi-VN" altLang="x-none" sz="2000" b="1" dirty="0">
                <a:latin typeface="Times New Roman" panose="02020603050405020304" pitchFamily="18" charset="0"/>
                <a:cs typeface="Times New Roman" panose="02020603050405020304" pitchFamily="18" charset="0"/>
              </a:rPr>
              <a:t>hi có niềm tin, ta sẽ luôn tin tưởng bản thân mình, cho rằng mình có thể l</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m được v</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 vì thế m</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 cố gắng hết mình, không bỏ cuộc giữa chừng. </a:t>
            </a:r>
            <a:endParaRPr sz="2000" b="1" dirty="0">
              <a:latin typeface="Times New Roman" panose="02020603050405020304" pitchFamily="18" charset="0"/>
              <a:cs typeface="Times New Roman" panose="02020603050405020304" pitchFamily="18" charset="0"/>
            </a:endParaRPr>
          </a:p>
          <a:p>
            <a:pPr algn="just">
              <a:lnSpc>
                <a:spcPts val="2200"/>
              </a:lnSpc>
              <a:buNone/>
            </a:pPr>
            <a:r>
              <a:rPr sz="2000" b="1" dirty="0">
                <a:latin typeface="Times New Roman" panose="02020603050405020304" pitchFamily="18" charset="0"/>
                <a:cs typeface="Times New Roman" panose="02020603050405020304" pitchFamily="18" charset="0"/>
              </a:rPr>
              <a:t>- </a:t>
            </a:r>
            <a:r>
              <a:rPr lang="vi-VN" altLang="x-none" sz="2000" b="1" dirty="0">
                <a:latin typeface="Times New Roman" panose="02020603050405020304" pitchFamily="18" charset="0"/>
                <a:cs typeface="Times New Roman" panose="02020603050405020304" pitchFamily="18" charset="0"/>
              </a:rPr>
              <a:t>Ngay lúc con người mệt mỏi v</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 chán nản nhất, niềm tin sẽ thúc đẩy con người thoát khỏi tình trạng buồn chán, bi quan để tiếp tục hi vọng v</a:t>
            </a:r>
            <a:r>
              <a:rPr lang="vi-VN" altLang="x-none" sz="2000" b="1" dirty="0">
                <a:latin typeface="Times New Roman" panose="02020603050405020304" pitchFamily="18" charset="0"/>
                <a:ea typeface="Times New Roman" panose="02020603050405020304" pitchFamily="18" charset="0"/>
              </a:rPr>
              <a:t>à</a:t>
            </a:r>
            <a:r>
              <a:rPr lang="vi-VN" altLang="x-none" sz="2000" b="1" dirty="0">
                <a:latin typeface="Times New Roman" panose="02020603050405020304" pitchFamily="18" charset="0"/>
                <a:cs typeface="Times New Roman" panose="02020603050405020304" pitchFamily="18" charset="0"/>
              </a:rPr>
              <a:t>o những điều tốt đẹp.</a:t>
            </a:r>
            <a:endParaRPr sz="2000" b="1" dirty="0">
              <a:latin typeface="Times New Roman" panose="02020603050405020304" pitchFamily="18" charset="0"/>
              <a:cs typeface="Times New Roman" panose="02020603050405020304" pitchFamily="18" charset="0"/>
            </a:endParaRPr>
          </a:p>
          <a:p>
            <a:pPr algn="just">
              <a:lnSpc>
                <a:spcPts val="2200"/>
              </a:lnSpc>
              <a:buNone/>
            </a:pPr>
            <a:r>
              <a:rPr sz="2000" b="1" dirty="0">
                <a:solidFill>
                  <a:srgbClr val="FF0000"/>
                </a:solidFill>
                <a:latin typeface="Times New Roman" panose="02020603050405020304" pitchFamily="18" charset="0"/>
                <a:cs typeface="Calibri" panose="020F0502020204030204" pitchFamily="34" charset="0"/>
              </a:rPr>
              <a:t>-&gt; V</a:t>
            </a:r>
            <a:r>
              <a:rPr lang="vi-VN" altLang="x-none" sz="2000" b="1" dirty="0">
                <a:solidFill>
                  <a:srgbClr val="FF0000"/>
                </a:solidFill>
                <a:latin typeface="Times New Roman" panose="02020603050405020304" pitchFamily="18" charset="0"/>
                <a:cs typeface="Calibri" panose="020F0502020204030204" pitchFamily="34" charset="0"/>
              </a:rPr>
              <a:t>ai trò của </a:t>
            </a:r>
            <a:r>
              <a:rPr sz="2000" b="1" dirty="0">
                <a:solidFill>
                  <a:srgbClr val="FF0000"/>
                </a:solidFill>
                <a:latin typeface="Times New Roman" panose="02020603050405020304" pitchFamily="18" charset="0"/>
                <a:cs typeface="Calibri" panose="020F0502020204030204" pitchFamily="34" charset="0"/>
              </a:rPr>
              <a:t>“</a:t>
            </a:r>
            <a:r>
              <a:rPr lang="vi-VN" altLang="x-none" sz="2000" b="1" dirty="0">
                <a:solidFill>
                  <a:srgbClr val="FF0000"/>
                </a:solidFill>
                <a:latin typeface="Times New Roman" panose="02020603050405020304" pitchFamily="18" charset="0"/>
                <a:cs typeface="Calibri" panose="020F0502020204030204" pitchFamily="34" charset="0"/>
              </a:rPr>
              <a:t>niềm tin trong cuộc sống</a:t>
            </a:r>
            <a:r>
              <a:rPr sz="2000" b="1" dirty="0">
                <a:solidFill>
                  <a:srgbClr val="FF0000"/>
                </a:solidFill>
                <a:latin typeface="Times New Roman" panose="02020603050405020304" pitchFamily="18" charset="0"/>
                <a:cs typeface="Calibri" panose="020F0502020204030204" pitchFamily="34" charset="0"/>
              </a:rPr>
              <a:t>”: Vô cùng quan trọng. </a:t>
            </a:r>
            <a:r>
              <a:rPr sz="2000" b="1" dirty="0">
                <a:latin typeface="Times New Roman" panose="02020603050405020304" pitchFamily="18" charset="0"/>
                <a:cs typeface="Calibri" panose="020F0502020204030204" pitchFamily="34" charset="0"/>
              </a:rPr>
              <a:t>Chỉ khi có được niềm tin v</a:t>
            </a:r>
            <a:r>
              <a:rPr sz="2000" b="1" dirty="0">
                <a:latin typeface="Times New Roman" panose="02020603050405020304" pitchFamily="18" charset="0"/>
                <a:ea typeface="Calibri" panose="020F0502020204030204" pitchFamily="34" charset="0"/>
              </a:rPr>
              <a:t>à</a:t>
            </a:r>
            <a:r>
              <a:rPr sz="2000" b="1" dirty="0">
                <a:latin typeface="Times New Roman" panose="02020603050405020304" pitchFamily="18" charset="0"/>
                <a:cs typeface="Calibri" panose="020F0502020204030204" pitchFamily="34" charset="0"/>
              </a:rPr>
              <a:t>o con người v</a:t>
            </a:r>
            <a:r>
              <a:rPr sz="2000" b="1" dirty="0">
                <a:latin typeface="Times New Roman" panose="02020603050405020304" pitchFamily="18" charset="0"/>
                <a:ea typeface="Calibri" panose="020F0502020204030204" pitchFamily="34" charset="0"/>
              </a:rPr>
              <a:t>à</a:t>
            </a:r>
            <a:r>
              <a:rPr sz="2000" b="1" dirty="0">
                <a:latin typeface="Times New Roman" panose="02020603050405020304" pitchFamily="18" charset="0"/>
                <a:cs typeface="Calibri" panose="020F0502020204030204" pitchFamily="34" charset="0"/>
              </a:rPr>
              <a:t> cuộc đời thì những điều tốt đẹp mới có thể xuất hiện</a:t>
            </a:r>
            <a:endParaRPr sz="2000" b="1" dirty="0">
              <a:latin typeface="Times New Roman" panose="02020603050405020304" pitchFamily="18" charset="0"/>
              <a:ea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charRg st="0" end="155"/>
                                            </p:txEl>
                                          </p:spTgt>
                                        </p:tgtEl>
                                        <p:attrNameLst>
                                          <p:attrName>style.visibility</p:attrName>
                                        </p:attrNameLst>
                                      </p:cBhvr>
                                      <p:to>
                                        <p:strVal val="visible"/>
                                      </p:to>
                                    </p:set>
                                    <p:animEffect transition="in" filter="fade">
                                      <p:cBhvr>
                                        <p:cTn id="7" dur="500"/>
                                        <p:tgtEl>
                                          <p:spTgt spid="3">
                                            <p:txEl>
                                              <p:charRg st="0" end="15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charRg st="166" end="199"/>
                                            </p:txEl>
                                          </p:spTgt>
                                        </p:tgtEl>
                                        <p:attrNameLst>
                                          <p:attrName>style.visibility</p:attrName>
                                        </p:attrNameLst>
                                      </p:cBhvr>
                                      <p:to>
                                        <p:strVal val="visible"/>
                                      </p:to>
                                    </p:set>
                                    <p:animEffect transition="in" filter="wipe(down)">
                                      <p:cBhvr>
                                        <p:cTn id="12" dur="500"/>
                                        <p:tgtEl>
                                          <p:spTgt spid="3">
                                            <p:txEl>
                                              <p:charRg st="166" end="199"/>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charRg st="199" end="319"/>
                                            </p:txEl>
                                          </p:spTgt>
                                        </p:tgtEl>
                                        <p:attrNameLst>
                                          <p:attrName>style.visibility</p:attrName>
                                        </p:attrNameLst>
                                      </p:cBhvr>
                                      <p:to>
                                        <p:strVal val="visible"/>
                                      </p:to>
                                    </p:set>
                                    <p:animEffect transition="in" filter="wipe(down)">
                                      <p:cBhvr>
                                        <p:cTn id="15" dur="500"/>
                                        <p:tgtEl>
                                          <p:spTgt spid="3">
                                            <p:txEl>
                                              <p:charRg st="199" end="31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charRg st="319" end="43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charRg st="432" end="485"/>
                                            </p:txEl>
                                          </p:spTgt>
                                        </p:tgtEl>
                                        <p:attrNameLst>
                                          <p:attrName>style.visibility</p:attrName>
                                        </p:attrNameLst>
                                      </p:cBhvr>
                                      <p:to>
                                        <p:strVal val="visible"/>
                                      </p:to>
                                    </p:set>
                                    <p:animEffect transition="in" filter="fade">
                                      <p:cBhvr>
                                        <p:cTn id="24" dur="500"/>
                                        <p:tgtEl>
                                          <p:spTgt spid="3">
                                            <p:txEl>
                                              <p:charRg st="432" end="48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charRg st="485" end="610"/>
                                            </p:txEl>
                                          </p:spTgt>
                                        </p:tgtEl>
                                        <p:attrNameLst>
                                          <p:attrName>style.visibility</p:attrName>
                                        </p:attrNameLst>
                                      </p:cBhvr>
                                      <p:to>
                                        <p:strVal val="visible"/>
                                      </p:to>
                                    </p:set>
                                    <p:animEffect transition="in" filter="fade">
                                      <p:cBhvr>
                                        <p:cTn id="27" dur="500"/>
                                        <p:tgtEl>
                                          <p:spTgt spid="3">
                                            <p:txEl>
                                              <p:charRg st="485" end="6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charRg st="610" end="737"/>
                                            </p:txEl>
                                          </p:spTgt>
                                        </p:tgtEl>
                                        <p:attrNameLst>
                                          <p:attrName>style.visibility</p:attrName>
                                        </p:attrNameLst>
                                      </p:cBhvr>
                                      <p:to>
                                        <p:strVal val="visible"/>
                                      </p:to>
                                    </p:set>
                                    <p:animEffect transition="in" filter="fade">
                                      <p:cBhvr>
                                        <p:cTn id="30" dur="500"/>
                                        <p:tgtEl>
                                          <p:spTgt spid="3">
                                            <p:txEl>
                                              <p:charRg st="610" end="73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charRg st="737" end="880"/>
                                            </p:txEl>
                                          </p:spTgt>
                                        </p:tgtEl>
                                        <p:attrNameLst>
                                          <p:attrName>style.visibility</p:attrName>
                                        </p:attrNameLst>
                                      </p:cBhvr>
                                      <p:to>
                                        <p:strVal val="visible"/>
                                      </p:to>
                                    </p:set>
                                    <p:animEffect transition="in" filter="fade">
                                      <p:cBhvr>
                                        <p:cTn id="33" dur="500"/>
                                        <p:tgtEl>
                                          <p:spTgt spid="3">
                                            <p:txEl>
                                              <p:charRg st="737" end="88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charRg st="880" end="1043"/>
                                            </p:txEl>
                                          </p:spTgt>
                                        </p:tgtEl>
                                        <p:attrNameLst>
                                          <p:attrName>style.visibility</p:attrName>
                                        </p:attrNameLst>
                                      </p:cBhvr>
                                      <p:to>
                                        <p:strVal val="visible"/>
                                      </p:to>
                                    </p:set>
                                    <p:animEffect transition="in" filter="fade">
                                      <p:cBhvr>
                                        <p:cTn id="36" dur="500"/>
                                        <p:tgtEl>
                                          <p:spTgt spid="3">
                                            <p:txEl>
                                              <p:charRg st="880" end="104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charRg st="1043" end="1201"/>
                                            </p:txEl>
                                          </p:spTgt>
                                        </p:tgtEl>
                                        <p:attrNameLst>
                                          <p:attrName>style.visibility</p:attrName>
                                        </p:attrNameLst>
                                      </p:cBhvr>
                                      <p:to>
                                        <p:strVal val="visible"/>
                                      </p:to>
                                    </p:set>
                                    <p:animEffect transition="in" filter="fade">
                                      <p:cBhvr>
                                        <p:cTn id="39" dur="500"/>
                                        <p:tgtEl>
                                          <p:spTgt spid="3">
                                            <p:txEl>
                                              <p:charRg st="1043" end="120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81000" y="304800"/>
            <a:ext cx="8534400" cy="40624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b="1" dirty="0">
                <a:solidFill>
                  <a:srgbClr val="002060"/>
                </a:solidFill>
                <a:latin typeface="Times New Roman" panose="02020603050405020304" pitchFamily="18" charset="0"/>
                <a:cs typeface="Times New Roman" panose="02020603050405020304" pitchFamily="18" charset="0"/>
              </a:rPr>
              <a:t>PHẦN II (3,5)</a:t>
            </a:r>
            <a:endParaRPr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Đọc văn bản sau:</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	Ta hỏi một con chim: Ngươi cần gì? Chim trả lời: Ta cần bay.</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Một con chim được ăn kê béo trong lồng sẽ trở th</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nh một con g</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bé bỏng, tội nghiệp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vô dụng.</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Ta hỏi một dòng sông: Ngươi cần gì? Sông trả lời: Ta cần chảy.</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Một dòng sông không chảy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vũng nước, khô cạn dần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biến mất.</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Ta hỏi một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Ngươi cần gì?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trả lời: Ta cần được ra khơi.</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Một dòng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không ra khơi nó chỉ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vật biết nôit trên mặt nướcv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sẽ chìm dần theo thời gian.</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Ta hỏi một con người: Ngươi cần gì? Con người trả lời: Ta cần được lao động trong sáng tạo.</a:t>
            </a:r>
            <a:endParaRPr sz="2000" b="1" dirty="0">
              <a:solidFill>
                <a:srgbClr val="002060"/>
              </a:solidFill>
              <a:latin typeface="Times New Roman" panose="02020603050405020304" pitchFamily="18" charset="0"/>
              <a:cs typeface="Times New Roman" panose="02020603050405020304" pitchFamily="18" charset="0"/>
            </a:endParaRPr>
          </a:p>
          <a:p>
            <a:pPr lvl="0" algn="r">
              <a:buNone/>
            </a:pPr>
            <a:r>
              <a:rPr sz="2000" b="1" i="1" dirty="0">
                <a:solidFill>
                  <a:srgbClr val="002060"/>
                </a:solidFill>
                <a:latin typeface="Times New Roman" panose="02020603050405020304" pitchFamily="18" charset="0"/>
                <a:cs typeface="Times New Roman" panose="02020603050405020304" pitchFamily="18" charset="0"/>
              </a:rPr>
              <a:t>       (Trích Những câu hỏi không lãng mạn, Nguyễn Quang Thiều)</a:t>
            </a:r>
            <a:endParaRPr sz="2000" b="1" i="1" dirty="0">
              <a:solidFill>
                <a:srgbClr val="002060"/>
              </a:solidFill>
              <a:latin typeface="Times New Roman" panose="02020603050405020304" pitchFamily="18" charset="0"/>
              <a:ea typeface="Times New Roman" panose="02020603050405020304" pitchFamily="18" charset="0"/>
            </a:endParaRPr>
          </a:p>
        </p:txBody>
      </p:sp>
      <p:sp>
        <p:nvSpPr>
          <p:cNvPr id="7171" name="TextBox 2"/>
          <p:cNvSpPr txBox="1"/>
          <p:nvPr/>
        </p:nvSpPr>
        <p:spPr>
          <a:xfrm>
            <a:off x="228600" y="4343400"/>
            <a:ext cx="87630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1. Về ý nghĩa, câu trả lời của các nhân vật trong bài thơ trên có điểm gì chung? </a:t>
            </a:r>
            <a:endParaRPr lang="en-US" altLang="en-US" sz="2000" b="1" dirty="0">
              <a:latin typeface="Times New Roman" panose="02020603050405020304" pitchFamily="18" charset="0"/>
            </a:endParaRPr>
          </a:p>
        </p:txBody>
      </p:sp>
      <p:sp>
        <p:nvSpPr>
          <p:cNvPr id="7172" name="TextBox 3"/>
          <p:cNvSpPr txBox="1"/>
          <p:nvPr/>
        </p:nvSpPr>
        <p:spPr>
          <a:xfrm>
            <a:off x="228600" y="4794250"/>
            <a:ext cx="8686800" cy="10160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2. Bài thơ trên có sử dụng hình thức ngôn ngữ nào? Tìm một bàu thơ trong chương trình Ngữ văn 9 cũng có sử dụng hình thức ngôn ngữ như vậy? Ghi rõ tên tác giả bài thơ ấy?  (1,0)</a:t>
            </a:r>
            <a:endParaRPr lang="en-US" altLang="en-US" sz="2000" b="1" dirty="0">
              <a:latin typeface="Times New Roman" panose="02020603050405020304" pitchFamily="18" charset="0"/>
            </a:endParaRPr>
          </a:p>
        </p:txBody>
      </p:sp>
      <p:sp>
        <p:nvSpPr>
          <p:cNvPr id="7173" name="TextBox 4"/>
          <p:cNvSpPr txBox="1"/>
          <p:nvPr/>
        </p:nvSpPr>
        <p:spPr>
          <a:xfrm>
            <a:off x="228600" y="5788025"/>
            <a:ext cx="868680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3. Với độ dài khoảng 2/3 trang giấy thi, trình bày suy nghĩ của em về câu trả iowif của con người: “</a:t>
            </a:r>
            <a:r>
              <a:rPr lang="en-US" altLang="en-US" sz="2000" b="1" dirty="0">
                <a:solidFill>
                  <a:srgbClr val="002060"/>
                </a:solidFill>
                <a:latin typeface="Times New Roman" panose="02020603050405020304" pitchFamily="18" charset="0"/>
                <a:cs typeface="Times New Roman" panose="02020603050405020304" pitchFamily="18" charset="0"/>
              </a:rPr>
              <a:t>Ta cần được lao động trong sáng tạo” (2,0đ)</a:t>
            </a:r>
            <a:endParaRPr lang="en-US" altLang="en-US" sz="2000" b="1"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4"/>
          <p:cNvSpPr txBox="1"/>
          <p:nvPr/>
        </p:nvSpPr>
        <p:spPr>
          <a:xfrm>
            <a:off x="381000" y="838200"/>
            <a:ext cx="8839200" cy="8302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400" b="1" dirty="0">
                <a:solidFill>
                  <a:srgbClr val="002060"/>
                </a:solidFill>
                <a:latin typeface="Times New Roman" panose="02020603050405020304" pitchFamily="18" charset="0"/>
              </a:rPr>
              <a:t>1. Những câu thơ được trích từ bài thơ nào? Trình bày ngắn gọn ý nghĩa nhan đề bài thơ? (1,5đ)</a:t>
            </a:r>
            <a:endParaRPr lang="en-US" altLang="en-US" sz="2400" b="1" dirty="0">
              <a:solidFill>
                <a:srgbClr val="002060"/>
              </a:solidFill>
              <a:latin typeface="Times New Roman" panose="02020603050405020304" pitchFamily="18" charset="0"/>
            </a:endParaRPr>
          </a:p>
        </p:txBody>
      </p:sp>
      <p:sp>
        <p:nvSpPr>
          <p:cNvPr id="8195" name="TextBox 8"/>
          <p:cNvSpPr txBox="1"/>
          <p:nvPr/>
        </p:nvSpPr>
        <p:spPr>
          <a:xfrm>
            <a:off x="1371600" y="381000"/>
            <a:ext cx="59436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a:spcBef>
                <a:spcPct val="0"/>
              </a:spcBef>
              <a:buNone/>
            </a:pPr>
            <a:r>
              <a:rPr lang="en-US" altLang="en-US" sz="2400" b="1" dirty="0">
                <a:latin typeface="Times New Roman" panose="02020603050405020304" pitchFamily="18" charset="0"/>
              </a:rPr>
              <a:t>ĐỀ KHẢO SÁT QUẬN BA ĐÌNH (28/4/21)</a:t>
            </a:r>
            <a:endParaRPr lang="en-US" altLang="en-US" sz="2400" b="1" dirty="0">
              <a:latin typeface="Times New Roman" panose="02020603050405020304" pitchFamily="18" charset="0"/>
            </a:endParaRPr>
          </a:p>
        </p:txBody>
      </p:sp>
      <p:sp>
        <p:nvSpPr>
          <p:cNvPr id="5" name="TextBox 4"/>
          <p:cNvSpPr txBox="1"/>
          <p:nvPr/>
        </p:nvSpPr>
        <p:spPr>
          <a:xfrm>
            <a:off x="381000" y="1828800"/>
            <a:ext cx="8534400" cy="1570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400" b="1" dirty="0">
                <a:latin typeface="Times New Roman" panose="02020603050405020304" pitchFamily="18" charset="0"/>
              </a:rPr>
              <a:t>Nêu đúng tên văn bản: Bài thơ về Tiểu đội xe không kính. (0,5 điểm)</a:t>
            </a:r>
            <a:endParaRPr lang="en-US" altLang="en-US" sz="2400" b="1" dirty="0">
              <a:latin typeface="Times New Roman" panose="02020603050405020304" pitchFamily="18" charset="0"/>
            </a:endParaRPr>
          </a:p>
          <a:p>
            <a:pPr marL="0" lvl="0" indent="0">
              <a:spcBef>
                <a:spcPct val="0"/>
              </a:spcBef>
              <a:buNone/>
            </a:pPr>
            <a:r>
              <a:rPr lang="en-US" altLang="en-US" sz="2400" b="1" dirty="0">
                <a:latin typeface="Times New Roman" panose="02020603050405020304" pitchFamily="18" charset="0"/>
              </a:rPr>
              <a:t>      Giải thích được nhan đề bài thơ: độc đá, mới lạ (0,75 điểm) </a:t>
            </a:r>
            <a:endParaRPr lang="en-US" altLang="en-US" sz="2400" b="1" dirty="0">
              <a:latin typeface="Times New Roman" panose="02020603050405020304" pitchFamily="18" charset="0"/>
            </a:endParaRPr>
          </a:p>
          <a:p>
            <a:pPr marL="0" lvl="0" indent="0">
              <a:spcBef>
                <a:spcPct val="0"/>
              </a:spcBef>
              <a:buNone/>
            </a:pPr>
            <a:r>
              <a:rPr lang="en-US" altLang="en-US" sz="2400" b="1" dirty="0">
                <a:latin typeface="Times New Roman" panose="02020603050405020304" pitchFamily="18" charset="0"/>
              </a:rPr>
              <a:t>      Chốt ý: Nhan đề làm nổi bật chủ đề tác phẩm. (0,25 điểm)</a:t>
            </a:r>
            <a:endParaRPr lang="en-US" altLang="en-US" sz="2400" b="1" dirty="0">
              <a:latin typeface="Times New Roman" panose="02020603050405020304" pitchFamily="18" charset="0"/>
            </a:endParaRPr>
          </a:p>
        </p:txBody>
      </p:sp>
      <p:sp>
        <p:nvSpPr>
          <p:cNvPr id="7" name="TextBox 5"/>
          <p:cNvSpPr txBox="1"/>
          <p:nvPr/>
        </p:nvSpPr>
        <p:spPr>
          <a:xfrm>
            <a:off x="381000" y="3349625"/>
            <a:ext cx="8534400" cy="8302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400" b="1" dirty="0">
                <a:solidFill>
                  <a:srgbClr val="002060"/>
                </a:solidFill>
                <a:latin typeface="Times New Roman" panose="02020603050405020304" pitchFamily="18" charset="0"/>
              </a:rPr>
              <a:t>2. Chỉ ra và nêu tác dụng của phép điệp ngữ trong hai đoạn thơ trên (1,0đ)</a:t>
            </a:r>
            <a:endParaRPr lang="en-US" altLang="en-US" sz="2400" b="1" dirty="0">
              <a:solidFill>
                <a:srgbClr val="002060"/>
              </a:solidFill>
              <a:latin typeface="Times New Roman" panose="02020603050405020304" pitchFamily="18" charset="0"/>
            </a:endParaRPr>
          </a:p>
        </p:txBody>
      </p:sp>
      <p:sp>
        <p:nvSpPr>
          <p:cNvPr id="8" name="TextBox 7"/>
          <p:cNvSpPr txBox="1"/>
          <p:nvPr/>
        </p:nvSpPr>
        <p:spPr>
          <a:xfrm>
            <a:off x="457200" y="4035425"/>
            <a:ext cx="84582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400" b="1" dirty="0">
                <a:latin typeface="Times New Roman" panose="02020603050405020304" pitchFamily="18" charset="0"/>
              </a:rPr>
              <a:t>- Điệp ngữ: Không có kính, ừ thì, chưa cần.</a:t>
            </a:r>
            <a:endParaRPr lang="en-US" altLang="en-US" sz="2400" b="1" dirty="0">
              <a:latin typeface="Times New Roman" panose="02020603050405020304" pitchFamily="18" charset="0"/>
            </a:endParaRPr>
          </a:p>
        </p:txBody>
      </p:sp>
      <p:sp>
        <p:nvSpPr>
          <p:cNvPr id="9" name="TextBox 8"/>
          <p:cNvSpPr txBox="1"/>
          <p:nvPr/>
        </p:nvSpPr>
        <p:spPr>
          <a:xfrm>
            <a:off x="457200" y="4495800"/>
            <a:ext cx="8458200" cy="1938338"/>
          </a:xfrm>
          <a:prstGeom prst="rect">
            <a:avLst/>
          </a:prstGeom>
          <a:noFill/>
        </p:spPr>
        <p:txBody>
          <a:bodyPr>
            <a:spAutoFit/>
          </a:bodyPr>
          <a:lstStyle/>
          <a:p>
            <a:pPr marR="0" defTabSz="914400">
              <a:buClrTx/>
              <a:buSzTx/>
              <a:buFontTx/>
              <a:buNone/>
              <a:defRPr/>
            </a:pPr>
            <a:r>
              <a:rPr kumimoji="0" lang="en-US" sz="2400" b="1" kern="1200" cap="none" spc="0" normalizeH="0" baseline="0" noProof="0" dirty="0" err="1">
                <a:latin typeface="Times New Roman" panose="02020603050405020304" pitchFamily="18" charset="0"/>
                <a:ea typeface="+mn-ea"/>
                <a:cs typeface="+mn-cs"/>
              </a:rPr>
              <a:t>Tác</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dụng</a:t>
            </a:r>
            <a:r>
              <a:rPr kumimoji="0" lang="en-US" sz="2400" b="1" kern="1200" cap="none" spc="0" normalizeH="0" baseline="0" noProof="0" dirty="0">
                <a:latin typeface="Times New Roman" panose="02020603050405020304" pitchFamily="18" charset="0"/>
                <a:ea typeface="+mn-ea"/>
                <a:cs typeface="+mn-cs"/>
              </a:rPr>
              <a:t>: </a:t>
            </a:r>
            <a:endParaRPr kumimoji="0" lang="en-US" sz="24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400" b="1" kern="1200" cap="none" spc="0" normalizeH="0" baseline="0" noProof="0" dirty="0" err="1">
                <a:latin typeface="Times New Roman" panose="02020603050405020304" pitchFamily="18" charset="0"/>
                <a:ea typeface="+mn-ea"/>
                <a:cs typeface="+mn-cs"/>
              </a:rPr>
              <a:t>Tạo</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giọng</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điệu</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thơ</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ngang</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tàng</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khoẻ</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khoắn</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trẻ</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trung</a:t>
            </a:r>
            <a:r>
              <a:rPr kumimoji="0" lang="en-US" sz="2400" b="1" kern="1200" cap="none" spc="0" normalizeH="0" baseline="0" noProof="0" dirty="0">
                <a:latin typeface="Times New Roman" panose="02020603050405020304" pitchFamily="18" charset="0"/>
                <a:ea typeface="+mn-ea"/>
                <a:cs typeface="+mn-cs"/>
              </a:rPr>
              <a:t>.</a:t>
            </a:r>
            <a:endParaRPr kumimoji="0" lang="en-US" sz="2400" b="1" kern="1200" cap="none" spc="0" normalizeH="0" baseline="0" noProof="0" dirty="0">
              <a:latin typeface="Times New Roman" panose="02020603050405020304" pitchFamily="18" charset="0"/>
              <a:ea typeface="+mn-ea"/>
              <a:cs typeface="+mn-cs"/>
            </a:endParaRPr>
          </a:p>
          <a:p>
            <a:pPr marL="285750" marR="0" indent="-285750" defTabSz="914400">
              <a:buClrTx/>
              <a:buSzTx/>
              <a:buFontTx/>
              <a:buChar char="-"/>
              <a:defRPr/>
            </a:pPr>
            <a:r>
              <a:rPr kumimoji="0" lang="en-US" sz="2400" b="1" kern="1200" cap="none" spc="0" normalizeH="0" baseline="0" noProof="0" dirty="0" err="1">
                <a:latin typeface="Times New Roman" panose="02020603050405020304" pitchFamily="18" charset="0"/>
                <a:ea typeface="+mn-ea"/>
                <a:cs typeface="+mn-cs"/>
              </a:rPr>
              <a:t>Thể</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hiện</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thái</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độ</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bất</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chấp</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khó</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khăn</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coi</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thường</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gian</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khổ</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hiểm</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nguy</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tinh</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thần</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lạc</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quan</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cách</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mạng</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dũng</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cảm</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của</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người</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lính</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lái</a:t>
            </a:r>
            <a:r>
              <a:rPr kumimoji="0" lang="en-US" sz="2400" b="1" kern="1200" cap="none" spc="0" normalizeH="0" baseline="0" noProof="0" dirty="0">
                <a:latin typeface="Times New Roman" panose="02020603050405020304" pitchFamily="18" charset="0"/>
                <a:ea typeface="+mn-ea"/>
                <a:cs typeface="+mn-cs"/>
              </a:rPr>
              <a:t> </a:t>
            </a:r>
            <a:r>
              <a:rPr kumimoji="0" lang="en-US" sz="2400" b="1" kern="1200" cap="none" spc="0" normalizeH="0" baseline="0" noProof="0" dirty="0" err="1">
                <a:latin typeface="Times New Roman" panose="02020603050405020304" pitchFamily="18" charset="0"/>
                <a:ea typeface="+mn-ea"/>
                <a:cs typeface="+mn-cs"/>
              </a:rPr>
              <a:t>xe</a:t>
            </a:r>
            <a:r>
              <a:rPr kumimoji="0" lang="en-US" sz="2400" b="1" kern="1200" cap="none" spc="0" normalizeH="0" baseline="0" noProof="0" dirty="0">
                <a:latin typeface="Times New Roman" panose="02020603050405020304" pitchFamily="18" charset="0"/>
                <a:ea typeface="+mn-ea"/>
                <a:cs typeface="+mn-cs"/>
              </a:rPr>
              <a:t>.</a:t>
            </a:r>
            <a:endParaRPr kumimoji="0" lang="en-US" sz="2400" b="1" kern="1200" cap="none" spc="0" normalizeH="0" baseline="0" noProof="0" dirty="0">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xEl>
                                              <p:charRg st="0" end="68"/>
                                            </p:txEl>
                                          </p:spTgt>
                                        </p:tgtEl>
                                        <p:attrNameLst>
                                          <p:attrName>style.visibility</p:attrName>
                                        </p:attrNameLst>
                                      </p:cBhvr>
                                      <p:to>
                                        <p:strVal val="visible"/>
                                      </p:to>
                                    </p:set>
                                    <p:animEffect transition="in" filter="fade">
                                      <p:cBhvr>
                                        <p:cTn id="18" dur="1000"/>
                                        <p:tgtEl>
                                          <p:spTgt spid="5">
                                            <p:txEl>
                                              <p:charRg st="0" end="68"/>
                                            </p:txEl>
                                          </p:spTgt>
                                        </p:tgtEl>
                                      </p:cBhvr>
                                    </p:animEffect>
                                    <p:anim calcmode="lin" valueType="num">
                                      <p:cBhvr>
                                        <p:cTn id="19" dur="1000" fill="hold"/>
                                        <p:tgtEl>
                                          <p:spTgt spid="5">
                                            <p:txEl>
                                              <p:charRg st="0" end="68"/>
                                            </p:txEl>
                                          </p:spTgt>
                                        </p:tgtEl>
                                        <p:attrNameLst>
                                          <p:attrName>ppt_x</p:attrName>
                                        </p:attrNameLst>
                                      </p:cBhvr>
                                      <p:tavLst>
                                        <p:tav tm="0">
                                          <p:val>
                                            <p:strVal val="#ppt_x"/>
                                          </p:val>
                                        </p:tav>
                                        <p:tav tm="100000">
                                          <p:val>
                                            <p:strVal val="#ppt_x"/>
                                          </p:val>
                                        </p:tav>
                                      </p:tavLst>
                                    </p:anim>
                                    <p:anim calcmode="lin" valueType="num">
                                      <p:cBhvr>
                                        <p:cTn id="20" dur="1000" fill="hold"/>
                                        <p:tgtEl>
                                          <p:spTgt spid="5">
                                            <p:txEl>
                                              <p:charRg st="0" end="68"/>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xEl>
                                              <p:charRg st="68" end="135"/>
                                            </p:txEl>
                                          </p:spTgt>
                                        </p:tgtEl>
                                        <p:attrNameLst>
                                          <p:attrName>style.visibility</p:attrName>
                                        </p:attrNameLst>
                                      </p:cBhvr>
                                      <p:to>
                                        <p:strVal val="visible"/>
                                      </p:to>
                                    </p:set>
                                    <p:animEffect transition="in" filter="wipe(down)">
                                      <p:cBhvr>
                                        <p:cTn id="25" dur="500"/>
                                        <p:tgtEl>
                                          <p:spTgt spid="5">
                                            <p:txEl>
                                              <p:charRg st="68" end="135"/>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5">
                                            <p:txEl>
                                              <p:charRg st="135" end="198"/>
                                            </p:txEl>
                                          </p:spTgt>
                                        </p:tgtEl>
                                        <p:attrNameLst>
                                          <p:attrName>style.visibility</p:attrName>
                                        </p:attrNameLst>
                                      </p:cBhvr>
                                      <p:to>
                                        <p:strVal val="visible"/>
                                      </p:to>
                                    </p:set>
                                    <p:animEffect transition="in" filter="wipe(down)">
                                      <p:cBhvr>
                                        <p:cTn id="28" dur="500"/>
                                        <p:tgtEl>
                                          <p:spTgt spid="5">
                                            <p:txEl>
                                              <p:charRg st="135" end="19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9">
                                            <p:txEl>
                                              <p:charRg st="0" end="1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charRg st="11" end="65"/>
                                            </p:txEl>
                                          </p:spTgt>
                                        </p:tgtEl>
                                        <p:attrNameLst>
                                          <p:attrName>style.visibility</p:attrName>
                                        </p:attrNameLst>
                                      </p:cBhvr>
                                      <p:to>
                                        <p:strVal val="visible"/>
                                      </p:to>
                                    </p:set>
                                    <p:animEffect transition="in" filter="fade">
                                      <p:cBhvr>
                                        <p:cTn id="42" dur="1000"/>
                                        <p:tgtEl>
                                          <p:spTgt spid="9">
                                            <p:txEl>
                                              <p:charRg st="11" end="65"/>
                                            </p:txEl>
                                          </p:spTgt>
                                        </p:tgtEl>
                                      </p:cBhvr>
                                    </p:animEffect>
                                    <p:anim calcmode="lin" valueType="num">
                                      <p:cBhvr>
                                        <p:cTn id="43" dur="1000" fill="hold"/>
                                        <p:tgtEl>
                                          <p:spTgt spid="9">
                                            <p:txEl>
                                              <p:charRg st="11" end="6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charRg st="11" end="6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9">
                                            <p:txEl>
                                              <p:charRg st="65" end="195"/>
                                            </p:txEl>
                                          </p:spTgt>
                                        </p:tgtEl>
                                        <p:attrNameLst>
                                          <p:attrName>style.visibility</p:attrName>
                                        </p:attrNameLst>
                                      </p:cBhvr>
                                      <p:to>
                                        <p:strVal val="visible"/>
                                      </p:to>
                                    </p:set>
                                    <p:animEffect transition="in" filter="fade">
                                      <p:cBhvr>
                                        <p:cTn id="47" dur="1000"/>
                                        <p:tgtEl>
                                          <p:spTgt spid="9">
                                            <p:txEl>
                                              <p:charRg st="65" end="195"/>
                                            </p:txEl>
                                          </p:spTgt>
                                        </p:tgtEl>
                                      </p:cBhvr>
                                    </p:animEffect>
                                    <p:anim calcmode="lin" valueType="num">
                                      <p:cBhvr>
                                        <p:cTn id="48" dur="1000" fill="hold"/>
                                        <p:tgtEl>
                                          <p:spTgt spid="9">
                                            <p:txEl>
                                              <p:charRg st="65" end="195"/>
                                            </p:txEl>
                                          </p:spTgt>
                                        </p:tgtEl>
                                        <p:attrNameLst>
                                          <p:attrName>ppt_x</p:attrName>
                                        </p:attrNameLst>
                                      </p:cBhvr>
                                      <p:tavLst>
                                        <p:tav tm="0">
                                          <p:val>
                                            <p:strVal val="#ppt_x"/>
                                          </p:val>
                                        </p:tav>
                                        <p:tav tm="100000">
                                          <p:val>
                                            <p:strVal val="#ppt_x"/>
                                          </p:val>
                                        </p:tav>
                                      </p:tavLst>
                                    </p:anim>
                                    <p:anim calcmode="lin" valueType="num">
                                      <p:cBhvr>
                                        <p:cTn id="49" dur="1000" fill="hold"/>
                                        <p:tgtEl>
                                          <p:spTgt spid="9">
                                            <p:txEl>
                                              <p:charRg st="65" end="19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381000" y="609600"/>
            <a:ext cx="8458200" cy="19383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lang="en-US" altLang="en-US" sz="2000" b="1" dirty="0">
                <a:solidFill>
                  <a:srgbClr val="002060"/>
                </a:solidFill>
                <a:latin typeface="Times New Roman" panose="02020603050405020304" pitchFamily="18" charset="0"/>
                <a:cs typeface="Times New Roman" panose="02020603050405020304" pitchFamily="18" charset="0"/>
              </a:rPr>
              <a:t>3. Cụm từ “không có kính” xuất hiện một lần nữa trong khổ thơ cuối cùng của b</a:t>
            </a:r>
            <a:r>
              <a:rPr lang="en-US" altLang="en-US" sz="2000" b="1" dirty="0">
                <a:solidFill>
                  <a:srgbClr val="002060"/>
                </a:solidFill>
                <a:latin typeface="Times New Roman" panose="02020603050405020304" pitchFamily="18" charset="0"/>
                <a:ea typeface="Times New Roman" panose="02020603050405020304" pitchFamily="18" charset="0"/>
              </a:rPr>
              <a:t>à</a:t>
            </a:r>
            <a:r>
              <a:rPr lang="en-US" altLang="en-US" sz="2000" b="1" dirty="0">
                <a:solidFill>
                  <a:srgbClr val="002060"/>
                </a:solidFill>
                <a:latin typeface="Times New Roman" panose="02020603050405020304" pitchFamily="18" charset="0"/>
                <a:cs typeface="Times New Roman" panose="02020603050405020304" pitchFamily="18" charset="0"/>
              </a:rPr>
              <a:t>i thơ? Chép chính xác khổ thơ ấy? (0,5đ)</a:t>
            </a:r>
            <a:endParaRPr lang="en-US" altLang="en-US" sz="2000" b="1" dirty="0">
              <a:solidFill>
                <a:srgbClr val="002060"/>
              </a:solidFill>
              <a:latin typeface="Times New Roman" panose="02020603050405020304" pitchFamily="18" charset="0"/>
              <a:cs typeface="Times New Roman" panose="02020603050405020304" pitchFamily="18" charset="0"/>
            </a:endParaRPr>
          </a:p>
          <a:p>
            <a:pPr lvl="0">
              <a:buNone/>
            </a:pPr>
            <a:r>
              <a:rPr lang="en-US" altLang="en-US" sz="2000" b="1" dirty="0">
                <a:solidFill>
                  <a:srgbClr val="002060"/>
                </a:solidFill>
                <a:latin typeface="Times New Roman" panose="02020603050405020304" pitchFamily="18" charset="0"/>
                <a:cs typeface="Times New Roman" panose="02020603050405020304" pitchFamily="18" charset="0"/>
              </a:rPr>
              <a:t>      Bằng một đoạn văn theo lối lập luận diễn dịch khoảng 12 câu, trình b</a:t>
            </a:r>
            <a:r>
              <a:rPr lang="en-US" altLang="en-US" sz="2000" b="1" dirty="0">
                <a:solidFill>
                  <a:srgbClr val="002060"/>
                </a:solidFill>
                <a:latin typeface="Times New Roman" panose="02020603050405020304" pitchFamily="18" charset="0"/>
                <a:ea typeface="Times New Roman" panose="02020603050405020304" pitchFamily="18" charset="0"/>
              </a:rPr>
              <a:t>à</a:t>
            </a:r>
            <a:r>
              <a:rPr lang="en-US" altLang="en-US" sz="2000" b="1" dirty="0">
                <a:solidFill>
                  <a:srgbClr val="002060"/>
                </a:solidFill>
                <a:latin typeface="Times New Roman" panose="02020603050405020304" pitchFamily="18" charset="0"/>
                <a:cs typeface="Times New Roman" panose="02020603050405020304" pitchFamily="18" charset="0"/>
              </a:rPr>
              <a:t>y cảm nhận của em về vẻ đẹp của người lính trong khổ thơ vừa chép. Trong đoạn văn có sử dụng một câu phủ định, phép nối để liên kết. (chỉ rõ câu phủ định v</a:t>
            </a:r>
            <a:r>
              <a:rPr lang="en-US" altLang="en-US" sz="2000" b="1" dirty="0">
                <a:solidFill>
                  <a:srgbClr val="002060"/>
                </a:solidFill>
                <a:latin typeface="Times New Roman" panose="02020603050405020304" pitchFamily="18" charset="0"/>
                <a:ea typeface="Times New Roman" panose="02020603050405020304" pitchFamily="18" charset="0"/>
              </a:rPr>
              <a:t>à</a:t>
            </a:r>
            <a:r>
              <a:rPr lang="en-US" altLang="en-US" sz="2000" b="1" dirty="0">
                <a:solidFill>
                  <a:srgbClr val="002060"/>
                </a:solidFill>
                <a:latin typeface="Times New Roman" panose="02020603050405020304" pitchFamily="18" charset="0"/>
                <a:cs typeface="Times New Roman" panose="02020603050405020304" pitchFamily="18" charset="0"/>
              </a:rPr>
              <a:t> từ nối để liên kết) (3,5đ)</a:t>
            </a:r>
            <a:endParaRPr lang="en-US" altLang="en-US" sz="2000" b="1" dirty="0">
              <a:solidFill>
                <a:srgbClr val="002060"/>
              </a:solidFill>
              <a:latin typeface="Times New Roman" panose="02020603050405020304" pitchFamily="18" charset="0"/>
              <a:ea typeface="Times New Roman" panose="02020603050405020304" pitchFamily="18" charset="0"/>
            </a:endParaRPr>
          </a:p>
        </p:txBody>
      </p:sp>
      <p:sp>
        <p:nvSpPr>
          <p:cNvPr id="9219" name="TextBox 6"/>
          <p:cNvSpPr txBox="1"/>
          <p:nvPr/>
        </p:nvSpPr>
        <p:spPr>
          <a:xfrm>
            <a:off x="381000" y="2819400"/>
            <a:ext cx="84582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3. Chép chính xác khổ cuối. Một lỗi chính tả trừ (0,25 điểm)</a:t>
            </a:r>
            <a:endParaRPr lang="en-US" altLang="en-US" sz="2000" b="1" dirty="0">
              <a:latin typeface="Times New Roman" panose="02020603050405020304" pitchFamily="18" charset="0"/>
            </a:endParaRPr>
          </a:p>
        </p:txBody>
      </p:sp>
      <p:sp>
        <p:nvSpPr>
          <p:cNvPr id="9220" name="TextBox 7"/>
          <p:cNvSpPr txBox="1"/>
          <p:nvPr/>
        </p:nvSpPr>
        <p:spPr>
          <a:xfrm>
            <a:off x="381000" y="3216275"/>
            <a:ext cx="8458200" cy="19383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latin typeface="Times New Roman" panose="02020603050405020304" pitchFamily="18" charset="0"/>
              </a:rPr>
              <a:t>* Hình thức:</a:t>
            </a:r>
            <a:endParaRPr lang="en-US" altLang="en-US" sz="2000" b="1" dirty="0">
              <a:latin typeface="Times New Roman" panose="02020603050405020304" pitchFamily="18" charset="0"/>
            </a:endParaRPr>
          </a:p>
          <a:p>
            <a:pPr marL="0" lvl="0" indent="0">
              <a:spcBef>
                <a:spcPct val="0"/>
              </a:spcBef>
              <a:buNone/>
            </a:pPr>
            <a:r>
              <a:rPr lang="en-US" altLang="en-US" sz="2000" b="1" dirty="0">
                <a:latin typeface="Times New Roman" panose="02020603050405020304" pitchFamily="18" charset="0"/>
              </a:rPr>
              <a:t> - Đoạn văn: Diễn dịch, khoảng 12 câu (0,5 điểm)</a:t>
            </a:r>
            <a:endParaRPr lang="en-US" altLang="en-US" sz="2000" b="1" dirty="0">
              <a:latin typeface="Times New Roman" panose="02020603050405020304" pitchFamily="18" charset="0"/>
            </a:endParaRPr>
          </a:p>
          <a:p>
            <a:pPr marL="0" lvl="0" indent="0">
              <a:spcBef>
                <a:spcPct val="0"/>
              </a:spcBef>
              <a:buNone/>
            </a:pPr>
            <a:r>
              <a:rPr lang="en-US" altLang="en-US" sz="2000" b="1" dirty="0">
                <a:latin typeface="Times New Roman" panose="02020603050405020304" pitchFamily="18" charset="0"/>
              </a:rPr>
              <a:t> - </a:t>
            </a:r>
            <a:r>
              <a:rPr lang="en-US" altLang="en-US" sz="2000" b="1" dirty="0">
                <a:latin typeface="Times New Roman" panose="02020603050405020304" pitchFamily="18" charset="0"/>
                <a:cs typeface="Times New Roman" panose="02020603050405020304" pitchFamily="18" charset="0"/>
              </a:rPr>
              <a:t>Có một câu phủ định, phép nối để liên kết. (chỉ rõ câu phủ định v</a:t>
            </a:r>
            <a:r>
              <a:rPr lang="en-US" altLang="en-US" sz="2000" b="1" dirty="0">
                <a:latin typeface="Times New Roman" panose="02020603050405020304" pitchFamily="18" charset="0"/>
                <a:ea typeface="Times New Roman" panose="02020603050405020304" pitchFamily="18" charset="0"/>
              </a:rPr>
              <a:t>à</a:t>
            </a:r>
            <a:r>
              <a:rPr lang="en-US" altLang="en-US" sz="2000" b="1" dirty="0">
                <a:latin typeface="Times New Roman" panose="02020603050405020304" pitchFamily="18" charset="0"/>
                <a:cs typeface="Times New Roman" panose="02020603050405020304" pitchFamily="18" charset="0"/>
              </a:rPr>
              <a:t> từ nối để liên kết) (0,5 điểm)</a:t>
            </a:r>
            <a:endParaRPr lang="en-US" altLang="en-US" sz="2000"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sz="2000" b="1" dirty="0">
                <a:latin typeface="Times New Roman" panose="02020603050405020304" pitchFamily="18" charset="0"/>
                <a:cs typeface="Times New Roman" panose="02020603050405020304" pitchFamily="18" charset="0"/>
              </a:rPr>
              <a:t>* Nội dung: </a:t>
            </a:r>
            <a:r>
              <a:rPr lang="en-US" altLang="en-US" sz="2000" b="1" dirty="0">
                <a:solidFill>
                  <a:srgbClr val="FF0000"/>
                </a:solidFill>
                <a:latin typeface="Times New Roman" panose="02020603050405020304" pitchFamily="18" charset="0"/>
                <a:cs typeface="Times New Roman" panose="02020603050405020304" pitchFamily="18" charset="0"/>
              </a:rPr>
              <a:t>Vẻ đẹp của người lính lái xe trong khổ thơ cuối cùng của đoạn thơ đã chép.</a:t>
            </a:r>
            <a:endParaRPr lang="en-US" altLang="en-US" sz="2000" b="1" dirty="0">
              <a:solidFill>
                <a:srgbClr val="FF0000"/>
              </a:solidFill>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Box 1"/>
          <p:cNvSpPr txBox="1"/>
          <p:nvPr/>
        </p:nvSpPr>
        <p:spPr>
          <a:xfrm>
            <a:off x="457200" y="838200"/>
            <a:ext cx="8382000" cy="48942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285750" lvl="0" indent="-285750">
              <a:spcBef>
                <a:spcPct val="0"/>
              </a:spcBef>
              <a:buChar char="-"/>
            </a:pPr>
            <a:r>
              <a:rPr lang="en-US" altLang="en-US" sz="2400" b="1" dirty="0">
                <a:latin typeface="Times New Roman" panose="02020603050405020304" pitchFamily="18" charset="0"/>
              </a:rPr>
              <a:t>Phép liệt kê: Không kính, không đèn -&gt; hình ảnh những chiếc xe méo mó biến dạng -&gt; Nổi bật hiện thực của cuộc chiến tranh.</a:t>
            </a:r>
            <a:endParaRPr lang="en-US" altLang="en-US" sz="2400" b="1" dirty="0">
              <a:latin typeface="Times New Roman" panose="02020603050405020304" pitchFamily="18" charset="0"/>
            </a:endParaRPr>
          </a:p>
          <a:p>
            <a:pPr marL="285750" lvl="0" indent="-285750">
              <a:spcBef>
                <a:spcPct val="0"/>
              </a:spcBef>
              <a:buChar char="-"/>
            </a:pPr>
            <a:r>
              <a:rPr lang="en-US" altLang="en-US" sz="2400" b="1" dirty="0">
                <a:latin typeface="Times New Roman" panose="02020603050405020304" pitchFamily="18" charset="0"/>
              </a:rPr>
              <a:t>Điệp ngữ “không có” -&gt; nhấn mạnh dù chiế xe không còn ình thù nguyên vẹn nhưng chỉ cần có trái tim -&gt; những chiếc xe vẫn bang bang ra chiến trường để giảii phóng miền Nam.</a:t>
            </a:r>
            <a:endParaRPr lang="en-US" altLang="en-US" sz="2400" b="1" dirty="0">
              <a:latin typeface="Times New Roman" panose="02020603050405020304" pitchFamily="18" charset="0"/>
            </a:endParaRPr>
          </a:p>
          <a:p>
            <a:pPr marL="285750" lvl="0" indent="-285750">
              <a:spcBef>
                <a:spcPct val="0"/>
              </a:spcBef>
              <a:buChar char="-"/>
            </a:pPr>
            <a:r>
              <a:rPr lang="en-US" altLang="en-US" sz="2400" b="1" dirty="0">
                <a:latin typeface="Times New Roman" panose="02020603050405020304" pitchFamily="18" charset="0"/>
              </a:rPr>
              <a:t>Cụm từ “xe vẫn chạy” bom đạn không thể đè bẹp tinh thần, ý chí chiến đấu của người lính</a:t>
            </a:r>
            <a:endParaRPr lang="en-US" altLang="en-US" sz="2400" b="1" dirty="0">
              <a:latin typeface="Times New Roman" panose="02020603050405020304" pitchFamily="18" charset="0"/>
            </a:endParaRPr>
          </a:p>
          <a:p>
            <a:pPr marL="285750" lvl="0" indent="-285750">
              <a:spcBef>
                <a:spcPct val="0"/>
              </a:spcBef>
              <a:buChar char="-"/>
            </a:pPr>
            <a:r>
              <a:rPr lang="en-US" altLang="en-US" sz="2400" b="1" dirty="0">
                <a:latin typeface="Times New Roman" panose="02020603050405020304" pitchFamily="18" charset="0"/>
              </a:rPr>
              <a:t>Đối lập những cái “không có” là 1 cái có “trái tim” -&gt; Sức mạnh của người lính, sức mạnh chiến thắng đạn bom.</a:t>
            </a:r>
            <a:endParaRPr lang="en-US" altLang="en-US" sz="2400" b="1" dirty="0">
              <a:latin typeface="Times New Roman" panose="02020603050405020304" pitchFamily="18" charset="0"/>
            </a:endParaRPr>
          </a:p>
          <a:p>
            <a:pPr marL="285750" lvl="0" indent="-285750">
              <a:spcBef>
                <a:spcPct val="0"/>
              </a:spcBef>
              <a:buChar char="-"/>
            </a:pPr>
            <a:r>
              <a:rPr lang="en-US" altLang="en-US" sz="2400" b="1" dirty="0">
                <a:latin typeface="Times New Roman" panose="02020603050405020304" pitchFamily="18" charset="0"/>
              </a:rPr>
              <a:t>Hình ảnh “trái tim” ẩn dụ, hoán dụ thẻ hiện lòng yêu nước thiết tha, cảm thù giặc Mĩ sục sôi, ý chí chiến đấu kiên cường giải phóng miền Nam của người lính.</a:t>
            </a:r>
            <a:endParaRPr lang="en-US" altLang="en-US" sz="2400" b="1"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81000" y="304800"/>
            <a:ext cx="8534400" cy="40624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b="1" dirty="0">
                <a:solidFill>
                  <a:srgbClr val="002060"/>
                </a:solidFill>
                <a:latin typeface="Times New Roman" panose="02020603050405020304" pitchFamily="18" charset="0"/>
                <a:cs typeface="Times New Roman" panose="02020603050405020304" pitchFamily="18" charset="0"/>
              </a:rPr>
              <a:t>PHẦN II (3,5)</a:t>
            </a:r>
            <a:endParaRPr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Đọc văn bản sau:</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	Ta hỏi một con chim: Ngươi cần gì? Chim trả lời: Ta cần bay.</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Một con chim được ăn kê béo trong lồng sẽ trở th</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nh một con g</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bé bỏng, tội nghiệp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vô dụng.</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Ta hỏi một dòng sông: Ngươi cần gì? Sông trả lời: Ta cần chảy.</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Một dòng sông không chảy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vũng nước, khô cạn dần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biến mất.</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Ta hỏi một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Ngươi cần gì?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trả lời: Ta cần được ra khơi.</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Một dòng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không ra khơi nó chỉ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vật biết nôit trên mặt nướcv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sẽ chìm dần theo thời gian.</a:t>
            </a:r>
            <a:endParaRPr sz="2000" b="1" dirty="0">
              <a:solidFill>
                <a:srgbClr val="002060"/>
              </a:solidFill>
              <a:latin typeface="Times New Roman" panose="02020603050405020304" pitchFamily="18" charset="0"/>
              <a:cs typeface="Times New Roman" panose="02020603050405020304" pitchFamily="18" charset="0"/>
            </a:endParaRPr>
          </a:p>
          <a:p>
            <a:pPr lvl="0">
              <a:buNone/>
            </a:pPr>
            <a:r>
              <a:rPr sz="2000" b="1" dirty="0">
                <a:solidFill>
                  <a:srgbClr val="002060"/>
                </a:solidFill>
                <a:latin typeface="Times New Roman" panose="02020603050405020304" pitchFamily="18" charset="0"/>
                <a:cs typeface="Times New Roman" panose="02020603050405020304" pitchFamily="18" charset="0"/>
              </a:rPr>
              <a:t>Ta hỏi một con người: Ngươi cần gì? Con người trả lời: Ta cần được lao động trong sáng tạo.</a:t>
            </a:r>
            <a:endParaRPr sz="2000" b="1" dirty="0">
              <a:solidFill>
                <a:srgbClr val="002060"/>
              </a:solidFill>
              <a:latin typeface="Times New Roman" panose="02020603050405020304" pitchFamily="18" charset="0"/>
              <a:cs typeface="Times New Roman" panose="02020603050405020304" pitchFamily="18" charset="0"/>
            </a:endParaRPr>
          </a:p>
          <a:p>
            <a:pPr lvl="0" algn="r">
              <a:buNone/>
            </a:pPr>
            <a:r>
              <a:rPr sz="2000" b="1" i="1" dirty="0">
                <a:solidFill>
                  <a:srgbClr val="002060"/>
                </a:solidFill>
                <a:latin typeface="Times New Roman" panose="02020603050405020304" pitchFamily="18" charset="0"/>
                <a:cs typeface="Times New Roman" panose="02020603050405020304" pitchFamily="18" charset="0"/>
              </a:rPr>
              <a:t>       (Trích Những câu hỏi không lãng mạn, Nguyễn Quang Thiều)</a:t>
            </a:r>
            <a:endParaRPr sz="2000" b="1" i="1" dirty="0">
              <a:solidFill>
                <a:srgbClr val="002060"/>
              </a:solidFill>
              <a:latin typeface="Times New Roman" panose="02020603050405020304" pitchFamily="18" charset="0"/>
              <a:ea typeface="Times New Roman" panose="02020603050405020304" pitchFamily="18" charset="0"/>
            </a:endParaRPr>
          </a:p>
        </p:txBody>
      </p:sp>
      <p:sp>
        <p:nvSpPr>
          <p:cNvPr id="11267" name="TextBox 2"/>
          <p:cNvSpPr txBox="1"/>
          <p:nvPr/>
        </p:nvSpPr>
        <p:spPr>
          <a:xfrm>
            <a:off x="228600" y="4343400"/>
            <a:ext cx="87630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solidFill>
                  <a:srgbClr val="000000"/>
                </a:solidFill>
                <a:latin typeface="Times New Roman" panose="02020603050405020304" pitchFamily="18" charset="0"/>
              </a:rPr>
              <a:t>1. Về ý nghĩa, câu trả lời của các nhân vật trong bài thơ trên có điểm gì chung? </a:t>
            </a:r>
            <a:endParaRPr lang="en-US" altLang="en-US" sz="2000" b="1" dirty="0">
              <a:solidFill>
                <a:srgbClr val="000000"/>
              </a:solidFill>
              <a:latin typeface="Times New Roman" panose="02020603050405020304" pitchFamily="18" charset="0"/>
            </a:endParaRPr>
          </a:p>
        </p:txBody>
      </p:sp>
      <p:sp>
        <p:nvSpPr>
          <p:cNvPr id="11268" name="TextBox 3"/>
          <p:cNvSpPr txBox="1"/>
          <p:nvPr/>
        </p:nvSpPr>
        <p:spPr>
          <a:xfrm>
            <a:off x="228600" y="4794250"/>
            <a:ext cx="8686800" cy="10160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solidFill>
                  <a:srgbClr val="000000"/>
                </a:solidFill>
                <a:latin typeface="Times New Roman" panose="02020603050405020304" pitchFamily="18" charset="0"/>
              </a:rPr>
              <a:t>2. Bài thơ trên có sử dụng hình thức ngôn ngữ nào? Tìm một bài thơ trong chương trình Ngữ văn 9 cũng có sử dụng hình thức ngôn ngữ như vậy? Ghi rõ tên tác giả bài thơ ấy?  (1,0)</a:t>
            </a:r>
            <a:endParaRPr lang="en-US" altLang="en-US" sz="2000" b="1" dirty="0">
              <a:solidFill>
                <a:srgbClr val="000000"/>
              </a:solidFill>
              <a:latin typeface="Times New Roman" panose="02020603050405020304" pitchFamily="18" charset="0"/>
            </a:endParaRPr>
          </a:p>
        </p:txBody>
      </p:sp>
      <p:sp>
        <p:nvSpPr>
          <p:cNvPr id="11269" name="TextBox 4"/>
          <p:cNvSpPr txBox="1"/>
          <p:nvPr/>
        </p:nvSpPr>
        <p:spPr>
          <a:xfrm>
            <a:off x="228600" y="5788025"/>
            <a:ext cx="868680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2000" b="1" dirty="0">
                <a:solidFill>
                  <a:srgbClr val="000000"/>
                </a:solidFill>
                <a:latin typeface="Times New Roman" panose="02020603050405020304" pitchFamily="18" charset="0"/>
              </a:rPr>
              <a:t>3. Với độ dài khoảng 2/3 trang giấy thi, trình bày suy nghĩ của em về câu trả hỏi của con người: “</a:t>
            </a:r>
            <a:r>
              <a:rPr lang="en-US" altLang="en-US" sz="2000" b="1" dirty="0">
                <a:solidFill>
                  <a:srgbClr val="002060"/>
                </a:solidFill>
                <a:latin typeface="Times New Roman" panose="02020603050405020304" pitchFamily="18" charset="0"/>
                <a:cs typeface="Times New Roman" panose="02020603050405020304" pitchFamily="18" charset="0"/>
              </a:rPr>
              <a:t>Ta cần được lao động trong sáng tạo” (2,0đ)</a:t>
            </a:r>
            <a:endParaRPr lang="en-US" altLang="en-US" sz="2000" b="1" dirty="0">
              <a:solidFill>
                <a:srgbClr val="000000"/>
              </a:solidFill>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81000" y="304800"/>
            <a:ext cx="8534400" cy="34258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nSpc>
                <a:spcPts val="2000"/>
              </a:lnSpc>
              <a:buNone/>
            </a:pPr>
            <a:r>
              <a:rPr b="1" dirty="0">
                <a:solidFill>
                  <a:srgbClr val="002060"/>
                </a:solidFill>
                <a:latin typeface="Times New Roman" panose="02020603050405020304" pitchFamily="18" charset="0"/>
                <a:cs typeface="Times New Roman" panose="02020603050405020304" pitchFamily="18" charset="0"/>
              </a:rPr>
              <a:t>PHẦN II (3,5)</a:t>
            </a:r>
            <a:endParaRPr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Đọc văn bản sau:</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	Ta hỏi một con chim: Ngươi cần gì? Chim trả lời: Ta cần bay.</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con chim được ăn kê béo trong lồng sẽ trở th</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nh một con g</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bé bỏng, tội nghiệp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vô dụng.</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dòng sông: Ngươi cần gì? Sông trả lời: Ta cần chảy.</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dòng sông không chảy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vũng nước, khô cạn dần 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biến mất.</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Ngươi cần gì?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trả lời: Ta cần được ra khơi.</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Một dòng con t</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u không ra khơi nó chỉ l</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một vật biết nôit trên mặt nướcv</a:t>
            </a:r>
            <a:r>
              <a:rPr sz="2000" b="1" dirty="0">
                <a:solidFill>
                  <a:srgbClr val="002060"/>
                </a:solidFill>
                <a:latin typeface="Times New Roman" panose="02020603050405020304" pitchFamily="18" charset="0"/>
                <a:ea typeface="Times New Roman" panose="02020603050405020304" pitchFamily="18" charset="0"/>
              </a:rPr>
              <a:t>à</a:t>
            </a:r>
            <a:r>
              <a:rPr sz="2000" b="1" dirty="0">
                <a:solidFill>
                  <a:srgbClr val="002060"/>
                </a:solidFill>
                <a:latin typeface="Times New Roman" panose="02020603050405020304" pitchFamily="18" charset="0"/>
                <a:cs typeface="Times New Roman" panose="02020603050405020304" pitchFamily="18" charset="0"/>
              </a:rPr>
              <a:t> sẽ chìm dần theo thời gian.</a:t>
            </a:r>
            <a:endParaRPr sz="2000" b="1" dirty="0">
              <a:solidFill>
                <a:srgbClr val="002060"/>
              </a:solidFill>
              <a:latin typeface="Times New Roman" panose="02020603050405020304" pitchFamily="18" charset="0"/>
              <a:cs typeface="Times New Roman" panose="02020603050405020304" pitchFamily="18" charset="0"/>
            </a:endParaRPr>
          </a:p>
          <a:p>
            <a:pPr lvl="0">
              <a:lnSpc>
                <a:spcPts val="2000"/>
              </a:lnSpc>
              <a:buNone/>
            </a:pPr>
            <a:r>
              <a:rPr sz="2000" b="1" dirty="0">
                <a:solidFill>
                  <a:srgbClr val="002060"/>
                </a:solidFill>
                <a:latin typeface="Times New Roman" panose="02020603050405020304" pitchFamily="18" charset="0"/>
                <a:cs typeface="Times New Roman" panose="02020603050405020304" pitchFamily="18" charset="0"/>
              </a:rPr>
              <a:t>Ta hỏi một con người: Ngươi cần gì? Con người trả lời: Ta cần được lao động trong sáng tạo.</a:t>
            </a:r>
            <a:endParaRPr sz="2000" b="1" dirty="0">
              <a:solidFill>
                <a:srgbClr val="002060"/>
              </a:solidFill>
              <a:latin typeface="Times New Roman" panose="02020603050405020304" pitchFamily="18" charset="0"/>
              <a:cs typeface="Times New Roman" panose="02020603050405020304" pitchFamily="18" charset="0"/>
            </a:endParaRPr>
          </a:p>
          <a:p>
            <a:pPr lvl="0" algn="r">
              <a:lnSpc>
                <a:spcPts val="2000"/>
              </a:lnSpc>
              <a:buNone/>
            </a:pPr>
            <a:r>
              <a:rPr sz="2000" b="1" i="1" dirty="0">
                <a:solidFill>
                  <a:srgbClr val="002060"/>
                </a:solidFill>
                <a:latin typeface="Times New Roman" panose="02020603050405020304" pitchFamily="18" charset="0"/>
                <a:cs typeface="Times New Roman" panose="02020603050405020304" pitchFamily="18" charset="0"/>
              </a:rPr>
              <a:t>       (Trích Những câu hỏi không lãng mạn, Nguyễn Quang Thiều)</a:t>
            </a:r>
            <a:endParaRPr sz="2000" b="1" i="1" dirty="0">
              <a:solidFill>
                <a:srgbClr val="002060"/>
              </a:solidFill>
              <a:latin typeface="Times New Roman" panose="02020603050405020304" pitchFamily="18" charset="0"/>
              <a:ea typeface="Times New Roman" panose="02020603050405020304" pitchFamily="18" charset="0"/>
            </a:endParaRPr>
          </a:p>
        </p:txBody>
      </p:sp>
      <p:sp>
        <p:nvSpPr>
          <p:cNvPr id="7171" name="TextBox 2"/>
          <p:cNvSpPr txBox="1"/>
          <p:nvPr/>
        </p:nvSpPr>
        <p:spPr>
          <a:xfrm>
            <a:off x="228600" y="3868738"/>
            <a:ext cx="8763000" cy="349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nSpc>
                <a:spcPts val="2000"/>
              </a:lnSpc>
              <a:spcBef>
                <a:spcPct val="0"/>
              </a:spcBef>
              <a:buNone/>
            </a:pPr>
            <a:r>
              <a:rPr lang="en-US" altLang="en-US" sz="2000" b="1" dirty="0">
                <a:latin typeface="Times New Roman" panose="02020603050405020304" pitchFamily="18" charset="0"/>
              </a:rPr>
              <a:t>1. Về ý nghĩa, câu trả lời của các nhân vật trong bài thơ trên có điểm gì chung? </a:t>
            </a:r>
            <a:endParaRPr lang="en-US" altLang="en-US" sz="2000" b="1" dirty="0">
              <a:latin typeface="Times New Roman" panose="02020603050405020304" pitchFamily="18" charset="0"/>
            </a:endParaRPr>
          </a:p>
        </p:txBody>
      </p:sp>
      <p:sp>
        <p:nvSpPr>
          <p:cNvPr id="7172" name="TextBox 3"/>
          <p:cNvSpPr txBox="1"/>
          <p:nvPr/>
        </p:nvSpPr>
        <p:spPr>
          <a:xfrm>
            <a:off x="228600" y="4319588"/>
            <a:ext cx="8686800" cy="8620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nSpc>
                <a:spcPts val="2000"/>
              </a:lnSpc>
              <a:spcBef>
                <a:spcPct val="0"/>
              </a:spcBef>
              <a:buNone/>
            </a:pPr>
            <a:r>
              <a:rPr lang="en-US" altLang="en-US" sz="2000" b="1" dirty="0">
                <a:latin typeface="Times New Roman" panose="02020603050405020304" pitchFamily="18" charset="0"/>
              </a:rPr>
              <a:t>Điểm chung: </a:t>
            </a:r>
            <a:endParaRPr lang="en-US" altLang="en-US" sz="2000" b="1" dirty="0">
              <a:latin typeface="Times New Roman" panose="02020603050405020304" pitchFamily="18" charset="0"/>
            </a:endParaRPr>
          </a:p>
          <a:p>
            <a:pPr marL="0" lvl="0" indent="0">
              <a:lnSpc>
                <a:spcPts val="2000"/>
              </a:lnSpc>
              <a:spcBef>
                <a:spcPct val="0"/>
              </a:spcBef>
              <a:buNone/>
            </a:pPr>
            <a:r>
              <a:rPr lang="en-US" altLang="en-US" sz="2000" b="1" dirty="0">
                <a:latin typeface="Times New Roman" panose="02020603050405020304" pitchFamily="18" charset="0"/>
              </a:rPr>
              <a:t>- Thể hiện thái độ sống hữu ích, có ý nghĩa;</a:t>
            </a:r>
            <a:endParaRPr lang="en-US" altLang="en-US" sz="2000" b="1" dirty="0">
              <a:latin typeface="Times New Roman" panose="02020603050405020304" pitchFamily="18" charset="0"/>
            </a:endParaRPr>
          </a:p>
          <a:p>
            <a:pPr marL="0" lvl="0" indent="0">
              <a:lnSpc>
                <a:spcPts val="2000"/>
              </a:lnSpc>
              <a:spcBef>
                <a:spcPct val="0"/>
              </a:spcBef>
              <a:buNone/>
            </a:pPr>
            <a:r>
              <a:rPr lang="en-US" altLang="en-US" sz="2000" b="1" dirty="0">
                <a:latin typeface="Times New Roman" panose="02020603050405020304" pitchFamily="18" charset="0"/>
              </a:rPr>
              <a:t>- Ý thức được giá trị của lao động trong cuộc sống                    </a:t>
            </a:r>
            <a:endParaRPr lang="en-US" altLang="en-US" sz="2000"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000"/>
                                        <p:tgtEl>
                                          <p:spTgt spid="7171"/>
                                        </p:tgtEl>
                                      </p:cBhvr>
                                    </p:animEffect>
                                    <p:anim calcmode="lin" valueType="num">
                                      <p:cBhvr>
                                        <p:cTn id="15" dur="1000" fill="hold"/>
                                        <p:tgtEl>
                                          <p:spTgt spid="7171"/>
                                        </p:tgtEl>
                                        <p:attrNameLst>
                                          <p:attrName>ppt_x</p:attrName>
                                        </p:attrNameLst>
                                      </p:cBhvr>
                                      <p:tavLst>
                                        <p:tav tm="0">
                                          <p:val>
                                            <p:strVal val="#ppt_x"/>
                                          </p:val>
                                        </p:tav>
                                        <p:tav tm="100000">
                                          <p:val>
                                            <p:strVal val="#ppt_x"/>
                                          </p:val>
                                        </p:tav>
                                      </p:tavLst>
                                    </p:anim>
                                    <p:anim calcmode="lin" valueType="num">
                                      <p:cBhvr>
                                        <p:cTn id="16" dur="1000" fill="hold"/>
                                        <p:tgtEl>
                                          <p:spTgt spid="717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000"/>
                                        <p:tgtEl>
                                          <p:spTgt spid="7172"/>
                                        </p:tgtEl>
                                      </p:cBhvr>
                                    </p:animEffect>
                                    <p:anim calcmode="lin" valueType="num">
                                      <p:cBhvr>
                                        <p:cTn id="20" dur="1000" fill="hold"/>
                                        <p:tgtEl>
                                          <p:spTgt spid="7172"/>
                                        </p:tgtEl>
                                        <p:attrNameLst>
                                          <p:attrName>ppt_x</p:attrName>
                                        </p:attrNameLst>
                                      </p:cBhvr>
                                      <p:tavLst>
                                        <p:tav tm="0">
                                          <p:val>
                                            <p:strVal val="#ppt_x"/>
                                          </p:val>
                                        </p:tav>
                                        <p:tav tm="100000">
                                          <p:val>
                                            <p:strVal val="#ppt_x"/>
                                          </p:val>
                                        </p:tav>
                                      </p:tavLst>
                                    </p:anim>
                                    <p:anim calcmode="lin" valueType="num">
                                      <p:cBhvr>
                                        <p:cTn id="21"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171" grpId="0"/>
      <p:bldP spid="7172" grpId="0"/>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25522</Words>
  <Application>WPS Presentation</Application>
  <PresentationFormat>On-screen Show (4:3)</PresentationFormat>
  <Paragraphs>402</Paragraphs>
  <Slides>30</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30</vt:i4>
      </vt:variant>
    </vt:vector>
  </HeadingPairs>
  <TitlesOfParts>
    <vt:vector size="40" baseType="lpstr">
      <vt:lpstr>Arial</vt:lpstr>
      <vt:lpstr>SimSun</vt:lpstr>
      <vt:lpstr>Wingdings</vt:lpstr>
      <vt:lpstr>Times New Roman</vt:lpstr>
      <vt:lpstr>Calibri</vt:lpstr>
      <vt:lpstr>Microsoft YaHei</vt:lpstr>
      <vt:lpstr>Arial Unicode MS</vt:lpstr>
      <vt:lpstr>Cambria</vt:lpstr>
      <vt:lpstr>1_Default Design</vt:lpstr>
      <vt:lpstr>2_Default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Kim Anh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Tuan Anh</dc:creator>
  <cp:lastModifiedBy>Admin</cp:lastModifiedBy>
  <cp:revision>300</cp:revision>
  <cp:lastPrinted>2021-05-07T13:54:39Z</cp:lastPrinted>
  <dcterms:created xsi:type="dcterms:W3CDTF">2010-11-11T13:26:06Z</dcterms:created>
  <dcterms:modified xsi:type="dcterms:W3CDTF">2021-05-15T03:58:11Z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1033-11.2.0.10132</vt:lpwstr>
  </property>
</Properties>
</file>