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8" r:id="rId2"/>
    <p:sldId id="298" r:id="rId3"/>
    <p:sldId id="303" r:id="rId4"/>
    <p:sldId id="269" r:id="rId5"/>
    <p:sldId id="260" r:id="rId6"/>
    <p:sldId id="270" r:id="rId7"/>
    <p:sldId id="306" r:id="rId8"/>
    <p:sldId id="308" r:id="rId9"/>
    <p:sldId id="272" r:id="rId10"/>
    <p:sldId id="281" r:id="rId11"/>
    <p:sldId id="310" r:id="rId12"/>
    <p:sldId id="312" r:id="rId13"/>
    <p:sldId id="304" r:id="rId14"/>
    <p:sldId id="300" r:id="rId15"/>
    <p:sldId id="301" r:id="rId16"/>
    <p:sldId id="275" r:id="rId17"/>
    <p:sldId id="283" r:id="rId18"/>
    <p:sldId id="316" r:id="rId19"/>
    <p:sldId id="321" r:id="rId20"/>
    <p:sldId id="319" r:id="rId21"/>
    <p:sldId id="287" r:id="rId22"/>
    <p:sldId id="290" r:id="rId23"/>
    <p:sldId id="302" r:id="rId24"/>
    <p:sldId id="291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9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40EA"/>
    <a:srgbClr val="CC3300"/>
    <a:srgbClr val="AF1D9E"/>
    <a:srgbClr val="00A249"/>
    <a:srgbClr val="E44695"/>
    <a:srgbClr val="C9E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4624" autoAdjust="0"/>
  </p:normalViewPr>
  <p:slideViewPr>
    <p:cSldViewPr>
      <p:cViewPr varScale="1">
        <p:scale>
          <a:sx n="66" d="100"/>
          <a:sy n="66" d="100"/>
        </p:scale>
        <p:origin x="-14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24916-B0F6-4AD4-B2AE-BFF40356AF9B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46596-A17B-4B25-B75D-28F710DC4B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0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505C1D-AFA4-44BE-977C-9A041FDB35C0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934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1B4445-2ACE-4433-B064-39DC5E4D0C73}" type="slidenum">
              <a:rPr lang="en-US"/>
              <a:pPr/>
              <a:t>31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75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374EF4-D6F0-4928-B564-7796F759F2C1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207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46596-A17B-4B25-B75D-28F710DC4B6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7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F96964-FCE4-4053-9A81-164ACB55E151}" type="slidenum">
              <a:rPr lang="en-US"/>
              <a:pPr/>
              <a:t>25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36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1A193-6301-4D57-A31F-2008D336E49A}" type="slidenum">
              <a:rPr lang="en-US"/>
              <a:pPr/>
              <a:t>26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cvbvb</a:t>
            </a:r>
          </a:p>
        </p:txBody>
      </p:sp>
    </p:spTree>
    <p:extLst>
      <p:ext uri="{BB962C8B-B14F-4D97-AF65-F5344CB8AC3E}">
        <p14:creationId xmlns:p14="http://schemas.microsoft.com/office/powerpoint/2010/main" val="1385259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481473-4A5F-441A-B30B-091018B9BE32}" type="slidenum">
              <a:rPr lang="en-US"/>
              <a:pPr/>
              <a:t>27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4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ACE34B-0145-4B90-BC48-21573C3C8A15}" type="slidenum">
              <a:rPr lang="en-US"/>
              <a:pPr/>
              <a:t>28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56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AD261A-0793-4BFF-9C78-A58CE354AD10}" type="slidenum">
              <a:rPr lang="en-US"/>
              <a:pPr/>
              <a:t>29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1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DA6DFA-61C3-46AD-9AEA-D459F06CD907}" type="slidenum">
              <a:rPr lang="en-US"/>
              <a:pPr/>
              <a:t>30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84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88EA-79D9-4B87-98CF-DD9600A87F0B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A384-AAF0-4023-AC4C-45E6F4236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88EA-79D9-4B87-98CF-DD9600A87F0B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A384-AAF0-4023-AC4C-45E6F4236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88EA-79D9-4B87-98CF-DD9600A87F0B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A384-AAF0-4023-AC4C-45E6F4236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6F7B1A6-CF3D-40A5-973B-012302F2DA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C50568-D5B9-46DB-B716-D3FD93F019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88EA-79D9-4B87-98CF-DD9600A87F0B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A384-AAF0-4023-AC4C-45E6F4236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88EA-79D9-4B87-98CF-DD9600A87F0B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A384-AAF0-4023-AC4C-45E6F4236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88EA-79D9-4B87-98CF-DD9600A87F0B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A384-AAF0-4023-AC4C-45E6F4236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88EA-79D9-4B87-98CF-DD9600A87F0B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A384-AAF0-4023-AC4C-45E6F4236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88EA-79D9-4B87-98CF-DD9600A87F0B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A384-AAF0-4023-AC4C-45E6F4236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88EA-79D9-4B87-98CF-DD9600A87F0B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A384-AAF0-4023-AC4C-45E6F4236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88EA-79D9-4B87-98CF-DD9600A87F0B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A384-AAF0-4023-AC4C-45E6F4236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88EA-79D9-4B87-98CF-DD9600A87F0B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A384-AAF0-4023-AC4C-45E6F4236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A88EA-79D9-4B87-98CF-DD9600A87F0B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5A384-AAF0-4023-AC4C-45E6F4236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31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image" Target="../media/image46.gif"/><Relationship Id="rId7" Type="http://schemas.openxmlformats.org/officeDocument/2006/relationships/slide" Target="slide2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8.xml"/><Relationship Id="rId5" Type="http://schemas.openxmlformats.org/officeDocument/2006/relationships/slide" Target="slide27.xml"/><Relationship Id="rId10" Type="http://schemas.openxmlformats.org/officeDocument/2006/relationships/image" Target="../media/image49.wmf"/><Relationship Id="rId4" Type="http://schemas.openxmlformats.org/officeDocument/2006/relationships/image" Target="../media/image47.gif"/><Relationship Id="rId9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1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31.xml"/><Relationship Id="rId5" Type="http://schemas.openxmlformats.org/officeDocument/2006/relationships/image" Target="../media/image50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7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31.gi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1.gif"/><Relationship Id="rId12" Type="http://schemas.openxmlformats.org/officeDocument/2006/relationships/image" Target="../media/image55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31.xml"/><Relationship Id="rId11" Type="http://schemas.openxmlformats.org/officeDocument/2006/relationships/image" Target="../media/image54.gif"/><Relationship Id="rId5" Type="http://schemas.openxmlformats.org/officeDocument/2006/relationships/image" Target="../media/image50.png"/><Relationship Id="rId10" Type="http://schemas.openxmlformats.org/officeDocument/2006/relationships/image" Target="../media/image53.gif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48.png"/><Relationship Id="rId14" Type="http://schemas.openxmlformats.org/officeDocument/2006/relationships/image" Target="../media/image7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1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31.xml"/><Relationship Id="rId11" Type="http://schemas.openxmlformats.org/officeDocument/2006/relationships/image" Target="../media/image7.wmf"/><Relationship Id="rId5" Type="http://schemas.openxmlformats.org/officeDocument/2006/relationships/image" Target="../media/image50.png"/><Relationship Id="rId10" Type="http://schemas.openxmlformats.org/officeDocument/2006/relationships/image" Target="../media/image31.gif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1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31.xml"/><Relationship Id="rId11" Type="http://schemas.openxmlformats.org/officeDocument/2006/relationships/image" Target="../media/image7.wmf"/><Relationship Id="rId5" Type="http://schemas.openxmlformats.org/officeDocument/2006/relationships/image" Target="../media/image50.png"/><Relationship Id="rId10" Type="http://schemas.openxmlformats.org/officeDocument/2006/relationships/image" Target="../media/image31.gif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1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31.xml"/><Relationship Id="rId11" Type="http://schemas.openxmlformats.org/officeDocument/2006/relationships/image" Target="../media/image7.wmf"/><Relationship Id="rId5" Type="http://schemas.openxmlformats.org/officeDocument/2006/relationships/image" Target="../media/image50.png"/><Relationship Id="rId10" Type="http://schemas.openxmlformats.org/officeDocument/2006/relationships/image" Target="../media/image31.gif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image" Target="../media/image4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7.gif"/><Relationship Id="rId12" Type="http://schemas.openxmlformats.org/officeDocument/2006/relationships/slide" Target="slide30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6.gif"/><Relationship Id="rId11" Type="http://schemas.openxmlformats.org/officeDocument/2006/relationships/slide" Target="slide29.xml"/><Relationship Id="rId5" Type="http://schemas.openxmlformats.org/officeDocument/2006/relationships/image" Target="../media/image50.png"/><Relationship Id="rId10" Type="http://schemas.openxmlformats.org/officeDocument/2006/relationships/slide" Target="slide28.xml"/><Relationship Id="rId4" Type="http://schemas.openxmlformats.org/officeDocument/2006/relationships/notesSlide" Target="../notesSlides/notesSlide10.xml"/><Relationship Id="rId9" Type="http://schemas.openxmlformats.org/officeDocument/2006/relationships/slide" Target="slide27.xml"/><Relationship Id="rId14" Type="http://schemas.openxmlformats.org/officeDocument/2006/relationships/image" Target="../media/image4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wmf"/><Relationship Id="rId4" Type="http://schemas.openxmlformats.org/officeDocument/2006/relationships/image" Target="../media/image58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0662"/>
            <a:ext cx="6584950" cy="1074738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GD &amp; ĐÀO </a:t>
            </a:r>
            <a:r>
              <a:rPr lang="en-US" sz="2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 </a:t>
            </a:r>
            <a:r>
              <a:rPr lang="en-US" sz="2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THANH TRÌ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 HỌC CƠ SỞ HỢP ĐỒNG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1676400"/>
            <a:ext cx="637619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ÁN: SINH HỌC 6</a:t>
            </a:r>
          </a:p>
          <a:p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PH</a:t>
            </a:r>
            <a:r>
              <a:rPr 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ANH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2020 - 2021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1"/>
            <a:ext cx="7162800" cy="609599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2.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4226" y="4876800"/>
            <a:ext cx="162153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7391400" y="4191000"/>
            <a:ext cx="1524000" cy="1725612"/>
          </a:xfrm>
          <a:prstGeom prst="star32">
            <a:avLst>
              <a:gd name="adj" fmla="val 15278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dirty="0" smtClean="0"/>
              <a:t>                                                               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91518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2800" b="1" dirty="0" err="1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b="1" dirty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b="1" dirty="0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b="1" dirty="0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800" b="1" dirty="0">
              <a:solidFill>
                <a:srgbClr val="6040E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6771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800" b="1" dirty="0" err="1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endParaRPr lang="en-US" sz="2800" b="1" dirty="0">
              <a:solidFill>
                <a:srgbClr val="6040E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43918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800" b="1" dirty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b="1" dirty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b="1" dirty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3716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  <p:bldP spid="7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1" name="Picture 9" descr="Untitled-1 copy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6" t="12679" r="20235" b="19919"/>
          <a:stretch>
            <a:fillRect/>
          </a:stretch>
        </p:blipFill>
        <p:spPr bwMode="auto">
          <a:xfrm>
            <a:off x="6858000" y="2057400"/>
            <a:ext cx="192246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1447800" y="381000"/>
            <a:ext cx="4800600" cy="2286000"/>
          </a:xfrm>
          <a:prstGeom prst="cloudCallout">
            <a:avLst>
              <a:gd name="adj1" fmla="val 53384"/>
              <a:gd name="adj2" fmla="val 9656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en-US" altLang="en-US" sz="3200" b="1" i="1" dirty="0" err="1">
                <a:latin typeface="Times New Roman" panose="02020603050405020304" pitchFamily="18" charset="0"/>
              </a:rPr>
              <a:t>Tại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sao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rêu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ở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cạn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nhưng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chỉ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ở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nơi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ẩm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ướt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228600" y="3962400"/>
            <a:ext cx="2362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381000" y="5105400"/>
            <a:ext cx="1828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2590800" y="4038600"/>
            <a:ext cx="20574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4648200" y="4038600"/>
            <a:ext cx="2895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7696200" y="4267200"/>
            <a:ext cx="14478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2133600" y="48006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4241800" y="48006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7289800" y="48006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</a:p>
        </p:txBody>
      </p:sp>
    </p:spTree>
    <p:extLst>
      <p:ext uri="{BB962C8B-B14F-4D97-AF65-F5344CB8AC3E}">
        <p14:creationId xmlns:p14="http://schemas.microsoft.com/office/powerpoint/2010/main" val="2935654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8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8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8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8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8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8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 animBg="1"/>
      <p:bldP spid="18447" grpId="0"/>
      <p:bldP spid="18450" grpId="0"/>
      <p:bldP spid="18451" grpId="0"/>
      <p:bldP spid="18456" grpId="0"/>
      <p:bldP spid="184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"/>
            <a:ext cx="2362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657600" y="3352800"/>
            <a:ext cx="159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Cây rêu</a:t>
            </a:r>
          </a:p>
        </p:txBody>
      </p:sp>
      <p:pic>
        <p:nvPicPr>
          <p:cNvPr id="20486" name="Picture 6" descr="IMG_038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716" y="178344"/>
            <a:ext cx="2622883" cy="30400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0487" name="Text Box 7" descr="Canvas"/>
          <p:cNvSpPr txBox="1">
            <a:spLocks noChangeArrowheads="1"/>
          </p:cNvSpPr>
          <p:nvPr/>
        </p:nvSpPr>
        <p:spPr bwMode="auto">
          <a:xfrm>
            <a:off x="6781800" y="3352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853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2667000" y="992188"/>
            <a:ext cx="0" cy="2665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6096000" y="989013"/>
            <a:ext cx="0" cy="2668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Oval 11" descr="Water droplets"/>
          <p:cNvSpPr>
            <a:spLocks noChangeArrowheads="1"/>
          </p:cNvSpPr>
          <p:nvPr/>
        </p:nvSpPr>
        <p:spPr bwMode="auto">
          <a:xfrm>
            <a:off x="0" y="0"/>
            <a:ext cx="2667000" cy="39624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304800" y="3429000"/>
            <a:ext cx="190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Rong mơ</a:t>
            </a:r>
          </a:p>
        </p:txBody>
      </p:sp>
      <p:pic>
        <p:nvPicPr>
          <p:cNvPr id="20493" name="Picture 13" descr="rongm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191611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516" name="Group 36"/>
          <p:cNvGraphicFramePr>
            <a:graphicFrameLocks noGrp="1"/>
          </p:cNvGraphicFramePr>
          <p:nvPr/>
        </p:nvGraphicFramePr>
        <p:xfrm>
          <a:off x="304800" y="5029200"/>
          <a:ext cx="8534400" cy="1524001"/>
        </p:xfrm>
        <a:graphic>
          <a:graphicData uri="http://schemas.openxmlformats.org/drawingml/2006/table">
            <a:tbl>
              <a:tblPr/>
              <a:tblGrid>
                <a:gridCol w="2286000"/>
                <a:gridCol w="2819400"/>
                <a:gridCol w="3429000"/>
              </a:tblGrid>
              <a:tr h="481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Rong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mơ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tảo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rêu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có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hoa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2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15" name="Text Box 35"/>
          <p:cNvSpPr txBox="1">
            <a:spLocks noChangeArrowheads="1"/>
          </p:cNvSpPr>
          <p:nvPr/>
        </p:nvSpPr>
        <p:spPr bwMode="auto">
          <a:xfrm>
            <a:off x="5562600" y="5562600"/>
            <a:ext cx="3124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</a:p>
        </p:txBody>
      </p:sp>
      <p:sp>
        <p:nvSpPr>
          <p:cNvPr id="20517" name="Text Box 37"/>
          <p:cNvSpPr txBox="1">
            <a:spLocks noChangeArrowheads="1"/>
          </p:cNvSpPr>
          <p:nvPr/>
        </p:nvSpPr>
        <p:spPr bwMode="auto">
          <a:xfrm>
            <a:off x="346075" y="5578475"/>
            <a:ext cx="21685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endParaRPr lang="en-US" altLang="en-US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8" name="Text Box 38"/>
          <p:cNvSpPr txBox="1">
            <a:spLocks noChangeArrowheads="1"/>
          </p:cNvSpPr>
          <p:nvPr/>
        </p:nvSpPr>
        <p:spPr bwMode="auto">
          <a:xfrm>
            <a:off x="2651125" y="5449888"/>
            <a:ext cx="29130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58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7" grpId="0"/>
      <p:bldP spid="20488" grpId="0"/>
      <p:bldP spid="20489" grpId="0" animBg="1"/>
      <p:bldP spid="20490" grpId="0" animBg="1"/>
      <p:bldP spid="20491" grpId="0" animBg="1"/>
      <p:bldP spid="20492" grpId="0"/>
      <p:bldP spid="20515" grpId="0"/>
      <p:bldP spid="20517" grpId="0"/>
      <p:bldP spid="205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981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2192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7432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65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0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859280" y="3855721"/>
            <a:ext cx="51206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71599"/>
            <a:ext cx="1981200" cy="49815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4419600" y="6172200"/>
            <a:ext cx="37338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 RÊU MANG TÚI BÀO TỬ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7315200" y="2743200"/>
            <a:ext cx="889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7391400" y="1295401"/>
            <a:ext cx="17526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26442" y="4419600"/>
            <a:ext cx="1507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1513436"/>
            <a:ext cx="44196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38.2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anose="02020603050405020304" pitchFamily="18" charset="0"/>
              <a:sym typeface="Wingdings" pitchFamily="2" charset="2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68967" y="2702855"/>
            <a:ext cx="42672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en-US" sz="2800" b="1" i="0" u="none" strike="noStrike" cap="none" normalizeH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 ở vị trí nào trên cây </a:t>
            </a: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rêu?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4" descr="mhjh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94765"/>
            <a:ext cx="533400" cy="81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368967" y="4172937"/>
            <a:ext cx="37297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6109327" y="1697830"/>
            <a:ext cx="13716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5943600" y="2043113"/>
            <a:ext cx="1447800" cy="8524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5578642" y="3286780"/>
            <a:ext cx="1447800" cy="1295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/>
      <p:bldP spid="18" grpId="0"/>
      <p:bldP spid="22" grpId="0"/>
      <p:bldP spid="3075" grpId="0"/>
      <p:bldP spid="3076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 descr="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4343400" cy="472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609600"/>
            <a:ext cx="3124200" cy="50915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2667000" y="5939135"/>
            <a:ext cx="44958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 RÊU MANG TÚI BÀO TỬ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ACER\Desktop\New folder\Tui bao tu va su phat trien cua r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8458200" cy="56388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4724400" y="2133600"/>
            <a:ext cx="8382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76800" y="5294293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396240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quan sinh sản của rêu là bộ phận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nào?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4800" y="952381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endParaRPr lang="en-US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1742182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64706" y="3124200"/>
            <a:ext cx="59598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2955925" y="25606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altLang="en-US" sz="2400"/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304800" y="498177"/>
            <a:ext cx="533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4999" name="Picture 7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1639" r="22321" b="3279"/>
          <a:stretch>
            <a:fillRect/>
          </a:stretch>
        </p:blipFill>
        <p:spPr bwMode="auto">
          <a:xfrm>
            <a:off x="607041" y="1033453"/>
            <a:ext cx="8039986" cy="411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325064" y="5810381"/>
            <a:ext cx="15664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212725" y="61356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altLang="en-US" sz="2400"/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76200" y="6361113"/>
            <a:ext cx="23326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5004" name="Line 12"/>
          <p:cNvSpPr>
            <a:spLocks noChangeShapeType="1"/>
          </p:cNvSpPr>
          <p:nvPr/>
        </p:nvSpPr>
        <p:spPr bwMode="auto">
          <a:xfrm>
            <a:off x="1905000" y="6172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2355849" y="5751513"/>
            <a:ext cx="7842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alt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2320785" y="6186488"/>
            <a:ext cx="12447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endParaRPr lang="en-US" alt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007" name="Text Box 15"/>
          <p:cNvSpPr txBox="1">
            <a:spLocks noChangeArrowheads="1"/>
          </p:cNvSpPr>
          <p:nvPr/>
        </p:nvSpPr>
        <p:spPr bwMode="auto">
          <a:xfrm>
            <a:off x="3565525" y="5907088"/>
            <a:ext cx="10615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008" name="Line 16"/>
          <p:cNvSpPr>
            <a:spLocks noChangeShapeType="1"/>
          </p:cNvSpPr>
          <p:nvPr/>
        </p:nvSpPr>
        <p:spPr bwMode="auto">
          <a:xfrm>
            <a:off x="4724400" y="6172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4718050" y="5729288"/>
            <a:ext cx="13965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endParaRPr lang="en-US" alt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010" name="Text Box 18"/>
          <p:cNvSpPr txBox="1">
            <a:spLocks noChangeArrowheads="1"/>
          </p:cNvSpPr>
          <p:nvPr/>
        </p:nvSpPr>
        <p:spPr bwMode="auto">
          <a:xfrm>
            <a:off x="4724400" y="6248400"/>
            <a:ext cx="12025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endParaRPr lang="en-US" alt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011" name="Text Box 19"/>
          <p:cNvSpPr txBox="1">
            <a:spLocks noChangeArrowheads="1"/>
          </p:cNvSpPr>
          <p:nvPr/>
        </p:nvSpPr>
        <p:spPr bwMode="auto">
          <a:xfrm>
            <a:off x="6324600" y="5943600"/>
            <a:ext cx="20393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770904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850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850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850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850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850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850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850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850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1" grpId="0"/>
      <p:bldP spid="85003" grpId="0"/>
      <p:bldP spid="85004" grpId="0" animBg="1"/>
      <p:bldP spid="85005" grpId="0"/>
      <p:bldP spid="85006" grpId="0"/>
      <p:bldP spid="85007" grpId="0"/>
      <p:bldP spid="85008" grpId="0" animBg="1"/>
      <p:bldP spid="85009" grpId="0"/>
      <p:bldP spid="85010" grpId="0"/>
      <p:bldP spid="850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 descr="IMG_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89" y="685800"/>
            <a:ext cx="4657147" cy="313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5" name="Picture 5" descr="P11901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85800"/>
            <a:ext cx="4495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6" name="Line 6"/>
          <p:cNvSpPr>
            <a:spLocks noChangeShapeType="1"/>
          </p:cNvSpPr>
          <p:nvPr/>
        </p:nvSpPr>
        <p:spPr bwMode="auto">
          <a:xfrm flipV="1">
            <a:off x="7391400" y="2133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6529389" y="2606675"/>
            <a:ext cx="26146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mùn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 flipH="1" flipV="1">
            <a:off x="685800" y="2819400"/>
            <a:ext cx="30480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76200" y="2209800"/>
            <a:ext cx="23214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mùn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2667000" y="3352800"/>
            <a:ext cx="37850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71" name="Picture 11" descr="Scan0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86200"/>
            <a:ext cx="4267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2590800" y="6400800"/>
            <a:ext cx="25506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lầy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6096000" y="4860925"/>
            <a:ext cx="34290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74" name="Line 14"/>
          <p:cNvSpPr>
            <a:spLocks noChangeShapeType="1"/>
          </p:cNvSpPr>
          <p:nvPr/>
        </p:nvSpPr>
        <p:spPr bwMode="auto">
          <a:xfrm flipV="1">
            <a:off x="5867400" y="60960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16258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132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6" grpId="0" animBg="1"/>
      <p:bldP spid="92167" grpId="0"/>
      <p:bldP spid="92168" grpId="0" animBg="1"/>
      <p:bldP spid="92169" grpId="0"/>
      <p:bldP spid="92170" grpId="0"/>
      <p:bldP spid="92172" grpId="0"/>
      <p:bldP spid="92173" grpId="0"/>
      <p:bldP spid="92174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621" y="-92464"/>
            <a:ext cx="8229600" cy="85446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en-US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534400" cy="10667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nl-N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Em hãy trình bày vai trò của tảo?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1" y="2590800"/>
            <a:ext cx="8305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ôxi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- 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999" y="4304171"/>
            <a:ext cx="8309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tảo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nhanh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gây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>
              <a:spcBef>
                <a:spcPct val="0"/>
              </a:spcBef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“ </a:t>
            </a:r>
            <a:r>
              <a:rPr lang="en-US" alt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Thủy</a:t>
            </a:r>
            <a:r>
              <a:rPr lang="en-US" altLang="en-US" sz="24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triều</a:t>
            </a:r>
            <a:r>
              <a:rPr lang="en-US" altLang="en-US" sz="24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đỏ</a:t>
            </a:r>
            <a:r>
              <a:rPr lang="en-US" altLang="en-US" sz="24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” 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hay </a:t>
            </a:r>
            <a:r>
              <a:rPr lang="en-US" altLang="en-US" sz="24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nở</a:t>
            </a:r>
            <a:r>
              <a:rPr lang="en-US" altLang="en-US" sz="24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4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”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gây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chết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cá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621" y="3733800"/>
            <a:ext cx="7383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1999" y="5155768"/>
            <a:ext cx="7848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 -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Tảo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xoắn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tảo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vòng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ruộng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lúa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lúa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đẻ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nhánh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621" y="2133121"/>
            <a:ext cx="7611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64664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altLang="en-US" sz="2800" b="1" dirty="0" err="1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altLang="en-US" sz="2800" b="1" dirty="0" err="1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</a:t>
            </a:r>
            <a:r>
              <a:rPr lang="en-US" altLang="en-US" sz="2800" b="1" dirty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b="1" dirty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altLang="en-US" sz="2800" b="1" dirty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endParaRPr lang="en-US" altLang="en-US" sz="2800" b="1" dirty="0">
              <a:solidFill>
                <a:srgbClr val="6040E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572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534418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mùn</a:t>
            </a:r>
            <a:r>
              <a:rPr lang="en-US" sz="2800" b="1" dirty="0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b="1" dirty="0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b="1" dirty="0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800" b="1" dirty="0">
              <a:solidFill>
                <a:srgbClr val="6040E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46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685800"/>
            <a:ext cx="4267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0700" y="1612880"/>
            <a:ext cx="46933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6488668"/>
            <a:ext cx="3260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http://www.bachkhoatrithuc.vn/</a:t>
            </a:r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6287"/>
            <a:ext cx="4418135" cy="54055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9600" y="1676400"/>
            <a:ext cx="7772400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dưỡng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rêu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gồm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(1)...........,(2).............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(3)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.....................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thân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rễ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lá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chưa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(4)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.......................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Rêu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(5)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...................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chứa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túi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bào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tử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này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nằm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ở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(6)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.............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rêu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cái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066800"/>
            <a:ext cx="705513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Group 42"/>
          <p:cNvGraphicFramePr>
            <a:graphicFrameLocks noGrp="1"/>
          </p:cNvGraphicFramePr>
          <p:nvPr>
            <p:ph/>
          </p:nvPr>
        </p:nvGraphicFramePr>
        <p:xfrm>
          <a:off x="2514600" y="3886200"/>
          <a:ext cx="5257800" cy="1985963"/>
        </p:xfrm>
        <a:graphic>
          <a:graphicData uri="http://schemas.openxmlformats.org/drawingml/2006/table">
            <a:tbl>
              <a:tblPr/>
              <a:tblGrid>
                <a:gridCol w="52578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Từ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gợi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43"/>
          <p:cNvSpPr txBox="1">
            <a:spLocks noChangeArrowheads="1"/>
          </p:cNvSpPr>
          <p:nvPr/>
        </p:nvSpPr>
        <p:spPr bwMode="auto">
          <a:xfrm>
            <a:off x="2590800" y="4495800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ngọn</a:t>
            </a:r>
            <a:endParaRPr lang="en-US" sz="28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4038600" y="4495800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mạch dẫn</a:t>
            </a:r>
          </a:p>
        </p:txBody>
      </p:sp>
      <p:sp>
        <p:nvSpPr>
          <p:cNvPr id="12" name="Text Box 45"/>
          <p:cNvSpPr txBox="1">
            <a:spLocks noChangeArrowheads="1"/>
          </p:cNvSpPr>
          <p:nvPr/>
        </p:nvSpPr>
        <p:spPr bwMode="auto">
          <a:xfrm>
            <a:off x="6019800" y="4495800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Bào</a:t>
            </a:r>
            <a:r>
              <a:rPr lang="en-US" sz="28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tử</a:t>
            </a:r>
            <a:endParaRPr lang="en-US" sz="28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46"/>
          <p:cNvSpPr txBox="1">
            <a:spLocks noChangeArrowheads="1"/>
          </p:cNvSpPr>
          <p:nvPr/>
        </p:nvSpPr>
        <p:spPr bwMode="auto">
          <a:xfrm>
            <a:off x="2590800" y="5105400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thân</a:t>
            </a:r>
            <a:endParaRPr lang="en-US" sz="28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47"/>
          <p:cNvSpPr txBox="1">
            <a:spLocks noChangeArrowheads="1"/>
          </p:cNvSpPr>
          <p:nvPr/>
        </p:nvSpPr>
        <p:spPr bwMode="auto">
          <a:xfrm>
            <a:off x="3733800" y="5105400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rễ</a:t>
            </a:r>
            <a:r>
              <a:rPr lang="en-US" sz="2800" b="1" dirty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giả</a:t>
            </a:r>
            <a:endParaRPr lang="en-US" sz="2800" b="1" dirty="0">
              <a:solidFill>
                <a:srgbClr val="0066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8"/>
          <p:cNvSpPr txBox="1">
            <a:spLocks noChangeArrowheads="1"/>
          </p:cNvSpPr>
          <p:nvPr/>
        </p:nvSpPr>
        <p:spPr bwMode="auto">
          <a:xfrm>
            <a:off x="5105400" y="5105400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2C663A"/>
                </a:solidFill>
                <a:latin typeface="Arial" pitchFamily="34" charset="0"/>
                <a:cs typeface="Arial" pitchFamily="34" charset="0"/>
              </a:rPr>
              <a:t>lá</a:t>
            </a:r>
            <a:endParaRPr lang="en-US" sz="2800" b="1" dirty="0">
              <a:solidFill>
                <a:srgbClr val="2C663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49"/>
          <p:cNvSpPr txBox="1">
            <a:spLocks noChangeArrowheads="1"/>
          </p:cNvSpPr>
          <p:nvPr/>
        </p:nvSpPr>
        <p:spPr bwMode="auto">
          <a:xfrm>
            <a:off x="6096000" y="5105400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Bậc</a:t>
            </a:r>
            <a:r>
              <a:rPr lang="en-US" sz="28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cao</a:t>
            </a:r>
            <a:endParaRPr lang="en-US" sz="28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6" descr="happyface_w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304800"/>
            <a:ext cx="6000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32045" y="406053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111E-6 L -0.17083 -0.46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0" y="-2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2875 -0.460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0" y="-2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08333 -0.460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-2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045E-16 L -0.0875 -0.315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-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045E-16 L -0.52083 -0.260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0" y="-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045E-16 L 0.00833 -0.204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2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609600"/>
            <a:ext cx="2768619" cy="2949864"/>
          </a:xfrm>
          <a:prstGeom prst="rect">
            <a:avLst/>
          </a:prstGeom>
        </p:spPr>
      </p:pic>
      <p:pic>
        <p:nvPicPr>
          <p:cNvPr id="4" name="Picture 3" descr="image004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050759" y="2755721"/>
            <a:ext cx="3065690" cy="2566857"/>
          </a:xfrm>
          <a:prstGeom prst="rect">
            <a:avLst/>
          </a:prstGeom>
        </p:spPr>
      </p:pic>
      <p:pic>
        <p:nvPicPr>
          <p:cNvPr id="5" name="Picture 4" descr="image005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3581400"/>
            <a:ext cx="1142999" cy="1462651"/>
          </a:xfrm>
          <a:prstGeom prst="rect">
            <a:avLst/>
          </a:prstGeom>
        </p:spPr>
      </p:pic>
      <p:pic>
        <p:nvPicPr>
          <p:cNvPr id="6" name="Picture 5" descr="image006.pn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591232" y="4797360"/>
            <a:ext cx="1211661" cy="596393"/>
          </a:xfrm>
          <a:prstGeom prst="rect">
            <a:avLst/>
          </a:prstGeom>
        </p:spPr>
      </p:pic>
      <p:pic>
        <p:nvPicPr>
          <p:cNvPr id="7" name="Picture 6" descr="image007.pn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591231" y="4797360"/>
            <a:ext cx="487496" cy="1185275"/>
          </a:xfrm>
          <a:prstGeom prst="rect">
            <a:avLst/>
          </a:prstGeom>
        </p:spPr>
      </p:pic>
      <p:pic>
        <p:nvPicPr>
          <p:cNvPr id="8" name="Picture 7" descr="image008.png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2129107" y="1787835"/>
            <a:ext cx="2685607" cy="1731840"/>
          </a:xfrm>
          <a:prstGeom prst="rect">
            <a:avLst/>
          </a:prstGeom>
        </p:spPr>
      </p:pic>
      <p:pic>
        <p:nvPicPr>
          <p:cNvPr id="9" name="Picture 8" descr="image009.png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001609" y="929390"/>
            <a:ext cx="612927" cy="1343874"/>
          </a:xfrm>
          <a:prstGeom prst="rect">
            <a:avLst/>
          </a:prstGeom>
        </p:spPr>
      </p:pic>
      <p:pic>
        <p:nvPicPr>
          <p:cNvPr id="10" name="Picture 9" descr="image010.pn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333149" y="2026571"/>
            <a:ext cx="1281388" cy="486434"/>
          </a:xfrm>
          <a:prstGeom prst="rect">
            <a:avLst/>
          </a:prstGeom>
        </p:spPr>
      </p:pic>
      <p:pic>
        <p:nvPicPr>
          <p:cNvPr id="11" name="Picture 10" descr="image011.png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2351755" y="2807446"/>
            <a:ext cx="2419190" cy="2156581"/>
          </a:xfrm>
          <a:prstGeom prst="rect">
            <a:avLst/>
          </a:prstGeom>
        </p:spPr>
      </p:pic>
      <p:pic>
        <p:nvPicPr>
          <p:cNvPr id="12" name="Picture 11" descr="image012.png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1563927" y="4072747"/>
            <a:ext cx="1177381" cy="745306"/>
          </a:xfrm>
          <a:prstGeom prst="rect">
            <a:avLst/>
          </a:prstGeom>
        </p:spPr>
      </p:pic>
      <p:pic>
        <p:nvPicPr>
          <p:cNvPr id="13" name="Picture 12" descr="image013.png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1635547" y="4571360"/>
            <a:ext cx="1105760" cy="647319"/>
          </a:xfrm>
          <a:prstGeom prst="rect">
            <a:avLst/>
          </a:prstGeom>
        </p:spPr>
      </p:pic>
      <p:pic>
        <p:nvPicPr>
          <p:cNvPr id="14" name="Picture 13" descr="image001.png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3429000" y="2057400"/>
            <a:ext cx="2133600" cy="1633369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6324600" y="381000"/>
            <a:ext cx="2438400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cạn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ẩm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ướt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934200" y="3048000"/>
            <a:ext cx="2057400" cy="990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Thân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nhánh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239000" y="4724400"/>
            <a:ext cx="1752600" cy="838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Rễ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giả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29400" y="5791200"/>
            <a:ext cx="1752600" cy="838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Lá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nhỏ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mỏng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6200" y="4876800"/>
            <a:ext cx="2057400" cy="990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sản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bào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tử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52400" y="3581400"/>
            <a:ext cx="2057400" cy="990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sản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túi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bào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tử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57200" y="228600"/>
            <a:ext cx="20574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Góp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phần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tạo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chất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mùn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8600" y="1905000"/>
            <a:ext cx="2057400" cy="990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Tạo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than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bùn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bón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chất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đốt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10588" y="72951"/>
            <a:ext cx="2618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IV.CỦNG CỐ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 descr="image007.pn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3571685">
            <a:off x="5977453" y="4599100"/>
            <a:ext cx="536261" cy="1446168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4724400" y="5715000"/>
            <a:ext cx="17526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Chưa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hoa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15400" cy="685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So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rêu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2971800"/>
          <a:ext cx="8229600" cy="3733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91000"/>
                <a:gridCol w="4038600"/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71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457200" y="4038600"/>
            <a:ext cx="2971800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Rễ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Thân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Lá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5105400" y="4114800"/>
            <a:ext cx="2971800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Rễ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Thân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Lá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3124200" y="4419600"/>
            <a:ext cx="609600" cy="1600200"/>
          </a:xfrm>
          <a:prstGeom prst="rightBrace">
            <a:avLst>
              <a:gd name="adj1" fmla="val 8333"/>
              <a:gd name="adj2" fmla="val 51732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73867" y="4572000"/>
            <a:ext cx="1074333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Chưa</a:t>
            </a:r>
            <a:endParaRPr lang="en-US" sz="24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có</a:t>
            </a:r>
            <a:endParaRPr lang="en-US" sz="24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mạch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dẫn</a:t>
            </a:r>
            <a:endParaRPr lang="en-US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6019800" y="4572000"/>
            <a:ext cx="609600" cy="1219200"/>
          </a:xfrm>
          <a:prstGeom prst="rightBrace">
            <a:avLst>
              <a:gd name="adj1" fmla="val 8333"/>
              <a:gd name="adj2" fmla="val 51732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002868" y="4572000"/>
            <a:ext cx="107433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Có</a:t>
            </a:r>
            <a:endParaRPr lang="en-US" sz="24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mạch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dẫn</a:t>
            </a:r>
            <a:endParaRPr lang="en-US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0" y="31242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rêu</a:t>
            </a:r>
            <a:endParaRPr lang="en-US" sz="3200" b="1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30480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endParaRPr lang="en-US" sz="3200" b="1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5" descr="Cai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762001"/>
            <a:ext cx="1676401" cy="2209800"/>
          </a:xfrm>
          <a:prstGeom prst="rect">
            <a:avLst/>
          </a:prstGeom>
          <a:noFill/>
        </p:spPr>
      </p:pic>
      <p:pic>
        <p:nvPicPr>
          <p:cNvPr id="19" name="Picture 6" descr="happyface_w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838200"/>
            <a:ext cx="6000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676400" y="4419600"/>
            <a:ext cx="59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giả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00200" y="4800600"/>
            <a:ext cx="18646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Ngắn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cành</a:t>
            </a:r>
            <a:endParaRPr lang="en-US" sz="2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39368" y="5562600"/>
            <a:ext cx="15664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Nhỏ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mỏng</a:t>
            </a:r>
            <a:endParaRPr lang="en-US" sz="2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76400" y="6248400"/>
            <a:ext cx="15680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2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2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200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5600" y="6350913"/>
            <a:ext cx="5613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Có</a:t>
            </a:r>
            <a:endParaRPr lang="en-US" sz="2200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876300"/>
            <a:ext cx="17145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/>
      <p:bldP spid="9" grpId="0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21" grpId="0"/>
      <p:bldP spid="22" grpId="0"/>
      <p:bldP spid="23" grpId="0"/>
      <p:bldP spid="24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9" name="Group 3"/>
          <p:cNvGraphicFramePr>
            <a:graphicFrameLocks noGrp="1"/>
          </p:cNvGraphicFramePr>
          <p:nvPr/>
        </p:nvGraphicFramePr>
        <p:xfrm>
          <a:off x="838200" y="1752600"/>
          <a:ext cx="5943600" cy="533400"/>
        </p:xfrm>
        <a:graphic>
          <a:graphicData uri="http://schemas.openxmlformats.org/drawingml/2006/table">
            <a:tbl>
              <a:tblPr/>
              <a:tblGrid>
                <a:gridCol w="744538"/>
                <a:gridCol w="741362"/>
                <a:gridCol w="744538"/>
                <a:gridCol w="741362"/>
                <a:gridCol w="742950"/>
                <a:gridCol w="742950"/>
                <a:gridCol w="741363"/>
                <a:gridCol w="744537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39" name="Group 23"/>
          <p:cNvGraphicFramePr>
            <a:graphicFrameLocks noGrp="1"/>
          </p:cNvGraphicFramePr>
          <p:nvPr/>
        </p:nvGraphicFramePr>
        <p:xfrm>
          <a:off x="2341563" y="2819400"/>
          <a:ext cx="3716337" cy="533400"/>
        </p:xfrm>
        <a:graphic>
          <a:graphicData uri="http://schemas.openxmlformats.org/drawingml/2006/table">
            <a:tbl>
              <a:tblPr/>
              <a:tblGrid>
                <a:gridCol w="742950"/>
                <a:gridCol w="742950"/>
                <a:gridCol w="744537"/>
                <a:gridCol w="742950"/>
                <a:gridCol w="7429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53" name="Group 37"/>
          <p:cNvGraphicFramePr>
            <a:graphicFrameLocks noGrp="1"/>
          </p:cNvGraphicFramePr>
          <p:nvPr/>
        </p:nvGraphicFramePr>
        <p:xfrm>
          <a:off x="838201" y="3352800"/>
          <a:ext cx="3733798" cy="533400"/>
        </p:xfrm>
        <a:graphic>
          <a:graphicData uri="http://schemas.openxmlformats.org/drawingml/2006/table">
            <a:tbl>
              <a:tblPr/>
              <a:tblGrid>
                <a:gridCol w="623186"/>
                <a:gridCol w="620528"/>
                <a:gridCol w="623186"/>
                <a:gridCol w="623185"/>
                <a:gridCol w="620528"/>
                <a:gridCol w="623185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69" name="Group 53"/>
          <p:cNvGraphicFramePr>
            <a:graphicFrameLocks noGrp="1"/>
          </p:cNvGraphicFramePr>
          <p:nvPr/>
        </p:nvGraphicFramePr>
        <p:xfrm>
          <a:off x="1600200" y="2286000"/>
          <a:ext cx="2971800" cy="533400"/>
        </p:xfrm>
        <a:graphic>
          <a:graphicData uri="http://schemas.openxmlformats.org/drawingml/2006/table">
            <a:tbl>
              <a:tblPr/>
              <a:tblGrid>
                <a:gridCol w="742950"/>
                <a:gridCol w="742950"/>
                <a:gridCol w="742950"/>
                <a:gridCol w="7429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81" name="Group 65"/>
          <p:cNvGraphicFramePr>
            <a:graphicFrameLocks noGrp="1"/>
          </p:cNvGraphicFramePr>
          <p:nvPr/>
        </p:nvGraphicFramePr>
        <p:xfrm>
          <a:off x="844550" y="3886200"/>
          <a:ext cx="7427913" cy="533400"/>
        </p:xfrm>
        <a:graphic>
          <a:graphicData uri="http://schemas.openxmlformats.org/drawingml/2006/table">
            <a:tbl>
              <a:tblPr/>
              <a:tblGrid>
                <a:gridCol w="744538"/>
                <a:gridCol w="741362"/>
                <a:gridCol w="744538"/>
                <a:gridCol w="742950"/>
                <a:gridCol w="741362"/>
                <a:gridCol w="742950"/>
                <a:gridCol w="742950"/>
                <a:gridCol w="741363"/>
                <a:gridCol w="741362"/>
                <a:gridCol w="744538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305" name="Group 89"/>
          <p:cNvGraphicFramePr>
            <a:graphicFrameLocks noGrp="1"/>
          </p:cNvGraphicFramePr>
          <p:nvPr/>
        </p:nvGraphicFramePr>
        <p:xfrm>
          <a:off x="2286000" y="5791200"/>
          <a:ext cx="4630738" cy="609600"/>
        </p:xfrm>
        <a:graphic>
          <a:graphicData uri="http://schemas.openxmlformats.org/drawingml/2006/table">
            <a:tbl>
              <a:tblPr/>
              <a:tblGrid>
                <a:gridCol w="773113"/>
                <a:gridCol w="769937"/>
                <a:gridCol w="773113"/>
                <a:gridCol w="771525"/>
                <a:gridCol w="769937"/>
                <a:gridCol w="773113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321" name="Group 105"/>
          <p:cNvGraphicFramePr>
            <a:graphicFrameLocks noGrp="1"/>
          </p:cNvGraphicFramePr>
          <p:nvPr/>
        </p:nvGraphicFramePr>
        <p:xfrm>
          <a:off x="228600" y="1752600"/>
          <a:ext cx="381000" cy="2667000"/>
        </p:xfrm>
        <a:graphic>
          <a:graphicData uri="http://schemas.openxmlformats.org/drawingml/2006/table">
            <a:tbl>
              <a:tblPr/>
              <a:tblGrid>
                <a:gridCol w="381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335" name="Group 119"/>
          <p:cNvGraphicFramePr>
            <a:graphicFrameLocks noGrp="1"/>
          </p:cNvGraphicFramePr>
          <p:nvPr/>
        </p:nvGraphicFramePr>
        <p:xfrm>
          <a:off x="8382000" y="1752600"/>
          <a:ext cx="685800" cy="2667000"/>
        </p:xfrm>
        <a:graphic>
          <a:graphicData uri="http://schemas.openxmlformats.org/drawingml/2006/table">
            <a:tbl>
              <a:tblPr/>
              <a:tblGrid>
                <a:gridCol w="6858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349" name="Picture 133" descr="Earth-14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1828800"/>
            <a:ext cx="381000" cy="381000"/>
          </a:xfrm>
          <a:prstGeom prst="rect">
            <a:avLst/>
          </a:prstGeom>
          <a:noFill/>
        </p:spPr>
      </p:pic>
      <p:pic>
        <p:nvPicPr>
          <p:cNvPr id="9350" name="Picture 134" descr="Earth-14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2362200"/>
            <a:ext cx="381000" cy="381000"/>
          </a:xfrm>
          <a:prstGeom prst="rect">
            <a:avLst/>
          </a:prstGeom>
          <a:noFill/>
        </p:spPr>
      </p:pic>
      <p:pic>
        <p:nvPicPr>
          <p:cNvPr id="9351" name="Picture 135" descr="Earth-14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2895600"/>
            <a:ext cx="381000" cy="381000"/>
          </a:xfrm>
          <a:prstGeom prst="rect">
            <a:avLst/>
          </a:prstGeom>
          <a:noFill/>
        </p:spPr>
      </p:pic>
      <p:pic>
        <p:nvPicPr>
          <p:cNvPr id="9352" name="Picture 136" descr="Earth-14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3429000"/>
            <a:ext cx="381000" cy="381000"/>
          </a:xfrm>
          <a:prstGeom prst="rect">
            <a:avLst/>
          </a:prstGeom>
          <a:noFill/>
        </p:spPr>
      </p:pic>
      <p:pic>
        <p:nvPicPr>
          <p:cNvPr id="9353" name="Picture 137" descr="Earth-14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3962400"/>
            <a:ext cx="381000" cy="381000"/>
          </a:xfrm>
          <a:prstGeom prst="rect">
            <a:avLst/>
          </a:prstGeom>
          <a:noFill/>
        </p:spPr>
      </p:pic>
      <p:pic>
        <p:nvPicPr>
          <p:cNvPr id="9354" name="Picture 138" descr="sun14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5867400"/>
            <a:ext cx="609600" cy="528638"/>
          </a:xfrm>
          <a:prstGeom prst="rect">
            <a:avLst/>
          </a:prstGeom>
          <a:noFill/>
        </p:spPr>
      </p:pic>
      <p:graphicFrame>
        <p:nvGraphicFramePr>
          <p:cNvPr id="9355" name="Group 139"/>
          <p:cNvGraphicFramePr>
            <a:graphicFrameLocks noGrp="1"/>
          </p:cNvGraphicFramePr>
          <p:nvPr/>
        </p:nvGraphicFramePr>
        <p:xfrm>
          <a:off x="2286000" y="5791200"/>
          <a:ext cx="4630738" cy="609600"/>
        </p:xfrm>
        <a:graphic>
          <a:graphicData uri="http://schemas.openxmlformats.org/drawingml/2006/table">
            <a:tbl>
              <a:tblPr/>
              <a:tblGrid>
                <a:gridCol w="773113"/>
                <a:gridCol w="769937"/>
                <a:gridCol w="773113"/>
                <a:gridCol w="771525"/>
                <a:gridCol w="769937"/>
                <a:gridCol w="773113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371" name="Group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961724"/>
              </p:ext>
            </p:extLst>
          </p:nvPr>
        </p:nvGraphicFramePr>
        <p:xfrm>
          <a:off x="801688" y="3886200"/>
          <a:ext cx="7504112" cy="5334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809732"/>
                <a:gridCol w="806279"/>
                <a:gridCol w="809732"/>
                <a:gridCol w="808006"/>
                <a:gridCol w="806279"/>
                <a:gridCol w="808006"/>
                <a:gridCol w="851400"/>
                <a:gridCol w="902339"/>
                <a:gridCol w="902339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9395" name="Text Box 179"/>
          <p:cNvSpPr txBox="1">
            <a:spLocks noChangeArrowheads="1"/>
          </p:cNvSpPr>
          <p:nvPr/>
        </p:nvSpPr>
        <p:spPr bwMode="auto">
          <a:xfrm>
            <a:off x="228600" y="1828800"/>
            <a:ext cx="320675" cy="366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9396" name="Text Box 18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47650" y="2362200"/>
            <a:ext cx="320675" cy="366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9397" name="Text Box 181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247650" y="2914650"/>
            <a:ext cx="320675" cy="366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9398" name="Text Box 182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266700" y="3429000"/>
            <a:ext cx="320675" cy="366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9399" name="Text Box 183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247650" y="3943350"/>
            <a:ext cx="320675" cy="366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5</a:t>
            </a:r>
          </a:p>
        </p:txBody>
      </p:sp>
      <p:graphicFrame>
        <p:nvGraphicFramePr>
          <p:cNvPr id="9400" name="Group 1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556481"/>
              </p:ext>
            </p:extLst>
          </p:nvPr>
        </p:nvGraphicFramePr>
        <p:xfrm>
          <a:off x="838200" y="3352800"/>
          <a:ext cx="4191001" cy="5334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09991"/>
                <a:gridCol w="766409"/>
                <a:gridCol w="762000"/>
                <a:gridCol w="762000"/>
                <a:gridCol w="990601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9416" name="Group 200"/>
          <p:cNvGraphicFramePr>
            <a:graphicFrameLocks noGrp="1"/>
          </p:cNvGraphicFramePr>
          <p:nvPr/>
        </p:nvGraphicFramePr>
        <p:xfrm>
          <a:off x="2362200" y="2819400"/>
          <a:ext cx="3716337" cy="5334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42950"/>
                <a:gridCol w="742950"/>
                <a:gridCol w="744537"/>
                <a:gridCol w="742950"/>
                <a:gridCol w="7429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9430" name="Group 214"/>
          <p:cNvGraphicFramePr>
            <a:graphicFrameLocks noGrp="1"/>
          </p:cNvGraphicFramePr>
          <p:nvPr/>
        </p:nvGraphicFramePr>
        <p:xfrm>
          <a:off x="1600200" y="2286000"/>
          <a:ext cx="2971800" cy="5334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42950"/>
                <a:gridCol w="742950"/>
                <a:gridCol w="742950"/>
                <a:gridCol w="7429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9442" name="Group 226"/>
          <p:cNvGraphicFramePr>
            <a:graphicFrameLocks noGrp="1"/>
          </p:cNvGraphicFramePr>
          <p:nvPr/>
        </p:nvGraphicFramePr>
        <p:xfrm>
          <a:off x="838200" y="1752600"/>
          <a:ext cx="5943600" cy="5334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44538"/>
                <a:gridCol w="741362"/>
                <a:gridCol w="744538"/>
                <a:gridCol w="741362"/>
                <a:gridCol w="742950"/>
                <a:gridCol w="742950"/>
                <a:gridCol w="741363"/>
                <a:gridCol w="744537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9463" name="Picture 247" descr="WhitecornerFlow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noFill/>
        </p:spPr>
      </p:pic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250995" y="304800"/>
            <a:ext cx="5064205" cy="584775"/>
          </a:xfrm>
          <a:prstGeom prst="rect">
            <a:avLst/>
          </a:prstGeom>
          <a:ln>
            <a:headEnd/>
            <a:tailEnd/>
          </a:ln>
          <a:scene3d>
            <a:camera prst="perspectiveRelaxedModerately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Ô CHỮ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17" descr="FLOWERS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13705" y="4495800"/>
            <a:ext cx="1730295" cy="2362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2000"/>
                                        <p:tgtEl>
                                          <p:spTgt spid="9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4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" dur="2000"/>
                                        <p:tgtEl>
                                          <p:spTgt spid="9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5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2000"/>
                                        <p:tgtEl>
                                          <p:spTgt spid="9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9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5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2000"/>
                                        <p:tgtEl>
                                          <p:spTgt spid="9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5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2000"/>
                                        <p:tgtEl>
                                          <p:spTgt spid="9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5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267200" y="2438400"/>
            <a:ext cx="609600" cy="609600"/>
          </a:xfrm>
          <a:prstGeom prst="rect">
            <a:avLst/>
          </a:prstGeom>
          <a:noFill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447800" y="2438400"/>
            <a:ext cx="6019800" cy="519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8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cái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9" name="Picture 5" descr="Star-05-june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91450" y="304800"/>
            <a:ext cx="762000" cy="762000"/>
          </a:xfrm>
          <a:prstGeom prst="rect">
            <a:avLst/>
          </a:prstGeom>
          <a:noFill/>
        </p:spPr>
      </p:pic>
      <p:sp>
        <p:nvSpPr>
          <p:cNvPr id="11272" name="Text Box 8" descr="Canvas"/>
          <p:cNvSpPr txBox="1">
            <a:spLocks noChangeArrowheads="1"/>
          </p:cNvSpPr>
          <p:nvPr/>
        </p:nvSpPr>
        <p:spPr bwMode="auto">
          <a:xfrm>
            <a:off x="1524000" y="2819400"/>
            <a:ext cx="2057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.</a:t>
            </a:r>
          </a:p>
        </p:txBody>
      </p:sp>
      <p:sp>
        <p:nvSpPr>
          <p:cNvPr id="11273" name="Text Box 9" descr="Canvas"/>
          <p:cNvSpPr txBox="1">
            <a:spLocks noChangeArrowheads="1"/>
          </p:cNvSpPr>
          <p:nvPr/>
        </p:nvSpPr>
        <p:spPr bwMode="auto">
          <a:xfrm>
            <a:off x="2133600" y="1524000"/>
            <a:ext cx="3505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1274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806354"/>
              </p:ext>
            </p:extLst>
          </p:nvPr>
        </p:nvGraphicFramePr>
        <p:xfrm>
          <a:off x="1524000" y="1295400"/>
          <a:ext cx="6096000" cy="83820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381000" y="3810000"/>
            <a:ext cx="8575675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rêu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dinh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dưỡng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6" descr="happyface_w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85800"/>
            <a:ext cx="137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524000" y="228600"/>
            <a:ext cx="6324600" cy="641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/>
              <a:t>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TRÒ CHƠI Ô CHỮ</a:t>
            </a:r>
            <a:endParaRPr lang="en-US" sz="3600" b="1" dirty="0"/>
          </a:p>
        </p:txBody>
      </p:sp>
      <p:pic>
        <p:nvPicPr>
          <p:cNvPr id="19" name="Picture 15" descr="j023213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5181599" y="4395136"/>
            <a:ext cx="1986417" cy="246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33525" y="1447800"/>
            <a:ext cx="5934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A       N    G     H      Ợ      P            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89" fill="hold"/>
                                        <p:tgtEl>
                                          <p:spTgt spid="112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6"/>
                </p:tgtEl>
              </p:cMediaNode>
            </p:audio>
          </p:childTnLst>
        </p:cTn>
      </p:par>
    </p:tnLst>
    <p:bldLst>
      <p:bldP spid="11296" grpId="0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209800"/>
            <a:ext cx="304800" cy="304800"/>
          </a:xfrm>
          <a:prstGeom prst="rect">
            <a:avLst/>
          </a:prstGeom>
          <a:noFill/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886200" y="3276600"/>
            <a:ext cx="3276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524000" y="228600"/>
            <a:ext cx="6324600" cy="641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TRÒ CHƠI Ô CHỮ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295400" y="2316163"/>
            <a:ext cx="655320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cái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8" name="Picture 6" descr="Star-05-june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</p:spPr>
      </p:pic>
      <p:pic>
        <p:nvPicPr>
          <p:cNvPr id="13319" name="Picture 7" descr="WhitecornerFlow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0" y="5334000"/>
            <a:ext cx="1524000" cy="1524000"/>
          </a:xfrm>
          <a:prstGeom prst="rect">
            <a:avLst/>
          </a:prstGeom>
          <a:noFill/>
        </p:spPr>
      </p:pic>
      <p:pic>
        <p:nvPicPr>
          <p:cNvPr id="13320" name="Picture 8" descr="WhitecornerFlow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noFill/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685800" y="3820180"/>
            <a:ext cx="75438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2" name="Text Box 10" descr="Canvas"/>
          <p:cNvSpPr txBox="1">
            <a:spLocks noChangeArrowheads="1"/>
          </p:cNvSpPr>
          <p:nvPr/>
        </p:nvSpPr>
        <p:spPr bwMode="auto">
          <a:xfrm>
            <a:off x="1447800" y="1058863"/>
            <a:ext cx="36576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3323" name="Group 11"/>
          <p:cNvGraphicFramePr>
            <a:graphicFrameLocks noGrp="1"/>
          </p:cNvGraphicFramePr>
          <p:nvPr/>
        </p:nvGraphicFramePr>
        <p:xfrm>
          <a:off x="1600200" y="1066800"/>
          <a:ext cx="6096000" cy="91440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335" name="Picture 23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1287270" flipH="1">
            <a:off x="7010400" y="4343400"/>
            <a:ext cx="6858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6" name="Picture 24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1371600"/>
            <a:ext cx="3048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27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9137955" flipH="1">
            <a:off x="304800" y="762000"/>
            <a:ext cx="6858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28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9137955" flipH="1">
            <a:off x="838200" y="609600"/>
            <a:ext cx="6858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29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0602727" flipH="1">
            <a:off x="609600" y="1447800"/>
            <a:ext cx="6858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2" name="Picture 30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flipH="1">
            <a:off x="7924800" y="6248400"/>
            <a:ext cx="457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3" name="Picture 31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43000" y="381000"/>
            <a:ext cx="3048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4" name="Picture 32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600" y="381000"/>
            <a:ext cx="3048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8" name="Picture 36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flipH="1">
            <a:off x="7239000" y="6477000"/>
            <a:ext cx="457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9" name="Picture 37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flipH="1">
            <a:off x="8153400" y="5943600"/>
            <a:ext cx="457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0" name="Picture 38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4201971">
            <a:off x="8001000" y="4038600"/>
            <a:ext cx="762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1" name="Picture 39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8340526">
            <a:off x="838200" y="2895600"/>
            <a:ext cx="762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2" name="Picture 40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9137955">
            <a:off x="0" y="3657600"/>
            <a:ext cx="762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" descr="happyface_w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85800"/>
            <a:ext cx="137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5" descr="j023213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flipH="1">
            <a:off x="5181599" y="4395136"/>
            <a:ext cx="1986417" cy="246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52599" y="1219200"/>
            <a:ext cx="5976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           H         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90" fill="hold"/>
                                        <p:tgtEl>
                                          <p:spTgt spid="133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4"/>
                </p:tgtEl>
              </p:cMediaNode>
            </p:audio>
          </p:childTnLst>
        </p:cTn>
      </p:par>
    </p:tnLst>
    <p:bldLst>
      <p:bldP spid="13321" grpId="0" animBg="1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191000" y="2819400"/>
            <a:ext cx="304800" cy="304800"/>
          </a:xfrm>
          <a:prstGeom prst="rect">
            <a:avLst/>
          </a:prstGeom>
          <a:noFill/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981200" y="3886200"/>
            <a:ext cx="5105400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Picture 5" descr="Star-05-june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91450" y="152400"/>
            <a:ext cx="762000" cy="762000"/>
          </a:xfrm>
          <a:prstGeom prst="rect">
            <a:avLst/>
          </a:prstGeom>
          <a:noFill/>
        </p:spPr>
      </p:pic>
      <p:pic>
        <p:nvPicPr>
          <p:cNvPr id="15366" name="Picture 6" descr="WhitecornerFlow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0" y="5334000"/>
            <a:ext cx="1524000" cy="1524000"/>
          </a:xfrm>
          <a:prstGeom prst="rect">
            <a:avLst/>
          </a:prstGeom>
          <a:noFill/>
        </p:spPr>
      </p:pic>
      <p:pic>
        <p:nvPicPr>
          <p:cNvPr id="15367" name="Picture 7" descr="WhitecornerFlow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noFill/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295400" y="2697163"/>
            <a:ext cx="655320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9" name="Text Box 9" descr="Canvas"/>
          <p:cNvSpPr txBox="1">
            <a:spLocks noChangeArrowheads="1"/>
          </p:cNvSpPr>
          <p:nvPr/>
        </p:nvSpPr>
        <p:spPr bwMode="auto">
          <a:xfrm>
            <a:off x="2590800" y="1219200"/>
            <a:ext cx="3352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70" name="Text Box 10" descr="Canvas"/>
          <p:cNvSpPr txBox="1">
            <a:spLocks noChangeArrowheads="1"/>
          </p:cNvSpPr>
          <p:nvPr/>
        </p:nvSpPr>
        <p:spPr bwMode="auto">
          <a:xfrm>
            <a:off x="1752600" y="1752600"/>
            <a:ext cx="2133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5371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4317"/>
              </p:ext>
            </p:extLst>
          </p:nvPr>
        </p:nvGraphicFramePr>
        <p:xfrm>
          <a:off x="1524000" y="1397000"/>
          <a:ext cx="6096000" cy="73660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524000" y="228600"/>
            <a:ext cx="6324600" cy="641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TRÒ CHƠI Ô CHỮ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4" name="Picture 6" descr="happyface_w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685800"/>
            <a:ext cx="137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5" descr="j023213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5181599" y="4395136"/>
            <a:ext cx="1986417" cy="246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828800" y="1458051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Ễ           G          I        Ả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90" fill="hold"/>
                                        <p:tgtEl>
                                          <p:spTgt spid="153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2"/>
                </p:tgtEl>
              </p:cMediaNode>
            </p:audio>
          </p:childTnLst>
        </p:cTn>
      </p:par>
    </p:tnLst>
    <p:bldLst>
      <p:bldP spid="15363" grpId="0" animBg="1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590800"/>
            <a:ext cx="304800" cy="304800"/>
          </a:xfrm>
          <a:prstGeom prst="rect">
            <a:avLst/>
          </a:prstGeom>
          <a:noFill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143000" y="2468563"/>
            <a:ext cx="685800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3" name="Picture 5" descr="Star-05-june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91450" y="152400"/>
            <a:ext cx="762000" cy="762000"/>
          </a:xfrm>
          <a:prstGeom prst="rect">
            <a:avLst/>
          </a:prstGeom>
          <a:noFill/>
        </p:spPr>
      </p:pic>
      <p:pic>
        <p:nvPicPr>
          <p:cNvPr id="17414" name="Picture 6" descr="WhitecornerFlow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0" y="5334000"/>
            <a:ext cx="1524000" cy="1524000"/>
          </a:xfrm>
          <a:prstGeom prst="rect">
            <a:avLst/>
          </a:prstGeom>
          <a:noFill/>
        </p:spPr>
      </p:pic>
      <p:pic>
        <p:nvPicPr>
          <p:cNvPr id="17415" name="Picture 7" descr="WhitecornerFlow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noFill/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438400" y="3810000"/>
            <a:ext cx="44196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417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648537"/>
              </p:ext>
            </p:extLst>
          </p:nvPr>
        </p:nvGraphicFramePr>
        <p:xfrm>
          <a:off x="1524000" y="1142999"/>
          <a:ext cx="5105401" cy="944563"/>
        </p:xfrm>
        <a:graphic>
          <a:graphicData uri="http://schemas.openxmlformats.org/drawingml/2006/table">
            <a:tbl>
              <a:tblPr/>
              <a:tblGrid>
                <a:gridCol w="850900"/>
                <a:gridCol w="935990"/>
                <a:gridCol w="1084898"/>
                <a:gridCol w="1021080"/>
                <a:gridCol w="1212533"/>
              </a:tblGrid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524000" y="228600"/>
            <a:ext cx="6324600" cy="641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TRÒ CHƠI Ô CHỮ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" name="Picture 6" descr="happyface_w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685800"/>
            <a:ext cx="137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" descr="j023213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5181599" y="4395136"/>
            <a:ext cx="1986417" cy="246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676399" y="1250950"/>
            <a:ext cx="495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    À        O       T       Ử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74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0"/>
                </p:tgtEl>
              </p:cMediaNode>
            </p:audio>
          </p:childTnLst>
        </p:cTn>
      </p:par>
    </p:tnLst>
    <p:bldLst>
      <p:bldP spid="17416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572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8288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6670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98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438400"/>
            <a:ext cx="304800" cy="304800"/>
          </a:xfrm>
          <a:prstGeom prst="rect">
            <a:avLst/>
          </a:prstGeom>
          <a:noFill/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886200" y="3276600"/>
            <a:ext cx="3276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828800" y="2286000"/>
            <a:ext cx="518160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2" name="Picture 6" descr="Star-05-june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91450" y="152400"/>
            <a:ext cx="762000" cy="762000"/>
          </a:xfrm>
          <a:prstGeom prst="rect">
            <a:avLst/>
          </a:prstGeom>
          <a:noFill/>
        </p:spPr>
      </p:pic>
      <p:pic>
        <p:nvPicPr>
          <p:cNvPr id="19463" name="Picture 7" descr="WhitecornerFlow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0" y="5334000"/>
            <a:ext cx="1524000" cy="1524000"/>
          </a:xfrm>
          <a:prstGeom prst="rect">
            <a:avLst/>
          </a:prstGeom>
          <a:noFill/>
        </p:spPr>
      </p:pic>
      <p:pic>
        <p:nvPicPr>
          <p:cNvPr id="19464" name="Picture 8" descr="WhitecornerFlow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noFill/>
        </p:spPr>
      </p:pic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47700" y="3669074"/>
            <a:ext cx="7696200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6" name="Text Box 10" descr="Canvas"/>
          <p:cNvSpPr txBox="1">
            <a:spLocks noChangeArrowheads="1"/>
          </p:cNvSpPr>
          <p:nvPr/>
        </p:nvSpPr>
        <p:spPr bwMode="auto">
          <a:xfrm>
            <a:off x="2438400" y="1371600"/>
            <a:ext cx="4495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67" name="Text Box 11" descr="Canvas"/>
          <p:cNvSpPr txBox="1">
            <a:spLocks noChangeArrowheads="1"/>
          </p:cNvSpPr>
          <p:nvPr/>
        </p:nvSpPr>
        <p:spPr bwMode="auto">
          <a:xfrm>
            <a:off x="2286000" y="1295400"/>
            <a:ext cx="3657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9468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795845"/>
              </p:ext>
            </p:extLst>
          </p:nvPr>
        </p:nvGraphicFramePr>
        <p:xfrm>
          <a:off x="1524000" y="1143000"/>
          <a:ext cx="6096000" cy="660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524000" y="228600"/>
            <a:ext cx="6324600" cy="641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TRÒ CHƠI Ô CHỮ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" name="Picture 6" descr="happyface_w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762000"/>
            <a:ext cx="137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5" descr="j023213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5181599" y="4395136"/>
            <a:ext cx="1986417" cy="246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24000" y="11430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      G     Ọ    N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Â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R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U  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90" fill="hold"/>
                                        <p:tgtEl>
                                          <p:spTgt spid="194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8"/>
                </p:tgtEl>
              </p:cMediaNode>
            </p:audio>
          </p:childTnLst>
        </p:cTn>
      </p:par>
    </p:tnLst>
    <p:bldLst>
      <p:bldP spid="19465" grpId="0" animBg="1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16950" y="4016375"/>
            <a:ext cx="304800" cy="304800"/>
          </a:xfrm>
          <a:prstGeom prst="rect">
            <a:avLst/>
          </a:prstGeom>
          <a:noFill/>
        </p:spPr>
      </p:pic>
      <p:pic>
        <p:nvPicPr>
          <p:cNvPr id="21507" name="Picture 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16950" y="3451225"/>
            <a:ext cx="304800" cy="304800"/>
          </a:xfrm>
          <a:prstGeom prst="rect">
            <a:avLst/>
          </a:prstGeom>
          <a:noFill/>
        </p:spPr>
      </p:pic>
      <p:pic>
        <p:nvPicPr>
          <p:cNvPr id="21508" name="Picture 4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569325" y="2940050"/>
            <a:ext cx="304800" cy="304800"/>
          </a:xfrm>
          <a:prstGeom prst="rect">
            <a:avLst/>
          </a:prstGeom>
          <a:noFill/>
        </p:spPr>
      </p:pic>
      <p:pic>
        <p:nvPicPr>
          <p:cNvPr id="21509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578850" y="2393950"/>
            <a:ext cx="304800" cy="304800"/>
          </a:xfrm>
          <a:prstGeom prst="rect">
            <a:avLst/>
          </a:prstGeom>
          <a:noFill/>
        </p:spPr>
      </p:pic>
      <p:pic>
        <p:nvPicPr>
          <p:cNvPr id="21510" name="Picture 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588375" y="1882775"/>
            <a:ext cx="304800" cy="304800"/>
          </a:xfrm>
          <a:prstGeom prst="rect">
            <a:avLst/>
          </a:prstGeom>
          <a:noFill/>
        </p:spPr>
      </p:pic>
      <p:graphicFrame>
        <p:nvGraphicFramePr>
          <p:cNvPr id="21512" name="Group 8"/>
          <p:cNvGraphicFramePr>
            <a:graphicFrameLocks noGrp="1"/>
          </p:cNvGraphicFramePr>
          <p:nvPr/>
        </p:nvGraphicFramePr>
        <p:xfrm>
          <a:off x="838200" y="1752600"/>
          <a:ext cx="5943600" cy="533400"/>
        </p:xfrm>
        <a:graphic>
          <a:graphicData uri="http://schemas.openxmlformats.org/drawingml/2006/table">
            <a:tbl>
              <a:tblPr/>
              <a:tblGrid>
                <a:gridCol w="744538"/>
                <a:gridCol w="741362"/>
                <a:gridCol w="744538"/>
                <a:gridCol w="741362"/>
                <a:gridCol w="742950"/>
                <a:gridCol w="742950"/>
                <a:gridCol w="741363"/>
                <a:gridCol w="744537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532" name="Group 28"/>
          <p:cNvGraphicFramePr>
            <a:graphicFrameLocks noGrp="1"/>
          </p:cNvGraphicFramePr>
          <p:nvPr/>
        </p:nvGraphicFramePr>
        <p:xfrm>
          <a:off x="2341563" y="2819400"/>
          <a:ext cx="3716337" cy="533400"/>
        </p:xfrm>
        <a:graphic>
          <a:graphicData uri="http://schemas.openxmlformats.org/drawingml/2006/table">
            <a:tbl>
              <a:tblPr/>
              <a:tblGrid>
                <a:gridCol w="742950"/>
                <a:gridCol w="742950"/>
                <a:gridCol w="744537"/>
                <a:gridCol w="742950"/>
                <a:gridCol w="7429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546" name="Group 42"/>
          <p:cNvGraphicFramePr>
            <a:graphicFrameLocks noGrp="1"/>
          </p:cNvGraphicFramePr>
          <p:nvPr/>
        </p:nvGraphicFramePr>
        <p:xfrm>
          <a:off x="838200" y="3352800"/>
          <a:ext cx="3733800" cy="533400"/>
        </p:xfrm>
        <a:graphic>
          <a:graphicData uri="http://schemas.openxmlformats.org/drawingml/2006/table">
            <a:tbl>
              <a:tblPr/>
              <a:tblGrid>
                <a:gridCol w="744538"/>
                <a:gridCol w="741362"/>
                <a:gridCol w="800100"/>
                <a:gridCol w="685800"/>
                <a:gridCol w="762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562" name="Group 58"/>
          <p:cNvGraphicFramePr>
            <a:graphicFrameLocks noGrp="1"/>
          </p:cNvGraphicFramePr>
          <p:nvPr/>
        </p:nvGraphicFramePr>
        <p:xfrm>
          <a:off x="1600200" y="2286000"/>
          <a:ext cx="2971800" cy="533400"/>
        </p:xfrm>
        <a:graphic>
          <a:graphicData uri="http://schemas.openxmlformats.org/drawingml/2006/table">
            <a:tbl>
              <a:tblPr/>
              <a:tblGrid>
                <a:gridCol w="742950"/>
                <a:gridCol w="742950"/>
                <a:gridCol w="742950"/>
                <a:gridCol w="7429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574" name="Group 70"/>
          <p:cNvGraphicFramePr>
            <a:graphicFrameLocks noGrp="1"/>
          </p:cNvGraphicFramePr>
          <p:nvPr/>
        </p:nvGraphicFramePr>
        <p:xfrm>
          <a:off x="844550" y="3886200"/>
          <a:ext cx="7427913" cy="533400"/>
        </p:xfrm>
        <a:graphic>
          <a:graphicData uri="http://schemas.openxmlformats.org/drawingml/2006/table">
            <a:tbl>
              <a:tblPr/>
              <a:tblGrid>
                <a:gridCol w="744538"/>
                <a:gridCol w="741362"/>
                <a:gridCol w="744538"/>
                <a:gridCol w="742950"/>
                <a:gridCol w="741362"/>
                <a:gridCol w="742950"/>
                <a:gridCol w="742950"/>
                <a:gridCol w="741363"/>
                <a:gridCol w="741362"/>
                <a:gridCol w="744538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598" name="Group 94"/>
          <p:cNvGraphicFramePr>
            <a:graphicFrameLocks noGrp="1"/>
          </p:cNvGraphicFramePr>
          <p:nvPr/>
        </p:nvGraphicFramePr>
        <p:xfrm>
          <a:off x="2286000" y="5791200"/>
          <a:ext cx="4630738" cy="609600"/>
        </p:xfrm>
        <a:graphic>
          <a:graphicData uri="http://schemas.openxmlformats.org/drawingml/2006/table">
            <a:tbl>
              <a:tblPr/>
              <a:tblGrid>
                <a:gridCol w="773113"/>
                <a:gridCol w="769937"/>
                <a:gridCol w="773113"/>
                <a:gridCol w="771525"/>
                <a:gridCol w="769937"/>
                <a:gridCol w="773113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614" name="Group 110"/>
          <p:cNvGraphicFramePr>
            <a:graphicFrameLocks noGrp="1"/>
          </p:cNvGraphicFramePr>
          <p:nvPr/>
        </p:nvGraphicFramePr>
        <p:xfrm>
          <a:off x="228600" y="1752600"/>
          <a:ext cx="381000" cy="2667000"/>
        </p:xfrm>
        <a:graphic>
          <a:graphicData uri="http://schemas.openxmlformats.org/drawingml/2006/table">
            <a:tbl>
              <a:tblPr/>
              <a:tblGrid>
                <a:gridCol w="381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628" name="Group 124"/>
          <p:cNvGraphicFramePr>
            <a:graphicFrameLocks noGrp="1"/>
          </p:cNvGraphicFramePr>
          <p:nvPr/>
        </p:nvGraphicFramePr>
        <p:xfrm>
          <a:off x="8382000" y="1752600"/>
          <a:ext cx="685800" cy="2667000"/>
        </p:xfrm>
        <a:graphic>
          <a:graphicData uri="http://schemas.openxmlformats.org/drawingml/2006/table">
            <a:tbl>
              <a:tblPr/>
              <a:tblGrid>
                <a:gridCol w="6858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642" name="Picture 138" descr="Earth-14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34400" y="1828800"/>
            <a:ext cx="381000" cy="381000"/>
          </a:xfrm>
          <a:prstGeom prst="rect">
            <a:avLst/>
          </a:prstGeom>
          <a:noFill/>
        </p:spPr>
      </p:pic>
      <p:pic>
        <p:nvPicPr>
          <p:cNvPr id="21643" name="Picture 139" descr="Earth-14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34400" y="2362200"/>
            <a:ext cx="381000" cy="381000"/>
          </a:xfrm>
          <a:prstGeom prst="rect">
            <a:avLst/>
          </a:prstGeom>
          <a:noFill/>
        </p:spPr>
      </p:pic>
      <p:pic>
        <p:nvPicPr>
          <p:cNvPr id="21644" name="Picture 140" descr="Earth-14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34400" y="2895600"/>
            <a:ext cx="381000" cy="381000"/>
          </a:xfrm>
          <a:prstGeom prst="rect">
            <a:avLst/>
          </a:prstGeom>
          <a:noFill/>
        </p:spPr>
      </p:pic>
      <p:pic>
        <p:nvPicPr>
          <p:cNvPr id="21645" name="Picture 141" descr="Earth-14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34400" y="3429000"/>
            <a:ext cx="381000" cy="381000"/>
          </a:xfrm>
          <a:prstGeom prst="rect">
            <a:avLst/>
          </a:prstGeom>
          <a:noFill/>
        </p:spPr>
      </p:pic>
      <p:pic>
        <p:nvPicPr>
          <p:cNvPr id="21646" name="Picture 142" descr="Earth-14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34400" y="3962400"/>
            <a:ext cx="381000" cy="381000"/>
          </a:xfrm>
          <a:prstGeom prst="rect">
            <a:avLst/>
          </a:prstGeom>
          <a:noFill/>
        </p:spPr>
      </p:pic>
      <p:pic>
        <p:nvPicPr>
          <p:cNvPr id="21647" name="Picture 143" descr="sun14[1]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5867400"/>
            <a:ext cx="609600" cy="528638"/>
          </a:xfrm>
          <a:prstGeom prst="rect">
            <a:avLst/>
          </a:prstGeom>
          <a:noFill/>
        </p:spPr>
      </p:pic>
      <p:graphicFrame>
        <p:nvGraphicFramePr>
          <p:cNvPr id="21648" name="Group 144"/>
          <p:cNvGraphicFramePr>
            <a:graphicFrameLocks noGrp="1"/>
          </p:cNvGraphicFramePr>
          <p:nvPr/>
        </p:nvGraphicFramePr>
        <p:xfrm>
          <a:off x="2286000" y="5791200"/>
          <a:ext cx="4630738" cy="609600"/>
        </p:xfrm>
        <a:graphic>
          <a:graphicData uri="http://schemas.openxmlformats.org/drawingml/2006/table">
            <a:tbl>
              <a:tblPr/>
              <a:tblGrid>
                <a:gridCol w="773113"/>
                <a:gridCol w="769937"/>
                <a:gridCol w="773113"/>
                <a:gridCol w="771525"/>
                <a:gridCol w="769937"/>
                <a:gridCol w="773113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664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709908"/>
              </p:ext>
            </p:extLst>
          </p:nvPr>
        </p:nvGraphicFramePr>
        <p:xfrm>
          <a:off x="838200" y="3886200"/>
          <a:ext cx="7504112" cy="5334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752475"/>
                <a:gridCol w="749300"/>
                <a:gridCol w="750887"/>
                <a:gridCol w="750888"/>
                <a:gridCol w="749300"/>
                <a:gridCol w="750887"/>
                <a:gridCol w="750888"/>
                <a:gridCol w="747712"/>
                <a:gridCol w="749300"/>
                <a:gridCol w="752475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1688" name="Text Box 184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247650" y="1828800"/>
            <a:ext cx="320675" cy="366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1689" name="Text Box 185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247650" y="2362200"/>
            <a:ext cx="320675" cy="366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1690" name="Text Box 186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247650" y="2914650"/>
            <a:ext cx="320675" cy="366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1691" name="Text Box 187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266700" y="3429000"/>
            <a:ext cx="320675" cy="366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21692" name="Text Box 188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247650" y="3943350"/>
            <a:ext cx="320675" cy="366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5</a:t>
            </a:r>
          </a:p>
        </p:txBody>
      </p:sp>
      <p:graphicFrame>
        <p:nvGraphicFramePr>
          <p:cNvPr id="21693" name="Group 1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531452"/>
              </p:ext>
            </p:extLst>
          </p:nvPr>
        </p:nvGraphicFramePr>
        <p:xfrm>
          <a:off x="838200" y="3352800"/>
          <a:ext cx="3733800" cy="5334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44538"/>
                <a:gridCol w="741362"/>
                <a:gridCol w="744538"/>
                <a:gridCol w="744537"/>
                <a:gridCol w="758825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21709" name="Group 205"/>
          <p:cNvGraphicFramePr>
            <a:graphicFrameLocks noGrp="1"/>
          </p:cNvGraphicFramePr>
          <p:nvPr/>
        </p:nvGraphicFramePr>
        <p:xfrm>
          <a:off x="2335213" y="2819400"/>
          <a:ext cx="3716337" cy="5334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42950"/>
                <a:gridCol w="742950"/>
                <a:gridCol w="744537"/>
                <a:gridCol w="742950"/>
                <a:gridCol w="7429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21723" name="Group 219"/>
          <p:cNvGraphicFramePr>
            <a:graphicFrameLocks noGrp="1"/>
          </p:cNvGraphicFramePr>
          <p:nvPr/>
        </p:nvGraphicFramePr>
        <p:xfrm>
          <a:off x="1600200" y="2286000"/>
          <a:ext cx="2971800" cy="5334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42950"/>
                <a:gridCol w="742950"/>
                <a:gridCol w="742950"/>
                <a:gridCol w="74295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21735" name="Group 231"/>
          <p:cNvGraphicFramePr>
            <a:graphicFrameLocks noGrp="1"/>
          </p:cNvGraphicFramePr>
          <p:nvPr/>
        </p:nvGraphicFramePr>
        <p:xfrm>
          <a:off x="838200" y="1752600"/>
          <a:ext cx="5943600" cy="5334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44538"/>
                <a:gridCol w="741362"/>
                <a:gridCol w="744538"/>
                <a:gridCol w="741362"/>
                <a:gridCol w="742950"/>
                <a:gridCol w="742950"/>
                <a:gridCol w="741363"/>
                <a:gridCol w="744537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21756" name="Picture 252" descr="WhitecornerFlow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noFill/>
        </p:spPr>
      </p:pic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1752600" y="0"/>
            <a:ext cx="6324600" cy="641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TRÒ CHƠI Ô CHỮ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5" name="Picture 17" descr="FLOWERS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15201" y="4361321"/>
            <a:ext cx="1828800" cy="249667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6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2000"/>
                                        <p:tgtEl>
                                          <p:spTgt spid="21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502" fill="hold"/>
                                        <p:tgtEl>
                                          <p:spTgt spid="215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502" fill="hold"/>
                                        <p:tgtEl>
                                          <p:spTgt spid="215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4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6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2000"/>
                                        <p:tgtEl>
                                          <p:spTgt spid="21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502" fill="hold"/>
                                        <p:tgtEl>
                                          <p:spTgt spid="215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4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6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6" dur="2000"/>
                                        <p:tgtEl>
                                          <p:spTgt spid="21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502" fill="hold"/>
                                        <p:tgtEl>
                                          <p:spTgt spid="215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6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21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502" fill="hold"/>
                                        <p:tgtEl>
                                          <p:spTgt spid="215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4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6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2000"/>
                                        <p:tgtEl>
                                          <p:spTgt spid="21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502" fill="hold"/>
                                        <p:tgtEl>
                                          <p:spTgt spid="215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4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6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0" dur="2000"/>
                                        <p:tgtEl>
                                          <p:spTgt spid="21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47"/>
                  </p:tgtEl>
                </p:cond>
              </p:nextCondLst>
            </p:seq>
            <p:audio>
              <p:cMediaNode vol="100000"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0"/>
                </p:tgtEl>
              </p:cMediaNode>
            </p:audio>
            <p:audio>
              <p:cMediaNode vol="100000"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09"/>
                </p:tgtEl>
              </p:cMediaNode>
            </p:audio>
            <p:audio>
              <p:cMediaNode vol="100000"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08"/>
                </p:tgtEl>
              </p:cMediaNode>
            </p:audio>
            <p:audio>
              <p:cMediaNode vol="100000"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07"/>
                </p:tgtEl>
              </p:cMediaNode>
            </p:audio>
            <p:audio>
              <p:cMediaNode vol="100000"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06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ertical Scroll 8"/>
          <p:cNvSpPr/>
          <p:nvPr/>
        </p:nvSpPr>
        <p:spPr>
          <a:xfrm>
            <a:off x="1447800" y="990600"/>
            <a:ext cx="7239000" cy="5829300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358206" y="1981200"/>
            <a:ext cx="6480994" cy="38779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(SGK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)/127.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39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xỉ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52600" y="0"/>
            <a:ext cx="6705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HƯỚNG DẪN VỀ NHÀ:</a:t>
            </a:r>
            <a:endParaRPr lang="en-US" sz="32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1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8100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isco_queen_fluffing__a_ha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5724357"/>
            <a:ext cx="9366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FLOWERS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4447429"/>
            <a:ext cx="1765727" cy="2410571"/>
          </a:xfrm>
          <a:prstGeom prst="rect">
            <a:avLst/>
          </a:prstGeom>
          <a:noFill/>
        </p:spPr>
      </p:pic>
      <p:pic>
        <p:nvPicPr>
          <p:cNvPr id="14" name="Picture 17" descr="FLOWERS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67712" y="5334000"/>
            <a:ext cx="1298815" cy="1773143"/>
          </a:xfrm>
          <a:prstGeom prst="rect">
            <a:avLst/>
          </a:prstGeom>
          <a:noFill/>
        </p:spPr>
      </p:pic>
      <p:pic>
        <p:nvPicPr>
          <p:cNvPr id="15" name="Picture 17" descr="FLOWERS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04777">
            <a:off x="0" y="2133600"/>
            <a:ext cx="948871" cy="1295400"/>
          </a:xfrm>
          <a:prstGeom prst="rect">
            <a:avLst/>
          </a:prstGeom>
          <a:noFill/>
        </p:spPr>
      </p:pic>
      <p:pic>
        <p:nvPicPr>
          <p:cNvPr id="22" name="Picture 17" descr="FLOWERS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52400" y="2667000"/>
            <a:ext cx="1143000" cy="1560425"/>
          </a:xfrm>
          <a:prstGeom prst="rect">
            <a:avLst/>
          </a:prstGeom>
          <a:noFill/>
        </p:spPr>
      </p:pic>
      <p:pic>
        <p:nvPicPr>
          <p:cNvPr id="23" name="Picture 17" descr="FLOWERS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038595">
            <a:off x="-113188" y="3276600"/>
            <a:ext cx="1689527" cy="2306543"/>
          </a:xfrm>
          <a:prstGeom prst="rect">
            <a:avLst/>
          </a:prstGeom>
          <a:noFill/>
        </p:spPr>
      </p:pic>
      <p:pic>
        <p:nvPicPr>
          <p:cNvPr id="24" name="Picture 17" descr="FLOWERS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47959">
            <a:off x="-174734" y="4343400"/>
            <a:ext cx="2057400" cy="28087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218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52010" y="924580"/>
            <a:ext cx="4347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endParaRPr lang="en-US" sz="2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15669"/>
            <a:ext cx="8475662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38:    RÊU - CÂY RÊU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52400" y="1739443"/>
            <a:ext cx="678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1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1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0" i="1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2800" b="0" i="1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sz="2800" b="0" i="1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1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1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1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cap="none" normalizeH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sz="2800" b="0" i="1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cap="none" normalizeH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0" i="1" u="none" strike="noStrike" cap="none" normalizeH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1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24000" y="30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510" name="AutoShape 6" descr="https://encrypted-tbn2.gstatic.com/images?q=tbn:ANd9GcRcBi0Pl0C_xoJPs8B_W7swtkFNsNLSrnysONyfRMZLxSEif7r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1" name="Picture 7" descr="C:\Users\ACER\Desktop\New folder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352800"/>
            <a:ext cx="4572000" cy="35052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5334000" y="6324600"/>
            <a:ext cx="306526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chân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tường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https://encrypted-tbn2.gstatic.com/images?q=tbn:ANd9GcTVGEHiTBihxYxKfYk_d_mmJ7ClTiHRMfB1WuoffO_RNkJLdMu6s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2800"/>
            <a:ext cx="4572000" cy="3505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62000" y="6324600"/>
            <a:ext cx="269657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đất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ẩm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CER\Desktop\New folder\4h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"/>
            <a:ext cx="4572000" cy="3352799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990600" y="71735"/>
            <a:ext cx="244438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đá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Users\ACER\Desktop\New folder\dongvat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0"/>
            <a:ext cx="4648200" cy="3352800"/>
          </a:xfrm>
          <a:prstGeom prst="rect">
            <a:avLst/>
          </a:prstGeom>
          <a:noFill/>
        </p:spPr>
      </p:pic>
      <p:sp>
        <p:nvSpPr>
          <p:cNvPr id="14" name="Cloud Callout 13"/>
          <p:cNvSpPr/>
          <p:nvPr/>
        </p:nvSpPr>
        <p:spPr>
          <a:xfrm>
            <a:off x="2667000" y="2133600"/>
            <a:ext cx="3429000" cy="2819400"/>
          </a:xfrm>
          <a:prstGeom prst="cloud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Rêu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thường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đâu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71735"/>
            <a:ext cx="38862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gỗ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6" grpId="0" animBg="1"/>
      <p:bldP spid="20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598" y="381000"/>
            <a:ext cx="5791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5" descr="j02321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108245" y="3733800"/>
            <a:ext cx="251981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57200" y="13716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sz="3200" b="1" dirty="0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b="1" dirty="0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3200" b="1" dirty="0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3200" b="1" dirty="0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200" b="1" dirty="0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200" b="1" dirty="0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3200" b="1" dirty="0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b="1" dirty="0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3200" b="1" dirty="0" err="1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sz="3200" b="1" dirty="0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b="1" dirty="0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b="1" dirty="0">
              <a:solidFill>
                <a:srgbClr val="6040E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rêu bụi đ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4572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1" name="Picture 3" descr="Rêu rừng hình sao k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4572000" cy="284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295400" y="32766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cs typeface="Arial" panose="020B0604020202020204" pitchFamily="34" charset="0"/>
              </a:rPr>
              <a:t>rêu Suna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6019800" y="64770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cs typeface="Arial" panose="020B0604020202020204" pitchFamily="34" charset="0"/>
              </a:rPr>
              <a:t>rêu bụi đen</a:t>
            </a:r>
          </a:p>
        </p:txBody>
      </p:sp>
      <p:pic>
        <p:nvPicPr>
          <p:cNvPr id="89094" name="Picture 6" descr="Reu t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"/>
            <a:ext cx="4572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6172200" y="32766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cs typeface="Arial" panose="020B0604020202020204" pitchFamily="34" charset="0"/>
              </a:rPr>
              <a:t>rêu tản</a:t>
            </a: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1371600" y="6477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cs typeface="Arial" panose="020B0604020202020204" pitchFamily="34" charset="0"/>
              </a:rPr>
              <a:t>rêu sừng</a:t>
            </a:r>
          </a:p>
        </p:txBody>
      </p:sp>
      <p:pic>
        <p:nvPicPr>
          <p:cNvPr id="89097" name="Picture 9" descr="reu su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5538"/>
            <a:ext cx="4572000" cy="29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8" name="Oval 10"/>
          <p:cNvSpPr>
            <a:spLocks noChangeArrowheads="1"/>
          </p:cNvSpPr>
          <p:nvPr/>
        </p:nvSpPr>
        <p:spPr bwMode="auto">
          <a:xfrm>
            <a:off x="2286000" y="76200"/>
            <a:ext cx="4114800" cy="3810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SỐ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 RÊU</a:t>
            </a:r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8610600" y="64008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.VnTime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663298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/>
      <p:bldP spid="89093" grpId="0"/>
      <p:bldP spid="89095" grpId="0"/>
      <p:bldP spid="89096" grpId="0"/>
      <p:bldP spid="890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669925" y="15636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altLang="en-US" sz="2400"/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854075" y="292100"/>
            <a:ext cx="39465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76807" name="Group 7"/>
          <p:cNvGrpSpPr>
            <a:grpSpLocks/>
          </p:cNvGrpSpPr>
          <p:nvPr/>
        </p:nvGrpSpPr>
        <p:grpSpPr bwMode="auto">
          <a:xfrm>
            <a:off x="2667000" y="2057400"/>
            <a:ext cx="3581400" cy="4419600"/>
            <a:chOff x="2112" y="912"/>
            <a:chExt cx="2160" cy="2400"/>
          </a:xfrm>
        </p:grpSpPr>
        <p:sp>
          <p:nvSpPr>
            <p:cNvPr id="76808" name="Oval 8" descr="Canvas"/>
            <p:cNvSpPr>
              <a:spLocks noChangeArrowheads="1"/>
            </p:cNvSpPr>
            <p:nvPr/>
          </p:nvSpPr>
          <p:spPr bwMode="auto">
            <a:xfrm>
              <a:off x="2112" y="912"/>
              <a:ext cx="2160" cy="2400"/>
            </a:xfrm>
            <a:prstGeom prst="ellipse">
              <a:avLst/>
            </a:prstGeom>
            <a:solidFill>
              <a:schemeClr val="accent1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6809" name="Picture 9" descr="a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9" r="10811"/>
            <a:stretch>
              <a:fillRect/>
            </a:stretch>
          </p:blipFill>
          <p:spPr bwMode="auto">
            <a:xfrm>
              <a:off x="2400" y="1344"/>
              <a:ext cx="1620" cy="1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810" name="Text Box 10"/>
            <p:cNvSpPr txBox="1">
              <a:spLocks noChangeArrowheads="1"/>
            </p:cNvSpPr>
            <p:nvPr/>
          </p:nvSpPr>
          <p:spPr bwMode="auto">
            <a:xfrm>
              <a:off x="2808" y="2940"/>
              <a:ext cx="768" cy="215"/>
            </a:xfrm>
            <a:prstGeom prst="rect">
              <a:avLst/>
            </a:prstGeom>
            <a:gradFill rotWithShape="1">
              <a:gsLst>
                <a:gs pos="0">
                  <a:srgbClr val="0099CC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00FF"/>
                  </a:solidFill>
                  <a:cs typeface="Arial" panose="020B0604020202020204" pitchFamily="34" charset="0"/>
                </a:rPr>
                <a:t>Cây rêu</a:t>
              </a:r>
            </a:p>
          </p:txBody>
        </p:sp>
      </p:grpSp>
      <p:sp>
        <p:nvSpPr>
          <p:cNvPr id="76813" name="Line 13"/>
          <p:cNvSpPr>
            <a:spLocks noChangeShapeType="1"/>
          </p:cNvSpPr>
          <p:nvPr/>
        </p:nvSpPr>
        <p:spPr bwMode="auto">
          <a:xfrm>
            <a:off x="5029200" y="5257800"/>
            <a:ext cx="1600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4" name="Text Box 14"/>
          <p:cNvSpPr txBox="1">
            <a:spLocks noChangeArrowheads="1"/>
          </p:cNvSpPr>
          <p:nvPr/>
        </p:nvSpPr>
        <p:spPr bwMode="auto">
          <a:xfrm>
            <a:off x="6629400" y="5105400"/>
            <a:ext cx="22367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15" name="Line 15"/>
          <p:cNvSpPr>
            <a:spLocks noChangeShapeType="1"/>
          </p:cNvSpPr>
          <p:nvPr/>
        </p:nvSpPr>
        <p:spPr bwMode="auto">
          <a:xfrm flipH="1">
            <a:off x="2362200" y="48006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6" name="Text Box 16"/>
          <p:cNvSpPr txBox="1">
            <a:spLocks noChangeArrowheads="1"/>
          </p:cNvSpPr>
          <p:nvPr/>
        </p:nvSpPr>
        <p:spPr bwMode="auto">
          <a:xfrm>
            <a:off x="517525" y="4222750"/>
            <a:ext cx="25304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17" name="Line 17"/>
          <p:cNvSpPr>
            <a:spLocks noChangeShapeType="1"/>
          </p:cNvSpPr>
          <p:nvPr/>
        </p:nvSpPr>
        <p:spPr bwMode="auto">
          <a:xfrm flipV="1">
            <a:off x="5486400" y="32004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8" name="Text Box 18"/>
          <p:cNvSpPr txBox="1">
            <a:spLocks noChangeArrowheads="1"/>
          </p:cNvSpPr>
          <p:nvPr/>
        </p:nvSpPr>
        <p:spPr bwMode="auto">
          <a:xfrm>
            <a:off x="6477000" y="2546350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6819" name="AutoShape 19"/>
          <p:cNvSpPr>
            <a:spLocks noChangeArrowheads="1"/>
          </p:cNvSpPr>
          <p:nvPr/>
        </p:nvSpPr>
        <p:spPr bwMode="auto">
          <a:xfrm>
            <a:off x="5181600" y="292100"/>
            <a:ext cx="3962400" cy="2222500"/>
          </a:xfrm>
          <a:prstGeom prst="wedgeEllipseCallout">
            <a:avLst>
              <a:gd name="adj1" fmla="val -53847"/>
              <a:gd name="adj2" fmla="val 49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6820" name="AutoShape 20"/>
          <p:cNvSpPr>
            <a:spLocks noChangeArrowheads="1"/>
          </p:cNvSpPr>
          <p:nvPr/>
        </p:nvSpPr>
        <p:spPr bwMode="auto">
          <a:xfrm>
            <a:off x="0" y="2286000"/>
            <a:ext cx="3048000" cy="9906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hangingPunct="0"/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altLang="en-US" sz="2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1" y="990600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i="1" dirty="0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sz="2800" b="1" i="1" dirty="0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i="1" dirty="0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i="1" dirty="0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i="1" dirty="0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 smtClean="0">
                <a:solidFill>
                  <a:srgbClr val="6040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6040E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536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6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768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768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3" grpId="0" animBg="1"/>
      <p:bldP spid="76814" grpId="0"/>
      <p:bldP spid="76815" grpId="0" animBg="1"/>
      <p:bldP spid="76816" grpId="0"/>
      <p:bldP spid="76817" grpId="0" animBg="1"/>
      <p:bldP spid="76818" grpId="0"/>
      <p:bldP spid="76819" grpId="0" animBg="1"/>
      <p:bldP spid="76820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ACER\Desktop\4h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0"/>
            <a:ext cx="4282751" cy="3886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11300" y="4774169"/>
            <a:ext cx="1818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762001"/>
            <a:ext cx="4038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800600" y="46482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5638800"/>
            <a:ext cx="7543800" cy="106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" y="5701605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505200"/>
            <a:ext cx="2171199" cy="1162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0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3514</TotalTime>
  <Words>1367</Words>
  <Application>Microsoft Office PowerPoint</Application>
  <PresentationFormat>On-screen Show (4:3)</PresentationFormat>
  <Paragraphs>291</Paragraphs>
  <Slides>32</Slides>
  <Notes>10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 PHÒNG GD &amp; ĐÀO TẠO THANH TRÌ TRƯỜNG TRUNG HỌC CƠ SỞ HỢP ĐỒNG </vt:lpstr>
      <vt:lpstr>KIỂM TRA BÀI CŨ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309</cp:revision>
  <dcterms:created xsi:type="dcterms:W3CDTF">2014-02-12T02:59:53Z</dcterms:created>
  <dcterms:modified xsi:type="dcterms:W3CDTF">2021-05-06T09:55:37Z</dcterms:modified>
</cp:coreProperties>
</file>