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  <p:sldMasterId id="2147483771" r:id="rId2"/>
  </p:sldMasterIdLst>
  <p:notesMasterIdLst>
    <p:notesMasterId r:id="rId17"/>
  </p:notesMasterIdLst>
  <p:sldIdLst>
    <p:sldId id="408" r:id="rId3"/>
    <p:sldId id="416" r:id="rId4"/>
    <p:sldId id="401" r:id="rId5"/>
    <p:sldId id="402" r:id="rId6"/>
    <p:sldId id="405" r:id="rId7"/>
    <p:sldId id="373" r:id="rId8"/>
    <p:sldId id="406" r:id="rId9"/>
    <p:sldId id="413" r:id="rId10"/>
    <p:sldId id="407" r:id="rId11"/>
    <p:sldId id="411" r:id="rId12"/>
    <p:sldId id="410" r:id="rId13"/>
    <p:sldId id="412" r:id="rId14"/>
    <p:sldId id="368" r:id="rId15"/>
    <p:sldId id="414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455" autoAdjust="0"/>
  </p:normalViewPr>
  <p:slideViewPr>
    <p:cSldViewPr>
      <p:cViewPr>
        <p:scale>
          <a:sx n="60" d="100"/>
          <a:sy n="60" d="100"/>
        </p:scale>
        <p:origin x="-1104" y="-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07C679-5927-4E26-8C9E-A79868627F6C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0CE8FB-569D-49BF-8C69-BC34F88B9C22}">
      <dgm:prSet phldrT="[Text]" custT="1"/>
      <dgm:spPr/>
      <dgm:t>
        <a:bodyPr/>
        <a:lstStyle/>
        <a:p>
          <a:pPr algn="just"/>
          <a:r>
            <a:rPr lang="en-US" sz="2800" b="1" dirty="0" err="1" smtClean="0"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Chất</a:t>
          </a:r>
          <a:r>
            <a:rPr lang="en-US" sz="2800" b="1" dirty="0" smtClean="0"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dẫn</a:t>
          </a:r>
          <a:r>
            <a:rPr lang="en-US" sz="2800" b="1" dirty="0" smtClean="0"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điện</a:t>
          </a:r>
          <a:r>
            <a:rPr lang="en-US" sz="2800" b="1" dirty="0" smtClean="0"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và</a:t>
          </a:r>
          <a:r>
            <a:rPr lang="en-US" sz="2800" b="1" dirty="0" smtClean="0"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chất</a:t>
          </a:r>
          <a:r>
            <a:rPr lang="en-US" sz="2800" b="1" dirty="0" smtClean="0"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cách</a:t>
          </a:r>
          <a:r>
            <a:rPr lang="en-US" sz="2800" b="1" dirty="0" smtClean="0"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điện</a:t>
          </a:r>
          <a:r>
            <a:rPr lang="en-US" sz="2800" b="1" dirty="0" smtClean="0"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.</a:t>
          </a:r>
          <a:endParaRPr lang="en-US" sz="2800" b="1" dirty="0">
            <a:latin typeface="Cambria" pitchFamily="18" charset="0"/>
            <a:ea typeface="Cambria" pitchFamily="18" charset="0"/>
            <a:cs typeface="Arial" panose="020B0604020202020204" pitchFamily="34" charset="0"/>
          </a:endParaRPr>
        </a:p>
      </dgm:t>
    </dgm:pt>
    <dgm:pt modelId="{7D5AF34D-05B5-433D-8B96-F815A34E5818}" type="parTrans" cxnId="{5A7BB016-26D4-45BD-82AE-C2D190F1C067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CC98FC-4EE3-4AA7-B5B7-86C671E4DC0E}" type="sibTrans" cxnId="{5A7BB016-26D4-45BD-82AE-C2D190F1C067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A5D44C-11A4-41EE-A229-333F6752EE5C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2800" b="1" smtClean="0"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Dòng điện trong kim loại.</a:t>
          </a:r>
          <a:endParaRPr lang="en-US" sz="2800" b="1" dirty="0">
            <a:latin typeface="Cambria" pitchFamily="18" charset="0"/>
            <a:ea typeface="Cambria" pitchFamily="18" charset="0"/>
            <a:cs typeface="Arial" panose="020B0604020202020204" pitchFamily="34" charset="0"/>
          </a:endParaRPr>
        </a:p>
      </dgm:t>
    </dgm:pt>
    <dgm:pt modelId="{482A4DE8-5A30-417C-8171-3D897FF6701D}" type="parTrans" cxnId="{29710269-A216-496A-835F-E88D4F5BCFEB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9FD43B-55DD-4498-A6CD-E5B536356A9B}" type="sibTrans" cxnId="{29710269-A216-496A-835F-E88D4F5BCFEB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E392BF-CA1B-4A98-A93B-271FFA5D69F0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2800" b="1" smtClean="0"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Bài tập vận dụng.</a:t>
          </a:r>
          <a:endParaRPr lang="en-US" sz="2800" b="1" dirty="0">
            <a:latin typeface="Cambria" pitchFamily="18" charset="0"/>
            <a:ea typeface="Cambria" pitchFamily="18" charset="0"/>
            <a:cs typeface="Arial" panose="020B0604020202020204" pitchFamily="34" charset="0"/>
          </a:endParaRPr>
        </a:p>
      </dgm:t>
    </dgm:pt>
    <dgm:pt modelId="{7A9BCCFB-8D67-4AF7-8934-F1CEBC0C8B89}" type="parTrans" cxnId="{5A5182C6-2544-4E88-8F3B-CB72BF91CF85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8ECA78-EA69-4E55-8FE9-679831F55853}" type="sibTrans" cxnId="{5A5182C6-2544-4E88-8F3B-CB72BF91CF85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EE232C-0CC0-42F1-B653-414933F85C20}" type="pres">
      <dgm:prSet presAssocID="{2707C679-5927-4E26-8C9E-A79868627F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6495B5D-C6F2-43BB-9A9D-22D8B668A24F}" type="pres">
      <dgm:prSet presAssocID="{2707C679-5927-4E26-8C9E-A79868627F6C}" presName="Name1" presStyleCnt="0"/>
      <dgm:spPr/>
      <dgm:t>
        <a:bodyPr/>
        <a:lstStyle/>
        <a:p>
          <a:endParaRPr lang="en-US"/>
        </a:p>
      </dgm:t>
    </dgm:pt>
    <dgm:pt modelId="{CDC20E3B-5932-4D36-BCD9-79E2AD3D732B}" type="pres">
      <dgm:prSet presAssocID="{2707C679-5927-4E26-8C9E-A79868627F6C}" presName="cycle" presStyleCnt="0"/>
      <dgm:spPr/>
      <dgm:t>
        <a:bodyPr/>
        <a:lstStyle/>
        <a:p>
          <a:endParaRPr lang="en-US"/>
        </a:p>
      </dgm:t>
    </dgm:pt>
    <dgm:pt modelId="{F13D547A-951A-4C66-A8C1-9EEBBD2A5E62}" type="pres">
      <dgm:prSet presAssocID="{2707C679-5927-4E26-8C9E-A79868627F6C}" presName="srcNode" presStyleLbl="node1" presStyleIdx="0" presStyleCnt="3"/>
      <dgm:spPr/>
      <dgm:t>
        <a:bodyPr/>
        <a:lstStyle/>
        <a:p>
          <a:endParaRPr lang="en-US"/>
        </a:p>
      </dgm:t>
    </dgm:pt>
    <dgm:pt modelId="{5CF80411-E77A-4F9D-9E7C-A7DAA20E6B7E}" type="pres">
      <dgm:prSet presAssocID="{2707C679-5927-4E26-8C9E-A79868627F6C}" presName="conn" presStyleLbl="parChTrans1D2" presStyleIdx="0" presStyleCnt="1"/>
      <dgm:spPr/>
      <dgm:t>
        <a:bodyPr/>
        <a:lstStyle/>
        <a:p>
          <a:endParaRPr lang="en-US"/>
        </a:p>
      </dgm:t>
    </dgm:pt>
    <dgm:pt modelId="{497CB624-94F1-4D8B-AD3A-C2E1F0135A1B}" type="pres">
      <dgm:prSet presAssocID="{2707C679-5927-4E26-8C9E-A79868627F6C}" presName="extraNode" presStyleLbl="node1" presStyleIdx="0" presStyleCnt="3"/>
      <dgm:spPr/>
      <dgm:t>
        <a:bodyPr/>
        <a:lstStyle/>
        <a:p>
          <a:endParaRPr lang="en-US"/>
        </a:p>
      </dgm:t>
    </dgm:pt>
    <dgm:pt modelId="{D1C7FF72-C8EE-4ECE-8D40-C0FBFCDBE51B}" type="pres">
      <dgm:prSet presAssocID="{2707C679-5927-4E26-8C9E-A79868627F6C}" presName="dstNode" presStyleLbl="node1" presStyleIdx="0" presStyleCnt="3"/>
      <dgm:spPr/>
      <dgm:t>
        <a:bodyPr/>
        <a:lstStyle/>
        <a:p>
          <a:endParaRPr lang="en-US"/>
        </a:p>
      </dgm:t>
    </dgm:pt>
    <dgm:pt modelId="{1B27E1E8-00FE-45AE-A673-A2F5AB95E984}" type="pres">
      <dgm:prSet presAssocID="{290CE8FB-569D-49BF-8C69-BC34F88B9C22}" presName="text_1" presStyleLbl="node1" presStyleIdx="0" presStyleCnt="3" custLinFactNeighborX="728" custLinFactNeighborY="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17EBD-462C-4E44-B45B-7290F59722AE}" type="pres">
      <dgm:prSet presAssocID="{290CE8FB-569D-49BF-8C69-BC34F88B9C22}" presName="accent_1" presStyleCnt="0"/>
      <dgm:spPr/>
      <dgm:t>
        <a:bodyPr/>
        <a:lstStyle/>
        <a:p>
          <a:endParaRPr lang="en-US"/>
        </a:p>
      </dgm:t>
    </dgm:pt>
    <dgm:pt modelId="{68068413-6D51-461E-A488-CB6B969BA52F}" type="pres">
      <dgm:prSet presAssocID="{290CE8FB-569D-49BF-8C69-BC34F88B9C22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E86DEC66-5A57-47CF-9E4D-15DC8A51DF63}" type="pres">
      <dgm:prSet presAssocID="{C5A5D44C-11A4-41EE-A229-333F6752EE5C}" presName="text_2" presStyleLbl="node1" presStyleIdx="1" presStyleCnt="3" custScaleY="120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E56DE-C0ED-4266-AA41-2239269F4F61}" type="pres">
      <dgm:prSet presAssocID="{C5A5D44C-11A4-41EE-A229-333F6752EE5C}" presName="accent_2" presStyleCnt="0"/>
      <dgm:spPr/>
      <dgm:t>
        <a:bodyPr/>
        <a:lstStyle/>
        <a:p>
          <a:endParaRPr lang="en-US"/>
        </a:p>
      </dgm:t>
    </dgm:pt>
    <dgm:pt modelId="{9F97A982-DF39-4C70-AF63-250D2413D2B6}" type="pres">
      <dgm:prSet presAssocID="{C5A5D44C-11A4-41EE-A229-333F6752EE5C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E6DDA86D-BA0C-4DE2-B9EB-6BFE7E90464E}" type="pres">
      <dgm:prSet presAssocID="{A8E392BF-CA1B-4A98-A93B-271FFA5D69F0}" presName="text_3" presStyleLbl="node1" presStyleIdx="2" presStyleCnt="3" custScaleY="1304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E1E5C-B818-4645-B7D9-FC6C9DE3397D}" type="pres">
      <dgm:prSet presAssocID="{A8E392BF-CA1B-4A98-A93B-271FFA5D69F0}" presName="accent_3" presStyleCnt="0"/>
      <dgm:spPr/>
      <dgm:t>
        <a:bodyPr/>
        <a:lstStyle/>
        <a:p>
          <a:endParaRPr lang="en-US"/>
        </a:p>
      </dgm:t>
    </dgm:pt>
    <dgm:pt modelId="{F05F040F-17A1-4B87-A0E5-8F206654E6C3}" type="pres">
      <dgm:prSet presAssocID="{A8E392BF-CA1B-4A98-A93B-271FFA5D69F0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5A7BB016-26D4-45BD-82AE-C2D190F1C067}" srcId="{2707C679-5927-4E26-8C9E-A79868627F6C}" destId="{290CE8FB-569D-49BF-8C69-BC34F88B9C22}" srcOrd="0" destOrd="0" parTransId="{7D5AF34D-05B5-433D-8B96-F815A34E5818}" sibTransId="{2ECC98FC-4EE3-4AA7-B5B7-86C671E4DC0E}"/>
    <dgm:cxn modelId="{D70D3C23-1B04-4615-A062-C96FA7502A00}" type="presOf" srcId="{2ECC98FC-4EE3-4AA7-B5B7-86C671E4DC0E}" destId="{5CF80411-E77A-4F9D-9E7C-A7DAA20E6B7E}" srcOrd="0" destOrd="0" presId="urn:microsoft.com/office/officeart/2008/layout/VerticalCurvedList"/>
    <dgm:cxn modelId="{29710269-A216-496A-835F-E88D4F5BCFEB}" srcId="{2707C679-5927-4E26-8C9E-A79868627F6C}" destId="{C5A5D44C-11A4-41EE-A229-333F6752EE5C}" srcOrd="1" destOrd="0" parTransId="{482A4DE8-5A30-417C-8171-3D897FF6701D}" sibTransId="{B19FD43B-55DD-4498-A6CD-E5B536356A9B}"/>
    <dgm:cxn modelId="{5A5182C6-2544-4E88-8F3B-CB72BF91CF85}" srcId="{2707C679-5927-4E26-8C9E-A79868627F6C}" destId="{A8E392BF-CA1B-4A98-A93B-271FFA5D69F0}" srcOrd="2" destOrd="0" parTransId="{7A9BCCFB-8D67-4AF7-8934-F1CEBC0C8B89}" sibTransId="{958ECA78-EA69-4E55-8FE9-679831F55853}"/>
    <dgm:cxn modelId="{5E10B0C4-F741-466C-A1F7-58D22C2C2DE5}" type="presOf" srcId="{C5A5D44C-11A4-41EE-A229-333F6752EE5C}" destId="{E86DEC66-5A57-47CF-9E4D-15DC8A51DF63}" srcOrd="0" destOrd="0" presId="urn:microsoft.com/office/officeart/2008/layout/VerticalCurvedList"/>
    <dgm:cxn modelId="{23B02AA8-52E1-4CD9-BA4C-5FAD8DBF6C49}" type="presOf" srcId="{2707C679-5927-4E26-8C9E-A79868627F6C}" destId="{3BEE232C-0CC0-42F1-B653-414933F85C20}" srcOrd="0" destOrd="0" presId="urn:microsoft.com/office/officeart/2008/layout/VerticalCurvedList"/>
    <dgm:cxn modelId="{B42B4063-0132-49C6-B07A-6F9D3A45409E}" type="presOf" srcId="{A8E392BF-CA1B-4A98-A93B-271FFA5D69F0}" destId="{E6DDA86D-BA0C-4DE2-B9EB-6BFE7E90464E}" srcOrd="0" destOrd="0" presId="urn:microsoft.com/office/officeart/2008/layout/VerticalCurvedList"/>
    <dgm:cxn modelId="{359B6E3D-8347-465E-A49F-3939B9BA3A0F}" type="presOf" srcId="{290CE8FB-569D-49BF-8C69-BC34F88B9C22}" destId="{1B27E1E8-00FE-45AE-A673-A2F5AB95E984}" srcOrd="0" destOrd="0" presId="urn:microsoft.com/office/officeart/2008/layout/VerticalCurvedList"/>
    <dgm:cxn modelId="{528D2BFC-95A2-451C-B7A3-CD9D558F994D}" type="presParOf" srcId="{3BEE232C-0CC0-42F1-B653-414933F85C20}" destId="{36495B5D-C6F2-43BB-9A9D-22D8B668A24F}" srcOrd="0" destOrd="0" presId="urn:microsoft.com/office/officeart/2008/layout/VerticalCurvedList"/>
    <dgm:cxn modelId="{3C326E6F-0A30-4E84-AB54-17D466FB6B1E}" type="presParOf" srcId="{36495B5D-C6F2-43BB-9A9D-22D8B668A24F}" destId="{CDC20E3B-5932-4D36-BCD9-79E2AD3D732B}" srcOrd="0" destOrd="0" presId="urn:microsoft.com/office/officeart/2008/layout/VerticalCurvedList"/>
    <dgm:cxn modelId="{7BD53AFA-3BA3-45E8-BD09-D98761455B5A}" type="presParOf" srcId="{CDC20E3B-5932-4D36-BCD9-79E2AD3D732B}" destId="{F13D547A-951A-4C66-A8C1-9EEBBD2A5E62}" srcOrd="0" destOrd="0" presId="urn:microsoft.com/office/officeart/2008/layout/VerticalCurvedList"/>
    <dgm:cxn modelId="{FC8D92B1-B381-4F39-950D-83B2DF81A927}" type="presParOf" srcId="{CDC20E3B-5932-4D36-BCD9-79E2AD3D732B}" destId="{5CF80411-E77A-4F9D-9E7C-A7DAA20E6B7E}" srcOrd="1" destOrd="0" presId="urn:microsoft.com/office/officeart/2008/layout/VerticalCurvedList"/>
    <dgm:cxn modelId="{FB2675A5-4986-4D28-9AA9-176DF9C20E52}" type="presParOf" srcId="{CDC20E3B-5932-4D36-BCD9-79E2AD3D732B}" destId="{497CB624-94F1-4D8B-AD3A-C2E1F0135A1B}" srcOrd="2" destOrd="0" presId="urn:microsoft.com/office/officeart/2008/layout/VerticalCurvedList"/>
    <dgm:cxn modelId="{FAEC2D15-4DEC-42DF-8273-335D8D2D9399}" type="presParOf" srcId="{CDC20E3B-5932-4D36-BCD9-79E2AD3D732B}" destId="{D1C7FF72-C8EE-4ECE-8D40-C0FBFCDBE51B}" srcOrd="3" destOrd="0" presId="urn:microsoft.com/office/officeart/2008/layout/VerticalCurvedList"/>
    <dgm:cxn modelId="{787B5749-3493-44BE-908A-257D8AFE1826}" type="presParOf" srcId="{36495B5D-C6F2-43BB-9A9D-22D8B668A24F}" destId="{1B27E1E8-00FE-45AE-A673-A2F5AB95E984}" srcOrd="1" destOrd="0" presId="urn:microsoft.com/office/officeart/2008/layout/VerticalCurvedList"/>
    <dgm:cxn modelId="{AB1DFBFD-4327-4011-A2E1-CD862CE18EEB}" type="presParOf" srcId="{36495B5D-C6F2-43BB-9A9D-22D8B668A24F}" destId="{DAC17EBD-462C-4E44-B45B-7290F59722AE}" srcOrd="2" destOrd="0" presId="urn:microsoft.com/office/officeart/2008/layout/VerticalCurvedList"/>
    <dgm:cxn modelId="{63965396-9451-4377-8ACB-C31F9FF76C8B}" type="presParOf" srcId="{DAC17EBD-462C-4E44-B45B-7290F59722AE}" destId="{68068413-6D51-461E-A488-CB6B969BA52F}" srcOrd="0" destOrd="0" presId="urn:microsoft.com/office/officeart/2008/layout/VerticalCurvedList"/>
    <dgm:cxn modelId="{02F44AA3-720D-43C3-B053-D2316087F675}" type="presParOf" srcId="{36495B5D-C6F2-43BB-9A9D-22D8B668A24F}" destId="{E86DEC66-5A57-47CF-9E4D-15DC8A51DF63}" srcOrd="3" destOrd="0" presId="urn:microsoft.com/office/officeart/2008/layout/VerticalCurvedList"/>
    <dgm:cxn modelId="{B2E8D087-340E-413F-B5EF-AEEFF2E9AB26}" type="presParOf" srcId="{36495B5D-C6F2-43BB-9A9D-22D8B668A24F}" destId="{2A8E56DE-C0ED-4266-AA41-2239269F4F61}" srcOrd="4" destOrd="0" presId="urn:microsoft.com/office/officeart/2008/layout/VerticalCurvedList"/>
    <dgm:cxn modelId="{3C97AAF3-5CEA-485D-978B-E3D2A7797BED}" type="presParOf" srcId="{2A8E56DE-C0ED-4266-AA41-2239269F4F61}" destId="{9F97A982-DF39-4C70-AF63-250D2413D2B6}" srcOrd="0" destOrd="0" presId="urn:microsoft.com/office/officeart/2008/layout/VerticalCurvedList"/>
    <dgm:cxn modelId="{6655B7F4-A722-473B-AAB9-A22F9218736E}" type="presParOf" srcId="{36495B5D-C6F2-43BB-9A9D-22D8B668A24F}" destId="{E6DDA86D-BA0C-4DE2-B9EB-6BFE7E90464E}" srcOrd="5" destOrd="0" presId="urn:microsoft.com/office/officeart/2008/layout/VerticalCurvedList"/>
    <dgm:cxn modelId="{C1F829BB-728B-41DF-B47C-4F1D485C1AC2}" type="presParOf" srcId="{36495B5D-C6F2-43BB-9A9D-22D8B668A24F}" destId="{075E1E5C-B818-4645-B7D9-FC6C9DE3397D}" srcOrd="6" destOrd="0" presId="urn:microsoft.com/office/officeart/2008/layout/VerticalCurvedList"/>
    <dgm:cxn modelId="{69A1C26E-A705-435D-9BFC-B3A6E23AA059}" type="presParOf" srcId="{075E1E5C-B818-4645-B7D9-FC6C9DE3397D}" destId="{F05F040F-17A1-4B87-A0E5-8F206654E6C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80411-E77A-4F9D-9E7C-A7DAA20E6B7E}">
      <dsp:nvSpPr>
        <dsp:cNvPr id="0" name=""/>
        <dsp:cNvSpPr/>
      </dsp:nvSpPr>
      <dsp:spPr>
        <a:xfrm>
          <a:off x="-5444360" y="-833725"/>
          <a:ext cx="6483299" cy="6483299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7E1E8-00FE-45AE-A673-A2F5AB95E984}">
      <dsp:nvSpPr>
        <dsp:cNvPr id="0" name=""/>
        <dsp:cNvSpPr/>
      </dsp:nvSpPr>
      <dsp:spPr>
        <a:xfrm>
          <a:off x="732748" y="485533"/>
          <a:ext cx="8833644" cy="9631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4516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Chất</a:t>
          </a:r>
          <a:r>
            <a:rPr lang="en-US" sz="2800" b="1" kern="1200" dirty="0" smtClean="0"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dẫn</a:t>
          </a:r>
          <a:r>
            <a:rPr lang="en-US" sz="2800" b="1" kern="1200" dirty="0" smtClean="0"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điện</a:t>
          </a:r>
          <a:r>
            <a:rPr lang="en-US" sz="2800" b="1" kern="1200" dirty="0" smtClean="0"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và</a:t>
          </a:r>
          <a:r>
            <a:rPr lang="en-US" sz="2800" b="1" kern="1200" dirty="0" smtClean="0"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chất</a:t>
          </a:r>
          <a:r>
            <a:rPr lang="en-US" sz="2800" b="1" kern="1200" dirty="0" smtClean="0"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cách</a:t>
          </a:r>
          <a:r>
            <a:rPr lang="en-US" sz="2800" b="1" kern="1200" dirty="0" smtClean="0"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điện</a:t>
          </a:r>
          <a:r>
            <a:rPr lang="en-US" sz="2800" b="1" kern="1200" dirty="0" smtClean="0"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.</a:t>
          </a:r>
          <a:endParaRPr lang="en-US" sz="2800" b="1" kern="1200" dirty="0">
            <a:latin typeface="Cambria" pitchFamily="18" charset="0"/>
            <a:ea typeface="Cambria" pitchFamily="18" charset="0"/>
            <a:cs typeface="Arial" panose="020B0604020202020204" pitchFamily="34" charset="0"/>
          </a:endParaRPr>
        </a:p>
      </dsp:txBody>
      <dsp:txXfrm>
        <a:off x="732748" y="485533"/>
        <a:ext cx="8833644" cy="963169"/>
      </dsp:txXfrm>
    </dsp:sp>
    <dsp:sp modelId="{68068413-6D51-461E-A488-CB6B969BA52F}">
      <dsp:nvSpPr>
        <dsp:cNvPr id="0" name=""/>
        <dsp:cNvSpPr/>
      </dsp:nvSpPr>
      <dsp:spPr>
        <a:xfrm>
          <a:off x="66458" y="361188"/>
          <a:ext cx="1203962" cy="12039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DEC66-5A57-47CF-9E4D-15DC8A51DF63}">
      <dsp:nvSpPr>
        <dsp:cNvPr id="0" name=""/>
        <dsp:cNvSpPr/>
      </dsp:nvSpPr>
      <dsp:spPr>
        <a:xfrm>
          <a:off x="1018551" y="1828799"/>
          <a:ext cx="8483532" cy="1158249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4516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Dòng điện trong kim loại.</a:t>
          </a:r>
          <a:endParaRPr lang="en-US" sz="2800" b="1" kern="1200" dirty="0">
            <a:latin typeface="Cambria" pitchFamily="18" charset="0"/>
            <a:ea typeface="Cambria" pitchFamily="18" charset="0"/>
            <a:cs typeface="Arial" panose="020B0604020202020204" pitchFamily="34" charset="0"/>
          </a:endParaRPr>
        </a:p>
      </dsp:txBody>
      <dsp:txXfrm>
        <a:off x="1018551" y="1828799"/>
        <a:ext cx="8483532" cy="1158249"/>
      </dsp:txXfrm>
    </dsp:sp>
    <dsp:sp modelId="{9F97A982-DF39-4C70-AF63-250D2413D2B6}">
      <dsp:nvSpPr>
        <dsp:cNvPr id="0" name=""/>
        <dsp:cNvSpPr/>
      </dsp:nvSpPr>
      <dsp:spPr>
        <a:xfrm>
          <a:off x="416570" y="1805943"/>
          <a:ext cx="1203962" cy="12039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DA86D-BA0C-4DE2-B9EB-6BFE7E90464E}">
      <dsp:nvSpPr>
        <dsp:cNvPr id="0" name=""/>
        <dsp:cNvSpPr/>
      </dsp:nvSpPr>
      <dsp:spPr>
        <a:xfrm>
          <a:off x="668439" y="3224431"/>
          <a:ext cx="8833644" cy="125649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4516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Bài tập vận dụng.</a:t>
          </a:r>
          <a:endParaRPr lang="en-US" sz="2800" b="1" kern="1200" dirty="0">
            <a:latin typeface="Cambria" pitchFamily="18" charset="0"/>
            <a:ea typeface="Cambria" pitchFamily="18" charset="0"/>
            <a:cs typeface="Arial" panose="020B0604020202020204" pitchFamily="34" charset="0"/>
          </a:endParaRPr>
        </a:p>
      </dsp:txBody>
      <dsp:txXfrm>
        <a:off x="668439" y="3224431"/>
        <a:ext cx="8833644" cy="1256493"/>
      </dsp:txXfrm>
    </dsp:sp>
    <dsp:sp modelId="{F05F040F-17A1-4B87-A0E5-8F206654E6C3}">
      <dsp:nvSpPr>
        <dsp:cNvPr id="0" name=""/>
        <dsp:cNvSpPr/>
      </dsp:nvSpPr>
      <dsp:spPr>
        <a:xfrm>
          <a:off x="66458" y="3250697"/>
          <a:ext cx="1203962" cy="12039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8D84E76-6A30-4B3E-A7D1-017714E9C6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04DE619-FC11-47F1-9A5C-D55CF6EE5D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FC3C19F-80C3-483E-9528-08C31E976592}" type="datetimeFigureOut">
              <a:rPr lang="en-US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F6D15607-99DA-4159-A1B2-66FEA890DE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077DA3F5-A1C4-44E5-81A3-56A086262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55F44A-E0A9-40F2-9802-7EBEC55677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21ABDE-8D55-4E91-A1B9-619C2EECC6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8A1DB15-AD46-4EEA-B70F-306642480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0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A1DB15-AD46-4EEA-B70F-306642480ED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11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KL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điện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A1DB15-AD46-4EEA-B70F-306642480ED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3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A1DB15-AD46-4EEA-B70F-306642480ED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22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A1DB15-AD46-4EEA-B70F-306642480ED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5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A1DB15-AD46-4EEA-B70F-306642480ED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17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A1DB15-AD46-4EEA-B70F-306642480ED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80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A1DB15-AD46-4EEA-B70F-306642480ED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28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A1DB15-AD46-4EEA-B70F-306642480ED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33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A1DB15-AD46-4EEA-B70F-306642480ED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98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dương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A1DB15-AD46-4EEA-B70F-306642480ED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5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A81E80-BFEC-4871-8661-050C35E38420}" type="datetimeFigureOut">
              <a:rPr lang="en-US" smtClean="0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6B7DA-10CA-496A-BD20-9376367CE8C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281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9990BB-6E43-4A3B-B41B-5B7716469482}" type="datetimeFigureOut">
              <a:rPr lang="en-US" smtClean="0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B39B6-A618-45C0-99DB-58FFC59DFB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46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251D9F-5AE0-4A18-9F01-1C26EDBF74BC}" type="datetimeFigureOut">
              <a:rPr lang="en-US" smtClean="0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AB745-418E-4475-9F88-2B9B0F12B9D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720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aemelia_icons.png"/>
          <p:cNvPicPr preferRelativeResize="0"/>
          <p:nvPr/>
        </p:nvPicPr>
        <p:blipFill rotWithShape="1">
          <a:blip r:embed="rId2">
            <a:alphaModFix amt="40000"/>
          </a:blip>
          <a:srcRect t="30860" b="30860"/>
          <a:stretch/>
        </p:blipFill>
        <p:spPr>
          <a:xfrm>
            <a:off x="1" y="-3"/>
            <a:ext cx="12192000" cy="26251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715368" y="2625167"/>
            <a:ext cx="7812800" cy="3688400"/>
          </a:xfrm>
          <a:prstGeom prst="rect">
            <a:avLst/>
          </a:prstGeom>
        </p:spPr>
        <p:txBody>
          <a:bodyPr spcFirstLastPara="1" wrap="square" lIns="121857" tIns="121857" rIns="121857" bIns="121857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3253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aemelia_icons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379000" y="296100"/>
            <a:ext cx="8732400" cy="3476400"/>
          </a:xfrm>
          <a:prstGeom prst="rect">
            <a:avLst/>
          </a:prstGeom>
        </p:spPr>
        <p:txBody>
          <a:bodyPr spcFirstLastPara="1" wrap="square" lIns="121857" tIns="121857" rIns="121857" bIns="121857" anchor="t" anchorCtr="0">
            <a:noAutofit/>
          </a:bodyPr>
          <a:lstStyle>
            <a:lvl1pPr marL="609347" lvl="0" indent="-643211" rtl="0">
              <a:spcBef>
                <a:spcPts val="800"/>
              </a:spcBef>
              <a:spcAft>
                <a:spcPts val="0"/>
              </a:spcAft>
              <a:buSzPts val="4000"/>
              <a:buChar char="▸"/>
              <a:defRPr sz="5300" b="1" i="1"/>
            </a:lvl1pPr>
            <a:lvl2pPr marL="1218720" lvl="1" indent="-643211" rtl="0">
              <a:spcBef>
                <a:spcPts val="0"/>
              </a:spcBef>
              <a:spcAft>
                <a:spcPts val="0"/>
              </a:spcAft>
              <a:buSzPts val="4000"/>
              <a:buChar char="▹"/>
              <a:defRPr sz="5300" b="1" i="1"/>
            </a:lvl2pPr>
            <a:lvl3pPr marL="1828074" lvl="2" indent="-643211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5300" b="1" i="1"/>
            </a:lvl3pPr>
            <a:lvl4pPr marL="2437438" lvl="3" indent="-643211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5300" b="1" i="1"/>
            </a:lvl4pPr>
            <a:lvl5pPr marL="3046784" lvl="4" indent="-643211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5300" b="1" i="1"/>
            </a:lvl5pPr>
            <a:lvl6pPr marL="3656131" lvl="5" indent="-643211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5300" b="1" i="1"/>
            </a:lvl6pPr>
            <a:lvl7pPr marL="4265493" lvl="6" indent="-643211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5300" b="1" i="1"/>
            </a:lvl7pPr>
            <a:lvl8pPr marL="4874849" lvl="7" indent="-643211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5300" b="1" i="1"/>
            </a:lvl8pPr>
            <a:lvl9pPr marL="5484222" lvl="8" indent="-643211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5300" b="1" i="1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1" cy="1670400"/>
          </a:xfrm>
          <a:prstGeom prst="rect">
            <a:avLst/>
          </a:prstGeom>
        </p:spPr>
        <p:txBody>
          <a:bodyPr spcFirstLastPara="1" wrap="square" lIns="121857" tIns="121857" rIns="121857" bIns="121857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0B5394"/>
                </a:solidFill>
              </a:rPr>
              <a:pPr/>
              <a:t>‹#›</a:t>
            </a:fld>
            <a:endParaRPr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59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solidFill>
          <a:schemeClr val="accen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7936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/>
          <p:nvPr/>
        </p:nvSpPr>
        <p:spPr>
          <a:xfrm flipH="1">
            <a:off x="2793600" y="0"/>
            <a:ext cx="9398401" cy="68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57" tIns="121857" rIns="121857" bIns="121857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71833" y="2169000"/>
            <a:ext cx="2283200" cy="1143200"/>
          </a:xfrm>
          <a:prstGeom prst="rect">
            <a:avLst/>
          </a:prstGeom>
        </p:spPr>
        <p:txBody>
          <a:bodyPr spcFirstLastPara="1" wrap="square" lIns="121857" tIns="121857" rIns="121857" bIns="12185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832834" y="367119"/>
            <a:ext cx="7416000" cy="5904400"/>
          </a:xfrm>
          <a:prstGeom prst="rect">
            <a:avLst/>
          </a:prstGeom>
        </p:spPr>
        <p:txBody>
          <a:bodyPr spcFirstLastPara="1" wrap="square" lIns="121857" tIns="121857" rIns="121857" bIns="121857" anchor="t" anchorCtr="0">
            <a:noAutofit/>
          </a:bodyPr>
          <a:lstStyle>
            <a:lvl1pPr marL="609347" lvl="0" indent="-558577">
              <a:spcBef>
                <a:spcPts val="800"/>
              </a:spcBef>
              <a:spcAft>
                <a:spcPts val="0"/>
              </a:spcAft>
              <a:buClr>
                <a:srgbClr val="6FA8DC"/>
              </a:buClr>
              <a:buSzPts val="3000"/>
              <a:buChar char="▸"/>
              <a:defRPr/>
            </a:lvl1pPr>
            <a:lvl2pPr marL="1218720" lvl="1" indent="-507806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Char char="▹"/>
              <a:defRPr/>
            </a:lvl2pPr>
            <a:lvl3pPr marL="1828074" lvl="2" indent="-507806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Char char="■"/>
              <a:defRPr/>
            </a:lvl3pPr>
            <a:lvl4pPr marL="2437438" lvl="3" indent="-457011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Char char="●"/>
              <a:defRPr/>
            </a:lvl4pPr>
            <a:lvl5pPr marL="3046784" lvl="4" indent="-457011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6131" lvl="5" indent="-457011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5493" lvl="6" indent="-45701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4849" lvl="7" indent="-457011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4222" lvl="8" indent="-457011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1" cy="1670400"/>
          </a:xfrm>
          <a:prstGeom prst="rect">
            <a:avLst/>
          </a:prstGeom>
        </p:spPr>
        <p:txBody>
          <a:bodyPr spcFirstLastPara="1" wrap="square" lIns="121857" tIns="121857" rIns="121857" bIns="121857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0B5394"/>
                </a:solidFill>
              </a:rPr>
              <a:pPr/>
              <a:t>‹#›</a:t>
            </a:fld>
            <a:endParaRPr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31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solidFill>
          <a:schemeClr val="accen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7936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/>
          <p:nvPr/>
        </p:nvSpPr>
        <p:spPr>
          <a:xfrm flipH="1">
            <a:off x="2793600" y="0"/>
            <a:ext cx="9398401" cy="68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57" tIns="121857" rIns="121857" bIns="121857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71833" y="2169000"/>
            <a:ext cx="2283200" cy="1143200"/>
          </a:xfrm>
          <a:prstGeom prst="rect">
            <a:avLst/>
          </a:prstGeom>
        </p:spPr>
        <p:txBody>
          <a:bodyPr spcFirstLastPara="1" wrap="square" lIns="121857" tIns="121857" rIns="121857" bIns="12185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3392300" y="396489"/>
            <a:ext cx="3975200" cy="6215200"/>
          </a:xfrm>
          <a:prstGeom prst="rect">
            <a:avLst/>
          </a:prstGeom>
        </p:spPr>
        <p:txBody>
          <a:bodyPr spcFirstLastPara="1" wrap="square" lIns="121857" tIns="121857" rIns="121857" bIns="121857" anchor="t" anchorCtr="0">
            <a:noAutofit/>
          </a:bodyPr>
          <a:lstStyle>
            <a:lvl1pPr marL="609347" lvl="0" indent="-507806">
              <a:spcBef>
                <a:spcPts val="800"/>
              </a:spcBef>
              <a:spcAft>
                <a:spcPts val="0"/>
              </a:spcAft>
              <a:buSzPts val="2400"/>
              <a:buChar char="▸"/>
              <a:defRPr sz="3200"/>
            </a:lvl1pPr>
            <a:lvl2pPr marL="1218720" lvl="1" indent="-507806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074" lvl="2" indent="-507806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7438" lvl="3" indent="-50780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6784" lvl="4" indent="-507806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6131" lvl="5" indent="-507806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5493" lvl="6" indent="-50780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4849" lvl="7" indent="-507806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4222" lvl="8" indent="-507806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7607036" y="396489"/>
            <a:ext cx="3975200" cy="6215200"/>
          </a:xfrm>
          <a:prstGeom prst="rect">
            <a:avLst/>
          </a:prstGeom>
        </p:spPr>
        <p:txBody>
          <a:bodyPr spcFirstLastPara="1" wrap="square" lIns="121857" tIns="121857" rIns="121857" bIns="121857" anchor="t" anchorCtr="0">
            <a:noAutofit/>
          </a:bodyPr>
          <a:lstStyle>
            <a:lvl1pPr marL="609347" lvl="0" indent="-507806">
              <a:spcBef>
                <a:spcPts val="800"/>
              </a:spcBef>
              <a:spcAft>
                <a:spcPts val="0"/>
              </a:spcAft>
              <a:buSzPts val="2400"/>
              <a:buChar char="▸"/>
              <a:defRPr sz="3200"/>
            </a:lvl1pPr>
            <a:lvl2pPr marL="1218720" lvl="1" indent="-507806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074" lvl="2" indent="-507806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7438" lvl="3" indent="-50780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6784" lvl="4" indent="-507806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6131" lvl="5" indent="-507806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5493" lvl="6" indent="-50780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4849" lvl="7" indent="-507806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4222" lvl="8" indent="-507806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1" cy="1670400"/>
          </a:xfrm>
          <a:prstGeom prst="rect">
            <a:avLst/>
          </a:prstGeom>
        </p:spPr>
        <p:txBody>
          <a:bodyPr spcFirstLastPara="1" wrap="square" lIns="121857" tIns="121857" rIns="121857" bIns="121857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0B5394"/>
                </a:solidFill>
              </a:rPr>
              <a:pPr/>
              <a:t>‹#›</a:t>
            </a:fld>
            <a:endParaRPr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92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solidFill>
          <a:schemeClr val="accen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7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7936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/>
          <p:nvPr/>
        </p:nvSpPr>
        <p:spPr>
          <a:xfrm flipH="1">
            <a:off x="2793600" y="0"/>
            <a:ext cx="93984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57" tIns="121857" rIns="121857" bIns="121857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271833" y="2169000"/>
            <a:ext cx="2283200" cy="1143200"/>
          </a:xfrm>
          <a:prstGeom prst="rect">
            <a:avLst/>
          </a:prstGeom>
        </p:spPr>
        <p:txBody>
          <a:bodyPr spcFirstLastPara="1" wrap="square" lIns="121857" tIns="121857" rIns="121857" bIns="12185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260134" y="367133"/>
            <a:ext cx="2754800" cy="6200800"/>
          </a:xfrm>
          <a:prstGeom prst="rect">
            <a:avLst/>
          </a:prstGeom>
        </p:spPr>
        <p:txBody>
          <a:bodyPr spcFirstLastPara="1" wrap="square" lIns="121857" tIns="121857" rIns="121857" bIns="121857" anchor="t" anchorCtr="0">
            <a:noAutofit/>
          </a:bodyPr>
          <a:lstStyle>
            <a:lvl1pPr marL="609347" lvl="0" indent="-457011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8720" lvl="1" indent="-457011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074" lvl="2" indent="-457011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7438" lvl="3" indent="-457011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6784" lvl="4" indent="-457011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6131" lvl="5" indent="-457011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5493" lvl="6" indent="-457011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4849" lvl="7" indent="-457011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4222" lvl="8" indent="-457011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6156134" y="367133"/>
            <a:ext cx="2754800" cy="6200800"/>
          </a:xfrm>
          <a:prstGeom prst="rect">
            <a:avLst/>
          </a:prstGeom>
        </p:spPr>
        <p:txBody>
          <a:bodyPr spcFirstLastPara="1" wrap="square" lIns="121857" tIns="121857" rIns="121857" bIns="121857" anchor="t" anchorCtr="0">
            <a:noAutofit/>
          </a:bodyPr>
          <a:lstStyle>
            <a:lvl1pPr marL="609347" lvl="0" indent="-457011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8720" lvl="1" indent="-457011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074" lvl="2" indent="-457011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7438" lvl="3" indent="-457011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6784" lvl="4" indent="-457011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6131" lvl="5" indent="-457011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5493" lvl="6" indent="-457011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4849" lvl="7" indent="-457011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4222" lvl="8" indent="-457011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9052133" y="367133"/>
            <a:ext cx="2754800" cy="6200800"/>
          </a:xfrm>
          <a:prstGeom prst="rect">
            <a:avLst/>
          </a:prstGeom>
        </p:spPr>
        <p:txBody>
          <a:bodyPr spcFirstLastPara="1" wrap="square" lIns="121857" tIns="121857" rIns="121857" bIns="121857" anchor="t" anchorCtr="0">
            <a:noAutofit/>
          </a:bodyPr>
          <a:lstStyle>
            <a:lvl1pPr marL="609347" lvl="0" indent="-457011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8720" lvl="1" indent="-457011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074" lvl="2" indent="-457011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7438" lvl="3" indent="-457011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6784" lvl="4" indent="-457011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6131" lvl="5" indent="-457011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5493" lvl="6" indent="-457011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4849" lvl="7" indent="-457011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4222" lvl="8" indent="-457011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1" cy="1670400"/>
          </a:xfrm>
          <a:prstGeom prst="rect">
            <a:avLst/>
          </a:prstGeom>
        </p:spPr>
        <p:txBody>
          <a:bodyPr spcFirstLastPara="1" wrap="square" lIns="121857" tIns="121857" rIns="121857" bIns="121857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0B5394"/>
                </a:solidFill>
              </a:rPr>
              <a:pPr/>
              <a:t>‹#›</a:t>
            </a:fld>
            <a:endParaRPr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37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7936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271833" y="2169000"/>
            <a:ext cx="2283200" cy="1143200"/>
          </a:xfrm>
          <a:prstGeom prst="rect">
            <a:avLst/>
          </a:prstGeom>
        </p:spPr>
        <p:txBody>
          <a:bodyPr spcFirstLastPara="1" wrap="square" lIns="121857" tIns="121857" rIns="121857" bIns="12185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1" cy="1670400"/>
          </a:xfrm>
          <a:prstGeom prst="rect">
            <a:avLst/>
          </a:prstGeom>
        </p:spPr>
        <p:txBody>
          <a:bodyPr spcFirstLastPara="1" wrap="square" lIns="121857" tIns="121857" rIns="121857" bIns="121857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0B5394"/>
                </a:solidFill>
              </a:rPr>
              <a:pPr/>
              <a:t>‹#›</a:t>
            </a:fld>
            <a:endParaRPr>
              <a:solidFill>
                <a:srgbClr val="0B5394"/>
              </a:solidFill>
            </a:endParaRPr>
          </a:p>
        </p:txBody>
      </p:sp>
      <p:sp>
        <p:nvSpPr>
          <p:cNvPr id="46" name="Google Shape;46;p8"/>
          <p:cNvSpPr/>
          <p:nvPr/>
        </p:nvSpPr>
        <p:spPr>
          <a:xfrm flipH="1">
            <a:off x="2793600" y="0"/>
            <a:ext cx="9398401" cy="68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57" tIns="121857" rIns="121857" bIns="121857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4833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218860" y="5875067"/>
            <a:ext cx="3129200" cy="692800"/>
          </a:xfrm>
          <a:prstGeom prst="rect">
            <a:avLst/>
          </a:prstGeom>
        </p:spPr>
        <p:txBody>
          <a:bodyPr spcFirstLastPara="1" wrap="square" lIns="121857" tIns="121857" rIns="121857" bIns="121857" anchor="b" anchorCtr="0">
            <a:noAutofit/>
          </a:bodyPr>
          <a:lstStyle>
            <a:lvl1pPr marL="609347" lvl="0" indent="-304672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1" cy="1670400"/>
          </a:xfrm>
          <a:prstGeom prst="rect">
            <a:avLst/>
          </a:prstGeom>
        </p:spPr>
        <p:txBody>
          <a:bodyPr spcFirstLastPara="1" wrap="square" lIns="121857" tIns="121857" rIns="121857" bIns="121857" anchor="t" anchorCtr="0">
            <a:noAutofit/>
          </a:bodyPr>
          <a:lstStyle>
            <a:lvl1pPr lvl="0">
              <a:buNone/>
              <a:defRPr>
                <a:solidFill>
                  <a:schemeClr val="accent3"/>
                </a:solidFill>
              </a:defRPr>
            </a:lvl1pPr>
            <a:lvl2pPr lvl="1">
              <a:buNone/>
              <a:defRPr>
                <a:solidFill>
                  <a:schemeClr val="accent3"/>
                </a:solidFill>
              </a:defRPr>
            </a:lvl2pPr>
            <a:lvl3pPr lvl="2">
              <a:buNone/>
              <a:defRPr>
                <a:solidFill>
                  <a:schemeClr val="accent3"/>
                </a:solidFill>
              </a:defRPr>
            </a:lvl3pPr>
            <a:lvl4pPr lvl="3">
              <a:buNone/>
              <a:defRPr>
                <a:solidFill>
                  <a:schemeClr val="accent3"/>
                </a:solidFill>
              </a:defRPr>
            </a:lvl4pPr>
            <a:lvl5pPr lvl="4">
              <a:buNone/>
              <a:defRPr>
                <a:solidFill>
                  <a:schemeClr val="accent3"/>
                </a:solidFill>
              </a:defRPr>
            </a:lvl5pPr>
            <a:lvl6pPr lvl="5">
              <a:buNone/>
              <a:defRPr>
                <a:solidFill>
                  <a:schemeClr val="accent3"/>
                </a:solidFill>
              </a:defRPr>
            </a:lvl6pPr>
            <a:lvl7pPr lvl="6">
              <a:buNone/>
              <a:defRPr>
                <a:solidFill>
                  <a:schemeClr val="accent3"/>
                </a:solidFill>
              </a:defRPr>
            </a:lvl7pPr>
            <a:lvl8pPr lvl="7">
              <a:buNone/>
              <a:defRPr>
                <a:solidFill>
                  <a:schemeClr val="accent3"/>
                </a:solidFill>
              </a:defRPr>
            </a:lvl8pPr>
            <a:lvl9pPr lvl="8">
              <a:buNone/>
              <a:defRPr>
                <a:solidFill>
                  <a:schemeClr val="accent3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9FC5E8"/>
                </a:solidFill>
              </a:rPr>
              <a:pPr/>
              <a:t>‹#›</a:t>
            </a:fld>
            <a:endParaRPr>
              <a:solidFill>
                <a:srgbClr val="9FC5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08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" type="blank">
  <p:cSld name="Big imag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0"/>
            <a:ext cx="2793601" cy="685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57" tIns="121857" rIns="121857" bIns="121857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1" cy="1670400"/>
          </a:xfrm>
          <a:prstGeom prst="rect">
            <a:avLst/>
          </a:prstGeom>
        </p:spPr>
        <p:txBody>
          <a:bodyPr spcFirstLastPara="1" wrap="square" lIns="121857" tIns="121857" rIns="121857" bIns="121857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3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34190D-AB8A-4A75-B11A-71892BC7D664}" type="datetimeFigureOut">
              <a:rPr lang="en-US" smtClean="0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F4D85-299E-488D-94A1-EC61050ADC2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322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1" cy="1670400"/>
          </a:xfrm>
          <a:prstGeom prst="rect">
            <a:avLst/>
          </a:prstGeom>
        </p:spPr>
        <p:txBody>
          <a:bodyPr spcFirstLastPara="1" wrap="square" lIns="121857" tIns="121857" rIns="121857" bIns="121857" anchor="t" anchorCtr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9FC5E8"/>
                </a:solidFill>
              </a:rPr>
              <a:pPr/>
              <a:t>‹#›</a:t>
            </a:fld>
            <a:endParaRPr>
              <a:solidFill>
                <a:srgbClr val="9FC5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73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1" cy="1670400"/>
          </a:xfrm>
          <a:prstGeom prst="rect">
            <a:avLst/>
          </a:prstGeom>
        </p:spPr>
        <p:txBody>
          <a:bodyPr spcFirstLastPara="1" wrap="square" lIns="121857" tIns="121857" rIns="121857" bIns="121857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0B5394"/>
                </a:solidFill>
              </a:rPr>
              <a:pPr/>
              <a:t>‹#›</a:t>
            </a:fld>
            <a:endParaRPr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7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5E795F-90D8-4D13-946A-FDE5390BD981}" type="datetimeFigureOut">
              <a:rPr lang="en-US" smtClean="0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7D049-EAC5-4B1C-938D-3AF26AB56A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45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C88ABA-573B-4303-BDC6-B1B2DF2EF43E}" type="datetimeFigureOut">
              <a:rPr lang="en-US" smtClean="0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3AFC8-E643-46C9-9CFC-FA299CF0F44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22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C16A3E-D7DB-4A8D-8C7A-F8DB530E2BAB}" type="datetimeFigureOut">
              <a:rPr lang="en-US" smtClean="0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7D7B0-3CC0-45A0-B6DA-E99E4895BA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62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A90D2F-DAB8-4E65-A978-0C710A9645F5}" type="datetimeFigureOut">
              <a:rPr lang="en-US" smtClean="0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A45D6-82BF-46BF-B8F0-D249D8C840A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27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9C729-D73C-4B42-9ADE-CD9C3BF6C136}" type="datetimeFigureOut">
              <a:rPr lang="en-US" smtClean="0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3139F-7C91-40CF-B737-A6163E2403D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51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1EEB5D-0F4B-4474-BFE6-696074030AF9}" type="datetimeFigureOut">
              <a:rPr lang="en-US" smtClean="0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D902F-96D5-4054-ADED-FB45CC44BE8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3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7F86F0-1143-4866-BBAF-A9C49EDAF066}" type="datetimeFigureOut">
              <a:rPr lang="en-US" smtClean="0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A23FB-A52B-4B02-A5D0-342E37AD2A3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89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34190D-AB8A-4A75-B11A-71892BC7D664}" type="datetimeFigureOut">
              <a:rPr lang="en-US" smtClean="0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9F4D85-299E-488D-94A1-EC61050ADC2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24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3832834" y="646133"/>
            <a:ext cx="7416000" cy="56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7" tIns="121857" rIns="121857" bIns="121857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"/>
              <a:buChar char="▸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"/>
              <a:buChar char="▹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1" cy="1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7" tIns="121857" rIns="121857" bIns="121857" anchor="t" anchorCtr="0">
            <a:noAutofit/>
          </a:bodyPr>
          <a:lstStyle>
            <a:lvl1pPr lvl="0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0B5394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0B5394"/>
              </a:solidFill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271833" y="2169000"/>
            <a:ext cx="22832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7" tIns="121857" rIns="121857" bIns="12185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13250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9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21.jpeg"/><Relationship Id="rId5" Type="http://schemas.openxmlformats.org/officeDocument/2006/relationships/image" Target="../media/image18.png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 bwMode="auto">
          <a:xfrm>
            <a:off x="-1752600" y="407125"/>
            <a:ext cx="11810999" cy="659675"/>
          </a:xfrm>
          <a:prstGeom prst="rect">
            <a:avLst/>
          </a:prstGeom>
          <a:noFill/>
          <a:ln>
            <a:noFill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marL="0" marR="0" lvl="0" indent="0" algn="ctr" rtl="0" eaLnBrk="0" fontAlgn="base" hangingPunct="0">
              <a:spcBef>
                <a:spcPts val="0"/>
              </a:spcBef>
              <a:spcAft>
                <a:spcPts val="0"/>
              </a:spcAft>
              <a:buNone/>
              <a:defRPr sz="3960" b="0" i="0" u="none" strike="noStrike" kern="1200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 eaLnBrk="0" fontAlgn="base" hangingPunct="0">
              <a:spcBef>
                <a:spcPts val="0"/>
              </a:spcBef>
              <a:spcAft>
                <a:spcPts val="0"/>
              </a:spcAft>
              <a:buNone/>
              <a:defRPr sz="396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 eaLnBrk="0" fontAlgn="base" hangingPunct="0">
              <a:spcBef>
                <a:spcPts val="0"/>
              </a:spcBef>
              <a:spcAft>
                <a:spcPts val="0"/>
              </a:spcAft>
              <a:buNone/>
              <a:defRPr sz="396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 eaLnBrk="0" fontAlgn="base" hangingPunct="0">
              <a:spcBef>
                <a:spcPts val="0"/>
              </a:spcBef>
              <a:spcAft>
                <a:spcPts val="0"/>
              </a:spcAft>
              <a:buNone/>
              <a:defRPr sz="396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 eaLnBrk="0" fontAlgn="base" hangingPunct="0">
              <a:spcBef>
                <a:spcPts val="0"/>
              </a:spcBef>
              <a:spcAft>
                <a:spcPts val="0"/>
              </a:spcAft>
              <a:buNone/>
              <a:defRPr sz="396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11480" marR="0" lvl="5" indent="0" algn="ctr" rtl="0" fontAlgn="base">
              <a:spcBef>
                <a:spcPts val="0"/>
              </a:spcBef>
              <a:spcAft>
                <a:spcPts val="0"/>
              </a:spcAft>
              <a:buNone/>
              <a:defRPr sz="396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22960" marR="0" lvl="6" indent="0" algn="ctr" rtl="0" fontAlgn="base">
              <a:spcBef>
                <a:spcPts val="0"/>
              </a:spcBef>
              <a:spcAft>
                <a:spcPts val="0"/>
              </a:spcAft>
              <a:buNone/>
              <a:defRPr sz="396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34440" marR="0" lvl="7" indent="0" algn="ctr" rtl="0" fontAlgn="base">
              <a:spcBef>
                <a:spcPts val="0"/>
              </a:spcBef>
              <a:spcAft>
                <a:spcPts val="0"/>
              </a:spcAft>
              <a:buNone/>
              <a:defRPr sz="396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645920" marR="0" lvl="8" indent="0" algn="ctr" rtl="0" fontAlgn="base">
              <a:spcBef>
                <a:spcPts val="0"/>
              </a:spcBef>
              <a:spcAft>
                <a:spcPts val="0"/>
              </a:spcAft>
              <a:buNone/>
              <a:defRPr sz="396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b="1" dirty="0" smtClean="0">
                <a:ln w="0"/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NHẮC LẠI KIẾN THỨC CŨ</a:t>
            </a:r>
            <a:endParaRPr lang="en-US" sz="3600" b="1" dirty="0">
              <a:ln w="0"/>
              <a:solidFill>
                <a:srgbClr val="C00000"/>
              </a:solidFill>
              <a:effectLst/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Kết quả hình ảnh cho KIẾN THỨC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9" y="243098"/>
            <a:ext cx="1181031" cy="118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70709" y="1663487"/>
            <a:ext cx="6362703" cy="113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0656" y="2981251"/>
            <a:ext cx="6683544" cy="113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37437" y="4191000"/>
            <a:ext cx="12183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(pin,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acquy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15753" y="4953000"/>
            <a:ext cx="6947047" cy="168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kín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066800"/>
            <a:ext cx="4495800" cy="25288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2" y="3886200"/>
            <a:ext cx="4495799" cy="252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6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2062" y="382342"/>
            <a:ext cx="8340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II. DÒNG ĐIỆN TRONG KIM LOẠI</a:t>
            </a:r>
            <a:endParaRPr lang="en-US" sz="24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7151" y="876770"/>
            <a:ext cx="10067109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1. Electron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6" name="Picture 4" descr="Kết quả hình ảnh cho nguyên tử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190" y="846528"/>
            <a:ext cx="2495551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81"/>
          <p:cNvSpPr/>
          <p:nvPr/>
        </p:nvSpPr>
        <p:spPr>
          <a:xfrm>
            <a:off x="812579" y="1600200"/>
            <a:ext cx="80266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- Electron ở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  <a:sym typeface="Wingdings" pitchFamily="2" charset="2"/>
              </a:rPr>
              <a:t>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thoát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  <a:sym typeface="Wingdings" pitchFamily="2" charset="2"/>
              </a:rPr>
              <a:t>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do</a:t>
            </a:r>
          </a:p>
        </p:txBody>
      </p:sp>
      <p:grpSp>
        <p:nvGrpSpPr>
          <p:cNvPr id="153" name="Group 323"/>
          <p:cNvGrpSpPr>
            <a:grpSpLocks/>
          </p:cNvGrpSpPr>
          <p:nvPr/>
        </p:nvGrpSpPr>
        <p:grpSpPr bwMode="auto">
          <a:xfrm>
            <a:off x="8325852" y="4195871"/>
            <a:ext cx="3721768" cy="1981200"/>
            <a:chOff x="3552" y="1392"/>
            <a:chExt cx="2064" cy="1248"/>
          </a:xfrm>
        </p:grpSpPr>
        <p:sp>
          <p:nvSpPr>
            <p:cNvPr id="154" name="Rectangle 324"/>
            <p:cNvSpPr>
              <a:spLocks noChangeArrowheads="1"/>
            </p:cNvSpPr>
            <p:nvPr/>
          </p:nvSpPr>
          <p:spPr bwMode="auto">
            <a:xfrm>
              <a:off x="3552" y="1900"/>
              <a:ext cx="2064" cy="233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50000">
                  <a:schemeClr val="bg1"/>
                </a:gs>
                <a:gs pos="100000">
                  <a:srgbClr val="FF99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5" name="Line 325"/>
            <p:cNvSpPr>
              <a:spLocks noChangeShapeType="1"/>
            </p:cNvSpPr>
            <p:nvPr/>
          </p:nvSpPr>
          <p:spPr bwMode="auto">
            <a:xfrm>
              <a:off x="3552" y="1392"/>
              <a:ext cx="205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6" name="Line 326"/>
            <p:cNvSpPr>
              <a:spLocks noChangeShapeType="1"/>
            </p:cNvSpPr>
            <p:nvPr/>
          </p:nvSpPr>
          <p:spPr bwMode="auto">
            <a:xfrm>
              <a:off x="3552" y="2640"/>
              <a:ext cx="205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57" name="Picture 327" descr="Clip_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416" y="5453173"/>
            <a:ext cx="5238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328" descr="Clip_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141" y="5453173"/>
            <a:ext cx="5238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329" descr="Clip_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453" y="5453173"/>
            <a:ext cx="5238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330" descr="Clip_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977" y="4426061"/>
            <a:ext cx="5238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331" descr="Clip_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016" y="4426061"/>
            <a:ext cx="5238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332" descr="Clip_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053" y="4427648"/>
            <a:ext cx="5238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3" name="Group 333"/>
          <p:cNvGrpSpPr>
            <a:grpSpLocks/>
          </p:cNvGrpSpPr>
          <p:nvPr/>
        </p:nvGrpSpPr>
        <p:grpSpPr bwMode="auto">
          <a:xfrm>
            <a:off x="9087860" y="4861033"/>
            <a:ext cx="260352" cy="519114"/>
            <a:chOff x="2688" y="2531"/>
            <a:chExt cx="164" cy="327"/>
          </a:xfrm>
        </p:grpSpPr>
        <p:sp>
          <p:nvSpPr>
            <p:cNvPr id="164" name="Oval 334"/>
            <p:cNvSpPr>
              <a:spLocks noChangeAspect="1" noChangeArrowheads="1"/>
            </p:cNvSpPr>
            <p:nvPr/>
          </p:nvSpPr>
          <p:spPr bwMode="auto">
            <a:xfrm>
              <a:off x="2688" y="2531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5" name="Line 335"/>
            <p:cNvSpPr>
              <a:spLocks noChangeAspect="1" noChangeShapeType="1"/>
            </p:cNvSpPr>
            <p:nvPr/>
          </p:nvSpPr>
          <p:spPr bwMode="auto">
            <a:xfrm>
              <a:off x="2717" y="2695"/>
              <a:ext cx="5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66" name="Group 336"/>
          <p:cNvGrpSpPr>
            <a:grpSpLocks/>
          </p:cNvGrpSpPr>
          <p:nvPr/>
        </p:nvGrpSpPr>
        <p:grpSpPr bwMode="auto">
          <a:xfrm>
            <a:off x="9697460" y="5013433"/>
            <a:ext cx="260352" cy="519114"/>
            <a:chOff x="2688" y="2531"/>
            <a:chExt cx="164" cy="327"/>
          </a:xfrm>
        </p:grpSpPr>
        <p:sp>
          <p:nvSpPr>
            <p:cNvPr id="167" name="Oval 337"/>
            <p:cNvSpPr>
              <a:spLocks noChangeAspect="1" noChangeArrowheads="1"/>
            </p:cNvSpPr>
            <p:nvPr/>
          </p:nvSpPr>
          <p:spPr bwMode="auto">
            <a:xfrm>
              <a:off x="2688" y="2531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8" name="Line 338"/>
            <p:cNvSpPr>
              <a:spLocks noChangeAspect="1" noChangeShapeType="1"/>
            </p:cNvSpPr>
            <p:nvPr/>
          </p:nvSpPr>
          <p:spPr bwMode="auto">
            <a:xfrm>
              <a:off x="2717" y="2695"/>
              <a:ext cx="5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69" name="Group 339"/>
          <p:cNvGrpSpPr>
            <a:grpSpLocks/>
          </p:cNvGrpSpPr>
          <p:nvPr/>
        </p:nvGrpSpPr>
        <p:grpSpPr bwMode="auto">
          <a:xfrm>
            <a:off x="10535660" y="4327633"/>
            <a:ext cx="260352" cy="519114"/>
            <a:chOff x="2688" y="2531"/>
            <a:chExt cx="164" cy="327"/>
          </a:xfrm>
        </p:grpSpPr>
        <p:sp>
          <p:nvSpPr>
            <p:cNvPr id="170" name="Oval 340"/>
            <p:cNvSpPr>
              <a:spLocks noChangeAspect="1" noChangeArrowheads="1"/>
            </p:cNvSpPr>
            <p:nvPr/>
          </p:nvSpPr>
          <p:spPr bwMode="auto">
            <a:xfrm>
              <a:off x="2688" y="2531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1" name="Line 341"/>
            <p:cNvSpPr>
              <a:spLocks noChangeAspect="1" noChangeShapeType="1"/>
            </p:cNvSpPr>
            <p:nvPr/>
          </p:nvSpPr>
          <p:spPr bwMode="auto">
            <a:xfrm>
              <a:off x="2717" y="2695"/>
              <a:ext cx="5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72" name="Group 342"/>
          <p:cNvGrpSpPr>
            <a:grpSpLocks/>
          </p:cNvGrpSpPr>
          <p:nvPr/>
        </p:nvGrpSpPr>
        <p:grpSpPr bwMode="auto">
          <a:xfrm>
            <a:off x="8402060" y="4403833"/>
            <a:ext cx="260352" cy="519114"/>
            <a:chOff x="2688" y="2531"/>
            <a:chExt cx="164" cy="327"/>
          </a:xfrm>
        </p:grpSpPr>
        <p:sp>
          <p:nvSpPr>
            <p:cNvPr id="173" name="Oval 343"/>
            <p:cNvSpPr>
              <a:spLocks noChangeAspect="1" noChangeArrowheads="1"/>
            </p:cNvSpPr>
            <p:nvPr/>
          </p:nvSpPr>
          <p:spPr bwMode="auto">
            <a:xfrm>
              <a:off x="2688" y="2531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4" name="Line 344"/>
            <p:cNvSpPr>
              <a:spLocks noChangeAspect="1" noChangeShapeType="1"/>
            </p:cNvSpPr>
            <p:nvPr/>
          </p:nvSpPr>
          <p:spPr bwMode="auto">
            <a:xfrm>
              <a:off x="2717" y="2695"/>
              <a:ext cx="5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75" name="Group 345"/>
          <p:cNvGrpSpPr>
            <a:grpSpLocks/>
          </p:cNvGrpSpPr>
          <p:nvPr/>
        </p:nvGrpSpPr>
        <p:grpSpPr bwMode="auto">
          <a:xfrm>
            <a:off x="10764260" y="5013433"/>
            <a:ext cx="260352" cy="519114"/>
            <a:chOff x="2688" y="2531"/>
            <a:chExt cx="164" cy="327"/>
          </a:xfrm>
        </p:grpSpPr>
        <p:sp>
          <p:nvSpPr>
            <p:cNvPr id="176" name="Oval 346"/>
            <p:cNvSpPr>
              <a:spLocks noChangeAspect="1" noChangeArrowheads="1"/>
            </p:cNvSpPr>
            <p:nvPr/>
          </p:nvSpPr>
          <p:spPr bwMode="auto">
            <a:xfrm>
              <a:off x="2688" y="2531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7" name="Line 347"/>
            <p:cNvSpPr>
              <a:spLocks noChangeAspect="1" noChangeShapeType="1"/>
            </p:cNvSpPr>
            <p:nvPr/>
          </p:nvSpPr>
          <p:spPr bwMode="auto">
            <a:xfrm>
              <a:off x="2717" y="2695"/>
              <a:ext cx="5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78" name="Group 348"/>
          <p:cNvGrpSpPr>
            <a:grpSpLocks/>
          </p:cNvGrpSpPr>
          <p:nvPr/>
        </p:nvGrpSpPr>
        <p:grpSpPr bwMode="auto">
          <a:xfrm>
            <a:off x="8783060" y="5623033"/>
            <a:ext cx="260352" cy="519114"/>
            <a:chOff x="2688" y="2531"/>
            <a:chExt cx="164" cy="327"/>
          </a:xfrm>
        </p:grpSpPr>
        <p:sp>
          <p:nvSpPr>
            <p:cNvPr id="179" name="Oval 349"/>
            <p:cNvSpPr>
              <a:spLocks noChangeAspect="1" noChangeArrowheads="1"/>
            </p:cNvSpPr>
            <p:nvPr/>
          </p:nvSpPr>
          <p:spPr bwMode="auto">
            <a:xfrm>
              <a:off x="2688" y="2531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Line 350"/>
            <p:cNvSpPr>
              <a:spLocks noChangeAspect="1" noChangeShapeType="1"/>
            </p:cNvSpPr>
            <p:nvPr/>
          </p:nvSpPr>
          <p:spPr bwMode="auto">
            <a:xfrm>
              <a:off x="2717" y="2695"/>
              <a:ext cx="5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81" name="Group 351"/>
          <p:cNvGrpSpPr>
            <a:grpSpLocks/>
          </p:cNvGrpSpPr>
          <p:nvPr/>
        </p:nvGrpSpPr>
        <p:grpSpPr bwMode="auto">
          <a:xfrm>
            <a:off x="9849860" y="5623033"/>
            <a:ext cx="260352" cy="519114"/>
            <a:chOff x="2688" y="2531"/>
            <a:chExt cx="164" cy="327"/>
          </a:xfrm>
        </p:grpSpPr>
        <p:sp>
          <p:nvSpPr>
            <p:cNvPr id="182" name="Oval 352"/>
            <p:cNvSpPr>
              <a:spLocks noChangeAspect="1" noChangeArrowheads="1"/>
            </p:cNvSpPr>
            <p:nvPr/>
          </p:nvSpPr>
          <p:spPr bwMode="auto">
            <a:xfrm>
              <a:off x="2688" y="2531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Line 353"/>
            <p:cNvSpPr>
              <a:spLocks noChangeAspect="1" noChangeShapeType="1"/>
            </p:cNvSpPr>
            <p:nvPr/>
          </p:nvSpPr>
          <p:spPr bwMode="auto">
            <a:xfrm>
              <a:off x="2717" y="2695"/>
              <a:ext cx="5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84" name="Group 354"/>
          <p:cNvGrpSpPr>
            <a:grpSpLocks/>
          </p:cNvGrpSpPr>
          <p:nvPr/>
        </p:nvGrpSpPr>
        <p:grpSpPr bwMode="auto">
          <a:xfrm>
            <a:off x="9143416" y="4251433"/>
            <a:ext cx="260350" cy="519114"/>
            <a:chOff x="2688" y="2531"/>
            <a:chExt cx="164" cy="327"/>
          </a:xfrm>
        </p:grpSpPr>
        <p:sp>
          <p:nvSpPr>
            <p:cNvPr id="185" name="Oval 355"/>
            <p:cNvSpPr>
              <a:spLocks noChangeAspect="1" noChangeArrowheads="1"/>
            </p:cNvSpPr>
            <p:nvPr/>
          </p:nvSpPr>
          <p:spPr bwMode="auto">
            <a:xfrm>
              <a:off x="2688" y="2531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6" name="Line 356"/>
            <p:cNvSpPr>
              <a:spLocks noChangeAspect="1" noChangeShapeType="1"/>
            </p:cNvSpPr>
            <p:nvPr/>
          </p:nvSpPr>
          <p:spPr bwMode="auto">
            <a:xfrm>
              <a:off x="2717" y="2695"/>
              <a:ext cx="5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87" name="Group 357"/>
          <p:cNvGrpSpPr>
            <a:grpSpLocks/>
          </p:cNvGrpSpPr>
          <p:nvPr/>
        </p:nvGrpSpPr>
        <p:grpSpPr bwMode="auto">
          <a:xfrm>
            <a:off x="11200816" y="4078399"/>
            <a:ext cx="260350" cy="519111"/>
            <a:chOff x="2688" y="2531"/>
            <a:chExt cx="164" cy="327"/>
          </a:xfrm>
        </p:grpSpPr>
        <p:sp>
          <p:nvSpPr>
            <p:cNvPr id="188" name="Oval 358"/>
            <p:cNvSpPr>
              <a:spLocks noChangeAspect="1" noChangeArrowheads="1"/>
            </p:cNvSpPr>
            <p:nvPr/>
          </p:nvSpPr>
          <p:spPr bwMode="auto">
            <a:xfrm>
              <a:off x="2688" y="2531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9" name="Line 359"/>
            <p:cNvSpPr>
              <a:spLocks noChangeAspect="1" noChangeShapeType="1"/>
            </p:cNvSpPr>
            <p:nvPr/>
          </p:nvSpPr>
          <p:spPr bwMode="auto">
            <a:xfrm>
              <a:off x="2717" y="2695"/>
              <a:ext cx="5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90" name="Group 360"/>
          <p:cNvGrpSpPr>
            <a:grpSpLocks/>
          </p:cNvGrpSpPr>
          <p:nvPr/>
        </p:nvGrpSpPr>
        <p:grpSpPr bwMode="auto">
          <a:xfrm>
            <a:off x="8402060" y="4937233"/>
            <a:ext cx="260352" cy="519114"/>
            <a:chOff x="2688" y="2531"/>
            <a:chExt cx="164" cy="327"/>
          </a:xfrm>
        </p:grpSpPr>
        <p:sp>
          <p:nvSpPr>
            <p:cNvPr id="191" name="Oval 361"/>
            <p:cNvSpPr>
              <a:spLocks noChangeAspect="1" noChangeArrowheads="1"/>
            </p:cNvSpPr>
            <p:nvPr/>
          </p:nvSpPr>
          <p:spPr bwMode="auto">
            <a:xfrm>
              <a:off x="2688" y="2531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2" name="Line 362"/>
            <p:cNvSpPr>
              <a:spLocks noChangeAspect="1" noChangeShapeType="1"/>
            </p:cNvSpPr>
            <p:nvPr/>
          </p:nvSpPr>
          <p:spPr bwMode="auto">
            <a:xfrm>
              <a:off x="2717" y="2695"/>
              <a:ext cx="5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93" name="Group 363"/>
          <p:cNvGrpSpPr>
            <a:grpSpLocks/>
          </p:cNvGrpSpPr>
          <p:nvPr/>
        </p:nvGrpSpPr>
        <p:grpSpPr bwMode="auto">
          <a:xfrm>
            <a:off x="8402060" y="5526199"/>
            <a:ext cx="260352" cy="519111"/>
            <a:chOff x="2688" y="2531"/>
            <a:chExt cx="164" cy="327"/>
          </a:xfrm>
        </p:grpSpPr>
        <p:sp>
          <p:nvSpPr>
            <p:cNvPr id="194" name="Oval 364"/>
            <p:cNvSpPr>
              <a:spLocks noChangeAspect="1" noChangeArrowheads="1"/>
            </p:cNvSpPr>
            <p:nvPr/>
          </p:nvSpPr>
          <p:spPr bwMode="auto">
            <a:xfrm>
              <a:off x="2688" y="2531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5" name="Line 365"/>
            <p:cNvSpPr>
              <a:spLocks noChangeAspect="1" noChangeShapeType="1"/>
            </p:cNvSpPr>
            <p:nvPr/>
          </p:nvSpPr>
          <p:spPr bwMode="auto">
            <a:xfrm>
              <a:off x="2717" y="2695"/>
              <a:ext cx="5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98" name="Group 368"/>
          <p:cNvGrpSpPr>
            <a:grpSpLocks/>
          </p:cNvGrpSpPr>
          <p:nvPr/>
        </p:nvGrpSpPr>
        <p:grpSpPr bwMode="auto">
          <a:xfrm>
            <a:off x="11069060" y="4511783"/>
            <a:ext cx="260352" cy="519114"/>
            <a:chOff x="2688" y="2531"/>
            <a:chExt cx="164" cy="327"/>
          </a:xfrm>
        </p:grpSpPr>
        <p:sp>
          <p:nvSpPr>
            <p:cNvPr id="199" name="Oval 369"/>
            <p:cNvSpPr>
              <a:spLocks noChangeAspect="1" noChangeArrowheads="1"/>
            </p:cNvSpPr>
            <p:nvPr/>
          </p:nvSpPr>
          <p:spPr bwMode="auto">
            <a:xfrm>
              <a:off x="2688" y="2531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0" name="Line 370"/>
            <p:cNvSpPr>
              <a:spLocks noChangeAspect="1" noChangeShapeType="1"/>
            </p:cNvSpPr>
            <p:nvPr/>
          </p:nvSpPr>
          <p:spPr bwMode="auto">
            <a:xfrm>
              <a:off x="2717" y="2695"/>
              <a:ext cx="5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01" name="Group 371"/>
          <p:cNvGrpSpPr>
            <a:grpSpLocks/>
          </p:cNvGrpSpPr>
          <p:nvPr/>
        </p:nvGrpSpPr>
        <p:grpSpPr bwMode="auto">
          <a:xfrm>
            <a:off x="8686216" y="4719749"/>
            <a:ext cx="260350" cy="519111"/>
            <a:chOff x="2688" y="2531"/>
            <a:chExt cx="164" cy="327"/>
          </a:xfrm>
        </p:grpSpPr>
        <p:sp>
          <p:nvSpPr>
            <p:cNvPr id="202" name="Oval 372"/>
            <p:cNvSpPr>
              <a:spLocks noChangeAspect="1" noChangeArrowheads="1"/>
            </p:cNvSpPr>
            <p:nvPr/>
          </p:nvSpPr>
          <p:spPr bwMode="auto">
            <a:xfrm>
              <a:off x="2688" y="2531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3" name="Line 373"/>
            <p:cNvSpPr>
              <a:spLocks noChangeAspect="1" noChangeShapeType="1"/>
            </p:cNvSpPr>
            <p:nvPr/>
          </p:nvSpPr>
          <p:spPr bwMode="auto">
            <a:xfrm>
              <a:off x="2717" y="2695"/>
              <a:ext cx="5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04" name="Group 374"/>
          <p:cNvGrpSpPr>
            <a:grpSpLocks/>
          </p:cNvGrpSpPr>
          <p:nvPr/>
        </p:nvGrpSpPr>
        <p:grpSpPr bwMode="auto">
          <a:xfrm>
            <a:off x="8914816" y="5197583"/>
            <a:ext cx="260350" cy="519114"/>
            <a:chOff x="2688" y="2531"/>
            <a:chExt cx="164" cy="327"/>
          </a:xfrm>
        </p:grpSpPr>
        <p:sp>
          <p:nvSpPr>
            <p:cNvPr id="205" name="Oval 375"/>
            <p:cNvSpPr>
              <a:spLocks noChangeAspect="1" noChangeArrowheads="1"/>
            </p:cNvSpPr>
            <p:nvPr/>
          </p:nvSpPr>
          <p:spPr bwMode="auto">
            <a:xfrm>
              <a:off x="2688" y="2531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6" name="Line 376"/>
            <p:cNvSpPr>
              <a:spLocks noChangeAspect="1" noChangeShapeType="1"/>
            </p:cNvSpPr>
            <p:nvPr/>
          </p:nvSpPr>
          <p:spPr bwMode="auto">
            <a:xfrm>
              <a:off x="2717" y="2695"/>
              <a:ext cx="5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07" name="Rectangle 206"/>
          <p:cNvSpPr/>
          <p:nvPr/>
        </p:nvSpPr>
        <p:spPr>
          <a:xfrm>
            <a:off x="414951" y="4628798"/>
            <a:ext cx="7574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  <a:sym typeface="Wingdings" pitchFamily="2" charset="2"/>
              </a:rPr>
              <a:t>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do.</a:t>
            </a:r>
          </a:p>
        </p:txBody>
      </p:sp>
    </p:spTree>
    <p:extLst>
      <p:ext uri="{BB962C8B-B14F-4D97-AF65-F5344CB8AC3E}">
        <p14:creationId xmlns:p14="http://schemas.microsoft.com/office/powerpoint/2010/main" val="84991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2 0.00717 L 0.08972 -0.05093 L 0.15704 0.05972 L 0.01003 0.14583 L -0.00872 0.00717 Z " pathEditMode="relative" rAng="20160000" ptsTypes="AAAAA">
                                      <p:cBhvr>
                                        <p:cTn id="60" dur="3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314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022E-16 L 0.08282 -0.11204 L 0.16563 1.11022E-16 L 0.08282 0.11204 L -3.95833E-6 1.11022E-16 Z " pathEditMode="relative" rAng="0" ptsTypes="AAAAA">
                                      <p:cBhvr>
                                        <p:cTn id="62" dur="3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022E-16 L 0.09115 0.08403 L 0.05612 0.2206 L -0.05625 0.2206 L -0.09114 0.08403 L -3.95833E-6 1.11022E-16 Z " pathEditMode="relative" rAng="0" ptsTypes="AAAAAA">
                                      <p:cBhvr>
                                        <p:cTn id="64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1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54 0.1257 L 0.1043 0.09097 L 0.07448 -0.05301 L -0.01458 -0.00046 L 0.04454 0.1257 Z " pathEditMode="relative" rAng="20160000" ptsTypes="AAAAA">
                                      <p:cBhvr>
                                        <p:cTn id="66" dur="3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-824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022E-16 L 0.0375 -0.12176 L 0.075 1.11022E-16 L 0.0375 0.12292 L -3.95833E-6 1.11022E-16 Z " pathEditMode="relative" rAng="0" ptsTypes="AAAAA">
                                      <p:cBhvr>
                                        <p:cTn id="68" dur="3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87 -0.21389 L 0.15756 -0.0757 L 0.07422 0.03796 L -0.03086 -0.02986 L -0.01315 -0.18588 L 0.10287 -0.21389 Z " pathEditMode="relative" rAng="1560000" ptsTypes="AAAAAA">
                                      <p:cBhvr>
                                        <p:cTn id="70" dur="3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1" y="1155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01107 1.11111E-6 C 0.01628 1.11111E-6 0.0224 -0.01505 0.02761 -0.01713 C 0.03164 -0.01713 0.03907 -0.00324 0.04232 -0.00324 C 0.04688 -0.00324 0.05157 -0.00741 0.06003 -0.00741 L 0.06615 -0.17431 L 0.07279 0.02708 L 0.08073 1.11111E-6 L 0.08737 -0.00741 L 0.10326 -0.00116 C 0.11042 -0.00417 0.11654 -0.01829 0.12383 -0.02361 C 0.12644 -0.02454 0.1323 -0.0257 0.13646 -0.02361 C 0.14024 -0.02153 0.14375 -0.00648 0.1448 -0.00533 C 0.14701 -0.00116 0.15157 -0.00533 0.15417 -0.00324 L 0.15821 1.11111E-6 L 0.16563 1.11111E-6 " pathEditMode="relative" rAng="0" ptsTypes="AAAAAAAAAAAAAAAA">
                                      <p:cBhvr>
                                        <p:cTn id="72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-736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55 -0.01158 L -0.00208 0.00069 C -1.25E-6 0.00625 0.01328 0.00648 0.01693 0.01088 C 0.01927 0.01597 0.01458 0.03171 0.01485 0.03542 C 0.01784 0.0412 0.02227 0.04398 0.02695 0.05417 L 0.1388 -0.01991 L 0.01029 0.08518 L 0.03151 0.08148 L 0.03958 0.08565 L 0.04362 0.10764 C 0.04883 0.11435 0.06068 0.11458 0.06849 0.12037 C 0.07018 0.12292 0.07305 0.12893 0.0737 0.13542 C 0.07448 0.14074 0.06641 0.15185 0.06602 0.15278 C 0.0638 0.15787 0.06966 0.16111 0.06953 0.16574 L 0.06927 0.17222 L 0.07253 0.18079 " pathEditMode="relative" rAng="3660000" ptsTypes="AAAAAAAAAAAAAAAA">
                                      <p:cBhvr>
                                        <p:cTn id="74" dur="3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520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8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2 0.12685 L -0.01133 2.59259E-6 L -0.01055 0.13333 L -0.04206 0.00648 L -0.04258 0.14004 L -0.07252 0.01296 L -0.07265 0.14653 L -0.10299 0.01944 L -0.10664 0.15301 L -0.13437 0.02615 L -0.13437 0.15972 L -0.1651 0.0331 L -0.16588 0.1662 L -0.1957 0.03958 L -0.19609 0.17291 L -0.22734 0.04629 L -0.22669 0.1794 " pathEditMode="relative" rAng="10260000" ptsTypes="AAAAAAAAAAAAAAAAA">
                                      <p:cBhvr>
                                        <p:cTn id="76" dur="5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4" y="-386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01602 0.13194 L 0.03099 1.11111E-6 L 0.04701 0.13194 L 0.06302 1.11111E-6 L 0.078 0.13194 L 0.09401 1.11111E-6 L 0.10899 0.13194 L 0.125 1.11111E-6 L 0.14102 0.13194 L 0.15599 1.11111E-6 L 0.17201 0.13194 L 0.18698 1.11111E-6 L 0.203 0.13194 L 0.21901 1.11111E-6 L 0.23399 0.13194 L 0.25 1.11111E-6 " pathEditMode="relative" rAng="0" ptsTypes="AAAAAAAAAAAAAAAAA">
                                      <p:cBhvr>
                                        <p:cTn id="78" dur="5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659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07778 L 0.04037 0.04259 L 0.02526 -0.08982 L 0.06993 0.03125 L 0.05599 -0.10232 L 0.09922 0.01875 L 0.08503 -0.1132 L 0.12904 0.00648 L 0.11498 -0.12523 L 0.15938 -0.00556 L 0.14454 -0.13773 L 0.1892 -0.0169 L 0.17357 -0.14838 L 0.21888 -0.0294 L 0.20456 -0.16134 L 0.24831 -0.04097 L 0.23425 -0.17292 " pathEditMode="relative" rAng="20580000" ptsTypes="AAAAAAAAAAAAAAAAA">
                                      <p:cBhvr>
                                        <p:cTn id="80" dur="5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162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C 0.00247 0.00254 0.00352 0.0074 0.0026 0.0118 C -0.00065 0.01134 -0.00352 0.00833 -0.0043 0.00439 C -0.00169 0.00162 0.00169 0.00185 0.00456 0.00439 C 0.00313 0.00856 0.00039 0.01134 -0.00273 0.0118 C -0.00365 0.00717 -0.00247 0.00254 -4.16667E-7 4.81481E-6 Z " pathEditMode="relative" rAng="0" ptsTypes="AAAAAA">
                                      <p:cBhvr>
                                        <p:cTn id="82" dur="5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57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3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-0.00856 C 0.00313 -0.00555 0.0043 -0.00023 0.00313 0.00486 C -0.00091 0.0044 -0.00416 0.00093 -0.00533 -0.0037 C -0.00208 -0.00648 0.00209 -0.00648 0.0056 -0.0037 C 0.00378 0.00116 0.0004 0.0044 -0.00351 0.00486 C -0.00455 -0.00046 -0.00312 -0.00555 -4.375E-6 -0.00856 Z " pathEditMode="relative" rAng="0" ptsTypes="AAAAAA">
                                      <p:cBhvr>
                                        <p:cTn id="84" dur="5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67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23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-0.00764 C 0.00469 -0.00254 0.00664 0.00649 0.00482 0.01459 C -0.00117 0.01389 -0.00638 0.00811 -0.00833 0.0007 C -0.00326 -0.00416 0.00325 -0.00393 0.00833 0.0007 C 0.00586 0.00857 0.00052 0.01389 -0.00521 0.01459 C -0.00677 0.00602 -0.00469 -0.00254 1.66667E-6 -0.00764 Z " pathEditMode="relative" rAng="0" ptsTypes="AAAAAA">
                                      <p:cBhvr>
                                        <p:cTn id="86" dur="5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3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91667E-6 -0.0125 C 0.00364 -0.00856 0.00521 -0.00162 0.00377 0.00486 C -0.00091 0.00417 -0.00508 -0.00023 -0.00638 -0.00602 C -0.00261 -0.00995 0.0026 -0.00972 0.00664 -0.00602 C 0.00468 -2.22222E-6 0.00039 0.00417 -0.00404 0.00486 C -0.00521 -0.00185 -0.00365 -0.00856 2.91667E-6 -0.0125 Z " pathEditMode="relative" rAng="0" ptsTypes="AAAAAA">
                                      <p:cBhvr>
                                        <p:cTn id="88" dur="5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56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3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04 -0.00671 C 0.00209 -0.00347 0.00352 0.00255 0.00222 0.0081 C -0.00169 0.00741 -0.00534 0.00371 -0.00638 -0.00139 C -0.00325 -0.00463 0.00117 -0.0044 0.00469 -0.00139 C 0.003 0.00394 -0.00065 0.00741 -0.00455 0.0081 C -0.0056 0.00232 -0.00416 -0.00347 -0.00104 -0.00671 Z " pathEditMode="relative" rAng="0" ptsTypes="AAAAAA">
                                      <p:cBhvr>
                                        <p:cTn id="90" dur="5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4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3" presetClass="path" presetSubtype="0" repeatCount="indefinite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29167E-6 -2.22222E-6 C 0.00221 0.00232 0.00325 0.00672 0.00247 0.01088 C -0.00052 0.01042 -0.00313 0.00764 -0.00404 0.00394 C -0.00156 0.00162 0.00156 0.00162 0.00416 0.00394 C 0.00299 0.00787 0.00013 0.01042 -0.00261 0.01088 C -0.00326 0.00648 -0.00222 0.00232 2.29167E-6 -2.22222E-6 Z " pathEditMode="relative" rAng="0" ptsTypes="AAAAAA">
                                      <p:cBhvr>
                                        <p:cTn id="92" dur="5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8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3 0.12685 L -0.01132 -1.85185E-6 L -0.01054 0.13334 L -0.04205 0.00648 L -0.04257 0.14005 L -0.07252 0.01296 L -0.07265 0.14653 L -0.10299 0.01945 L -0.10664 0.15301 L -0.13437 0.02616 L -0.13437 0.15972 L -0.1651 0.0331 L -0.16588 0.16621 L -0.1957 0.03959 L -0.19609 0.17292 L -0.22734 0.0463 L -0.22669 0.1794 " pathEditMode="relative" rAng="10260000" ptsTypes="AAAAAAAAAAAAAAAAA">
                                      <p:cBhvr>
                                        <p:cTn id="97" dur="5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4" y="-3866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53 0.12569 L 0.1043 0.09097 L 0.07448 -0.05301 L -0.01458 -0.00047 L 0.04453 0.12569 Z " pathEditMode="relative" rAng="20160000" ptsTypes="AAAAA">
                                      <p:cBhvr>
                                        <p:cTn id="102" dur="3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-824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07778 L 0.04037 0.04259 L 0.02526 -0.08981 L 0.06992 0.03125 L 0.05599 -0.10231 L 0.09922 0.01875 L 0.08503 -0.11319 L 0.12904 0.00648 L 0.11498 -0.12523 L 0.15938 -0.00555 L 0.14453 -0.13773 L 0.18932 -0.0169 L 0.17357 -0.14838 L 0.21888 -0.0294 L 0.20456 -0.16134 L 0.24831 -0.04097 L 0.23425 -0.17291 " pathEditMode="relative" rAng="20580000" ptsTypes="AAAAAAAAAAAAAAAAA">
                                      <p:cBhvr>
                                        <p:cTn id="107" dur="5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6" descr="Kết quả hình ảnh cho Suy nghĩ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436" y="4562477"/>
            <a:ext cx="22955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381000"/>
            <a:ext cx="8340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II. DÒNG ĐIỆN TRONG KIM LOẠI</a:t>
            </a:r>
            <a:endParaRPr lang="en-US" sz="24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48491" y="946213"/>
            <a:ext cx="10067109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3" name="Cloud Callout 162"/>
          <p:cNvSpPr/>
          <p:nvPr/>
        </p:nvSpPr>
        <p:spPr>
          <a:xfrm>
            <a:off x="5381573" y="612184"/>
            <a:ext cx="6810427" cy="1990449"/>
          </a:xfrm>
          <a:prstGeom prst="cloudCallout">
            <a:avLst>
              <a:gd name="adj1" fmla="val 26356"/>
              <a:gd name="adj2" fmla="val 1475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5988666" y="809336"/>
            <a:ext cx="5714999" cy="168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xảy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nối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cực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66" name="Picture 4" descr="Kết quả hình ảnh cho dòng điện trong kim loạ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590800"/>
            <a:ext cx="47625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92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2327" y="304800"/>
            <a:ext cx="8340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II. DÒNG ĐIỆN TRONG KIM LOẠI</a:t>
            </a:r>
            <a:endParaRPr lang="en-US" sz="24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609600" y="838200"/>
            <a:ext cx="10067109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914400" y="4864571"/>
            <a:ext cx="1036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…………………………..…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22327" y="1823592"/>
            <a:ext cx="60305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do (-)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hút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  <a:sym typeface="Wingdings" pitchFamily="2" charset="2"/>
              </a:rPr>
              <a:t>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dẫn</a:t>
            </a:r>
            <a:endParaRPr lang="en-US" sz="2400" dirty="0" smtClean="0"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438400" y="5410200"/>
            <a:ext cx="37688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electron </a:t>
            </a:r>
            <a:r>
              <a:rPr lang="en-US" sz="28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do</a:t>
            </a:r>
          </a:p>
        </p:txBody>
      </p:sp>
      <p:pic>
        <p:nvPicPr>
          <p:cNvPr id="65" name="Picture 2" descr="Kết quả hình ảnh cho dòng điện trong kim loạ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136577"/>
            <a:ext cx="5486400" cy="168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47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63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016000" y="2019068"/>
            <a:ext cx="10287000" cy="65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800" dirty="0" err="1" smtClean="0">
                <a:latin typeface="Cambria" pitchFamily="18" charset="0"/>
                <a:ea typeface="Cambria" pitchFamily="18" charset="0"/>
              </a:rPr>
              <a:t>Chất</a:t>
            </a:r>
            <a:r>
              <a:rPr lang="en-US" alt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800" dirty="0" err="1" smtClean="0">
                <a:latin typeface="Cambria" pitchFamily="18" charset="0"/>
                <a:ea typeface="Cambria" pitchFamily="18" charset="0"/>
              </a:rPr>
              <a:t>dẫn</a:t>
            </a:r>
            <a:r>
              <a:rPr lang="en-US" alt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800" dirty="0" err="1" smtClean="0">
                <a:latin typeface="Cambria" pitchFamily="18" charset="0"/>
                <a:ea typeface="Cambria" pitchFamily="18" charset="0"/>
              </a:rPr>
              <a:t>điện</a:t>
            </a:r>
            <a:r>
              <a:rPr lang="en-US" alt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800" dirty="0" err="1" smtClean="0">
                <a:latin typeface="Cambria" pitchFamily="18" charset="0"/>
                <a:ea typeface="Cambria" pitchFamily="18" charset="0"/>
              </a:rPr>
              <a:t>là</a:t>
            </a:r>
            <a:r>
              <a:rPr lang="en-US" alt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800" dirty="0" err="1" smtClean="0">
                <a:latin typeface="Cambria" pitchFamily="18" charset="0"/>
                <a:ea typeface="Cambria" pitchFamily="18" charset="0"/>
              </a:rPr>
              <a:t>chất</a:t>
            </a:r>
            <a:r>
              <a:rPr lang="en-US" alt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800" dirty="0" err="1" smtClean="0">
                <a:latin typeface="Cambria" pitchFamily="18" charset="0"/>
                <a:ea typeface="Cambria" pitchFamily="18" charset="0"/>
              </a:rPr>
              <a:t>cho</a:t>
            </a:r>
            <a:r>
              <a:rPr lang="en-US" alt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800" dirty="0" err="1" smtClean="0">
                <a:latin typeface="Cambria" pitchFamily="18" charset="0"/>
                <a:ea typeface="Cambria" pitchFamily="18" charset="0"/>
              </a:rPr>
              <a:t>dòng</a:t>
            </a:r>
            <a:r>
              <a:rPr lang="en-US" alt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800" dirty="0" err="1" smtClean="0">
                <a:latin typeface="Cambria" pitchFamily="18" charset="0"/>
                <a:ea typeface="Cambria" pitchFamily="18" charset="0"/>
              </a:rPr>
              <a:t>điện</a:t>
            </a:r>
            <a:r>
              <a:rPr lang="en-US" alt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800" dirty="0" err="1" smtClean="0">
                <a:latin typeface="Cambria" pitchFamily="18" charset="0"/>
                <a:ea typeface="Cambria" pitchFamily="18" charset="0"/>
              </a:rPr>
              <a:t>đi</a:t>
            </a:r>
            <a:r>
              <a:rPr lang="en-US" altLang="en-US" sz="2800" dirty="0" smtClean="0">
                <a:latin typeface="Cambria" pitchFamily="18" charset="0"/>
                <a:ea typeface="Cambria" pitchFamily="18" charset="0"/>
              </a:rPr>
              <a:t> qua</a:t>
            </a:r>
          </a:p>
        </p:txBody>
      </p:sp>
      <p:sp>
        <p:nvSpPr>
          <p:cNvPr id="3" name="Rectangle 2"/>
          <p:cNvSpPr/>
          <p:nvPr/>
        </p:nvSpPr>
        <p:spPr>
          <a:xfrm>
            <a:off x="2616200" y="609599"/>
            <a:ext cx="7086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TỔNG KẾT</a:t>
            </a:r>
            <a:endParaRPr lang="en-US" sz="4800" b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990600" y="3028206"/>
            <a:ext cx="10287000" cy="65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800" dirty="0" err="1" smtClean="0">
                <a:latin typeface="Cambria" pitchFamily="18" charset="0"/>
                <a:ea typeface="Cambria" pitchFamily="18" charset="0"/>
              </a:rPr>
              <a:t>Chất</a:t>
            </a:r>
            <a:r>
              <a:rPr lang="en-US" alt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800" dirty="0" err="1" smtClean="0">
                <a:latin typeface="Cambria" pitchFamily="18" charset="0"/>
                <a:ea typeface="Cambria" pitchFamily="18" charset="0"/>
              </a:rPr>
              <a:t>cách</a:t>
            </a:r>
            <a:r>
              <a:rPr lang="en-US" alt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800" dirty="0" err="1" smtClean="0">
                <a:latin typeface="Cambria" pitchFamily="18" charset="0"/>
                <a:ea typeface="Cambria" pitchFamily="18" charset="0"/>
              </a:rPr>
              <a:t>điện</a:t>
            </a:r>
            <a:r>
              <a:rPr lang="en-US" alt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800" dirty="0" err="1" smtClean="0">
                <a:latin typeface="Cambria" pitchFamily="18" charset="0"/>
                <a:ea typeface="Cambria" pitchFamily="18" charset="0"/>
              </a:rPr>
              <a:t>là</a:t>
            </a:r>
            <a:r>
              <a:rPr lang="en-US" alt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800" dirty="0" err="1" smtClean="0">
                <a:latin typeface="Cambria" pitchFamily="18" charset="0"/>
                <a:ea typeface="Cambria" pitchFamily="18" charset="0"/>
              </a:rPr>
              <a:t>chất</a:t>
            </a:r>
            <a:r>
              <a:rPr lang="en-US" alt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800" dirty="0" err="1" smtClean="0">
                <a:latin typeface="Cambria" pitchFamily="18" charset="0"/>
                <a:ea typeface="Cambria" pitchFamily="18" charset="0"/>
              </a:rPr>
              <a:t>không</a:t>
            </a:r>
            <a:r>
              <a:rPr lang="en-US" alt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800" dirty="0" err="1" smtClean="0">
                <a:latin typeface="Cambria" pitchFamily="18" charset="0"/>
                <a:ea typeface="Cambria" pitchFamily="18" charset="0"/>
              </a:rPr>
              <a:t>cho</a:t>
            </a:r>
            <a:r>
              <a:rPr lang="en-US" alt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800" dirty="0" err="1" smtClean="0">
                <a:latin typeface="Cambria" pitchFamily="18" charset="0"/>
                <a:ea typeface="Cambria" pitchFamily="18" charset="0"/>
              </a:rPr>
              <a:t>dòng</a:t>
            </a:r>
            <a:r>
              <a:rPr lang="en-US" alt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800" dirty="0" err="1" smtClean="0">
                <a:latin typeface="Cambria" pitchFamily="18" charset="0"/>
                <a:ea typeface="Cambria" pitchFamily="18" charset="0"/>
              </a:rPr>
              <a:t>điện</a:t>
            </a:r>
            <a:r>
              <a:rPr lang="en-US" alt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800" dirty="0" err="1" smtClean="0">
                <a:latin typeface="Cambria" pitchFamily="18" charset="0"/>
                <a:ea typeface="Cambria" pitchFamily="18" charset="0"/>
              </a:rPr>
              <a:t>đi</a:t>
            </a:r>
            <a:r>
              <a:rPr lang="en-US" altLang="en-US" sz="2800" dirty="0" smtClean="0">
                <a:latin typeface="Cambria" pitchFamily="18" charset="0"/>
                <a:ea typeface="Cambria" pitchFamily="18" charset="0"/>
              </a:rPr>
              <a:t> qua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990600" y="4114802"/>
            <a:ext cx="10287000" cy="13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800" dirty="0" err="1" smtClean="0">
                <a:latin typeface="Cambria" pitchFamily="18" charset="0"/>
                <a:ea typeface="Cambria" pitchFamily="18" charset="0"/>
              </a:rPr>
              <a:t>Dòng</a:t>
            </a:r>
            <a:r>
              <a:rPr lang="en-US" alt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800" dirty="0" err="1" smtClean="0">
                <a:latin typeface="Cambria" pitchFamily="18" charset="0"/>
                <a:ea typeface="Cambria" pitchFamily="18" charset="0"/>
              </a:rPr>
              <a:t>điện</a:t>
            </a:r>
            <a:r>
              <a:rPr lang="en-US" alt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800" dirty="0" err="1" smtClean="0">
                <a:latin typeface="Cambria" pitchFamily="18" charset="0"/>
                <a:ea typeface="Cambria" pitchFamily="18" charset="0"/>
              </a:rPr>
              <a:t>trong</a:t>
            </a:r>
            <a:r>
              <a:rPr lang="en-US" alt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800" dirty="0" err="1" smtClean="0">
                <a:latin typeface="Cambria" pitchFamily="18" charset="0"/>
                <a:ea typeface="Cambria" pitchFamily="18" charset="0"/>
              </a:rPr>
              <a:t>kim</a:t>
            </a:r>
            <a:r>
              <a:rPr lang="en-US" alt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800" dirty="0" err="1" smtClean="0">
                <a:latin typeface="Cambria" pitchFamily="18" charset="0"/>
                <a:ea typeface="Cambria" pitchFamily="18" charset="0"/>
              </a:rPr>
              <a:t>loại</a:t>
            </a:r>
            <a:r>
              <a:rPr lang="en-US" alt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800" dirty="0" err="1" smtClean="0">
                <a:latin typeface="Cambria" pitchFamily="18" charset="0"/>
                <a:ea typeface="Cambria" pitchFamily="18" charset="0"/>
              </a:rPr>
              <a:t>là</a:t>
            </a:r>
            <a:r>
              <a:rPr lang="en-US" alt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800" dirty="0" err="1" smtClean="0">
                <a:latin typeface="Cambria" pitchFamily="18" charset="0"/>
                <a:ea typeface="Cambria" pitchFamily="18" charset="0"/>
              </a:rPr>
              <a:t>dòng</a:t>
            </a:r>
            <a:r>
              <a:rPr lang="en-US" alt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800" dirty="0" err="1" smtClean="0">
                <a:latin typeface="Cambria" pitchFamily="18" charset="0"/>
                <a:ea typeface="Cambria" pitchFamily="18" charset="0"/>
              </a:rPr>
              <a:t>chuyển</a:t>
            </a:r>
            <a:r>
              <a:rPr lang="en-US" alt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800" dirty="0" err="1" smtClean="0">
                <a:latin typeface="Cambria" pitchFamily="18" charset="0"/>
                <a:ea typeface="Cambria" pitchFamily="18" charset="0"/>
              </a:rPr>
              <a:t>dời</a:t>
            </a:r>
            <a:r>
              <a:rPr lang="en-US" alt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800" dirty="0" err="1" smtClean="0">
                <a:latin typeface="Cambria" pitchFamily="18" charset="0"/>
                <a:ea typeface="Cambria" pitchFamily="18" charset="0"/>
              </a:rPr>
              <a:t>có</a:t>
            </a:r>
            <a:r>
              <a:rPr lang="en-US" alt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800" dirty="0" err="1" smtClean="0">
                <a:latin typeface="Cambria" pitchFamily="18" charset="0"/>
                <a:ea typeface="Cambria" pitchFamily="18" charset="0"/>
              </a:rPr>
              <a:t>hướng</a:t>
            </a:r>
            <a:r>
              <a:rPr lang="en-US" alt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800" dirty="0" err="1" smtClean="0">
                <a:latin typeface="Cambria" pitchFamily="18" charset="0"/>
                <a:ea typeface="Cambria" pitchFamily="18" charset="0"/>
              </a:rPr>
              <a:t>của</a:t>
            </a:r>
            <a:r>
              <a:rPr lang="en-US" alt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800" dirty="0" err="1" smtClean="0">
                <a:latin typeface="Cambria" pitchFamily="18" charset="0"/>
                <a:ea typeface="Cambria" pitchFamily="18" charset="0"/>
              </a:rPr>
              <a:t>các</a:t>
            </a:r>
            <a:r>
              <a:rPr lang="en-US" altLang="en-US" sz="2800" dirty="0" smtClean="0">
                <a:latin typeface="Cambria" pitchFamily="18" charset="0"/>
                <a:ea typeface="Cambria" pitchFamily="18" charset="0"/>
              </a:rPr>
              <a:t> electron </a:t>
            </a:r>
            <a:r>
              <a:rPr lang="en-US" altLang="en-US" sz="2800" dirty="0" err="1" smtClean="0">
                <a:latin typeface="Cambria" pitchFamily="18" charset="0"/>
                <a:ea typeface="Cambria" pitchFamily="18" charset="0"/>
              </a:rPr>
              <a:t>tự</a:t>
            </a:r>
            <a:r>
              <a:rPr lang="en-US" altLang="en-US" sz="2800" dirty="0" smtClean="0">
                <a:latin typeface="Cambria" pitchFamily="18" charset="0"/>
                <a:ea typeface="Cambria" pitchFamily="18" charset="0"/>
              </a:rPr>
              <a:t> do</a:t>
            </a:r>
          </a:p>
        </p:txBody>
      </p:sp>
      <p:pic>
        <p:nvPicPr>
          <p:cNvPr id="14" name="Picture 4" descr="Kết quả hình ảnh cho dòng điện trong kim loạ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7" y="5029202"/>
            <a:ext cx="3341460" cy="129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66714" y="5294413"/>
            <a:ext cx="696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11143" y="5268899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83539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752600" y="2440817"/>
            <a:ext cx="10287000" cy="82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3600" dirty="0" err="1" smtClean="0">
                <a:latin typeface="Cambria" pitchFamily="18" charset="0"/>
                <a:ea typeface="Cambria" pitchFamily="18" charset="0"/>
              </a:rPr>
              <a:t>Ôn</a:t>
            </a:r>
            <a:r>
              <a:rPr lang="en-US" altLang="en-US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 smtClean="0">
                <a:latin typeface="Cambria" pitchFamily="18" charset="0"/>
                <a:ea typeface="Cambria" pitchFamily="18" charset="0"/>
              </a:rPr>
              <a:t>lại</a:t>
            </a:r>
            <a:r>
              <a:rPr lang="en-US" altLang="en-US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 smtClean="0">
                <a:latin typeface="Cambria" pitchFamily="18" charset="0"/>
                <a:ea typeface="Cambria" pitchFamily="18" charset="0"/>
              </a:rPr>
              <a:t>kiến</a:t>
            </a:r>
            <a:r>
              <a:rPr lang="en-US" altLang="en-US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 smtClean="0">
                <a:latin typeface="Cambria" pitchFamily="18" charset="0"/>
                <a:ea typeface="Cambria" pitchFamily="18" charset="0"/>
              </a:rPr>
              <a:t>thức</a:t>
            </a:r>
            <a:r>
              <a:rPr lang="en-US" altLang="en-US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 smtClean="0">
                <a:latin typeface="Cambria" pitchFamily="18" charset="0"/>
                <a:ea typeface="Cambria" pitchFamily="18" charset="0"/>
              </a:rPr>
              <a:t>đã</a:t>
            </a:r>
            <a:r>
              <a:rPr lang="en-US" altLang="en-US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 smtClean="0">
                <a:latin typeface="Cambria" pitchFamily="18" charset="0"/>
                <a:ea typeface="Cambria" pitchFamily="18" charset="0"/>
              </a:rPr>
              <a:t>học</a:t>
            </a:r>
            <a:r>
              <a:rPr lang="en-US" altLang="en-US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 smtClean="0">
                <a:latin typeface="Cambria" pitchFamily="18" charset="0"/>
                <a:ea typeface="Cambria" pitchFamily="18" charset="0"/>
              </a:rPr>
              <a:t>trong</a:t>
            </a:r>
            <a:r>
              <a:rPr lang="en-US" altLang="en-US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 smtClean="0">
                <a:latin typeface="Cambria" pitchFamily="18" charset="0"/>
                <a:ea typeface="Cambria" pitchFamily="18" charset="0"/>
              </a:rPr>
              <a:t>bài</a:t>
            </a:r>
            <a:r>
              <a:rPr lang="en-US" altLang="en-US" sz="3600" dirty="0" smtClean="0">
                <a:latin typeface="Cambria" pitchFamily="18" charset="0"/>
                <a:ea typeface="Cambria" pitchFamily="18" charset="0"/>
              </a:rPr>
              <a:t>.</a:t>
            </a:r>
          </a:p>
        </p:txBody>
      </p:sp>
      <p:pic>
        <p:nvPicPr>
          <p:cNvPr id="12290" name="Picture 2" descr="Kết quả hình ảnh cho nhiệm vụ  ic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3" t="17291" r="18156" b="24208"/>
          <a:stretch/>
        </p:blipFill>
        <p:spPr bwMode="auto">
          <a:xfrm>
            <a:off x="647700" y="2363410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ết quả hình ảnh cho nhiệm vụ 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3" t="17291" r="18156" b="24208"/>
          <a:stretch/>
        </p:blipFill>
        <p:spPr bwMode="auto">
          <a:xfrm>
            <a:off x="667753" y="4077797"/>
            <a:ext cx="914400" cy="90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752600" y="4097850"/>
            <a:ext cx="10951029" cy="82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3600" dirty="0" err="1" smtClean="0">
                <a:latin typeface="Cambria" pitchFamily="18" charset="0"/>
                <a:ea typeface="Cambria" pitchFamily="18" charset="0"/>
              </a:rPr>
              <a:t>Làm</a:t>
            </a:r>
            <a:r>
              <a:rPr lang="en-US" altLang="en-US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 smtClean="0">
                <a:latin typeface="Cambria" pitchFamily="18" charset="0"/>
                <a:ea typeface="Cambria" pitchFamily="18" charset="0"/>
              </a:rPr>
              <a:t>các</a:t>
            </a:r>
            <a:r>
              <a:rPr lang="en-US" altLang="en-US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 smtClean="0">
                <a:latin typeface="Cambria" pitchFamily="18" charset="0"/>
                <a:ea typeface="Cambria" pitchFamily="18" charset="0"/>
              </a:rPr>
              <a:t>bài</a:t>
            </a:r>
            <a:r>
              <a:rPr lang="en-US" altLang="en-US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 smtClean="0">
                <a:latin typeface="Cambria" pitchFamily="18" charset="0"/>
                <a:ea typeface="Cambria" pitchFamily="18" charset="0"/>
              </a:rPr>
              <a:t>tập</a:t>
            </a:r>
            <a:r>
              <a:rPr lang="en-US" altLang="en-US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3600" dirty="0" err="1" smtClean="0">
                <a:latin typeface="Cambria" pitchFamily="18" charset="0"/>
                <a:ea typeface="Cambria" pitchFamily="18" charset="0"/>
              </a:rPr>
              <a:t>trong</a:t>
            </a:r>
            <a:r>
              <a:rPr lang="en-US" altLang="en-US" sz="3600" dirty="0" smtClean="0">
                <a:latin typeface="Cambria" pitchFamily="18" charset="0"/>
                <a:ea typeface="Cambria" pitchFamily="18" charset="0"/>
              </a:rPr>
              <a:t> SBT: 20.1; 20.5 </a:t>
            </a:r>
            <a:r>
              <a:rPr lang="en-US" altLang="en-US" sz="3600" dirty="0" err="1" smtClean="0">
                <a:latin typeface="Cambria" pitchFamily="18" charset="0"/>
                <a:ea typeface="Cambria" pitchFamily="18" charset="0"/>
              </a:rPr>
              <a:t>đến</a:t>
            </a:r>
            <a:r>
              <a:rPr lang="en-US" altLang="en-US" sz="3600" dirty="0" smtClean="0">
                <a:latin typeface="Cambria" pitchFamily="18" charset="0"/>
                <a:ea typeface="Cambria" pitchFamily="18" charset="0"/>
              </a:rPr>
              <a:t> 20.16</a:t>
            </a:r>
            <a:endParaRPr lang="en-US" altLang="en-US" sz="36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609600"/>
            <a:ext cx="7086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0"/>
                <a:solidFill>
                  <a:schemeClr val="accent5">
                    <a:lumMod val="7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NHIỆM VỤ Ở NHÀ</a:t>
            </a:r>
            <a:endParaRPr lang="en-US" sz="4800" b="1" cap="none" spc="0" dirty="0">
              <a:ln w="0"/>
              <a:solidFill>
                <a:schemeClr val="accent5">
                  <a:lumMod val="75000"/>
                </a:schemeClr>
              </a:solidFill>
              <a:effectLst/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5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7;p12"/>
          <p:cNvSpPr txBox="1">
            <a:spLocks noGrp="1"/>
          </p:cNvSpPr>
          <p:nvPr>
            <p:ph type="ctrTitle"/>
          </p:nvPr>
        </p:nvSpPr>
        <p:spPr>
          <a:xfrm>
            <a:off x="762000" y="1905000"/>
            <a:ext cx="11049000" cy="2867173"/>
          </a:xfrm>
          <a:prstGeom prst="rect">
            <a:avLst/>
          </a:prstGeom>
        </p:spPr>
        <p:txBody>
          <a:bodyPr spcFirstLastPara="1" wrap="square" lIns="121854" tIns="121854" rIns="121854" bIns="121854" anchor="b" anchorCtr="0">
            <a:noAutofit/>
          </a:bodyPr>
          <a:lstStyle/>
          <a:p>
            <a:pPr algn="ctr"/>
            <a:r>
              <a:rPr lang="en" dirty="0" smtClean="0"/>
              <a:t> </a:t>
            </a:r>
            <a:br>
              <a:rPr lang="en" dirty="0" smtClean="0"/>
            </a:br>
            <a:r>
              <a:rPr lang="en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Tiết 22: CHẤT DẪN ĐIỆN, CHẤT CÁCH ĐIỆN. </a:t>
            </a:r>
            <a:br>
              <a:rPr lang="en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en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DÒNG ĐIỆN TRONG KIM LOẠI</a:t>
            </a:r>
            <a:endParaRPr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0106" y="5712938"/>
            <a:ext cx="4006860" cy="538605"/>
          </a:xfrm>
          <a:prstGeom prst="rect">
            <a:avLst/>
          </a:prstGeom>
          <a:noFill/>
        </p:spPr>
        <p:txBody>
          <a:bodyPr wrap="none" lIns="121874" tIns="60937" rIns="121874" bIns="60937" rtlCol="0">
            <a:spAutoFit/>
          </a:bodyPr>
          <a:lstStyle/>
          <a:p>
            <a:pPr defTabSz="12186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Arial"/>
                <a:sym typeface="Arial"/>
              </a:rPr>
              <a:t>GV: </a:t>
            </a:r>
            <a:r>
              <a:rPr lang="en-US" sz="27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Arial"/>
                <a:sym typeface="Arial"/>
              </a:rPr>
              <a:t>Lê</a:t>
            </a:r>
            <a:r>
              <a:rPr lang="en-US" sz="27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Arial"/>
                <a:sym typeface="Arial"/>
              </a:rPr>
              <a:t> </a:t>
            </a:r>
            <a:r>
              <a:rPr lang="en-US" sz="27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Arial"/>
                <a:sym typeface="Arial"/>
              </a:rPr>
              <a:t>Thị</a:t>
            </a:r>
            <a:r>
              <a:rPr lang="en-US" sz="27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Arial"/>
                <a:sym typeface="Arial"/>
              </a:rPr>
              <a:t> </a:t>
            </a:r>
            <a:r>
              <a:rPr lang="en-US" sz="27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Arial"/>
                <a:sym typeface="Arial"/>
              </a:rPr>
              <a:t>Phương</a:t>
            </a:r>
            <a:r>
              <a:rPr lang="en-US" sz="27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Arial"/>
                <a:sym typeface="Arial"/>
              </a:rPr>
              <a:t> </a:t>
            </a:r>
            <a:r>
              <a:rPr lang="en-US" sz="27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Arial"/>
                <a:sym typeface="Arial"/>
              </a:rPr>
              <a:t>Linh</a:t>
            </a:r>
            <a:endParaRPr lang="en-US" sz="27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11131"/>
            <a:ext cx="3499248" cy="492443"/>
          </a:xfrm>
          <a:prstGeom prst="rect">
            <a:avLst/>
          </a:prstGeom>
          <a:noFill/>
        </p:spPr>
        <p:txBody>
          <a:bodyPr wrap="none" lIns="121874" tIns="60937" rIns="121874" bIns="60937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4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Arial"/>
                <a:sym typeface="Arial"/>
              </a:rPr>
              <a:t>Trường</a:t>
            </a:r>
            <a:r>
              <a:rPr lang="en-U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Arial"/>
                <a:sym typeface="Arial"/>
              </a:rPr>
              <a:t> THCS </a:t>
            </a:r>
            <a:r>
              <a:rPr lang="en-US" sz="24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Arial"/>
                <a:sym typeface="Arial"/>
              </a:rPr>
              <a:t>Ngọc</a:t>
            </a:r>
            <a:r>
              <a:rPr lang="en-U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Arial"/>
                <a:sym typeface="Arial"/>
              </a:rPr>
              <a:t>Hồi</a:t>
            </a:r>
            <a:endParaRPr lang="en-US" sz="24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76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Kết quả hình ảnh cho Dây dẫn điẹ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" y="2555534"/>
            <a:ext cx="3524068" cy="367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91960087"/>
              </p:ext>
            </p:extLst>
          </p:nvPr>
        </p:nvGraphicFramePr>
        <p:xfrm>
          <a:off x="2667002" y="2042152"/>
          <a:ext cx="9568543" cy="481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3"/>
          <p:cNvSpPr txBox="1">
            <a:spLocks/>
          </p:cNvSpPr>
          <p:nvPr/>
        </p:nvSpPr>
        <p:spPr>
          <a:xfrm>
            <a:off x="3122972" y="2700957"/>
            <a:ext cx="763229" cy="582561"/>
          </a:xfrm>
          <a:prstGeom prst="rect">
            <a:avLst/>
          </a:prstGeom>
        </p:spPr>
        <p:txBody>
          <a:bodyPr vert="horz">
            <a:noAutofit/>
          </a:bodyPr>
          <a:lstStyle>
            <a:lvl1pPr marL="428625" indent="-428625" algn="l" rtl="0" eaLnBrk="1" latinLnBrk="0" hangingPunct="1">
              <a:spcBef>
                <a:spcPts val="525"/>
              </a:spcBef>
              <a:buClr>
                <a:schemeClr val="accent2"/>
              </a:buClr>
              <a:buSzPct val="60000"/>
              <a:buFont typeface="+mj-lt"/>
              <a:buAutoNum type="romanUcPeriod"/>
              <a:defRPr kumimoji="0" sz="2175" b="1" kern="1200">
                <a:solidFill>
                  <a:srgbClr val="00206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660083" indent="-385763" algn="l" rtl="0" eaLnBrk="1" latinLnBrk="0" hangingPunct="1">
              <a:spcBef>
                <a:spcPts val="413"/>
              </a:spcBef>
              <a:buClr>
                <a:schemeClr val="accent1"/>
              </a:buClr>
              <a:buSzPct val="70000"/>
              <a:buFont typeface="+mj-lt"/>
              <a:buAutoNum type="arabicPeriod"/>
              <a:defRPr kumimoji="0" sz="1950" b="1" kern="1200">
                <a:solidFill>
                  <a:srgbClr val="002060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857250" indent="-342900" algn="l" rtl="0" eaLnBrk="1" latinLnBrk="0" hangingPunct="1">
              <a:spcBef>
                <a:spcPts val="375"/>
              </a:spcBef>
              <a:buClr>
                <a:schemeClr val="accent2"/>
              </a:buClr>
              <a:buSzPct val="75000"/>
              <a:buFont typeface="+mj-lt"/>
              <a:buAutoNum type="alphaLcPeriod"/>
              <a:defRPr kumimoji="0" sz="1725" b="1" kern="1200">
                <a:solidFill>
                  <a:srgbClr val="002060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028700" indent="-171450" algn="l" rtl="0" eaLnBrk="1" latinLnBrk="0" hangingPunct="1">
              <a:spcBef>
                <a:spcPts val="3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500" b="1" kern="1200">
                <a:solidFill>
                  <a:srgbClr val="002060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371600" indent="-171450" algn="l" rtl="0" eaLnBrk="1" latinLnBrk="0" hangingPunct="1">
              <a:spcBef>
                <a:spcPts val="3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500" b="1" kern="1200">
                <a:solidFill>
                  <a:srgbClr val="002060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1577340" indent="-17145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7145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8820" indent="-17145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7145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en-US" sz="3600" dirty="0"/>
              <a:t>1. 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504585" y="4101883"/>
            <a:ext cx="763229" cy="582561"/>
          </a:xfrm>
          <a:prstGeom prst="rect">
            <a:avLst/>
          </a:prstGeom>
        </p:spPr>
        <p:txBody>
          <a:bodyPr vert="horz">
            <a:noAutofit/>
          </a:bodyPr>
          <a:lstStyle>
            <a:lvl1pPr marL="428625" indent="-428625" algn="l" rtl="0" eaLnBrk="1" latinLnBrk="0" hangingPunct="1">
              <a:spcBef>
                <a:spcPts val="525"/>
              </a:spcBef>
              <a:buClr>
                <a:schemeClr val="accent2"/>
              </a:buClr>
              <a:buSzPct val="60000"/>
              <a:buFont typeface="+mj-lt"/>
              <a:buAutoNum type="romanUcPeriod"/>
              <a:defRPr kumimoji="0" sz="2175" b="1" kern="1200">
                <a:solidFill>
                  <a:srgbClr val="00206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660083" indent="-385763" algn="l" rtl="0" eaLnBrk="1" latinLnBrk="0" hangingPunct="1">
              <a:spcBef>
                <a:spcPts val="413"/>
              </a:spcBef>
              <a:buClr>
                <a:schemeClr val="accent1"/>
              </a:buClr>
              <a:buSzPct val="70000"/>
              <a:buFont typeface="+mj-lt"/>
              <a:buAutoNum type="arabicPeriod"/>
              <a:defRPr kumimoji="0" sz="1950" b="1" kern="1200">
                <a:solidFill>
                  <a:srgbClr val="002060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857250" indent="-342900" algn="l" rtl="0" eaLnBrk="1" latinLnBrk="0" hangingPunct="1">
              <a:spcBef>
                <a:spcPts val="375"/>
              </a:spcBef>
              <a:buClr>
                <a:schemeClr val="accent2"/>
              </a:buClr>
              <a:buSzPct val="75000"/>
              <a:buFont typeface="+mj-lt"/>
              <a:buAutoNum type="alphaLcPeriod"/>
              <a:defRPr kumimoji="0" sz="1725" b="1" kern="1200">
                <a:solidFill>
                  <a:srgbClr val="002060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028700" indent="-171450" algn="l" rtl="0" eaLnBrk="1" latinLnBrk="0" hangingPunct="1">
              <a:spcBef>
                <a:spcPts val="3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500" b="1" kern="1200">
                <a:solidFill>
                  <a:srgbClr val="002060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371600" indent="-171450" algn="l" rtl="0" eaLnBrk="1" latinLnBrk="0" hangingPunct="1">
              <a:spcBef>
                <a:spcPts val="3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500" b="1" kern="1200">
                <a:solidFill>
                  <a:srgbClr val="002060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1577340" indent="-17145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7145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8820" indent="-17145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7145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en-US" sz="3600" dirty="0"/>
              <a:t>2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170346" y="5508252"/>
            <a:ext cx="763229" cy="582561"/>
          </a:xfrm>
          <a:prstGeom prst="rect">
            <a:avLst/>
          </a:prstGeom>
        </p:spPr>
        <p:txBody>
          <a:bodyPr vert="horz">
            <a:noAutofit/>
          </a:bodyPr>
          <a:lstStyle>
            <a:lvl1pPr marL="428625" indent="-428625" algn="l" rtl="0" eaLnBrk="1" latinLnBrk="0" hangingPunct="1">
              <a:spcBef>
                <a:spcPts val="525"/>
              </a:spcBef>
              <a:buClr>
                <a:schemeClr val="accent2"/>
              </a:buClr>
              <a:buSzPct val="60000"/>
              <a:buFont typeface="+mj-lt"/>
              <a:buAutoNum type="romanUcPeriod"/>
              <a:defRPr kumimoji="0" sz="2175" b="1" kern="1200">
                <a:solidFill>
                  <a:srgbClr val="00206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660083" indent="-385763" algn="l" rtl="0" eaLnBrk="1" latinLnBrk="0" hangingPunct="1">
              <a:spcBef>
                <a:spcPts val="413"/>
              </a:spcBef>
              <a:buClr>
                <a:schemeClr val="accent1"/>
              </a:buClr>
              <a:buSzPct val="70000"/>
              <a:buFont typeface="+mj-lt"/>
              <a:buAutoNum type="arabicPeriod"/>
              <a:defRPr kumimoji="0" sz="1950" b="1" kern="1200">
                <a:solidFill>
                  <a:srgbClr val="002060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857250" indent="-342900" algn="l" rtl="0" eaLnBrk="1" latinLnBrk="0" hangingPunct="1">
              <a:spcBef>
                <a:spcPts val="375"/>
              </a:spcBef>
              <a:buClr>
                <a:schemeClr val="accent2"/>
              </a:buClr>
              <a:buSzPct val="75000"/>
              <a:buFont typeface="+mj-lt"/>
              <a:buAutoNum type="alphaLcPeriod"/>
              <a:defRPr kumimoji="0" sz="1725" b="1" kern="1200">
                <a:solidFill>
                  <a:srgbClr val="002060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028700" indent="-171450" algn="l" rtl="0" eaLnBrk="1" latinLnBrk="0" hangingPunct="1">
              <a:spcBef>
                <a:spcPts val="3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500" b="1" kern="1200">
                <a:solidFill>
                  <a:srgbClr val="002060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371600" indent="-171450" algn="l" rtl="0" eaLnBrk="1" latinLnBrk="0" hangingPunct="1">
              <a:spcBef>
                <a:spcPts val="3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500" b="1" kern="1200">
                <a:solidFill>
                  <a:srgbClr val="002060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1577340" indent="-17145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7145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8820" indent="-17145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7145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en-US" sz="3600" dirty="0"/>
              <a:t>3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sp>
        <p:nvSpPr>
          <p:cNvPr id="11" name="Horizontal Scroll 10"/>
          <p:cNvSpPr/>
          <p:nvPr/>
        </p:nvSpPr>
        <p:spPr>
          <a:xfrm>
            <a:off x="3276600" y="507275"/>
            <a:ext cx="5715000" cy="1016725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635828" y="706235"/>
            <a:ext cx="4800600" cy="50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marL="0" marR="0" lvl="0" indent="0" algn="ctr" rtl="0" eaLnBrk="0" fontAlgn="base" hangingPunct="0">
              <a:spcBef>
                <a:spcPts val="0"/>
              </a:spcBef>
              <a:spcAft>
                <a:spcPts val="0"/>
              </a:spcAft>
              <a:buNone/>
              <a:defRPr sz="3960" b="0" i="0" u="none" strike="noStrike" kern="1200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 eaLnBrk="0" fontAlgn="base" hangingPunct="0">
              <a:spcBef>
                <a:spcPts val="0"/>
              </a:spcBef>
              <a:spcAft>
                <a:spcPts val="0"/>
              </a:spcAft>
              <a:buNone/>
              <a:defRPr sz="396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 eaLnBrk="0" fontAlgn="base" hangingPunct="0">
              <a:spcBef>
                <a:spcPts val="0"/>
              </a:spcBef>
              <a:spcAft>
                <a:spcPts val="0"/>
              </a:spcAft>
              <a:buNone/>
              <a:defRPr sz="396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 eaLnBrk="0" fontAlgn="base" hangingPunct="0">
              <a:spcBef>
                <a:spcPts val="0"/>
              </a:spcBef>
              <a:spcAft>
                <a:spcPts val="0"/>
              </a:spcAft>
              <a:buNone/>
              <a:defRPr sz="396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 eaLnBrk="0" fontAlgn="base" hangingPunct="0">
              <a:spcBef>
                <a:spcPts val="0"/>
              </a:spcBef>
              <a:spcAft>
                <a:spcPts val="0"/>
              </a:spcAft>
              <a:buNone/>
              <a:defRPr sz="396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11480" marR="0" lvl="5" indent="0" algn="ctr" rtl="0" fontAlgn="base">
              <a:spcBef>
                <a:spcPts val="0"/>
              </a:spcBef>
              <a:spcAft>
                <a:spcPts val="0"/>
              </a:spcAft>
              <a:buNone/>
              <a:defRPr sz="396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22960" marR="0" lvl="6" indent="0" algn="ctr" rtl="0" fontAlgn="base">
              <a:spcBef>
                <a:spcPts val="0"/>
              </a:spcBef>
              <a:spcAft>
                <a:spcPts val="0"/>
              </a:spcAft>
              <a:buNone/>
              <a:defRPr sz="396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34440" marR="0" lvl="7" indent="0" algn="ctr" rtl="0" fontAlgn="base">
              <a:spcBef>
                <a:spcPts val="0"/>
              </a:spcBef>
              <a:spcAft>
                <a:spcPts val="0"/>
              </a:spcAft>
              <a:buNone/>
              <a:defRPr sz="396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645920" marR="0" lvl="8" indent="0" algn="ctr" rtl="0" fontAlgn="base">
              <a:spcBef>
                <a:spcPts val="0"/>
              </a:spcBef>
              <a:spcAft>
                <a:spcPts val="0"/>
              </a:spcAft>
              <a:buNone/>
              <a:defRPr sz="396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NỘI DUNG BÀI HỌC</a:t>
            </a:r>
            <a:endParaRPr lang="en-US" sz="36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0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  <p:bldP spid="8" grpId="0"/>
      <p:bldP spid="9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 descr="Kết quả hình ảnh cho nước cấ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3" t="4938" r="20880" b="6741"/>
          <a:stretch/>
        </p:blipFill>
        <p:spPr bwMode="auto">
          <a:xfrm>
            <a:off x="383725" y="3788713"/>
            <a:ext cx="1478763" cy="223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81001" y="609602"/>
            <a:ext cx="8340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CHẤT DẪN ĐIỆN VÀ CHẤT CÁCH ĐIỆN</a:t>
            </a:r>
            <a:endParaRPr lang="en-US" sz="24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28602" y="-80096"/>
            <a:ext cx="11810999" cy="659675"/>
          </a:xfrm>
          <a:prstGeom prst="rect">
            <a:avLst/>
          </a:prstGeom>
          <a:noFill/>
          <a:ln>
            <a:noFill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marL="0" marR="0" lvl="0" indent="0" algn="ctr" rtl="0" eaLnBrk="0" fontAlgn="base" hangingPunct="0">
              <a:spcBef>
                <a:spcPts val="0"/>
              </a:spcBef>
              <a:spcAft>
                <a:spcPts val="0"/>
              </a:spcAft>
              <a:buNone/>
              <a:defRPr sz="3960" b="0" i="0" u="none" strike="noStrike" kern="1200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 eaLnBrk="0" fontAlgn="base" hangingPunct="0">
              <a:spcBef>
                <a:spcPts val="0"/>
              </a:spcBef>
              <a:spcAft>
                <a:spcPts val="0"/>
              </a:spcAft>
              <a:buNone/>
              <a:defRPr sz="396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 eaLnBrk="0" fontAlgn="base" hangingPunct="0">
              <a:spcBef>
                <a:spcPts val="0"/>
              </a:spcBef>
              <a:spcAft>
                <a:spcPts val="0"/>
              </a:spcAft>
              <a:buNone/>
              <a:defRPr sz="396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 eaLnBrk="0" fontAlgn="base" hangingPunct="0">
              <a:spcBef>
                <a:spcPts val="0"/>
              </a:spcBef>
              <a:spcAft>
                <a:spcPts val="0"/>
              </a:spcAft>
              <a:buNone/>
              <a:defRPr sz="396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 eaLnBrk="0" fontAlgn="base" hangingPunct="0">
              <a:spcBef>
                <a:spcPts val="0"/>
              </a:spcBef>
              <a:spcAft>
                <a:spcPts val="0"/>
              </a:spcAft>
              <a:buNone/>
              <a:defRPr sz="396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11480" marR="0" lvl="5" indent="0" algn="ctr" rtl="0" fontAlgn="base">
              <a:spcBef>
                <a:spcPts val="0"/>
              </a:spcBef>
              <a:spcAft>
                <a:spcPts val="0"/>
              </a:spcAft>
              <a:buNone/>
              <a:defRPr sz="396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22960" marR="0" lvl="6" indent="0" algn="ctr" rtl="0" fontAlgn="base">
              <a:spcBef>
                <a:spcPts val="0"/>
              </a:spcBef>
              <a:spcAft>
                <a:spcPts val="0"/>
              </a:spcAft>
              <a:buNone/>
              <a:defRPr sz="396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34440" marR="0" lvl="7" indent="0" algn="ctr" rtl="0" fontAlgn="base">
              <a:spcBef>
                <a:spcPts val="0"/>
              </a:spcBef>
              <a:spcAft>
                <a:spcPts val="0"/>
              </a:spcAft>
              <a:buNone/>
              <a:defRPr sz="396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645920" marR="0" lvl="8" indent="0" algn="ctr" rtl="0" fontAlgn="base">
              <a:spcBef>
                <a:spcPts val="0"/>
              </a:spcBef>
              <a:spcAft>
                <a:spcPts val="0"/>
              </a:spcAft>
              <a:buNone/>
              <a:defRPr sz="396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>
                <a:ln w="0"/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dirty="0" smtClean="0">
                <a:ln w="0"/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20: CHẤT DẪN ĐIỆN VÀ CHẤT CÁCH ĐIỆN. DÒNG ĐIỆN TRONG KIM LOẠI</a:t>
            </a:r>
            <a:endParaRPr lang="en-US" sz="2400" b="1" dirty="0">
              <a:ln w="0"/>
              <a:solidFill>
                <a:srgbClr val="C00000"/>
              </a:solidFill>
              <a:effectLst/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16949" y="7507128"/>
            <a:ext cx="2122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tnj.vn/2178-large_default/day-chuyen-bac-nu-dcn02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6" y="1617820"/>
            <a:ext cx="1334835" cy="133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ết quả hình ảnh cho nước cha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801" y="1519019"/>
            <a:ext cx="2295083" cy="129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ết quả hình ảnh cho sứ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563" y="4399327"/>
            <a:ext cx="2140576" cy="108099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4108" name="Picture 12" descr="Kết quả hình ảnh cho mước muố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392" y="4366306"/>
            <a:ext cx="2180555" cy="144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Kết quả hình ảnh cho cao su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2" t="5140" r="10816" b="3234"/>
          <a:stretch/>
        </p:blipFill>
        <p:spPr bwMode="auto">
          <a:xfrm>
            <a:off x="5019895" y="1183649"/>
            <a:ext cx="1447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Kết quả hình ảnh cho sắ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259" y="1487866"/>
            <a:ext cx="1857008" cy="139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Kết quả hình ảnh cho nhự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230" y="4266966"/>
            <a:ext cx="2306060" cy="153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Kết quả hình ảnh cho gỗ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922" y="1594412"/>
            <a:ext cx="1655215" cy="117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00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80001" y="345876"/>
            <a:ext cx="8340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I. CHẤT DẪN ĐIỆN VÀ CHẤT CÁCH ĐIỆN</a:t>
            </a:r>
            <a:endParaRPr lang="en-US" sz="24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990600"/>
            <a:ext cx="10067109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9572" y="4029517"/>
            <a:ext cx="10067109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3100" y="1676400"/>
            <a:ext cx="10067109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Bạc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sắt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chanh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775" y="4528824"/>
            <a:ext cx="10067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gỗ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sứ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nhựa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cất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2451509" y="1066800"/>
            <a:ext cx="3903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qua</a:t>
            </a:r>
            <a:endParaRPr lang="en-US" sz="2400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1511" y="4163431"/>
            <a:ext cx="4722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qua</a:t>
            </a:r>
            <a:endParaRPr lang="en-US" sz="2400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5" name="Picture 4" descr="https://tnj.vn/2178-large_default/day-chuyen-bac-nu-dcn02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97" y="2612312"/>
            <a:ext cx="1334835" cy="133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ết quả hình ảnh cho nước cha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268" y="2612310"/>
            <a:ext cx="2372340" cy="133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Kết quả hình ảnh cho mước muố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19" y="2712663"/>
            <a:ext cx="1863710" cy="123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Kết quả hình ảnh cho sắ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479" y="2653531"/>
            <a:ext cx="1857008" cy="139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Kết quả hình ảnh cho nước cất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3" t="4938" r="20880" b="6741"/>
          <a:stretch/>
        </p:blipFill>
        <p:spPr bwMode="auto">
          <a:xfrm>
            <a:off x="10703243" y="5283070"/>
            <a:ext cx="934668" cy="141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Kết quả hình ảnh cho sứ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735" y="5420331"/>
            <a:ext cx="2140576" cy="108099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21" name="Picture 14" descr="Kết quả hình ảnh cho cao su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2" t="5140" r="10816" b="3234"/>
          <a:stretch/>
        </p:blipFill>
        <p:spPr bwMode="auto">
          <a:xfrm>
            <a:off x="8068749" y="5025540"/>
            <a:ext cx="1303851" cy="150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Kết quả hình ảnh cho nhự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869" y="5444274"/>
            <a:ext cx="1639043" cy="10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Kết quả hình ảnh cho gỗ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79550"/>
            <a:ext cx="1631203" cy="1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94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6054673" y="1143000"/>
            <a:ext cx="5791200" cy="1714208"/>
          </a:xfrm>
          <a:prstGeom prst="cloudCallout">
            <a:avLst>
              <a:gd name="adj1" fmla="val 37525"/>
              <a:gd name="adj2" fmla="val 16008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553200" y="1371600"/>
            <a:ext cx="5181600" cy="113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78" name="Picture 6" descr="Kết quả hình ảnh cho Suy nghĩ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18" y="4595299"/>
            <a:ext cx="22955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9417" y="313792"/>
            <a:ext cx="8340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I. CHẤT DẪN ĐIỆN VÀ CHẤT CÁCH ĐIỆN</a:t>
            </a:r>
            <a:endParaRPr lang="en-US" sz="24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Kết quả hình ảnh cho phích cắm điệ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15219"/>
            <a:ext cx="2868737" cy="286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38591" y="4957552"/>
            <a:ext cx="6383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: ………………………………………… 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1" y="5718615"/>
            <a:ext cx="6482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: ………………………………………… 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56904" y="4894159"/>
            <a:ext cx="3645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cắm</a:t>
            </a:r>
            <a:r>
              <a:rPr lang="en-US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lõi</a:t>
            </a:r>
            <a:r>
              <a:rPr lang="en-US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43962" y="5645053"/>
            <a:ext cx="2253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Vỏ</a:t>
            </a:r>
            <a:r>
              <a:rPr lang="en-US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bọc</a:t>
            </a:r>
            <a:r>
              <a:rPr lang="en-US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nhựa</a:t>
            </a:r>
            <a:r>
              <a:rPr lang="en-US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),</a:t>
            </a:r>
            <a:endParaRPr lang="en-US" sz="24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4" name="Picture 6" descr="Kết quả hình ảnh cho bóng đèn dây tó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335" y="1432998"/>
            <a:ext cx="19050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100147" y="4876800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tóc</a:t>
            </a:r>
            <a:r>
              <a:rPr lang="en-US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,… </a:t>
            </a:r>
            <a:endParaRPr lang="en-US" sz="24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31963" y="5615093"/>
            <a:ext cx="2161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ỏ</a:t>
            </a:r>
            <a:r>
              <a:rPr lang="en-US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,…</a:t>
            </a:r>
            <a:endParaRPr lang="en-US" sz="24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0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6054673" y="1295400"/>
            <a:ext cx="5791200" cy="1560738"/>
          </a:xfrm>
          <a:prstGeom prst="cloudCallout">
            <a:avLst>
              <a:gd name="adj1" fmla="val 30046"/>
              <a:gd name="adj2" fmla="val 1467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629400" y="1459015"/>
            <a:ext cx="5181600" cy="113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kiểm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tra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i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78" name="Picture 6" descr="Kết quả hình ảnh cho Suy nghĩ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476" y="4562477"/>
            <a:ext cx="22955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7200" y="332504"/>
            <a:ext cx="8340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I. CHẤT DẪN ĐIỆN VÀ CHẤT CÁCH ĐIỆN</a:t>
            </a:r>
            <a:endParaRPr lang="en-US" sz="24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1" y="2072827"/>
            <a:ext cx="5508351" cy="371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7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44749" y="1295400"/>
            <a:ext cx="111376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C3/SGK: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1" y="457200"/>
            <a:ext cx="8340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I. CHẤT DẪN ĐIỆN VÀ CHẤT CÁCH ĐIỆN</a:t>
            </a:r>
            <a:endParaRPr lang="en-US" sz="24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Kết quả hình ảnh cho suy nghĩ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749" y="4315669"/>
            <a:ext cx="2387099" cy="238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5116" y="3232668"/>
            <a:ext cx="11683499" cy="658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ổ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bi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giật</a:t>
            </a:r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979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5160" y="381000"/>
            <a:ext cx="8340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II. DÒNG ĐIỆN TRONG KIM LOẠI</a:t>
            </a:r>
            <a:endParaRPr lang="en-US" sz="24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7091" y="914400"/>
            <a:ext cx="10067109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1. Electron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6" name="Picture 4" descr="Kết quả hình ảnh cho nguyên tử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278" y="3895652"/>
            <a:ext cx="2495551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/>
          <p:cNvSpPr/>
          <p:nvPr/>
        </p:nvSpPr>
        <p:spPr>
          <a:xfrm>
            <a:off x="905691" y="1524000"/>
            <a:ext cx="10067109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- Kim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4" name="Rectangle 83"/>
          <p:cNvSpPr/>
          <p:nvPr/>
        </p:nvSpPr>
        <p:spPr>
          <a:xfrm>
            <a:off x="905691" y="2262349"/>
            <a:ext cx="5133308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Bạc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&gt;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&gt;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&gt;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nhôm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&gt;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sắt</a:t>
            </a:r>
            <a:endParaRPr lang="en-US" sz="2400" dirty="0" smtClean="0"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905692" y="3326918"/>
            <a:ext cx="78501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- Electron ở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=&gt;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thoát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=&gt; electron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do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858193" y="5143427"/>
            <a:ext cx="696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0031457" y="3742418"/>
            <a:ext cx="696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</a:t>
            </a:r>
          </a:p>
        </p:txBody>
      </p:sp>
      <p:sp>
        <p:nvSpPr>
          <p:cNvPr id="47" name="Rectangle 280"/>
          <p:cNvSpPr>
            <a:spLocks noChangeArrowheads="1"/>
          </p:cNvSpPr>
          <p:nvPr/>
        </p:nvSpPr>
        <p:spPr bwMode="auto">
          <a:xfrm>
            <a:off x="8915400" y="1219202"/>
            <a:ext cx="2209800" cy="1946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altLang="en-US"/>
          </a:p>
        </p:txBody>
      </p:sp>
      <p:grpSp>
        <p:nvGrpSpPr>
          <p:cNvPr id="82" name="Group 281"/>
          <p:cNvGrpSpPr>
            <a:grpSpLocks/>
          </p:cNvGrpSpPr>
          <p:nvPr/>
        </p:nvGrpSpPr>
        <p:grpSpPr bwMode="auto">
          <a:xfrm>
            <a:off x="9913939" y="1444628"/>
            <a:ext cx="260350" cy="519111"/>
            <a:chOff x="2688" y="2531"/>
            <a:chExt cx="164" cy="327"/>
          </a:xfrm>
        </p:grpSpPr>
        <p:sp>
          <p:nvSpPr>
            <p:cNvPr id="86" name="Oval 282"/>
            <p:cNvSpPr>
              <a:spLocks noChangeAspect="1" noChangeArrowheads="1"/>
            </p:cNvSpPr>
            <p:nvPr/>
          </p:nvSpPr>
          <p:spPr bwMode="auto">
            <a:xfrm>
              <a:off x="2688" y="2531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7" name="Line 283"/>
            <p:cNvSpPr>
              <a:spLocks noChangeAspect="1" noChangeShapeType="1"/>
            </p:cNvSpPr>
            <p:nvPr/>
          </p:nvSpPr>
          <p:spPr bwMode="auto">
            <a:xfrm>
              <a:off x="2717" y="2695"/>
              <a:ext cx="5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88" name="Group 284"/>
          <p:cNvGrpSpPr>
            <a:grpSpLocks/>
          </p:cNvGrpSpPr>
          <p:nvPr/>
        </p:nvGrpSpPr>
        <p:grpSpPr bwMode="auto">
          <a:xfrm>
            <a:off x="10371139" y="2233612"/>
            <a:ext cx="260350" cy="519114"/>
            <a:chOff x="2688" y="2531"/>
            <a:chExt cx="164" cy="327"/>
          </a:xfrm>
        </p:grpSpPr>
        <p:sp>
          <p:nvSpPr>
            <p:cNvPr id="89" name="Oval 285"/>
            <p:cNvSpPr>
              <a:spLocks noChangeAspect="1" noChangeArrowheads="1"/>
            </p:cNvSpPr>
            <p:nvPr/>
          </p:nvSpPr>
          <p:spPr bwMode="auto">
            <a:xfrm>
              <a:off x="2688" y="2531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0" name="Line 286"/>
            <p:cNvSpPr>
              <a:spLocks noChangeAspect="1" noChangeShapeType="1"/>
            </p:cNvSpPr>
            <p:nvPr/>
          </p:nvSpPr>
          <p:spPr bwMode="auto">
            <a:xfrm>
              <a:off x="2717" y="2695"/>
              <a:ext cx="5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91" name="Group 287"/>
          <p:cNvGrpSpPr>
            <a:grpSpLocks/>
          </p:cNvGrpSpPr>
          <p:nvPr/>
        </p:nvGrpSpPr>
        <p:grpSpPr bwMode="auto">
          <a:xfrm>
            <a:off x="9380539" y="2119312"/>
            <a:ext cx="260350" cy="519114"/>
            <a:chOff x="2688" y="2531"/>
            <a:chExt cx="164" cy="327"/>
          </a:xfrm>
        </p:grpSpPr>
        <p:sp>
          <p:nvSpPr>
            <p:cNvPr id="92" name="Oval 288"/>
            <p:cNvSpPr>
              <a:spLocks noChangeAspect="1" noChangeArrowheads="1"/>
            </p:cNvSpPr>
            <p:nvPr/>
          </p:nvSpPr>
          <p:spPr bwMode="auto">
            <a:xfrm>
              <a:off x="2688" y="2531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" name="Line 289"/>
            <p:cNvSpPr>
              <a:spLocks noChangeAspect="1" noChangeShapeType="1"/>
            </p:cNvSpPr>
            <p:nvPr/>
          </p:nvSpPr>
          <p:spPr bwMode="auto">
            <a:xfrm>
              <a:off x="2717" y="2695"/>
              <a:ext cx="5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94" name="Group 290"/>
          <p:cNvGrpSpPr>
            <a:grpSpLocks/>
          </p:cNvGrpSpPr>
          <p:nvPr/>
        </p:nvGrpSpPr>
        <p:grpSpPr bwMode="auto">
          <a:xfrm>
            <a:off x="9036051" y="400050"/>
            <a:ext cx="1955800" cy="2789238"/>
            <a:chOff x="4300" y="978"/>
            <a:chExt cx="1232" cy="1757"/>
          </a:xfrm>
        </p:grpSpPr>
        <p:sp>
          <p:nvSpPr>
            <p:cNvPr id="95" name="Oval 291"/>
            <p:cNvSpPr>
              <a:spLocks noChangeAspect="1" noChangeArrowheads="1"/>
            </p:cNvSpPr>
            <p:nvPr/>
          </p:nvSpPr>
          <p:spPr bwMode="auto">
            <a:xfrm>
              <a:off x="4300" y="1956"/>
              <a:ext cx="1232" cy="327"/>
            </a:xfrm>
            <a:prstGeom prst="ellipse">
              <a:avLst/>
            </a:prstGeom>
            <a:noFill/>
            <a:ln w="9525" algn="ctr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6" name="Oval 292"/>
            <p:cNvSpPr>
              <a:spLocks noChangeAspect="1" noChangeArrowheads="1"/>
            </p:cNvSpPr>
            <p:nvPr/>
          </p:nvSpPr>
          <p:spPr bwMode="auto">
            <a:xfrm rot="8071689">
              <a:off x="4301" y="1955"/>
              <a:ext cx="1232" cy="327"/>
            </a:xfrm>
            <a:prstGeom prst="ellipse">
              <a:avLst/>
            </a:prstGeom>
            <a:noFill/>
            <a:ln w="9525" algn="ctr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7" name="Oval 293"/>
            <p:cNvSpPr>
              <a:spLocks noChangeAspect="1" noChangeArrowheads="1"/>
            </p:cNvSpPr>
            <p:nvPr/>
          </p:nvSpPr>
          <p:spPr bwMode="auto">
            <a:xfrm rot="13528311" flipH="1">
              <a:off x="4301" y="1955"/>
              <a:ext cx="1232" cy="327"/>
            </a:xfrm>
            <a:prstGeom prst="ellipse">
              <a:avLst/>
            </a:prstGeom>
            <a:noFill/>
            <a:ln w="9525" algn="ctr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8" name="Group 294"/>
            <p:cNvGrpSpPr>
              <a:grpSpLocks/>
            </p:cNvGrpSpPr>
            <p:nvPr/>
          </p:nvGrpSpPr>
          <p:grpSpPr bwMode="auto">
            <a:xfrm>
              <a:off x="4752" y="978"/>
              <a:ext cx="303" cy="1305"/>
              <a:chOff x="4752" y="978"/>
              <a:chExt cx="303" cy="1305"/>
            </a:xfrm>
          </p:grpSpPr>
          <p:sp>
            <p:nvSpPr>
              <p:cNvPr id="117" name="Line 297"/>
              <p:cNvSpPr>
                <a:spLocks noChangeAspect="1" noChangeShapeType="1"/>
              </p:cNvSpPr>
              <p:nvPr/>
            </p:nvSpPr>
            <p:spPr bwMode="auto">
              <a:xfrm>
                <a:off x="4894" y="978"/>
                <a:ext cx="20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5" name="Line 300"/>
              <p:cNvSpPr>
                <a:spLocks noChangeAspect="1" noChangeShapeType="1"/>
              </p:cNvSpPr>
              <p:nvPr/>
            </p:nvSpPr>
            <p:spPr bwMode="auto">
              <a:xfrm>
                <a:off x="4894" y="978"/>
                <a:ext cx="20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1" name="Oval 301"/>
              <p:cNvSpPr>
                <a:spLocks noChangeAspect="1" noChangeArrowheads="1"/>
              </p:cNvSpPr>
              <p:nvPr/>
            </p:nvSpPr>
            <p:spPr bwMode="auto">
              <a:xfrm>
                <a:off x="4752" y="1956"/>
                <a:ext cx="303" cy="32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CC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02" name="Group 302"/>
              <p:cNvGrpSpPr>
                <a:grpSpLocks noChangeAspect="1"/>
              </p:cNvGrpSpPr>
              <p:nvPr/>
            </p:nvGrpSpPr>
            <p:grpSpPr bwMode="auto">
              <a:xfrm>
                <a:off x="4875" y="2015"/>
                <a:ext cx="73" cy="73"/>
                <a:chOff x="2592" y="3480"/>
                <a:chExt cx="336" cy="336"/>
              </a:xfrm>
            </p:grpSpPr>
            <p:sp>
              <p:nvSpPr>
                <p:cNvPr id="112" name="Line 303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3648"/>
                  <a:ext cx="336" cy="0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Line 304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92" y="3648"/>
                  <a:ext cx="336" cy="0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3" name="Group 305"/>
              <p:cNvGrpSpPr>
                <a:grpSpLocks noChangeAspect="1"/>
              </p:cNvGrpSpPr>
              <p:nvPr/>
            </p:nvGrpSpPr>
            <p:grpSpPr bwMode="auto">
              <a:xfrm>
                <a:off x="4946" y="2127"/>
                <a:ext cx="72" cy="73"/>
                <a:chOff x="2592" y="3480"/>
                <a:chExt cx="336" cy="336"/>
              </a:xfrm>
            </p:grpSpPr>
            <p:sp>
              <p:nvSpPr>
                <p:cNvPr id="110" name="Line 306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3648"/>
                  <a:ext cx="336" cy="0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Line 307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92" y="3648"/>
                  <a:ext cx="336" cy="0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4" name="Group 308"/>
              <p:cNvGrpSpPr>
                <a:grpSpLocks noChangeAspect="1"/>
              </p:cNvGrpSpPr>
              <p:nvPr/>
            </p:nvGrpSpPr>
            <p:grpSpPr bwMode="auto">
              <a:xfrm>
                <a:off x="4819" y="2030"/>
                <a:ext cx="73" cy="73"/>
                <a:chOff x="2592" y="3480"/>
                <a:chExt cx="336" cy="336"/>
              </a:xfrm>
            </p:grpSpPr>
            <p:sp>
              <p:nvSpPr>
                <p:cNvPr id="108" name="Line 309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3648"/>
                  <a:ext cx="336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Line 310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92" y="3648"/>
                  <a:ext cx="336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5" name="Group 311"/>
              <p:cNvGrpSpPr>
                <a:grpSpLocks noChangeAspect="1"/>
              </p:cNvGrpSpPr>
              <p:nvPr/>
            </p:nvGrpSpPr>
            <p:grpSpPr bwMode="auto">
              <a:xfrm>
                <a:off x="4798" y="2146"/>
                <a:ext cx="72" cy="73"/>
                <a:chOff x="2592" y="3480"/>
                <a:chExt cx="336" cy="336"/>
              </a:xfrm>
            </p:grpSpPr>
            <p:sp>
              <p:nvSpPr>
                <p:cNvPr id="106" name="Line 312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3648"/>
                  <a:ext cx="336" cy="0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Line 313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92" y="3648"/>
                  <a:ext cx="336" cy="0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3862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C 0.05078 3.7037E-7 0.09271 0.03264 0.09271 0.07315 C 0.09271 0.11319 0.05078 0.14653 -1.66667E-6 0.14653 C -0.05143 0.14653 -0.09271 0.11319 -0.09271 0.07315 C -0.09271 0.03264 -0.05143 3.7037E-7 -1.66667E-6 3.7037E-7 Z " pathEditMode="fixed" rAng="0" ptsTypes="AAAAA">
                                      <p:cBhvr>
                                        <p:cTn id="3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path" presetSubtype="0" repeatCount="indefinite" fill="remove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8047 -0.08843 C -0.04088 -0.14491 0.01172 -0.16598 0.03464 -0.13542 C 0.05886 -0.1051 0.04401 -0.03496 0.00365 0.02037 C -0.03659 0.07638 -0.08789 0.09838 -0.11172 0.06782 C -0.13437 0.03773 -0.12109 -0.03241 -0.08047 -0.08843 Z " pathEditMode="fixed" rAng="18840000" ptsTypes="AAAAA">
                                      <p:cBhvr>
                                        <p:cTn id="3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3" y="546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path" presetSubtype="0" repeatCount="indefinite" fill="remove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56 0.02523 C -0.03867 -0.03171 -0.0539 -0.10139 -0.0319 -0.1294 C -0.00989 -0.15764 0.04089 -0.1338 0.08203 -0.07755 C 0.12292 -0.02014 0.13828 0.04745 0.11589 0.07639 C 0.09453 0.10393 0.04375 0.08171 0.00156 0.02523 Z " pathEditMode="fixed" rAng="13560000" ptsTypes="AAAAA">
                                      <p:cBhvr>
                                        <p:cTn id="3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-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3" grpId="0"/>
      <p:bldP spid="84" grpId="0"/>
      <p:bldP spid="85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emelia template">
  <a:themeElements>
    <a:clrScheme name="Custom 347">
      <a:dk1>
        <a:srgbClr val="073763"/>
      </a:dk1>
      <a:lt1>
        <a:srgbClr val="FFFFFF"/>
      </a:lt1>
      <a:dk2>
        <a:srgbClr val="3F4247"/>
      </a:dk2>
      <a:lt2>
        <a:srgbClr val="CFD9E1"/>
      </a:lt2>
      <a:accent1>
        <a:srgbClr val="6FA8DC"/>
      </a:accent1>
      <a:accent2>
        <a:srgbClr val="0B5394"/>
      </a:accent2>
      <a:accent3>
        <a:srgbClr val="9FC5E8"/>
      </a:accent3>
      <a:accent4>
        <a:srgbClr val="CFD9E1"/>
      </a:accent4>
      <a:accent5>
        <a:srgbClr val="A1EFFF"/>
      </a:accent5>
      <a:accent6>
        <a:srgbClr val="5AB1C9"/>
      </a:accent6>
      <a:hlink>
        <a:srgbClr val="0B539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16262</TotalTime>
  <Words>697</Words>
  <Application>Microsoft Office PowerPoint</Application>
  <PresentationFormat>Custom</PresentationFormat>
  <Paragraphs>78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Aemelia template</vt:lpstr>
      <vt:lpstr>PowerPoint Presentation</vt:lpstr>
      <vt:lpstr>  Tiết 22: CHẤT DẪN ĐIỆN, CHẤT CÁCH ĐIỆN.  DÒNG ĐIỆN TRONG KIM LOẠI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THCS và THPT Tạ Quang Bửu</dc:title>
  <dc:creator>Trang</dc:creator>
  <cp:lastModifiedBy>dell</cp:lastModifiedBy>
  <cp:revision>538</cp:revision>
  <dcterms:created xsi:type="dcterms:W3CDTF">2018-05-22T10:04:43Z</dcterms:created>
  <dcterms:modified xsi:type="dcterms:W3CDTF">2021-02-26T15:17:10Z</dcterms:modified>
</cp:coreProperties>
</file>