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8" r:id="rId8"/>
    <p:sldId id="289" r:id="rId9"/>
    <p:sldId id="286" r:id="rId10"/>
    <p:sldId id="257" r:id="rId11"/>
    <p:sldId id="258" r:id="rId12"/>
    <p:sldId id="259" r:id="rId13"/>
    <p:sldId id="260" r:id="rId14"/>
    <p:sldId id="262" r:id="rId15"/>
    <p:sldId id="263" r:id="rId16"/>
    <p:sldId id="264" r:id="rId17"/>
    <p:sldId id="265" r:id="rId18"/>
    <p:sldId id="266" r:id="rId19"/>
    <p:sldId id="270" r:id="rId20"/>
    <p:sldId id="272" r:id="rId21"/>
    <p:sldId id="267" r:id="rId22"/>
    <p:sldId id="268" r:id="rId23"/>
    <p:sldId id="274" r:id="rId24"/>
    <p:sldId id="277" r:id="rId25"/>
    <p:sldId id="275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64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8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8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2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0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4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FA1FD-C4EF-4A9E-AFBC-CAD71E12380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AA88-707E-4017-972B-1CEC156F4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7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3" Type="http://schemas.openxmlformats.org/officeDocument/2006/relationships/image" Target="../media/image22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33.png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35.bin"/><Relationship Id="rId26" Type="http://schemas.openxmlformats.org/officeDocument/2006/relationships/oleObject" Target="../embeddings/oleObject39.bin"/><Relationship Id="rId3" Type="http://schemas.openxmlformats.org/officeDocument/2006/relationships/oleObject" Target="../embeddings/oleObject28.bin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33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29" Type="http://schemas.openxmlformats.org/officeDocument/2006/relationships/image" Target="../media/image46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7.wmf"/><Relationship Id="rId24" Type="http://schemas.openxmlformats.org/officeDocument/2006/relationships/oleObject" Target="../embeddings/oleObject38.bin"/><Relationship Id="rId32" Type="http://schemas.openxmlformats.org/officeDocument/2006/relationships/oleObject" Target="../embeddings/oleObject42.bin"/><Relationship Id="rId5" Type="http://schemas.openxmlformats.org/officeDocument/2006/relationships/image" Target="../media/image49.png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40.bin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41.wmf"/><Relationship Id="rId31" Type="http://schemas.openxmlformats.org/officeDocument/2006/relationships/image" Target="../media/image47.wmf"/><Relationship Id="rId4" Type="http://schemas.openxmlformats.org/officeDocument/2006/relationships/image" Target="../media/image34.wmf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45.wmf"/><Relationship Id="rId30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57.emf"/><Relationship Id="rId4" Type="http://schemas.openxmlformats.org/officeDocument/2006/relationships/image" Target="../media/image5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60.emf"/><Relationship Id="rId4" Type="http://schemas.openxmlformats.org/officeDocument/2006/relationships/image" Target="../media/image5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60.emf"/><Relationship Id="rId4" Type="http://schemas.openxmlformats.org/officeDocument/2006/relationships/image" Target="../media/image6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63.wmf"/><Relationship Id="rId4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62.bin"/><Relationship Id="rId3" Type="http://schemas.openxmlformats.org/officeDocument/2006/relationships/oleObject" Target="../embeddings/oleObject55.bin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1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7.wmf"/><Relationship Id="rId5" Type="http://schemas.openxmlformats.org/officeDocument/2006/relationships/image" Target="../media/image72.emf"/><Relationship Id="rId15" Type="http://schemas.openxmlformats.org/officeDocument/2006/relationships/image" Target="../media/image69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71.wmf"/><Relationship Id="rId4" Type="http://schemas.openxmlformats.org/officeDocument/2006/relationships/image" Target="../media/image64.wmf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6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76.wmf"/><Relationship Id="rId18" Type="http://schemas.openxmlformats.org/officeDocument/2006/relationships/oleObject" Target="../embeddings/oleObject70.bin"/><Relationship Id="rId3" Type="http://schemas.openxmlformats.org/officeDocument/2006/relationships/oleObject" Target="../embeddings/oleObject63.bin"/><Relationship Id="rId21" Type="http://schemas.openxmlformats.org/officeDocument/2006/relationships/image" Target="../media/image80.wmf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9.bin"/><Relationship Id="rId20" Type="http://schemas.openxmlformats.org/officeDocument/2006/relationships/oleObject" Target="../embeddings/oleObject71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75.wmf"/><Relationship Id="rId5" Type="http://schemas.openxmlformats.org/officeDocument/2006/relationships/image" Target="../media/image72.e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66.bin"/><Relationship Id="rId19" Type="http://schemas.openxmlformats.org/officeDocument/2006/relationships/image" Target="../media/image79.wmf"/><Relationship Id="rId4" Type="http://schemas.openxmlformats.org/officeDocument/2006/relationships/image" Target="../media/image64.wmf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6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7" Type="http://schemas.openxmlformats.org/officeDocument/2006/relationships/image" Target="../media/image7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8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72.emf"/><Relationship Id="rId4" Type="http://schemas.openxmlformats.org/officeDocument/2006/relationships/image" Target="../media/image8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8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8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90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gif"/><Relationship Id="rId2" Type="http://schemas.openxmlformats.org/officeDocument/2006/relationships/image" Target="../media/image9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gif"/><Relationship Id="rId4" Type="http://schemas.openxmlformats.org/officeDocument/2006/relationships/image" Target="../media/image9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44959"/>
            <a:ext cx="37057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CHỮA BTVN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80077"/>
            <a:ext cx="87630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4:</a:t>
            </a: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Cho tam giác ABC cân tại A. Vẽ AH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BC</a:t>
            </a:r>
            <a:endParaRPr lang="en-US" sz="3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a) Chứng minh: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AHB =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AHC</a:t>
            </a:r>
            <a:endParaRPr lang="en-US" sz="3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b) Vẽ HM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AB, HN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AC. Chứng minh 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AMN cân</a:t>
            </a:r>
            <a:endParaRPr lang="en-US" sz="3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Chứng minh MN // BC	  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d)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Chứng minh AH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+ BM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151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0211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Cho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BFC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FE    BC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     BF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A.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BD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BM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46953"/>
              </p:ext>
            </p:extLst>
          </p:nvPr>
        </p:nvGraphicFramePr>
        <p:xfrm>
          <a:off x="6705600" y="1014878"/>
          <a:ext cx="304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014878"/>
                        <a:ext cx="304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928668"/>
              </p:ext>
            </p:extLst>
          </p:nvPr>
        </p:nvGraphicFramePr>
        <p:xfrm>
          <a:off x="1600199" y="1391453"/>
          <a:ext cx="341577" cy="361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5" imgW="164814" imgH="177492" progId="Equation.DSMT4">
                  <p:embed/>
                </p:oleObj>
              </mc:Choice>
              <mc:Fallback>
                <p:oleObj name="Equation" r:id="rId5" imgW="164814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199" y="1391453"/>
                        <a:ext cx="341577" cy="361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323724"/>
              </p:ext>
            </p:extLst>
          </p:nvPr>
        </p:nvGraphicFramePr>
        <p:xfrm>
          <a:off x="2971800" y="1822341"/>
          <a:ext cx="23479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6" imgW="1117440" imgH="190440" progId="Equation.DSMT4">
                  <p:embed/>
                </p:oleObj>
              </mc:Choice>
              <mc:Fallback>
                <p:oleObj name="Equation" r:id="rId6" imgW="11174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22341"/>
                        <a:ext cx="23479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115549"/>
              </p:ext>
            </p:extLst>
          </p:nvPr>
        </p:nvGraphicFramePr>
        <p:xfrm>
          <a:off x="1752600" y="2590800"/>
          <a:ext cx="782747" cy="480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8" imgW="406080" imgH="253800" progId="Equation.DSMT4">
                  <p:embed/>
                </p:oleObj>
              </mc:Choice>
              <mc:Fallback>
                <p:oleObj name="Equation" r:id="rId8" imgW="406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782747" cy="480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159067"/>
              </p:ext>
            </p:extLst>
          </p:nvPr>
        </p:nvGraphicFramePr>
        <p:xfrm>
          <a:off x="7772400" y="3111910"/>
          <a:ext cx="3413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111910"/>
                        <a:ext cx="34131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26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484" y="9524"/>
            <a:ext cx="4344541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158514"/>
              </p:ext>
            </p:extLst>
          </p:nvPr>
        </p:nvGraphicFramePr>
        <p:xfrm>
          <a:off x="2590800" y="370353"/>
          <a:ext cx="23479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4" imgW="1117440" imgH="190440" progId="Equation.DSMT4">
                  <p:embed/>
                </p:oleObj>
              </mc:Choice>
              <mc:Fallback>
                <p:oleObj name="Equation" r:id="rId4" imgW="11174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0353"/>
                        <a:ext cx="23479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3048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447799"/>
            <a:ext cx="533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BFC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BF = BC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cmt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Chung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313109"/>
              </p:ext>
            </p:extLst>
          </p:nvPr>
        </p:nvGraphicFramePr>
        <p:xfrm>
          <a:off x="304800" y="2014538"/>
          <a:ext cx="23304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6" imgW="1307880" imgH="241200" progId="Equation.DSMT4">
                  <p:embed/>
                </p:oleObj>
              </mc:Choice>
              <mc:Fallback>
                <p:oleObj name="Equation" r:id="rId6" imgW="1307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14538"/>
                        <a:ext cx="233045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321124"/>
              </p:ext>
            </p:extLst>
          </p:nvPr>
        </p:nvGraphicFramePr>
        <p:xfrm>
          <a:off x="838200" y="2362200"/>
          <a:ext cx="103909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8" imgW="507960" imgH="190440" progId="Equation.DSMT4">
                  <p:embed/>
                </p:oleObj>
              </mc:Choice>
              <mc:Fallback>
                <p:oleObj name="Equation" r:id="rId8" imgW="5079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62200"/>
                        <a:ext cx="103909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677770"/>
              </p:ext>
            </p:extLst>
          </p:nvPr>
        </p:nvGraphicFramePr>
        <p:xfrm>
          <a:off x="2400300" y="2349500"/>
          <a:ext cx="1117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10" imgW="545760" imgH="203040" progId="Equation.DSMT4">
                  <p:embed/>
                </p:oleObj>
              </mc:Choice>
              <mc:Fallback>
                <p:oleObj name="Equation" r:id="rId10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2349500"/>
                        <a:ext cx="1117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086850"/>
              </p:ext>
            </p:extLst>
          </p:nvPr>
        </p:nvGraphicFramePr>
        <p:xfrm>
          <a:off x="304800" y="2702173"/>
          <a:ext cx="3384755" cy="583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12" imgW="1726920" imgH="304560" progId="Equation.DSMT4">
                  <p:embed/>
                </p:oleObj>
              </mc:Choice>
              <mc:Fallback>
                <p:oleObj name="Equation" r:id="rId12" imgW="17269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02173"/>
                        <a:ext cx="3384755" cy="583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764725"/>
              </p:ext>
            </p:extLst>
          </p:nvPr>
        </p:nvGraphicFramePr>
        <p:xfrm>
          <a:off x="1323974" y="3505200"/>
          <a:ext cx="354441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14" imgW="164880" imgH="253800" progId="Equation.DSMT4">
                  <p:embed/>
                </p:oleObj>
              </mc:Choice>
              <mc:Fallback>
                <p:oleObj name="Equation" r:id="rId14" imgW="164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4" y="3505200"/>
                        <a:ext cx="354441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64113"/>
              </p:ext>
            </p:extLst>
          </p:nvPr>
        </p:nvGraphicFramePr>
        <p:xfrm>
          <a:off x="0" y="4108218"/>
          <a:ext cx="41306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16" imgW="2108160" imgH="241200" progId="Equation.DSMT4">
                  <p:embed/>
                </p:oleObj>
              </mc:Choice>
              <mc:Fallback>
                <p:oleObj name="Equation" r:id="rId16" imgW="2108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08218"/>
                        <a:ext cx="41306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01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478" y="-19050"/>
            <a:ext cx="3840522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242792"/>
            <a:ext cx="594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FE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D.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BD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912711"/>
              </p:ext>
            </p:extLst>
          </p:nvPr>
        </p:nvGraphicFramePr>
        <p:xfrm>
          <a:off x="2732881" y="689068"/>
          <a:ext cx="78263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4" imgW="406080" imgH="253800" progId="Equation.DSMT4">
                  <p:embed/>
                </p:oleObj>
              </mc:Choice>
              <mc:Fallback>
                <p:oleObj name="Equation" r:id="rId4" imgW="406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881" y="689068"/>
                        <a:ext cx="782638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148" y="1524000"/>
            <a:ext cx="6132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BE = AB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Chung BD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 = BE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cmt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Tia BD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0305"/>
              </p:ext>
            </p:extLst>
          </p:nvPr>
        </p:nvGraphicFramePr>
        <p:xfrm>
          <a:off x="1194620" y="1603031"/>
          <a:ext cx="31845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6" imgW="1625400" imgH="241200" progId="Equation.DSMT4">
                  <p:embed/>
                </p:oleObj>
              </mc:Choice>
              <mc:Fallback>
                <p:oleObj name="Equation" r:id="rId6" imgW="1625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620" y="1603031"/>
                        <a:ext cx="31845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177721"/>
              </p:ext>
            </p:extLst>
          </p:nvPr>
        </p:nvGraphicFramePr>
        <p:xfrm>
          <a:off x="189272" y="2034930"/>
          <a:ext cx="4476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8" imgW="228600" imgH="164880" progId="Equation.DSMT4">
                  <p:embed/>
                </p:oleObj>
              </mc:Choice>
              <mc:Fallback>
                <p:oleObj name="Equation" r:id="rId8" imgW="228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72" y="2034930"/>
                        <a:ext cx="4476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91575"/>
              </p:ext>
            </p:extLst>
          </p:nvPr>
        </p:nvGraphicFramePr>
        <p:xfrm>
          <a:off x="966021" y="2447319"/>
          <a:ext cx="1066799" cy="35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10" imgW="558720" imgH="190440" progId="Equation.DSMT4">
                  <p:embed/>
                </p:oleObj>
              </mc:Choice>
              <mc:Fallback>
                <p:oleObj name="Equation" r:id="rId10" imgW="558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021" y="2447319"/>
                        <a:ext cx="1066799" cy="355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687792"/>
              </p:ext>
            </p:extLst>
          </p:nvPr>
        </p:nvGraphicFramePr>
        <p:xfrm>
          <a:off x="2536058" y="2458431"/>
          <a:ext cx="108488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Equation" r:id="rId12" imgW="545760" imgH="190440" progId="Equation.DSMT4">
                  <p:embed/>
                </p:oleObj>
              </mc:Choice>
              <mc:Fallback>
                <p:oleObj name="Equation" r:id="rId12" imgW="5457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058" y="2458431"/>
                        <a:ext cx="1084885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821904"/>
              </p:ext>
            </p:extLst>
          </p:nvPr>
        </p:nvGraphicFramePr>
        <p:xfrm>
          <a:off x="167148" y="2807273"/>
          <a:ext cx="34591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Equation" r:id="rId14" imgW="1765080" imgH="304560" progId="Equation.DSMT4">
                  <p:embed/>
                </p:oleObj>
              </mc:Choice>
              <mc:Fallback>
                <p:oleObj name="Equation" r:id="rId14" imgW="1765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48" y="2807273"/>
                        <a:ext cx="34591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854400"/>
              </p:ext>
            </p:extLst>
          </p:nvPr>
        </p:nvGraphicFramePr>
        <p:xfrm>
          <a:off x="191729" y="4201656"/>
          <a:ext cx="43799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16" imgW="2234880" imgH="241200" progId="Equation.DSMT4">
                  <p:embed/>
                </p:oleObj>
              </mc:Choice>
              <mc:Fallback>
                <p:oleObj name="Equation" r:id="rId16" imgW="2234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29" y="4201656"/>
                        <a:ext cx="4379913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78383"/>
              </p:ext>
            </p:extLst>
          </p:nvPr>
        </p:nvGraphicFramePr>
        <p:xfrm>
          <a:off x="167148" y="4504718"/>
          <a:ext cx="2389241" cy="504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Equation" r:id="rId18" imgW="1231560" imgH="266400" progId="Equation.DSMT4">
                  <p:embed/>
                </p:oleObj>
              </mc:Choice>
              <mc:Fallback>
                <p:oleObj name="Equation" r:id="rId18" imgW="12315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48" y="4504718"/>
                        <a:ext cx="2389241" cy="5045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524699"/>
              </p:ext>
            </p:extLst>
          </p:nvPr>
        </p:nvGraphicFramePr>
        <p:xfrm>
          <a:off x="172064" y="5038118"/>
          <a:ext cx="44767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Equation" r:id="rId20" imgW="228600" imgH="164880" progId="Equation.DSMT4">
                  <p:embed/>
                </p:oleObj>
              </mc:Choice>
              <mc:Fallback>
                <p:oleObj name="Equation" r:id="rId20" imgW="228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64" y="5038118"/>
                        <a:ext cx="447675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133826"/>
              </p:ext>
            </p:extLst>
          </p:nvPr>
        </p:nvGraphicFramePr>
        <p:xfrm>
          <a:off x="4635808" y="4941843"/>
          <a:ext cx="784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Equation" r:id="rId22" imgW="406080" imgH="253800" progId="Equation.DSMT4">
                  <p:embed/>
                </p:oleObj>
              </mc:Choice>
              <mc:Fallback>
                <p:oleObj name="Equation" r:id="rId22" imgW="406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808" y="4941843"/>
                        <a:ext cx="7842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848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08897" y="44196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M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210918"/>
              </p:ext>
            </p:extLst>
          </p:nvPr>
        </p:nvGraphicFramePr>
        <p:xfrm>
          <a:off x="7866679" y="4918389"/>
          <a:ext cx="34131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" name="Equation" r:id="rId3" imgW="164880" imgH="177480" progId="Equation.DSMT4">
                  <p:embed/>
                </p:oleObj>
              </mc:Choice>
              <mc:Fallback>
                <p:oleObj name="Equation" r:id="rId3" imgW="164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6679" y="4918389"/>
                        <a:ext cx="34131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729" y="878506"/>
            <a:ext cx="3750349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93904" y="270466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6369" y="-14066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Giả sử BM cắt AE tại 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7886" y="895118"/>
            <a:ext cx="51693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Xét              và              có: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BF = BC (cmt)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FM = MC (cmt)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Chung cạnh BM</a:t>
            </a: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(hai góc tương ứng)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(vì              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72645"/>
              </p:ext>
            </p:extLst>
          </p:nvPr>
        </p:nvGraphicFramePr>
        <p:xfrm>
          <a:off x="1120986" y="979450"/>
          <a:ext cx="1092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5" name="Equation" r:id="rId6" imgW="571320" imgH="190440" progId="Equation.DSMT4">
                  <p:embed/>
                </p:oleObj>
              </mc:Choice>
              <mc:Fallback>
                <p:oleObj name="Equation" r:id="rId6" imgW="571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986" y="979450"/>
                        <a:ext cx="1092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453099"/>
              </p:ext>
            </p:extLst>
          </p:nvPr>
        </p:nvGraphicFramePr>
        <p:xfrm>
          <a:off x="2721186" y="968338"/>
          <a:ext cx="11176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Equation" r:id="rId8" imgW="583920" imgH="203040" progId="Equation.DSMT4">
                  <p:embed/>
                </p:oleObj>
              </mc:Choice>
              <mc:Fallback>
                <p:oleObj name="Equation" r:id="rId8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1186" y="968338"/>
                        <a:ext cx="11176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5866" y="438566"/>
            <a:ext cx="7233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Ta có: M là trung điểm FC (gt)      FM = MC (t/c)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495217"/>
              </p:ext>
            </p:extLst>
          </p:nvPr>
        </p:nvGraphicFramePr>
        <p:xfrm>
          <a:off x="4595097" y="603711"/>
          <a:ext cx="4365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" name="Equation" r:id="rId10" imgW="228600" imgH="164880" progId="Equation.DSMT4">
                  <p:embed/>
                </p:oleObj>
              </mc:Choice>
              <mc:Fallback>
                <p:oleObj name="Equation" r:id="rId10" imgW="228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097" y="603711"/>
                        <a:ext cx="436562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034334"/>
              </p:ext>
            </p:extLst>
          </p:nvPr>
        </p:nvGraphicFramePr>
        <p:xfrm>
          <a:off x="138734" y="2587741"/>
          <a:ext cx="43434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8" name="Equation" r:id="rId12" imgW="2273040" imgH="291960" progId="Equation.DSMT4">
                  <p:embed/>
                </p:oleObj>
              </mc:Choice>
              <mc:Fallback>
                <p:oleObj name="Equation" r:id="rId12" imgW="22730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34" y="2587741"/>
                        <a:ext cx="43434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994151"/>
              </p:ext>
            </p:extLst>
          </p:nvPr>
        </p:nvGraphicFramePr>
        <p:xfrm>
          <a:off x="84093" y="2968741"/>
          <a:ext cx="24511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" name="Equation" r:id="rId14" imgW="1282680" imgH="266400" progId="Equation.DSMT4">
                  <p:embed/>
                </p:oleObj>
              </mc:Choice>
              <mc:Fallback>
                <p:oleObj name="Equation" r:id="rId14" imgW="1282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93" y="2968741"/>
                        <a:ext cx="24511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51008"/>
              </p:ext>
            </p:extLst>
          </p:nvPr>
        </p:nvGraphicFramePr>
        <p:xfrm>
          <a:off x="58995" y="3448416"/>
          <a:ext cx="23780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" name="Equation" r:id="rId16" imgW="1244520" imgH="266400" progId="Equation.DSMT4">
                  <p:embed/>
                </p:oleObj>
              </mc:Choice>
              <mc:Fallback>
                <p:oleObj name="Equation" r:id="rId16" imgW="12445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5" y="3448416"/>
                        <a:ext cx="237807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648163"/>
              </p:ext>
            </p:extLst>
          </p:nvPr>
        </p:nvGraphicFramePr>
        <p:xfrm>
          <a:off x="3022709" y="3565966"/>
          <a:ext cx="1159688" cy="36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1" name="Equation" r:id="rId18" imgW="672840" imgH="203040" progId="Equation.DSMT4">
                  <p:embed/>
                </p:oleObj>
              </mc:Choice>
              <mc:Fallback>
                <p:oleObj name="Equation" r:id="rId18" imgW="672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709" y="3565966"/>
                        <a:ext cx="1159688" cy="36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30680" y="3863328"/>
            <a:ext cx="87133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Xét             và             có: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AB = BE (cmt)</a:t>
            </a:r>
          </a:p>
          <a:p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Chung cạnh BG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(hai góc t/ư)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Mà                                   (hai góc kề bù)</a:t>
            </a:r>
          </a:p>
          <a:p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5999"/>
              </p:ext>
            </p:extLst>
          </p:nvPr>
        </p:nvGraphicFramePr>
        <p:xfrm>
          <a:off x="1088923" y="3925120"/>
          <a:ext cx="10922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" name="Equation" r:id="rId20" imgW="571320" imgH="203040" progId="Equation.DSMT4">
                  <p:embed/>
                </p:oleObj>
              </mc:Choice>
              <mc:Fallback>
                <p:oleObj name="Equation" r:id="rId20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8923" y="3925120"/>
                        <a:ext cx="10922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295680"/>
              </p:ext>
            </p:extLst>
          </p:nvPr>
        </p:nvGraphicFramePr>
        <p:xfrm>
          <a:off x="2614511" y="3917182"/>
          <a:ext cx="104298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3" name="Equation" r:id="rId22" imgW="545760" imgH="203040" progId="Equation.DSMT4">
                  <p:embed/>
                </p:oleObj>
              </mc:Choice>
              <mc:Fallback>
                <p:oleObj name="Equation" r:id="rId22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511" y="3917182"/>
                        <a:ext cx="1042987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876301"/>
              </p:ext>
            </p:extLst>
          </p:nvPr>
        </p:nvGraphicFramePr>
        <p:xfrm>
          <a:off x="430680" y="4701845"/>
          <a:ext cx="28384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4" name="Equation" r:id="rId24" imgW="1485720" imgH="330120" progId="Equation.DSMT4">
                  <p:embed/>
                </p:oleObj>
              </mc:Choice>
              <mc:Fallback>
                <p:oleObj name="Equation" r:id="rId24" imgW="1485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0" y="4701845"/>
                        <a:ext cx="283845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880279"/>
              </p:ext>
            </p:extLst>
          </p:nvPr>
        </p:nvGraphicFramePr>
        <p:xfrm>
          <a:off x="90488" y="5539728"/>
          <a:ext cx="42941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" name="Equation" r:id="rId26" imgW="2247840" imgH="291960" progId="Equation.DSMT4">
                  <p:embed/>
                </p:oleObj>
              </mc:Choice>
              <mc:Fallback>
                <p:oleObj name="Equation" r:id="rId26" imgW="22478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5539728"/>
                        <a:ext cx="429418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828388"/>
              </p:ext>
            </p:extLst>
          </p:nvPr>
        </p:nvGraphicFramePr>
        <p:xfrm>
          <a:off x="4343400" y="5539728"/>
          <a:ext cx="23542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6" name="Equation" r:id="rId28" imgW="1231560" imgH="266400" progId="Equation.DSMT4">
                  <p:embed/>
                </p:oleObj>
              </mc:Choice>
              <mc:Fallback>
                <p:oleObj name="Equation" r:id="rId28" imgW="12315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539728"/>
                        <a:ext cx="235426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884613"/>
              </p:ext>
            </p:extLst>
          </p:nvPr>
        </p:nvGraphicFramePr>
        <p:xfrm>
          <a:off x="1143000" y="5943600"/>
          <a:ext cx="2913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" name="Equation" r:id="rId30" imgW="1523880" imgH="266400" progId="Equation.DSMT4">
                  <p:embed/>
                </p:oleObj>
              </mc:Choice>
              <mc:Fallback>
                <p:oleObj name="Equation" r:id="rId30" imgW="15238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943600"/>
                        <a:ext cx="291306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118029"/>
              </p:ext>
            </p:extLst>
          </p:nvPr>
        </p:nvGraphicFramePr>
        <p:xfrm>
          <a:off x="193997" y="6359525"/>
          <a:ext cx="71358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8" name="Equation" r:id="rId32" imgW="3733560" imgH="266400" progId="Equation.DSMT4">
                  <p:embed/>
                </p:oleObj>
              </mc:Choice>
              <mc:Fallback>
                <p:oleObj name="Equation" r:id="rId32" imgW="37335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7" y="6359525"/>
                        <a:ext cx="7135813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530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17375"/>
              </p:ext>
            </p:extLst>
          </p:nvPr>
        </p:nvGraphicFramePr>
        <p:xfrm>
          <a:off x="2438400" y="1899953"/>
          <a:ext cx="1219200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3" imgW="723272" imgH="177646" progId="Equation.DSMT4">
                  <p:embed/>
                </p:oleObj>
              </mc:Choice>
              <mc:Fallback>
                <p:oleObj name="Equation" r:id="rId3" imgW="72327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99953"/>
                        <a:ext cx="1219200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362759"/>
              </p:ext>
            </p:extLst>
          </p:nvPr>
        </p:nvGraphicFramePr>
        <p:xfrm>
          <a:off x="968083" y="4053100"/>
          <a:ext cx="1219201" cy="332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5" imgW="723586" imgH="165028" progId="Equation.DSMT4">
                  <p:embed/>
                </p:oleObj>
              </mc:Choice>
              <mc:Fallback>
                <p:oleObj name="Equation" r:id="rId5" imgW="723586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083" y="4053100"/>
                        <a:ext cx="1219201" cy="3327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540288"/>
              </p:ext>
            </p:extLst>
          </p:nvPr>
        </p:nvGraphicFramePr>
        <p:xfrm>
          <a:off x="1980730" y="4458018"/>
          <a:ext cx="1171073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7" imgW="698197" imgH="177723" progId="Equation.DSMT4">
                  <p:embed/>
                </p:oleObj>
              </mc:Choice>
              <mc:Fallback>
                <p:oleObj name="Equation" r:id="rId7" imgW="698197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730" y="4458018"/>
                        <a:ext cx="1171073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76200" y="533400"/>
            <a:ext cx="901065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Cho tam giác ABC vuông tại A,    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bằng 30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Tia phân giác của  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cắt cạnh AC tại M. Lấy điểm K trên cạnh BC sao cho BK = BA.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Chứng minh: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76200" y="2223363"/>
            <a:ext cx="8610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Gọi E là giao điểm của AB và KM. Chứng minh: tam giác MEC cân.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Chứng minh: Tam giác BEC đều.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Chứng minh: K là trung điểm của BC.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Kẻ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95248" y="3922693"/>
            <a:ext cx="89916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. Đường thẳng AH và EC cắt nhau tại N. Chứng minh </a:t>
            </a:r>
            <a:endParaRPr kumimoji="0" lang="pt-BR" alt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8445"/>
              </p:ext>
            </p:extLst>
          </p:nvPr>
        </p:nvGraphicFramePr>
        <p:xfrm>
          <a:off x="5706648" y="485316"/>
          <a:ext cx="776576" cy="471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9" imgW="393480" imgH="241200" progId="Equation.DSMT4">
                  <p:embed/>
                </p:oleObj>
              </mc:Choice>
              <mc:Fallback>
                <p:oleObj name="Equation" r:id="rId9" imgW="393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648" y="485316"/>
                        <a:ext cx="776576" cy="4713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086339"/>
              </p:ext>
            </p:extLst>
          </p:nvPr>
        </p:nvGraphicFramePr>
        <p:xfrm>
          <a:off x="2165423" y="908828"/>
          <a:ext cx="80168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11" imgW="406080" imgH="241200" progId="Equation.DSMT4">
                  <p:embed/>
                </p:oleObj>
              </mc:Choice>
              <mc:Fallback>
                <p:oleObj name="Equation" r:id="rId11" imgW="406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423" y="908828"/>
                        <a:ext cx="801688" cy="471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89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554817" y="162580"/>
            <a:ext cx="6750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 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321045"/>
              </p:ext>
            </p:extLst>
          </p:nvPr>
        </p:nvGraphicFramePr>
        <p:xfrm>
          <a:off x="152399" y="921323"/>
          <a:ext cx="5738013" cy="509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2984400" imgH="2616120" progId="Equation.DSMT4">
                  <p:embed/>
                </p:oleObj>
              </mc:Choice>
              <mc:Fallback>
                <p:oleObj name="Equation" r:id="rId3" imgW="2984400" imgH="261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" y="921323"/>
                        <a:ext cx="5738013" cy="50984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5400" y="1094505"/>
            <a:ext cx="3944077" cy="279169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661846"/>
              </p:ext>
            </p:extLst>
          </p:nvPr>
        </p:nvGraphicFramePr>
        <p:xfrm>
          <a:off x="3886200" y="241893"/>
          <a:ext cx="1219200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6" imgW="723600" imgH="177480" progId="Equation.DSMT4">
                  <p:embed/>
                </p:oleObj>
              </mc:Choice>
              <mc:Fallback>
                <p:oleObj name="Equation" r:id="rId6" imgW="723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41893"/>
                        <a:ext cx="1219200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83722" y="1789471"/>
            <a:ext cx="508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1257" y="17526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8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55420"/>
            <a:ext cx="73152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 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cân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881311"/>
              </p:ext>
            </p:extLst>
          </p:nvPr>
        </p:nvGraphicFramePr>
        <p:xfrm>
          <a:off x="4361590" y="117354"/>
          <a:ext cx="9620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3" imgW="507960" imgH="177480" progId="Equation.DSMT4">
                  <p:embed/>
                </p:oleObj>
              </mc:Choice>
              <mc:Fallback>
                <p:oleObj name="Equation" r:id="rId3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1590" y="117354"/>
                        <a:ext cx="962025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674" y="866943"/>
            <a:ext cx="3748326" cy="4009857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54028"/>
              </p:ext>
            </p:extLst>
          </p:nvPr>
        </p:nvGraphicFramePr>
        <p:xfrm>
          <a:off x="265112" y="866943"/>
          <a:ext cx="4992688" cy="537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6" imgW="2463480" imgH="2489040" progId="Equation.DSMT4">
                  <p:embed/>
                </p:oleObj>
              </mc:Choice>
              <mc:Fallback>
                <p:oleObj name="Equation" r:id="rId6" imgW="246348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" y="866943"/>
                        <a:ext cx="4992688" cy="5376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29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6561" y="-1"/>
            <a:ext cx="73152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đều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074431"/>
              </p:ext>
            </p:extLst>
          </p:nvPr>
        </p:nvGraphicFramePr>
        <p:xfrm>
          <a:off x="4495800" y="75064"/>
          <a:ext cx="89058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469800" imgH="177480" progId="Equation.DSMT4">
                  <p:embed/>
                </p:oleObj>
              </mc:Choice>
              <mc:Fallback>
                <p:oleObj name="Equation" r:id="rId3" imgW="469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75064"/>
                        <a:ext cx="890587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881691"/>
            <a:ext cx="3748326" cy="4009857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276868"/>
              </p:ext>
            </p:extLst>
          </p:nvPr>
        </p:nvGraphicFramePr>
        <p:xfrm>
          <a:off x="0" y="488950"/>
          <a:ext cx="5876925" cy="636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6" imgW="3009600" imgH="3060360" progId="Equation.DSMT4">
                  <p:embed/>
                </p:oleObj>
              </mc:Choice>
              <mc:Fallback>
                <p:oleObj name="Equation" r:id="rId6" imgW="3009600" imgH="306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88950"/>
                        <a:ext cx="5876925" cy="6369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9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43933"/>
            <a:ext cx="617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Chứng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là trung điểm của BC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342" y="342414"/>
            <a:ext cx="3748326" cy="4009857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126851"/>
              </p:ext>
            </p:extLst>
          </p:nvPr>
        </p:nvGraphicFramePr>
        <p:xfrm>
          <a:off x="-19665" y="511738"/>
          <a:ext cx="5930900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4" imgW="3301920" imgH="3517560" progId="Equation.DSMT4">
                  <p:embed/>
                </p:oleObj>
              </mc:Choice>
              <mc:Fallback>
                <p:oleObj name="Equation" r:id="rId4" imgW="330192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665" y="511738"/>
                        <a:ext cx="5930900" cy="6338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1088" y="999471"/>
            <a:ext cx="508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8623" y="9626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5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0"/>
            <a:ext cx="6594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Chứng minh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973899"/>
              </p:ext>
            </p:extLst>
          </p:nvPr>
        </p:nvGraphicFramePr>
        <p:xfrm>
          <a:off x="4883362" y="81794"/>
          <a:ext cx="1171073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7" name="Equation" r:id="rId3" imgW="698400" imgH="177480" progId="Equation.DSMT4">
                  <p:embed/>
                </p:oleObj>
              </mc:Choice>
              <mc:Fallback>
                <p:oleObj name="Equation" r:id="rId3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362" y="81794"/>
                        <a:ext cx="1171073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685800"/>
            <a:ext cx="3644467" cy="3898752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881624"/>
              </p:ext>
            </p:extLst>
          </p:nvPr>
        </p:nvGraphicFramePr>
        <p:xfrm>
          <a:off x="1371600" y="496094"/>
          <a:ext cx="152876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Equation" r:id="rId6" imgW="799920" imgH="203040" progId="Equation.DSMT4">
                  <p:embed/>
                </p:oleObj>
              </mc:Choice>
              <mc:Fallback>
                <p:oleObj name="Equation" r:id="rId6" imgW="7999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6094"/>
                        <a:ext cx="1528762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247058"/>
              </p:ext>
            </p:extLst>
          </p:nvPr>
        </p:nvGraphicFramePr>
        <p:xfrm>
          <a:off x="1371600" y="914400"/>
          <a:ext cx="14573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Equation" r:id="rId8" imgW="761760" imgH="520560" progId="Equation.DSMT4">
                  <p:embed/>
                </p:oleObj>
              </mc:Choice>
              <mc:Fallback>
                <p:oleObj name="Equation" r:id="rId8" imgW="76176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14400"/>
                        <a:ext cx="1457325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906796"/>
              </p:ext>
            </p:extLst>
          </p:nvPr>
        </p:nvGraphicFramePr>
        <p:xfrm>
          <a:off x="1365916" y="1901846"/>
          <a:ext cx="27955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0" name="Equation" r:id="rId10" imgW="1460160" imgH="571320" progId="Equation.DSMT4">
                  <p:embed/>
                </p:oleObj>
              </mc:Choice>
              <mc:Fallback>
                <p:oleObj name="Equation" r:id="rId10" imgW="1460160" imgH="571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916" y="1901846"/>
                        <a:ext cx="279558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1378626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     AC)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91805"/>
              </p:ext>
            </p:extLst>
          </p:nvPr>
        </p:nvGraphicFramePr>
        <p:xfrm>
          <a:off x="3962400" y="1462436"/>
          <a:ext cx="3397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1" name="Equation" r:id="rId12" imgW="177480" imgH="190440" progId="Equation.DSMT4">
                  <p:embed/>
                </p:oleObj>
              </mc:Choice>
              <mc:Fallback>
                <p:oleObj name="Equation" r:id="rId12" imgW="177480" imgH="1904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62436"/>
                        <a:ext cx="3397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703145"/>
              </p:ext>
            </p:extLst>
          </p:nvPr>
        </p:nvGraphicFramePr>
        <p:xfrm>
          <a:off x="1447800" y="2895600"/>
          <a:ext cx="15684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2" name="Equation" r:id="rId14" imgW="812520" imgH="495000" progId="Equation.DSMT4">
                  <p:embed/>
                </p:oleObj>
              </mc:Choice>
              <mc:Fallback>
                <p:oleObj name="Equation" r:id="rId14" imgW="81252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15684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72488"/>
              </p:ext>
            </p:extLst>
          </p:nvPr>
        </p:nvGraphicFramePr>
        <p:xfrm>
          <a:off x="22123" y="3962400"/>
          <a:ext cx="2230438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3" name="Equation" r:id="rId16" imgW="1155600" imgH="888840" progId="Equation.DSMT4">
                  <p:embed/>
                </p:oleObj>
              </mc:Choice>
              <mc:Fallback>
                <p:oleObj name="Equation" r:id="rId16" imgW="1155600" imgH="8888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3" y="3962400"/>
                        <a:ext cx="2230438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164240"/>
              </p:ext>
            </p:extLst>
          </p:nvPr>
        </p:nvGraphicFramePr>
        <p:xfrm>
          <a:off x="2895600" y="3962400"/>
          <a:ext cx="23288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4" name="Equation" r:id="rId18" imgW="1206360" imgH="520560" progId="Equation.DSMT4">
                  <p:embed/>
                </p:oleObj>
              </mc:Choice>
              <mc:Fallback>
                <p:oleObj name="Equation" r:id="rId18" imgW="1206360" imgH="5205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962400"/>
                        <a:ext cx="2328862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89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071169"/>
              </p:ext>
            </p:extLst>
          </p:nvPr>
        </p:nvGraphicFramePr>
        <p:xfrm>
          <a:off x="457200" y="1002561"/>
          <a:ext cx="4038600" cy="4560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1968480" imgH="2006280" progId="Equation.DSMT4">
                  <p:embed/>
                </p:oleObj>
              </mc:Choice>
              <mc:Fallback>
                <p:oleObj name="Equation" r:id="rId3" imgW="1968480" imgH="2006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02561"/>
                        <a:ext cx="4038600" cy="4560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994600"/>
            <a:ext cx="3524545" cy="3276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0973" y="152400"/>
            <a:ext cx="4878259" cy="5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Chứng minh: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AHB =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8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0"/>
            <a:ext cx="6594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Chứng minh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188038"/>
              </p:ext>
            </p:extLst>
          </p:nvPr>
        </p:nvGraphicFramePr>
        <p:xfrm>
          <a:off x="7772400" y="75638"/>
          <a:ext cx="1171073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" name="Equation" r:id="rId3" imgW="698400" imgH="177480" progId="Equation.DSMT4">
                  <p:embed/>
                </p:oleObj>
              </mc:Choice>
              <mc:Fallback>
                <p:oleObj name="Equation" r:id="rId3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75638"/>
                        <a:ext cx="1171073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685800"/>
            <a:ext cx="3644467" cy="3898752"/>
          </a:xfrm>
          <a:prstGeom prst="rect">
            <a:avLst/>
          </a:prstGeom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344964"/>
              </p:ext>
            </p:extLst>
          </p:nvPr>
        </p:nvGraphicFramePr>
        <p:xfrm>
          <a:off x="533400" y="56822"/>
          <a:ext cx="23288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2" name="Equation" r:id="rId6" imgW="1206360" imgH="215640" progId="Equation.DSMT4">
                  <p:embed/>
                </p:oleObj>
              </mc:Choice>
              <mc:Fallback>
                <p:oleObj name="Equation" r:id="rId6" imgW="1206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6822"/>
                        <a:ext cx="232886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322622"/>
              </p:ext>
            </p:extLst>
          </p:nvPr>
        </p:nvGraphicFramePr>
        <p:xfrm>
          <a:off x="762000" y="381000"/>
          <a:ext cx="1264867" cy="850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Equation" r:id="rId8" imgW="723600" imgH="495000" progId="Equation.DSMT4">
                  <p:embed/>
                </p:oleObj>
              </mc:Choice>
              <mc:Fallback>
                <p:oleObj name="Equation" r:id="rId8" imgW="723600" imgH="495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1264867" cy="850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898273"/>
              </p:ext>
            </p:extLst>
          </p:nvPr>
        </p:nvGraphicFramePr>
        <p:xfrm>
          <a:off x="457200" y="1327695"/>
          <a:ext cx="3657600" cy="128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Equation" r:id="rId10" imgW="2247840" imgH="799920" progId="Equation.DSMT4">
                  <p:embed/>
                </p:oleObj>
              </mc:Choice>
              <mc:Fallback>
                <p:oleObj name="Equation" r:id="rId10" imgW="2247840" imgH="799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27695"/>
                        <a:ext cx="3657600" cy="128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704145"/>
              </p:ext>
            </p:extLst>
          </p:nvPr>
        </p:nvGraphicFramePr>
        <p:xfrm>
          <a:off x="457200" y="2635176"/>
          <a:ext cx="1066800" cy="1084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Equation" r:id="rId12" imgW="723600" imgH="749160" progId="Equation.DSMT4">
                  <p:embed/>
                </p:oleObj>
              </mc:Choice>
              <mc:Fallback>
                <p:oleObj name="Equation" r:id="rId12" imgW="723600" imgH="7491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35176"/>
                        <a:ext cx="1066800" cy="10849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068890"/>
              </p:ext>
            </p:extLst>
          </p:nvPr>
        </p:nvGraphicFramePr>
        <p:xfrm>
          <a:off x="457200" y="3505200"/>
          <a:ext cx="427990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14" imgW="2641320" imgH="799920" progId="Equation.DSMT4">
                  <p:embed/>
                </p:oleObj>
              </mc:Choice>
              <mc:Fallback>
                <p:oleObj name="Equation" r:id="rId14" imgW="2641320" imgH="7999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05200"/>
                        <a:ext cx="4279900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838008"/>
              </p:ext>
            </p:extLst>
          </p:nvPr>
        </p:nvGraphicFramePr>
        <p:xfrm>
          <a:off x="457200" y="4584552"/>
          <a:ext cx="144278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16" imgW="838080" imgH="495000" progId="Equation.DSMT4">
                  <p:embed/>
                </p:oleObj>
              </mc:Choice>
              <mc:Fallback>
                <p:oleObj name="Equation" r:id="rId16" imgW="838080" imgH="495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84552"/>
                        <a:ext cx="1442781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263790"/>
              </p:ext>
            </p:extLst>
          </p:nvPr>
        </p:nvGraphicFramePr>
        <p:xfrm>
          <a:off x="316974" y="5334000"/>
          <a:ext cx="4026426" cy="141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Equation" r:id="rId18" imgW="2590560" imgH="927000" progId="Equation.DSMT4">
                  <p:embed/>
                </p:oleObj>
              </mc:Choice>
              <mc:Fallback>
                <p:oleObj name="Equation" r:id="rId18" imgW="2590560" imgH="927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74" y="5334000"/>
                        <a:ext cx="4026426" cy="1417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921444"/>
              </p:ext>
            </p:extLst>
          </p:nvPr>
        </p:nvGraphicFramePr>
        <p:xfrm>
          <a:off x="4495800" y="6019800"/>
          <a:ext cx="3657600" cy="54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name="Equation" r:id="rId20" imgW="1930320" imgH="291960" progId="Equation.DSMT4">
                  <p:embed/>
                </p:oleObj>
              </mc:Choice>
              <mc:Fallback>
                <p:oleObj name="Equation" r:id="rId20" imgW="1930320" imgH="291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6019800"/>
                        <a:ext cx="3657600" cy="543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38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0"/>
            <a:ext cx="6594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Chứng minh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730797"/>
              </p:ext>
            </p:extLst>
          </p:nvPr>
        </p:nvGraphicFramePr>
        <p:xfrm>
          <a:off x="152400" y="190500"/>
          <a:ext cx="6792913" cy="628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3" imgW="3517560" imgH="3314520" progId="Equation.DSMT4">
                  <p:embed/>
                </p:oleObj>
              </mc:Choice>
              <mc:Fallback>
                <p:oleObj name="Equation" r:id="rId3" imgW="3517560" imgH="3314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"/>
                        <a:ext cx="6792913" cy="6281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690147"/>
              </p:ext>
            </p:extLst>
          </p:nvPr>
        </p:nvGraphicFramePr>
        <p:xfrm>
          <a:off x="4883362" y="81794"/>
          <a:ext cx="1171073" cy="37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5" imgW="698400" imgH="177480" progId="Equation.DSMT4">
                  <p:embed/>
                </p:oleObj>
              </mc:Choice>
              <mc:Fallback>
                <p:oleObj name="Equation" r:id="rId5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362" y="81794"/>
                        <a:ext cx="1171073" cy="371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2600" y="685800"/>
            <a:ext cx="3644467" cy="389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585020"/>
              </p:ext>
            </p:extLst>
          </p:nvPr>
        </p:nvGraphicFramePr>
        <p:xfrm>
          <a:off x="78966" y="-58175"/>
          <a:ext cx="9191625" cy="700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" imgW="4914720" imgH="3695400" progId="Equation.DSMT4">
                  <p:embed/>
                </p:oleObj>
              </mc:Choice>
              <mc:Fallback>
                <p:oleObj name="Equation" r:id="rId3" imgW="4914720" imgH="369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6" y="-58175"/>
                        <a:ext cx="9191625" cy="700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8797" y="152400"/>
            <a:ext cx="3429000" cy="366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31723" y="1295400"/>
            <a:ext cx="8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Cho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góc nhọn xOy. Gọi I là một điểm thuộc tia phân giác của góc xOy. Kẻ IA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Ox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(điểm A thuộc tia Ox) và IB 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Oy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(điểm B thuộc tia Oy). 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a) Chứng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IA = IB</a:t>
            </a: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b) Cho biết OI = 10cm; AI = 6cm. Tính OB ?</a:t>
            </a: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Gọi K là giao điểm của BI và Ox; M là giao điểm của AI với Oy. So sánh AK và BM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d) Gọi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 là giao điểm của OI và MK. Chứng minh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MK    OC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07729"/>
              </p:ext>
            </p:extLst>
          </p:nvPr>
        </p:nvGraphicFramePr>
        <p:xfrm>
          <a:off x="5051323" y="1828800"/>
          <a:ext cx="3111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3" imgW="164880" imgH="177480" progId="Equation.DSMT4">
                  <p:embed/>
                </p:oleObj>
              </mc:Choice>
              <mc:Fallback>
                <p:oleObj name="Equation" r:id="rId3" imgW="164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323" y="1828800"/>
                        <a:ext cx="31115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105279"/>
              </p:ext>
            </p:extLst>
          </p:nvPr>
        </p:nvGraphicFramePr>
        <p:xfrm>
          <a:off x="2155723" y="2209800"/>
          <a:ext cx="381000" cy="402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723" y="2209800"/>
                        <a:ext cx="381000" cy="402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43344"/>
              </p:ext>
            </p:extLst>
          </p:nvPr>
        </p:nvGraphicFramePr>
        <p:xfrm>
          <a:off x="1317523" y="4800600"/>
          <a:ext cx="304800" cy="321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7" imgW="164880" imgH="177480" progId="Equation.DSMT4">
                  <p:embed/>
                </p:oleObj>
              </mc:Choice>
              <mc:Fallback>
                <p:oleObj name="Equation" r:id="rId7" imgW="164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523" y="4800600"/>
                        <a:ext cx="304800" cy="3219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38400" y="319294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VỀ NHÀ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11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3000"/>
            <a:ext cx="8305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Bài 4: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Cho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tam giác ABC vuông tại A, kẻ AH vuông góc với BC (H thuộc BC). Trên nửa mặt phẳng bờ BC chứa điểm A, vẽ 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// AH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. Trên Bx lấy điểm D sao cho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BD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AH</a:t>
            </a: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a) Chứng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minh tam giác DBH là tam giác vuông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b) Chứng minh 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AC = 12cm; BC = 15cm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AD //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435996"/>
              </p:ext>
            </p:extLst>
          </p:nvPr>
        </p:nvGraphicFramePr>
        <p:xfrm>
          <a:off x="2819400" y="3403296"/>
          <a:ext cx="2209800" cy="29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2311400" imgH="304800" progId="Equation.DSMT4">
                  <p:embed/>
                </p:oleObj>
              </mc:Choice>
              <mc:Fallback>
                <p:oleObj name="Equation" r:id="rId3" imgW="2311400" imgH="304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03296"/>
                        <a:ext cx="2209800" cy="2914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2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65139" y="-6216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3061" y="64173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261" y="64173"/>
            <a:ext cx="82074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Cho tam giác ABC đều. Gọi tia phân giác góc ABC cắt AC ở D, tia phân giác của góc ACB cắt AB ở E. Gọi O là giao điểm của BD và CE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Chứng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rằng: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b) OA = OB = OC</a:t>
            </a:r>
          </a:p>
          <a:p>
            <a:pPr marL="514350" indent="-514350" algn="just">
              <a:buAutoNum type="alphaLcParenR" startAt="3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           là tam giác đều</a:t>
            </a:r>
          </a:p>
          <a:p>
            <a:pPr marL="514350" lvl="0" indent="-514350" algn="just">
              <a:buFontTx/>
              <a:buAutoNum type="alphaLcParenR" startAt="3"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Trên tia đối các tia AB, BC, CA lấy theo thứ tự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các điểm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M, N, P sao cho AM=BN=CP.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Chứng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minh tam giác MNP đều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-65139" y="-6216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594477"/>
              </p:ext>
            </p:extLst>
          </p:nvPr>
        </p:nvGraphicFramePr>
        <p:xfrm>
          <a:off x="1001661" y="1920417"/>
          <a:ext cx="2857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3" imgW="2870200" imgH="393700" progId="Equation.DSMT4">
                  <p:embed/>
                </p:oleObj>
              </mc:Choice>
              <mc:Fallback>
                <p:oleObj name="Equation" r:id="rId3" imgW="2870200" imgH="393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661" y="1920417"/>
                        <a:ext cx="2857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-65139" y="-2311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-65139" y="-6216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176336"/>
              </p:ext>
            </p:extLst>
          </p:nvPr>
        </p:nvGraphicFramePr>
        <p:xfrm>
          <a:off x="1001661" y="2731173"/>
          <a:ext cx="9906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5" imgW="990170" imgH="304668" progId="Equation.DSMT4">
                  <p:embed/>
                </p:oleObj>
              </mc:Choice>
              <mc:Fallback>
                <p:oleObj name="Equation" r:id="rId5" imgW="990170" imgH="304668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661" y="2731173"/>
                        <a:ext cx="9906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4461" y="4404024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Cho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CM.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446563"/>
              </p:ext>
            </p:extLst>
          </p:nvPr>
        </p:nvGraphicFramePr>
        <p:xfrm>
          <a:off x="3084461" y="4819669"/>
          <a:ext cx="28448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7" imgW="2857320" imgH="482400" progId="Equation.DSMT4">
                  <p:embed/>
                </p:oleObj>
              </mc:Choice>
              <mc:Fallback>
                <p:oleObj name="Equation" r:id="rId7" imgW="28573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461" y="4819669"/>
                        <a:ext cx="28448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798323"/>
              </p:ext>
            </p:extLst>
          </p:nvPr>
        </p:nvGraphicFramePr>
        <p:xfrm>
          <a:off x="2906661" y="5318424"/>
          <a:ext cx="37052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9" imgW="3720960" imgH="380880" progId="Equation.DSMT4">
                  <p:embed/>
                </p:oleObj>
              </mc:Choice>
              <mc:Fallback>
                <p:oleObj name="Equation" r:id="rId9" imgW="37209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661" y="5318424"/>
                        <a:ext cx="37052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274166"/>
              </p:ext>
            </p:extLst>
          </p:nvPr>
        </p:nvGraphicFramePr>
        <p:xfrm>
          <a:off x="2925711" y="5699424"/>
          <a:ext cx="36671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11" imgW="3682800" imgH="380880" progId="Equation.DSMT4">
                  <p:embed/>
                </p:oleObj>
              </mc:Choice>
              <mc:Fallback>
                <p:oleObj name="Equation" r:id="rId11" imgW="3682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11" y="5699424"/>
                        <a:ext cx="36671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888260"/>
              </p:ext>
            </p:extLst>
          </p:nvPr>
        </p:nvGraphicFramePr>
        <p:xfrm>
          <a:off x="2906661" y="6156624"/>
          <a:ext cx="25796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13" imgW="2590560" imgH="380880" progId="Equation.DSMT4">
                  <p:embed/>
                </p:oleObj>
              </mc:Choice>
              <mc:Fallback>
                <p:oleObj name="Equation" r:id="rId13" imgW="2590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661" y="6156624"/>
                        <a:ext cx="2579688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64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304800"/>
            <a:ext cx="66543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HỌC SINH</a:t>
            </a:r>
            <a:endParaRPr lang="vi-V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339335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812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Tham gia và ghi chép đầy đủ tiết học trên kênh 2 Đài PT TH Hà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và các buổi học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trực tuyến.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51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CBC39-3379-430F-A1E6-3ED0171CFDA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pic>
        <p:nvPicPr>
          <p:cNvPr id="4100" name="Picture 12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5518150"/>
            <a:ext cx="17065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1706563" cy="133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3d bir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0"/>
            <a:ext cx="13350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AutoShape 24"/>
          <p:cNvSpPr>
            <a:spLocks noChangeAspect="1" noChangeArrowheads="1"/>
          </p:cNvSpPr>
          <p:nvPr/>
        </p:nvSpPr>
        <p:spPr bwMode="auto">
          <a:xfrm>
            <a:off x="4357688" y="1214438"/>
            <a:ext cx="7078662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0" name="Picture 26" descr="3d bir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24479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30" descr="14020318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03333">
            <a:off x="7534275" y="-9525"/>
            <a:ext cx="1150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55931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171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19653E-6 L 0 -0.159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977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852207"/>
              </p:ext>
            </p:extLst>
          </p:nvPr>
        </p:nvGraphicFramePr>
        <p:xfrm>
          <a:off x="152400" y="211138"/>
          <a:ext cx="5029200" cy="649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2577960" imgH="3162240" progId="Equation.DSMT4">
                  <p:embed/>
                </p:oleObj>
              </mc:Choice>
              <mc:Fallback>
                <p:oleObj name="Equation" r:id="rId3" imgW="257796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1138"/>
                        <a:ext cx="5029200" cy="6494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191" y="0"/>
            <a:ext cx="3934376" cy="365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49620" y="3657600"/>
            <a:ext cx="409438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Chứng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minh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AMN cân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3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233079"/>
              </p:ext>
            </p:extLst>
          </p:nvPr>
        </p:nvGraphicFramePr>
        <p:xfrm>
          <a:off x="152401" y="152400"/>
          <a:ext cx="6400799" cy="6464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3670200" imgH="3390840" progId="Equation.DSMT4">
                  <p:embed/>
                </p:oleObj>
              </mc:Choice>
              <mc:Fallback>
                <p:oleObj name="Equation" r:id="rId3" imgW="3670200" imgH="3390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152400"/>
                        <a:ext cx="6400799" cy="6464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191" y="0"/>
            <a:ext cx="3934376" cy="365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10188" y="3657600"/>
            <a:ext cx="3876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c) Chứng minh MN // BC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49047"/>
              </p:ext>
            </p:extLst>
          </p:nvPr>
        </p:nvGraphicFramePr>
        <p:xfrm>
          <a:off x="533400" y="1538288"/>
          <a:ext cx="3914775" cy="432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2108160" imgH="2044440" progId="Equation.DSMT4">
                  <p:embed/>
                </p:oleObj>
              </mc:Choice>
              <mc:Fallback>
                <p:oleObj name="Equation" r:id="rId3" imgW="2108160" imgH="2044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38288"/>
                        <a:ext cx="3914775" cy="4329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3000" y="990600"/>
            <a:ext cx="3688478" cy="3429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238780"/>
            <a:ext cx="6143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d) Chứng minh AH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BM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13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38545" y="242887"/>
          <a:ext cx="5728855" cy="615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3085920" imgH="2908080" progId="Equation.DSMT4">
                  <p:embed/>
                </p:oleObj>
              </mc:Choice>
              <mc:Fallback>
                <p:oleObj name="Equation" r:id="rId3" imgW="3085920" imgH="290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45" y="242887"/>
                        <a:ext cx="5728855" cy="615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-76200"/>
            <a:ext cx="3688478" cy="3429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57800" y="3313093"/>
            <a:ext cx="38861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d) Chứng minh </a:t>
            </a:r>
            <a:endParaRPr lang="nl-NL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</a:t>
            </a:r>
            <a:r>
              <a:rPr lang="nl-NL" sz="28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BM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2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" y="457200"/>
            <a:ext cx="5806982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7207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70 (SGK)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4038600" cy="280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09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-64097"/>
            <a:ext cx="4648200" cy="322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8277"/>
            <a:ext cx="9067800" cy="334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6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181" y="2667000"/>
            <a:ext cx="4953000" cy="373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0" name="Text Box 6"/>
          <p:cNvSpPr txBox="1">
            <a:spLocks noChangeArrowheads="1"/>
          </p:cNvSpPr>
          <p:nvPr/>
        </p:nvSpPr>
        <p:spPr bwMode="auto">
          <a:xfrm rot="-24660322">
            <a:off x="2464744" y="3479974"/>
            <a:ext cx="1992164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DA1AC"/>
                    </a:gs>
                    <a:gs pos="50000">
                      <a:schemeClr val="bg1"/>
                    </a:gs>
                    <a:gs pos="100000">
                      <a:srgbClr val="FDA1A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1500" b="1" dirty="0">
                <a:solidFill>
                  <a:srgbClr val="990033"/>
                </a:solidFill>
              </a:rPr>
              <a:t>“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lười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biếng</a:t>
            </a:r>
            <a:r>
              <a:rPr lang="en-US" sz="15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!”.</a:t>
            </a:r>
          </a:p>
          <a:p>
            <a:pPr algn="r"/>
            <a:r>
              <a:rPr lang="en-US" sz="1500" b="1" dirty="0" err="1">
                <a:solidFill>
                  <a:srgbClr val="0B7346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1500" b="1" dirty="0">
                <a:solidFill>
                  <a:srgbClr val="0B734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err="1">
                <a:solidFill>
                  <a:srgbClr val="0B734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endParaRPr lang="en-US" sz="1500" b="1" dirty="0">
              <a:solidFill>
                <a:srgbClr val="0B734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CHƯƠNG II – HÌNH HỌC</a:t>
            </a:r>
            <a:r>
              <a:rPr lang="vi-V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(TIẾP THEO)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58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894</Words>
  <Application>Microsoft Office PowerPoint</Application>
  <PresentationFormat>On-screen Show (4:3)</PresentationFormat>
  <Paragraphs>104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22</cp:revision>
  <dcterms:created xsi:type="dcterms:W3CDTF">2020-03-30T09:40:06Z</dcterms:created>
  <dcterms:modified xsi:type="dcterms:W3CDTF">2020-04-02T02:08:00Z</dcterms:modified>
</cp:coreProperties>
</file>