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6" r:id="rId4"/>
    <p:sldId id="257" r:id="rId5"/>
    <p:sldId id="258" r:id="rId6"/>
    <p:sldId id="274" r:id="rId7"/>
    <p:sldId id="275" r:id="rId8"/>
    <p:sldId id="276" r:id="rId9"/>
    <p:sldId id="27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33"/>
    <a:srgbClr val="CC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58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9CC06B-CCF9-496B-B216-B1089502D3F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785C0-55A0-42B8-B283-EF86226FC8BC}" type="slidenum">
              <a:rPr lang="en-US" smtClean="0"/>
              <a:t>‹#›</a:t>
            </a:fld>
            <a:endParaRPr lang="en-US"/>
          </a:p>
        </p:txBody>
      </p:sp>
    </p:spTree>
    <p:extLst>
      <p:ext uri="{BB962C8B-B14F-4D97-AF65-F5344CB8AC3E}">
        <p14:creationId xmlns:p14="http://schemas.microsoft.com/office/powerpoint/2010/main" val="379151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CC06B-CCF9-496B-B216-B1089502D3F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785C0-55A0-42B8-B283-EF86226FC8BC}" type="slidenum">
              <a:rPr lang="en-US" smtClean="0"/>
              <a:t>‹#›</a:t>
            </a:fld>
            <a:endParaRPr lang="en-US"/>
          </a:p>
        </p:txBody>
      </p:sp>
    </p:spTree>
    <p:extLst>
      <p:ext uri="{BB962C8B-B14F-4D97-AF65-F5344CB8AC3E}">
        <p14:creationId xmlns:p14="http://schemas.microsoft.com/office/powerpoint/2010/main" val="409575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CC06B-CCF9-496B-B216-B1089502D3F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785C0-55A0-42B8-B283-EF86226FC8BC}" type="slidenum">
              <a:rPr lang="en-US" smtClean="0"/>
              <a:t>‹#›</a:t>
            </a:fld>
            <a:endParaRPr lang="en-US"/>
          </a:p>
        </p:txBody>
      </p:sp>
    </p:spTree>
    <p:extLst>
      <p:ext uri="{BB962C8B-B14F-4D97-AF65-F5344CB8AC3E}">
        <p14:creationId xmlns:p14="http://schemas.microsoft.com/office/powerpoint/2010/main" val="275924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CC06B-CCF9-496B-B216-B1089502D3F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785C0-55A0-42B8-B283-EF86226FC8BC}" type="slidenum">
              <a:rPr lang="en-US" smtClean="0"/>
              <a:t>‹#›</a:t>
            </a:fld>
            <a:endParaRPr lang="en-US"/>
          </a:p>
        </p:txBody>
      </p:sp>
    </p:spTree>
    <p:extLst>
      <p:ext uri="{BB962C8B-B14F-4D97-AF65-F5344CB8AC3E}">
        <p14:creationId xmlns:p14="http://schemas.microsoft.com/office/powerpoint/2010/main" val="180901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9CC06B-CCF9-496B-B216-B1089502D3F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785C0-55A0-42B8-B283-EF86226FC8BC}" type="slidenum">
              <a:rPr lang="en-US" smtClean="0"/>
              <a:t>‹#›</a:t>
            </a:fld>
            <a:endParaRPr lang="en-US"/>
          </a:p>
        </p:txBody>
      </p:sp>
    </p:spTree>
    <p:extLst>
      <p:ext uri="{BB962C8B-B14F-4D97-AF65-F5344CB8AC3E}">
        <p14:creationId xmlns:p14="http://schemas.microsoft.com/office/powerpoint/2010/main" val="269860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9CC06B-CCF9-496B-B216-B1089502D3F2}"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785C0-55A0-42B8-B283-EF86226FC8BC}" type="slidenum">
              <a:rPr lang="en-US" smtClean="0"/>
              <a:t>‹#›</a:t>
            </a:fld>
            <a:endParaRPr lang="en-US"/>
          </a:p>
        </p:txBody>
      </p:sp>
    </p:spTree>
    <p:extLst>
      <p:ext uri="{BB962C8B-B14F-4D97-AF65-F5344CB8AC3E}">
        <p14:creationId xmlns:p14="http://schemas.microsoft.com/office/powerpoint/2010/main" val="218368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9CC06B-CCF9-496B-B216-B1089502D3F2}"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785C0-55A0-42B8-B283-EF86226FC8BC}" type="slidenum">
              <a:rPr lang="en-US" smtClean="0"/>
              <a:t>‹#›</a:t>
            </a:fld>
            <a:endParaRPr lang="en-US"/>
          </a:p>
        </p:txBody>
      </p:sp>
    </p:spTree>
    <p:extLst>
      <p:ext uri="{BB962C8B-B14F-4D97-AF65-F5344CB8AC3E}">
        <p14:creationId xmlns:p14="http://schemas.microsoft.com/office/powerpoint/2010/main" val="81099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9CC06B-CCF9-496B-B216-B1089502D3F2}"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785C0-55A0-42B8-B283-EF86226FC8BC}" type="slidenum">
              <a:rPr lang="en-US" smtClean="0"/>
              <a:t>‹#›</a:t>
            </a:fld>
            <a:endParaRPr lang="en-US"/>
          </a:p>
        </p:txBody>
      </p:sp>
    </p:spTree>
    <p:extLst>
      <p:ext uri="{BB962C8B-B14F-4D97-AF65-F5344CB8AC3E}">
        <p14:creationId xmlns:p14="http://schemas.microsoft.com/office/powerpoint/2010/main" val="56518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CC06B-CCF9-496B-B216-B1089502D3F2}"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785C0-55A0-42B8-B283-EF86226FC8BC}" type="slidenum">
              <a:rPr lang="en-US" smtClean="0"/>
              <a:t>‹#›</a:t>
            </a:fld>
            <a:endParaRPr lang="en-US"/>
          </a:p>
        </p:txBody>
      </p:sp>
    </p:spTree>
    <p:extLst>
      <p:ext uri="{BB962C8B-B14F-4D97-AF65-F5344CB8AC3E}">
        <p14:creationId xmlns:p14="http://schemas.microsoft.com/office/powerpoint/2010/main" val="362704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CC06B-CCF9-496B-B216-B1089502D3F2}"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785C0-55A0-42B8-B283-EF86226FC8BC}" type="slidenum">
              <a:rPr lang="en-US" smtClean="0"/>
              <a:t>‹#›</a:t>
            </a:fld>
            <a:endParaRPr lang="en-US"/>
          </a:p>
        </p:txBody>
      </p:sp>
    </p:spTree>
    <p:extLst>
      <p:ext uri="{BB962C8B-B14F-4D97-AF65-F5344CB8AC3E}">
        <p14:creationId xmlns:p14="http://schemas.microsoft.com/office/powerpoint/2010/main" val="2980244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CC06B-CCF9-496B-B216-B1089502D3F2}"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785C0-55A0-42B8-B283-EF86226FC8BC}" type="slidenum">
              <a:rPr lang="en-US" smtClean="0"/>
              <a:t>‹#›</a:t>
            </a:fld>
            <a:endParaRPr lang="en-US"/>
          </a:p>
        </p:txBody>
      </p:sp>
    </p:spTree>
    <p:extLst>
      <p:ext uri="{BB962C8B-B14F-4D97-AF65-F5344CB8AC3E}">
        <p14:creationId xmlns:p14="http://schemas.microsoft.com/office/powerpoint/2010/main" val="2471721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CC06B-CCF9-496B-B216-B1089502D3F2}" type="datetimeFigureOut">
              <a:rPr lang="en-US" smtClean="0"/>
              <a:t>2/23/2021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785C0-55A0-42B8-B283-EF86226FC8BC}" type="slidenum">
              <a:rPr lang="en-US" smtClean="0"/>
              <a:t>‹#›</a:t>
            </a:fld>
            <a:endParaRPr lang="en-US"/>
          </a:p>
        </p:txBody>
      </p:sp>
    </p:spTree>
    <p:extLst>
      <p:ext uri="{BB962C8B-B14F-4D97-AF65-F5344CB8AC3E}">
        <p14:creationId xmlns:p14="http://schemas.microsoft.com/office/powerpoint/2010/main" val="196863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4.wmf"/><Relationship Id="rId12" Type="http://schemas.openxmlformats.org/officeDocument/2006/relationships/oleObject" Target="../embeddings/oleObject7.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image" Target="../media/image8.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5.wmf"/><Relationship Id="rId1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45"/>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 y="1905000"/>
            <a:ext cx="8991600" cy="3170099"/>
          </a:xfrm>
          <a:prstGeom prst="rect">
            <a:avLst/>
          </a:prstGeom>
          <a:noFill/>
        </p:spPr>
        <p:txBody>
          <a:bodyPr wrap="square" rtlCol="0">
            <a:spAutoFit/>
          </a:bodyPr>
          <a:lstStyle/>
          <a:p>
            <a:pPr algn="ctr"/>
            <a:r>
              <a:rPr lang="vi-VN" sz="4400" b="1" dirty="0">
                <a:solidFill>
                  <a:srgbClr val="990033"/>
                </a:solidFill>
                <a:latin typeface="Times New Roman" pitchFamily="18" charset="0"/>
                <a:cs typeface="Times New Roman" pitchFamily="18" charset="0"/>
              </a:rPr>
              <a:t>GIẢI BÀI TOÁN BẰNG CÁCH LẬP HỆ PHƯƠNG TRÌNH (TIẾP)</a:t>
            </a:r>
          </a:p>
          <a:p>
            <a:pPr algn="ctr"/>
            <a:endParaRPr lang="vi-VN" sz="4000" b="1" dirty="0">
              <a:solidFill>
                <a:srgbClr val="990033"/>
              </a:solidFill>
              <a:latin typeface="Times New Roman" pitchFamily="18" charset="0"/>
              <a:cs typeface="Times New Roman" pitchFamily="18" charset="0"/>
            </a:endParaRPr>
          </a:p>
          <a:p>
            <a:pPr algn="ctr"/>
            <a:r>
              <a:rPr lang="vi-VN" sz="3600" b="1" dirty="0">
                <a:solidFill>
                  <a:srgbClr val="990033"/>
                </a:solidFill>
                <a:latin typeface="Times New Roman" pitchFamily="18" charset="0"/>
                <a:cs typeface="Times New Roman" pitchFamily="18" charset="0"/>
              </a:rPr>
              <a:t>DẠNG </a:t>
            </a:r>
            <a:r>
              <a:rPr lang="en-US" sz="3600" b="1" dirty="0">
                <a:solidFill>
                  <a:srgbClr val="990033"/>
                </a:solidFill>
                <a:latin typeface="Times New Roman" pitchFamily="18" charset="0"/>
                <a:cs typeface="Times New Roman" pitchFamily="18" charset="0"/>
              </a:rPr>
              <a:t>5</a:t>
            </a:r>
            <a:r>
              <a:rPr lang="vi-VN" sz="3600" b="1" dirty="0">
                <a:solidFill>
                  <a:srgbClr val="990033"/>
                </a:solidFill>
                <a:latin typeface="Times New Roman" pitchFamily="18" charset="0"/>
                <a:cs typeface="Times New Roman" pitchFamily="18" charset="0"/>
              </a:rPr>
              <a:t>: BÀI TOÁN </a:t>
            </a:r>
            <a:r>
              <a:rPr lang="en-US" sz="3600" b="1" dirty="0">
                <a:solidFill>
                  <a:srgbClr val="990033"/>
                </a:solidFill>
                <a:latin typeface="Times New Roman" pitchFamily="18" charset="0"/>
                <a:cs typeface="Times New Roman" pitchFamily="18" charset="0"/>
              </a:rPr>
              <a:t>CÓ NỘI DUNG</a:t>
            </a:r>
          </a:p>
          <a:p>
            <a:pPr algn="ctr"/>
            <a:r>
              <a:rPr lang="en-US" sz="3600" b="1" dirty="0">
                <a:solidFill>
                  <a:srgbClr val="990033"/>
                </a:solidFill>
                <a:latin typeface="Times New Roman" pitchFamily="18" charset="0"/>
                <a:cs typeface="Times New Roman" pitchFamily="18" charset="0"/>
              </a:rPr>
              <a:t>HÌNH HỌC</a:t>
            </a:r>
            <a:endParaRPr lang="vi-VN" sz="3600" b="1" dirty="0">
              <a:solidFill>
                <a:srgbClr val="990033"/>
              </a:solidFill>
              <a:latin typeface="Times New Roman" pitchFamily="18" charset="0"/>
              <a:cs typeface="Times New Roman" pitchFamily="18" charset="0"/>
            </a:endParaRPr>
          </a:p>
        </p:txBody>
      </p:sp>
    </p:spTree>
    <p:extLst>
      <p:ext uri="{BB962C8B-B14F-4D97-AF65-F5344CB8AC3E}">
        <p14:creationId xmlns:p14="http://schemas.microsoft.com/office/powerpoint/2010/main" val="291380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66BB-5AAF-417E-819F-847C4BDB75DD}"/>
              </a:ext>
            </a:extLst>
          </p:cNvPr>
          <p:cNvSpPr>
            <a:spLocks noGrp="1"/>
          </p:cNvSpPr>
          <p:nvPr>
            <p:ph type="title"/>
          </p:nvPr>
        </p:nvSpPr>
        <p:spPr>
          <a:xfrm>
            <a:off x="228600" y="457200"/>
            <a:ext cx="8483082" cy="4343400"/>
          </a:xfrm>
        </p:spPr>
        <p:txBody>
          <a:bodyPr>
            <a:normAutofit/>
          </a:bodyPr>
          <a:lstStyle/>
          <a:p>
            <a:pPr algn="l"/>
            <a:r>
              <a:rPr lang="en-US" sz="3000" dirty="0" err="1">
                <a:solidFill>
                  <a:srgbClr val="0000FF"/>
                </a:solidFill>
                <a:latin typeface="Times New Roman" panose="02020603050405020304" pitchFamily="18" charset="0"/>
                <a:cs typeface="Times New Roman" panose="02020603050405020304" pitchFamily="18" charset="0"/>
              </a:rPr>
              <a:t>Dạng</a:t>
            </a:r>
            <a:r>
              <a:rPr lang="en-US" sz="3000" dirty="0">
                <a:solidFill>
                  <a:srgbClr val="0000FF"/>
                </a:solidFill>
                <a:latin typeface="Times New Roman" panose="02020603050405020304" pitchFamily="18" charset="0"/>
                <a:cs typeface="Times New Roman" panose="02020603050405020304" pitchFamily="18" charset="0"/>
              </a:rPr>
              <a:t> 5: </a:t>
            </a:r>
            <a:r>
              <a:rPr lang="en-US" sz="3000" dirty="0" err="1">
                <a:solidFill>
                  <a:srgbClr val="0000FF"/>
                </a:solidFill>
                <a:latin typeface="Times New Roman" panose="02020603050405020304" pitchFamily="18" charset="0"/>
                <a:cs typeface="Times New Roman" panose="02020603050405020304" pitchFamily="18" charset="0"/>
              </a:rPr>
              <a:t>Bài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toán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nội</a:t>
            </a:r>
            <a:r>
              <a:rPr lang="en-US" sz="3000" dirty="0">
                <a:solidFill>
                  <a:srgbClr val="0000FF"/>
                </a:solidFill>
                <a:latin typeface="Times New Roman" panose="02020603050405020304" pitchFamily="18" charset="0"/>
                <a:cs typeface="Times New Roman" panose="02020603050405020304" pitchFamily="18" charset="0"/>
              </a:rPr>
              <a:t> dung </a:t>
            </a:r>
            <a:r>
              <a:rPr lang="en-US" sz="3000" dirty="0" err="1">
                <a:solidFill>
                  <a:srgbClr val="0000FF"/>
                </a:solidFill>
                <a:latin typeface="Times New Roman" panose="02020603050405020304" pitchFamily="18" charset="0"/>
                <a:cs typeface="Times New Roman" panose="02020603050405020304" pitchFamily="18" charset="0"/>
              </a:rPr>
              <a:t>hình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học</a:t>
            </a:r>
            <a:br>
              <a:rPr lang="en-US" sz="3000" dirty="0">
                <a:solidFill>
                  <a:srgbClr val="0000FF"/>
                </a:solidFill>
                <a:latin typeface="Times New Roman" panose="02020603050405020304" pitchFamily="18" charset="0"/>
                <a:cs typeface="Times New Roman" panose="02020603050405020304" pitchFamily="18" charset="0"/>
              </a:rPr>
            </a:br>
            <a:r>
              <a:rPr lang="en-US" sz="3000" dirty="0">
                <a:solidFill>
                  <a:srgbClr val="0000FF"/>
                </a:solidFill>
                <a:latin typeface="Times New Roman" panose="02020603050405020304" pitchFamily="18" charset="0"/>
                <a:cs typeface="Times New Roman" panose="02020603050405020304" pitchFamily="18" charset="0"/>
              </a:rPr>
              <a:t>  </a:t>
            </a:r>
            <a:br>
              <a:rPr lang="en-US" sz="3000" dirty="0">
                <a:solidFill>
                  <a:srgbClr val="0000FF"/>
                </a:solidFill>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chu vi, </a:t>
            </a:r>
            <a:r>
              <a:rPr lang="en-US" sz="3000" dirty="0" err="1">
                <a:latin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vuông</a:t>
            </a:r>
            <a:r>
              <a:rPr lang="en-US" sz="3000" dirty="0">
                <a:latin typeface="Times New Roman" panose="02020603050405020304" pitchFamily="18" charset="0"/>
                <a:cs typeface="Times New Roman" panose="02020603050405020304" pitchFamily="18" charset="0"/>
              </a:rPr>
              <a:t>, tam </a:t>
            </a:r>
            <a:r>
              <a:rPr lang="en-US" sz="3000" dirty="0" err="1">
                <a:latin typeface="Times New Roman" panose="02020603050405020304" pitchFamily="18" charset="0"/>
                <a:cs typeface="Times New Roman" panose="02020603050405020304" pitchFamily="18" charset="0"/>
              </a:rPr>
              <a:t>giác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lượng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toán</a:t>
            </a:r>
            <a:r>
              <a:rPr lang="en-US" sz="3000" dirty="0">
                <a:latin typeface="Times New Roman" panose="02020603050405020304" pitchFamily="18" charset="0"/>
                <a:cs typeface="Times New Roman" panose="02020603050405020304" pitchFamily="18" charset="0"/>
              </a:rPr>
              <a:t>.</a:t>
            </a:r>
            <a:br>
              <a:rPr lang="en-US" sz="3000" dirty="0">
                <a:solidFill>
                  <a:srgbClr val="0000FF"/>
                </a:solidFill>
                <a:latin typeface="Times New Roman" panose="02020603050405020304" pitchFamily="18" charset="0"/>
                <a:cs typeface="Times New Roman" panose="02020603050405020304" pitchFamily="18" charset="0"/>
              </a:rPr>
            </a:br>
            <a:endParaRPr lang="en-US" sz="3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27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16975"/>
            <a:ext cx="8382000" cy="2554545"/>
          </a:xfrm>
          <a:prstGeom prst="rect">
            <a:avLst/>
          </a:prstGeom>
          <a:noFill/>
        </p:spPr>
        <p:txBody>
          <a:bodyPr wrap="square" rtlCol="0">
            <a:spAutoFit/>
          </a:bodyPr>
          <a:lstStyle/>
          <a:p>
            <a:pPr algn="just"/>
            <a:r>
              <a:rPr lang="vi-VN" sz="3200" b="1" dirty="0">
                <a:latin typeface="Times New Roman" pitchFamily="18" charset="0"/>
                <a:cs typeface="Times New Roman" pitchFamily="18" charset="0"/>
              </a:rPr>
              <a:t>Bài 1:</a:t>
            </a:r>
            <a:r>
              <a:rPr lang="vi-VN"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Một</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hình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chữ</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nhật</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có</a:t>
            </a:r>
            <a:r>
              <a:rPr lang="en-SG" sz="3200" dirty="0">
                <a:latin typeface="Times New Roman" pitchFamily="18" charset="0"/>
                <a:cs typeface="Times New Roman" pitchFamily="18" charset="0"/>
              </a:rPr>
              <a:t> chu vi 90m. </a:t>
            </a:r>
            <a:r>
              <a:rPr lang="en-SG" sz="3200" dirty="0" err="1">
                <a:latin typeface="Times New Roman" pitchFamily="18" charset="0"/>
                <a:cs typeface="Times New Roman" pitchFamily="18" charset="0"/>
              </a:rPr>
              <a:t>Nếu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tăng</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chiều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rộng</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lên</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gấp</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đôi</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và</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giảm</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chiều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dài</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đi</a:t>
            </a:r>
            <a:r>
              <a:rPr lang="en-SG" sz="3200" dirty="0">
                <a:latin typeface="Times New Roman" pitchFamily="18" charset="0"/>
                <a:cs typeface="Times New Roman" pitchFamily="18" charset="0"/>
              </a:rPr>
              <a:t> 15m </a:t>
            </a:r>
            <a:r>
              <a:rPr lang="en-SG" sz="3200" dirty="0" err="1">
                <a:latin typeface="Times New Roman" pitchFamily="18" charset="0"/>
                <a:cs typeface="Times New Roman" pitchFamily="18" charset="0"/>
              </a:rPr>
              <a:t>thì</a:t>
            </a:r>
            <a:r>
              <a:rPr lang="en-SG" sz="3200" dirty="0">
                <a:latin typeface="Times New Roman" pitchFamily="18" charset="0"/>
                <a:cs typeface="Times New Roman" pitchFamily="18" charset="0"/>
              </a:rPr>
              <a:t> ta </a:t>
            </a:r>
            <a:r>
              <a:rPr lang="en-SG" sz="3200" dirty="0" err="1">
                <a:latin typeface="Times New Roman" pitchFamily="18" charset="0"/>
                <a:cs typeface="Times New Roman" pitchFamily="18" charset="0"/>
              </a:rPr>
              <a:t>được</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hình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chữ</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nhật</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mới</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có</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diện</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tích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bằng</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diện</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tích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hình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chữ</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nhật</a:t>
            </a:r>
            <a:r>
              <a:rPr lang="en-SG" sz="3200" dirty="0">
                <a:latin typeface="Times New Roman" pitchFamily="18" charset="0"/>
                <a:cs typeface="Times New Roman" pitchFamily="18" charset="0"/>
              </a:rPr>
              <a:t> ban </a:t>
            </a:r>
            <a:r>
              <a:rPr lang="en-SG" sz="3200" dirty="0" err="1">
                <a:latin typeface="Times New Roman" pitchFamily="18" charset="0"/>
                <a:cs typeface="Times New Roman" pitchFamily="18" charset="0"/>
              </a:rPr>
              <a:t>đầu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Tính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các</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cạnh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của</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hình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chữ</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nhật</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đã</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cho</a:t>
            </a:r>
            <a:r>
              <a:rPr lang="en-SG"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2"/>
          <p:cNvSpPr>
            <a:spLocks noChangeArrowheads="1"/>
          </p:cNvSpPr>
          <p:nvPr/>
        </p:nvSpPr>
        <p:spPr bwMode="auto">
          <a:xfrm>
            <a:off x="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9" name="Straight Connector 18"/>
          <p:cNvCxnSpPr>
            <a:cxnSpLocks/>
          </p:cNvCxnSpPr>
          <p:nvPr/>
        </p:nvCxnSpPr>
        <p:spPr>
          <a:xfrm>
            <a:off x="5791200" y="609600"/>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AA65180-9410-4027-A376-58D1F334D72C}"/>
              </a:ext>
            </a:extLst>
          </p:cNvPr>
          <p:cNvCxnSpPr>
            <a:cxnSpLocks/>
          </p:cNvCxnSpPr>
          <p:nvPr/>
        </p:nvCxnSpPr>
        <p:spPr>
          <a:xfrm>
            <a:off x="2590800" y="639145"/>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05B0CD-0D9D-4C19-BC69-23FF70E86760}"/>
              </a:ext>
            </a:extLst>
          </p:cNvPr>
          <p:cNvCxnSpPr>
            <a:cxnSpLocks/>
          </p:cNvCxnSpPr>
          <p:nvPr/>
        </p:nvCxnSpPr>
        <p:spPr>
          <a:xfrm>
            <a:off x="457200" y="1143000"/>
            <a:ext cx="457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EED717-3225-4990-9126-520C6515B8A0}"/>
              </a:ext>
            </a:extLst>
          </p:cNvPr>
          <p:cNvCxnSpPr>
            <a:cxnSpLocks/>
          </p:cNvCxnSpPr>
          <p:nvPr/>
        </p:nvCxnSpPr>
        <p:spPr>
          <a:xfrm>
            <a:off x="5791200" y="1156996"/>
            <a:ext cx="2819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D4D2B5-DED8-46C8-B39C-ED7B5CAD7BBF}"/>
              </a:ext>
            </a:extLst>
          </p:cNvPr>
          <p:cNvCxnSpPr>
            <a:cxnSpLocks/>
          </p:cNvCxnSpPr>
          <p:nvPr/>
        </p:nvCxnSpPr>
        <p:spPr>
          <a:xfrm>
            <a:off x="457200" y="160020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D01CD6-63CA-4A04-B316-FBDE202F6F73}"/>
              </a:ext>
            </a:extLst>
          </p:cNvPr>
          <p:cNvCxnSpPr>
            <a:cxnSpLocks/>
          </p:cNvCxnSpPr>
          <p:nvPr/>
        </p:nvCxnSpPr>
        <p:spPr>
          <a:xfrm>
            <a:off x="7270102" y="1614196"/>
            <a:ext cx="13404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CEBEE4-DFB1-42AF-B0EF-2313C7C803FE}"/>
              </a:ext>
            </a:extLst>
          </p:cNvPr>
          <p:cNvCxnSpPr>
            <a:cxnSpLocks/>
          </p:cNvCxnSpPr>
          <p:nvPr/>
        </p:nvCxnSpPr>
        <p:spPr>
          <a:xfrm>
            <a:off x="457200" y="2133600"/>
            <a:ext cx="6400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7" name="Table 27">
            <a:extLst>
              <a:ext uri="{FF2B5EF4-FFF2-40B4-BE49-F238E27FC236}">
                <a16:creationId xmlns:a16="http://schemas.microsoft.com/office/drawing/2014/main" id="{51149CB3-03C7-4D68-8834-A6DCA4A0F747}"/>
              </a:ext>
            </a:extLst>
          </p:cNvPr>
          <p:cNvGraphicFramePr>
            <a:graphicFrameLocks noGrp="1"/>
          </p:cNvGraphicFramePr>
          <p:nvPr>
            <p:extLst>
              <p:ext uri="{D42A27DB-BD31-4B8C-83A1-F6EECF244321}">
                <p14:modId xmlns:p14="http://schemas.microsoft.com/office/powerpoint/2010/main" val="2683576969"/>
              </p:ext>
            </p:extLst>
          </p:nvPr>
        </p:nvGraphicFramePr>
        <p:xfrm>
          <a:off x="457200" y="2743199"/>
          <a:ext cx="8382000" cy="2057397"/>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4256940029"/>
                    </a:ext>
                  </a:extLst>
                </a:gridCol>
                <a:gridCol w="1676400">
                  <a:extLst>
                    <a:ext uri="{9D8B030D-6E8A-4147-A177-3AD203B41FA5}">
                      <a16:colId xmlns:a16="http://schemas.microsoft.com/office/drawing/2014/main" val="4240259348"/>
                    </a:ext>
                  </a:extLst>
                </a:gridCol>
                <a:gridCol w="1676400">
                  <a:extLst>
                    <a:ext uri="{9D8B030D-6E8A-4147-A177-3AD203B41FA5}">
                      <a16:colId xmlns:a16="http://schemas.microsoft.com/office/drawing/2014/main" val="3948141256"/>
                    </a:ext>
                  </a:extLst>
                </a:gridCol>
                <a:gridCol w="1676400">
                  <a:extLst>
                    <a:ext uri="{9D8B030D-6E8A-4147-A177-3AD203B41FA5}">
                      <a16:colId xmlns:a16="http://schemas.microsoft.com/office/drawing/2014/main" val="1457707299"/>
                    </a:ext>
                  </a:extLst>
                </a:gridCol>
                <a:gridCol w="1676400">
                  <a:extLst>
                    <a:ext uri="{9D8B030D-6E8A-4147-A177-3AD203B41FA5}">
                      <a16:colId xmlns:a16="http://schemas.microsoft.com/office/drawing/2014/main" val="1553266414"/>
                    </a:ext>
                  </a:extLst>
                </a:gridCol>
              </a:tblGrid>
              <a:tr h="685799">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C.Rộng</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C.Dài</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Chu vi</a:t>
                      </a:r>
                    </a:p>
                  </a:txBody>
                  <a:tcPr anchor="ct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Diện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tích</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71803365"/>
                  </a:ext>
                </a:extLst>
              </a:tr>
              <a:tr h="685799">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HCN </a:t>
                      </a:r>
                      <a:r>
                        <a:rPr lang="en-US" sz="2800" dirty="0" err="1">
                          <a:solidFill>
                            <a:srgbClr val="0000FF"/>
                          </a:solidFill>
                          <a:latin typeface="Times New Roman" panose="02020603050405020304" pitchFamily="18" charset="0"/>
                          <a:cs typeface="Times New Roman" panose="02020603050405020304" pitchFamily="18" charset="0"/>
                        </a:rPr>
                        <a:t>đầu</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90506106"/>
                  </a:ext>
                </a:extLst>
              </a:tr>
              <a:tr h="685799">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HCN </a:t>
                      </a:r>
                      <a:r>
                        <a:rPr lang="en-US" sz="2800" dirty="0" err="1">
                          <a:solidFill>
                            <a:srgbClr val="0000FF"/>
                          </a:solidFill>
                          <a:latin typeface="Times New Roman" panose="02020603050405020304" pitchFamily="18" charset="0"/>
                          <a:cs typeface="Times New Roman" panose="02020603050405020304" pitchFamily="18" charset="0"/>
                        </a:rPr>
                        <a:t>sau</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800">
                        <a:latin typeface="Times New Roman" panose="02020603050405020304" pitchFamily="18" charset="0"/>
                        <a:cs typeface="Times New Roman" panose="02020603050405020304" pitchFamily="18" charset="0"/>
                      </a:endParaRPr>
                    </a:p>
                  </a:txBody>
                  <a:tcPr anchor="ctr"/>
                </a:tc>
                <a:tc>
                  <a:txBody>
                    <a:bodyPr/>
                    <a:lstStyle/>
                    <a:p>
                      <a:pPr algn="ctr"/>
                      <a:endParaRPr lang="en-US" sz="280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66369736"/>
                  </a:ext>
                </a:extLst>
              </a:tr>
            </a:tbl>
          </a:graphicData>
        </a:graphic>
      </p:graphicFrame>
      <p:sp>
        <p:nvSpPr>
          <p:cNvPr id="28" name="TextBox 27">
            <a:extLst>
              <a:ext uri="{FF2B5EF4-FFF2-40B4-BE49-F238E27FC236}">
                <a16:creationId xmlns:a16="http://schemas.microsoft.com/office/drawing/2014/main" id="{118BA9C9-6713-4864-A3EE-1A8155D6DF33}"/>
              </a:ext>
            </a:extLst>
          </p:cNvPr>
          <p:cNvSpPr txBox="1"/>
          <p:nvPr/>
        </p:nvSpPr>
        <p:spPr>
          <a:xfrm>
            <a:off x="2787716" y="3509721"/>
            <a:ext cx="430763"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x</a:t>
            </a:r>
            <a:endParaRPr lang="en-US" sz="3200" dirty="0">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18E8D5DE-62A2-419D-85F9-69B6EACCF594}"/>
              </a:ext>
            </a:extLst>
          </p:cNvPr>
          <p:cNvSpPr txBox="1"/>
          <p:nvPr/>
        </p:nvSpPr>
        <p:spPr>
          <a:xfrm>
            <a:off x="7239000" y="4103789"/>
            <a:ext cx="1752600"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2x(y-15)</a:t>
            </a:r>
            <a:endParaRPr lang="en-US" sz="3200" dirty="0">
              <a:latin typeface="Times New Roman" pitchFamily="18" charset="0"/>
              <a:cs typeface="Times New Roman" pitchFamily="18" charset="0"/>
            </a:endParaRPr>
          </a:p>
        </p:txBody>
      </p:sp>
      <p:sp>
        <p:nvSpPr>
          <p:cNvPr id="31" name="TextBox 30">
            <a:extLst>
              <a:ext uri="{FF2B5EF4-FFF2-40B4-BE49-F238E27FC236}">
                <a16:creationId xmlns:a16="http://schemas.microsoft.com/office/drawing/2014/main" id="{D0B6487E-21EB-41CE-8E79-9BA7630FF928}"/>
              </a:ext>
            </a:extLst>
          </p:cNvPr>
          <p:cNvSpPr txBox="1"/>
          <p:nvPr/>
        </p:nvSpPr>
        <p:spPr>
          <a:xfrm>
            <a:off x="4114800" y="4126774"/>
            <a:ext cx="1295400"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y - 15</a:t>
            </a:r>
            <a:endParaRPr lang="en-US" sz="3200" dirty="0">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id="{EB4FF27C-FAFF-4214-9D04-7480861DC67A}"/>
              </a:ext>
            </a:extLst>
          </p:cNvPr>
          <p:cNvSpPr txBox="1"/>
          <p:nvPr/>
        </p:nvSpPr>
        <p:spPr>
          <a:xfrm>
            <a:off x="2787716" y="4166175"/>
            <a:ext cx="793684"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2x</a:t>
            </a:r>
            <a:endParaRPr lang="en-US" sz="3200" dirty="0">
              <a:latin typeface="Times New Roman" pitchFamily="18" charset="0"/>
              <a:cs typeface="Times New Roman" pitchFamily="18" charset="0"/>
            </a:endParaRPr>
          </a:p>
        </p:txBody>
      </p:sp>
      <p:sp>
        <p:nvSpPr>
          <p:cNvPr id="33" name="TextBox 32">
            <a:extLst>
              <a:ext uri="{FF2B5EF4-FFF2-40B4-BE49-F238E27FC236}">
                <a16:creationId xmlns:a16="http://schemas.microsoft.com/office/drawing/2014/main" id="{1A394EFD-D658-4F3B-A710-AFAF5755A479}"/>
              </a:ext>
            </a:extLst>
          </p:cNvPr>
          <p:cNvSpPr txBox="1"/>
          <p:nvPr/>
        </p:nvSpPr>
        <p:spPr>
          <a:xfrm>
            <a:off x="6114660" y="3466315"/>
            <a:ext cx="743340"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90</a:t>
            </a:r>
            <a:endParaRPr lang="en-US" sz="3200" dirty="0">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id="{207FB50C-C7BC-45CE-B945-FB7B066A38CC}"/>
              </a:ext>
            </a:extLst>
          </p:cNvPr>
          <p:cNvSpPr txBox="1"/>
          <p:nvPr/>
        </p:nvSpPr>
        <p:spPr>
          <a:xfrm>
            <a:off x="4432818" y="3479509"/>
            <a:ext cx="430763"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y</a:t>
            </a:r>
            <a:endParaRPr lang="en-US" sz="3200" dirty="0">
              <a:latin typeface="Times New Roman" pitchFamily="18" charset="0"/>
              <a:cs typeface="Times New Roman" pitchFamily="18" charset="0"/>
            </a:endParaRPr>
          </a:p>
        </p:txBody>
      </p:sp>
      <p:sp>
        <p:nvSpPr>
          <p:cNvPr id="35" name="TextBox 34">
            <a:extLst>
              <a:ext uri="{FF2B5EF4-FFF2-40B4-BE49-F238E27FC236}">
                <a16:creationId xmlns:a16="http://schemas.microsoft.com/office/drawing/2014/main" id="{2C192FFD-CB1F-4D46-B196-87E22AF4F9F1}"/>
              </a:ext>
            </a:extLst>
          </p:cNvPr>
          <p:cNvSpPr txBox="1"/>
          <p:nvPr/>
        </p:nvSpPr>
        <p:spPr>
          <a:xfrm>
            <a:off x="7747906" y="3447335"/>
            <a:ext cx="722345" cy="584775"/>
          </a:xfrm>
          <a:prstGeom prst="rect">
            <a:avLst/>
          </a:prstGeom>
          <a:noFill/>
        </p:spPr>
        <p:txBody>
          <a:bodyPr wrap="square" rtlCol="0">
            <a:spAutoFit/>
          </a:bodyPr>
          <a:lstStyle/>
          <a:p>
            <a:pPr algn="just"/>
            <a:r>
              <a:rPr lang="en-US" sz="3200" b="1" dirty="0" err="1">
                <a:latin typeface="Times New Roman" pitchFamily="18" charset="0"/>
                <a:cs typeface="Times New Roman" pitchFamily="18" charset="0"/>
              </a:rPr>
              <a:t>xy</a:t>
            </a:r>
            <a:endParaRPr lang="en-US" sz="3200" dirty="0">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id="{9948010D-03EA-47C0-9617-A76A71EB5B43}"/>
              </a:ext>
            </a:extLst>
          </p:cNvPr>
          <p:cNvSpPr txBox="1"/>
          <p:nvPr/>
        </p:nvSpPr>
        <p:spPr>
          <a:xfrm>
            <a:off x="685800" y="5116229"/>
            <a:ext cx="2420710"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2(x + y) = 90</a:t>
            </a:r>
            <a:endParaRPr lang="en-US" sz="3200" dirty="0">
              <a:latin typeface="Times New Roman" pitchFamily="18" charset="0"/>
              <a:cs typeface="Times New Roman" pitchFamily="18" charset="0"/>
            </a:endParaRPr>
          </a:p>
        </p:txBody>
      </p:sp>
      <p:sp>
        <p:nvSpPr>
          <p:cNvPr id="38" name="TextBox 37">
            <a:extLst>
              <a:ext uri="{FF2B5EF4-FFF2-40B4-BE49-F238E27FC236}">
                <a16:creationId xmlns:a16="http://schemas.microsoft.com/office/drawing/2014/main" id="{AFC729B5-A185-4B01-A508-3FD176150342}"/>
              </a:ext>
            </a:extLst>
          </p:cNvPr>
          <p:cNvSpPr txBox="1"/>
          <p:nvPr/>
        </p:nvSpPr>
        <p:spPr>
          <a:xfrm>
            <a:off x="2940892" y="5109953"/>
            <a:ext cx="3480706"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&lt;=&gt; x + y = 45</a:t>
            </a:r>
            <a:endParaRPr lang="en-US" sz="3200" dirty="0">
              <a:latin typeface="Times New Roman" pitchFamily="18" charset="0"/>
              <a:cs typeface="Times New Roman" pitchFamily="18" charset="0"/>
            </a:endParaRPr>
          </a:p>
        </p:txBody>
      </p:sp>
      <p:sp>
        <p:nvSpPr>
          <p:cNvPr id="39" name="TextBox 38">
            <a:extLst>
              <a:ext uri="{FF2B5EF4-FFF2-40B4-BE49-F238E27FC236}">
                <a16:creationId xmlns:a16="http://schemas.microsoft.com/office/drawing/2014/main" id="{45DD5FF7-26D9-4790-AD13-67EABFAEBAC0}"/>
              </a:ext>
            </a:extLst>
          </p:cNvPr>
          <p:cNvSpPr txBox="1"/>
          <p:nvPr/>
        </p:nvSpPr>
        <p:spPr>
          <a:xfrm>
            <a:off x="685800" y="5707280"/>
            <a:ext cx="2712292"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2x(y - 15) = </a:t>
            </a:r>
            <a:r>
              <a:rPr lang="en-US" sz="3200" b="1" dirty="0" err="1">
                <a:latin typeface="Times New Roman" pitchFamily="18" charset="0"/>
                <a:cs typeface="Times New Roman" pitchFamily="18" charset="0"/>
              </a:rPr>
              <a:t>xy</a:t>
            </a:r>
            <a:endParaRPr lang="en-US" sz="3200" dirty="0">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id="{E5B11CE4-8A6A-4516-8C61-CC92F7057F3A}"/>
              </a:ext>
            </a:extLst>
          </p:cNvPr>
          <p:cNvSpPr txBox="1"/>
          <p:nvPr/>
        </p:nvSpPr>
        <p:spPr>
          <a:xfrm>
            <a:off x="3425014" y="5710171"/>
            <a:ext cx="5337986"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&lt;=&gt; 2xy – 30x = </a:t>
            </a:r>
            <a:r>
              <a:rPr lang="en-US" sz="3200" b="1" dirty="0" err="1">
                <a:latin typeface="Times New Roman" pitchFamily="18" charset="0"/>
                <a:cs typeface="Times New Roman" pitchFamily="18" charset="0"/>
              </a:rPr>
              <a:t>xy</a:t>
            </a:r>
            <a:r>
              <a:rPr lang="en-US" sz="3200" b="1" dirty="0">
                <a:latin typeface="Times New Roman" pitchFamily="18" charset="0"/>
                <a:cs typeface="Times New Roman" pitchFamily="18" charset="0"/>
              </a:rPr>
              <a:t> &lt;=&gt; …..</a:t>
            </a:r>
            <a:endParaRPr lang="en-US" sz="3200" dirty="0">
              <a:latin typeface="Times New Roman" pitchFamily="18" charset="0"/>
              <a:cs typeface="Times New Roman" pitchFamily="18" charset="0"/>
            </a:endParaRPr>
          </a:p>
        </p:txBody>
      </p:sp>
      <p:sp>
        <p:nvSpPr>
          <p:cNvPr id="41" name="Left Brace 40">
            <a:extLst>
              <a:ext uri="{FF2B5EF4-FFF2-40B4-BE49-F238E27FC236}">
                <a16:creationId xmlns:a16="http://schemas.microsoft.com/office/drawing/2014/main" id="{4CC5F087-F7FD-4823-A33D-674A2A9F5C25}"/>
              </a:ext>
            </a:extLst>
          </p:cNvPr>
          <p:cNvSpPr/>
          <p:nvPr/>
        </p:nvSpPr>
        <p:spPr>
          <a:xfrm>
            <a:off x="394218" y="5220477"/>
            <a:ext cx="242061" cy="1062247"/>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166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4" grpId="0"/>
      <p:bldP spid="35" grpId="0"/>
      <p:bldP spid="37" grpId="0"/>
      <p:bldP spid="38" grpId="0"/>
      <p:bldP spid="39" grpId="0"/>
      <p:bldP spid="40"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876" y="24581"/>
            <a:ext cx="9144000" cy="492443"/>
          </a:xfrm>
          <a:prstGeom prst="rect">
            <a:avLst/>
          </a:prstGeom>
          <a:noFill/>
        </p:spPr>
        <p:txBody>
          <a:bodyPr wrap="square" rtlCol="0">
            <a:spAutoFit/>
          </a:bodyPr>
          <a:lstStyle/>
          <a:p>
            <a:pPr algn="just"/>
            <a:r>
              <a:rPr lang="vi-VN" sz="2600" dirty="0">
                <a:latin typeface="Times New Roman" pitchFamily="18" charset="0"/>
                <a:cs typeface="Times New Roman" pitchFamily="18" charset="0"/>
              </a:rPr>
              <a:t>Gọi </a:t>
            </a:r>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nhật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x (m) (0 &lt; x &lt; 45)</a:t>
            </a:r>
          </a:p>
        </p:txBody>
      </p:sp>
      <p:sp>
        <p:nvSpPr>
          <p:cNvPr id="24" name="TextBox 23">
            <a:extLst>
              <a:ext uri="{FF2B5EF4-FFF2-40B4-BE49-F238E27FC236}">
                <a16:creationId xmlns:a16="http://schemas.microsoft.com/office/drawing/2014/main" id="{DC6BBB8A-09AD-47BD-B044-F86358A9DD6F}"/>
              </a:ext>
            </a:extLst>
          </p:cNvPr>
          <p:cNvSpPr txBox="1"/>
          <p:nvPr/>
        </p:nvSpPr>
        <p:spPr>
          <a:xfrm>
            <a:off x="55984" y="430586"/>
            <a:ext cx="9144000" cy="492443"/>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Gọi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nhật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y (m) (0 &lt; x &lt; y &lt; 45)</a:t>
            </a:r>
          </a:p>
        </p:txBody>
      </p:sp>
      <p:sp>
        <p:nvSpPr>
          <p:cNvPr id="33" name="TextBox 32">
            <a:extLst>
              <a:ext uri="{FF2B5EF4-FFF2-40B4-BE49-F238E27FC236}">
                <a16:creationId xmlns:a16="http://schemas.microsoft.com/office/drawing/2014/main" id="{AE3915C6-27E9-4651-92DA-150C244D126E}"/>
              </a:ext>
            </a:extLst>
          </p:cNvPr>
          <p:cNvSpPr txBox="1"/>
          <p:nvPr/>
        </p:nvSpPr>
        <p:spPr>
          <a:xfrm>
            <a:off x="-495300" y="882758"/>
            <a:ext cx="9583316" cy="492443"/>
          </a:xfrm>
          <a:prstGeom prst="rect">
            <a:avLst/>
          </a:prstGeom>
          <a:noFill/>
        </p:spPr>
        <p:txBody>
          <a:bodyPr wrap="square" rtlCol="0">
            <a:spAutoFit/>
          </a:bodyPr>
          <a:lstStyle/>
          <a:p>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Vì</a:t>
            </a:r>
            <a:r>
              <a:rPr lang="en-US" sz="2600" dirty="0">
                <a:latin typeface="Times New Roman" pitchFamily="18" charset="0"/>
                <a:cs typeface="Times New Roman" pitchFamily="18" charset="0"/>
              </a:rPr>
              <a:t> chu vi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nhật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90m </a:t>
            </a:r>
            <a:r>
              <a:rPr lang="en-US" sz="2600" dirty="0" err="1">
                <a:latin typeface="Times New Roman" pitchFamily="18" charset="0"/>
                <a:cs typeface="Times New Roman" pitchFamily="18" charset="0"/>
              </a:rPr>
              <a:t>nên</a:t>
            </a:r>
            <a:r>
              <a:rPr lang="en-US" sz="2600" dirty="0">
                <a:latin typeface="Times New Roman" pitchFamily="18" charset="0"/>
                <a:cs typeface="Times New Roman" pitchFamily="18" charset="0"/>
              </a:rPr>
              <a:t> ta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trình</a:t>
            </a:r>
            <a:r>
              <a:rPr lang="en-US" sz="2600" dirty="0">
                <a:latin typeface="Times New Roman" pitchFamily="18" charset="0"/>
                <a:cs typeface="Times New Roman" pitchFamily="18" charset="0"/>
              </a:rPr>
              <a:t>:</a:t>
            </a:r>
          </a:p>
        </p:txBody>
      </p:sp>
      <p:sp>
        <p:nvSpPr>
          <p:cNvPr id="34" name="TextBox 33">
            <a:extLst>
              <a:ext uri="{FF2B5EF4-FFF2-40B4-BE49-F238E27FC236}">
                <a16:creationId xmlns:a16="http://schemas.microsoft.com/office/drawing/2014/main" id="{2DA0A3A9-4050-4C63-B74C-CA6BE71A2851}"/>
              </a:ext>
            </a:extLst>
          </p:cNvPr>
          <p:cNvSpPr txBox="1"/>
          <p:nvPr/>
        </p:nvSpPr>
        <p:spPr>
          <a:xfrm>
            <a:off x="2286000" y="1398214"/>
            <a:ext cx="5029200" cy="492443"/>
          </a:xfrm>
          <a:prstGeom prst="rect">
            <a:avLst/>
          </a:prstGeom>
          <a:noFill/>
        </p:spPr>
        <p:txBody>
          <a:bodyPr wrap="square" rtlCol="0">
            <a:spAutoFit/>
          </a:bodyPr>
          <a:lstStyle/>
          <a:p>
            <a:pPr algn="just"/>
            <a:r>
              <a:rPr lang="en-US" sz="2600" dirty="0">
                <a:latin typeface="Times New Roman" pitchFamily="18" charset="0"/>
                <a:cs typeface="Times New Roman" pitchFamily="18" charset="0"/>
              </a:rPr>
              <a:t>2(x + y) = 90 &lt;=&gt; x + y = 45     (1) </a:t>
            </a:r>
          </a:p>
        </p:txBody>
      </p:sp>
      <p:sp>
        <p:nvSpPr>
          <p:cNvPr id="35" name="TextBox 34">
            <a:extLst>
              <a:ext uri="{FF2B5EF4-FFF2-40B4-BE49-F238E27FC236}">
                <a16:creationId xmlns:a16="http://schemas.microsoft.com/office/drawing/2014/main" id="{4A9A1011-EEF8-4D7C-98C3-144E22506183}"/>
              </a:ext>
            </a:extLst>
          </p:cNvPr>
          <p:cNvSpPr txBox="1"/>
          <p:nvPr/>
        </p:nvSpPr>
        <p:spPr>
          <a:xfrm>
            <a:off x="152400" y="1825340"/>
            <a:ext cx="9144000" cy="492443"/>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2x (m)</a:t>
            </a:r>
          </a:p>
        </p:txBody>
      </p:sp>
      <p:sp>
        <p:nvSpPr>
          <p:cNvPr id="36" name="TextBox 35">
            <a:extLst>
              <a:ext uri="{FF2B5EF4-FFF2-40B4-BE49-F238E27FC236}">
                <a16:creationId xmlns:a16="http://schemas.microsoft.com/office/drawing/2014/main" id="{88B42475-DEF6-41F2-B7C5-CD39976CB512}"/>
              </a:ext>
            </a:extLst>
          </p:cNvPr>
          <p:cNvSpPr txBox="1"/>
          <p:nvPr/>
        </p:nvSpPr>
        <p:spPr>
          <a:xfrm>
            <a:off x="152400" y="2219493"/>
            <a:ext cx="9144000" cy="492443"/>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y - 15 (m)</a:t>
            </a:r>
          </a:p>
        </p:txBody>
      </p:sp>
      <p:sp>
        <p:nvSpPr>
          <p:cNvPr id="37" name="TextBox 36">
            <a:extLst>
              <a:ext uri="{FF2B5EF4-FFF2-40B4-BE49-F238E27FC236}">
                <a16:creationId xmlns:a16="http://schemas.microsoft.com/office/drawing/2014/main" id="{D872E489-6759-4405-9FAA-A86C5AB518CF}"/>
              </a:ext>
            </a:extLst>
          </p:cNvPr>
          <p:cNvSpPr txBox="1"/>
          <p:nvPr/>
        </p:nvSpPr>
        <p:spPr>
          <a:xfrm>
            <a:off x="152400" y="3667828"/>
            <a:ext cx="8859416" cy="892552"/>
          </a:xfrm>
          <a:prstGeom prst="rect">
            <a:avLst/>
          </a:prstGeom>
          <a:noFill/>
        </p:spPr>
        <p:txBody>
          <a:bodyPr wrap="square" rtlCol="0">
            <a:spAutoFit/>
          </a:bodyPr>
          <a:lstStyle/>
          <a:p>
            <a:r>
              <a:rPr lang="en-US" sz="2600" dirty="0" err="1">
                <a:latin typeface="Times New Roman" pitchFamily="18" charset="0"/>
                <a:cs typeface="Times New Roman" pitchFamily="18" charset="0"/>
              </a:rPr>
              <a:t>Vì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bằng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nhật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nên</a:t>
            </a:r>
            <a:r>
              <a:rPr lang="en-US" sz="2600" dirty="0">
                <a:latin typeface="Times New Roman" pitchFamily="18" charset="0"/>
                <a:cs typeface="Times New Roman" pitchFamily="18" charset="0"/>
              </a:rPr>
              <a:t> ta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trình</a:t>
            </a:r>
            <a:r>
              <a:rPr lang="en-US" sz="2600" dirty="0">
                <a:latin typeface="Times New Roman" pitchFamily="18" charset="0"/>
                <a:cs typeface="Times New Roman" pitchFamily="18" charset="0"/>
              </a:rPr>
              <a:t>:</a:t>
            </a:r>
          </a:p>
        </p:txBody>
      </p:sp>
      <p:sp>
        <p:nvSpPr>
          <p:cNvPr id="38" name="TextBox 37">
            <a:extLst>
              <a:ext uri="{FF2B5EF4-FFF2-40B4-BE49-F238E27FC236}">
                <a16:creationId xmlns:a16="http://schemas.microsoft.com/office/drawing/2014/main" id="{485DC93A-EA24-4B0B-94C5-9C03A538A55E}"/>
              </a:ext>
            </a:extLst>
          </p:cNvPr>
          <p:cNvSpPr txBox="1"/>
          <p:nvPr/>
        </p:nvSpPr>
        <p:spPr>
          <a:xfrm>
            <a:off x="152400" y="2693170"/>
            <a:ext cx="9144000" cy="492443"/>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Diện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nhật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xy</a:t>
            </a:r>
            <a:r>
              <a:rPr lang="en-US" sz="2600" dirty="0">
                <a:latin typeface="Times New Roman" pitchFamily="18" charset="0"/>
                <a:cs typeface="Times New Roman" pitchFamily="18" charset="0"/>
              </a:rPr>
              <a:t> (m</a:t>
            </a:r>
            <a:r>
              <a:rPr lang="en-US" sz="2600" baseline="30000" dirty="0">
                <a:latin typeface="Times New Roman" pitchFamily="18" charset="0"/>
                <a:cs typeface="Times New Roman" pitchFamily="18" charset="0"/>
              </a:rPr>
              <a:t>2</a:t>
            </a:r>
            <a:r>
              <a:rPr lang="en-US" sz="2600" dirty="0">
                <a:latin typeface="Times New Roman" pitchFamily="18" charset="0"/>
                <a:cs typeface="Times New Roman" pitchFamily="18" charset="0"/>
              </a:rPr>
              <a:t>)</a:t>
            </a:r>
          </a:p>
        </p:txBody>
      </p:sp>
      <p:sp>
        <p:nvSpPr>
          <p:cNvPr id="40" name="TextBox 39">
            <a:extLst>
              <a:ext uri="{FF2B5EF4-FFF2-40B4-BE49-F238E27FC236}">
                <a16:creationId xmlns:a16="http://schemas.microsoft.com/office/drawing/2014/main" id="{63972A71-4709-44AD-981A-60EA79BADB14}"/>
              </a:ext>
            </a:extLst>
          </p:cNvPr>
          <p:cNvSpPr txBox="1"/>
          <p:nvPr/>
        </p:nvSpPr>
        <p:spPr>
          <a:xfrm>
            <a:off x="152400" y="3175385"/>
            <a:ext cx="9144000" cy="492443"/>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Diện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2x(y – 15) (m</a:t>
            </a:r>
            <a:r>
              <a:rPr lang="en-US" sz="2600" baseline="30000" dirty="0">
                <a:latin typeface="Times New Roman" pitchFamily="18" charset="0"/>
                <a:cs typeface="Times New Roman" pitchFamily="18" charset="0"/>
              </a:rPr>
              <a:t>2</a:t>
            </a:r>
            <a:r>
              <a:rPr lang="en-US" sz="2600" dirty="0">
                <a:latin typeface="Times New Roman" pitchFamily="18" charset="0"/>
                <a:cs typeface="Times New Roman" pitchFamily="18" charset="0"/>
              </a:rPr>
              <a:t>)</a:t>
            </a:r>
          </a:p>
        </p:txBody>
      </p:sp>
      <p:sp>
        <p:nvSpPr>
          <p:cNvPr id="41" name="TextBox 40">
            <a:extLst>
              <a:ext uri="{FF2B5EF4-FFF2-40B4-BE49-F238E27FC236}">
                <a16:creationId xmlns:a16="http://schemas.microsoft.com/office/drawing/2014/main" id="{B147B049-650E-498C-AEAC-7ABB57722536}"/>
              </a:ext>
            </a:extLst>
          </p:cNvPr>
          <p:cNvSpPr txBox="1"/>
          <p:nvPr/>
        </p:nvSpPr>
        <p:spPr>
          <a:xfrm>
            <a:off x="762000" y="4560380"/>
            <a:ext cx="9601200" cy="892552"/>
          </a:xfrm>
          <a:prstGeom prst="rect">
            <a:avLst/>
          </a:prstGeom>
          <a:noFill/>
        </p:spPr>
        <p:txBody>
          <a:bodyPr wrap="square" rtlCol="0">
            <a:spAutoFit/>
          </a:bodyPr>
          <a:lstStyle/>
          <a:p>
            <a:pPr algn="just"/>
            <a:r>
              <a:rPr lang="en-US" sz="2600" dirty="0">
                <a:latin typeface="Times New Roman" pitchFamily="18" charset="0"/>
                <a:cs typeface="Times New Roman" pitchFamily="18" charset="0"/>
              </a:rPr>
              <a:t>        2x(y – 15) = </a:t>
            </a:r>
            <a:r>
              <a:rPr lang="en-US" sz="2600" dirty="0" err="1">
                <a:latin typeface="Times New Roman" pitchFamily="18" charset="0"/>
                <a:cs typeface="Times New Roman" pitchFamily="18" charset="0"/>
              </a:rPr>
              <a:t>xy</a:t>
            </a:r>
            <a:r>
              <a:rPr lang="en-US" sz="2600" dirty="0">
                <a:latin typeface="Times New Roman" pitchFamily="18" charset="0"/>
                <a:cs typeface="Times New Roman" pitchFamily="18" charset="0"/>
              </a:rPr>
              <a:t> &lt;=&gt; 2xy – 30x = </a:t>
            </a:r>
            <a:r>
              <a:rPr lang="en-US" sz="2600" dirty="0" err="1">
                <a:latin typeface="Times New Roman" pitchFamily="18" charset="0"/>
                <a:cs typeface="Times New Roman" pitchFamily="18" charset="0"/>
              </a:rPr>
              <a:t>xy</a:t>
            </a:r>
            <a:r>
              <a:rPr lang="en-US" sz="2600" dirty="0">
                <a:latin typeface="Times New Roman" pitchFamily="18" charset="0"/>
                <a:cs typeface="Times New Roman" pitchFamily="18" charset="0"/>
              </a:rPr>
              <a:t> </a:t>
            </a:r>
          </a:p>
          <a:p>
            <a:pPr algn="just"/>
            <a:r>
              <a:rPr lang="en-US" sz="2600" dirty="0">
                <a:latin typeface="Times New Roman" pitchFamily="18" charset="0"/>
                <a:cs typeface="Times New Roman" pitchFamily="18" charset="0"/>
              </a:rPr>
              <a:t>&lt;=&gt; 2xy – 30x – </a:t>
            </a:r>
            <a:r>
              <a:rPr lang="en-US" sz="2600" dirty="0" err="1">
                <a:latin typeface="Times New Roman" pitchFamily="18" charset="0"/>
                <a:cs typeface="Times New Roman" pitchFamily="18" charset="0"/>
              </a:rPr>
              <a:t>xy</a:t>
            </a:r>
            <a:r>
              <a:rPr lang="en-US" sz="2600" dirty="0">
                <a:latin typeface="Times New Roman" pitchFamily="18" charset="0"/>
                <a:cs typeface="Times New Roman" pitchFamily="18" charset="0"/>
              </a:rPr>
              <a:t> = 0 &lt;=&gt; </a:t>
            </a:r>
            <a:r>
              <a:rPr lang="en-US" sz="2600" dirty="0" err="1">
                <a:latin typeface="Times New Roman" pitchFamily="18" charset="0"/>
                <a:cs typeface="Times New Roman" pitchFamily="18" charset="0"/>
              </a:rPr>
              <a:t>xy</a:t>
            </a:r>
            <a:r>
              <a:rPr lang="en-US" sz="2600" dirty="0">
                <a:latin typeface="Times New Roman" pitchFamily="18" charset="0"/>
                <a:cs typeface="Times New Roman" pitchFamily="18" charset="0"/>
              </a:rPr>
              <a:t> – 30x = 0    (2)   </a:t>
            </a:r>
          </a:p>
        </p:txBody>
      </p:sp>
      <p:sp>
        <p:nvSpPr>
          <p:cNvPr id="42" name="TextBox 41">
            <a:extLst>
              <a:ext uri="{FF2B5EF4-FFF2-40B4-BE49-F238E27FC236}">
                <a16:creationId xmlns:a16="http://schemas.microsoft.com/office/drawing/2014/main" id="{23E1402A-98D4-4F5C-A486-75157FD01570}"/>
              </a:ext>
            </a:extLst>
          </p:cNvPr>
          <p:cNvSpPr txBox="1"/>
          <p:nvPr/>
        </p:nvSpPr>
        <p:spPr>
          <a:xfrm>
            <a:off x="142292" y="5358401"/>
            <a:ext cx="8859416" cy="492443"/>
          </a:xfrm>
          <a:prstGeom prst="rect">
            <a:avLst/>
          </a:prstGeom>
          <a:noFill/>
        </p:spPr>
        <p:txBody>
          <a:bodyPr wrap="square" rtlCol="0">
            <a:spAutoFit/>
          </a:bodyPr>
          <a:lstStyle/>
          <a:p>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(1)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(2) ta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hệ</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trình</a:t>
            </a:r>
            <a:r>
              <a:rPr lang="en-US" sz="2600" dirty="0">
                <a:latin typeface="Times New Roman" pitchFamily="18" charset="0"/>
                <a:cs typeface="Times New Roman" pitchFamily="18" charset="0"/>
              </a:rPr>
              <a:t>:</a:t>
            </a:r>
          </a:p>
        </p:txBody>
      </p:sp>
      <p:graphicFrame>
        <p:nvGraphicFramePr>
          <p:cNvPr id="2" name="Object 1">
            <a:extLst>
              <a:ext uri="{FF2B5EF4-FFF2-40B4-BE49-F238E27FC236}">
                <a16:creationId xmlns:a16="http://schemas.microsoft.com/office/drawing/2014/main" id="{86F0B77A-2932-4E61-8159-299D06DE9A78}"/>
              </a:ext>
            </a:extLst>
          </p:cNvPr>
          <p:cNvGraphicFramePr>
            <a:graphicFrameLocks noChangeAspect="1"/>
          </p:cNvGraphicFramePr>
          <p:nvPr>
            <p:extLst>
              <p:ext uri="{D42A27DB-BD31-4B8C-83A1-F6EECF244321}">
                <p14:modId xmlns:p14="http://schemas.microsoft.com/office/powerpoint/2010/main" val="2410770586"/>
              </p:ext>
            </p:extLst>
          </p:nvPr>
        </p:nvGraphicFramePr>
        <p:xfrm>
          <a:off x="2743200" y="5868017"/>
          <a:ext cx="1742602" cy="892552"/>
        </p:xfrm>
        <a:graphic>
          <a:graphicData uri="http://schemas.openxmlformats.org/presentationml/2006/ole">
            <mc:AlternateContent xmlns:mc="http://schemas.openxmlformats.org/markup-compatibility/2006">
              <mc:Choice xmlns:v="urn:schemas-microsoft-com:vml" Requires="v">
                <p:oleObj name="Equation" r:id="rId2" imgW="1562040" imgH="799920" progId="Equation.DSMT4">
                  <p:embed/>
                </p:oleObj>
              </mc:Choice>
              <mc:Fallback>
                <p:oleObj name="Equation" r:id="rId2" imgW="1562040" imgH="799920" progId="Equation.DSMT4">
                  <p:embed/>
                  <p:pic>
                    <p:nvPicPr>
                      <p:cNvPr id="0" name=""/>
                      <p:cNvPicPr/>
                      <p:nvPr/>
                    </p:nvPicPr>
                    <p:blipFill>
                      <a:blip r:embed="rId3"/>
                      <a:stretch>
                        <a:fillRect/>
                      </a:stretch>
                    </p:blipFill>
                    <p:spPr>
                      <a:xfrm>
                        <a:off x="2743200" y="5868017"/>
                        <a:ext cx="1742602" cy="892552"/>
                      </a:xfrm>
                      <a:prstGeom prst="rect">
                        <a:avLst/>
                      </a:prstGeom>
                    </p:spPr>
                  </p:pic>
                </p:oleObj>
              </mc:Fallback>
            </mc:AlternateContent>
          </a:graphicData>
        </a:graphic>
      </p:graphicFrame>
    </p:spTree>
    <p:extLst>
      <p:ext uri="{BB962C8B-B14F-4D97-AF65-F5344CB8AC3E}">
        <p14:creationId xmlns:p14="http://schemas.microsoft.com/office/powerpoint/2010/main" val="408482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33" grpId="0"/>
      <p:bldP spid="34" grpId="0"/>
      <p:bldP spid="35" grpId="0"/>
      <p:bldP spid="36" grpId="0"/>
      <p:bldP spid="37" grpId="0"/>
      <p:bldP spid="38" grpId="0"/>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15240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15240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1DCAE216-534A-4A2E-A82D-572E8F53BD1F}"/>
              </a:ext>
            </a:extLst>
          </p:cNvPr>
          <p:cNvSpPr txBox="1"/>
          <p:nvPr/>
        </p:nvSpPr>
        <p:spPr>
          <a:xfrm>
            <a:off x="457200" y="152400"/>
            <a:ext cx="8859416" cy="492443"/>
          </a:xfrm>
          <a:prstGeom prst="rect">
            <a:avLst/>
          </a:prstGeom>
          <a:noFill/>
        </p:spPr>
        <p:txBody>
          <a:bodyPr wrap="square" rtlCol="0">
            <a:spAutoFit/>
          </a:bodyPr>
          <a:lstStyle/>
          <a:p>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(1)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(2) ta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hệ</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trình</a:t>
            </a:r>
            <a:r>
              <a:rPr lang="en-US" sz="2600" dirty="0">
                <a:latin typeface="Times New Roman" pitchFamily="18" charset="0"/>
                <a:cs typeface="Times New Roman" pitchFamily="18" charset="0"/>
              </a:rPr>
              <a:t>:</a:t>
            </a:r>
          </a:p>
        </p:txBody>
      </p:sp>
      <p:graphicFrame>
        <p:nvGraphicFramePr>
          <p:cNvPr id="14" name="Object 13">
            <a:extLst>
              <a:ext uri="{FF2B5EF4-FFF2-40B4-BE49-F238E27FC236}">
                <a16:creationId xmlns:a16="http://schemas.microsoft.com/office/drawing/2014/main" id="{E7ACB8DC-0E21-4FA7-96E5-0013D99BB4A8}"/>
              </a:ext>
            </a:extLst>
          </p:cNvPr>
          <p:cNvGraphicFramePr>
            <a:graphicFrameLocks noChangeAspect="1"/>
          </p:cNvGraphicFramePr>
          <p:nvPr>
            <p:extLst>
              <p:ext uri="{D42A27DB-BD31-4B8C-83A1-F6EECF244321}">
                <p14:modId xmlns:p14="http://schemas.microsoft.com/office/powerpoint/2010/main" val="156439128"/>
              </p:ext>
            </p:extLst>
          </p:nvPr>
        </p:nvGraphicFramePr>
        <p:xfrm>
          <a:off x="762000" y="762000"/>
          <a:ext cx="1785258" cy="914400"/>
        </p:xfrm>
        <a:graphic>
          <a:graphicData uri="http://schemas.openxmlformats.org/presentationml/2006/ole">
            <mc:AlternateContent xmlns:mc="http://schemas.openxmlformats.org/markup-compatibility/2006">
              <mc:Choice xmlns:v="urn:schemas-microsoft-com:vml" Requires="v">
                <p:oleObj name="Equation" r:id="rId2" imgW="1562040" imgH="799920" progId="Equation.DSMT4">
                  <p:embed/>
                </p:oleObj>
              </mc:Choice>
              <mc:Fallback>
                <p:oleObj name="Equation" r:id="rId2" imgW="1562040" imgH="799920" progId="Equation.DSMT4">
                  <p:embed/>
                  <p:pic>
                    <p:nvPicPr>
                      <p:cNvPr id="2" name="Object 1">
                        <a:extLst>
                          <a:ext uri="{FF2B5EF4-FFF2-40B4-BE49-F238E27FC236}">
                            <a16:creationId xmlns:a16="http://schemas.microsoft.com/office/drawing/2014/main" id="{86F0B77A-2932-4E61-8159-299D06DE9A78}"/>
                          </a:ext>
                        </a:extLst>
                      </p:cNvPr>
                      <p:cNvPicPr/>
                      <p:nvPr/>
                    </p:nvPicPr>
                    <p:blipFill>
                      <a:blip r:embed="rId3"/>
                      <a:stretch>
                        <a:fillRect/>
                      </a:stretch>
                    </p:blipFill>
                    <p:spPr>
                      <a:xfrm>
                        <a:off x="762000" y="762000"/>
                        <a:ext cx="1785258" cy="91440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07443BE7-DA46-46D8-BB01-F3F582419792}"/>
              </a:ext>
            </a:extLst>
          </p:cNvPr>
          <p:cNvGraphicFramePr>
            <a:graphicFrameLocks noChangeAspect="1"/>
          </p:cNvGraphicFramePr>
          <p:nvPr>
            <p:extLst>
              <p:ext uri="{D42A27DB-BD31-4B8C-83A1-F6EECF244321}">
                <p14:modId xmlns:p14="http://schemas.microsoft.com/office/powerpoint/2010/main" val="1700555085"/>
              </p:ext>
            </p:extLst>
          </p:nvPr>
        </p:nvGraphicFramePr>
        <p:xfrm>
          <a:off x="2814400" y="761999"/>
          <a:ext cx="2063991" cy="833535"/>
        </p:xfrm>
        <a:graphic>
          <a:graphicData uri="http://schemas.openxmlformats.org/presentationml/2006/ole">
            <mc:AlternateContent xmlns:mc="http://schemas.openxmlformats.org/markup-compatibility/2006">
              <mc:Choice xmlns:v="urn:schemas-microsoft-com:vml" Requires="v">
                <p:oleObj name="Equation" r:id="rId4" imgW="1981080" imgH="799920" progId="Equation.DSMT4">
                  <p:embed/>
                </p:oleObj>
              </mc:Choice>
              <mc:Fallback>
                <p:oleObj name="Equation" r:id="rId4" imgW="1981080" imgH="799920" progId="Equation.DSMT4">
                  <p:embed/>
                  <p:pic>
                    <p:nvPicPr>
                      <p:cNvPr id="0" name=""/>
                      <p:cNvPicPr/>
                      <p:nvPr/>
                    </p:nvPicPr>
                    <p:blipFill>
                      <a:blip r:embed="rId5"/>
                      <a:stretch>
                        <a:fillRect/>
                      </a:stretch>
                    </p:blipFill>
                    <p:spPr>
                      <a:xfrm>
                        <a:off x="2814400" y="761999"/>
                        <a:ext cx="2063991" cy="83353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7F860C58-694E-4B87-8E67-E9D14041B7E4}"/>
              </a:ext>
            </a:extLst>
          </p:cNvPr>
          <p:cNvGraphicFramePr>
            <a:graphicFrameLocks noChangeAspect="1"/>
          </p:cNvGraphicFramePr>
          <p:nvPr>
            <p:extLst>
              <p:ext uri="{D42A27DB-BD31-4B8C-83A1-F6EECF244321}">
                <p14:modId xmlns:p14="http://schemas.microsoft.com/office/powerpoint/2010/main" val="1386617696"/>
              </p:ext>
            </p:extLst>
          </p:nvPr>
        </p:nvGraphicFramePr>
        <p:xfrm>
          <a:off x="5105399" y="644843"/>
          <a:ext cx="1799253" cy="1290768"/>
        </p:xfrm>
        <a:graphic>
          <a:graphicData uri="http://schemas.openxmlformats.org/presentationml/2006/ole">
            <mc:AlternateContent xmlns:mc="http://schemas.openxmlformats.org/markup-compatibility/2006">
              <mc:Choice xmlns:v="urn:schemas-microsoft-com:vml" Requires="v">
                <p:oleObj name="Equation" r:id="rId6" imgW="1752480" imgH="1257120" progId="Equation.DSMT4">
                  <p:embed/>
                </p:oleObj>
              </mc:Choice>
              <mc:Fallback>
                <p:oleObj name="Equation" r:id="rId6" imgW="1752480" imgH="1257120" progId="Equation.DSMT4">
                  <p:embed/>
                  <p:pic>
                    <p:nvPicPr>
                      <p:cNvPr id="0" name=""/>
                      <p:cNvPicPr/>
                      <p:nvPr/>
                    </p:nvPicPr>
                    <p:blipFill>
                      <a:blip r:embed="rId7"/>
                      <a:stretch>
                        <a:fillRect/>
                      </a:stretch>
                    </p:blipFill>
                    <p:spPr>
                      <a:xfrm>
                        <a:off x="5105399" y="644843"/>
                        <a:ext cx="1799253" cy="1290768"/>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FAE2A0F1-CFAF-46BD-A867-2BA93EEB09BF}"/>
              </a:ext>
            </a:extLst>
          </p:cNvPr>
          <p:cNvSpPr txBox="1"/>
          <p:nvPr/>
        </p:nvSpPr>
        <p:spPr>
          <a:xfrm>
            <a:off x="6361141" y="980616"/>
            <a:ext cx="1066800" cy="492443"/>
          </a:xfrm>
          <a:prstGeom prst="rect">
            <a:avLst/>
          </a:prstGeom>
          <a:noFill/>
        </p:spPr>
        <p:txBody>
          <a:bodyPr wrap="square" rtlCol="0">
            <a:spAutoFit/>
          </a:bodyPr>
          <a:lstStyle/>
          <a:p>
            <a:r>
              <a:rPr lang="en-US" sz="2600" dirty="0">
                <a:latin typeface="Times New Roman" pitchFamily="18" charset="0"/>
                <a:cs typeface="Times New Roman" pitchFamily="18" charset="0"/>
              </a:rPr>
              <a:t>(</a:t>
            </a:r>
            <a:r>
              <a:rPr lang="en-US" sz="2600" dirty="0" err="1">
                <a:latin typeface="Times New Roman" pitchFamily="18" charset="0"/>
                <a:cs typeface="Times New Roman" pitchFamily="18" charset="0"/>
              </a:rPr>
              <a:t>vô</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lí</a:t>
            </a:r>
            <a:r>
              <a:rPr lang="en-US" sz="2600" dirty="0">
                <a:latin typeface="Times New Roman" pitchFamily="18" charset="0"/>
                <a:cs typeface="Times New Roman" pitchFamily="18" charset="0"/>
              </a:rPr>
              <a:t>)</a:t>
            </a:r>
          </a:p>
        </p:txBody>
      </p:sp>
      <p:graphicFrame>
        <p:nvGraphicFramePr>
          <p:cNvPr id="16" name="Object 15">
            <a:extLst>
              <a:ext uri="{FF2B5EF4-FFF2-40B4-BE49-F238E27FC236}">
                <a16:creationId xmlns:a16="http://schemas.microsoft.com/office/drawing/2014/main" id="{93B4EFBD-9DB0-4A85-81FA-32653DE24E55}"/>
              </a:ext>
            </a:extLst>
          </p:cNvPr>
          <p:cNvGraphicFramePr>
            <a:graphicFrameLocks noChangeAspect="1"/>
          </p:cNvGraphicFramePr>
          <p:nvPr>
            <p:extLst>
              <p:ext uri="{D42A27DB-BD31-4B8C-83A1-F6EECF244321}">
                <p14:modId xmlns:p14="http://schemas.microsoft.com/office/powerpoint/2010/main" val="973220349"/>
              </p:ext>
            </p:extLst>
          </p:nvPr>
        </p:nvGraphicFramePr>
        <p:xfrm>
          <a:off x="410547" y="2181809"/>
          <a:ext cx="1816359" cy="880236"/>
        </p:xfrm>
        <a:graphic>
          <a:graphicData uri="http://schemas.openxmlformats.org/presentationml/2006/ole">
            <mc:AlternateContent xmlns:mc="http://schemas.openxmlformats.org/markup-compatibility/2006">
              <mc:Choice xmlns:v="urn:schemas-microsoft-com:vml" Requires="v">
                <p:oleObj name="Equation" r:id="rId8" imgW="1650960" imgH="799920" progId="Equation.DSMT4">
                  <p:embed/>
                </p:oleObj>
              </mc:Choice>
              <mc:Fallback>
                <p:oleObj name="Equation" r:id="rId8" imgW="1650960" imgH="799920" progId="Equation.DSMT4">
                  <p:embed/>
                  <p:pic>
                    <p:nvPicPr>
                      <p:cNvPr id="0" name=""/>
                      <p:cNvPicPr/>
                      <p:nvPr/>
                    </p:nvPicPr>
                    <p:blipFill>
                      <a:blip r:embed="rId9"/>
                      <a:stretch>
                        <a:fillRect/>
                      </a:stretch>
                    </p:blipFill>
                    <p:spPr>
                      <a:xfrm>
                        <a:off x="410547" y="2181809"/>
                        <a:ext cx="1816359" cy="880236"/>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A078655C-3BFB-465D-A8C0-4367D5101C11}"/>
              </a:ext>
            </a:extLst>
          </p:cNvPr>
          <p:cNvGraphicFramePr>
            <a:graphicFrameLocks noChangeAspect="1"/>
          </p:cNvGraphicFramePr>
          <p:nvPr>
            <p:extLst>
              <p:ext uri="{D42A27DB-BD31-4B8C-83A1-F6EECF244321}">
                <p14:modId xmlns:p14="http://schemas.microsoft.com/office/powerpoint/2010/main" val="1386239887"/>
              </p:ext>
            </p:extLst>
          </p:nvPr>
        </p:nvGraphicFramePr>
        <p:xfrm>
          <a:off x="2520949" y="2173469"/>
          <a:ext cx="1696487" cy="822144"/>
        </p:xfrm>
        <a:graphic>
          <a:graphicData uri="http://schemas.openxmlformats.org/presentationml/2006/ole">
            <mc:AlternateContent xmlns:mc="http://schemas.openxmlformats.org/markup-compatibility/2006">
              <mc:Choice xmlns:v="urn:schemas-microsoft-com:vml" Requires="v">
                <p:oleObj name="Equation" r:id="rId10" imgW="1650960" imgH="799920" progId="Equation.DSMT4">
                  <p:embed/>
                </p:oleObj>
              </mc:Choice>
              <mc:Fallback>
                <p:oleObj name="Equation" r:id="rId10" imgW="1650960" imgH="799920" progId="Equation.DSMT4">
                  <p:embed/>
                  <p:pic>
                    <p:nvPicPr>
                      <p:cNvPr id="0" name=""/>
                      <p:cNvPicPr/>
                      <p:nvPr/>
                    </p:nvPicPr>
                    <p:blipFill>
                      <a:blip r:embed="rId11"/>
                      <a:stretch>
                        <a:fillRect/>
                      </a:stretch>
                    </p:blipFill>
                    <p:spPr>
                      <a:xfrm>
                        <a:off x="2520949" y="2173469"/>
                        <a:ext cx="1696487" cy="822144"/>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2CBEAB5A-47F7-4695-87C6-BD779A4ABC93}"/>
              </a:ext>
            </a:extLst>
          </p:cNvPr>
          <p:cNvGraphicFramePr>
            <a:graphicFrameLocks noChangeAspect="1"/>
          </p:cNvGraphicFramePr>
          <p:nvPr>
            <p:extLst>
              <p:ext uri="{D42A27DB-BD31-4B8C-83A1-F6EECF244321}">
                <p14:modId xmlns:p14="http://schemas.microsoft.com/office/powerpoint/2010/main" val="4243296924"/>
              </p:ext>
            </p:extLst>
          </p:nvPr>
        </p:nvGraphicFramePr>
        <p:xfrm>
          <a:off x="4572000" y="2184490"/>
          <a:ext cx="1842882" cy="829297"/>
        </p:xfrm>
        <a:graphic>
          <a:graphicData uri="http://schemas.openxmlformats.org/presentationml/2006/ole">
            <mc:AlternateContent xmlns:mc="http://schemas.openxmlformats.org/markup-compatibility/2006">
              <mc:Choice xmlns:v="urn:schemas-microsoft-com:vml" Requires="v">
                <p:oleObj name="Equation" r:id="rId12" imgW="1777680" imgH="799920" progId="Equation.DSMT4">
                  <p:embed/>
                </p:oleObj>
              </mc:Choice>
              <mc:Fallback>
                <p:oleObj name="Equation" r:id="rId12" imgW="1777680" imgH="799920" progId="Equation.DSMT4">
                  <p:embed/>
                  <p:pic>
                    <p:nvPicPr>
                      <p:cNvPr id="0" name=""/>
                      <p:cNvPicPr/>
                      <p:nvPr/>
                    </p:nvPicPr>
                    <p:blipFill>
                      <a:blip r:embed="rId13"/>
                      <a:stretch>
                        <a:fillRect/>
                      </a:stretch>
                    </p:blipFill>
                    <p:spPr>
                      <a:xfrm>
                        <a:off x="4572000" y="2184490"/>
                        <a:ext cx="1842882" cy="82929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970952C0-A36F-4A2F-BDAC-AFA7770EE23E}"/>
              </a:ext>
            </a:extLst>
          </p:cNvPr>
          <p:cNvGraphicFramePr>
            <a:graphicFrameLocks noChangeAspect="1"/>
          </p:cNvGraphicFramePr>
          <p:nvPr>
            <p:extLst>
              <p:ext uri="{D42A27DB-BD31-4B8C-83A1-F6EECF244321}">
                <p14:modId xmlns:p14="http://schemas.microsoft.com/office/powerpoint/2010/main" val="1334775417"/>
              </p:ext>
            </p:extLst>
          </p:nvPr>
        </p:nvGraphicFramePr>
        <p:xfrm>
          <a:off x="410547" y="3289984"/>
          <a:ext cx="1418254" cy="833542"/>
        </p:xfrm>
        <a:graphic>
          <a:graphicData uri="http://schemas.openxmlformats.org/presentationml/2006/ole">
            <mc:AlternateContent xmlns:mc="http://schemas.openxmlformats.org/markup-compatibility/2006">
              <mc:Choice xmlns:v="urn:schemas-microsoft-com:vml" Requires="v">
                <p:oleObj name="Equation" r:id="rId14" imgW="1244520" imgH="799920" progId="Equation.DSMT4">
                  <p:embed/>
                </p:oleObj>
              </mc:Choice>
              <mc:Fallback>
                <p:oleObj name="Equation" r:id="rId14" imgW="1244520" imgH="799920" progId="Equation.DSMT4">
                  <p:embed/>
                  <p:pic>
                    <p:nvPicPr>
                      <p:cNvPr id="0" name=""/>
                      <p:cNvPicPr/>
                      <p:nvPr/>
                    </p:nvPicPr>
                    <p:blipFill>
                      <a:blip r:embed="rId15"/>
                      <a:stretch>
                        <a:fillRect/>
                      </a:stretch>
                    </p:blipFill>
                    <p:spPr>
                      <a:xfrm>
                        <a:off x="410547" y="3289984"/>
                        <a:ext cx="1418254" cy="833542"/>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210FC3C0-3FE5-4F20-8007-ACFD12124B3F}"/>
              </a:ext>
            </a:extLst>
          </p:cNvPr>
          <p:cNvSpPr txBox="1"/>
          <p:nvPr/>
        </p:nvSpPr>
        <p:spPr>
          <a:xfrm>
            <a:off x="1797699" y="3200400"/>
            <a:ext cx="2367200" cy="492443"/>
          </a:xfrm>
          <a:prstGeom prst="rect">
            <a:avLst/>
          </a:prstGeom>
          <a:noFill/>
        </p:spPr>
        <p:txBody>
          <a:bodyPr wrap="square" rtlCol="0">
            <a:spAutoFit/>
          </a:bodyPr>
          <a:lstStyle/>
          <a:p>
            <a:r>
              <a:rPr lang="en-US" sz="2600" dirty="0">
                <a:latin typeface="Times New Roman" pitchFamily="18" charset="0"/>
                <a:cs typeface="Times New Roman" pitchFamily="18" charset="0"/>
              </a:rPr>
              <a:t>(</a:t>
            </a:r>
            <a:r>
              <a:rPr lang="en-US" sz="2600" dirty="0" err="1">
                <a:latin typeface="Times New Roman" pitchFamily="18" charset="0"/>
                <a:cs typeface="Times New Roman" pitchFamily="18" charset="0"/>
              </a:rPr>
              <a:t>thỏa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mãn</a:t>
            </a:r>
            <a:r>
              <a:rPr lang="en-US" sz="2600" dirty="0">
                <a:latin typeface="Times New Roman" pitchFamily="18" charset="0"/>
                <a:cs typeface="Times New Roman" pitchFamily="18" charset="0"/>
              </a:rPr>
              <a:t>)</a:t>
            </a:r>
          </a:p>
        </p:txBody>
      </p:sp>
      <p:sp>
        <p:nvSpPr>
          <p:cNvPr id="21" name="TextBox 20">
            <a:extLst>
              <a:ext uri="{FF2B5EF4-FFF2-40B4-BE49-F238E27FC236}">
                <a16:creationId xmlns:a16="http://schemas.microsoft.com/office/drawing/2014/main" id="{63C8FDC4-0A70-4FF8-8B94-BB1DD7EB8AEE}"/>
              </a:ext>
            </a:extLst>
          </p:cNvPr>
          <p:cNvSpPr txBox="1"/>
          <p:nvPr/>
        </p:nvSpPr>
        <p:spPr>
          <a:xfrm>
            <a:off x="1794250" y="3636296"/>
            <a:ext cx="2367200" cy="492443"/>
          </a:xfrm>
          <a:prstGeom prst="rect">
            <a:avLst/>
          </a:prstGeom>
          <a:noFill/>
        </p:spPr>
        <p:txBody>
          <a:bodyPr wrap="square" rtlCol="0">
            <a:spAutoFit/>
          </a:bodyPr>
          <a:lstStyle/>
          <a:p>
            <a:r>
              <a:rPr lang="en-US" sz="2600" dirty="0">
                <a:latin typeface="Times New Roman" pitchFamily="18" charset="0"/>
                <a:cs typeface="Times New Roman" pitchFamily="18" charset="0"/>
              </a:rPr>
              <a:t>(</a:t>
            </a:r>
            <a:r>
              <a:rPr lang="en-US" sz="2600" dirty="0" err="1">
                <a:latin typeface="Times New Roman" pitchFamily="18" charset="0"/>
                <a:cs typeface="Times New Roman" pitchFamily="18" charset="0"/>
              </a:rPr>
              <a:t>thỏa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mãn</a:t>
            </a:r>
            <a:r>
              <a:rPr lang="en-US" sz="2600" dirty="0">
                <a:latin typeface="Times New Roman" pitchFamily="18" charset="0"/>
                <a:cs typeface="Times New Roman" pitchFamily="18" charset="0"/>
              </a:rPr>
              <a:t>)</a:t>
            </a:r>
          </a:p>
        </p:txBody>
      </p:sp>
      <p:sp>
        <p:nvSpPr>
          <p:cNvPr id="22" name="TextBox 21">
            <a:extLst>
              <a:ext uri="{FF2B5EF4-FFF2-40B4-BE49-F238E27FC236}">
                <a16:creationId xmlns:a16="http://schemas.microsoft.com/office/drawing/2014/main" id="{956D73F7-565F-40D6-8F23-3DBCEAAB2DCF}"/>
              </a:ext>
            </a:extLst>
          </p:cNvPr>
          <p:cNvSpPr txBox="1"/>
          <p:nvPr/>
        </p:nvSpPr>
        <p:spPr>
          <a:xfrm>
            <a:off x="410547" y="4352789"/>
            <a:ext cx="8859416" cy="892552"/>
          </a:xfrm>
          <a:prstGeom prst="rect">
            <a:avLst/>
          </a:prstGeom>
          <a:noFill/>
        </p:spPr>
        <p:txBody>
          <a:bodyPr wrap="square" rtlCol="0">
            <a:spAutoFit/>
          </a:bodyPr>
          <a:lstStyle/>
          <a:p>
            <a:r>
              <a:rPr lang="en-US" sz="2600" dirty="0" err="1">
                <a:latin typeface="Times New Roman" pitchFamily="18" charset="0"/>
                <a:cs typeface="Times New Roman" pitchFamily="18" charset="0"/>
              </a:rPr>
              <a:t>Vậy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nhật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15m</a:t>
            </a:r>
          </a:p>
          <a:p>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nhật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30m</a:t>
            </a:r>
          </a:p>
        </p:txBody>
      </p:sp>
    </p:spTree>
    <p:extLst>
      <p:ext uri="{BB962C8B-B14F-4D97-AF65-F5344CB8AC3E}">
        <p14:creationId xmlns:p14="http://schemas.microsoft.com/office/powerpoint/2010/main" val="126628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16975"/>
            <a:ext cx="8382000" cy="2554545"/>
          </a:xfrm>
          <a:prstGeom prst="rect">
            <a:avLst/>
          </a:prstGeom>
          <a:noFill/>
        </p:spPr>
        <p:txBody>
          <a:bodyPr wrap="square" rtlCol="0">
            <a:spAutoFit/>
          </a:bodyPr>
          <a:lstStyle/>
          <a:p>
            <a:pPr algn="just"/>
            <a:r>
              <a:rPr lang="vi-VN" sz="3200" b="1" dirty="0">
                <a:latin typeface="Times New Roman" pitchFamily="18" charset="0"/>
                <a:cs typeface="Times New Roman" pitchFamily="18" charset="0"/>
              </a:rPr>
              <a:t>Bài </a:t>
            </a:r>
            <a:r>
              <a:rPr lang="en-US" sz="3200" b="1" dirty="0">
                <a:latin typeface="Times New Roman" pitchFamily="18" charset="0"/>
                <a:cs typeface="Times New Roman" pitchFamily="18" charset="0"/>
              </a:rPr>
              <a:t>2</a:t>
            </a:r>
            <a:r>
              <a:rPr lang="vi-VN" sz="3200" b="1" dirty="0">
                <a:latin typeface="Times New Roman" pitchFamily="18" charset="0"/>
                <a:cs typeface="Times New Roman" pitchFamily="18" charset="0"/>
              </a:rPr>
              <a:t>:</a:t>
            </a:r>
            <a:r>
              <a:rPr lang="vi-VN"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Một</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mảnh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đất</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hình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chữ</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nhật</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có</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chiều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dài</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lớn</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hơn</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chiều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rộng</a:t>
            </a:r>
            <a:r>
              <a:rPr lang="en-SG" sz="3200" dirty="0">
                <a:latin typeface="Times New Roman" pitchFamily="18" charset="0"/>
                <a:cs typeface="Times New Roman" pitchFamily="18" charset="0"/>
              </a:rPr>
              <a:t> 3m. </a:t>
            </a:r>
            <a:r>
              <a:rPr lang="en-SG" sz="3200" dirty="0" err="1">
                <a:latin typeface="Times New Roman" pitchFamily="18" charset="0"/>
                <a:cs typeface="Times New Roman" pitchFamily="18" charset="0"/>
              </a:rPr>
              <a:t>Nếu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tăng</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chiều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dài</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thêm</a:t>
            </a:r>
            <a:r>
              <a:rPr lang="en-SG" sz="3200" dirty="0">
                <a:latin typeface="Times New Roman" pitchFamily="18" charset="0"/>
                <a:cs typeface="Times New Roman" pitchFamily="18" charset="0"/>
              </a:rPr>
              <a:t> 3m </a:t>
            </a:r>
            <a:r>
              <a:rPr lang="en-SG" sz="3200" dirty="0" err="1">
                <a:latin typeface="Times New Roman" pitchFamily="18" charset="0"/>
                <a:cs typeface="Times New Roman" pitchFamily="18" charset="0"/>
              </a:rPr>
              <a:t>và</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giảm</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chiều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rộng</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đi</a:t>
            </a:r>
            <a:r>
              <a:rPr lang="en-SG" sz="3200" dirty="0">
                <a:latin typeface="Times New Roman" pitchFamily="18" charset="0"/>
                <a:cs typeface="Times New Roman" pitchFamily="18" charset="0"/>
              </a:rPr>
              <a:t> 1m </a:t>
            </a:r>
            <a:r>
              <a:rPr lang="en-SG" sz="3200" dirty="0" err="1">
                <a:latin typeface="Times New Roman" pitchFamily="18" charset="0"/>
                <a:cs typeface="Times New Roman" pitchFamily="18" charset="0"/>
              </a:rPr>
              <a:t>thì</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diện</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tích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mảnh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đất</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tăng</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thêm</a:t>
            </a:r>
            <a:r>
              <a:rPr lang="en-SG" sz="3200" dirty="0">
                <a:latin typeface="Times New Roman" pitchFamily="18" charset="0"/>
                <a:cs typeface="Times New Roman" pitchFamily="18" charset="0"/>
              </a:rPr>
              <a:t> 4m</a:t>
            </a:r>
            <a:r>
              <a:rPr lang="en-SG" sz="3200" baseline="30000" dirty="0">
                <a:latin typeface="Times New Roman" pitchFamily="18" charset="0"/>
                <a:cs typeface="Times New Roman" pitchFamily="18" charset="0"/>
              </a:rPr>
              <a:t>2</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Tính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các</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cạnh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của</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mảnh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đất</a:t>
            </a:r>
            <a:r>
              <a:rPr lang="en-SG" sz="3200" dirty="0">
                <a:latin typeface="Times New Roman" pitchFamily="18" charset="0"/>
                <a:cs typeface="Times New Roman" pitchFamily="18" charset="0"/>
              </a:rPr>
              <a:t> ban </a:t>
            </a:r>
            <a:r>
              <a:rPr lang="en-SG" sz="3200" dirty="0" err="1">
                <a:latin typeface="Times New Roman" pitchFamily="18" charset="0"/>
                <a:cs typeface="Times New Roman" pitchFamily="18" charset="0"/>
              </a:rPr>
              <a:t>đầu</a:t>
            </a:r>
            <a:r>
              <a:rPr lang="en-SG"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2"/>
          <p:cNvSpPr>
            <a:spLocks noChangeArrowheads="1"/>
          </p:cNvSpPr>
          <p:nvPr/>
        </p:nvSpPr>
        <p:spPr bwMode="auto">
          <a:xfrm>
            <a:off x="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9" name="Straight Connector 18"/>
          <p:cNvCxnSpPr>
            <a:cxnSpLocks/>
          </p:cNvCxnSpPr>
          <p:nvPr/>
        </p:nvCxnSpPr>
        <p:spPr>
          <a:xfrm>
            <a:off x="7162800" y="614263"/>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AA65180-9410-4027-A376-58D1F334D72C}"/>
              </a:ext>
            </a:extLst>
          </p:cNvPr>
          <p:cNvCxnSpPr>
            <a:cxnSpLocks/>
          </p:cNvCxnSpPr>
          <p:nvPr/>
        </p:nvCxnSpPr>
        <p:spPr>
          <a:xfrm>
            <a:off x="4143570" y="614263"/>
            <a:ext cx="24096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05B0CD-0D9D-4C19-BC69-23FF70E86760}"/>
              </a:ext>
            </a:extLst>
          </p:cNvPr>
          <p:cNvCxnSpPr>
            <a:cxnSpLocks/>
          </p:cNvCxnSpPr>
          <p:nvPr/>
        </p:nvCxnSpPr>
        <p:spPr>
          <a:xfrm>
            <a:off x="457200" y="1143000"/>
            <a:ext cx="381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EED717-3225-4990-9126-520C6515B8A0}"/>
              </a:ext>
            </a:extLst>
          </p:cNvPr>
          <p:cNvCxnSpPr>
            <a:cxnSpLocks/>
          </p:cNvCxnSpPr>
          <p:nvPr/>
        </p:nvCxnSpPr>
        <p:spPr>
          <a:xfrm>
            <a:off x="5410200" y="1156996"/>
            <a:ext cx="3200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D4D2B5-DED8-46C8-B39C-ED7B5CAD7BBF}"/>
              </a:ext>
            </a:extLst>
          </p:cNvPr>
          <p:cNvCxnSpPr>
            <a:cxnSpLocks/>
          </p:cNvCxnSpPr>
          <p:nvPr/>
        </p:nvCxnSpPr>
        <p:spPr>
          <a:xfrm>
            <a:off x="457200" y="16002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D01CD6-63CA-4A04-B316-FBDE202F6F73}"/>
              </a:ext>
            </a:extLst>
          </p:cNvPr>
          <p:cNvCxnSpPr>
            <a:cxnSpLocks/>
          </p:cNvCxnSpPr>
          <p:nvPr/>
        </p:nvCxnSpPr>
        <p:spPr>
          <a:xfrm>
            <a:off x="1676400" y="1600200"/>
            <a:ext cx="3733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CEBEE4-DFB1-42AF-B0EF-2313C7C803FE}"/>
              </a:ext>
            </a:extLst>
          </p:cNvPr>
          <p:cNvCxnSpPr>
            <a:cxnSpLocks/>
          </p:cNvCxnSpPr>
          <p:nvPr/>
        </p:nvCxnSpPr>
        <p:spPr>
          <a:xfrm>
            <a:off x="457200" y="2094724"/>
            <a:ext cx="3124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7" name="Table 27">
            <a:extLst>
              <a:ext uri="{FF2B5EF4-FFF2-40B4-BE49-F238E27FC236}">
                <a16:creationId xmlns:a16="http://schemas.microsoft.com/office/drawing/2014/main" id="{51149CB3-03C7-4D68-8834-A6DCA4A0F747}"/>
              </a:ext>
            </a:extLst>
          </p:cNvPr>
          <p:cNvGraphicFramePr>
            <a:graphicFrameLocks noGrp="1"/>
          </p:cNvGraphicFramePr>
          <p:nvPr>
            <p:extLst>
              <p:ext uri="{D42A27DB-BD31-4B8C-83A1-F6EECF244321}">
                <p14:modId xmlns:p14="http://schemas.microsoft.com/office/powerpoint/2010/main" val="2017702644"/>
              </p:ext>
            </p:extLst>
          </p:nvPr>
        </p:nvGraphicFramePr>
        <p:xfrm>
          <a:off x="411130" y="2786386"/>
          <a:ext cx="7712139" cy="2338986"/>
        </p:xfrm>
        <a:graphic>
          <a:graphicData uri="http://schemas.openxmlformats.org/drawingml/2006/table">
            <a:tbl>
              <a:tblPr firstRow="1" bandRow="1">
                <a:tableStyleId>{5940675A-B579-460E-94D1-54222C63F5DA}</a:tableStyleId>
              </a:tblPr>
              <a:tblGrid>
                <a:gridCol w="2365284">
                  <a:extLst>
                    <a:ext uri="{9D8B030D-6E8A-4147-A177-3AD203B41FA5}">
                      <a16:colId xmlns:a16="http://schemas.microsoft.com/office/drawing/2014/main" val="4256940029"/>
                    </a:ext>
                  </a:extLst>
                </a:gridCol>
                <a:gridCol w="1795586">
                  <a:extLst>
                    <a:ext uri="{9D8B030D-6E8A-4147-A177-3AD203B41FA5}">
                      <a16:colId xmlns:a16="http://schemas.microsoft.com/office/drawing/2014/main" val="4240259348"/>
                    </a:ext>
                  </a:extLst>
                </a:gridCol>
                <a:gridCol w="1676400">
                  <a:extLst>
                    <a:ext uri="{9D8B030D-6E8A-4147-A177-3AD203B41FA5}">
                      <a16:colId xmlns:a16="http://schemas.microsoft.com/office/drawing/2014/main" val="3948141256"/>
                    </a:ext>
                  </a:extLst>
                </a:gridCol>
                <a:gridCol w="1874869">
                  <a:extLst>
                    <a:ext uri="{9D8B030D-6E8A-4147-A177-3AD203B41FA5}">
                      <a16:colId xmlns:a16="http://schemas.microsoft.com/office/drawing/2014/main" val="1553266414"/>
                    </a:ext>
                  </a:extLst>
                </a:gridCol>
              </a:tblGrid>
              <a:tr h="695871">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C.Dài</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C.Rộng</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Diện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tích</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71803365"/>
                  </a:ext>
                </a:extLst>
              </a:tr>
              <a:tr h="947244">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Mảnh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đầu</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90506106"/>
                  </a:ext>
                </a:extLst>
              </a:tr>
              <a:tr h="695871">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Mảnh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sau</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80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66369736"/>
                  </a:ext>
                </a:extLst>
              </a:tr>
            </a:tbl>
          </a:graphicData>
        </a:graphic>
      </p:graphicFrame>
      <p:sp>
        <p:nvSpPr>
          <p:cNvPr id="28" name="TextBox 27">
            <a:extLst>
              <a:ext uri="{FF2B5EF4-FFF2-40B4-BE49-F238E27FC236}">
                <a16:creationId xmlns:a16="http://schemas.microsoft.com/office/drawing/2014/main" id="{118BA9C9-6713-4864-A3EE-1A8155D6DF33}"/>
              </a:ext>
            </a:extLst>
          </p:cNvPr>
          <p:cNvSpPr txBox="1"/>
          <p:nvPr/>
        </p:nvSpPr>
        <p:spPr>
          <a:xfrm>
            <a:off x="3433374" y="3661261"/>
            <a:ext cx="430763"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x</a:t>
            </a:r>
            <a:endParaRPr lang="en-US" sz="3200" dirty="0">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18E8D5DE-62A2-419D-85F9-69B6EACCF594}"/>
              </a:ext>
            </a:extLst>
          </p:cNvPr>
          <p:cNvSpPr txBox="1"/>
          <p:nvPr/>
        </p:nvSpPr>
        <p:spPr>
          <a:xfrm>
            <a:off x="6248807" y="4476923"/>
            <a:ext cx="1928277"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(x+3)(y-1)</a:t>
            </a:r>
            <a:endParaRPr lang="en-US" sz="3200" dirty="0">
              <a:latin typeface="Times New Roman" pitchFamily="18" charset="0"/>
              <a:cs typeface="Times New Roman" pitchFamily="18" charset="0"/>
            </a:endParaRPr>
          </a:p>
        </p:txBody>
      </p:sp>
      <p:sp>
        <p:nvSpPr>
          <p:cNvPr id="31" name="TextBox 30">
            <a:extLst>
              <a:ext uri="{FF2B5EF4-FFF2-40B4-BE49-F238E27FC236}">
                <a16:creationId xmlns:a16="http://schemas.microsoft.com/office/drawing/2014/main" id="{D0B6487E-21EB-41CE-8E79-9BA7630FF928}"/>
              </a:ext>
            </a:extLst>
          </p:cNvPr>
          <p:cNvSpPr txBox="1"/>
          <p:nvPr/>
        </p:nvSpPr>
        <p:spPr>
          <a:xfrm>
            <a:off x="4903869" y="4458262"/>
            <a:ext cx="1295400"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y - 1</a:t>
            </a:r>
            <a:endParaRPr lang="en-US" sz="3200" dirty="0">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id="{EB4FF27C-FAFF-4214-9D04-7480861DC67A}"/>
              </a:ext>
            </a:extLst>
          </p:cNvPr>
          <p:cNvSpPr txBox="1"/>
          <p:nvPr/>
        </p:nvSpPr>
        <p:spPr>
          <a:xfrm>
            <a:off x="3243358" y="4467216"/>
            <a:ext cx="1174684"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x + 3</a:t>
            </a:r>
            <a:endParaRPr lang="en-US" sz="3200" dirty="0">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id="{207FB50C-C7BC-45CE-B945-FB7B066A38CC}"/>
              </a:ext>
            </a:extLst>
          </p:cNvPr>
          <p:cNvSpPr txBox="1"/>
          <p:nvPr/>
        </p:nvSpPr>
        <p:spPr>
          <a:xfrm>
            <a:off x="5251090" y="3581400"/>
            <a:ext cx="430763"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y</a:t>
            </a:r>
            <a:endParaRPr lang="en-US" sz="3200" dirty="0">
              <a:latin typeface="Times New Roman" pitchFamily="18" charset="0"/>
              <a:cs typeface="Times New Roman" pitchFamily="18" charset="0"/>
            </a:endParaRPr>
          </a:p>
        </p:txBody>
      </p:sp>
      <p:sp>
        <p:nvSpPr>
          <p:cNvPr id="35" name="TextBox 34">
            <a:extLst>
              <a:ext uri="{FF2B5EF4-FFF2-40B4-BE49-F238E27FC236}">
                <a16:creationId xmlns:a16="http://schemas.microsoft.com/office/drawing/2014/main" id="{2C192FFD-CB1F-4D46-B196-87E22AF4F9F1}"/>
              </a:ext>
            </a:extLst>
          </p:cNvPr>
          <p:cNvSpPr txBox="1"/>
          <p:nvPr/>
        </p:nvSpPr>
        <p:spPr>
          <a:xfrm>
            <a:off x="6930025" y="3559260"/>
            <a:ext cx="722345" cy="584775"/>
          </a:xfrm>
          <a:prstGeom prst="rect">
            <a:avLst/>
          </a:prstGeom>
          <a:noFill/>
        </p:spPr>
        <p:txBody>
          <a:bodyPr wrap="square" rtlCol="0">
            <a:spAutoFit/>
          </a:bodyPr>
          <a:lstStyle/>
          <a:p>
            <a:pPr algn="just"/>
            <a:r>
              <a:rPr lang="en-US" sz="3200" b="1" dirty="0" err="1">
                <a:latin typeface="Times New Roman" pitchFamily="18" charset="0"/>
                <a:cs typeface="Times New Roman" pitchFamily="18" charset="0"/>
              </a:rPr>
              <a:t>xy</a:t>
            </a:r>
            <a:endParaRPr lang="en-US" sz="3200" dirty="0">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id="{9948010D-03EA-47C0-9617-A76A71EB5B43}"/>
              </a:ext>
            </a:extLst>
          </p:cNvPr>
          <p:cNvSpPr txBox="1"/>
          <p:nvPr/>
        </p:nvSpPr>
        <p:spPr>
          <a:xfrm>
            <a:off x="1510782" y="5351462"/>
            <a:ext cx="2420710"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x - y = 3</a:t>
            </a:r>
            <a:endParaRPr lang="en-US" sz="3200" dirty="0">
              <a:latin typeface="Times New Roman" pitchFamily="18" charset="0"/>
              <a:cs typeface="Times New Roman" pitchFamily="18" charset="0"/>
            </a:endParaRPr>
          </a:p>
        </p:txBody>
      </p:sp>
      <p:sp>
        <p:nvSpPr>
          <p:cNvPr id="39" name="TextBox 38">
            <a:extLst>
              <a:ext uri="{FF2B5EF4-FFF2-40B4-BE49-F238E27FC236}">
                <a16:creationId xmlns:a16="http://schemas.microsoft.com/office/drawing/2014/main" id="{45DD5FF7-26D9-4790-AD13-67EABFAEBAC0}"/>
              </a:ext>
            </a:extLst>
          </p:cNvPr>
          <p:cNvSpPr txBox="1"/>
          <p:nvPr/>
        </p:nvSpPr>
        <p:spPr>
          <a:xfrm>
            <a:off x="1510781" y="5942513"/>
            <a:ext cx="5256533" cy="1077218"/>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(x+3)(y-1) – </a:t>
            </a:r>
            <a:r>
              <a:rPr lang="en-US" sz="3200" b="1" dirty="0" err="1">
                <a:latin typeface="Times New Roman" pitchFamily="18" charset="0"/>
                <a:cs typeface="Times New Roman" pitchFamily="18" charset="0"/>
              </a:rPr>
              <a:t>xy</a:t>
            </a:r>
            <a:r>
              <a:rPr lang="en-US" sz="3200" b="1" dirty="0">
                <a:latin typeface="Times New Roman" pitchFamily="18" charset="0"/>
                <a:cs typeface="Times New Roman" pitchFamily="18" charset="0"/>
              </a:rPr>
              <a:t> = 4 &lt;=&gt; …….</a:t>
            </a:r>
            <a:endParaRPr lang="en-US" sz="3200" dirty="0">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p:txBody>
      </p:sp>
      <p:sp>
        <p:nvSpPr>
          <p:cNvPr id="41" name="Left Brace 40">
            <a:extLst>
              <a:ext uri="{FF2B5EF4-FFF2-40B4-BE49-F238E27FC236}">
                <a16:creationId xmlns:a16="http://schemas.microsoft.com/office/drawing/2014/main" id="{4CC5F087-F7FD-4823-A33D-674A2A9F5C25}"/>
              </a:ext>
            </a:extLst>
          </p:cNvPr>
          <p:cNvSpPr/>
          <p:nvPr/>
        </p:nvSpPr>
        <p:spPr>
          <a:xfrm>
            <a:off x="1219200" y="5455710"/>
            <a:ext cx="242061" cy="1062247"/>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FE67D9A1-5A83-4DA0-8C6E-6AC3C52CE7F2}"/>
              </a:ext>
            </a:extLst>
          </p:cNvPr>
          <p:cNvCxnSpPr>
            <a:cxnSpLocks/>
          </p:cNvCxnSpPr>
          <p:nvPr/>
        </p:nvCxnSpPr>
        <p:spPr>
          <a:xfrm>
            <a:off x="6179976" y="1600200"/>
            <a:ext cx="24306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70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4" grpId="0"/>
      <p:bldP spid="35" grpId="0"/>
      <p:bldP spid="37" grpId="0"/>
      <p:bldP spid="39" grpId="0"/>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876" y="24581"/>
            <a:ext cx="9144000" cy="492443"/>
          </a:xfrm>
          <a:prstGeom prst="rect">
            <a:avLst/>
          </a:prstGeom>
          <a:noFill/>
        </p:spPr>
        <p:txBody>
          <a:bodyPr wrap="square" rtlCol="0">
            <a:spAutoFit/>
          </a:bodyPr>
          <a:lstStyle/>
          <a:p>
            <a:pPr algn="just"/>
            <a:r>
              <a:rPr lang="vi-VN" sz="2600" dirty="0">
                <a:latin typeface="Times New Roman" pitchFamily="18" charset="0"/>
                <a:cs typeface="Times New Roman" pitchFamily="18" charset="0"/>
              </a:rPr>
              <a:t>Gọi </a:t>
            </a:r>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mảnh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đất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x (m) (x &gt; 3)</a:t>
            </a:r>
          </a:p>
        </p:txBody>
      </p:sp>
      <p:sp>
        <p:nvSpPr>
          <p:cNvPr id="24" name="TextBox 23">
            <a:extLst>
              <a:ext uri="{FF2B5EF4-FFF2-40B4-BE49-F238E27FC236}">
                <a16:creationId xmlns:a16="http://schemas.microsoft.com/office/drawing/2014/main" id="{DC6BBB8A-09AD-47BD-B044-F86358A9DD6F}"/>
              </a:ext>
            </a:extLst>
          </p:cNvPr>
          <p:cNvSpPr txBox="1"/>
          <p:nvPr/>
        </p:nvSpPr>
        <p:spPr>
          <a:xfrm>
            <a:off x="55984" y="430586"/>
            <a:ext cx="9144000" cy="492443"/>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Gọi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mảnh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đất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y (m) (0 &lt; y &lt; x)</a:t>
            </a:r>
          </a:p>
        </p:txBody>
      </p:sp>
      <p:sp>
        <p:nvSpPr>
          <p:cNvPr id="33" name="TextBox 32">
            <a:extLst>
              <a:ext uri="{FF2B5EF4-FFF2-40B4-BE49-F238E27FC236}">
                <a16:creationId xmlns:a16="http://schemas.microsoft.com/office/drawing/2014/main" id="{AE3915C6-27E9-4651-92DA-150C244D126E}"/>
              </a:ext>
            </a:extLst>
          </p:cNvPr>
          <p:cNvSpPr txBox="1"/>
          <p:nvPr/>
        </p:nvSpPr>
        <p:spPr>
          <a:xfrm>
            <a:off x="55984" y="901142"/>
            <a:ext cx="8935616" cy="892552"/>
          </a:xfrm>
          <a:prstGeom prst="rect">
            <a:avLst/>
          </a:prstGeom>
          <a:noFill/>
        </p:spPr>
        <p:txBody>
          <a:bodyPr wrap="square" rtlCol="0">
            <a:spAutoFit/>
          </a:bodyPr>
          <a:lstStyle/>
          <a:p>
            <a:r>
              <a:rPr lang="en-US" sz="2600" dirty="0" err="1">
                <a:latin typeface="Times New Roman" pitchFamily="18" charset="0"/>
                <a:cs typeface="Times New Roman" pitchFamily="18" charset="0"/>
              </a:rPr>
              <a:t>Vì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mảnh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đất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lớn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hơn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3m </a:t>
            </a:r>
            <a:r>
              <a:rPr lang="en-US" sz="2600" dirty="0" err="1">
                <a:latin typeface="Times New Roman" pitchFamily="18" charset="0"/>
                <a:cs typeface="Times New Roman" pitchFamily="18" charset="0"/>
              </a:rPr>
              <a:t>nên</a:t>
            </a:r>
            <a:r>
              <a:rPr lang="en-US" sz="2600" dirty="0">
                <a:latin typeface="Times New Roman" pitchFamily="18" charset="0"/>
                <a:cs typeface="Times New Roman" pitchFamily="18" charset="0"/>
              </a:rPr>
              <a:t> ta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trình</a:t>
            </a:r>
            <a:r>
              <a:rPr lang="en-US" sz="2600" dirty="0">
                <a:latin typeface="Times New Roman" pitchFamily="18" charset="0"/>
                <a:cs typeface="Times New Roman" pitchFamily="18" charset="0"/>
              </a:rPr>
              <a:t>:</a:t>
            </a:r>
          </a:p>
        </p:txBody>
      </p:sp>
      <p:sp>
        <p:nvSpPr>
          <p:cNvPr id="34" name="TextBox 33">
            <a:extLst>
              <a:ext uri="{FF2B5EF4-FFF2-40B4-BE49-F238E27FC236}">
                <a16:creationId xmlns:a16="http://schemas.microsoft.com/office/drawing/2014/main" id="{2DA0A3A9-4050-4C63-B74C-CA6BE71A2851}"/>
              </a:ext>
            </a:extLst>
          </p:cNvPr>
          <p:cNvSpPr txBox="1"/>
          <p:nvPr/>
        </p:nvSpPr>
        <p:spPr>
          <a:xfrm>
            <a:off x="2667000" y="1407460"/>
            <a:ext cx="5029200" cy="492443"/>
          </a:xfrm>
          <a:prstGeom prst="rect">
            <a:avLst/>
          </a:prstGeom>
          <a:noFill/>
        </p:spPr>
        <p:txBody>
          <a:bodyPr wrap="square" rtlCol="0">
            <a:spAutoFit/>
          </a:bodyPr>
          <a:lstStyle/>
          <a:p>
            <a:pPr algn="just"/>
            <a:r>
              <a:rPr lang="en-US" sz="2600" dirty="0">
                <a:latin typeface="Times New Roman" pitchFamily="18" charset="0"/>
                <a:cs typeface="Times New Roman" pitchFamily="18" charset="0"/>
              </a:rPr>
              <a:t>x - y = 3     (1) </a:t>
            </a:r>
          </a:p>
        </p:txBody>
      </p:sp>
      <p:sp>
        <p:nvSpPr>
          <p:cNvPr id="35" name="TextBox 34">
            <a:extLst>
              <a:ext uri="{FF2B5EF4-FFF2-40B4-BE49-F238E27FC236}">
                <a16:creationId xmlns:a16="http://schemas.microsoft.com/office/drawing/2014/main" id="{4A9A1011-EEF8-4D7C-98C3-144E22506183}"/>
              </a:ext>
            </a:extLst>
          </p:cNvPr>
          <p:cNvSpPr txBox="1"/>
          <p:nvPr/>
        </p:nvSpPr>
        <p:spPr>
          <a:xfrm>
            <a:off x="152400" y="1825340"/>
            <a:ext cx="9144000" cy="492443"/>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mảnh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x + 3 (m)</a:t>
            </a:r>
          </a:p>
        </p:txBody>
      </p:sp>
      <p:sp>
        <p:nvSpPr>
          <p:cNvPr id="36" name="TextBox 35">
            <a:extLst>
              <a:ext uri="{FF2B5EF4-FFF2-40B4-BE49-F238E27FC236}">
                <a16:creationId xmlns:a16="http://schemas.microsoft.com/office/drawing/2014/main" id="{88B42475-DEF6-41F2-B7C5-CD39976CB512}"/>
              </a:ext>
            </a:extLst>
          </p:cNvPr>
          <p:cNvSpPr txBox="1"/>
          <p:nvPr/>
        </p:nvSpPr>
        <p:spPr>
          <a:xfrm>
            <a:off x="152400" y="2219493"/>
            <a:ext cx="9144000" cy="492443"/>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mảnh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y - 1 (m)</a:t>
            </a:r>
          </a:p>
        </p:txBody>
      </p:sp>
      <p:sp>
        <p:nvSpPr>
          <p:cNvPr id="37" name="TextBox 36">
            <a:extLst>
              <a:ext uri="{FF2B5EF4-FFF2-40B4-BE49-F238E27FC236}">
                <a16:creationId xmlns:a16="http://schemas.microsoft.com/office/drawing/2014/main" id="{D872E489-6759-4405-9FAA-A86C5AB518CF}"/>
              </a:ext>
            </a:extLst>
          </p:cNvPr>
          <p:cNvSpPr txBox="1"/>
          <p:nvPr/>
        </p:nvSpPr>
        <p:spPr>
          <a:xfrm>
            <a:off x="152400" y="3667828"/>
            <a:ext cx="8859416" cy="892552"/>
          </a:xfrm>
          <a:prstGeom prst="rect">
            <a:avLst/>
          </a:prstGeom>
          <a:noFill/>
        </p:spPr>
        <p:txBody>
          <a:bodyPr wrap="square" rtlCol="0">
            <a:spAutoFit/>
          </a:bodyPr>
          <a:lstStyle/>
          <a:p>
            <a:r>
              <a:rPr lang="en-US" sz="2600" dirty="0" err="1">
                <a:latin typeface="Times New Roman" pitchFamily="18" charset="0"/>
                <a:cs typeface="Times New Roman" pitchFamily="18" charset="0"/>
              </a:rPr>
              <a:t>Vì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sau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thay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mảnh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đất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tăng</a:t>
            </a:r>
            <a:r>
              <a:rPr lang="en-US" sz="2600" dirty="0">
                <a:latin typeface="Times New Roman" pitchFamily="18" charset="0"/>
                <a:cs typeface="Times New Roman" pitchFamily="18" charset="0"/>
              </a:rPr>
              <a:t> 4m</a:t>
            </a:r>
            <a:r>
              <a:rPr lang="en-US" sz="2600" baseline="30000" dirty="0">
                <a:latin typeface="Times New Roman" pitchFamily="18" charset="0"/>
                <a:cs typeface="Times New Roman" pitchFamily="18" charset="0"/>
              </a:rPr>
              <a:t>2 </a:t>
            </a:r>
            <a:r>
              <a:rPr lang="en-US" sz="2600" dirty="0" err="1">
                <a:latin typeface="Times New Roman" pitchFamily="18" charset="0"/>
                <a:cs typeface="Times New Roman" pitchFamily="18" charset="0"/>
              </a:rPr>
              <a:t>nên</a:t>
            </a:r>
            <a:r>
              <a:rPr lang="en-US" sz="2600" dirty="0">
                <a:latin typeface="Times New Roman" pitchFamily="18" charset="0"/>
                <a:cs typeface="Times New Roman" pitchFamily="18" charset="0"/>
              </a:rPr>
              <a:t> ta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trình</a:t>
            </a:r>
            <a:r>
              <a:rPr lang="en-US" sz="2600" dirty="0">
                <a:latin typeface="Times New Roman" pitchFamily="18" charset="0"/>
                <a:cs typeface="Times New Roman" pitchFamily="18" charset="0"/>
              </a:rPr>
              <a:t>:</a:t>
            </a:r>
          </a:p>
        </p:txBody>
      </p:sp>
      <p:sp>
        <p:nvSpPr>
          <p:cNvPr id="38" name="TextBox 37">
            <a:extLst>
              <a:ext uri="{FF2B5EF4-FFF2-40B4-BE49-F238E27FC236}">
                <a16:creationId xmlns:a16="http://schemas.microsoft.com/office/drawing/2014/main" id="{485DC93A-EA24-4B0B-94C5-9C03A538A55E}"/>
              </a:ext>
            </a:extLst>
          </p:cNvPr>
          <p:cNvSpPr txBox="1"/>
          <p:nvPr/>
        </p:nvSpPr>
        <p:spPr>
          <a:xfrm>
            <a:off x="152400" y="2693170"/>
            <a:ext cx="9144000" cy="492443"/>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Diện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mảnh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đất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xy</a:t>
            </a:r>
            <a:r>
              <a:rPr lang="en-US" sz="2600" dirty="0">
                <a:latin typeface="Times New Roman" pitchFamily="18" charset="0"/>
                <a:cs typeface="Times New Roman" pitchFamily="18" charset="0"/>
              </a:rPr>
              <a:t> (m</a:t>
            </a:r>
            <a:r>
              <a:rPr lang="en-US" sz="2600" baseline="30000" dirty="0">
                <a:latin typeface="Times New Roman" pitchFamily="18" charset="0"/>
                <a:cs typeface="Times New Roman" pitchFamily="18" charset="0"/>
              </a:rPr>
              <a:t>2</a:t>
            </a:r>
            <a:r>
              <a:rPr lang="en-US" sz="2600" dirty="0">
                <a:latin typeface="Times New Roman" pitchFamily="18" charset="0"/>
                <a:cs typeface="Times New Roman" pitchFamily="18" charset="0"/>
              </a:rPr>
              <a:t>)</a:t>
            </a:r>
          </a:p>
        </p:txBody>
      </p:sp>
      <p:sp>
        <p:nvSpPr>
          <p:cNvPr id="40" name="TextBox 39">
            <a:extLst>
              <a:ext uri="{FF2B5EF4-FFF2-40B4-BE49-F238E27FC236}">
                <a16:creationId xmlns:a16="http://schemas.microsoft.com/office/drawing/2014/main" id="{63972A71-4709-44AD-981A-60EA79BADB14}"/>
              </a:ext>
            </a:extLst>
          </p:cNvPr>
          <p:cNvSpPr txBox="1"/>
          <p:nvPr/>
        </p:nvSpPr>
        <p:spPr>
          <a:xfrm>
            <a:off x="152400" y="3175385"/>
            <a:ext cx="9144000" cy="492443"/>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Diện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mảnh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(x + 3)(y – 1) (m</a:t>
            </a:r>
            <a:r>
              <a:rPr lang="en-US" sz="2600" baseline="30000" dirty="0">
                <a:latin typeface="Times New Roman" pitchFamily="18" charset="0"/>
                <a:cs typeface="Times New Roman" pitchFamily="18" charset="0"/>
              </a:rPr>
              <a:t>2</a:t>
            </a:r>
            <a:r>
              <a:rPr lang="en-US" sz="2600" dirty="0">
                <a:latin typeface="Times New Roman" pitchFamily="18" charset="0"/>
                <a:cs typeface="Times New Roman" pitchFamily="18" charset="0"/>
              </a:rPr>
              <a:t>)</a:t>
            </a:r>
          </a:p>
        </p:txBody>
      </p:sp>
      <p:sp>
        <p:nvSpPr>
          <p:cNvPr id="41" name="TextBox 40">
            <a:extLst>
              <a:ext uri="{FF2B5EF4-FFF2-40B4-BE49-F238E27FC236}">
                <a16:creationId xmlns:a16="http://schemas.microsoft.com/office/drawing/2014/main" id="{B147B049-650E-498C-AEAC-7ABB57722536}"/>
              </a:ext>
            </a:extLst>
          </p:cNvPr>
          <p:cNvSpPr txBox="1"/>
          <p:nvPr/>
        </p:nvSpPr>
        <p:spPr>
          <a:xfrm>
            <a:off x="762000" y="4540218"/>
            <a:ext cx="9601200" cy="892552"/>
          </a:xfrm>
          <a:prstGeom prst="rect">
            <a:avLst/>
          </a:prstGeom>
          <a:noFill/>
        </p:spPr>
        <p:txBody>
          <a:bodyPr wrap="square" rtlCol="0">
            <a:spAutoFit/>
          </a:bodyPr>
          <a:lstStyle/>
          <a:p>
            <a:pPr algn="just"/>
            <a:r>
              <a:rPr lang="en-US" sz="2600" dirty="0">
                <a:latin typeface="Times New Roman" pitchFamily="18" charset="0"/>
                <a:cs typeface="Times New Roman" pitchFamily="18" charset="0"/>
              </a:rPr>
              <a:t> (x + 3)(y – 1) - </a:t>
            </a:r>
            <a:r>
              <a:rPr lang="en-US" sz="2600" dirty="0" err="1">
                <a:latin typeface="Times New Roman" pitchFamily="18" charset="0"/>
                <a:cs typeface="Times New Roman" pitchFamily="18" charset="0"/>
              </a:rPr>
              <a:t>xy</a:t>
            </a:r>
            <a:r>
              <a:rPr lang="en-US" sz="2600" dirty="0">
                <a:latin typeface="Times New Roman" pitchFamily="18" charset="0"/>
                <a:cs typeface="Times New Roman" pitchFamily="18" charset="0"/>
              </a:rPr>
              <a:t> = 4 &lt;=&gt; </a:t>
            </a:r>
            <a:r>
              <a:rPr lang="en-US" sz="2600" dirty="0" err="1">
                <a:latin typeface="Times New Roman" pitchFamily="18" charset="0"/>
                <a:cs typeface="Times New Roman" pitchFamily="18" charset="0"/>
              </a:rPr>
              <a:t>xy</a:t>
            </a:r>
            <a:r>
              <a:rPr lang="en-US" sz="2600" dirty="0">
                <a:latin typeface="Times New Roman" pitchFamily="18" charset="0"/>
                <a:cs typeface="Times New Roman" pitchFamily="18" charset="0"/>
              </a:rPr>
              <a:t> – x + 3y – 3 – </a:t>
            </a:r>
            <a:r>
              <a:rPr lang="en-US" sz="2600" dirty="0" err="1">
                <a:latin typeface="Times New Roman" pitchFamily="18" charset="0"/>
                <a:cs typeface="Times New Roman" pitchFamily="18" charset="0"/>
              </a:rPr>
              <a:t>xy</a:t>
            </a:r>
            <a:r>
              <a:rPr lang="en-US" sz="2600" dirty="0">
                <a:latin typeface="Times New Roman" pitchFamily="18" charset="0"/>
                <a:cs typeface="Times New Roman" pitchFamily="18" charset="0"/>
              </a:rPr>
              <a:t> = 4 </a:t>
            </a:r>
          </a:p>
          <a:p>
            <a:pPr algn="just"/>
            <a:r>
              <a:rPr lang="en-US" sz="2600" dirty="0">
                <a:latin typeface="Times New Roman" pitchFamily="18" charset="0"/>
                <a:cs typeface="Times New Roman" pitchFamily="18" charset="0"/>
              </a:rPr>
              <a:t>  &lt;=&gt; -x + 3y = 7   (2)   </a:t>
            </a:r>
          </a:p>
        </p:txBody>
      </p:sp>
      <p:sp>
        <p:nvSpPr>
          <p:cNvPr id="42" name="TextBox 41">
            <a:extLst>
              <a:ext uri="{FF2B5EF4-FFF2-40B4-BE49-F238E27FC236}">
                <a16:creationId xmlns:a16="http://schemas.microsoft.com/office/drawing/2014/main" id="{23E1402A-98D4-4F5C-A486-75157FD01570}"/>
              </a:ext>
            </a:extLst>
          </p:cNvPr>
          <p:cNvSpPr txBox="1"/>
          <p:nvPr/>
        </p:nvSpPr>
        <p:spPr>
          <a:xfrm>
            <a:off x="142292" y="5358401"/>
            <a:ext cx="8859416" cy="492443"/>
          </a:xfrm>
          <a:prstGeom prst="rect">
            <a:avLst/>
          </a:prstGeom>
          <a:noFill/>
        </p:spPr>
        <p:txBody>
          <a:bodyPr wrap="square" rtlCol="0">
            <a:spAutoFit/>
          </a:bodyPr>
          <a:lstStyle/>
          <a:p>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(1)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(2) ta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hệ</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trình</a:t>
            </a:r>
            <a:r>
              <a:rPr lang="en-US" sz="2600" dirty="0">
                <a:latin typeface="Times New Roman" pitchFamily="18" charset="0"/>
                <a:cs typeface="Times New Roman" pitchFamily="18" charset="0"/>
              </a:rPr>
              <a:t>:</a:t>
            </a:r>
          </a:p>
        </p:txBody>
      </p:sp>
      <p:graphicFrame>
        <p:nvGraphicFramePr>
          <p:cNvPr id="2" name="Object 1">
            <a:extLst>
              <a:ext uri="{FF2B5EF4-FFF2-40B4-BE49-F238E27FC236}">
                <a16:creationId xmlns:a16="http://schemas.microsoft.com/office/drawing/2014/main" id="{86F0B77A-2932-4E61-8159-299D06DE9A78}"/>
              </a:ext>
            </a:extLst>
          </p:cNvPr>
          <p:cNvGraphicFramePr>
            <a:graphicFrameLocks noChangeAspect="1"/>
          </p:cNvGraphicFramePr>
          <p:nvPr>
            <p:extLst>
              <p:ext uri="{D42A27DB-BD31-4B8C-83A1-F6EECF244321}">
                <p14:modId xmlns:p14="http://schemas.microsoft.com/office/powerpoint/2010/main" val="1418976301"/>
              </p:ext>
            </p:extLst>
          </p:nvPr>
        </p:nvGraphicFramePr>
        <p:xfrm>
          <a:off x="2806700" y="5867400"/>
          <a:ext cx="1614488" cy="893763"/>
        </p:xfrm>
        <a:graphic>
          <a:graphicData uri="http://schemas.openxmlformats.org/presentationml/2006/ole">
            <mc:AlternateContent xmlns:mc="http://schemas.openxmlformats.org/markup-compatibility/2006">
              <mc:Choice xmlns:v="urn:schemas-microsoft-com:vml" Requires="v">
                <p:oleObj name="Equation" r:id="rId2" imgW="1447560" imgH="799920" progId="Equation.DSMT4">
                  <p:embed/>
                </p:oleObj>
              </mc:Choice>
              <mc:Fallback>
                <p:oleObj name="Equation" r:id="rId2" imgW="1447560" imgH="799920" progId="Equation.DSMT4">
                  <p:embed/>
                  <p:pic>
                    <p:nvPicPr>
                      <p:cNvPr id="2" name="Object 1">
                        <a:extLst>
                          <a:ext uri="{FF2B5EF4-FFF2-40B4-BE49-F238E27FC236}">
                            <a16:creationId xmlns:a16="http://schemas.microsoft.com/office/drawing/2014/main" id="{86F0B77A-2932-4E61-8159-299D06DE9A78}"/>
                          </a:ext>
                        </a:extLst>
                      </p:cNvPr>
                      <p:cNvPicPr/>
                      <p:nvPr/>
                    </p:nvPicPr>
                    <p:blipFill>
                      <a:blip r:embed="rId3"/>
                      <a:stretch>
                        <a:fillRect/>
                      </a:stretch>
                    </p:blipFill>
                    <p:spPr>
                      <a:xfrm>
                        <a:off x="2806700" y="5867400"/>
                        <a:ext cx="1614488" cy="893763"/>
                      </a:xfrm>
                      <a:prstGeom prst="rect">
                        <a:avLst/>
                      </a:prstGeom>
                    </p:spPr>
                  </p:pic>
                </p:oleObj>
              </mc:Fallback>
            </mc:AlternateContent>
          </a:graphicData>
        </a:graphic>
      </p:graphicFrame>
    </p:spTree>
    <p:extLst>
      <p:ext uri="{BB962C8B-B14F-4D97-AF65-F5344CB8AC3E}">
        <p14:creationId xmlns:p14="http://schemas.microsoft.com/office/powerpoint/2010/main" val="243907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33" grpId="0"/>
      <p:bldP spid="34" grpId="0"/>
      <p:bldP spid="35" grpId="0"/>
      <p:bldP spid="36" grpId="0"/>
      <p:bldP spid="37" grpId="0"/>
      <p:bldP spid="38"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15240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15240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1DCAE216-534A-4A2E-A82D-572E8F53BD1F}"/>
              </a:ext>
            </a:extLst>
          </p:cNvPr>
          <p:cNvSpPr txBox="1"/>
          <p:nvPr/>
        </p:nvSpPr>
        <p:spPr>
          <a:xfrm>
            <a:off x="457200" y="152400"/>
            <a:ext cx="8859416" cy="492443"/>
          </a:xfrm>
          <a:prstGeom prst="rect">
            <a:avLst/>
          </a:prstGeom>
          <a:noFill/>
        </p:spPr>
        <p:txBody>
          <a:bodyPr wrap="square" rtlCol="0">
            <a:spAutoFit/>
          </a:bodyPr>
          <a:lstStyle/>
          <a:p>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(1)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(2) ta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hệ</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trình</a:t>
            </a:r>
            <a:r>
              <a:rPr lang="en-US" sz="2600" dirty="0">
                <a:latin typeface="Times New Roman" pitchFamily="18" charset="0"/>
                <a:cs typeface="Times New Roman" pitchFamily="18" charset="0"/>
              </a:rPr>
              <a:t>:</a:t>
            </a:r>
          </a:p>
        </p:txBody>
      </p:sp>
      <p:graphicFrame>
        <p:nvGraphicFramePr>
          <p:cNvPr id="14" name="Object 13">
            <a:extLst>
              <a:ext uri="{FF2B5EF4-FFF2-40B4-BE49-F238E27FC236}">
                <a16:creationId xmlns:a16="http://schemas.microsoft.com/office/drawing/2014/main" id="{E7ACB8DC-0E21-4FA7-96E5-0013D99BB4A8}"/>
              </a:ext>
            </a:extLst>
          </p:cNvPr>
          <p:cNvGraphicFramePr>
            <a:graphicFrameLocks noChangeAspect="1"/>
          </p:cNvGraphicFramePr>
          <p:nvPr>
            <p:extLst>
              <p:ext uri="{D42A27DB-BD31-4B8C-83A1-F6EECF244321}">
                <p14:modId xmlns:p14="http://schemas.microsoft.com/office/powerpoint/2010/main" val="3327529152"/>
              </p:ext>
            </p:extLst>
          </p:nvPr>
        </p:nvGraphicFramePr>
        <p:xfrm>
          <a:off x="827088" y="762000"/>
          <a:ext cx="1655762" cy="914400"/>
        </p:xfrm>
        <a:graphic>
          <a:graphicData uri="http://schemas.openxmlformats.org/presentationml/2006/ole">
            <mc:AlternateContent xmlns:mc="http://schemas.openxmlformats.org/markup-compatibility/2006">
              <mc:Choice xmlns:v="urn:schemas-microsoft-com:vml" Requires="v">
                <p:oleObj name="Equation" r:id="rId2" imgW="1447560" imgH="799920" progId="Equation.DSMT4">
                  <p:embed/>
                </p:oleObj>
              </mc:Choice>
              <mc:Fallback>
                <p:oleObj name="Equation" r:id="rId2" imgW="1447560" imgH="799920" progId="Equation.DSMT4">
                  <p:embed/>
                  <p:pic>
                    <p:nvPicPr>
                      <p:cNvPr id="14" name="Object 13">
                        <a:extLst>
                          <a:ext uri="{FF2B5EF4-FFF2-40B4-BE49-F238E27FC236}">
                            <a16:creationId xmlns:a16="http://schemas.microsoft.com/office/drawing/2014/main" id="{E7ACB8DC-0E21-4FA7-96E5-0013D99BB4A8}"/>
                          </a:ext>
                        </a:extLst>
                      </p:cNvPr>
                      <p:cNvPicPr/>
                      <p:nvPr/>
                    </p:nvPicPr>
                    <p:blipFill>
                      <a:blip r:embed="rId3"/>
                      <a:stretch>
                        <a:fillRect/>
                      </a:stretch>
                    </p:blipFill>
                    <p:spPr>
                      <a:xfrm>
                        <a:off x="827088" y="762000"/>
                        <a:ext cx="1655762" cy="91440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07443BE7-DA46-46D8-BB01-F3F582419792}"/>
              </a:ext>
            </a:extLst>
          </p:cNvPr>
          <p:cNvGraphicFramePr>
            <a:graphicFrameLocks noChangeAspect="1"/>
          </p:cNvGraphicFramePr>
          <p:nvPr>
            <p:extLst>
              <p:ext uri="{D42A27DB-BD31-4B8C-83A1-F6EECF244321}">
                <p14:modId xmlns:p14="http://schemas.microsoft.com/office/powerpoint/2010/main" val="1196775040"/>
              </p:ext>
            </p:extLst>
          </p:nvPr>
        </p:nvGraphicFramePr>
        <p:xfrm>
          <a:off x="3065463" y="762000"/>
          <a:ext cx="1560512" cy="833438"/>
        </p:xfrm>
        <a:graphic>
          <a:graphicData uri="http://schemas.openxmlformats.org/presentationml/2006/ole">
            <mc:AlternateContent xmlns:mc="http://schemas.openxmlformats.org/markup-compatibility/2006">
              <mc:Choice xmlns:v="urn:schemas-microsoft-com:vml" Requires="v">
                <p:oleObj name="Equation" r:id="rId4" imgW="1498320" imgH="799920" progId="Equation.DSMT4">
                  <p:embed/>
                </p:oleObj>
              </mc:Choice>
              <mc:Fallback>
                <p:oleObj name="Equation" r:id="rId4" imgW="1498320" imgH="799920" progId="Equation.DSMT4">
                  <p:embed/>
                  <p:pic>
                    <p:nvPicPr>
                      <p:cNvPr id="2" name="Object 1">
                        <a:extLst>
                          <a:ext uri="{FF2B5EF4-FFF2-40B4-BE49-F238E27FC236}">
                            <a16:creationId xmlns:a16="http://schemas.microsoft.com/office/drawing/2014/main" id="{07443BE7-DA46-46D8-BB01-F3F582419792}"/>
                          </a:ext>
                        </a:extLst>
                      </p:cNvPr>
                      <p:cNvPicPr/>
                      <p:nvPr/>
                    </p:nvPicPr>
                    <p:blipFill>
                      <a:blip r:embed="rId5"/>
                      <a:stretch>
                        <a:fillRect/>
                      </a:stretch>
                    </p:blipFill>
                    <p:spPr>
                      <a:xfrm>
                        <a:off x="3065463" y="762000"/>
                        <a:ext cx="1560512" cy="83343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93B4EFBD-9DB0-4A85-81FA-32653DE24E55}"/>
              </a:ext>
            </a:extLst>
          </p:cNvPr>
          <p:cNvGraphicFramePr>
            <a:graphicFrameLocks noChangeAspect="1"/>
          </p:cNvGraphicFramePr>
          <p:nvPr>
            <p:extLst>
              <p:ext uri="{D42A27DB-BD31-4B8C-83A1-F6EECF244321}">
                <p14:modId xmlns:p14="http://schemas.microsoft.com/office/powerpoint/2010/main" val="2597249406"/>
              </p:ext>
            </p:extLst>
          </p:nvPr>
        </p:nvGraphicFramePr>
        <p:xfrm>
          <a:off x="5037138" y="731838"/>
          <a:ext cx="1647825" cy="881062"/>
        </p:xfrm>
        <a:graphic>
          <a:graphicData uri="http://schemas.openxmlformats.org/presentationml/2006/ole">
            <mc:AlternateContent xmlns:mc="http://schemas.openxmlformats.org/markup-compatibility/2006">
              <mc:Choice xmlns:v="urn:schemas-microsoft-com:vml" Requires="v">
                <p:oleObj name="Equation" r:id="rId6" imgW="1498320" imgH="799920" progId="Equation.DSMT4">
                  <p:embed/>
                </p:oleObj>
              </mc:Choice>
              <mc:Fallback>
                <p:oleObj name="Equation" r:id="rId6" imgW="1498320" imgH="799920" progId="Equation.DSMT4">
                  <p:embed/>
                  <p:pic>
                    <p:nvPicPr>
                      <p:cNvPr id="16" name="Object 15">
                        <a:extLst>
                          <a:ext uri="{FF2B5EF4-FFF2-40B4-BE49-F238E27FC236}">
                            <a16:creationId xmlns:a16="http://schemas.microsoft.com/office/drawing/2014/main" id="{93B4EFBD-9DB0-4A85-81FA-32653DE24E55}"/>
                          </a:ext>
                        </a:extLst>
                      </p:cNvPr>
                      <p:cNvPicPr/>
                      <p:nvPr/>
                    </p:nvPicPr>
                    <p:blipFill>
                      <a:blip r:embed="rId7"/>
                      <a:stretch>
                        <a:fillRect/>
                      </a:stretch>
                    </p:blipFill>
                    <p:spPr>
                      <a:xfrm>
                        <a:off x="5037138" y="731838"/>
                        <a:ext cx="1647825" cy="88106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A078655C-3BFB-465D-A8C0-4367D5101C11}"/>
              </a:ext>
            </a:extLst>
          </p:cNvPr>
          <p:cNvGraphicFramePr>
            <a:graphicFrameLocks noChangeAspect="1"/>
          </p:cNvGraphicFramePr>
          <p:nvPr>
            <p:extLst>
              <p:ext uri="{D42A27DB-BD31-4B8C-83A1-F6EECF244321}">
                <p14:modId xmlns:p14="http://schemas.microsoft.com/office/powerpoint/2010/main" val="3300347752"/>
              </p:ext>
            </p:extLst>
          </p:nvPr>
        </p:nvGraphicFramePr>
        <p:xfrm>
          <a:off x="917575" y="2111375"/>
          <a:ext cx="1514475" cy="822325"/>
        </p:xfrm>
        <a:graphic>
          <a:graphicData uri="http://schemas.openxmlformats.org/presentationml/2006/ole">
            <mc:AlternateContent xmlns:mc="http://schemas.openxmlformats.org/markup-compatibility/2006">
              <mc:Choice xmlns:v="urn:schemas-microsoft-com:vml" Requires="v">
                <p:oleObj name="Equation" r:id="rId8" imgW="1473120" imgH="799920" progId="Equation.DSMT4">
                  <p:embed/>
                </p:oleObj>
              </mc:Choice>
              <mc:Fallback>
                <p:oleObj name="Equation" r:id="rId8" imgW="1473120" imgH="799920" progId="Equation.DSMT4">
                  <p:embed/>
                  <p:pic>
                    <p:nvPicPr>
                      <p:cNvPr id="17" name="Object 16">
                        <a:extLst>
                          <a:ext uri="{FF2B5EF4-FFF2-40B4-BE49-F238E27FC236}">
                            <a16:creationId xmlns:a16="http://schemas.microsoft.com/office/drawing/2014/main" id="{A078655C-3BFB-465D-A8C0-4367D5101C11}"/>
                          </a:ext>
                        </a:extLst>
                      </p:cNvPr>
                      <p:cNvPicPr/>
                      <p:nvPr/>
                    </p:nvPicPr>
                    <p:blipFill>
                      <a:blip r:embed="rId9"/>
                      <a:stretch>
                        <a:fillRect/>
                      </a:stretch>
                    </p:blipFill>
                    <p:spPr>
                      <a:xfrm>
                        <a:off x="917575" y="2111375"/>
                        <a:ext cx="1514475" cy="82232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970952C0-A36F-4A2F-BDAC-AFA7770EE23E}"/>
              </a:ext>
            </a:extLst>
          </p:cNvPr>
          <p:cNvGraphicFramePr>
            <a:graphicFrameLocks noChangeAspect="1"/>
          </p:cNvGraphicFramePr>
          <p:nvPr>
            <p:extLst>
              <p:ext uri="{D42A27DB-BD31-4B8C-83A1-F6EECF244321}">
                <p14:modId xmlns:p14="http://schemas.microsoft.com/office/powerpoint/2010/main" val="1968425070"/>
              </p:ext>
            </p:extLst>
          </p:nvPr>
        </p:nvGraphicFramePr>
        <p:xfrm>
          <a:off x="2959100" y="2049463"/>
          <a:ext cx="1260475" cy="833437"/>
        </p:xfrm>
        <a:graphic>
          <a:graphicData uri="http://schemas.openxmlformats.org/presentationml/2006/ole">
            <mc:AlternateContent xmlns:mc="http://schemas.openxmlformats.org/markup-compatibility/2006">
              <mc:Choice xmlns:v="urn:schemas-microsoft-com:vml" Requires="v">
                <p:oleObj name="Equation" r:id="rId10" imgW="1104840" imgH="799920" progId="Equation.DSMT4">
                  <p:embed/>
                </p:oleObj>
              </mc:Choice>
              <mc:Fallback>
                <p:oleObj name="Equation" r:id="rId10" imgW="1104840" imgH="799920" progId="Equation.DSMT4">
                  <p:embed/>
                  <p:pic>
                    <p:nvPicPr>
                      <p:cNvPr id="19" name="Object 18">
                        <a:extLst>
                          <a:ext uri="{FF2B5EF4-FFF2-40B4-BE49-F238E27FC236}">
                            <a16:creationId xmlns:a16="http://schemas.microsoft.com/office/drawing/2014/main" id="{970952C0-A36F-4A2F-BDAC-AFA7770EE23E}"/>
                          </a:ext>
                        </a:extLst>
                      </p:cNvPr>
                      <p:cNvPicPr/>
                      <p:nvPr/>
                    </p:nvPicPr>
                    <p:blipFill>
                      <a:blip r:embed="rId11"/>
                      <a:stretch>
                        <a:fillRect/>
                      </a:stretch>
                    </p:blipFill>
                    <p:spPr>
                      <a:xfrm>
                        <a:off x="2959100" y="2049463"/>
                        <a:ext cx="1260475" cy="833437"/>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210FC3C0-3FE5-4F20-8007-ACFD12124B3F}"/>
              </a:ext>
            </a:extLst>
          </p:cNvPr>
          <p:cNvSpPr txBox="1"/>
          <p:nvPr/>
        </p:nvSpPr>
        <p:spPr>
          <a:xfrm>
            <a:off x="4267200" y="1960268"/>
            <a:ext cx="2367200" cy="492443"/>
          </a:xfrm>
          <a:prstGeom prst="rect">
            <a:avLst/>
          </a:prstGeom>
          <a:noFill/>
        </p:spPr>
        <p:txBody>
          <a:bodyPr wrap="square" rtlCol="0">
            <a:spAutoFit/>
          </a:bodyPr>
          <a:lstStyle/>
          <a:p>
            <a:r>
              <a:rPr lang="en-US" sz="2600" dirty="0">
                <a:latin typeface="Times New Roman" pitchFamily="18" charset="0"/>
                <a:cs typeface="Times New Roman" pitchFamily="18" charset="0"/>
              </a:rPr>
              <a:t>(</a:t>
            </a:r>
            <a:r>
              <a:rPr lang="en-US" sz="2600" dirty="0" err="1">
                <a:latin typeface="Times New Roman" pitchFamily="18" charset="0"/>
                <a:cs typeface="Times New Roman" pitchFamily="18" charset="0"/>
              </a:rPr>
              <a:t>thỏa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mãn</a:t>
            </a:r>
            <a:r>
              <a:rPr lang="en-US" sz="2600" dirty="0">
                <a:latin typeface="Times New Roman" pitchFamily="18" charset="0"/>
                <a:cs typeface="Times New Roman" pitchFamily="18" charset="0"/>
              </a:rPr>
              <a:t>)</a:t>
            </a:r>
          </a:p>
        </p:txBody>
      </p:sp>
      <p:sp>
        <p:nvSpPr>
          <p:cNvPr id="21" name="TextBox 20">
            <a:extLst>
              <a:ext uri="{FF2B5EF4-FFF2-40B4-BE49-F238E27FC236}">
                <a16:creationId xmlns:a16="http://schemas.microsoft.com/office/drawing/2014/main" id="{63C8FDC4-0A70-4FF8-8B94-BB1DD7EB8AEE}"/>
              </a:ext>
            </a:extLst>
          </p:cNvPr>
          <p:cNvSpPr txBox="1"/>
          <p:nvPr/>
        </p:nvSpPr>
        <p:spPr>
          <a:xfrm>
            <a:off x="4263751" y="2396164"/>
            <a:ext cx="2367200" cy="492443"/>
          </a:xfrm>
          <a:prstGeom prst="rect">
            <a:avLst/>
          </a:prstGeom>
          <a:noFill/>
        </p:spPr>
        <p:txBody>
          <a:bodyPr wrap="square" rtlCol="0">
            <a:spAutoFit/>
          </a:bodyPr>
          <a:lstStyle/>
          <a:p>
            <a:r>
              <a:rPr lang="en-US" sz="2600" dirty="0">
                <a:latin typeface="Times New Roman" pitchFamily="18" charset="0"/>
                <a:cs typeface="Times New Roman" pitchFamily="18" charset="0"/>
              </a:rPr>
              <a:t>(</a:t>
            </a:r>
            <a:r>
              <a:rPr lang="en-US" sz="2600" dirty="0" err="1">
                <a:latin typeface="Times New Roman" pitchFamily="18" charset="0"/>
                <a:cs typeface="Times New Roman" pitchFamily="18" charset="0"/>
              </a:rPr>
              <a:t>thỏa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mãn</a:t>
            </a:r>
            <a:r>
              <a:rPr lang="en-US" sz="2600" dirty="0">
                <a:latin typeface="Times New Roman" pitchFamily="18" charset="0"/>
                <a:cs typeface="Times New Roman" pitchFamily="18" charset="0"/>
              </a:rPr>
              <a:t>)</a:t>
            </a:r>
          </a:p>
        </p:txBody>
      </p:sp>
      <p:sp>
        <p:nvSpPr>
          <p:cNvPr id="22" name="TextBox 21">
            <a:extLst>
              <a:ext uri="{FF2B5EF4-FFF2-40B4-BE49-F238E27FC236}">
                <a16:creationId xmlns:a16="http://schemas.microsoft.com/office/drawing/2014/main" id="{956D73F7-565F-40D6-8F23-3DBCEAAB2DCF}"/>
              </a:ext>
            </a:extLst>
          </p:cNvPr>
          <p:cNvSpPr txBox="1"/>
          <p:nvPr/>
        </p:nvSpPr>
        <p:spPr>
          <a:xfrm>
            <a:off x="435299" y="3237350"/>
            <a:ext cx="8859416" cy="892552"/>
          </a:xfrm>
          <a:prstGeom prst="rect">
            <a:avLst/>
          </a:prstGeom>
          <a:noFill/>
        </p:spPr>
        <p:txBody>
          <a:bodyPr wrap="square" rtlCol="0">
            <a:spAutoFit/>
          </a:bodyPr>
          <a:lstStyle/>
          <a:p>
            <a:r>
              <a:rPr lang="en-US" sz="2600" dirty="0" err="1">
                <a:latin typeface="Times New Roman" pitchFamily="18" charset="0"/>
                <a:cs typeface="Times New Roman" pitchFamily="18" charset="0"/>
              </a:rPr>
              <a:t>Vậy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mảnh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đất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8m</a:t>
            </a:r>
          </a:p>
          <a:p>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mảnh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đất</a:t>
            </a:r>
            <a:r>
              <a:rPr lang="en-US" sz="2600" dirty="0">
                <a:latin typeface="Times New Roman" pitchFamily="18" charset="0"/>
                <a:cs typeface="Times New Roman" pitchFamily="18" charset="0"/>
              </a:rPr>
              <a:t> ban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5m</a:t>
            </a:r>
          </a:p>
        </p:txBody>
      </p:sp>
    </p:spTree>
    <p:extLst>
      <p:ext uri="{BB962C8B-B14F-4D97-AF65-F5344CB8AC3E}">
        <p14:creationId xmlns:p14="http://schemas.microsoft.com/office/powerpoint/2010/main" val="125112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9945"/>
            <a:ext cx="8382000" cy="2554545"/>
          </a:xfrm>
          <a:prstGeom prst="rect">
            <a:avLst/>
          </a:prstGeom>
          <a:noFill/>
        </p:spPr>
        <p:txBody>
          <a:bodyPr wrap="square" rtlCol="0">
            <a:spAutoFit/>
          </a:bodyPr>
          <a:lstStyle/>
          <a:p>
            <a:pPr algn="just"/>
            <a:r>
              <a:rPr lang="vi-VN" sz="3200" b="1" dirty="0">
                <a:latin typeface="Times New Roman" pitchFamily="18" charset="0"/>
                <a:cs typeface="Times New Roman" pitchFamily="18" charset="0"/>
              </a:rPr>
              <a:t>Bài </a:t>
            </a:r>
            <a:r>
              <a:rPr lang="en-US" sz="3200" b="1" dirty="0">
                <a:latin typeface="Times New Roman" pitchFamily="18" charset="0"/>
                <a:cs typeface="Times New Roman" pitchFamily="18" charset="0"/>
              </a:rPr>
              <a:t>3</a:t>
            </a:r>
            <a:r>
              <a:rPr lang="vi-VN" sz="3200" b="1" dirty="0">
                <a:latin typeface="Times New Roman" pitchFamily="18" charset="0"/>
                <a:cs typeface="Times New Roman" pitchFamily="18" charset="0"/>
              </a:rPr>
              <a:t>:</a:t>
            </a:r>
            <a:r>
              <a:rPr lang="vi-VN"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Một</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thửa</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ruộng</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hình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chữ</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nhật</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Nếu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tăng</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chiều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dài</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thêm</a:t>
            </a:r>
            <a:r>
              <a:rPr lang="en-SG" sz="3200" dirty="0">
                <a:latin typeface="Times New Roman" pitchFamily="18" charset="0"/>
                <a:cs typeface="Times New Roman" pitchFamily="18" charset="0"/>
              </a:rPr>
              <a:t> 2m </a:t>
            </a:r>
            <a:r>
              <a:rPr lang="en-SG" sz="3200" dirty="0" err="1">
                <a:latin typeface="Times New Roman" pitchFamily="18" charset="0"/>
                <a:cs typeface="Times New Roman" pitchFamily="18" charset="0"/>
              </a:rPr>
              <a:t>và</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chiều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rộng</a:t>
            </a:r>
            <a:r>
              <a:rPr lang="en-SG" sz="3200" dirty="0">
                <a:latin typeface="Times New Roman" pitchFamily="18" charset="0"/>
                <a:cs typeface="Times New Roman" pitchFamily="18" charset="0"/>
              </a:rPr>
              <a:t> 3m </a:t>
            </a:r>
            <a:r>
              <a:rPr lang="en-SG" sz="3200" dirty="0" err="1">
                <a:latin typeface="Times New Roman" pitchFamily="18" charset="0"/>
                <a:cs typeface="Times New Roman" pitchFamily="18" charset="0"/>
              </a:rPr>
              <a:t>thì</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diện</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tích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tăng</a:t>
            </a:r>
            <a:r>
              <a:rPr lang="en-SG" sz="3200" dirty="0">
                <a:latin typeface="Times New Roman" pitchFamily="18" charset="0"/>
                <a:cs typeface="Times New Roman" pitchFamily="18" charset="0"/>
              </a:rPr>
              <a:t> 100m</a:t>
            </a:r>
            <a:r>
              <a:rPr lang="en-SG" sz="3200" baseline="30000" dirty="0">
                <a:latin typeface="Times New Roman" pitchFamily="18" charset="0"/>
                <a:cs typeface="Times New Roman" pitchFamily="18" charset="0"/>
              </a:rPr>
              <a:t>2</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Nếu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cùng</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giảm</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chiều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dài</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và</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chiều</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rộng</a:t>
            </a:r>
            <a:r>
              <a:rPr lang="en-SG" sz="3200" dirty="0">
                <a:latin typeface="Times New Roman" pitchFamily="18" charset="0"/>
                <a:cs typeface="Times New Roman" pitchFamily="18" charset="0"/>
              </a:rPr>
              <a:t> 2m </a:t>
            </a:r>
            <a:r>
              <a:rPr lang="en-SG" sz="3200" dirty="0" err="1">
                <a:latin typeface="Times New Roman" pitchFamily="18" charset="0"/>
                <a:cs typeface="Times New Roman" pitchFamily="18" charset="0"/>
              </a:rPr>
              <a:t>thì</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diện</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tích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giảm</a:t>
            </a:r>
            <a:r>
              <a:rPr lang="en-SG" sz="3200" dirty="0">
                <a:latin typeface="Times New Roman" pitchFamily="18" charset="0"/>
                <a:cs typeface="Times New Roman" pitchFamily="18" charset="0"/>
              </a:rPr>
              <a:t> 68m</a:t>
            </a:r>
            <a:r>
              <a:rPr lang="en-SG" sz="3200" baseline="30000" dirty="0">
                <a:latin typeface="Times New Roman" pitchFamily="18" charset="0"/>
                <a:cs typeface="Times New Roman" pitchFamily="18" charset="0"/>
              </a:rPr>
              <a:t>2</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Tính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diện</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tích</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thửa</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ruộng</a:t>
            </a:r>
            <a:r>
              <a:rPr lang="en-SG" sz="3200" dirty="0">
                <a:latin typeface="Times New Roman" pitchFamily="18" charset="0"/>
                <a:cs typeface="Times New Roman" pitchFamily="18" charset="0"/>
              </a:rPr>
              <a:t> </a:t>
            </a:r>
            <a:r>
              <a:rPr lang="en-SG" sz="3200" dirty="0" err="1">
                <a:latin typeface="Times New Roman" pitchFamily="18" charset="0"/>
                <a:cs typeface="Times New Roman" pitchFamily="18" charset="0"/>
              </a:rPr>
              <a:t>đó</a:t>
            </a:r>
            <a:r>
              <a:rPr lang="en-SG"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2"/>
          <p:cNvSpPr>
            <a:spLocks noChangeArrowheads="1"/>
          </p:cNvSpPr>
          <p:nvPr/>
        </p:nvSpPr>
        <p:spPr bwMode="auto">
          <a:xfrm>
            <a:off x="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9" name="Straight Connector 18"/>
          <p:cNvCxnSpPr>
            <a:cxnSpLocks/>
          </p:cNvCxnSpPr>
          <p:nvPr/>
        </p:nvCxnSpPr>
        <p:spPr>
          <a:xfrm>
            <a:off x="7162800" y="457343"/>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AA65180-9410-4027-A376-58D1F334D72C}"/>
              </a:ext>
            </a:extLst>
          </p:cNvPr>
          <p:cNvCxnSpPr>
            <a:cxnSpLocks/>
          </p:cNvCxnSpPr>
          <p:nvPr/>
        </p:nvCxnSpPr>
        <p:spPr>
          <a:xfrm>
            <a:off x="4572000" y="457343"/>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05B0CD-0D9D-4C19-BC69-23FF70E86760}"/>
              </a:ext>
            </a:extLst>
          </p:cNvPr>
          <p:cNvCxnSpPr>
            <a:cxnSpLocks/>
          </p:cNvCxnSpPr>
          <p:nvPr/>
        </p:nvCxnSpPr>
        <p:spPr>
          <a:xfrm>
            <a:off x="457200" y="986080"/>
            <a:ext cx="304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EED717-3225-4990-9126-520C6515B8A0}"/>
              </a:ext>
            </a:extLst>
          </p:cNvPr>
          <p:cNvCxnSpPr>
            <a:cxnSpLocks/>
          </p:cNvCxnSpPr>
          <p:nvPr/>
        </p:nvCxnSpPr>
        <p:spPr>
          <a:xfrm>
            <a:off x="4197220" y="1004741"/>
            <a:ext cx="23559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D4D2B5-DED8-46C8-B39C-ED7B5CAD7BBF}"/>
              </a:ext>
            </a:extLst>
          </p:cNvPr>
          <p:cNvCxnSpPr>
            <a:cxnSpLocks/>
          </p:cNvCxnSpPr>
          <p:nvPr/>
        </p:nvCxnSpPr>
        <p:spPr>
          <a:xfrm>
            <a:off x="457200" y="1443280"/>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D01CD6-63CA-4A04-B316-FBDE202F6F73}"/>
              </a:ext>
            </a:extLst>
          </p:cNvPr>
          <p:cNvCxnSpPr>
            <a:cxnSpLocks/>
          </p:cNvCxnSpPr>
          <p:nvPr/>
        </p:nvCxnSpPr>
        <p:spPr>
          <a:xfrm>
            <a:off x="2674776" y="1443280"/>
            <a:ext cx="35740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CEBEE4-DFB1-42AF-B0EF-2313C7C803FE}"/>
              </a:ext>
            </a:extLst>
          </p:cNvPr>
          <p:cNvCxnSpPr>
            <a:cxnSpLocks/>
          </p:cNvCxnSpPr>
          <p:nvPr/>
        </p:nvCxnSpPr>
        <p:spPr>
          <a:xfrm>
            <a:off x="457200" y="1937804"/>
            <a:ext cx="548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7" name="Table 27">
            <a:extLst>
              <a:ext uri="{FF2B5EF4-FFF2-40B4-BE49-F238E27FC236}">
                <a16:creationId xmlns:a16="http://schemas.microsoft.com/office/drawing/2014/main" id="{51149CB3-03C7-4D68-8834-A6DCA4A0F747}"/>
              </a:ext>
            </a:extLst>
          </p:cNvPr>
          <p:cNvGraphicFramePr>
            <a:graphicFrameLocks noGrp="1"/>
          </p:cNvGraphicFramePr>
          <p:nvPr>
            <p:extLst>
              <p:ext uri="{D42A27DB-BD31-4B8C-83A1-F6EECF244321}">
                <p14:modId xmlns:p14="http://schemas.microsoft.com/office/powerpoint/2010/main" val="1065635639"/>
              </p:ext>
            </p:extLst>
          </p:nvPr>
        </p:nvGraphicFramePr>
        <p:xfrm>
          <a:off x="441261" y="2323324"/>
          <a:ext cx="8169339" cy="3034857"/>
        </p:xfrm>
        <a:graphic>
          <a:graphicData uri="http://schemas.openxmlformats.org/drawingml/2006/table">
            <a:tbl>
              <a:tblPr firstRow="1" bandRow="1">
                <a:tableStyleId>{5940675A-B579-460E-94D1-54222C63F5DA}</a:tableStyleId>
              </a:tblPr>
              <a:tblGrid>
                <a:gridCol w="2761275">
                  <a:extLst>
                    <a:ext uri="{9D8B030D-6E8A-4147-A177-3AD203B41FA5}">
                      <a16:colId xmlns:a16="http://schemas.microsoft.com/office/drawing/2014/main" val="4256940029"/>
                    </a:ext>
                  </a:extLst>
                </a:gridCol>
                <a:gridCol w="1775782">
                  <a:extLst>
                    <a:ext uri="{9D8B030D-6E8A-4147-A177-3AD203B41FA5}">
                      <a16:colId xmlns:a16="http://schemas.microsoft.com/office/drawing/2014/main" val="4240259348"/>
                    </a:ext>
                  </a:extLst>
                </a:gridCol>
                <a:gridCol w="1646265">
                  <a:extLst>
                    <a:ext uri="{9D8B030D-6E8A-4147-A177-3AD203B41FA5}">
                      <a16:colId xmlns:a16="http://schemas.microsoft.com/office/drawing/2014/main" val="3948141256"/>
                    </a:ext>
                  </a:extLst>
                </a:gridCol>
                <a:gridCol w="1986017">
                  <a:extLst>
                    <a:ext uri="{9D8B030D-6E8A-4147-A177-3AD203B41FA5}">
                      <a16:colId xmlns:a16="http://schemas.microsoft.com/office/drawing/2014/main" val="1553266414"/>
                    </a:ext>
                  </a:extLst>
                </a:gridCol>
              </a:tblGrid>
              <a:tr h="695871">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C.Dài</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C.Rộng</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Diện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tích</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71803365"/>
                  </a:ext>
                </a:extLst>
              </a:tr>
              <a:tr h="947244">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Thửa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ruộng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đầu</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90506106"/>
                  </a:ext>
                </a:extLst>
              </a:tr>
              <a:tr h="695871">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Tăng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kích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thước</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66369736"/>
                  </a:ext>
                </a:extLst>
              </a:tr>
              <a:tr h="695871">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Giảm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kích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thước</a:t>
                      </a:r>
                      <a:endParaRPr lang="en-US" sz="28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63361871"/>
                  </a:ext>
                </a:extLst>
              </a:tr>
            </a:tbl>
          </a:graphicData>
        </a:graphic>
      </p:graphicFrame>
      <p:sp>
        <p:nvSpPr>
          <p:cNvPr id="28" name="TextBox 27">
            <a:extLst>
              <a:ext uri="{FF2B5EF4-FFF2-40B4-BE49-F238E27FC236}">
                <a16:creationId xmlns:a16="http://schemas.microsoft.com/office/drawing/2014/main" id="{118BA9C9-6713-4864-A3EE-1A8155D6DF33}"/>
              </a:ext>
            </a:extLst>
          </p:cNvPr>
          <p:cNvSpPr txBox="1"/>
          <p:nvPr/>
        </p:nvSpPr>
        <p:spPr>
          <a:xfrm>
            <a:off x="3782004" y="3160875"/>
            <a:ext cx="430763"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x</a:t>
            </a:r>
            <a:endParaRPr lang="en-US" sz="3200" dirty="0">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18E8D5DE-62A2-419D-85F9-69B6EACCF594}"/>
              </a:ext>
            </a:extLst>
          </p:cNvPr>
          <p:cNvSpPr txBox="1"/>
          <p:nvPr/>
        </p:nvSpPr>
        <p:spPr>
          <a:xfrm>
            <a:off x="6635668" y="4008137"/>
            <a:ext cx="2004477"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(x+2)(y+3)</a:t>
            </a:r>
            <a:endParaRPr lang="en-US" sz="3200" dirty="0">
              <a:latin typeface="Times New Roman" pitchFamily="18" charset="0"/>
              <a:cs typeface="Times New Roman" pitchFamily="18" charset="0"/>
            </a:endParaRPr>
          </a:p>
        </p:txBody>
      </p:sp>
      <p:sp>
        <p:nvSpPr>
          <p:cNvPr id="31" name="TextBox 30">
            <a:extLst>
              <a:ext uri="{FF2B5EF4-FFF2-40B4-BE49-F238E27FC236}">
                <a16:creationId xmlns:a16="http://schemas.microsoft.com/office/drawing/2014/main" id="{D0B6487E-21EB-41CE-8E79-9BA7630FF928}"/>
              </a:ext>
            </a:extLst>
          </p:cNvPr>
          <p:cNvSpPr txBox="1"/>
          <p:nvPr/>
        </p:nvSpPr>
        <p:spPr>
          <a:xfrm>
            <a:off x="5252499" y="3957876"/>
            <a:ext cx="1295400"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y + 3</a:t>
            </a:r>
            <a:endParaRPr lang="en-US" sz="3200" dirty="0">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id="{EB4FF27C-FAFF-4214-9D04-7480861DC67A}"/>
              </a:ext>
            </a:extLst>
          </p:cNvPr>
          <p:cNvSpPr txBox="1"/>
          <p:nvPr/>
        </p:nvSpPr>
        <p:spPr>
          <a:xfrm>
            <a:off x="3591988" y="3966830"/>
            <a:ext cx="1174684"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x + 2</a:t>
            </a:r>
            <a:endParaRPr lang="en-US" sz="3200" dirty="0">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id="{207FB50C-C7BC-45CE-B945-FB7B066A38CC}"/>
              </a:ext>
            </a:extLst>
          </p:cNvPr>
          <p:cNvSpPr txBox="1"/>
          <p:nvPr/>
        </p:nvSpPr>
        <p:spPr>
          <a:xfrm>
            <a:off x="5599720" y="3081014"/>
            <a:ext cx="430763"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y</a:t>
            </a:r>
            <a:endParaRPr lang="en-US" sz="3200" dirty="0">
              <a:latin typeface="Times New Roman" pitchFamily="18" charset="0"/>
              <a:cs typeface="Times New Roman" pitchFamily="18" charset="0"/>
            </a:endParaRPr>
          </a:p>
        </p:txBody>
      </p:sp>
      <p:sp>
        <p:nvSpPr>
          <p:cNvPr id="35" name="TextBox 34">
            <a:extLst>
              <a:ext uri="{FF2B5EF4-FFF2-40B4-BE49-F238E27FC236}">
                <a16:creationId xmlns:a16="http://schemas.microsoft.com/office/drawing/2014/main" id="{2C192FFD-CB1F-4D46-B196-87E22AF4F9F1}"/>
              </a:ext>
            </a:extLst>
          </p:cNvPr>
          <p:cNvSpPr txBox="1"/>
          <p:nvPr/>
        </p:nvSpPr>
        <p:spPr>
          <a:xfrm>
            <a:off x="7278655" y="3058874"/>
            <a:ext cx="722345" cy="584775"/>
          </a:xfrm>
          <a:prstGeom prst="rect">
            <a:avLst/>
          </a:prstGeom>
          <a:noFill/>
        </p:spPr>
        <p:txBody>
          <a:bodyPr wrap="square" rtlCol="0">
            <a:spAutoFit/>
          </a:bodyPr>
          <a:lstStyle/>
          <a:p>
            <a:pPr algn="just"/>
            <a:r>
              <a:rPr lang="en-US" sz="3200" b="1" dirty="0" err="1">
                <a:latin typeface="Times New Roman" pitchFamily="18" charset="0"/>
                <a:cs typeface="Times New Roman" pitchFamily="18" charset="0"/>
              </a:rPr>
              <a:t>xy</a:t>
            </a:r>
            <a:endParaRPr lang="en-US" sz="3200" dirty="0">
              <a:latin typeface="Times New Roman" pitchFamily="18" charset="0"/>
              <a:cs typeface="Times New Roman" pitchFamily="18" charset="0"/>
            </a:endParaRPr>
          </a:p>
        </p:txBody>
      </p:sp>
      <p:sp>
        <p:nvSpPr>
          <p:cNvPr id="39" name="TextBox 38">
            <a:extLst>
              <a:ext uri="{FF2B5EF4-FFF2-40B4-BE49-F238E27FC236}">
                <a16:creationId xmlns:a16="http://schemas.microsoft.com/office/drawing/2014/main" id="{45DD5FF7-26D9-4790-AD13-67EABFAEBAC0}"/>
              </a:ext>
            </a:extLst>
          </p:cNvPr>
          <p:cNvSpPr txBox="1"/>
          <p:nvPr/>
        </p:nvSpPr>
        <p:spPr>
          <a:xfrm>
            <a:off x="1510781" y="5942513"/>
            <a:ext cx="5256533" cy="584775"/>
          </a:xfrm>
          <a:prstGeom prst="rect">
            <a:avLst/>
          </a:prstGeom>
          <a:noFill/>
        </p:spPr>
        <p:txBody>
          <a:bodyPr wrap="square" rtlCol="0">
            <a:spAutoFit/>
          </a:bodyPr>
          <a:lstStyle/>
          <a:p>
            <a:pPr algn="just"/>
            <a:r>
              <a:rPr lang="en-US" sz="3200" b="1" dirty="0" err="1">
                <a:latin typeface="Times New Roman" pitchFamily="18" charset="0"/>
                <a:cs typeface="Times New Roman" pitchFamily="18" charset="0"/>
              </a:rPr>
              <a:t>xy</a:t>
            </a:r>
            <a:r>
              <a:rPr lang="en-US" sz="3200" b="1" dirty="0">
                <a:latin typeface="Times New Roman" pitchFamily="18" charset="0"/>
                <a:cs typeface="Times New Roman" pitchFamily="18" charset="0"/>
              </a:rPr>
              <a:t> - (x-2)(y-2) = 68 &lt;=&gt; …….</a:t>
            </a:r>
            <a:endParaRPr lang="en-US" sz="3200" dirty="0">
              <a:latin typeface="Times New Roman" pitchFamily="18" charset="0"/>
              <a:cs typeface="Times New Roman" pitchFamily="18" charset="0"/>
            </a:endParaRPr>
          </a:p>
        </p:txBody>
      </p:sp>
      <p:sp>
        <p:nvSpPr>
          <p:cNvPr id="41" name="Left Brace 40">
            <a:extLst>
              <a:ext uri="{FF2B5EF4-FFF2-40B4-BE49-F238E27FC236}">
                <a16:creationId xmlns:a16="http://schemas.microsoft.com/office/drawing/2014/main" id="{4CC5F087-F7FD-4823-A33D-674A2A9F5C25}"/>
              </a:ext>
            </a:extLst>
          </p:cNvPr>
          <p:cNvSpPr/>
          <p:nvPr/>
        </p:nvSpPr>
        <p:spPr>
          <a:xfrm>
            <a:off x="1219200" y="5455710"/>
            <a:ext cx="242061" cy="1062247"/>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FE67D9A1-5A83-4DA0-8C6E-6AC3C52CE7F2}"/>
              </a:ext>
            </a:extLst>
          </p:cNvPr>
          <p:cNvCxnSpPr>
            <a:cxnSpLocks/>
          </p:cNvCxnSpPr>
          <p:nvPr/>
        </p:nvCxnSpPr>
        <p:spPr>
          <a:xfrm>
            <a:off x="6179976" y="1443280"/>
            <a:ext cx="24306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1D7C8E-2558-4C98-9D6B-7DB5D22C9C88}"/>
              </a:ext>
            </a:extLst>
          </p:cNvPr>
          <p:cNvCxnSpPr>
            <a:cxnSpLocks/>
          </p:cNvCxnSpPr>
          <p:nvPr/>
        </p:nvCxnSpPr>
        <p:spPr>
          <a:xfrm>
            <a:off x="7239000" y="984525"/>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AA6374A-9729-42A3-ADA0-6DAAE8E0FA8C}"/>
              </a:ext>
            </a:extLst>
          </p:cNvPr>
          <p:cNvSpPr txBox="1"/>
          <p:nvPr/>
        </p:nvSpPr>
        <p:spPr>
          <a:xfrm>
            <a:off x="6606123" y="4686043"/>
            <a:ext cx="2004477"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(x-2)(y-2)</a:t>
            </a:r>
            <a:endParaRPr lang="en-US" sz="3200" dirty="0">
              <a:latin typeface="Times New Roman" pitchFamily="18" charset="0"/>
              <a:cs typeface="Times New Roman" pitchFamily="18" charset="0"/>
            </a:endParaRPr>
          </a:p>
        </p:txBody>
      </p:sp>
      <p:sp>
        <p:nvSpPr>
          <p:cNvPr id="38" name="TextBox 37">
            <a:extLst>
              <a:ext uri="{FF2B5EF4-FFF2-40B4-BE49-F238E27FC236}">
                <a16:creationId xmlns:a16="http://schemas.microsoft.com/office/drawing/2014/main" id="{A93FDF49-2997-481A-969F-4FDDC5BD52F1}"/>
              </a:ext>
            </a:extLst>
          </p:cNvPr>
          <p:cNvSpPr txBox="1"/>
          <p:nvPr/>
        </p:nvSpPr>
        <p:spPr>
          <a:xfrm>
            <a:off x="5222954" y="4635782"/>
            <a:ext cx="1295400"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y - 2</a:t>
            </a:r>
            <a:endParaRPr lang="en-US" sz="3200" dirty="0">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id="{7E0D6368-64A2-4770-9FCB-7494870865F0}"/>
              </a:ext>
            </a:extLst>
          </p:cNvPr>
          <p:cNvSpPr txBox="1"/>
          <p:nvPr/>
        </p:nvSpPr>
        <p:spPr>
          <a:xfrm>
            <a:off x="3562443" y="4644736"/>
            <a:ext cx="1174684"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x - 2</a:t>
            </a:r>
            <a:endParaRPr lang="en-US" sz="3200" dirty="0">
              <a:latin typeface="Times New Roman" pitchFamily="18" charset="0"/>
              <a:cs typeface="Times New Roman" pitchFamily="18" charset="0"/>
            </a:endParaRPr>
          </a:p>
        </p:txBody>
      </p:sp>
      <p:sp>
        <p:nvSpPr>
          <p:cNvPr id="42" name="TextBox 41">
            <a:extLst>
              <a:ext uri="{FF2B5EF4-FFF2-40B4-BE49-F238E27FC236}">
                <a16:creationId xmlns:a16="http://schemas.microsoft.com/office/drawing/2014/main" id="{BE824FF0-6B56-401B-A8C3-D730AC58AFFC}"/>
              </a:ext>
            </a:extLst>
          </p:cNvPr>
          <p:cNvSpPr txBox="1"/>
          <p:nvPr/>
        </p:nvSpPr>
        <p:spPr>
          <a:xfrm>
            <a:off x="1525267" y="5403904"/>
            <a:ext cx="6628133" cy="584775"/>
          </a:xfrm>
          <a:prstGeom prst="rect">
            <a:avLst/>
          </a:prstGeom>
          <a:noFill/>
        </p:spPr>
        <p:txBody>
          <a:bodyPr wrap="square" rtlCol="0">
            <a:spAutoFit/>
          </a:bodyPr>
          <a:lstStyle/>
          <a:p>
            <a:r>
              <a:rPr lang="en-US" sz="3200" b="1" dirty="0">
                <a:latin typeface="Times New Roman" pitchFamily="18" charset="0"/>
                <a:cs typeface="Times New Roman" pitchFamily="18" charset="0"/>
              </a:rPr>
              <a:t>(x+2)(y+3) – </a:t>
            </a:r>
            <a:r>
              <a:rPr lang="en-US" sz="3200" b="1" dirty="0" err="1">
                <a:latin typeface="Times New Roman" pitchFamily="18" charset="0"/>
                <a:cs typeface="Times New Roman" pitchFamily="18" charset="0"/>
              </a:rPr>
              <a:t>xy</a:t>
            </a:r>
            <a:r>
              <a:rPr lang="en-US" sz="3200" b="1" dirty="0">
                <a:latin typeface="Times New Roman" pitchFamily="18" charset="0"/>
                <a:cs typeface="Times New Roman" pitchFamily="18" charset="0"/>
              </a:rPr>
              <a:t> = 100 &lt;=&gt;…….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72283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4" grpId="0"/>
      <p:bldP spid="35" grpId="0"/>
      <p:bldP spid="39" grpId="0"/>
      <p:bldP spid="41" grpId="0" animBg="1"/>
      <p:bldP spid="33" grpId="0"/>
      <p:bldP spid="38" grpId="0"/>
      <p:bldP spid="40" grpId="0"/>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902</Words>
  <Application>Microsoft Office PowerPoint</Application>
  <PresentationFormat>On-screen Show (4:3)</PresentationFormat>
  <Paragraphs>90</Paragraphs>
  <Slides>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Times New Roman</vt:lpstr>
      <vt:lpstr>Office Theme</vt:lpstr>
      <vt:lpstr>Equation</vt:lpstr>
      <vt:lpstr>PowerPoint Presentation</vt:lpstr>
      <vt:lpstr>Dạng 5: Bài toán có nội dung hình học      *Phương pháp: Sử dụng các công thức tính chu vi, diện tích các hình (chữ nhật, hình vuông, tam giác…), hoặc vận dụng tính chất các hình đặc biệt này để lập các phương trình của ẩn, từ đó tìm được các đại lượng trong bài toán.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NAM-ADMIN</cp:lastModifiedBy>
  <cp:revision>35</cp:revision>
  <dcterms:created xsi:type="dcterms:W3CDTF">2021-02-01T03:35:38Z</dcterms:created>
  <dcterms:modified xsi:type="dcterms:W3CDTF">2021-02-23T12:33:36Z</dcterms:modified>
</cp:coreProperties>
</file>