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7" r:id="rId3"/>
    <p:sldId id="268" r:id="rId4"/>
    <p:sldId id="270" r:id="rId5"/>
    <p:sldId id="271" r:id="rId6"/>
    <p:sldId id="273" r:id="rId7"/>
    <p:sldId id="274" r:id="rId8"/>
    <p:sldId id="256" r:id="rId9"/>
    <p:sldId id="258" r:id="rId10"/>
    <p:sldId id="261" r:id="rId11"/>
    <p:sldId id="263"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81EEFD-F854-48E2-A35D-B991BC96004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393194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1EEFD-F854-48E2-A35D-B991BC96004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381691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1EEFD-F854-48E2-A35D-B991BC96004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423606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1EEFD-F854-48E2-A35D-B991BC96004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396494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1EEFD-F854-48E2-A35D-B991BC96004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229584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1EEFD-F854-48E2-A35D-B991BC96004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113791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1EEFD-F854-48E2-A35D-B991BC960040}"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342730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1EEFD-F854-48E2-A35D-B991BC960040}"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41976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1EEFD-F854-48E2-A35D-B991BC960040}"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47603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1EEFD-F854-48E2-A35D-B991BC96004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36264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1EEFD-F854-48E2-A35D-B991BC96004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24388-FDA0-4E08-8A0E-F76ECCEF4E7C}" type="slidenum">
              <a:rPr lang="en-US" smtClean="0"/>
              <a:t>‹#›</a:t>
            </a:fld>
            <a:endParaRPr lang="en-US"/>
          </a:p>
        </p:txBody>
      </p:sp>
    </p:spTree>
    <p:extLst>
      <p:ext uri="{BB962C8B-B14F-4D97-AF65-F5344CB8AC3E}">
        <p14:creationId xmlns:p14="http://schemas.microsoft.com/office/powerpoint/2010/main" val="302230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1EEFD-F854-48E2-A35D-B991BC960040}" type="datetimeFigureOut">
              <a:rPr lang="en-US" smtClean="0"/>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4388-FDA0-4E08-8A0E-F76ECCEF4E7C}" type="slidenum">
              <a:rPr lang="en-US" smtClean="0"/>
              <a:t>‹#›</a:t>
            </a:fld>
            <a:endParaRPr lang="en-US"/>
          </a:p>
        </p:txBody>
      </p:sp>
    </p:spTree>
    <p:extLst>
      <p:ext uri="{BB962C8B-B14F-4D97-AF65-F5344CB8AC3E}">
        <p14:creationId xmlns:p14="http://schemas.microsoft.com/office/powerpoint/2010/main" val="328818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4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49.wmf"/><Relationship Id="rId4" Type="http://schemas.openxmlformats.org/officeDocument/2006/relationships/oleObject" Target="../embeddings/oleObject48.bin"/><Relationship Id="rId9"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3.wmf"/><Relationship Id="rId7" Type="http://schemas.openxmlformats.org/officeDocument/2006/relationships/image" Target="../media/image51.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4.wmf"/><Relationship Id="rId4" Type="http://schemas.openxmlformats.org/officeDocument/2006/relationships/oleObject" Target="../embeddings/oleObject54.bin"/><Relationship Id="rId9" Type="http://schemas.openxmlformats.org/officeDocument/2006/relationships/image" Target="../media/image55.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12.bin"/><Relationship Id="rId17" Type="http://schemas.openxmlformats.org/officeDocument/2006/relationships/image" Target="../media/image15.wmf"/><Relationship Id="rId2" Type="http://schemas.openxmlformats.org/officeDocument/2006/relationships/oleObject" Target="../embeddings/oleObject7.bin"/><Relationship Id="rId16"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 Id="rId1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8.w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9.wmf"/><Relationship Id="rId1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27.bin"/><Relationship Id="rId17" Type="http://schemas.openxmlformats.org/officeDocument/2006/relationships/image" Target="../media/image30.wmf"/><Relationship Id="rId2" Type="http://schemas.openxmlformats.org/officeDocument/2006/relationships/oleObject" Target="../embeddings/oleObject22.bin"/><Relationship Id="rId16"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6.wmf"/><Relationship Id="rId14" Type="http://schemas.openxmlformats.org/officeDocument/2006/relationships/oleObject" Target="../embeddings/oleObject2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3.wmf"/><Relationship Id="rId18" Type="http://schemas.openxmlformats.org/officeDocument/2006/relationships/oleObject" Target="../embeddings/oleObject24.bin"/><Relationship Id="rId26" Type="http://schemas.openxmlformats.org/officeDocument/2006/relationships/oleObject" Target="../embeddings/oleObject36.bin"/><Relationship Id="rId3" Type="http://schemas.openxmlformats.org/officeDocument/2006/relationships/image" Target="../media/image8.wmf"/><Relationship Id="rId21" Type="http://schemas.openxmlformats.org/officeDocument/2006/relationships/image" Target="../media/image26.wmf"/><Relationship Id="rId7" Type="http://schemas.openxmlformats.org/officeDocument/2006/relationships/image" Target="../media/image10.wmf"/><Relationship Id="rId12" Type="http://schemas.openxmlformats.org/officeDocument/2006/relationships/oleObject" Target="../embeddings/oleObject32.bin"/><Relationship Id="rId17" Type="http://schemas.openxmlformats.org/officeDocument/2006/relationships/image" Target="../media/image35.emf"/><Relationship Id="rId25" Type="http://schemas.openxmlformats.org/officeDocument/2006/relationships/image" Target="../media/image27.wmf"/><Relationship Id="rId2" Type="http://schemas.openxmlformats.org/officeDocument/2006/relationships/oleObject" Target="../embeddings/oleObject7.bin"/><Relationship Id="rId16" Type="http://schemas.openxmlformats.org/officeDocument/2006/relationships/oleObject" Target="../embeddings/oleObject34.bin"/><Relationship Id="rId20" Type="http://schemas.openxmlformats.org/officeDocument/2006/relationships/oleObject" Target="../embeddings/oleObject25.bin"/><Relationship Id="rId29"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32.wmf"/><Relationship Id="rId24" Type="http://schemas.openxmlformats.org/officeDocument/2006/relationships/oleObject" Target="../embeddings/oleObject26.bin"/><Relationship Id="rId5" Type="http://schemas.openxmlformats.org/officeDocument/2006/relationships/image" Target="../media/image9.wmf"/><Relationship Id="rId15" Type="http://schemas.openxmlformats.org/officeDocument/2006/relationships/image" Target="../media/image34.emf"/><Relationship Id="rId23" Type="http://schemas.openxmlformats.org/officeDocument/2006/relationships/image" Target="../media/image36.wmf"/><Relationship Id="rId28" Type="http://schemas.openxmlformats.org/officeDocument/2006/relationships/oleObject" Target="../embeddings/oleObject37.bin"/><Relationship Id="rId10" Type="http://schemas.openxmlformats.org/officeDocument/2006/relationships/oleObject" Target="../embeddings/oleObject31.bin"/><Relationship Id="rId19" Type="http://schemas.openxmlformats.org/officeDocument/2006/relationships/image" Target="../media/image25.wmf"/><Relationship Id="rId4" Type="http://schemas.openxmlformats.org/officeDocument/2006/relationships/oleObject" Target="../embeddings/oleObject8.bin"/><Relationship Id="rId9" Type="http://schemas.openxmlformats.org/officeDocument/2006/relationships/image" Target="../media/image31.wmf"/><Relationship Id="rId14" Type="http://schemas.openxmlformats.org/officeDocument/2006/relationships/oleObject" Target="../embeddings/oleObject33.bin"/><Relationship Id="rId22" Type="http://schemas.openxmlformats.org/officeDocument/2006/relationships/oleObject" Target="../embeddings/oleObject35.bin"/><Relationship Id="rId27" Type="http://schemas.openxmlformats.org/officeDocument/2006/relationships/image" Target="../media/image37.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43.bin"/><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2.wmf"/><Relationship Id="rId14" Type="http://schemas.openxmlformats.org/officeDocument/2006/relationships/oleObject" Target="../embeddings/oleObject44.bin"/></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4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1905000"/>
            <a:ext cx="8991600" cy="3170099"/>
          </a:xfrm>
          <a:prstGeom prst="rect">
            <a:avLst/>
          </a:prstGeom>
          <a:noFill/>
        </p:spPr>
        <p:txBody>
          <a:bodyPr wrap="square" rtlCol="0">
            <a:spAutoFit/>
          </a:bodyPr>
          <a:lstStyle/>
          <a:p>
            <a:pPr algn="ctr"/>
            <a:r>
              <a:rPr lang="vi-VN" sz="4400" b="1" dirty="0">
                <a:solidFill>
                  <a:srgbClr val="990033"/>
                </a:solidFill>
                <a:latin typeface="Times New Roman" pitchFamily="18" charset="0"/>
                <a:cs typeface="Times New Roman" pitchFamily="18" charset="0"/>
              </a:rPr>
              <a:t>GIẢI BÀI TOÁN BẰNG CÁCH LẬP HỆ PHƯƠNG TRÌNH (TIẾP)</a:t>
            </a:r>
          </a:p>
          <a:p>
            <a:pPr algn="ctr"/>
            <a:endParaRPr lang="vi-VN" sz="4000" b="1" dirty="0">
              <a:solidFill>
                <a:srgbClr val="990033"/>
              </a:solidFill>
              <a:latin typeface="Times New Roman" pitchFamily="18" charset="0"/>
              <a:cs typeface="Times New Roman" pitchFamily="18" charset="0"/>
            </a:endParaRPr>
          </a:p>
          <a:p>
            <a:pPr algn="ctr"/>
            <a:r>
              <a:rPr lang="vi-VN" sz="3600" b="1" dirty="0">
                <a:solidFill>
                  <a:srgbClr val="990033"/>
                </a:solidFill>
                <a:latin typeface="Times New Roman" pitchFamily="18" charset="0"/>
                <a:cs typeface="Times New Roman" pitchFamily="18" charset="0"/>
              </a:rPr>
              <a:t>DẠNG 3: BÀI TOÁN CÔNG VIỆC CHUNG, CÔNG VIỆC RIÊNG</a:t>
            </a:r>
          </a:p>
        </p:txBody>
      </p:sp>
      <p:sp>
        <p:nvSpPr>
          <p:cNvPr id="6" name="TextBox 5">
            <a:extLst>
              <a:ext uri="{FF2B5EF4-FFF2-40B4-BE49-F238E27FC236}">
                <a16:creationId xmlns:a16="http://schemas.microsoft.com/office/drawing/2014/main" id="{26E34AF3-F37B-408A-989C-A2A491529FCF}"/>
              </a:ext>
            </a:extLst>
          </p:cNvPr>
          <p:cNvSpPr txBox="1"/>
          <p:nvPr/>
        </p:nvSpPr>
        <p:spPr>
          <a:xfrm>
            <a:off x="-3124200" y="5943600"/>
            <a:ext cx="8991600" cy="769441"/>
          </a:xfrm>
          <a:prstGeom prst="rect">
            <a:avLst/>
          </a:prstGeom>
          <a:noFill/>
        </p:spPr>
        <p:txBody>
          <a:bodyPr wrap="square" rtlCol="0">
            <a:spAutoFit/>
          </a:bodyPr>
          <a:lstStyle/>
          <a:p>
            <a:pPr algn="ctr"/>
            <a:r>
              <a:rPr lang="en-US" sz="4400" b="1" dirty="0" err="1">
                <a:solidFill>
                  <a:srgbClr val="FF0000"/>
                </a:solidFill>
                <a:latin typeface="Times New Roman" pitchFamily="18" charset="0"/>
                <a:cs typeface="Times New Roman" pitchFamily="18" charset="0"/>
              </a:rPr>
              <a:t>Chữa</a:t>
            </a:r>
            <a:r>
              <a:rPr lang="en-US" sz="4400" b="1" dirty="0">
                <a:solidFill>
                  <a:srgbClr val="FF0000"/>
                </a:solidFill>
                <a:latin typeface="Times New Roman" pitchFamily="18" charset="0"/>
                <a:cs typeface="Times New Roman" pitchFamily="18" charset="0"/>
              </a:rPr>
              <a:t> BT</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239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2554545"/>
          </a:xfrm>
          <a:prstGeom prst="rect">
            <a:avLst/>
          </a:prstGeom>
          <a:noFill/>
        </p:spPr>
        <p:txBody>
          <a:bodyPr wrap="square" rtlCol="0">
            <a:spAutoFit/>
          </a:bodyPr>
          <a:lstStyle/>
          <a:p>
            <a:pPr algn="just"/>
            <a:r>
              <a:rPr lang="vi-VN" sz="3200" b="1" dirty="0">
                <a:latin typeface="Times New Roman" pitchFamily="18" charset="0"/>
                <a:cs typeface="Times New Roman" pitchFamily="18" charset="0"/>
              </a:rPr>
              <a:t>Bài 2</a:t>
            </a:r>
            <a:r>
              <a:rPr lang="vi-VN" sz="3200" dirty="0">
                <a:latin typeface="Times New Roman" pitchFamily="18" charset="0"/>
                <a:cs typeface="Times New Roman" pitchFamily="18" charset="0"/>
              </a:rPr>
              <a:t>: Trong tuần đầu hai tổ sản xuất được 1500 bộ quần áo. Sang tuần thứ hai, tổ A vượt mức 25%, tổ B giảm mức 18% nên trong tuần này cả hai tổ sản xuất được 1617 bộ. Hỏi trong tuần đầu mỗi tổ sản xuất được bao nhiêu bộ quần áo ?</a:t>
            </a:r>
            <a:endParaRPr lang="en-US" sz="3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27822824"/>
              </p:ext>
            </p:extLst>
          </p:nvPr>
        </p:nvGraphicFramePr>
        <p:xfrm>
          <a:off x="914400" y="3201846"/>
          <a:ext cx="7010400" cy="2360754"/>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711200">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Times New Roman" pitchFamily="18" charset="0"/>
                          <a:cs typeface="Times New Roman" pitchFamily="18" charset="0"/>
                        </a:rPr>
                        <a:t>Tổ</a:t>
                      </a:r>
                      <a:r>
                        <a:rPr lang="vi-VN" sz="2400" baseline="0" dirty="0">
                          <a:solidFill>
                            <a:schemeClr val="tx1"/>
                          </a:solidFill>
                          <a:latin typeface="Times New Roman" pitchFamily="18" charset="0"/>
                          <a:cs typeface="Times New Roman" pitchFamily="18" charset="0"/>
                        </a:rPr>
                        <a:t> A</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Times New Roman" pitchFamily="18" charset="0"/>
                          <a:cs typeface="Times New Roman" pitchFamily="18" charset="0"/>
                        </a:rPr>
                        <a:t>Tổ</a:t>
                      </a:r>
                      <a:r>
                        <a:rPr lang="vi-VN" sz="2400" baseline="0" dirty="0">
                          <a:solidFill>
                            <a:schemeClr val="tx1"/>
                          </a:solidFill>
                          <a:latin typeface="Times New Roman" pitchFamily="18" charset="0"/>
                          <a:cs typeface="Times New Roman" pitchFamily="18" charset="0"/>
                        </a:rPr>
                        <a:t> B</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Times New Roman" pitchFamily="18" charset="0"/>
                          <a:cs typeface="Times New Roman" pitchFamily="18" charset="0"/>
                        </a:rPr>
                        <a:t>Cả</a:t>
                      </a:r>
                      <a:r>
                        <a:rPr lang="vi-VN" sz="2400" baseline="0" dirty="0">
                          <a:solidFill>
                            <a:schemeClr val="tx1"/>
                          </a:solidFill>
                          <a:latin typeface="Times New Roman" pitchFamily="18" charset="0"/>
                          <a:cs typeface="Times New Roman" pitchFamily="18" charset="0"/>
                        </a:rPr>
                        <a:t> hai tổ</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1200">
                <a:tc>
                  <a:txBody>
                    <a:bodyPr/>
                    <a:lstStyle/>
                    <a:p>
                      <a:pPr algn="l"/>
                      <a:r>
                        <a:rPr lang="vi-VN" sz="2400" dirty="0">
                          <a:solidFill>
                            <a:schemeClr val="tx1"/>
                          </a:solidFill>
                          <a:latin typeface="Times New Roman" pitchFamily="18" charset="0"/>
                          <a:cs typeface="Times New Roman" pitchFamily="18" charset="0"/>
                        </a:rPr>
                        <a:t>Tuần</a:t>
                      </a:r>
                      <a:r>
                        <a:rPr lang="vi-VN" sz="2400" baseline="0" dirty="0">
                          <a:solidFill>
                            <a:schemeClr val="tx1"/>
                          </a:solidFill>
                          <a:latin typeface="Times New Roman" pitchFamily="18" charset="0"/>
                          <a:cs typeface="Times New Roman" pitchFamily="18" charset="0"/>
                        </a:rPr>
                        <a:t> 1</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38354">
                <a:tc>
                  <a:txBody>
                    <a:bodyPr/>
                    <a:lstStyle/>
                    <a:p>
                      <a:pPr algn="l"/>
                      <a:r>
                        <a:rPr lang="vi-VN" sz="2400" dirty="0">
                          <a:solidFill>
                            <a:schemeClr val="tx1"/>
                          </a:solidFill>
                          <a:latin typeface="Times New Roman" pitchFamily="18" charset="0"/>
                          <a:cs typeface="Times New Roman" pitchFamily="18" charset="0"/>
                        </a:rPr>
                        <a:t>Tuần</a:t>
                      </a:r>
                      <a:r>
                        <a:rPr lang="vi-VN" sz="2400" baseline="0" dirty="0">
                          <a:solidFill>
                            <a:schemeClr val="tx1"/>
                          </a:solidFill>
                          <a:latin typeface="Times New Roman" pitchFamily="18" charset="0"/>
                          <a:cs typeface="Times New Roman" pitchFamily="18" charset="0"/>
                        </a:rPr>
                        <a:t> 2</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extBox 5"/>
          <p:cNvSpPr txBox="1"/>
          <p:nvPr/>
        </p:nvSpPr>
        <p:spPr>
          <a:xfrm>
            <a:off x="3279058" y="4015463"/>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x</a:t>
            </a:r>
            <a:endParaRPr lang="en-US" sz="2400" dirty="0">
              <a:latin typeface="Times New Roman" pitchFamily="18" charset="0"/>
              <a:cs typeface="Times New Roman" pitchFamily="18" charset="0"/>
            </a:endParaRPr>
          </a:p>
        </p:txBody>
      </p:sp>
      <p:sp>
        <p:nvSpPr>
          <p:cNvPr id="7" name="TextBox 6"/>
          <p:cNvSpPr txBox="1"/>
          <p:nvPr/>
        </p:nvSpPr>
        <p:spPr>
          <a:xfrm>
            <a:off x="5105400" y="4015464"/>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y</a:t>
            </a:r>
            <a:endParaRPr lang="en-US" sz="2400" dirty="0">
              <a:latin typeface="Times New Roman" pitchFamily="18" charset="0"/>
              <a:cs typeface="Times New Roman" pitchFamily="18" charset="0"/>
            </a:endParaRPr>
          </a:p>
        </p:txBody>
      </p:sp>
      <p:sp>
        <p:nvSpPr>
          <p:cNvPr id="8" name="TextBox 7"/>
          <p:cNvSpPr txBox="1"/>
          <p:nvPr/>
        </p:nvSpPr>
        <p:spPr>
          <a:xfrm>
            <a:off x="6705600" y="4058481"/>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1500</a:t>
            </a:r>
            <a:endParaRPr lang="en-US" sz="2400" dirty="0">
              <a:latin typeface="Times New Roman" pitchFamily="18" charset="0"/>
              <a:cs typeface="Times New Roman" pitchFamily="18" charset="0"/>
            </a:endParaRPr>
          </a:p>
        </p:txBody>
      </p:sp>
      <p:sp>
        <p:nvSpPr>
          <p:cNvPr id="9" name="TextBox 8"/>
          <p:cNvSpPr txBox="1"/>
          <p:nvPr/>
        </p:nvSpPr>
        <p:spPr>
          <a:xfrm>
            <a:off x="2755490" y="4674225"/>
            <a:ext cx="1816510" cy="830997"/>
          </a:xfrm>
          <a:prstGeom prst="rect">
            <a:avLst/>
          </a:prstGeom>
          <a:noFill/>
        </p:spPr>
        <p:txBody>
          <a:bodyPr wrap="square" rtlCol="0">
            <a:spAutoFit/>
          </a:bodyPr>
          <a:lstStyle/>
          <a:p>
            <a:r>
              <a:rPr lang="vi-VN" sz="2400" dirty="0">
                <a:latin typeface="Times New Roman" pitchFamily="18" charset="0"/>
                <a:cs typeface="Times New Roman" pitchFamily="18" charset="0"/>
              </a:rPr>
              <a:t>x + 25%. x</a:t>
            </a:r>
          </a:p>
          <a:p>
            <a:r>
              <a:rPr lang="vi-VN" sz="2400" dirty="0">
                <a:latin typeface="Times New Roman" pitchFamily="18" charset="0"/>
                <a:cs typeface="Times New Roman" pitchFamily="18" charset="0"/>
              </a:rPr>
              <a:t>= 1,25x</a:t>
            </a:r>
            <a:endParaRPr lang="en-US" sz="2400" dirty="0">
              <a:latin typeface="Times New Roman" pitchFamily="18" charset="0"/>
              <a:cs typeface="Times New Roman" pitchFamily="18" charset="0"/>
            </a:endParaRPr>
          </a:p>
        </p:txBody>
      </p:sp>
      <p:sp>
        <p:nvSpPr>
          <p:cNvPr id="10" name="TextBox 9"/>
          <p:cNvSpPr txBox="1"/>
          <p:nvPr/>
        </p:nvSpPr>
        <p:spPr>
          <a:xfrm>
            <a:off x="4419600" y="4674224"/>
            <a:ext cx="1816510" cy="830997"/>
          </a:xfrm>
          <a:prstGeom prst="rect">
            <a:avLst/>
          </a:prstGeom>
          <a:noFill/>
        </p:spPr>
        <p:txBody>
          <a:bodyPr wrap="square" rtlCol="0">
            <a:spAutoFit/>
          </a:bodyPr>
          <a:lstStyle/>
          <a:p>
            <a:r>
              <a:rPr lang="vi-VN" sz="2400" dirty="0">
                <a:latin typeface="Times New Roman" pitchFamily="18" charset="0"/>
                <a:cs typeface="Times New Roman" pitchFamily="18" charset="0"/>
              </a:rPr>
              <a:t>y - 18%. y</a:t>
            </a:r>
          </a:p>
          <a:p>
            <a:r>
              <a:rPr lang="vi-VN" sz="2400" dirty="0">
                <a:latin typeface="Times New Roman" pitchFamily="18" charset="0"/>
                <a:cs typeface="Times New Roman" pitchFamily="18" charset="0"/>
              </a:rPr>
              <a:t>= 0,82y</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264851777"/>
              </p:ext>
            </p:extLst>
          </p:nvPr>
        </p:nvGraphicFramePr>
        <p:xfrm>
          <a:off x="1579563" y="3687763"/>
          <a:ext cx="177800" cy="290512"/>
        </p:xfrm>
        <a:graphic>
          <a:graphicData uri="http://schemas.openxmlformats.org/presentationml/2006/ole">
            <mc:AlternateContent xmlns:mc="http://schemas.openxmlformats.org/markup-compatibility/2006">
              <mc:Choice xmlns:v="urn:schemas-microsoft-com:vml" Requires="v">
                <p:oleObj name="Equation" r:id="rId2" imgW="177480" imgH="291960" progId="Equation.DSMT4">
                  <p:embed/>
                </p:oleObj>
              </mc:Choice>
              <mc:Fallback>
                <p:oleObj name="Equation" r:id="rId2" imgW="177480" imgH="291960" progId="Equation.DSMT4">
                  <p:embed/>
                  <p:pic>
                    <p:nvPicPr>
                      <p:cNvPr id="0" name=""/>
                      <p:cNvPicPr>
                        <a:picLocks noChangeAspect="1" noChangeArrowheads="1"/>
                      </p:cNvPicPr>
                      <p:nvPr/>
                    </p:nvPicPr>
                    <p:blipFill>
                      <a:blip r:embed="rId3"/>
                      <a:srcRect/>
                      <a:stretch>
                        <a:fillRect/>
                      </a:stretch>
                    </p:blipFill>
                    <p:spPr bwMode="auto">
                      <a:xfrm>
                        <a:off x="1579563" y="3687763"/>
                        <a:ext cx="177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26324040"/>
              </p:ext>
            </p:extLst>
          </p:nvPr>
        </p:nvGraphicFramePr>
        <p:xfrm>
          <a:off x="2798763" y="5791200"/>
          <a:ext cx="2725737" cy="838200"/>
        </p:xfrm>
        <a:graphic>
          <a:graphicData uri="http://schemas.openxmlformats.org/presentationml/2006/ole">
            <mc:AlternateContent xmlns:mc="http://schemas.openxmlformats.org/markup-compatibility/2006">
              <mc:Choice xmlns:v="urn:schemas-microsoft-com:vml" Requires="v">
                <p:oleObj name="Equation" r:id="rId4" imgW="2514600" imgH="774360" progId="Equation.DSMT4">
                  <p:embed/>
                </p:oleObj>
              </mc:Choice>
              <mc:Fallback>
                <p:oleObj name="Equation" r:id="rId4" imgW="2514600" imgH="774360" progId="Equation.DSMT4">
                  <p:embed/>
                  <p:pic>
                    <p:nvPicPr>
                      <p:cNvPr id="0" name=""/>
                      <p:cNvPicPr>
                        <a:picLocks noChangeAspect="1" noChangeArrowheads="1"/>
                      </p:cNvPicPr>
                      <p:nvPr/>
                    </p:nvPicPr>
                    <p:blipFill>
                      <a:blip r:embed="rId5"/>
                      <a:srcRect/>
                      <a:stretch>
                        <a:fillRect/>
                      </a:stretch>
                    </p:blipFill>
                    <p:spPr bwMode="auto">
                      <a:xfrm>
                        <a:off x="2798763" y="5791200"/>
                        <a:ext cx="2725737" cy="838200"/>
                      </a:xfrm>
                      <a:prstGeom prst="rect">
                        <a:avLst/>
                      </a:prstGeom>
                      <a:noFill/>
                      <a:ln>
                        <a:noFill/>
                      </a:ln>
                    </p:spPr>
                  </p:pic>
                </p:oleObj>
              </mc:Fallback>
            </mc:AlternateContent>
          </a:graphicData>
        </a:graphic>
      </p:graphicFrame>
      <p:sp>
        <p:nvSpPr>
          <p:cNvPr id="13" name="TextBox 12"/>
          <p:cNvSpPr txBox="1"/>
          <p:nvPr/>
        </p:nvSpPr>
        <p:spPr>
          <a:xfrm>
            <a:off x="6705600" y="4858889"/>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1617</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747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305800" cy="5632311"/>
          </a:xfrm>
          <a:prstGeom prst="rect">
            <a:avLst/>
          </a:prstGeom>
          <a:noFill/>
        </p:spPr>
        <p:txBody>
          <a:bodyPr wrap="square" rtlCol="0">
            <a:spAutoFit/>
          </a:bodyPr>
          <a:lstStyle/>
          <a:p>
            <a:r>
              <a:rPr lang="vi-VN" sz="2400" dirty="0">
                <a:latin typeface="Times New Roman" pitchFamily="18" charset="0"/>
                <a:cs typeface="Times New Roman" pitchFamily="18" charset="0"/>
              </a:rPr>
              <a:t>Gọi số bộ quần áo tổ A, tổ B làm được trong tuần đầu lần lượt là x, y (bộ) </a:t>
            </a:r>
          </a:p>
          <a:p>
            <a:r>
              <a:rPr lang="vi-VN" sz="2400" dirty="0">
                <a:latin typeface="Times New Roman" pitchFamily="18" charset="0"/>
                <a:cs typeface="Times New Roman" pitchFamily="18" charset="0"/>
              </a:rPr>
              <a:t>Vì trong tuần đầu, hai tổ sản xuất được 1500 bộ quần áo nên ta có phương trình:</a:t>
            </a:r>
          </a:p>
          <a:p>
            <a:pPr algn="ctr"/>
            <a:r>
              <a:rPr lang="vi-VN" sz="2400" dirty="0">
                <a:latin typeface="Times New Roman" pitchFamily="18" charset="0"/>
                <a:cs typeface="Times New Roman" pitchFamily="18" charset="0"/>
              </a:rPr>
              <a:t> x + y = 150  (1)</a:t>
            </a:r>
          </a:p>
          <a:p>
            <a:r>
              <a:rPr lang="vi-VN" sz="2400" dirty="0">
                <a:latin typeface="Times New Roman" pitchFamily="18" charset="0"/>
                <a:cs typeface="Times New Roman" pitchFamily="18" charset="0"/>
              </a:rPr>
              <a:t>Trong tuần 2, tổ A làm được:                                   </a:t>
            </a:r>
          </a:p>
          <a:p>
            <a:r>
              <a:rPr lang="vi-VN" sz="2400" dirty="0">
                <a:latin typeface="Times New Roman" pitchFamily="18" charset="0"/>
                <a:cs typeface="Times New Roman" pitchFamily="18" charset="0"/>
              </a:rPr>
              <a:t>Trong tuần 2, tổ B làm được:</a:t>
            </a:r>
          </a:p>
          <a:p>
            <a:r>
              <a:rPr lang="vi-VN" sz="2400" dirty="0">
                <a:latin typeface="Times New Roman" pitchFamily="18" charset="0"/>
                <a:cs typeface="Times New Roman" pitchFamily="18" charset="0"/>
              </a:rPr>
              <a:t>Vì trong tuần 2, cả hai tổ làm được 1617 sản phẩm nên ta có pt:</a:t>
            </a:r>
          </a:p>
          <a:p>
            <a:pPr algn="ctr"/>
            <a:r>
              <a:rPr lang="vi-VN" sz="2400" dirty="0">
                <a:latin typeface="Times New Roman" pitchFamily="18" charset="0"/>
                <a:cs typeface="Times New Roman" pitchFamily="18" charset="0"/>
              </a:rPr>
              <a:t>1,25x + 0,82y = 1617  (2)</a:t>
            </a:r>
          </a:p>
          <a:p>
            <a:r>
              <a:rPr lang="vi-VN" sz="2400" dirty="0">
                <a:latin typeface="Times New Roman" pitchFamily="18" charset="0"/>
                <a:cs typeface="Times New Roman" pitchFamily="18" charset="0"/>
              </a:rPr>
              <a:t>Từ (1) và (2), ta có hệ pt sau:</a:t>
            </a:r>
          </a:p>
          <a:p>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Vậy trong tuần 1, tổ A làm được 900 sản phẩm</a:t>
            </a:r>
          </a:p>
          <a:p>
            <a:r>
              <a:rPr lang="vi-VN" sz="2400" dirty="0">
                <a:latin typeface="Times New Roman" pitchFamily="18" charset="0"/>
                <a:cs typeface="Times New Roman" pitchFamily="18" charset="0"/>
              </a:rPr>
              <a:t>Trong tuần 1, tổ B làm được 600 sản phẩm. </a:t>
            </a:r>
          </a:p>
        </p:txBody>
      </p:sp>
      <p:graphicFrame>
        <p:nvGraphicFramePr>
          <p:cNvPr id="5" name="Object 4"/>
          <p:cNvGraphicFramePr>
            <a:graphicFrameLocks noChangeAspect="1"/>
          </p:cNvGraphicFramePr>
          <p:nvPr>
            <p:extLst>
              <p:ext uri="{D42A27DB-BD31-4B8C-83A1-F6EECF244321}">
                <p14:modId xmlns:p14="http://schemas.microsoft.com/office/powerpoint/2010/main" val="3801895494"/>
              </p:ext>
            </p:extLst>
          </p:nvPr>
        </p:nvGraphicFramePr>
        <p:xfrm>
          <a:off x="1600200" y="609600"/>
          <a:ext cx="1331913" cy="406400"/>
        </p:xfrm>
        <a:graphic>
          <a:graphicData uri="http://schemas.openxmlformats.org/presentationml/2006/ole">
            <mc:AlternateContent xmlns:mc="http://schemas.openxmlformats.org/markup-compatibility/2006">
              <mc:Choice xmlns:v="urn:schemas-microsoft-com:vml" Requires="v">
                <p:oleObj name="Equation" r:id="rId2" imgW="1333440" imgH="406080" progId="Equation.DSMT4">
                  <p:embed/>
                </p:oleObj>
              </mc:Choice>
              <mc:Fallback>
                <p:oleObj name="Equation" r:id="rId2" imgW="1333440" imgH="406080" progId="Equation.DSMT4">
                  <p:embed/>
                  <p:pic>
                    <p:nvPicPr>
                      <p:cNvPr id="0" name=""/>
                      <p:cNvPicPr>
                        <a:picLocks noChangeAspect="1" noChangeArrowheads="1"/>
                      </p:cNvPicPr>
                      <p:nvPr/>
                    </p:nvPicPr>
                    <p:blipFill>
                      <a:blip r:embed="rId3"/>
                      <a:srcRect/>
                      <a:stretch>
                        <a:fillRect/>
                      </a:stretch>
                    </p:blipFill>
                    <p:spPr bwMode="auto">
                      <a:xfrm>
                        <a:off x="1600200" y="609600"/>
                        <a:ext cx="13319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114800" y="2075259"/>
            <a:ext cx="4343400" cy="830997"/>
          </a:xfrm>
          <a:prstGeom prst="rect">
            <a:avLst/>
          </a:prstGeom>
          <a:noFill/>
        </p:spPr>
        <p:txBody>
          <a:bodyPr wrap="square" rtlCol="0">
            <a:spAutoFit/>
          </a:bodyPr>
          <a:lstStyle/>
          <a:p>
            <a:r>
              <a:rPr lang="vi-VN" sz="2400" dirty="0">
                <a:latin typeface="Times New Roman" pitchFamily="18" charset="0"/>
                <a:cs typeface="Times New Roman" pitchFamily="18" charset="0"/>
              </a:rPr>
              <a:t>x + 25%. x = 1,25x (sản phẩm)</a:t>
            </a:r>
          </a:p>
          <a:p>
            <a:endParaRPr lang="en-US" sz="2400" dirty="0">
              <a:latin typeface="Times New Roman" pitchFamily="18" charset="0"/>
              <a:cs typeface="Times New Roman" pitchFamily="18" charset="0"/>
            </a:endParaRPr>
          </a:p>
        </p:txBody>
      </p:sp>
      <p:sp>
        <p:nvSpPr>
          <p:cNvPr id="7" name="TextBox 6"/>
          <p:cNvSpPr txBox="1"/>
          <p:nvPr/>
        </p:nvSpPr>
        <p:spPr>
          <a:xfrm>
            <a:off x="4114800" y="2444591"/>
            <a:ext cx="4038600" cy="461665"/>
          </a:xfrm>
          <a:prstGeom prst="rect">
            <a:avLst/>
          </a:prstGeom>
          <a:noFill/>
        </p:spPr>
        <p:txBody>
          <a:bodyPr wrap="square" rtlCol="0">
            <a:spAutoFit/>
          </a:bodyPr>
          <a:lstStyle/>
          <a:p>
            <a:r>
              <a:rPr lang="vi-VN" sz="2400" dirty="0">
                <a:latin typeface="Times New Roman" pitchFamily="18" charset="0"/>
                <a:cs typeface="Times New Roman" pitchFamily="18" charset="0"/>
              </a:rPr>
              <a:t>y - 18%. y = 0,82y  (sản phẩm)</a:t>
            </a:r>
            <a:endParaRPr lang="en-US" sz="24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765842221"/>
              </p:ext>
            </p:extLst>
          </p:nvPr>
        </p:nvGraphicFramePr>
        <p:xfrm>
          <a:off x="388938" y="4029075"/>
          <a:ext cx="2725737" cy="838200"/>
        </p:xfrm>
        <a:graphic>
          <a:graphicData uri="http://schemas.openxmlformats.org/presentationml/2006/ole">
            <mc:AlternateContent xmlns:mc="http://schemas.openxmlformats.org/markup-compatibility/2006">
              <mc:Choice xmlns:v="urn:schemas-microsoft-com:vml" Requires="v">
                <p:oleObj name="Equation" r:id="rId4" imgW="2514600" imgH="774360" progId="Equation.DSMT4">
                  <p:embed/>
                </p:oleObj>
              </mc:Choice>
              <mc:Fallback>
                <p:oleObj name="Equation" r:id="rId4" imgW="2514600" imgH="774360" progId="Equation.DSMT4">
                  <p:embed/>
                  <p:pic>
                    <p:nvPicPr>
                      <p:cNvPr id="0" name=""/>
                      <p:cNvPicPr>
                        <a:picLocks noChangeAspect="1" noChangeArrowheads="1"/>
                      </p:cNvPicPr>
                      <p:nvPr/>
                    </p:nvPicPr>
                    <p:blipFill>
                      <a:blip r:embed="rId5"/>
                      <a:srcRect/>
                      <a:stretch>
                        <a:fillRect/>
                      </a:stretch>
                    </p:blipFill>
                    <p:spPr bwMode="auto">
                      <a:xfrm>
                        <a:off x="388938" y="4029075"/>
                        <a:ext cx="2725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0701287"/>
              </p:ext>
            </p:extLst>
          </p:nvPr>
        </p:nvGraphicFramePr>
        <p:xfrm>
          <a:off x="4271963" y="3983038"/>
          <a:ext cx="1704975" cy="920750"/>
        </p:xfrm>
        <a:graphic>
          <a:graphicData uri="http://schemas.openxmlformats.org/presentationml/2006/ole">
            <mc:AlternateContent xmlns:mc="http://schemas.openxmlformats.org/markup-compatibility/2006">
              <mc:Choice xmlns:v="urn:schemas-microsoft-com:vml" Requires="v">
                <p:oleObj name="Equation" r:id="rId6" imgW="1574640" imgH="850680" progId="Equation.DSMT4">
                  <p:embed/>
                </p:oleObj>
              </mc:Choice>
              <mc:Fallback>
                <p:oleObj name="Equation" r:id="rId6" imgW="1574640" imgH="850680" progId="Equation.DSMT4">
                  <p:embed/>
                  <p:pic>
                    <p:nvPicPr>
                      <p:cNvPr id="0" name=""/>
                      <p:cNvPicPr>
                        <a:picLocks noChangeAspect="1" noChangeArrowheads="1"/>
                      </p:cNvPicPr>
                      <p:nvPr/>
                    </p:nvPicPr>
                    <p:blipFill>
                      <a:blip r:embed="rId7"/>
                      <a:srcRect/>
                      <a:stretch>
                        <a:fillRect/>
                      </a:stretch>
                    </p:blipFill>
                    <p:spPr bwMode="auto">
                      <a:xfrm>
                        <a:off x="4271963" y="3983038"/>
                        <a:ext cx="17049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8419805"/>
              </p:ext>
            </p:extLst>
          </p:nvPr>
        </p:nvGraphicFramePr>
        <p:xfrm>
          <a:off x="3200400" y="4343400"/>
          <a:ext cx="1169987" cy="234950"/>
        </p:xfrm>
        <a:graphic>
          <a:graphicData uri="http://schemas.openxmlformats.org/presentationml/2006/ole">
            <mc:AlternateContent xmlns:mc="http://schemas.openxmlformats.org/markup-compatibility/2006">
              <mc:Choice xmlns:v="urn:schemas-microsoft-com:vml" Requires="v">
                <p:oleObj name="Equation" r:id="rId8" imgW="1079280" imgH="215640" progId="Equation.DSMT4">
                  <p:embed/>
                </p:oleObj>
              </mc:Choice>
              <mc:Fallback>
                <p:oleObj name="Equation" r:id="rId8" imgW="1079280" imgH="215640" progId="Equation.DSMT4">
                  <p:embed/>
                  <p:pic>
                    <p:nvPicPr>
                      <p:cNvPr id="0" name=""/>
                      <p:cNvPicPr>
                        <a:picLocks noChangeAspect="1" noChangeArrowheads="1"/>
                      </p:cNvPicPr>
                      <p:nvPr/>
                    </p:nvPicPr>
                    <p:blipFill>
                      <a:blip r:embed="rId9"/>
                      <a:srcRect/>
                      <a:stretch>
                        <a:fillRect/>
                      </a:stretch>
                    </p:blipFill>
                    <p:spPr bwMode="auto">
                      <a:xfrm>
                        <a:off x="3200400" y="4343400"/>
                        <a:ext cx="116998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428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2677656"/>
          </a:xfrm>
          <a:prstGeom prst="rect">
            <a:avLst/>
          </a:prstGeom>
          <a:noFill/>
        </p:spPr>
        <p:txBody>
          <a:bodyPr wrap="square" rtlCol="0">
            <a:spAutoFit/>
          </a:bodyPr>
          <a:lstStyle/>
          <a:p>
            <a:pPr algn="just"/>
            <a:r>
              <a:rPr lang="vi-VN" sz="2800" b="1" dirty="0">
                <a:latin typeface="Times New Roman" pitchFamily="18" charset="0"/>
                <a:cs typeface="Times New Roman" pitchFamily="18" charset="0"/>
              </a:rPr>
              <a:t>Bài 3</a:t>
            </a:r>
            <a:r>
              <a:rPr lang="vi-VN" sz="2800" dirty="0">
                <a:latin typeface="Times New Roman" pitchFamily="18" charset="0"/>
                <a:cs typeface="Times New Roman" pitchFamily="18" charset="0"/>
              </a:rPr>
              <a:t>: Theo kế hoạch, hai công ty chế biến nông sản sẽ xuất khẩu tổng số 150 tấn vải thiều. Nhưng do dịch bệnh covid 19 nên khối lượng xuất khẩu vải thiều của công ty thứ nhất giảm 30%, công ty thứ hai giảm 40%. Vì vậy cả hai công ty chỉ xuất khẩu được 96 tấn. Hỏi theo kế hoạch, mỗi công ty xuất khẩu bao nhiêu tấn vải thiều ?</a:t>
            </a:r>
            <a:endParaRPr lang="en-US"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08445992"/>
              </p:ext>
            </p:extLst>
          </p:nvPr>
        </p:nvGraphicFramePr>
        <p:xfrm>
          <a:off x="914400" y="3201846"/>
          <a:ext cx="7620000" cy="2360754"/>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711200">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baseline="0" dirty="0">
                          <a:solidFill>
                            <a:schemeClr val="tx1"/>
                          </a:solidFill>
                          <a:latin typeface="Times New Roman" pitchFamily="18" charset="0"/>
                          <a:cs typeface="Times New Roman" pitchFamily="18" charset="0"/>
                        </a:rPr>
                        <a:t>Công ty 1</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baseline="0" dirty="0">
                          <a:solidFill>
                            <a:schemeClr val="tx1"/>
                          </a:solidFill>
                          <a:latin typeface="Times New Roman" pitchFamily="18" charset="0"/>
                          <a:cs typeface="Times New Roman" pitchFamily="18" charset="0"/>
                        </a:rPr>
                        <a:t>Công ty 2</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Times New Roman" pitchFamily="18" charset="0"/>
                          <a:cs typeface="Times New Roman" pitchFamily="18" charset="0"/>
                        </a:rPr>
                        <a:t>Cả</a:t>
                      </a:r>
                      <a:r>
                        <a:rPr lang="vi-VN" sz="2400" baseline="0" dirty="0">
                          <a:solidFill>
                            <a:schemeClr val="tx1"/>
                          </a:solidFill>
                          <a:latin typeface="Times New Roman" pitchFamily="18" charset="0"/>
                          <a:cs typeface="Times New Roman" pitchFamily="18" charset="0"/>
                        </a:rPr>
                        <a:t> hai công ty</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1200">
                <a:tc>
                  <a:txBody>
                    <a:bodyPr/>
                    <a:lstStyle/>
                    <a:p>
                      <a:pPr algn="l"/>
                      <a:r>
                        <a:rPr lang="vi-VN" sz="2400" dirty="0">
                          <a:solidFill>
                            <a:schemeClr val="tx1"/>
                          </a:solidFill>
                          <a:latin typeface="Times New Roman" pitchFamily="18" charset="0"/>
                          <a:cs typeface="Times New Roman" pitchFamily="18" charset="0"/>
                        </a:rPr>
                        <a:t>Kế</a:t>
                      </a:r>
                      <a:r>
                        <a:rPr lang="vi-VN" sz="2400" baseline="0" dirty="0">
                          <a:solidFill>
                            <a:schemeClr val="tx1"/>
                          </a:solidFill>
                          <a:latin typeface="Times New Roman" pitchFamily="18" charset="0"/>
                          <a:cs typeface="Times New Roman" pitchFamily="18" charset="0"/>
                        </a:rPr>
                        <a:t> hoạch</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38354">
                <a:tc>
                  <a:txBody>
                    <a:bodyPr/>
                    <a:lstStyle/>
                    <a:p>
                      <a:pPr algn="l"/>
                      <a:r>
                        <a:rPr lang="vi-VN" sz="2400" dirty="0">
                          <a:solidFill>
                            <a:schemeClr val="tx1"/>
                          </a:solidFill>
                          <a:latin typeface="Times New Roman" pitchFamily="18" charset="0"/>
                          <a:cs typeface="Times New Roman" pitchFamily="18" charset="0"/>
                        </a:rPr>
                        <a:t>Thực</a:t>
                      </a:r>
                      <a:r>
                        <a:rPr lang="vi-VN" sz="2400" baseline="0" dirty="0">
                          <a:solidFill>
                            <a:schemeClr val="tx1"/>
                          </a:solidFill>
                          <a:latin typeface="Times New Roman" pitchFamily="18" charset="0"/>
                          <a:cs typeface="Times New Roman" pitchFamily="18" charset="0"/>
                        </a:rPr>
                        <a:t> tế</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TextBox 5"/>
          <p:cNvSpPr txBox="1"/>
          <p:nvPr/>
        </p:nvSpPr>
        <p:spPr>
          <a:xfrm>
            <a:off x="3279058" y="4015463"/>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x</a:t>
            </a:r>
            <a:endParaRPr lang="en-US" sz="2400" dirty="0">
              <a:latin typeface="Times New Roman" pitchFamily="18" charset="0"/>
              <a:cs typeface="Times New Roman" pitchFamily="18" charset="0"/>
            </a:endParaRPr>
          </a:p>
        </p:txBody>
      </p:sp>
      <p:sp>
        <p:nvSpPr>
          <p:cNvPr id="7" name="TextBox 6"/>
          <p:cNvSpPr txBox="1"/>
          <p:nvPr/>
        </p:nvSpPr>
        <p:spPr>
          <a:xfrm>
            <a:off x="5105400" y="4015464"/>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y</a:t>
            </a:r>
            <a:endParaRPr lang="en-US" sz="2400" dirty="0">
              <a:latin typeface="Times New Roman" pitchFamily="18" charset="0"/>
              <a:cs typeface="Times New Roman" pitchFamily="18" charset="0"/>
            </a:endParaRPr>
          </a:p>
        </p:txBody>
      </p:sp>
      <p:sp>
        <p:nvSpPr>
          <p:cNvPr id="8" name="TextBox 7"/>
          <p:cNvSpPr txBox="1"/>
          <p:nvPr/>
        </p:nvSpPr>
        <p:spPr>
          <a:xfrm>
            <a:off x="6705600" y="4058481"/>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150</a:t>
            </a:r>
            <a:endParaRPr lang="en-US" sz="2400" dirty="0">
              <a:latin typeface="Times New Roman" pitchFamily="18" charset="0"/>
              <a:cs typeface="Times New Roman" pitchFamily="18" charset="0"/>
            </a:endParaRPr>
          </a:p>
        </p:txBody>
      </p:sp>
      <p:sp>
        <p:nvSpPr>
          <p:cNvPr id="9" name="TextBox 8"/>
          <p:cNvSpPr txBox="1"/>
          <p:nvPr/>
        </p:nvSpPr>
        <p:spPr>
          <a:xfrm>
            <a:off x="2755490" y="4674225"/>
            <a:ext cx="1816510" cy="830997"/>
          </a:xfrm>
          <a:prstGeom prst="rect">
            <a:avLst/>
          </a:prstGeom>
          <a:noFill/>
        </p:spPr>
        <p:txBody>
          <a:bodyPr wrap="square" rtlCol="0">
            <a:spAutoFit/>
          </a:bodyPr>
          <a:lstStyle/>
          <a:p>
            <a:r>
              <a:rPr lang="vi-VN" sz="2400" dirty="0">
                <a:latin typeface="Times New Roman" pitchFamily="18" charset="0"/>
                <a:cs typeface="Times New Roman" pitchFamily="18" charset="0"/>
              </a:rPr>
              <a:t>x - 30%. x</a:t>
            </a:r>
          </a:p>
          <a:p>
            <a:r>
              <a:rPr lang="vi-VN" sz="2400" dirty="0">
                <a:latin typeface="Times New Roman" pitchFamily="18" charset="0"/>
                <a:cs typeface="Times New Roman" pitchFamily="18" charset="0"/>
              </a:rPr>
              <a:t>= 0,7x</a:t>
            </a:r>
            <a:endParaRPr lang="en-US" sz="2400" dirty="0">
              <a:latin typeface="Times New Roman" pitchFamily="18" charset="0"/>
              <a:cs typeface="Times New Roman" pitchFamily="18" charset="0"/>
            </a:endParaRPr>
          </a:p>
        </p:txBody>
      </p:sp>
      <p:sp>
        <p:nvSpPr>
          <p:cNvPr id="10" name="TextBox 9"/>
          <p:cNvSpPr txBox="1"/>
          <p:nvPr/>
        </p:nvSpPr>
        <p:spPr>
          <a:xfrm>
            <a:off x="4419600" y="4674224"/>
            <a:ext cx="1816510" cy="830997"/>
          </a:xfrm>
          <a:prstGeom prst="rect">
            <a:avLst/>
          </a:prstGeom>
          <a:noFill/>
        </p:spPr>
        <p:txBody>
          <a:bodyPr wrap="square" rtlCol="0">
            <a:spAutoFit/>
          </a:bodyPr>
          <a:lstStyle/>
          <a:p>
            <a:r>
              <a:rPr lang="vi-VN" sz="2400" dirty="0">
                <a:latin typeface="Times New Roman" pitchFamily="18" charset="0"/>
                <a:cs typeface="Times New Roman" pitchFamily="18" charset="0"/>
              </a:rPr>
              <a:t>y - 40%. y</a:t>
            </a:r>
          </a:p>
          <a:p>
            <a:r>
              <a:rPr lang="vi-VN" sz="2400" dirty="0">
                <a:latin typeface="Times New Roman" pitchFamily="18" charset="0"/>
                <a:cs typeface="Times New Roman" pitchFamily="18" charset="0"/>
              </a:rPr>
              <a:t>= 0,6y</a:t>
            </a:r>
            <a:endParaRPr lang="en-US" sz="24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89869859"/>
              </p:ext>
            </p:extLst>
          </p:nvPr>
        </p:nvGraphicFramePr>
        <p:xfrm>
          <a:off x="1579563" y="3687763"/>
          <a:ext cx="177800" cy="290512"/>
        </p:xfrm>
        <a:graphic>
          <a:graphicData uri="http://schemas.openxmlformats.org/presentationml/2006/ole">
            <mc:AlternateContent xmlns:mc="http://schemas.openxmlformats.org/markup-compatibility/2006">
              <mc:Choice xmlns:v="urn:schemas-microsoft-com:vml" Requires="v">
                <p:oleObj name="Equation" r:id="rId2" imgW="177480" imgH="291960" progId="Equation.DSMT4">
                  <p:embed/>
                </p:oleObj>
              </mc:Choice>
              <mc:Fallback>
                <p:oleObj name="Equation" r:id="rId2" imgW="177480" imgH="291960" progId="Equation.DSMT4">
                  <p:embed/>
                  <p:pic>
                    <p:nvPicPr>
                      <p:cNvPr id="0" name=""/>
                      <p:cNvPicPr>
                        <a:picLocks noChangeAspect="1" noChangeArrowheads="1"/>
                      </p:cNvPicPr>
                      <p:nvPr/>
                    </p:nvPicPr>
                    <p:blipFill>
                      <a:blip r:embed="rId3"/>
                      <a:srcRect/>
                      <a:stretch>
                        <a:fillRect/>
                      </a:stretch>
                    </p:blipFill>
                    <p:spPr bwMode="auto">
                      <a:xfrm>
                        <a:off x="1579563" y="3687763"/>
                        <a:ext cx="177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06191611"/>
              </p:ext>
            </p:extLst>
          </p:nvPr>
        </p:nvGraphicFramePr>
        <p:xfrm>
          <a:off x="3060700" y="5791200"/>
          <a:ext cx="2201863" cy="838200"/>
        </p:xfrm>
        <a:graphic>
          <a:graphicData uri="http://schemas.openxmlformats.org/presentationml/2006/ole">
            <mc:AlternateContent xmlns:mc="http://schemas.openxmlformats.org/markup-compatibility/2006">
              <mc:Choice xmlns:v="urn:schemas-microsoft-com:vml" Requires="v">
                <p:oleObj name="Equation" r:id="rId4" imgW="2031840" imgH="774360" progId="Equation.DSMT4">
                  <p:embed/>
                </p:oleObj>
              </mc:Choice>
              <mc:Fallback>
                <p:oleObj name="Equation" r:id="rId4" imgW="2031840" imgH="774360" progId="Equation.DSMT4">
                  <p:embed/>
                  <p:pic>
                    <p:nvPicPr>
                      <p:cNvPr id="0" name=""/>
                      <p:cNvPicPr>
                        <a:picLocks noChangeAspect="1" noChangeArrowheads="1"/>
                      </p:cNvPicPr>
                      <p:nvPr/>
                    </p:nvPicPr>
                    <p:blipFill>
                      <a:blip r:embed="rId5"/>
                      <a:srcRect/>
                      <a:stretch>
                        <a:fillRect/>
                      </a:stretch>
                    </p:blipFill>
                    <p:spPr bwMode="auto">
                      <a:xfrm>
                        <a:off x="3060700" y="5791200"/>
                        <a:ext cx="2201863" cy="838200"/>
                      </a:xfrm>
                      <a:prstGeom prst="rect">
                        <a:avLst/>
                      </a:prstGeom>
                      <a:noFill/>
                      <a:ln>
                        <a:noFill/>
                      </a:ln>
                    </p:spPr>
                  </p:pic>
                </p:oleObj>
              </mc:Fallback>
            </mc:AlternateContent>
          </a:graphicData>
        </a:graphic>
      </p:graphicFrame>
      <p:sp>
        <p:nvSpPr>
          <p:cNvPr id="13" name="TextBox 12"/>
          <p:cNvSpPr txBox="1"/>
          <p:nvPr/>
        </p:nvSpPr>
        <p:spPr>
          <a:xfrm>
            <a:off x="6705600" y="4858889"/>
            <a:ext cx="838200" cy="461665"/>
          </a:xfrm>
          <a:prstGeom prst="rect">
            <a:avLst/>
          </a:prstGeom>
          <a:noFill/>
        </p:spPr>
        <p:txBody>
          <a:bodyPr wrap="square" rtlCol="0">
            <a:spAutoFit/>
          </a:bodyPr>
          <a:lstStyle/>
          <a:p>
            <a:r>
              <a:rPr lang="vi-VN" sz="2400" dirty="0">
                <a:latin typeface="Times New Roman" pitchFamily="18" charset="0"/>
                <a:cs typeface="Times New Roman" pitchFamily="18" charset="0"/>
              </a:rPr>
              <a:t>96</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670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305800" cy="5632311"/>
          </a:xfrm>
          <a:prstGeom prst="rect">
            <a:avLst/>
          </a:prstGeom>
          <a:noFill/>
        </p:spPr>
        <p:txBody>
          <a:bodyPr wrap="square" rtlCol="0">
            <a:spAutoFit/>
          </a:bodyPr>
          <a:lstStyle/>
          <a:p>
            <a:r>
              <a:rPr lang="vi-VN" sz="2400" dirty="0">
                <a:latin typeface="Times New Roman" pitchFamily="18" charset="0"/>
                <a:cs typeface="Times New Roman" pitchFamily="18" charset="0"/>
              </a:rPr>
              <a:t>Gọi số </a:t>
            </a:r>
            <a:r>
              <a:rPr lang="en-US" sz="2400" dirty="0" err="1">
                <a:latin typeface="Times New Roman" pitchFamily="18" charset="0"/>
                <a:cs typeface="Times New Roman" pitchFamily="18" charset="0"/>
              </a:rPr>
              <a:t>vải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a:t>
            </a:r>
            <a:r>
              <a:rPr lang="vi-VN" sz="2400" dirty="0">
                <a:latin typeface="Times New Roman" pitchFamily="18" charset="0"/>
                <a:cs typeface="Times New Roman" pitchFamily="18" charset="0"/>
              </a:rPr>
              <a:t> lần lượt là x, y (</a:t>
            </a:r>
            <a:r>
              <a:rPr lang="en-US" sz="2400" dirty="0" err="1">
                <a:latin typeface="Times New Roman" pitchFamily="18" charset="0"/>
                <a:cs typeface="Times New Roman" pitchFamily="18" charset="0"/>
              </a:rPr>
              <a:t>tấn</a:t>
            </a:r>
            <a:r>
              <a:rPr lang="vi-VN" sz="2400" dirty="0">
                <a:latin typeface="Times New Roman" pitchFamily="18" charset="0"/>
                <a:cs typeface="Times New Roman" pitchFamily="18" charset="0"/>
              </a:rPr>
              <a:t>) </a:t>
            </a:r>
          </a:p>
          <a:p>
            <a:r>
              <a:rPr lang="vi-VN" sz="2400" dirty="0">
                <a:latin typeface="Times New Roman" pitchFamily="18" charset="0"/>
                <a:cs typeface="Times New Roman" pitchFamily="18" charset="0"/>
              </a:rPr>
              <a:t>Vì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hai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150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thiều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nên ta có phương trình:</a:t>
            </a:r>
          </a:p>
          <a:p>
            <a:pPr algn="ctr"/>
            <a:r>
              <a:rPr lang="vi-VN" sz="2400" dirty="0">
                <a:latin typeface="Times New Roman" pitchFamily="18" charset="0"/>
                <a:cs typeface="Times New Roman" pitchFamily="18" charset="0"/>
              </a:rPr>
              <a:t> x + y = 150  (1)</a:t>
            </a:r>
          </a:p>
          <a:p>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1</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đ</a:t>
            </a:r>
            <a:r>
              <a:rPr lang="vi-VN" sz="2400" dirty="0">
                <a:latin typeface="Times New Roman" pitchFamily="18" charset="0"/>
                <a:cs typeface="Times New Roman" pitchFamily="18" charset="0"/>
              </a:rPr>
              <a:t>ược:                                   </a:t>
            </a:r>
          </a:p>
          <a:p>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2</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đ</a:t>
            </a:r>
            <a:r>
              <a:rPr lang="vi-VN" sz="2400" dirty="0">
                <a:latin typeface="Times New Roman" pitchFamily="18" charset="0"/>
                <a:cs typeface="Times New Roman" pitchFamily="18" charset="0"/>
              </a:rPr>
              <a:t>ược :</a:t>
            </a:r>
          </a:p>
          <a:p>
            <a:r>
              <a:rPr lang="vi-VN" sz="2400" dirty="0">
                <a:latin typeface="Times New Roman" pitchFamily="18" charset="0"/>
                <a:cs typeface="Times New Roman" pitchFamily="18" charset="0"/>
              </a:rPr>
              <a:t>Vì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96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vải</a:t>
            </a:r>
            <a:r>
              <a:rPr lang="vi-VN" sz="2400" dirty="0">
                <a:latin typeface="Times New Roman" pitchFamily="18" charset="0"/>
                <a:cs typeface="Times New Roman" pitchFamily="18" charset="0"/>
              </a:rPr>
              <a:t> nên ta có pt:</a:t>
            </a:r>
          </a:p>
          <a:p>
            <a:pPr algn="ctr"/>
            <a:r>
              <a:rPr lang="en-US" sz="2400" dirty="0">
                <a:latin typeface="Times New Roman" pitchFamily="18" charset="0"/>
                <a:cs typeface="Times New Roman" pitchFamily="18" charset="0"/>
              </a:rPr>
              <a:t>0,7</a:t>
            </a:r>
            <a:r>
              <a:rPr lang="vi-VN" sz="2400" dirty="0">
                <a:latin typeface="Times New Roman" pitchFamily="18" charset="0"/>
                <a:cs typeface="Times New Roman" pitchFamily="18" charset="0"/>
              </a:rPr>
              <a:t>x + 0,</a:t>
            </a:r>
            <a:r>
              <a:rPr lang="en-US" sz="2400" dirty="0">
                <a:latin typeface="Times New Roman" pitchFamily="18" charset="0"/>
                <a:cs typeface="Times New Roman" pitchFamily="18" charset="0"/>
              </a:rPr>
              <a:t>6</a:t>
            </a:r>
            <a:r>
              <a:rPr lang="vi-VN" sz="2400" dirty="0">
                <a:latin typeface="Times New Roman" pitchFamily="18" charset="0"/>
                <a:cs typeface="Times New Roman" pitchFamily="18" charset="0"/>
              </a:rPr>
              <a:t>y = </a:t>
            </a:r>
            <a:r>
              <a:rPr lang="en-US" sz="2400" dirty="0">
                <a:latin typeface="Times New Roman" pitchFamily="18" charset="0"/>
                <a:cs typeface="Times New Roman" pitchFamily="18" charset="0"/>
              </a:rPr>
              <a:t>96</a:t>
            </a:r>
            <a:r>
              <a:rPr lang="vi-VN" sz="2400" dirty="0">
                <a:latin typeface="Times New Roman" pitchFamily="18" charset="0"/>
                <a:cs typeface="Times New Roman" pitchFamily="18" charset="0"/>
              </a:rPr>
              <a:t>  (2)</a:t>
            </a:r>
          </a:p>
          <a:p>
            <a:r>
              <a:rPr lang="vi-VN" sz="2400" dirty="0">
                <a:latin typeface="Times New Roman" pitchFamily="18" charset="0"/>
                <a:cs typeface="Times New Roman" pitchFamily="18" charset="0"/>
              </a:rPr>
              <a:t>Từ (1) và (2), ta có hệ pt sau:</a:t>
            </a:r>
          </a:p>
          <a:p>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Vậy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 1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6</a:t>
            </a:r>
            <a:r>
              <a:rPr lang="vi-VN" sz="2400" dirty="0">
                <a:latin typeface="Times New Roman" pitchFamily="18" charset="0"/>
                <a:cs typeface="Times New Roman" pitchFamily="18" charset="0"/>
              </a:rPr>
              <a:t>0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thiều</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Theo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ty 2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khẩu</a:t>
            </a:r>
            <a:r>
              <a:rPr lang="en-US" sz="2400" dirty="0">
                <a:latin typeface="Times New Roman" pitchFamily="18" charset="0"/>
                <a:cs typeface="Times New Roman" pitchFamily="18" charset="0"/>
              </a:rPr>
              <a:t> 9</a:t>
            </a:r>
            <a:r>
              <a:rPr lang="vi-VN" sz="2400" dirty="0">
                <a:latin typeface="Times New Roman" pitchFamily="18" charset="0"/>
                <a:cs typeface="Times New Roman" pitchFamily="18" charset="0"/>
              </a:rPr>
              <a:t>0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thiều</a:t>
            </a:r>
            <a:r>
              <a:rPr lang="vi-VN" sz="2400" dirty="0">
                <a:latin typeface="Times New Roman" pitchFamily="18" charset="0"/>
                <a:cs typeface="Times New Roman" pitchFamily="18"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330210500"/>
              </p:ext>
            </p:extLst>
          </p:nvPr>
        </p:nvGraphicFramePr>
        <p:xfrm>
          <a:off x="1906940" y="688005"/>
          <a:ext cx="1141413" cy="342900"/>
        </p:xfrm>
        <a:graphic>
          <a:graphicData uri="http://schemas.openxmlformats.org/presentationml/2006/ole">
            <mc:AlternateContent xmlns:mc="http://schemas.openxmlformats.org/markup-compatibility/2006">
              <mc:Choice xmlns:v="urn:schemas-microsoft-com:vml" Requires="v">
                <p:oleObj name="Equation" r:id="rId2" imgW="1143000" imgH="342720" progId="Equation.DSMT4">
                  <p:embed/>
                </p:oleObj>
              </mc:Choice>
              <mc:Fallback>
                <p:oleObj name="Equation" r:id="rId2" imgW="1143000" imgH="342720" progId="Equation.DSMT4">
                  <p:embed/>
                  <p:pic>
                    <p:nvPicPr>
                      <p:cNvPr id="5" name="Object 4"/>
                      <p:cNvPicPr>
                        <a:picLocks noChangeAspect="1" noChangeArrowheads="1"/>
                      </p:cNvPicPr>
                      <p:nvPr/>
                    </p:nvPicPr>
                    <p:blipFill>
                      <a:blip r:embed="rId3"/>
                      <a:srcRect/>
                      <a:stretch>
                        <a:fillRect/>
                      </a:stretch>
                    </p:blipFill>
                    <p:spPr bwMode="auto">
                      <a:xfrm>
                        <a:off x="1906940" y="688005"/>
                        <a:ext cx="11414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153607" y="2056597"/>
            <a:ext cx="4343400" cy="830997"/>
          </a:xfrm>
          <a:prstGeom prst="rect">
            <a:avLst/>
          </a:prstGeom>
          <a:noFill/>
        </p:spPr>
        <p:txBody>
          <a:bodyPr wrap="square" rtlCol="0">
            <a:spAutoFit/>
          </a:bodyPr>
          <a:lstStyle/>
          <a:p>
            <a:r>
              <a:rPr lang="vi-VN" sz="2400" dirty="0">
                <a:latin typeface="Times New Roman" pitchFamily="18" charset="0"/>
                <a:cs typeface="Times New Roman" pitchFamily="18" charset="0"/>
              </a:rPr>
              <a:t>x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30</a:t>
            </a:r>
            <a:r>
              <a:rPr lang="vi-VN" sz="2400" dirty="0">
                <a:latin typeface="Times New Roman" pitchFamily="18" charset="0"/>
                <a:cs typeface="Times New Roman" pitchFamily="18" charset="0"/>
              </a:rPr>
              <a:t>%. x = </a:t>
            </a:r>
            <a:r>
              <a:rPr lang="en-US" sz="2400" dirty="0">
                <a:latin typeface="Times New Roman" pitchFamily="18" charset="0"/>
                <a:cs typeface="Times New Roman" pitchFamily="18" charset="0"/>
              </a:rPr>
              <a:t>0,7</a:t>
            </a:r>
            <a:r>
              <a:rPr lang="vi-VN" sz="2400" dirty="0">
                <a:latin typeface="Times New Roman" pitchFamily="18" charset="0"/>
                <a:cs typeface="Times New Roman" pitchFamily="18" charset="0"/>
              </a:rPr>
              <a:t>x (</a:t>
            </a:r>
            <a:r>
              <a:rPr lang="en-US" sz="2400" dirty="0" err="1">
                <a:latin typeface="Times New Roman" pitchFamily="18" charset="0"/>
                <a:cs typeface="Times New Roman" pitchFamily="18" charset="0"/>
              </a:rPr>
              <a:t>tấn</a:t>
            </a:r>
            <a:r>
              <a:rPr lang="vi-VN"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7" name="TextBox 6"/>
          <p:cNvSpPr txBox="1"/>
          <p:nvPr/>
        </p:nvSpPr>
        <p:spPr>
          <a:xfrm>
            <a:off x="5239138" y="2444591"/>
            <a:ext cx="4038600" cy="461665"/>
          </a:xfrm>
          <a:prstGeom prst="rect">
            <a:avLst/>
          </a:prstGeom>
          <a:noFill/>
        </p:spPr>
        <p:txBody>
          <a:bodyPr wrap="square" rtlCol="0">
            <a:spAutoFit/>
          </a:bodyPr>
          <a:lstStyle/>
          <a:p>
            <a:r>
              <a:rPr lang="vi-VN" sz="2400" dirty="0">
                <a:latin typeface="Times New Roman" pitchFamily="18" charset="0"/>
                <a:cs typeface="Times New Roman" pitchFamily="18" charset="0"/>
              </a:rPr>
              <a:t>y - </a:t>
            </a:r>
            <a:r>
              <a:rPr lang="en-US" sz="2400" dirty="0">
                <a:latin typeface="Times New Roman" pitchFamily="18" charset="0"/>
                <a:cs typeface="Times New Roman" pitchFamily="18" charset="0"/>
              </a:rPr>
              <a:t>40</a:t>
            </a:r>
            <a:r>
              <a:rPr lang="vi-VN" sz="2400" dirty="0">
                <a:latin typeface="Times New Roman" pitchFamily="18" charset="0"/>
                <a:cs typeface="Times New Roman" pitchFamily="18" charset="0"/>
              </a:rPr>
              <a:t>%. y = 0,</a:t>
            </a:r>
            <a:r>
              <a:rPr lang="en-US" sz="2400" dirty="0">
                <a:latin typeface="Times New Roman" pitchFamily="18" charset="0"/>
                <a:cs typeface="Times New Roman" pitchFamily="18" charset="0"/>
              </a:rPr>
              <a:t>6</a:t>
            </a:r>
            <a:r>
              <a:rPr lang="vi-VN" sz="2400" dirty="0">
                <a:latin typeface="Times New Roman" pitchFamily="18" charset="0"/>
                <a:cs typeface="Times New Roman" pitchFamily="18" charset="0"/>
              </a:rPr>
              <a:t>y (</a:t>
            </a:r>
            <a:r>
              <a:rPr lang="en-US" sz="2400" dirty="0" err="1">
                <a:latin typeface="Times New Roman" pitchFamily="18" charset="0"/>
                <a:cs typeface="Times New Roman" pitchFamily="18" charset="0"/>
              </a:rPr>
              <a:t>tấn</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516158750"/>
              </p:ext>
            </p:extLst>
          </p:nvPr>
        </p:nvGraphicFramePr>
        <p:xfrm>
          <a:off x="4346575" y="3983038"/>
          <a:ext cx="1554163" cy="920750"/>
        </p:xfrm>
        <a:graphic>
          <a:graphicData uri="http://schemas.openxmlformats.org/presentationml/2006/ole">
            <mc:AlternateContent xmlns:mc="http://schemas.openxmlformats.org/markup-compatibility/2006">
              <mc:Choice xmlns:v="urn:schemas-microsoft-com:vml" Requires="v">
                <p:oleObj name="Equation" r:id="rId4" imgW="1434960" imgH="850680" progId="Equation.DSMT4">
                  <p:embed/>
                </p:oleObj>
              </mc:Choice>
              <mc:Fallback>
                <p:oleObj name="Equation" r:id="rId4" imgW="1434960" imgH="850680" progId="Equation.DSMT4">
                  <p:embed/>
                  <p:pic>
                    <p:nvPicPr>
                      <p:cNvPr id="9" name="Object 8"/>
                      <p:cNvPicPr>
                        <a:picLocks noChangeAspect="1" noChangeArrowheads="1"/>
                      </p:cNvPicPr>
                      <p:nvPr/>
                    </p:nvPicPr>
                    <p:blipFill>
                      <a:blip r:embed="rId5"/>
                      <a:srcRect/>
                      <a:stretch>
                        <a:fillRect/>
                      </a:stretch>
                    </p:blipFill>
                    <p:spPr bwMode="auto">
                      <a:xfrm>
                        <a:off x="4346575" y="3983038"/>
                        <a:ext cx="15541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200400" y="4343400"/>
          <a:ext cx="1169987" cy="234950"/>
        </p:xfrm>
        <a:graphic>
          <a:graphicData uri="http://schemas.openxmlformats.org/presentationml/2006/ole">
            <mc:AlternateContent xmlns:mc="http://schemas.openxmlformats.org/markup-compatibility/2006">
              <mc:Choice xmlns:v="urn:schemas-microsoft-com:vml" Requires="v">
                <p:oleObj name="Equation" r:id="rId6" imgW="1079280" imgH="215640" progId="Equation.DSMT4">
                  <p:embed/>
                </p:oleObj>
              </mc:Choice>
              <mc:Fallback>
                <p:oleObj name="Equation" r:id="rId6" imgW="1079280" imgH="215640" progId="Equation.DSMT4">
                  <p:embed/>
                  <p:pic>
                    <p:nvPicPr>
                      <p:cNvPr id="10" name="Object 9"/>
                      <p:cNvPicPr>
                        <a:picLocks noChangeAspect="1" noChangeArrowheads="1"/>
                      </p:cNvPicPr>
                      <p:nvPr/>
                    </p:nvPicPr>
                    <p:blipFill>
                      <a:blip r:embed="rId7"/>
                      <a:srcRect/>
                      <a:stretch>
                        <a:fillRect/>
                      </a:stretch>
                    </p:blipFill>
                    <p:spPr bwMode="auto">
                      <a:xfrm>
                        <a:off x="3200400" y="4343400"/>
                        <a:ext cx="116998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a:extLst>
              <a:ext uri="{FF2B5EF4-FFF2-40B4-BE49-F238E27FC236}">
                <a16:creationId xmlns:a16="http://schemas.microsoft.com/office/drawing/2014/main" id="{242C7A5D-52DA-471C-9BE3-BA16BC6FC65E}"/>
              </a:ext>
            </a:extLst>
          </p:cNvPr>
          <p:cNvGraphicFramePr>
            <a:graphicFrameLocks noChangeAspect="1"/>
          </p:cNvGraphicFramePr>
          <p:nvPr>
            <p:extLst>
              <p:ext uri="{D42A27DB-BD31-4B8C-83A1-F6EECF244321}">
                <p14:modId xmlns:p14="http://schemas.microsoft.com/office/powerpoint/2010/main" val="118610553"/>
              </p:ext>
            </p:extLst>
          </p:nvPr>
        </p:nvGraphicFramePr>
        <p:xfrm>
          <a:off x="689769" y="4041775"/>
          <a:ext cx="2201863" cy="838200"/>
        </p:xfrm>
        <a:graphic>
          <a:graphicData uri="http://schemas.openxmlformats.org/presentationml/2006/ole">
            <mc:AlternateContent xmlns:mc="http://schemas.openxmlformats.org/markup-compatibility/2006">
              <mc:Choice xmlns:v="urn:schemas-microsoft-com:vml" Requires="v">
                <p:oleObj name="Equation" r:id="rId8" imgW="2202180" imgH="838200" progId="Equation.DSMT4">
                  <p:embed/>
                </p:oleObj>
              </mc:Choice>
              <mc:Fallback>
                <p:oleObj name="Equation" r:id="rId8" imgW="2202180" imgH="838200" progId="Equation.DSMT4">
                  <p:embed/>
                  <p:pic>
                    <p:nvPicPr>
                      <p:cNvPr id="0" name=""/>
                      <p:cNvPicPr/>
                      <p:nvPr/>
                    </p:nvPicPr>
                    <p:blipFill>
                      <a:blip r:embed="rId9"/>
                      <a:stretch>
                        <a:fillRect/>
                      </a:stretch>
                    </p:blipFill>
                    <p:spPr>
                      <a:xfrm>
                        <a:off x="689769" y="4041775"/>
                        <a:ext cx="2201863" cy="838200"/>
                      </a:xfrm>
                      <a:prstGeom prst="rect">
                        <a:avLst/>
                      </a:prstGeom>
                    </p:spPr>
                  </p:pic>
                </p:oleObj>
              </mc:Fallback>
            </mc:AlternateContent>
          </a:graphicData>
        </a:graphic>
      </p:graphicFrame>
    </p:spTree>
    <p:extLst>
      <p:ext uri="{BB962C8B-B14F-4D97-AF65-F5344CB8AC3E}">
        <p14:creationId xmlns:p14="http://schemas.microsoft.com/office/powerpoint/2010/main" val="41470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3046988"/>
          </a:xfrm>
          <a:prstGeom prst="rect">
            <a:avLst/>
          </a:prstGeom>
          <a:noFill/>
        </p:spPr>
        <p:txBody>
          <a:bodyPr wrap="square" rtlCol="0">
            <a:spAutoFit/>
          </a:bodyPr>
          <a:lstStyle/>
          <a:p>
            <a:pPr algn="just"/>
            <a:r>
              <a:rPr lang="vi-VN" sz="3200" b="1" dirty="0">
                <a:latin typeface="+mj-lt"/>
              </a:rPr>
              <a:t>Bài 4:</a:t>
            </a:r>
            <a:r>
              <a:rPr lang="vi-VN" sz="3200" dirty="0">
                <a:latin typeface="+mj-lt"/>
              </a:rPr>
              <a:t> </a:t>
            </a:r>
            <a:r>
              <a:rPr lang="pt-BR" sz="3200" dirty="0">
                <a:latin typeface="Times New Roman" pitchFamily="18" charset="0"/>
                <a:cs typeface="Times New Roman" pitchFamily="18" charset="0"/>
              </a:rPr>
              <a:t>Để hoàn thành một công việc, hai tổ phải làm chung trong 6 giờ. Sau 2 giờ làm chung thì tổ I được điều động làm một việc khác, tổ II đã hoàn thành công việc còn lại trong 10 giờ. Hỏi nếu mỗi tổ làm riêng thì sau bao lâu sẽ xong công việc</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cxnSp>
        <p:nvCxnSpPr>
          <p:cNvPr id="5" name="Straight Connector 4"/>
          <p:cNvCxnSpPr/>
          <p:nvPr/>
        </p:nvCxnSpPr>
        <p:spPr>
          <a:xfrm>
            <a:off x="2399071" y="68580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68580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2671" y="1143000"/>
            <a:ext cx="36207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1172497"/>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4235" y="1675894"/>
            <a:ext cx="61537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15200" y="1675894"/>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38800" y="2133600"/>
            <a:ext cx="213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914400" y="3199388"/>
          <a:ext cx="1827212" cy="962025"/>
        </p:xfrm>
        <a:graphic>
          <a:graphicData uri="http://schemas.openxmlformats.org/presentationml/2006/ole">
            <mc:AlternateContent xmlns:mc="http://schemas.openxmlformats.org/markup-compatibility/2006">
              <mc:Choice xmlns:v="urn:schemas-microsoft-com:vml" Requires="v">
                <p:oleObj name="Equation" r:id="rId2" imgW="1828800" imgH="965160" progId="Equation.DSMT4">
                  <p:embed/>
                </p:oleObj>
              </mc:Choice>
              <mc:Fallback>
                <p:oleObj name="Equation" r:id="rId2" imgW="1828800" imgH="965160" progId="Equation.DSMT4">
                  <p:embed/>
                  <p:pic>
                    <p:nvPicPr>
                      <p:cNvPr id="20" name="Object 19"/>
                      <p:cNvPicPr>
                        <a:picLocks noChangeAspect="1" noChangeArrowheads="1"/>
                      </p:cNvPicPr>
                      <p:nvPr/>
                    </p:nvPicPr>
                    <p:blipFill>
                      <a:blip r:embed="rId3"/>
                      <a:srcRect/>
                      <a:stretch>
                        <a:fillRect/>
                      </a:stretch>
                    </p:blipFill>
                    <p:spPr bwMode="auto">
                      <a:xfrm>
                        <a:off x="914400" y="3199388"/>
                        <a:ext cx="18272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2918491" y="3221511"/>
          <a:ext cx="2386012" cy="898525"/>
        </p:xfrm>
        <a:graphic>
          <a:graphicData uri="http://schemas.openxmlformats.org/presentationml/2006/ole">
            <mc:AlternateContent xmlns:mc="http://schemas.openxmlformats.org/markup-compatibility/2006">
              <mc:Choice xmlns:v="urn:schemas-microsoft-com:vml" Requires="v">
                <p:oleObj name="Equation" r:id="rId4" imgW="2387520" imgH="901440" progId="Equation.DSMT4">
                  <p:embed/>
                </p:oleObj>
              </mc:Choice>
              <mc:Fallback>
                <p:oleObj name="Equation" r:id="rId4" imgW="2387520" imgH="901440" progId="Equation.DSMT4">
                  <p:embed/>
                  <p:pic>
                    <p:nvPicPr>
                      <p:cNvPr id="21" name="Object 20"/>
                      <p:cNvPicPr>
                        <a:picLocks noChangeAspect="1" noChangeArrowheads="1"/>
                      </p:cNvPicPr>
                      <p:nvPr/>
                    </p:nvPicPr>
                    <p:blipFill>
                      <a:blip r:embed="rId5"/>
                      <a:srcRect/>
                      <a:stretch>
                        <a:fillRect/>
                      </a:stretch>
                    </p:blipFill>
                    <p:spPr bwMode="auto">
                      <a:xfrm>
                        <a:off x="2918491" y="3221511"/>
                        <a:ext cx="23860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967862" y="4206247"/>
            <a:ext cx="5562600" cy="584775"/>
          </a:xfrm>
          <a:prstGeom prst="rect">
            <a:avLst/>
          </a:prstGeom>
          <a:noFill/>
        </p:spPr>
        <p:txBody>
          <a:bodyPr wrap="square" rtlCol="0">
            <a:spAutoFit/>
          </a:bodyPr>
          <a:lstStyle/>
          <a:p>
            <a:r>
              <a:rPr lang="vi-VN" sz="2800" dirty="0">
                <a:latin typeface="Times New Roman" pitchFamily="18" charset="0"/>
                <a:cs typeface="Times New Roman" pitchFamily="18" charset="0"/>
              </a:rPr>
              <a:t>2 giờ </a:t>
            </a:r>
            <a:r>
              <a:rPr lang="vi-VN" sz="2800" dirty="0">
                <a:latin typeface="Times New Roman" pitchFamily="18" charset="0"/>
                <a:cs typeface="Times New Roman" pitchFamily="18" charset="0"/>
                <a:sym typeface="Wingdings" pitchFamily="2" charset="2"/>
              </a:rPr>
              <a:t> Cả hai tổ làm </a:t>
            </a:r>
            <a:r>
              <a:rPr lang="vi-VN" sz="3200" dirty="0">
                <a:latin typeface="Times New Roman" pitchFamily="18" charset="0"/>
                <a:cs typeface="Times New Roman" pitchFamily="18" charset="0"/>
                <a:sym typeface="Wingdings" pitchFamily="2" charset="2"/>
              </a:rPr>
              <a:t> </a:t>
            </a:r>
            <a:endParaRPr lang="en-US" sz="3200" dirty="0">
              <a:latin typeface="Times New Roman" pitchFamily="18" charset="0"/>
              <a:cs typeface="Times New Roman" pitchFamily="18" charset="0"/>
            </a:endParaRPr>
          </a:p>
        </p:txBody>
      </p:sp>
      <p:graphicFrame>
        <p:nvGraphicFramePr>
          <p:cNvPr id="23" name="Object 22"/>
          <p:cNvGraphicFramePr>
            <a:graphicFrameLocks noChangeAspect="1"/>
          </p:cNvGraphicFramePr>
          <p:nvPr/>
        </p:nvGraphicFramePr>
        <p:xfrm>
          <a:off x="4876800" y="4018415"/>
          <a:ext cx="1358900" cy="960437"/>
        </p:xfrm>
        <a:graphic>
          <a:graphicData uri="http://schemas.openxmlformats.org/presentationml/2006/ole">
            <mc:AlternateContent xmlns:mc="http://schemas.openxmlformats.org/markup-compatibility/2006">
              <mc:Choice xmlns:v="urn:schemas-microsoft-com:vml" Requires="v">
                <p:oleObj name="Equation" r:id="rId6" imgW="1358640" imgH="965160" progId="Equation.DSMT4">
                  <p:embed/>
                </p:oleObj>
              </mc:Choice>
              <mc:Fallback>
                <p:oleObj name="Equation" r:id="rId6" imgW="1358640" imgH="965160" progId="Equation.DSMT4">
                  <p:embed/>
                  <p:pic>
                    <p:nvPicPr>
                      <p:cNvPr id="23" name="Object 22"/>
                      <p:cNvPicPr>
                        <a:picLocks noChangeAspect="1" noChangeArrowheads="1"/>
                      </p:cNvPicPr>
                      <p:nvPr/>
                    </p:nvPicPr>
                    <p:blipFill>
                      <a:blip r:embed="rId7"/>
                      <a:srcRect/>
                      <a:stretch>
                        <a:fillRect/>
                      </a:stretch>
                    </p:blipFill>
                    <p:spPr bwMode="auto">
                      <a:xfrm>
                        <a:off x="4876800" y="4018415"/>
                        <a:ext cx="13589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953114" y="4968248"/>
            <a:ext cx="4114800" cy="523220"/>
          </a:xfrm>
          <a:prstGeom prst="rect">
            <a:avLst/>
          </a:prstGeom>
          <a:noFill/>
        </p:spPr>
        <p:txBody>
          <a:bodyPr wrap="square" rtlCol="0">
            <a:spAutoFit/>
          </a:bodyPr>
          <a:lstStyle/>
          <a:p>
            <a:r>
              <a:rPr lang="vi-VN" sz="2800" dirty="0">
                <a:latin typeface="Times New Roman" pitchFamily="18" charset="0"/>
                <a:cs typeface="Times New Roman" pitchFamily="18" charset="0"/>
              </a:rPr>
              <a:t>10 giờ </a:t>
            </a:r>
            <a:r>
              <a:rPr lang="vi-VN" sz="2800" dirty="0">
                <a:latin typeface="Times New Roman" pitchFamily="18" charset="0"/>
                <a:cs typeface="Times New Roman" pitchFamily="18" charset="0"/>
                <a:sym typeface="Wingdings" pitchFamily="2" charset="2"/>
              </a:rPr>
              <a:t> Tổ 2 làm  </a:t>
            </a:r>
            <a:endParaRPr lang="en-US" sz="2800" dirty="0">
              <a:latin typeface="Times New Roman" pitchFamily="18" charset="0"/>
              <a:cs typeface="Times New Roman" pitchFamily="18" charset="0"/>
            </a:endParaRPr>
          </a:p>
        </p:txBody>
      </p:sp>
      <p:graphicFrame>
        <p:nvGraphicFramePr>
          <p:cNvPr id="25" name="Object 24"/>
          <p:cNvGraphicFramePr>
            <a:graphicFrameLocks noChangeAspect="1"/>
          </p:cNvGraphicFramePr>
          <p:nvPr/>
        </p:nvGraphicFramePr>
        <p:xfrm>
          <a:off x="4370439" y="4844196"/>
          <a:ext cx="381000" cy="896938"/>
        </p:xfrm>
        <a:graphic>
          <a:graphicData uri="http://schemas.openxmlformats.org/presentationml/2006/ole">
            <mc:AlternateContent xmlns:mc="http://schemas.openxmlformats.org/markup-compatibility/2006">
              <mc:Choice xmlns:v="urn:schemas-microsoft-com:vml" Requires="v">
                <p:oleObj name="Equation" r:id="rId8" imgW="380880" imgH="901440" progId="Equation.DSMT4">
                  <p:embed/>
                </p:oleObj>
              </mc:Choice>
              <mc:Fallback>
                <p:oleObj name="Equation" r:id="rId8" imgW="380880" imgH="901440" progId="Equation.DSMT4">
                  <p:embed/>
                  <p:pic>
                    <p:nvPicPr>
                      <p:cNvPr id="25" name="Object 24"/>
                      <p:cNvPicPr>
                        <a:picLocks noChangeAspect="1" noChangeArrowheads="1"/>
                      </p:cNvPicPr>
                      <p:nvPr/>
                    </p:nvPicPr>
                    <p:blipFill>
                      <a:blip r:embed="rId9"/>
                      <a:srcRect/>
                      <a:stretch>
                        <a:fillRect/>
                      </a:stretch>
                    </p:blipFill>
                    <p:spPr bwMode="auto">
                      <a:xfrm>
                        <a:off x="4370439" y="4844196"/>
                        <a:ext cx="381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286500" y="4088265"/>
          <a:ext cx="2057400" cy="820738"/>
        </p:xfrm>
        <a:graphic>
          <a:graphicData uri="http://schemas.openxmlformats.org/presentationml/2006/ole">
            <mc:AlternateContent xmlns:mc="http://schemas.openxmlformats.org/markup-compatibility/2006">
              <mc:Choice xmlns:v="urn:schemas-microsoft-com:vml" Requires="v">
                <p:oleObj name="Equation" r:id="rId10" imgW="2057400" imgH="825480" progId="Equation.DSMT4">
                  <p:embed/>
                </p:oleObj>
              </mc:Choice>
              <mc:Fallback>
                <p:oleObj name="Equation" r:id="rId10" imgW="2057400" imgH="825480" progId="Equation.DSMT4">
                  <p:embed/>
                  <p:pic>
                    <p:nvPicPr>
                      <p:cNvPr id="26" name="Object 25"/>
                      <p:cNvPicPr>
                        <a:picLocks noChangeAspect="1" noChangeArrowheads="1"/>
                      </p:cNvPicPr>
                      <p:nvPr/>
                    </p:nvPicPr>
                    <p:blipFill>
                      <a:blip r:embed="rId11"/>
                      <a:srcRect/>
                      <a:stretch>
                        <a:fillRect/>
                      </a:stretch>
                    </p:blipFill>
                    <p:spPr bwMode="auto">
                      <a:xfrm>
                        <a:off x="6286500" y="4088265"/>
                        <a:ext cx="2057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nvGraphicFramePr>
        <p:xfrm>
          <a:off x="2882900" y="5715000"/>
          <a:ext cx="2374900" cy="898525"/>
        </p:xfrm>
        <a:graphic>
          <a:graphicData uri="http://schemas.openxmlformats.org/presentationml/2006/ole">
            <mc:AlternateContent xmlns:mc="http://schemas.openxmlformats.org/markup-compatibility/2006">
              <mc:Choice xmlns:v="urn:schemas-microsoft-com:vml" Requires="v">
                <p:oleObj name="Equation" r:id="rId12" imgW="2374560" imgH="901440" progId="Equation.DSMT4">
                  <p:embed/>
                </p:oleObj>
              </mc:Choice>
              <mc:Fallback>
                <p:oleObj name="Equation" r:id="rId12" imgW="2374560" imgH="901440" progId="Equation.DSMT4">
                  <p:embed/>
                  <p:pic>
                    <p:nvPicPr>
                      <p:cNvPr id="27" name="Object 26"/>
                      <p:cNvPicPr>
                        <a:picLocks noChangeAspect="1" noChangeArrowheads="1"/>
                      </p:cNvPicPr>
                      <p:nvPr/>
                    </p:nvPicPr>
                    <p:blipFill>
                      <a:blip r:embed="rId13"/>
                      <a:srcRect/>
                      <a:stretch>
                        <a:fillRect/>
                      </a:stretch>
                    </p:blipFill>
                    <p:spPr bwMode="auto">
                      <a:xfrm>
                        <a:off x="2882900" y="5715000"/>
                        <a:ext cx="23749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13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3810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Gọi thời gian tổ thứ nhất làm riêng để hoàn thành công việc là x (giờ) (x &gt; 6)</a:t>
            </a:r>
            <a:endParaRPr lang="en-US" sz="2200" dirty="0">
              <a:latin typeface="Times New Roman" pitchFamily="18" charset="0"/>
              <a:cs typeface="Times New Roman" pitchFamily="18" charset="0"/>
            </a:endParaRPr>
          </a:p>
        </p:txBody>
      </p:sp>
      <p:sp>
        <p:nvSpPr>
          <p:cNvPr id="16" name="TextBox 15"/>
          <p:cNvSpPr txBox="1"/>
          <p:nvPr/>
        </p:nvSpPr>
        <p:spPr>
          <a:xfrm>
            <a:off x="103239" y="828087"/>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Gọi thời gian tổ thứ hai làm riêng để hoàn thành công việc là y (giờ) (y &gt; 6)</a:t>
            </a:r>
            <a:endParaRPr lang="en-US" sz="2200" dirty="0">
              <a:latin typeface="Times New Roman" pitchFamily="18" charset="0"/>
              <a:cs typeface="Times New Roman" pitchFamily="18" charset="0"/>
            </a:endParaRPr>
          </a:p>
        </p:txBody>
      </p:sp>
      <p:sp>
        <p:nvSpPr>
          <p:cNvPr id="17" name="TextBox 16"/>
          <p:cNvSpPr txBox="1"/>
          <p:nvPr/>
        </p:nvSpPr>
        <p:spPr>
          <a:xfrm>
            <a:off x="100781" y="1270819"/>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 giờ, tổ thứ nhất làm được      (công việc) </a:t>
            </a:r>
            <a:endParaRPr lang="en-US" sz="22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nvGraphicFramePr>
        <p:xfrm>
          <a:off x="4114800" y="1270819"/>
          <a:ext cx="203200" cy="608012"/>
        </p:xfrm>
        <a:graphic>
          <a:graphicData uri="http://schemas.openxmlformats.org/presentationml/2006/ole">
            <mc:AlternateContent xmlns:mc="http://schemas.openxmlformats.org/markup-compatibility/2006">
              <mc:Choice xmlns:v="urn:schemas-microsoft-com:vml" Requires="v">
                <p:oleObj name="Equation" r:id="rId2" imgW="203040" imgH="609480" progId="Equation.DSMT4">
                  <p:embed/>
                </p:oleObj>
              </mc:Choice>
              <mc:Fallback>
                <p:oleObj name="Equation" r:id="rId2" imgW="203040" imgH="609480" progId="Equation.DSMT4">
                  <p:embed/>
                  <p:pic>
                    <p:nvPicPr>
                      <p:cNvPr id="18" name="Object 17"/>
                      <p:cNvPicPr>
                        <a:picLocks noChangeAspect="1" noChangeArrowheads="1"/>
                      </p:cNvPicPr>
                      <p:nvPr/>
                    </p:nvPicPr>
                    <p:blipFill>
                      <a:blip r:embed="rId3"/>
                      <a:srcRect/>
                      <a:stretch>
                        <a:fillRect/>
                      </a:stretch>
                    </p:blipFill>
                    <p:spPr bwMode="auto">
                      <a:xfrm>
                        <a:off x="4114800" y="1270819"/>
                        <a:ext cx="2032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00781" y="17526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 giờ, tổ thứ hai làm được      (công việc) </a:t>
            </a:r>
            <a:endParaRPr lang="en-US" sz="22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nvGraphicFramePr>
        <p:xfrm>
          <a:off x="3962400" y="1752600"/>
          <a:ext cx="203200" cy="657225"/>
        </p:xfrm>
        <a:graphic>
          <a:graphicData uri="http://schemas.openxmlformats.org/presentationml/2006/ole">
            <mc:AlternateContent xmlns:mc="http://schemas.openxmlformats.org/markup-compatibility/2006">
              <mc:Choice xmlns:v="urn:schemas-microsoft-com:vml" Requires="v">
                <p:oleObj name="Equation" r:id="rId4" imgW="203040" imgH="660240" progId="Equation.DSMT4">
                  <p:embed/>
                </p:oleObj>
              </mc:Choice>
              <mc:Fallback>
                <p:oleObj name="Equation" r:id="rId4" imgW="203040" imgH="660240" progId="Equation.DSMT4">
                  <p:embed/>
                  <p:pic>
                    <p:nvPicPr>
                      <p:cNvPr id="20" name="Object 19"/>
                      <p:cNvPicPr>
                        <a:picLocks noChangeAspect="1" noChangeArrowheads="1"/>
                      </p:cNvPicPr>
                      <p:nvPr/>
                    </p:nvPicPr>
                    <p:blipFill>
                      <a:blip r:embed="rId5"/>
                      <a:srcRect/>
                      <a:stretch>
                        <a:fillRect/>
                      </a:stretch>
                    </p:blipFill>
                    <p:spPr bwMode="auto">
                      <a:xfrm>
                        <a:off x="3962400" y="1752600"/>
                        <a:ext cx="203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76200" y="23622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 giờ, cả hai tổ làm được           (công việc) </a:t>
            </a:r>
            <a:endParaRPr lang="en-US" sz="2200" dirty="0">
              <a:latin typeface="Times New Roman" pitchFamily="18" charset="0"/>
              <a:cs typeface="Times New Roman" pitchFamily="18" charset="0"/>
            </a:endParaRPr>
          </a:p>
        </p:txBody>
      </p:sp>
      <p:graphicFrame>
        <p:nvGraphicFramePr>
          <p:cNvPr id="22" name="Object 21"/>
          <p:cNvGraphicFramePr>
            <a:graphicFrameLocks noChangeAspect="1"/>
          </p:cNvGraphicFramePr>
          <p:nvPr/>
        </p:nvGraphicFramePr>
        <p:xfrm>
          <a:off x="3810000" y="2362200"/>
          <a:ext cx="596900" cy="658813"/>
        </p:xfrm>
        <a:graphic>
          <a:graphicData uri="http://schemas.openxmlformats.org/presentationml/2006/ole">
            <mc:AlternateContent xmlns:mc="http://schemas.openxmlformats.org/markup-compatibility/2006">
              <mc:Choice xmlns:v="urn:schemas-microsoft-com:vml" Requires="v">
                <p:oleObj name="Equation" r:id="rId6" imgW="596880" imgH="660240" progId="Equation.DSMT4">
                  <p:embed/>
                </p:oleObj>
              </mc:Choice>
              <mc:Fallback>
                <p:oleObj name="Equation" r:id="rId6" imgW="596880" imgH="660240" progId="Equation.DSMT4">
                  <p:embed/>
                  <p:pic>
                    <p:nvPicPr>
                      <p:cNvPr id="22" name="Object 21"/>
                      <p:cNvPicPr>
                        <a:picLocks noChangeAspect="1" noChangeArrowheads="1"/>
                      </p:cNvPicPr>
                      <p:nvPr/>
                    </p:nvPicPr>
                    <p:blipFill>
                      <a:blip r:embed="rId7"/>
                      <a:srcRect/>
                      <a:stretch>
                        <a:fillRect/>
                      </a:stretch>
                    </p:blipFill>
                    <p:spPr bwMode="auto">
                      <a:xfrm>
                        <a:off x="3810000" y="2362200"/>
                        <a:ext cx="5969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103239" y="2895599"/>
            <a:ext cx="9144000" cy="769441"/>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Vì hai tổ cùng làm công việc trong 6 giờ thì xong nên ta có pt:</a:t>
            </a:r>
          </a:p>
          <a:p>
            <a:pPr algn="just"/>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5" name="Object 24"/>
          <p:cNvGraphicFramePr>
            <a:graphicFrameLocks noChangeAspect="1"/>
          </p:cNvGraphicFramePr>
          <p:nvPr/>
        </p:nvGraphicFramePr>
        <p:xfrm>
          <a:off x="1651000" y="3309938"/>
          <a:ext cx="1331913" cy="709612"/>
        </p:xfrm>
        <a:graphic>
          <a:graphicData uri="http://schemas.openxmlformats.org/presentationml/2006/ole">
            <mc:AlternateContent xmlns:mc="http://schemas.openxmlformats.org/markup-compatibility/2006">
              <mc:Choice xmlns:v="urn:schemas-microsoft-com:vml" Requires="v">
                <p:oleObj name="Equation" r:id="rId8" imgW="1333440" imgH="711000" progId="Equation.DSMT4">
                  <p:embed/>
                </p:oleObj>
              </mc:Choice>
              <mc:Fallback>
                <p:oleObj name="Equation" r:id="rId8" imgW="1333440" imgH="711000" progId="Equation.DSMT4">
                  <p:embed/>
                  <p:pic>
                    <p:nvPicPr>
                      <p:cNvPr id="25" name="Object 24"/>
                      <p:cNvPicPr>
                        <a:picLocks noChangeAspect="1" noChangeArrowheads="1"/>
                      </p:cNvPicPr>
                      <p:nvPr/>
                    </p:nvPicPr>
                    <p:blipFill>
                      <a:blip r:embed="rId9"/>
                      <a:srcRect/>
                      <a:stretch>
                        <a:fillRect/>
                      </a:stretch>
                    </p:blipFill>
                    <p:spPr bwMode="auto">
                      <a:xfrm>
                        <a:off x="1651000" y="3309938"/>
                        <a:ext cx="13319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3048000" y="3335634"/>
          <a:ext cx="1738313" cy="658812"/>
        </p:xfrm>
        <a:graphic>
          <a:graphicData uri="http://schemas.openxmlformats.org/presentationml/2006/ole">
            <mc:AlternateContent xmlns:mc="http://schemas.openxmlformats.org/markup-compatibility/2006">
              <mc:Choice xmlns:v="urn:schemas-microsoft-com:vml" Requires="v">
                <p:oleObj name="Equation" r:id="rId10" imgW="1739880" imgH="660240" progId="Equation.DSMT4">
                  <p:embed/>
                </p:oleObj>
              </mc:Choice>
              <mc:Fallback>
                <p:oleObj name="Equation" r:id="rId10" imgW="1739880" imgH="660240" progId="Equation.DSMT4">
                  <p:embed/>
                  <p:pic>
                    <p:nvPicPr>
                      <p:cNvPr id="26" name="Object 25"/>
                      <p:cNvPicPr>
                        <a:picLocks noChangeAspect="1" noChangeArrowheads="1"/>
                      </p:cNvPicPr>
                      <p:nvPr/>
                    </p:nvPicPr>
                    <p:blipFill>
                      <a:blip r:embed="rId11"/>
                      <a:srcRect/>
                      <a:stretch>
                        <a:fillRect/>
                      </a:stretch>
                    </p:blipFill>
                    <p:spPr bwMode="auto">
                      <a:xfrm>
                        <a:off x="3048000" y="3335634"/>
                        <a:ext cx="17383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103239" y="41148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2 giờ, cả hai tổ làm được                                 (công việc) </a:t>
            </a:r>
            <a:endParaRPr lang="en-US" sz="2200" dirty="0">
              <a:latin typeface="Times New Roman" pitchFamily="18" charset="0"/>
              <a:cs typeface="Times New Roman" pitchFamily="18" charset="0"/>
            </a:endParaRPr>
          </a:p>
        </p:txBody>
      </p:sp>
      <p:graphicFrame>
        <p:nvGraphicFramePr>
          <p:cNvPr id="28" name="Object 27"/>
          <p:cNvGraphicFramePr>
            <a:graphicFrameLocks noChangeAspect="1"/>
          </p:cNvGraphicFramePr>
          <p:nvPr/>
        </p:nvGraphicFramePr>
        <p:xfrm>
          <a:off x="3886200" y="3975436"/>
          <a:ext cx="2057400" cy="709613"/>
        </p:xfrm>
        <a:graphic>
          <a:graphicData uri="http://schemas.openxmlformats.org/presentationml/2006/ole">
            <mc:AlternateContent xmlns:mc="http://schemas.openxmlformats.org/markup-compatibility/2006">
              <mc:Choice xmlns:v="urn:schemas-microsoft-com:vml" Requires="v">
                <p:oleObj name="Equation" r:id="rId12" imgW="2057400" imgH="711000" progId="Equation.DSMT4">
                  <p:embed/>
                </p:oleObj>
              </mc:Choice>
              <mc:Fallback>
                <p:oleObj name="Equation" r:id="rId12" imgW="2057400" imgH="711000" progId="Equation.DSMT4">
                  <p:embed/>
                  <p:pic>
                    <p:nvPicPr>
                      <p:cNvPr id="28" name="Object 27"/>
                      <p:cNvPicPr>
                        <a:picLocks noChangeAspect="1" noChangeArrowheads="1"/>
                      </p:cNvPicPr>
                      <p:nvPr/>
                    </p:nvPicPr>
                    <p:blipFill>
                      <a:blip r:embed="rId13"/>
                      <a:srcRect/>
                      <a:stretch>
                        <a:fillRect/>
                      </a:stretch>
                    </p:blipFill>
                    <p:spPr bwMode="auto">
                      <a:xfrm>
                        <a:off x="3886200" y="3975436"/>
                        <a:ext cx="2057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120445" y="4876798"/>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10 giờ, tổ thứ hai làm được      (công việc) </a:t>
            </a:r>
            <a:endParaRPr lang="en-US" sz="2200" dirty="0">
              <a:latin typeface="Times New Roman" pitchFamily="18" charset="0"/>
              <a:cs typeface="Times New Roman" pitchFamily="18" charset="0"/>
            </a:endParaRPr>
          </a:p>
        </p:txBody>
      </p:sp>
      <p:graphicFrame>
        <p:nvGraphicFramePr>
          <p:cNvPr id="30" name="Object 29"/>
          <p:cNvGraphicFramePr>
            <a:graphicFrameLocks noChangeAspect="1"/>
          </p:cNvGraphicFramePr>
          <p:nvPr/>
        </p:nvGraphicFramePr>
        <p:xfrm>
          <a:off x="4070350" y="4875213"/>
          <a:ext cx="292100" cy="657225"/>
        </p:xfrm>
        <a:graphic>
          <a:graphicData uri="http://schemas.openxmlformats.org/presentationml/2006/ole">
            <mc:AlternateContent xmlns:mc="http://schemas.openxmlformats.org/markup-compatibility/2006">
              <mc:Choice xmlns:v="urn:schemas-microsoft-com:vml" Requires="v">
                <p:oleObj name="Equation" r:id="rId14" imgW="291960" imgH="660240" progId="Equation.DSMT4">
                  <p:embed/>
                </p:oleObj>
              </mc:Choice>
              <mc:Fallback>
                <p:oleObj name="Equation" r:id="rId14" imgW="291960" imgH="660240" progId="Equation.DSMT4">
                  <p:embed/>
                  <p:pic>
                    <p:nvPicPr>
                      <p:cNvPr id="30" name="Object 29"/>
                      <p:cNvPicPr>
                        <a:picLocks noChangeAspect="1" noChangeArrowheads="1"/>
                      </p:cNvPicPr>
                      <p:nvPr/>
                    </p:nvPicPr>
                    <p:blipFill>
                      <a:blip r:embed="rId15"/>
                      <a:srcRect/>
                      <a:stretch>
                        <a:fillRect/>
                      </a:stretch>
                    </p:blipFill>
                    <p:spPr bwMode="auto">
                      <a:xfrm>
                        <a:off x="4070350" y="4875213"/>
                        <a:ext cx="2921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12290" y="5471652"/>
            <a:ext cx="9144000" cy="769441"/>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Vì s</a:t>
            </a:r>
            <a:r>
              <a:rPr lang="pt-BR" sz="2200" dirty="0">
                <a:latin typeface="Times New Roman" pitchFamily="18" charset="0"/>
                <a:cs typeface="Times New Roman" pitchFamily="18" charset="0"/>
              </a:rPr>
              <a:t>au 2 giờ làm chung thì tổ I được điều động làm một việc khác, tổ II đã hoàn thành công việc còn lại trong 10 giờ</a:t>
            </a:r>
            <a:r>
              <a:rPr lang="vi-VN" sz="2200" dirty="0">
                <a:latin typeface="Times New Roman" pitchFamily="18" charset="0"/>
                <a:cs typeface="Times New Roman" pitchFamily="18" charset="0"/>
              </a:rPr>
              <a:t> nên ta có pt:  </a:t>
            </a:r>
            <a:endParaRPr lang="en-US" sz="2200" dirty="0">
              <a:latin typeface="Times New Roman" pitchFamily="18" charset="0"/>
              <a:cs typeface="Times New Roman" pitchFamily="18" charset="0"/>
            </a:endParaRPr>
          </a:p>
        </p:txBody>
      </p:sp>
      <p:graphicFrame>
        <p:nvGraphicFramePr>
          <p:cNvPr id="32" name="Object 31"/>
          <p:cNvGraphicFramePr>
            <a:graphicFrameLocks noChangeAspect="1"/>
          </p:cNvGraphicFramePr>
          <p:nvPr/>
        </p:nvGraphicFramePr>
        <p:xfrm>
          <a:off x="3225800" y="6231261"/>
          <a:ext cx="1422400" cy="658812"/>
        </p:xfrm>
        <a:graphic>
          <a:graphicData uri="http://schemas.openxmlformats.org/presentationml/2006/ole">
            <mc:AlternateContent xmlns:mc="http://schemas.openxmlformats.org/markup-compatibility/2006">
              <mc:Choice xmlns:v="urn:schemas-microsoft-com:vml" Requires="v">
                <p:oleObj name="Equation" r:id="rId16" imgW="1422360" imgH="660240" progId="Equation.DSMT4">
                  <p:embed/>
                </p:oleObj>
              </mc:Choice>
              <mc:Fallback>
                <p:oleObj name="Equation" r:id="rId16" imgW="1422360" imgH="660240" progId="Equation.DSMT4">
                  <p:embed/>
                  <p:pic>
                    <p:nvPicPr>
                      <p:cNvPr id="32" name="Object 31"/>
                      <p:cNvPicPr>
                        <a:picLocks noChangeAspect="1" noChangeArrowheads="1"/>
                      </p:cNvPicPr>
                      <p:nvPr/>
                    </p:nvPicPr>
                    <p:blipFill>
                      <a:blip r:embed="rId17"/>
                      <a:srcRect/>
                      <a:stretch>
                        <a:fillRect/>
                      </a:stretch>
                    </p:blipFill>
                    <p:spPr bwMode="auto">
                      <a:xfrm>
                        <a:off x="3225800" y="6231261"/>
                        <a:ext cx="14224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a:extLst>
              <a:ext uri="{FF2B5EF4-FFF2-40B4-BE49-F238E27FC236}">
                <a16:creationId xmlns:a16="http://schemas.microsoft.com/office/drawing/2014/main" id="{73CEE87F-C05D-4D2B-A3F5-5FB8AF9C4780}"/>
              </a:ext>
            </a:extLst>
          </p:cNvPr>
          <p:cNvSpPr txBox="1"/>
          <p:nvPr/>
        </p:nvSpPr>
        <p:spPr>
          <a:xfrm>
            <a:off x="76200" y="17651"/>
            <a:ext cx="9144000" cy="430887"/>
          </a:xfrm>
          <a:prstGeom prst="rect">
            <a:avLst/>
          </a:prstGeom>
          <a:noFill/>
        </p:spPr>
        <p:txBody>
          <a:bodyPr wrap="square" rtlCol="0">
            <a:spAutoFit/>
          </a:bodyPr>
          <a:lstStyle/>
          <a:p>
            <a:pPr algn="just"/>
            <a:r>
              <a:rPr lang="en-US" sz="2200" dirty="0" err="1">
                <a:latin typeface="Times New Roman" pitchFamily="18" charset="0"/>
                <a:cs typeface="Times New Roman" pitchFamily="18" charset="0"/>
              </a:rPr>
              <a:t>Coi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36731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p:bldP spid="2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5649303" cy="4708981"/>
          </a:xfrm>
          <a:prstGeom prst="rect">
            <a:avLst/>
          </a:prstGeom>
          <a:noFill/>
        </p:spPr>
        <p:txBody>
          <a:bodyPr wrap="none" rtlCol="0">
            <a:spAutoFit/>
          </a:bodyPr>
          <a:lstStyle/>
          <a:p>
            <a:r>
              <a:rPr lang="vi-VN" sz="2000" dirty="0">
                <a:latin typeface="Times New Roman" pitchFamily="18" charset="0"/>
                <a:cs typeface="Times New Roman" pitchFamily="18" charset="0"/>
              </a:rPr>
              <a:t>Từ (1) và (2), ta có hệ phương trình:</a:t>
            </a: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Vậy thời gian tổ 1 hoàn thành cv một mình là  10 giờ</a:t>
            </a:r>
          </a:p>
          <a:p>
            <a:r>
              <a:rPr lang="vi-VN" sz="2000" dirty="0">
                <a:latin typeface="Times New Roman" pitchFamily="18" charset="0"/>
                <a:cs typeface="Times New Roman" pitchFamily="18" charset="0"/>
              </a:rPr>
              <a:t>        thời gian tổ 2 hoàn thành cv một mình là  15 giờ</a:t>
            </a:r>
          </a:p>
          <a:p>
            <a:endParaRPr lang="vi-VN" sz="2000" dirty="0">
              <a:latin typeface="Times New Roman" pitchFamily="18" charset="0"/>
              <a:cs typeface="Times New Roman" pitchFamily="18" charset="0"/>
            </a:endParaRPr>
          </a:p>
        </p:txBody>
      </p:sp>
      <p:sp>
        <p:nvSpPr>
          <p:cNvPr id="5" name="Rectangle 2"/>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1143000" y="685800"/>
          <a:ext cx="1146175" cy="1419225"/>
        </p:xfrm>
        <a:graphic>
          <a:graphicData uri="http://schemas.openxmlformats.org/presentationml/2006/ole">
            <mc:AlternateContent xmlns:mc="http://schemas.openxmlformats.org/markup-compatibility/2006">
              <mc:Choice xmlns:v="urn:schemas-microsoft-com:vml" Requires="v">
                <p:oleObj name="Equation" r:id="rId2" imgW="1143000" imgH="1422360" progId="Equation.DSMT4">
                  <p:embed/>
                </p:oleObj>
              </mc:Choice>
              <mc:Fallback>
                <p:oleObj name="Equation" r:id="rId2" imgW="1143000" imgH="1422360" progId="Equation.DSMT4">
                  <p:embed/>
                  <p:pic>
                    <p:nvPicPr>
                      <p:cNvPr id="6" name="Object 5"/>
                      <p:cNvPicPr>
                        <a:picLocks noChangeAspect="1" noChangeArrowheads="1"/>
                      </p:cNvPicPr>
                      <p:nvPr/>
                    </p:nvPicPr>
                    <p:blipFill>
                      <a:blip r:embed="rId3"/>
                      <a:srcRect/>
                      <a:stretch>
                        <a:fillRect/>
                      </a:stretch>
                    </p:blipFill>
                    <p:spPr bwMode="auto">
                      <a:xfrm>
                        <a:off x="1143000" y="685800"/>
                        <a:ext cx="1146175"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
          <p:cNvGraphicFramePr>
            <a:graphicFrameLocks noChangeAspect="1"/>
          </p:cNvGraphicFramePr>
          <p:nvPr/>
        </p:nvGraphicFramePr>
        <p:xfrm>
          <a:off x="2819400" y="685800"/>
          <a:ext cx="1476375" cy="1419225"/>
        </p:xfrm>
        <a:graphic>
          <a:graphicData uri="http://schemas.openxmlformats.org/presentationml/2006/ole">
            <mc:AlternateContent xmlns:mc="http://schemas.openxmlformats.org/markup-compatibility/2006">
              <mc:Choice xmlns:v="urn:schemas-microsoft-com:vml" Requires="v">
                <p:oleObj name="Equation" r:id="rId4" imgW="1473120" imgH="1422360" progId="Equation.DSMT4">
                  <p:embed/>
                </p:oleObj>
              </mc:Choice>
              <mc:Fallback>
                <p:oleObj name="Equation" r:id="rId4" imgW="1473120" imgH="1422360" progId="Equation.DSMT4">
                  <p:embed/>
                  <p:pic>
                    <p:nvPicPr>
                      <p:cNvPr id="2" name="Object 1"/>
                      <p:cNvPicPr>
                        <a:picLocks noChangeAspect="1" noChangeArrowheads="1"/>
                      </p:cNvPicPr>
                      <p:nvPr/>
                    </p:nvPicPr>
                    <p:blipFill>
                      <a:blip r:embed="rId5"/>
                      <a:srcRect/>
                      <a:stretch>
                        <a:fillRect/>
                      </a:stretch>
                    </p:blipFill>
                    <p:spPr bwMode="auto">
                      <a:xfrm>
                        <a:off x="2819400" y="685800"/>
                        <a:ext cx="14763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4724400" y="838200"/>
          <a:ext cx="1476375" cy="1065212"/>
        </p:xfrm>
        <a:graphic>
          <a:graphicData uri="http://schemas.openxmlformats.org/presentationml/2006/ole">
            <mc:AlternateContent xmlns:mc="http://schemas.openxmlformats.org/markup-compatibility/2006">
              <mc:Choice xmlns:v="urn:schemas-microsoft-com:vml" Requires="v">
                <p:oleObj name="Equation" r:id="rId6" imgW="1473120" imgH="1066680" progId="Equation.DSMT4">
                  <p:embed/>
                </p:oleObj>
              </mc:Choice>
              <mc:Fallback>
                <p:oleObj name="Equation" r:id="rId6" imgW="1473120" imgH="1066680" progId="Equation.DSMT4">
                  <p:embed/>
                  <p:pic>
                    <p:nvPicPr>
                      <p:cNvPr id="3" name="Object 2"/>
                      <p:cNvPicPr>
                        <a:picLocks noChangeAspect="1" noChangeArrowheads="1"/>
                      </p:cNvPicPr>
                      <p:nvPr/>
                    </p:nvPicPr>
                    <p:blipFill>
                      <a:blip r:embed="rId7"/>
                      <a:srcRect/>
                      <a:stretch>
                        <a:fillRect/>
                      </a:stretch>
                    </p:blipFill>
                    <p:spPr bwMode="auto">
                      <a:xfrm>
                        <a:off x="4724400" y="838200"/>
                        <a:ext cx="147637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990600" y="2435948"/>
          <a:ext cx="1476375" cy="1065213"/>
        </p:xfrm>
        <a:graphic>
          <a:graphicData uri="http://schemas.openxmlformats.org/presentationml/2006/ole">
            <mc:AlternateContent xmlns:mc="http://schemas.openxmlformats.org/markup-compatibility/2006">
              <mc:Choice xmlns:v="urn:schemas-microsoft-com:vml" Requires="v">
                <p:oleObj name="Equation" r:id="rId8" imgW="1473120" imgH="1066680" progId="Equation.DSMT4">
                  <p:embed/>
                </p:oleObj>
              </mc:Choice>
              <mc:Fallback>
                <p:oleObj name="Equation" r:id="rId8" imgW="1473120" imgH="1066680" progId="Equation.DSMT4">
                  <p:embed/>
                  <p:pic>
                    <p:nvPicPr>
                      <p:cNvPr id="13" name="Object 12"/>
                      <p:cNvPicPr>
                        <a:picLocks noChangeAspect="1" noChangeArrowheads="1"/>
                      </p:cNvPicPr>
                      <p:nvPr/>
                    </p:nvPicPr>
                    <p:blipFill>
                      <a:blip r:embed="rId9"/>
                      <a:srcRect/>
                      <a:stretch>
                        <a:fillRect/>
                      </a:stretch>
                    </p:blipFill>
                    <p:spPr bwMode="auto">
                      <a:xfrm>
                        <a:off x="990600" y="2435948"/>
                        <a:ext cx="14763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867025" y="2461348"/>
          <a:ext cx="1552575" cy="1014413"/>
        </p:xfrm>
        <a:graphic>
          <a:graphicData uri="http://schemas.openxmlformats.org/presentationml/2006/ole">
            <mc:AlternateContent xmlns:mc="http://schemas.openxmlformats.org/markup-compatibility/2006">
              <mc:Choice xmlns:v="urn:schemas-microsoft-com:vml" Requires="v">
                <p:oleObj name="Equation" r:id="rId10" imgW="1549080" imgH="1015920" progId="Equation.DSMT4">
                  <p:embed/>
                </p:oleObj>
              </mc:Choice>
              <mc:Fallback>
                <p:oleObj name="Equation" r:id="rId10" imgW="1549080" imgH="1015920" progId="Equation.DSMT4">
                  <p:embed/>
                  <p:pic>
                    <p:nvPicPr>
                      <p:cNvPr id="14" name="Object 13"/>
                      <p:cNvPicPr>
                        <a:picLocks noChangeAspect="1" noChangeArrowheads="1"/>
                      </p:cNvPicPr>
                      <p:nvPr/>
                    </p:nvPicPr>
                    <p:blipFill>
                      <a:blip r:embed="rId11"/>
                      <a:srcRect/>
                      <a:stretch>
                        <a:fillRect/>
                      </a:stretch>
                    </p:blipFill>
                    <p:spPr bwMode="auto">
                      <a:xfrm>
                        <a:off x="2867025" y="2461348"/>
                        <a:ext cx="15525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4724400" y="2461348"/>
          <a:ext cx="1182688" cy="1014413"/>
        </p:xfrm>
        <a:graphic>
          <a:graphicData uri="http://schemas.openxmlformats.org/presentationml/2006/ole">
            <mc:AlternateContent xmlns:mc="http://schemas.openxmlformats.org/markup-compatibility/2006">
              <mc:Choice xmlns:v="urn:schemas-microsoft-com:vml" Requires="v">
                <p:oleObj name="Equation" r:id="rId12" imgW="1180800" imgH="1015920" progId="Equation.DSMT4">
                  <p:embed/>
                </p:oleObj>
              </mc:Choice>
              <mc:Fallback>
                <p:oleObj name="Equation" r:id="rId12" imgW="1180800" imgH="1015920" progId="Equation.DSMT4">
                  <p:embed/>
                  <p:pic>
                    <p:nvPicPr>
                      <p:cNvPr id="15" name="Object 14"/>
                      <p:cNvPicPr>
                        <a:picLocks noChangeAspect="1" noChangeArrowheads="1"/>
                      </p:cNvPicPr>
                      <p:nvPr/>
                    </p:nvPicPr>
                    <p:blipFill>
                      <a:blip r:embed="rId13"/>
                      <a:srcRect/>
                      <a:stretch>
                        <a:fillRect/>
                      </a:stretch>
                    </p:blipFill>
                    <p:spPr bwMode="auto">
                      <a:xfrm>
                        <a:off x="4724400" y="2461348"/>
                        <a:ext cx="11826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6248400" y="2575648"/>
          <a:ext cx="1717675" cy="785813"/>
        </p:xfrm>
        <a:graphic>
          <a:graphicData uri="http://schemas.openxmlformats.org/presentationml/2006/ole">
            <mc:AlternateContent xmlns:mc="http://schemas.openxmlformats.org/markup-compatibility/2006">
              <mc:Choice xmlns:v="urn:schemas-microsoft-com:vml" Requires="v">
                <p:oleObj name="Equation" r:id="rId14" imgW="1714320" imgH="787320" progId="Equation.DSMT4">
                  <p:embed/>
                </p:oleObj>
              </mc:Choice>
              <mc:Fallback>
                <p:oleObj name="Equation" r:id="rId14" imgW="1714320" imgH="787320" progId="Equation.DSMT4">
                  <p:embed/>
                  <p:pic>
                    <p:nvPicPr>
                      <p:cNvPr id="16" name="Object 15"/>
                      <p:cNvPicPr>
                        <a:picLocks noChangeAspect="1" noChangeArrowheads="1"/>
                      </p:cNvPicPr>
                      <p:nvPr/>
                    </p:nvPicPr>
                    <p:blipFill>
                      <a:blip r:embed="rId15"/>
                      <a:srcRect/>
                      <a:stretch>
                        <a:fillRect/>
                      </a:stretch>
                    </p:blipFill>
                    <p:spPr bwMode="auto">
                      <a:xfrm>
                        <a:off x="6248400" y="2575648"/>
                        <a:ext cx="17176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89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794" y="228600"/>
            <a:ext cx="8534400" cy="3046988"/>
          </a:xfrm>
          <a:prstGeom prst="rect">
            <a:avLst/>
          </a:prstGeom>
          <a:noFill/>
        </p:spPr>
        <p:txBody>
          <a:bodyPr wrap="square" rtlCol="0">
            <a:spAutoFit/>
          </a:bodyPr>
          <a:lstStyle/>
          <a:p>
            <a:r>
              <a:rPr lang="vi-VN" sz="3200" b="1" dirty="0">
                <a:latin typeface="Times New Roman" pitchFamily="18" charset="0"/>
                <a:cs typeface="Times New Roman" pitchFamily="18" charset="0"/>
              </a:rPr>
              <a:t>Bài 5</a:t>
            </a:r>
            <a:r>
              <a:rPr lang="vi-VN" sz="3200" dirty="0">
                <a:latin typeface="Times New Roman" pitchFamily="18" charset="0"/>
                <a:cs typeface="Times New Roman" pitchFamily="18" charset="0"/>
              </a:rPr>
              <a:t>: Hai vòi nước cùng chảy vào một bể nước cạn thì sau       giờ thì đầy bể. Nếu lúc đầu chỉ mở vòi thứ nhất và đến 9 giờ sau mới mở vòi thứ hai thì sau    giờ nữa mới đầy bể. Hỏi nếu chỉ mở riêng vòi thứ nhất hoặc vòi thứ hai thì sau bao nhiêu lâu chảy đầy bể ?</a:t>
            </a:r>
            <a:endParaRPr lang="en-US" sz="32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2362200" y="685800"/>
          <a:ext cx="360434" cy="643126"/>
        </p:xfrm>
        <a:graphic>
          <a:graphicData uri="http://schemas.openxmlformats.org/presentationml/2006/ole">
            <mc:AlternateContent xmlns:mc="http://schemas.openxmlformats.org/markup-compatibility/2006">
              <mc:Choice xmlns:v="urn:schemas-microsoft-com:vml" Requires="v">
                <p:oleObj name="Equation" r:id="rId2" imgW="406080" imgH="723600" progId="Equation.DSMT4">
                  <p:embed/>
                </p:oleObj>
              </mc:Choice>
              <mc:Fallback>
                <p:oleObj name="Equation" r:id="rId2" imgW="406080" imgH="723600" progId="Equation.DSMT4">
                  <p:embed/>
                  <p:pic>
                    <p:nvPicPr>
                      <p:cNvPr id="5" name="Object 4"/>
                      <p:cNvPicPr>
                        <a:picLocks noChangeAspect="1" noChangeArrowheads="1"/>
                      </p:cNvPicPr>
                      <p:nvPr/>
                    </p:nvPicPr>
                    <p:blipFill>
                      <a:blip r:embed="rId3"/>
                      <a:srcRect/>
                      <a:stretch>
                        <a:fillRect/>
                      </a:stretch>
                    </p:blipFill>
                    <p:spPr bwMode="auto">
                      <a:xfrm>
                        <a:off x="2362200" y="685800"/>
                        <a:ext cx="360434" cy="64312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1600200" y="1737346"/>
          <a:ext cx="190500" cy="642938"/>
        </p:xfrm>
        <a:graphic>
          <a:graphicData uri="http://schemas.openxmlformats.org/presentationml/2006/ole">
            <mc:AlternateContent xmlns:mc="http://schemas.openxmlformats.org/markup-compatibility/2006">
              <mc:Choice xmlns:v="urn:schemas-microsoft-com:vml" Requires="v">
                <p:oleObj name="Equation" r:id="rId4" imgW="215640" imgH="723600" progId="Equation.DSMT4">
                  <p:embed/>
                </p:oleObj>
              </mc:Choice>
              <mc:Fallback>
                <p:oleObj name="Equation" r:id="rId4" imgW="215640" imgH="723600" progId="Equation.DSMT4">
                  <p:embed/>
                  <p:pic>
                    <p:nvPicPr>
                      <p:cNvPr id="6" name="Object 5"/>
                      <p:cNvPicPr>
                        <a:picLocks noChangeAspect="1" noChangeArrowheads="1"/>
                      </p:cNvPicPr>
                      <p:nvPr/>
                    </p:nvPicPr>
                    <p:blipFill>
                      <a:blip r:embed="rId5"/>
                      <a:srcRect/>
                      <a:stretch>
                        <a:fillRect/>
                      </a:stretch>
                    </p:blipFill>
                    <p:spPr bwMode="auto">
                      <a:xfrm>
                        <a:off x="1600200" y="1737346"/>
                        <a:ext cx="1905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12800" y="3198813"/>
          <a:ext cx="2030413" cy="962025"/>
        </p:xfrm>
        <a:graphic>
          <a:graphicData uri="http://schemas.openxmlformats.org/presentationml/2006/ole">
            <mc:AlternateContent xmlns:mc="http://schemas.openxmlformats.org/markup-compatibility/2006">
              <mc:Choice xmlns:v="urn:schemas-microsoft-com:vml" Requires="v">
                <p:oleObj name="Equation" r:id="rId6" imgW="2031840" imgH="965160" progId="Equation.DSMT4">
                  <p:embed/>
                </p:oleObj>
              </mc:Choice>
              <mc:Fallback>
                <p:oleObj name="Equation" r:id="rId6" imgW="2031840" imgH="965160" progId="Equation.DSMT4">
                  <p:embed/>
                  <p:pic>
                    <p:nvPicPr>
                      <p:cNvPr id="7" name="Object 6"/>
                      <p:cNvPicPr>
                        <a:picLocks noChangeAspect="1" noChangeArrowheads="1"/>
                      </p:cNvPicPr>
                      <p:nvPr/>
                    </p:nvPicPr>
                    <p:blipFill>
                      <a:blip r:embed="rId7"/>
                      <a:srcRect/>
                      <a:stretch>
                        <a:fillRect/>
                      </a:stretch>
                    </p:blipFill>
                    <p:spPr bwMode="auto">
                      <a:xfrm>
                        <a:off x="812800" y="3198813"/>
                        <a:ext cx="20304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828925" y="3221038"/>
          <a:ext cx="2563813" cy="898525"/>
        </p:xfrm>
        <a:graphic>
          <a:graphicData uri="http://schemas.openxmlformats.org/presentationml/2006/ole">
            <mc:AlternateContent xmlns:mc="http://schemas.openxmlformats.org/markup-compatibility/2006">
              <mc:Choice xmlns:v="urn:schemas-microsoft-com:vml" Requires="v">
                <p:oleObj name="Equation" r:id="rId8" imgW="2565360" imgH="901440" progId="Equation.DSMT4">
                  <p:embed/>
                </p:oleObj>
              </mc:Choice>
              <mc:Fallback>
                <p:oleObj name="Equation" r:id="rId8" imgW="2565360" imgH="901440" progId="Equation.DSMT4">
                  <p:embed/>
                  <p:pic>
                    <p:nvPicPr>
                      <p:cNvPr id="8" name="Object 7"/>
                      <p:cNvPicPr>
                        <a:picLocks noChangeAspect="1" noChangeArrowheads="1"/>
                      </p:cNvPicPr>
                      <p:nvPr/>
                    </p:nvPicPr>
                    <p:blipFill>
                      <a:blip r:embed="rId9"/>
                      <a:srcRect/>
                      <a:stretch>
                        <a:fillRect/>
                      </a:stretch>
                    </p:blipFill>
                    <p:spPr bwMode="auto">
                      <a:xfrm>
                        <a:off x="2828925" y="3221038"/>
                        <a:ext cx="25638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967862" y="4206247"/>
            <a:ext cx="5562600" cy="584775"/>
          </a:xfrm>
          <a:prstGeom prst="rect">
            <a:avLst/>
          </a:prstGeom>
          <a:noFill/>
        </p:spPr>
        <p:txBody>
          <a:bodyPr wrap="square" rtlCol="0">
            <a:spAutoFit/>
          </a:bodyPr>
          <a:lstStyle/>
          <a:p>
            <a:r>
              <a:rPr lang="vi-VN" sz="2800" dirty="0">
                <a:latin typeface="Times New Roman" pitchFamily="18" charset="0"/>
                <a:cs typeface="Times New Roman" pitchFamily="18" charset="0"/>
              </a:rPr>
              <a:t>9 giờ </a:t>
            </a:r>
            <a:r>
              <a:rPr lang="vi-VN" sz="2800" dirty="0">
                <a:latin typeface="Times New Roman" pitchFamily="18" charset="0"/>
                <a:cs typeface="Times New Roman" pitchFamily="18" charset="0"/>
                <a:sym typeface="Wingdings" pitchFamily="2" charset="2"/>
              </a:rPr>
              <a:t> Chỉ mở vòi 1 </a:t>
            </a:r>
            <a:r>
              <a:rPr lang="vi-VN" sz="3200" dirty="0">
                <a:latin typeface="Times New Roman" pitchFamily="18" charset="0"/>
                <a:cs typeface="Times New Roman" pitchFamily="18" charset="0"/>
                <a:sym typeface="Wingdings" pitchFamily="2" charset="2"/>
              </a:rPr>
              <a:t> </a:t>
            </a:r>
            <a:endParaRPr lang="en-US" sz="3200" dirty="0">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4800600" y="4943819"/>
          <a:ext cx="1384300" cy="960438"/>
        </p:xfrm>
        <a:graphic>
          <a:graphicData uri="http://schemas.openxmlformats.org/presentationml/2006/ole">
            <mc:AlternateContent xmlns:mc="http://schemas.openxmlformats.org/markup-compatibility/2006">
              <mc:Choice xmlns:v="urn:schemas-microsoft-com:vml" Requires="v">
                <p:oleObj name="Equation" r:id="rId10" imgW="1384200" imgH="965160" progId="Equation.DSMT4">
                  <p:embed/>
                </p:oleObj>
              </mc:Choice>
              <mc:Fallback>
                <p:oleObj name="Equation" r:id="rId10" imgW="1384200" imgH="965160" progId="Equation.DSMT4">
                  <p:embed/>
                  <p:pic>
                    <p:nvPicPr>
                      <p:cNvPr id="10" name="Object 9"/>
                      <p:cNvPicPr>
                        <a:picLocks noChangeAspect="1" noChangeArrowheads="1"/>
                      </p:cNvPicPr>
                      <p:nvPr/>
                    </p:nvPicPr>
                    <p:blipFill>
                      <a:blip r:embed="rId11"/>
                      <a:srcRect/>
                      <a:stretch>
                        <a:fillRect/>
                      </a:stretch>
                    </p:blipFill>
                    <p:spPr bwMode="auto">
                      <a:xfrm>
                        <a:off x="4800600" y="4943819"/>
                        <a:ext cx="13843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953114" y="4968248"/>
            <a:ext cx="4114800" cy="523220"/>
          </a:xfrm>
          <a:prstGeom prst="rect">
            <a:avLst/>
          </a:prstGeom>
          <a:noFill/>
        </p:spPr>
        <p:txBody>
          <a:bodyPr wrap="square" rtlCol="0">
            <a:spAutoFit/>
          </a:bodyPr>
          <a:lstStyle/>
          <a:p>
            <a:r>
              <a:rPr lang="vi-VN" sz="2800" dirty="0">
                <a:latin typeface="Times New Roman" pitchFamily="18" charset="0"/>
                <a:cs typeface="Times New Roman" pitchFamily="18" charset="0"/>
              </a:rPr>
              <a:t>6/5 giờ </a:t>
            </a:r>
            <a:r>
              <a:rPr lang="vi-VN" sz="2800" dirty="0">
                <a:latin typeface="Times New Roman" pitchFamily="18" charset="0"/>
                <a:cs typeface="Times New Roman" pitchFamily="18" charset="0"/>
                <a:sym typeface="Wingdings" pitchFamily="2" charset="2"/>
              </a:rPr>
              <a:t> Mở cả 2 vòi  </a:t>
            </a:r>
            <a:endParaRPr lang="en-US" sz="2800" dirty="0">
              <a:latin typeface="Times New Roman" pitchFamily="18" charset="0"/>
              <a:cs typeface="Times New Roman" pitchFamily="18" charset="0"/>
            </a:endParaRPr>
          </a:p>
        </p:txBody>
      </p:sp>
      <p:graphicFrame>
        <p:nvGraphicFramePr>
          <p:cNvPr id="12" name="Object 11"/>
          <p:cNvGraphicFramePr>
            <a:graphicFrameLocks noChangeAspect="1"/>
          </p:cNvGraphicFramePr>
          <p:nvPr/>
        </p:nvGraphicFramePr>
        <p:xfrm>
          <a:off x="4813914" y="4147510"/>
          <a:ext cx="254000" cy="820738"/>
        </p:xfrm>
        <a:graphic>
          <a:graphicData uri="http://schemas.openxmlformats.org/presentationml/2006/ole">
            <mc:AlternateContent xmlns:mc="http://schemas.openxmlformats.org/markup-compatibility/2006">
              <mc:Choice xmlns:v="urn:schemas-microsoft-com:vml" Requires="v">
                <p:oleObj name="Equation" r:id="rId12" imgW="253800" imgH="825480" progId="Equation.DSMT4">
                  <p:embed/>
                </p:oleObj>
              </mc:Choice>
              <mc:Fallback>
                <p:oleObj name="Equation" r:id="rId12" imgW="253800" imgH="825480" progId="Equation.DSMT4">
                  <p:embed/>
                  <p:pic>
                    <p:nvPicPr>
                      <p:cNvPr id="12" name="Object 11"/>
                      <p:cNvPicPr>
                        <a:picLocks noChangeAspect="1" noChangeArrowheads="1"/>
                      </p:cNvPicPr>
                      <p:nvPr/>
                    </p:nvPicPr>
                    <p:blipFill>
                      <a:blip r:embed="rId13"/>
                      <a:srcRect/>
                      <a:stretch>
                        <a:fillRect/>
                      </a:stretch>
                    </p:blipFill>
                    <p:spPr bwMode="auto">
                      <a:xfrm>
                        <a:off x="4813914" y="4147510"/>
                        <a:ext cx="25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6248400" y="4968248"/>
          <a:ext cx="1714500" cy="820738"/>
        </p:xfrm>
        <a:graphic>
          <a:graphicData uri="http://schemas.openxmlformats.org/presentationml/2006/ole">
            <mc:AlternateContent xmlns:mc="http://schemas.openxmlformats.org/markup-compatibility/2006">
              <mc:Choice xmlns:v="urn:schemas-microsoft-com:vml" Requires="v">
                <p:oleObj name="Equation" r:id="rId14" imgW="1714320" imgH="825480" progId="Equation.DSMT4">
                  <p:embed/>
                </p:oleObj>
              </mc:Choice>
              <mc:Fallback>
                <p:oleObj name="Equation" r:id="rId14" imgW="1714320" imgH="825480" progId="Equation.DSMT4">
                  <p:embed/>
                  <p:pic>
                    <p:nvPicPr>
                      <p:cNvPr id="13" name="Object 12"/>
                      <p:cNvPicPr>
                        <a:picLocks noChangeAspect="1" noChangeArrowheads="1"/>
                      </p:cNvPicPr>
                      <p:nvPr/>
                    </p:nvPicPr>
                    <p:blipFill>
                      <a:blip r:embed="rId15"/>
                      <a:srcRect/>
                      <a:stretch>
                        <a:fillRect/>
                      </a:stretch>
                    </p:blipFill>
                    <p:spPr bwMode="auto">
                      <a:xfrm>
                        <a:off x="6248400" y="4968248"/>
                        <a:ext cx="17145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3054760" y="5943600"/>
          <a:ext cx="2273300" cy="822325"/>
        </p:xfrm>
        <a:graphic>
          <a:graphicData uri="http://schemas.openxmlformats.org/presentationml/2006/ole">
            <mc:AlternateContent xmlns:mc="http://schemas.openxmlformats.org/markup-compatibility/2006">
              <mc:Choice xmlns:v="urn:schemas-microsoft-com:vml" Requires="v">
                <p:oleObj name="Equation" r:id="rId16" imgW="2273040" imgH="825480" progId="Equation.DSMT4">
                  <p:embed/>
                </p:oleObj>
              </mc:Choice>
              <mc:Fallback>
                <p:oleObj name="Equation" r:id="rId16" imgW="2273040" imgH="825480" progId="Equation.DSMT4">
                  <p:embed/>
                  <p:pic>
                    <p:nvPicPr>
                      <p:cNvPr id="14" name="Object 13"/>
                      <p:cNvPicPr>
                        <a:picLocks noChangeAspect="1" noChangeArrowheads="1"/>
                      </p:cNvPicPr>
                      <p:nvPr/>
                    </p:nvPicPr>
                    <p:blipFill>
                      <a:blip r:embed="rId17"/>
                      <a:srcRect/>
                      <a:stretch>
                        <a:fillRect/>
                      </a:stretch>
                    </p:blipFill>
                    <p:spPr bwMode="auto">
                      <a:xfrm>
                        <a:off x="3054760" y="5943600"/>
                        <a:ext cx="2273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nvCxnSpPr>
        <p:spPr>
          <a:xfrm>
            <a:off x="1524000" y="762000"/>
            <a:ext cx="381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13270" y="1219200"/>
            <a:ext cx="33546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91400" y="1248699"/>
            <a:ext cx="11430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96362" y="1752093"/>
            <a:ext cx="1965838"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10514" y="1752093"/>
            <a:ext cx="2247286" cy="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530462" y="1752093"/>
            <a:ext cx="2003938" cy="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8198" y="2209808"/>
            <a:ext cx="411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7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 y="3810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Gọi thời gian </a:t>
            </a:r>
            <a:r>
              <a:rPr lang="en-US" sz="2200" dirty="0" err="1">
                <a:latin typeface="Times New Roman" pitchFamily="18" charset="0"/>
                <a:cs typeface="Times New Roman" pitchFamily="18" charset="0"/>
              </a:rPr>
              <a:t>vòi</a:t>
            </a:r>
            <a:r>
              <a:rPr lang="vi-VN" sz="2200" dirty="0">
                <a:latin typeface="Times New Roman" pitchFamily="18" charset="0"/>
                <a:cs typeface="Times New Roman" pitchFamily="18" charset="0"/>
              </a:rPr>
              <a:t> thứ nhất </a:t>
            </a:r>
            <a:r>
              <a:rPr lang="en-US" sz="2200" dirty="0" err="1">
                <a:latin typeface="Times New Roman" pitchFamily="18" charset="0"/>
                <a:cs typeface="Times New Roman" pitchFamily="18" charset="0"/>
              </a:rPr>
              <a:t>chảy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bể</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là x (giờ) (x &gt;</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16" name="TextBox 15"/>
          <p:cNvSpPr txBox="1"/>
          <p:nvPr/>
        </p:nvSpPr>
        <p:spPr>
          <a:xfrm>
            <a:off x="103239" y="828087"/>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Gọi thời gian </a:t>
            </a:r>
            <a:r>
              <a:rPr lang="en-US" sz="2200" dirty="0" err="1">
                <a:latin typeface="Times New Roman" pitchFamily="18" charset="0"/>
                <a:cs typeface="Times New Roman" pitchFamily="18" charset="0"/>
              </a:rPr>
              <a:t>vòi</a:t>
            </a:r>
            <a:r>
              <a:rPr lang="vi-VN" sz="2200" dirty="0">
                <a:latin typeface="Times New Roman" pitchFamily="18" charset="0"/>
                <a:cs typeface="Times New Roman" pitchFamily="18" charset="0"/>
              </a:rPr>
              <a:t> thứ hai </a:t>
            </a:r>
            <a:r>
              <a:rPr lang="en-US" sz="2200" dirty="0" err="1">
                <a:latin typeface="Times New Roman" pitchFamily="18" charset="0"/>
                <a:cs typeface="Times New Roman" pitchFamily="18" charset="0"/>
              </a:rPr>
              <a:t>chảy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bể</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là y (giờ) (y &gt;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17" name="TextBox 16"/>
          <p:cNvSpPr txBox="1"/>
          <p:nvPr/>
        </p:nvSpPr>
        <p:spPr>
          <a:xfrm>
            <a:off x="100781" y="1270819"/>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 giờ, </a:t>
            </a:r>
            <a:r>
              <a:rPr lang="en-US" sz="2200" dirty="0" err="1">
                <a:latin typeface="Times New Roman" pitchFamily="18" charset="0"/>
                <a:cs typeface="Times New Roman" pitchFamily="18" charset="0"/>
              </a:rPr>
              <a:t>vòi</a:t>
            </a:r>
            <a:r>
              <a:rPr lang="vi-VN" sz="2200" dirty="0">
                <a:latin typeface="Times New Roman" pitchFamily="18" charset="0"/>
                <a:cs typeface="Times New Roman" pitchFamily="18" charset="0"/>
              </a:rPr>
              <a:t> thứ nhất </a:t>
            </a:r>
            <a:r>
              <a:rPr lang="en-US" sz="2200" dirty="0" err="1">
                <a:latin typeface="Times New Roman" pitchFamily="18" charset="0"/>
                <a:cs typeface="Times New Roman" pitchFamily="18" charset="0"/>
              </a:rPr>
              <a:t>chảy</a:t>
            </a:r>
            <a:r>
              <a:rPr lang="vi-VN" sz="2200" dirty="0">
                <a:latin typeface="Times New Roman" pitchFamily="18" charset="0"/>
                <a:cs typeface="Times New Roman" pitchFamily="18" charset="0"/>
              </a:rPr>
              <a:t> được      (</a:t>
            </a:r>
            <a:r>
              <a:rPr lang="en-US" sz="2200" dirty="0" err="1">
                <a:latin typeface="Times New Roman" pitchFamily="18" charset="0"/>
                <a:cs typeface="Times New Roman" pitchFamily="18" charset="0"/>
              </a:rPr>
              <a:t>bể</a:t>
            </a:r>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nvGraphicFramePr>
        <p:xfrm>
          <a:off x="4331476" y="1191243"/>
          <a:ext cx="203200" cy="608012"/>
        </p:xfrm>
        <a:graphic>
          <a:graphicData uri="http://schemas.openxmlformats.org/presentationml/2006/ole">
            <mc:AlternateContent xmlns:mc="http://schemas.openxmlformats.org/markup-compatibility/2006">
              <mc:Choice xmlns:v="urn:schemas-microsoft-com:vml" Requires="v">
                <p:oleObj name="Equation" r:id="rId2" imgW="203040" imgH="609480" progId="Equation.DSMT4">
                  <p:embed/>
                </p:oleObj>
              </mc:Choice>
              <mc:Fallback>
                <p:oleObj name="Equation" r:id="rId2" imgW="203040" imgH="609480" progId="Equation.DSMT4">
                  <p:embed/>
                  <p:pic>
                    <p:nvPicPr>
                      <p:cNvPr id="18" name="Object 17"/>
                      <p:cNvPicPr>
                        <a:picLocks noChangeAspect="1" noChangeArrowheads="1"/>
                      </p:cNvPicPr>
                      <p:nvPr/>
                    </p:nvPicPr>
                    <p:blipFill>
                      <a:blip r:embed="rId3"/>
                      <a:srcRect/>
                      <a:stretch>
                        <a:fillRect/>
                      </a:stretch>
                    </p:blipFill>
                    <p:spPr bwMode="auto">
                      <a:xfrm>
                        <a:off x="4331476" y="1191243"/>
                        <a:ext cx="2032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00781" y="17526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 giờ, </a:t>
            </a:r>
            <a:r>
              <a:rPr lang="en-US" sz="2200" dirty="0" err="1">
                <a:latin typeface="Times New Roman" pitchFamily="18" charset="0"/>
                <a:cs typeface="Times New Roman" pitchFamily="18" charset="0"/>
              </a:rPr>
              <a:t>vòi</a:t>
            </a:r>
            <a:r>
              <a:rPr lang="vi-VN" sz="2200" dirty="0">
                <a:latin typeface="Times New Roman" pitchFamily="18" charset="0"/>
                <a:cs typeface="Times New Roman" pitchFamily="18" charset="0"/>
              </a:rPr>
              <a:t> thứ hai </a:t>
            </a:r>
            <a:r>
              <a:rPr lang="en-US" sz="2200" dirty="0" err="1">
                <a:latin typeface="Times New Roman" pitchFamily="18" charset="0"/>
                <a:cs typeface="Times New Roman" pitchFamily="18" charset="0"/>
              </a:rPr>
              <a:t>chảy</a:t>
            </a:r>
            <a:r>
              <a:rPr lang="vi-VN" sz="2200" dirty="0">
                <a:latin typeface="Times New Roman" pitchFamily="18" charset="0"/>
                <a:cs typeface="Times New Roman" pitchFamily="18" charset="0"/>
              </a:rPr>
              <a:t> được      (</a:t>
            </a:r>
            <a:r>
              <a:rPr lang="en-US" sz="2200" dirty="0" err="1">
                <a:latin typeface="Times New Roman" pitchFamily="18" charset="0"/>
                <a:cs typeface="Times New Roman" pitchFamily="18" charset="0"/>
              </a:rPr>
              <a:t>bể</a:t>
            </a:r>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nvGraphicFramePr>
        <p:xfrm>
          <a:off x="4177524" y="1687283"/>
          <a:ext cx="203200" cy="657225"/>
        </p:xfrm>
        <a:graphic>
          <a:graphicData uri="http://schemas.openxmlformats.org/presentationml/2006/ole">
            <mc:AlternateContent xmlns:mc="http://schemas.openxmlformats.org/markup-compatibility/2006">
              <mc:Choice xmlns:v="urn:schemas-microsoft-com:vml" Requires="v">
                <p:oleObj name="Equation" r:id="rId4" imgW="203040" imgH="660240" progId="Equation.DSMT4">
                  <p:embed/>
                </p:oleObj>
              </mc:Choice>
              <mc:Fallback>
                <p:oleObj name="Equation" r:id="rId4" imgW="203040" imgH="660240" progId="Equation.DSMT4">
                  <p:embed/>
                  <p:pic>
                    <p:nvPicPr>
                      <p:cNvPr id="20" name="Object 19"/>
                      <p:cNvPicPr>
                        <a:picLocks noChangeAspect="1" noChangeArrowheads="1"/>
                      </p:cNvPicPr>
                      <p:nvPr/>
                    </p:nvPicPr>
                    <p:blipFill>
                      <a:blip r:embed="rId5"/>
                      <a:srcRect/>
                      <a:stretch>
                        <a:fillRect/>
                      </a:stretch>
                    </p:blipFill>
                    <p:spPr bwMode="auto">
                      <a:xfrm>
                        <a:off x="4177524" y="1687283"/>
                        <a:ext cx="203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76200" y="23622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1 giờ, cả hai </a:t>
            </a:r>
            <a:r>
              <a:rPr lang="en-US" sz="2200" dirty="0" err="1">
                <a:latin typeface="Times New Roman" pitchFamily="18" charset="0"/>
                <a:cs typeface="Times New Roman" pitchFamily="18" charset="0"/>
              </a:rPr>
              <a:t>vòi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chảy</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được           (</a:t>
            </a:r>
            <a:r>
              <a:rPr lang="en-US" sz="2200" dirty="0" err="1">
                <a:latin typeface="Times New Roman" pitchFamily="18" charset="0"/>
                <a:cs typeface="Times New Roman" pitchFamily="18" charset="0"/>
              </a:rPr>
              <a:t>bể</a:t>
            </a:r>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2" name="Object 21"/>
          <p:cNvGraphicFramePr>
            <a:graphicFrameLocks noChangeAspect="1"/>
          </p:cNvGraphicFramePr>
          <p:nvPr/>
        </p:nvGraphicFramePr>
        <p:xfrm>
          <a:off x="4032638" y="2286000"/>
          <a:ext cx="596900" cy="658813"/>
        </p:xfrm>
        <a:graphic>
          <a:graphicData uri="http://schemas.openxmlformats.org/presentationml/2006/ole">
            <mc:AlternateContent xmlns:mc="http://schemas.openxmlformats.org/markup-compatibility/2006">
              <mc:Choice xmlns:v="urn:schemas-microsoft-com:vml" Requires="v">
                <p:oleObj name="Equation" r:id="rId6" imgW="596880" imgH="660240" progId="Equation.DSMT4">
                  <p:embed/>
                </p:oleObj>
              </mc:Choice>
              <mc:Fallback>
                <p:oleObj name="Equation" r:id="rId6" imgW="596880" imgH="660240" progId="Equation.DSMT4">
                  <p:embed/>
                  <p:pic>
                    <p:nvPicPr>
                      <p:cNvPr id="22" name="Object 21"/>
                      <p:cNvPicPr>
                        <a:picLocks noChangeAspect="1" noChangeArrowheads="1"/>
                      </p:cNvPicPr>
                      <p:nvPr/>
                    </p:nvPicPr>
                    <p:blipFill>
                      <a:blip r:embed="rId7"/>
                      <a:srcRect/>
                      <a:stretch>
                        <a:fillRect/>
                      </a:stretch>
                    </p:blipFill>
                    <p:spPr bwMode="auto">
                      <a:xfrm>
                        <a:off x="4032638" y="2286000"/>
                        <a:ext cx="5969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103239" y="2895599"/>
            <a:ext cx="9144000" cy="769441"/>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Vì hai </a:t>
            </a:r>
            <a:r>
              <a:rPr lang="en-US" sz="2200" dirty="0" err="1">
                <a:latin typeface="Times New Roman" pitchFamily="18" charset="0"/>
                <a:cs typeface="Times New Roman" pitchFamily="18" charset="0"/>
              </a:rPr>
              <a:t>vòi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chảy</a:t>
            </a:r>
            <a:r>
              <a:rPr lang="vi-VN" sz="2200" dirty="0">
                <a:latin typeface="Times New Roman" pitchFamily="18" charset="0"/>
                <a:cs typeface="Times New Roman" pitchFamily="18" charset="0"/>
              </a:rPr>
              <a:t> trong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giờ thì </a:t>
            </a:r>
            <a:r>
              <a:rPr lang="en-US" sz="2200" dirty="0" err="1">
                <a:latin typeface="Times New Roman" pitchFamily="18" charset="0"/>
                <a:cs typeface="Times New Roman" pitchFamily="18" charset="0"/>
              </a:rPr>
              <a:t>đầy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bể</a:t>
            </a:r>
            <a:r>
              <a:rPr lang="vi-VN" sz="2200" dirty="0">
                <a:latin typeface="Times New Roman" pitchFamily="18" charset="0"/>
                <a:cs typeface="Times New Roman" pitchFamily="18" charset="0"/>
              </a:rPr>
              <a:t> nên ta có pt:</a:t>
            </a:r>
          </a:p>
          <a:p>
            <a:pPr algn="just"/>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27" name="TextBox 26"/>
          <p:cNvSpPr txBox="1"/>
          <p:nvPr/>
        </p:nvSpPr>
        <p:spPr>
          <a:xfrm>
            <a:off x="103239" y="4114800"/>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a:t>
            </a:r>
            <a:r>
              <a:rPr lang="en-US" sz="2200" dirty="0">
                <a:latin typeface="Times New Roman" pitchFamily="18" charset="0"/>
                <a:cs typeface="Times New Roman" pitchFamily="18" charset="0"/>
              </a:rPr>
              <a:t>9</a:t>
            </a:r>
            <a:r>
              <a:rPr lang="vi-VN" sz="2200" dirty="0">
                <a:latin typeface="Times New Roman" pitchFamily="18" charset="0"/>
                <a:cs typeface="Times New Roman" pitchFamily="18" charset="0"/>
              </a:rPr>
              <a:t> giờ, </a:t>
            </a:r>
            <a:r>
              <a:rPr lang="en-US" sz="2200" dirty="0" err="1">
                <a:latin typeface="Times New Roman" pitchFamily="18" charset="0"/>
                <a:cs typeface="Times New Roman" pitchFamily="18" charset="0"/>
              </a:rPr>
              <a:t>vòi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chảy</a:t>
            </a:r>
            <a:r>
              <a:rPr lang="vi-VN" sz="2200" dirty="0">
                <a:latin typeface="Times New Roman" pitchFamily="18" charset="0"/>
                <a:cs typeface="Times New Roman" pitchFamily="18" charset="0"/>
              </a:rPr>
              <a:t> được     (</a:t>
            </a:r>
            <a:r>
              <a:rPr lang="en-US" sz="2200" dirty="0" err="1">
                <a:latin typeface="Times New Roman" pitchFamily="18" charset="0"/>
                <a:cs typeface="Times New Roman" pitchFamily="18" charset="0"/>
              </a:rPr>
              <a:t>bể</a:t>
            </a:r>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8" name="Object 27"/>
          <p:cNvGraphicFramePr>
            <a:graphicFrameLocks noChangeAspect="1"/>
          </p:cNvGraphicFramePr>
          <p:nvPr/>
        </p:nvGraphicFramePr>
        <p:xfrm>
          <a:off x="4331476" y="4026268"/>
          <a:ext cx="203200" cy="608013"/>
        </p:xfrm>
        <a:graphic>
          <a:graphicData uri="http://schemas.openxmlformats.org/presentationml/2006/ole">
            <mc:AlternateContent xmlns:mc="http://schemas.openxmlformats.org/markup-compatibility/2006">
              <mc:Choice xmlns:v="urn:schemas-microsoft-com:vml" Requires="v">
                <p:oleObj name="Equation" r:id="rId8" imgW="203040" imgH="609480" progId="Equation.DSMT4">
                  <p:embed/>
                </p:oleObj>
              </mc:Choice>
              <mc:Fallback>
                <p:oleObj name="Equation" r:id="rId8" imgW="203040" imgH="609480" progId="Equation.DSMT4">
                  <p:embed/>
                  <p:pic>
                    <p:nvPicPr>
                      <p:cNvPr id="28" name="Object 27"/>
                      <p:cNvPicPr>
                        <a:picLocks noChangeAspect="1" noChangeArrowheads="1"/>
                      </p:cNvPicPr>
                      <p:nvPr/>
                    </p:nvPicPr>
                    <p:blipFill>
                      <a:blip r:embed="rId9"/>
                      <a:srcRect/>
                      <a:stretch>
                        <a:fillRect/>
                      </a:stretch>
                    </p:blipFill>
                    <p:spPr bwMode="auto">
                      <a:xfrm>
                        <a:off x="4331476" y="4026268"/>
                        <a:ext cx="2032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111114" y="4730499"/>
            <a:ext cx="9144000" cy="430887"/>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Trong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giờ, </a:t>
            </a:r>
            <a:r>
              <a:rPr lang="en-US" sz="2200" dirty="0" err="1">
                <a:latin typeface="Times New Roman" pitchFamily="18" charset="0"/>
                <a:cs typeface="Times New Roman" pitchFamily="18" charset="0"/>
              </a:rPr>
              <a:t>cả</a:t>
            </a:r>
            <a:r>
              <a:rPr lang="vi-VN" sz="2200" dirty="0">
                <a:latin typeface="Times New Roman" pitchFamily="18" charset="0"/>
                <a:cs typeface="Times New Roman" pitchFamily="18" charset="0"/>
              </a:rPr>
              <a:t> 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chảy</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bể</a:t>
            </a:r>
            <a:r>
              <a:rPr lang="vi-V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31" name="TextBox 30"/>
          <p:cNvSpPr txBox="1"/>
          <p:nvPr/>
        </p:nvSpPr>
        <p:spPr>
          <a:xfrm>
            <a:off x="-12290" y="5471652"/>
            <a:ext cx="9144000" cy="769441"/>
          </a:xfrm>
          <a:prstGeom prst="rect">
            <a:avLst/>
          </a:prstGeom>
          <a:noFill/>
        </p:spPr>
        <p:txBody>
          <a:bodyPr wrap="square" rtlCol="0">
            <a:spAutoFit/>
          </a:bodyPr>
          <a:lstStyle/>
          <a:p>
            <a:pPr algn="just"/>
            <a:r>
              <a:rPr lang="vi-VN" sz="2200" dirty="0">
                <a:latin typeface="Times New Roman" pitchFamily="18" charset="0"/>
                <a:cs typeface="Times New Roman" pitchFamily="18" charset="0"/>
              </a:rPr>
              <a:t>Vì </a:t>
            </a:r>
            <a:r>
              <a:rPr lang="en-US" sz="2200" dirty="0" err="1">
                <a:latin typeface="Times New Roman" pitchFamily="18" charset="0"/>
                <a:cs typeface="Times New Roman" pitchFamily="18" charset="0"/>
              </a:rPr>
              <a:t>vòi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pt-BR" sz="2200" dirty="0">
                <a:latin typeface="Times New Roman" pitchFamily="18" charset="0"/>
                <a:cs typeface="Times New Roman" pitchFamily="18" charset="0"/>
              </a:rPr>
              <a:t> 9 giờ và cả 2 vòi chảy tiếp trong 6/5 giờ thì đầy bể </a:t>
            </a:r>
            <a:r>
              <a:rPr lang="vi-VN" sz="2200" dirty="0">
                <a:latin typeface="Times New Roman" pitchFamily="18" charset="0"/>
                <a:cs typeface="Times New Roman" pitchFamily="18" charset="0"/>
              </a:rPr>
              <a:t>nên ta có pt:  </a:t>
            </a:r>
            <a:endParaRPr lang="en-US" sz="22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73CEE87F-C05D-4D2B-A3F5-5FB8AF9C4780}"/>
              </a:ext>
            </a:extLst>
          </p:cNvPr>
          <p:cNvSpPr txBox="1"/>
          <p:nvPr/>
        </p:nvSpPr>
        <p:spPr>
          <a:xfrm>
            <a:off x="76200" y="17651"/>
            <a:ext cx="9144000" cy="430887"/>
          </a:xfrm>
          <a:prstGeom prst="rect">
            <a:avLst/>
          </a:prstGeom>
          <a:noFill/>
        </p:spPr>
        <p:txBody>
          <a:bodyPr wrap="square" rtlCol="0">
            <a:spAutoFit/>
          </a:bodyPr>
          <a:lstStyle/>
          <a:p>
            <a:pPr algn="just"/>
            <a:r>
              <a:rPr lang="en-US" sz="2200" dirty="0" err="1">
                <a:latin typeface="Times New Roman" pitchFamily="18" charset="0"/>
                <a:cs typeface="Times New Roman" pitchFamily="18" charset="0"/>
              </a:rPr>
              <a:t>Coi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p>
        </p:txBody>
      </p:sp>
      <p:graphicFrame>
        <p:nvGraphicFramePr>
          <p:cNvPr id="2" name="Object 1">
            <a:extLst>
              <a:ext uri="{FF2B5EF4-FFF2-40B4-BE49-F238E27FC236}">
                <a16:creationId xmlns:a16="http://schemas.microsoft.com/office/drawing/2014/main" id="{E943E1DE-D610-4B33-A5B0-5DB774FABBC5}"/>
              </a:ext>
            </a:extLst>
          </p:cNvPr>
          <p:cNvGraphicFramePr>
            <a:graphicFrameLocks noChangeAspect="1"/>
          </p:cNvGraphicFramePr>
          <p:nvPr/>
        </p:nvGraphicFramePr>
        <p:xfrm>
          <a:off x="3829687" y="-48595"/>
          <a:ext cx="913375" cy="634907"/>
        </p:xfrm>
        <a:graphic>
          <a:graphicData uri="http://schemas.openxmlformats.org/presentationml/2006/ole">
            <mc:AlternateContent xmlns:mc="http://schemas.openxmlformats.org/markup-compatibility/2006">
              <mc:Choice xmlns:v="urn:schemas-microsoft-com:vml" Requires="v">
                <p:oleObj name="Equation" r:id="rId10" imgW="1041120" imgH="723600" progId="Equation.DSMT4">
                  <p:embed/>
                </p:oleObj>
              </mc:Choice>
              <mc:Fallback>
                <p:oleObj name="Equation" r:id="rId10" imgW="1041120" imgH="723600" progId="Equation.DSMT4">
                  <p:embed/>
                  <p:pic>
                    <p:nvPicPr>
                      <p:cNvPr id="2" name="Object 1">
                        <a:extLst>
                          <a:ext uri="{FF2B5EF4-FFF2-40B4-BE49-F238E27FC236}">
                            <a16:creationId xmlns:a16="http://schemas.microsoft.com/office/drawing/2014/main" id="{E943E1DE-D610-4B33-A5B0-5DB774FABBC5}"/>
                          </a:ext>
                        </a:extLst>
                      </p:cNvPr>
                      <p:cNvPicPr/>
                      <p:nvPr/>
                    </p:nvPicPr>
                    <p:blipFill>
                      <a:blip r:embed="rId11"/>
                      <a:stretch>
                        <a:fillRect/>
                      </a:stretch>
                    </p:blipFill>
                    <p:spPr>
                      <a:xfrm>
                        <a:off x="3829687" y="-48595"/>
                        <a:ext cx="913375" cy="63490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3E59F82-A53D-41FE-9863-F5170DF6A84C}"/>
              </a:ext>
            </a:extLst>
          </p:cNvPr>
          <p:cNvGraphicFramePr>
            <a:graphicFrameLocks noChangeAspect="1"/>
          </p:cNvGraphicFramePr>
          <p:nvPr/>
        </p:nvGraphicFramePr>
        <p:xfrm>
          <a:off x="6114662" y="239068"/>
          <a:ext cx="323023" cy="634907"/>
        </p:xfrm>
        <a:graphic>
          <a:graphicData uri="http://schemas.openxmlformats.org/presentationml/2006/ole">
            <mc:AlternateContent xmlns:mc="http://schemas.openxmlformats.org/markup-compatibility/2006">
              <mc:Choice xmlns:v="urn:schemas-microsoft-com:vml" Requires="v">
                <p:oleObj name="Equation" r:id="rId12" imgW="368280" imgH="723600" progId="Equation.DSMT4">
                  <p:embed/>
                </p:oleObj>
              </mc:Choice>
              <mc:Fallback>
                <p:oleObj name="Equation" r:id="rId12" imgW="368280" imgH="723600" progId="Equation.DSMT4">
                  <p:embed/>
                  <p:pic>
                    <p:nvPicPr>
                      <p:cNvPr id="3" name="Object 2">
                        <a:extLst>
                          <a:ext uri="{FF2B5EF4-FFF2-40B4-BE49-F238E27FC236}">
                            <a16:creationId xmlns:a16="http://schemas.microsoft.com/office/drawing/2014/main" id="{F3E59F82-A53D-41FE-9863-F5170DF6A84C}"/>
                          </a:ext>
                        </a:extLst>
                      </p:cNvPr>
                      <p:cNvPicPr/>
                      <p:nvPr/>
                    </p:nvPicPr>
                    <p:blipFill>
                      <a:blip r:embed="rId13"/>
                      <a:stretch>
                        <a:fillRect/>
                      </a:stretch>
                    </p:blipFill>
                    <p:spPr>
                      <a:xfrm>
                        <a:off x="6114662" y="239068"/>
                        <a:ext cx="323023" cy="63490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FDE827E-F3DD-4D31-ACFD-EEB374E1B1D3}"/>
              </a:ext>
            </a:extLst>
          </p:cNvPr>
          <p:cNvGraphicFramePr>
            <a:graphicFrameLocks noChangeAspect="1"/>
          </p:cNvGraphicFramePr>
          <p:nvPr/>
        </p:nvGraphicFramePr>
        <p:xfrm>
          <a:off x="5990061" y="804598"/>
          <a:ext cx="323850" cy="635000"/>
        </p:xfrm>
        <a:graphic>
          <a:graphicData uri="http://schemas.openxmlformats.org/presentationml/2006/ole">
            <mc:AlternateContent xmlns:mc="http://schemas.openxmlformats.org/markup-compatibility/2006">
              <mc:Choice xmlns:v="urn:schemas-microsoft-com:vml" Requires="v">
                <p:oleObj name="Equation" r:id="rId14" imgW="323130" imgH="635590" progId="Equation.DSMT4">
                  <p:embed/>
                </p:oleObj>
              </mc:Choice>
              <mc:Fallback>
                <p:oleObj name="Equation" r:id="rId14" imgW="323130" imgH="635590" progId="Equation.DSMT4">
                  <p:embed/>
                  <p:pic>
                    <p:nvPicPr>
                      <p:cNvPr id="4" name="Object 3">
                        <a:extLst>
                          <a:ext uri="{FF2B5EF4-FFF2-40B4-BE49-F238E27FC236}">
                            <a16:creationId xmlns:a16="http://schemas.microsoft.com/office/drawing/2014/main" id="{8FDE827E-F3DD-4D31-ACFD-EEB374E1B1D3}"/>
                          </a:ext>
                        </a:extLst>
                      </p:cNvPr>
                      <p:cNvPicPr/>
                      <p:nvPr/>
                    </p:nvPicPr>
                    <p:blipFill>
                      <a:blip r:embed="rId15"/>
                      <a:stretch>
                        <a:fillRect/>
                      </a:stretch>
                    </p:blipFill>
                    <p:spPr>
                      <a:xfrm>
                        <a:off x="5990061" y="804598"/>
                        <a:ext cx="323850" cy="635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C166ADE-1040-48FE-9FA2-7DF9E2166D09}"/>
              </a:ext>
            </a:extLst>
          </p:cNvPr>
          <p:cNvGraphicFramePr>
            <a:graphicFrameLocks noChangeAspect="1"/>
          </p:cNvGraphicFramePr>
          <p:nvPr/>
        </p:nvGraphicFramePr>
        <p:xfrm>
          <a:off x="3812399" y="2831501"/>
          <a:ext cx="323850" cy="633413"/>
        </p:xfrm>
        <a:graphic>
          <a:graphicData uri="http://schemas.openxmlformats.org/presentationml/2006/ole">
            <mc:AlternateContent xmlns:mc="http://schemas.openxmlformats.org/markup-compatibility/2006">
              <mc:Choice xmlns:v="urn:schemas-microsoft-com:vml" Requires="v">
                <p:oleObj name="Equation" r:id="rId16" imgW="323130" imgH="634148" progId="Equation.DSMT4">
                  <p:embed/>
                </p:oleObj>
              </mc:Choice>
              <mc:Fallback>
                <p:oleObj name="Equation" r:id="rId16" imgW="323130" imgH="634148" progId="Equation.DSMT4">
                  <p:embed/>
                  <p:pic>
                    <p:nvPicPr>
                      <p:cNvPr id="5" name="Object 4">
                        <a:extLst>
                          <a:ext uri="{FF2B5EF4-FFF2-40B4-BE49-F238E27FC236}">
                            <a16:creationId xmlns:a16="http://schemas.microsoft.com/office/drawing/2014/main" id="{0C166ADE-1040-48FE-9FA2-7DF9E2166D09}"/>
                          </a:ext>
                        </a:extLst>
                      </p:cNvPr>
                      <p:cNvPicPr/>
                      <p:nvPr/>
                    </p:nvPicPr>
                    <p:blipFill>
                      <a:blip r:embed="rId17"/>
                      <a:stretch>
                        <a:fillRect/>
                      </a:stretch>
                    </p:blipFill>
                    <p:spPr>
                      <a:xfrm>
                        <a:off x="3812399" y="2831501"/>
                        <a:ext cx="323850" cy="633413"/>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F1E49C18-6230-4A9C-8B39-2DF498A45863}"/>
              </a:ext>
            </a:extLst>
          </p:cNvPr>
          <p:cNvGraphicFramePr>
            <a:graphicFrameLocks noChangeAspect="1"/>
          </p:cNvGraphicFramePr>
          <p:nvPr/>
        </p:nvGraphicFramePr>
        <p:xfrm>
          <a:off x="1311037" y="3338773"/>
          <a:ext cx="1535623" cy="727589"/>
        </p:xfrm>
        <a:graphic>
          <a:graphicData uri="http://schemas.openxmlformats.org/presentationml/2006/ole">
            <mc:AlternateContent xmlns:mc="http://schemas.openxmlformats.org/markup-compatibility/2006">
              <mc:Choice xmlns:v="urn:schemas-microsoft-com:vml" Requires="v">
                <p:oleObj name="Equation" r:id="rId18" imgW="2031840" imgH="965160" progId="Equation.DSMT4">
                  <p:embed/>
                </p:oleObj>
              </mc:Choice>
              <mc:Fallback>
                <p:oleObj name="Equation" r:id="rId18" imgW="2031840" imgH="965160" progId="Equation.DSMT4">
                  <p:embed/>
                  <p:pic>
                    <p:nvPicPr>
                      <p:cNvPr id="33" name="Object 32">
                        <a:extLst>
                          <a:ext uri="{FF2B5EF4-FFF2-40B4-BE49-F238E27FC236}">
                            <a16:creationId xmlns:a16="http://schemas.microsoft.com/office/drawing/2014/main" id="{F1E49C18-6230-4A9C-8B39-2DF498A45863}"/>
                          </a:ext>
                        </a:extLst>
                      </p:cNvPr>
                      <p:cNvPicPr>
                        <a:picLocks noChangeAspect="1" noChangeArrowheads="1"/>
                      </p:cNvPicPr>
                      <p:nvPr/>
                    </p:nvPicPr>
                    <p:blipFill>
                      <a:blip r:embed="rId19"/>
                      <a:srcRect/>
                      <a:stretch>
                        <a:fillRect/>
                      </a:stretch>
                    </p:blipFill>
                    <p:spPr bwMode="auto">
                      <a:xfrm>
                        <a:off x="1311037" y="3338773"/>
                        <a:ext cx="1535623" cy="727589"/>
                      </a:xfrm>
                      <a:prstGeom prst="rect">
                        <a:avLst/>
                      </a:prstGeom>
                      <a:noFill/>
                      <a:ln>
                        <a:noFill/>
                      </a:ln>
                    </p:spPr>
                  </p:pic>
                </p:oleObj>
              </mc:Fallback>
            </mc:AlternateContent>
          </a:graphicData>
        </a:graphic>
      </p:graphicFrame>
      <p:graphicFrame>
        <p:nvGraphicFramePr>
          <p:cNvPr id="34" name="Object 33">
            <a:extLst>
              <a:ext uri="{FF2B5EF4-FFF2-40B4-BE49-F238E27FC236}">
                <a16:creationId xmlns:a16="http://schemas.microsoft.com/office/drawing/2014/main" id="{2C290E4E-E071-454B-B11F-391334AE93D0}"/>
              </a:ext>
            </a:extLst>
          </p:cNvPr>
          <p:cNvGraphicFramePr>
            <a:graphicFrameLocks noChangeAspect="1"/>
          </p:cNvGraphicFramePr>
          <p:nvPr/>
        </p:nvGraphicFramePr>
        <p:xfrm>
          <a:off x="2908300" y="3352955"/>
          <a:ext cx="2057400" cy="721046"/>
        </p:xfrm>
        <a:graphic>
          <a:graphicData uri="http://schemas.openxmlformats.org/presentationml/2006/ole">
            <mc:AlternateContent xmlns:mc="http://schemas.openxmlformats.org/markup-compatibility/2006">
              <mc:Choice xmlns:v="urn:schemas-microsoft-com:vml" Requires="v">
                <p:oleObj name="Equation" r:id="rId20" imgW="2565360" imgH="901440" progId="Equation.DSMT4">
                  <p:embed/>
                </p:oleObj>
              </mc:Choice>
              <mc:Fallback>
                <p:oleObj name="Equation" r:id="rId20" imgW="2565360" imgH="901440" progId="Equation.DSMT4">
                  <p:embed/>
                  <p:pic>
                    <p:nvPicPr>
                      <p:cNvPr id="34" name="Object 33">
                        <a:extLst>
                          <a:ext uri="{FF2B5EF4-FFF2-40B4-BE49-F238E27FC236}">
                            <a16:creationId xmlns:a16="http://schemas.microsoft.com/office/drawing/2014/main" id="{2C290E4E-E071-454B-B11F-391334AE93D0}"/>
                          </a:ext>
                        </a:extLst>
                      </p:cNvPr>
                      <p:cNvPicPr>
                        <a:picLocks noChangeAspect="1" noChangeArrowheads="1"/>
                      </p:cNvPicPr>
                      <p:nvPr/>
                    </p:nvPicPr>
                    <p:blipFill>
                      <a:blip r:embed="rId21"/>
                      <a:srcRect/>
                      <a:stretch>
                        <a:fillRect/>
                      </a:stretch>
                    </p:blipFill>
                    <p:spPr bwMode="auto">
                      <a:xfrm>
                        <a:off x="2908300" y="3352955"/>
                        <a:ext cx="2057400" cy="721046"/>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20FCB848-F2F9-424A-B96F-8B2F14258932}"/>
              </a:ext>
            </a:extLst>
          </p:cNvPr>
          <p:cNvGraphicFramePr>
            <a:graphicFrameLocks noChangeAspect="1"/>
          </p:cNvGraphicFramePr>
          <p:nvPr/>
        </p:nvGraphicFramePr>
        <p:xfrm>
          <a:off x="957651" y="4627986"/>
          <a:ext cx="203200" cy="681318"/>
        </p:xfrm>
        <a:graphic>
          <a:graphicData uri="http://schemas.openxmlformats.org/presentationml/2006/ole">
            <mc:AlternateContent xmlns:mc="http://schemas.openxmlformats.org/markup-compatibility/2006">
              <mc:Choice xmlns:v="urn:schemas-microsoft-com:vml" Requires="v">
                <p:oleObj name="Equation" r:id="rId22" imgW="215640" imgH="723600" progId="Equation.DSMT4">
                  <p:embed/>
                </p:oleObj>
              </mc:Choice>
              <mc:Fallback>
                <p:oleObj name="Equation" r:id="rId22" imgW="215640" imgH="723600" progId="Equation.DSMT4">
                  <p:embed/>
                  <p:pic>
                    <p:nvPicPr>
                      <p:cNvPr id="6" name="Object 5">
                        <a:extLst>
                          <a:ext uri="{FF2B5EF4-FFF2-40B4-BE49-F238E27FC236}">
                            <a16:creationId xmlns:a16="http://schemas.microsoft.com/office/drawing/2014/main" id="{20FCB848-F2F9-424A-B96F-8B2F14258932}"/>
                          </a:ext>
                        </a:extLst>
                      </p:cNvPr>
                      <p:cNvPicPr/>
                      <p:nvPr/>
                    </p:nvPicPr>
                    <p:blipFill>
                      <a:blip r:embed="rId23"/>
                      <a:stretch>
                        <a:fillRect/>
                      </a:stretch>
                    </p:blipFill>
                    <p:spPr>
                      <a:xfrm>
                        <a:off x="957651" y="4627986"/>
                        <a:ext cx="203200" cy="68131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4DDB0309-624D-45F5-9915-E357AD57AB1F}"/>
              </a:ext>
            </a:extLst>
          </p:cNvPr>
          <p:cNvGraphicFramePr>
            <a:graphicFrameLocks noChangeAspect="1"/>
          </p:cNvGraphicFramePr>
          <p:nvPr/>
        </p:nvGraphicFramePr>
        <p:xfrm>
          <a:off x="4107565" y="4565980"/>
          <a:ext cx="1151098" cy="798641"/>
        </p:xfrm>
        <a:graphic>
          <a:graphicData uri="http://schemas.openxmlformats.org/presentationml/2006/ole">
            <mc:AlternateContent xmlns:mc="http://schemas.openxmlformats.org/markup-compatibility/2006">
              <mc:Choice xmlns:v="urn:schemas-microsoft-com:vml" Requires="v">
                <p:oleObj name="Equation" r:id="rId24" imgW="1384200" imgH="965160" progId="Equation.DSMT4">
                  <p:embed/>
                </p:oleObj>
              </mc:Choice>
              <mc:Fallback>
                <p:oleObj name="Equation" r:id="rId24" imgW="1384200" imgH="965160" progId="Equation.DSMT4">
                  <p:embed/>
                  <p:pic>
                    <p:nvPicPr>
                      <p:cNvPr id="35" name="Object 34">
                        <a:extLst>
                          <a:ext uri="{FF2B5EF4-FFF2-40B4-BE49-F238E27FC236}">
                            <a16:creationId xmlns:a16="http://schemas.microsoft.com/office/drawing/2014/main" id="{4DDB0309-624D-45F5-9915-E357AD57AB1F}"/>
                          </a:ext>
                        </a:extLst>
                      </p:cNvPr>
                      <p:cNvPicPr>
                        <a:picLocks noChangeAspect="1" noChangeArrowheads="1"/>
                      </p:cNvPicPr>
                      <p:nvPr/>
                    </p:nvPicPr>
                    <p:blipFill>
                      <a:blip r:embed="rId25"/>
                      <a:srcRect/>
                      <a:stretch>
                        <a:fillRect/>
                      </a:stretch>
                    </p:blipFill>
                    <p:spPr bwMode="auto">
                      <a:xfrm>
                        <a:off x="4107565" y="4565980"/>
                        <a:ext cx="1151098" cy="798641"/>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FDF9C3C1-4A1B-4864-80D3-1B4E7AE944D4}"/>
              </a:ext>
            </a:extLst>
          </p:cNvPr>
          <p:cNvGraphicFramePr>
            <a:graphicFrameLocks noChangeAspect="1"/>
          </p:cNvGraphicFramePr>
          <p:nvPr/>
        </p:nvGraphicFramePr>
        <p:xfrm>
          <a:off x="5258663" y="4634281"/>
          <a:ext cx="1495698" cy="717381"/>
        </p:xfrm>
        <a:graphic>
          <a:graphicData uri="http://schemas.openxmlformats.org/presentationml/2006/ole">
            <mc:AlternateContent xmlns:mc="http://schemas.openxmlformats.org/markup-compatibility/2006">
              <mc:Choice xmlns:v="urn:schemas-microsoft-com:vml" Requires="v">
                <p:oleObj name="Equation" r:id="rId26" imgW="1714606" imgH="821616" progId="Equation.DSMT4">
                  <p:embed/>
                </p:oleObj>
              </mc:Choice>
              <mc:Fallback>
                <p:oleObj name="Equation" r:id="rId26" imgW="1714606" imgH="821616" progId="Equation.DSMT4">
                  <p:embed/>
                  <p:pic>
                    <p:nvPicPr>
                      <p:cNvPr id="7" name="Object 6">
                        <a:extLst>
                          <a:ext uri="{FF2B5EF4-FFF2-40B4-BE49-F238E27FC236}">
                            <a16:creationId xmlns:a16="http://schemas.microsoft.com/office/drawing/2014/main" id="{FDF9C3C1-4A1B-4864-80D3-1B4E7AE944D4}"/>
                          </a:ext>
                        </a:extLst>
                      </p:cNvPr>
                      <p:cNvPicPr/>
                      <p:nvPr/>
                    </p:nvPicPr>
                    <p:blipFill>
                      <a:blip r:embed="rId27"/>
                      <a:stretch>
                        <a:fillRect/>
                      </a:stretch>
                    </p:blipFill>
                    <p:spPr>
                      <a:xfrm>
                        <a:off x="5258663" y="4634281"/>
                        <a:ext cx="1495698" cy="71738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02AEFBA-E219-4BB9-B5A4-B6763D25E64F}"/>
              </a:ext>
            </a:extLst>
          </p:cNvPr>
          <p:cNvGraphicFramePr>
            <a:graphicFrameLocks noChangeAspect="1"/>
          </p:cNvGraphicFramePr>
          <p:nvPr/>
        </p:nvGraphicFramePr>
        <p:xfrm>
          <a:off x="2092844" y="5952470"/>
          <a:ext cx="1665287" cy="741363"/>
        </p:xfrm>
        <a:graphic>
          <a:graphicData uri="http://schemas.openxmlformats.org/presentationml/2006/ole">
            <mc:AlternateContent xmlns:mc="http://schemas.openxmlformats.org/markup-compatibility/2006">
              <mc:Choice xmlns:v="urn:schemas-microsoft-com:vml" Requires="v">
                <p:oleObj name="Equation" r:id="rId28" imgW="1854000" imgH="825480" progId="Equation.DSMT4">
                  <p:embed/>
                </p:oleObj>
              </mc:Choice>
              <mc:Fallback>
                <p:oleObj name="Equation" r:id="rId28" imgW="1854000" imgH="825480" progId="Equation.DSMT4">
                  <p:embed/>
                  <p:pic>
                    <p:nvPicPr>
                      <p:cNvPr id="8" name="Object 7">
                        <a:extLst>
                          <a:ext uri="{FF2B5EF4-FFF2-40B4-BE49-F238E27FC236}">
                            <a16:creationId xmlns:a16="http://schemas.microsoft.com/office/drawing/2014/main" id="{402AEFBA-E219-4BB9-B5A4-B6763D25E64F}"/>
                          </a:ext>
                        </a:extLst>
                      </p:cNvPr>
                      <p:cNvPicPr/>
                      <p:nvPr/>
                    </p:nvPicPr>
                    <p:blipFill>
                      <a:blip r:embed="rId29"/>
                      <a:stretch>
                        <a:fillRect/>
                      </a:stretch>
                    </p:blipFill>
                    <p:spPr>
                      <a:xfrm>
                        <a:off x="2092844" y="5952470"/>
                        <a:ext cx="1665287" cy="741363"/>
                      </a:xfrm>
                      <a:prstGeom prst="rect">
                        <a:avLst/>
                      </a:prstGeom>
                    </p:spPr>
                  </p:pic>
                </p:oleObj>
              </mc:Fallback>
            </mc:AlternateContent>
          </a:graphicData>
        </a:graphic>
      </p:graphicFrame>
    </p:spTree>
    <p:extLst>
      <p:ext uri="{BB962C8B-B14F-4D97-AF65-F5344CB8AC3E}">
        <p14:creationId xmlns:p14="http://schemas.microsoft.com/office/powerpoint/2010/main" val="38694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p:bldP spid="29"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5194051" cy="4708981"/>
          </a:xfrm>
          <a:prstGeom prst="rect">
            <a:avLst/>
          </a:prstGeom>
          <a:noFill/>
        </p:spPr>
        <p:txBody>
          <a:bodyPr wrap="none" rtlCol="0">
            <a:spAutoFit/>
          </a:bodyPr>
          <a:lstStyle/>
          <a:p>
            <a:r>
              <a:rPr lang="vi-VN" sz="2000" dirty="0">
                <a:latin typeface="Times New Roman" pitchFamily="18" charset="0"/>
                <a:cs typeface="Times New Roman" pitchFamily="18" charset="0"/>
              </a:rPr>
              <a:t>Từ (1) và (2), ta có hệ phương trình:</a:t>
            </a: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Vậy </a:t>
            </a:r>
            <a:r>
              <a:rPr lang="en-US" sz="2000" dirty="0" err="1">
                <a:latin typeface="Times New Roman" pitchFamily="18" charset="0"/>
                <a:cs typeface="Times New Roman" pitchFamily="18" charset="0"/>
              </a:rPr>
              <a:t>vòi</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chảy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12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bể</a:t>
            </a:r>
            <a:endParaRPr lang="vi-VN"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vòi</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chảy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8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bể</a:t>
            </a:r>
            <a:endParaRPr lang="vi-VN" sz="20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p:txBody>
      </p:sp>
      <p:sp>
        <p:nvSpPr>
          <p:cNvPr id="5" name="Rectangle 2"/>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1079500" y="711200"/>
          <a:ext cx="1273175" cy="1368425"/>
        </p:xfrm>
        <a:graphic>
          <a:graphicData uri="http://schemas.openxmlformats.org/presentationml/2006/ole">
            <mc:AlternateContent xmlns:mc="http://schemas.openxmlformats.org/markup-compatibility/2006">
              <mc:Choice xmlns:v="urn:schemas-microsoft-com:vml" Requires="v">
                <p:oleObj name="Equation" r:id="rId2" imgW="1269720" imgH="1371600" progId="Equation.DSMT4">
                  <p:embed/>
                </p:oleObj>
              </mc:Choice>
              <mc:Fallback>
                <p:oleObj name="Equation" r:id="rId2" imgW="1269720" imgH="1371600" progId="Equation.DSMT4">
                  <p:embed/>
                  <p:pic>
                    <p:nvPicPr>
                      <p:cNvPr id="6" name="Object 5"/>
                      <p:cNvPicPr>
                        <a:picLocks noChangeAspect="1" noChangeArrowheads="1"/>
                      </p:cNvPicPr>
                      <p:nvPr/>
                    </p:nvPicPr>
                    <p:blipFill>
                      <a:blip r:embed="rId3"/>
                      <a:srcRect/>
                      <a:stretch>
                        <a:fillRect/>
                      </a:stretch>
                    </p:blipFill>
                    <p:spPr bwMode="auto">
                      <a:xfrm>
                        <a:off x="1079500" y="711200"/>
                        <a:ext cx="1273175"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15240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3ED84D30-75A8-4945-83DC-3C03EC1ED87E}"/>
              </a:ext>
            </a:extLst>
          </p:cNvPr>
          <p:cNvGraphicFramePr>
            <a:graphicFrameLocks noChangeAspect="1"/>
          </p:cNvGraphicFramePr>
          <p:nvPr/>
        </p:nvGraphicFramePr>
        <p:xfrm>
          <a:off x="2591289" y="708025"/>
          <a:ext cx="1600200" cy="1371600"/>
        </p:xfrm>
        <a:graphic>
          <a:graphicData uri="http://schemas.openxmlformats.org/presentationml/2006/ole">
            <mc:AlternateContent xmlns:mc="http://schemas.openxmlformats.org/markup-compatibility/2006">
              <mc:Choice xmlns:v="urn:schemas-microsoft-com:vml" Requires="v">
                <p:oleObj name="Equation" r:id="rId4" imgW="1600200" imgH="1371600" progId="Equation.DSMT4">
                  <p:embed/>
                </p:oleObj>
              </mc:Choice>
              <mc:Fallback>
                <p:oleObj name="Equation" r:id="rId4" imgW="1600200" imgH="1371600" progId="Equation.DSMT4">
                  <p:embed/>
                  <p:pic>
                    <p:nvPicPr>
                      <p:cNvPr id="8" name="Object 7">
                        <a:extLst>
                          <a:ext uri="{FF2B5EF4-FFF2-40B4-BE49-F238E27FC236}">
                            <a16:creationId xmlns:a16="http://schemas.microsoft.com/office/drawing/2014/main" id="{3ED84D30-75A8-4945-83DC-3C03EC1ED87E}"/>
                          </a:ext>
                        </a:extLst>
                      </p:cNvPr>
                      <p:cNvPicPr/>
                      <p:nvPr/>
                    </p:nvPicPr>
                    <p:blipFill>
                      <a:blip r:embed="rId5"/>
                      <a:stretch>
                        <a:fillRect/>
                      </a:stretch>
                    </p:blipFill>
                    <p:spPr>
                      <a:xfrm>
                        <a:off x="2591289" y="708025"/>
                        <a:ext cx="1600200" cy="1371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3ABAA04-D465-479F-9615-8698E7B56352}"/>
              </a:ext>
            </a:extLst>
          </p:cNvPr>
          <p:cNvGraphicFramePr>
            <a:graphicFrameLocks noChangeAspect="1"/>
          </p:cNvGraphicFramePr>
          <p:nvPr/>
        </p:nvGraphicFramePr>
        <p:xfrm>
          <a:off x="4549410" y="860425"/>
          <a:ext cx="1600200" cy="1066800"/>
        </p:xfrm>
        <a:graphic>
          <a:graphicData uri="http://schemas.openxmlformats.org/presentationml/2006/ole">
            <mc:AlternateContent xmlns:mc="http://schemas.openxmlformats.org/markup-compatibility/2006">
              <mc:Choice xmlns:v="urn:schemas-microsoft-com:vml" Requires="v">
                <p:oleObj name="Equation" r:id="rId6" imgW="1600200" imgH="1066680" progId="Equation.DSMT4">
                  <p:embed/>
                </p:oleObj>
              </mc:Choice>
              <mc:Fallback>
                <p:oleObj name="Equation" r:id="rId6" imgW="1600200" imgH="1066680" progId="Equation.DSMT4">
                  <p:embed/>
                  <p:pic>
                    <p:nvPicPr>
                      <p:cNvPr id="9" name="Object 8">
                        <a:extLst>
                          <a:ext uri="{FF2B5EF4-FFF2-40B4-BE49-F238E27FC236}">
                            <a16:creationId xmlns:a16="http://schemas.microsoft.com/office/drawing/2014/main" id="{83ABAA04-D465-479F-9615-8698E7B56352}"/>
                          </a:ext>
                        </a:extLst>
                      </p:cNvPr>
                      <p:cNvPicPr/>
                      <p:nvPr/>
                    </p:nvPicPr>
                    <p:blipFill>
                      <a:blip r:embed="rId7"/>
                      <a:stretch>
                        <a:fillRect/>
                      </a:stretch>
                    </p:blipFill>
                    <p:spPr>
                      <a:xfrm>
                        <a:off x="4549410" y="860425"/>
                        <a:ext cx="1600200" cy="1066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4160D3B-C255-4D88-8730-658BCA68150F}"/>
              </a:ext>
            </a:extLst>
          </p:cNvPr>
          <p:cNvGraphicFramePr>
            <a:graphicFrameLocks noChangeAspect="1"/>
          </p:cNvGraphicFramePr>
          <p:nvPr/>
        </p:nvGraphicFramePr>
        <p:xfrm>
          <a:off x="831850" y="2438400"/>
          <a:ext cx="1600200" cy="1066800"/>
        </p:xfrm>
        <a:graphic>
          <a:graphicData uri="http://schemas.openxmlformats.org/presentationml/2006/ole">
            <mc:AlternateContent xmlns:mc="http://schemas.openxmlformats.org/markup-compatibility/2006">
              <mc:Choice xmlns:v="urn:schemas-microsoft-com:vml" Requires="v">
                <p:oleObj name="Equation" r:id="rId8" imgW="1600200" imgH="1066680" progId="Equation.DSMT4">
                  <p:embed/>
                </p:oleObj>
              </mc:Choice>
              <mc:Fallback>
                <p:oleObj name="Equation" r:id="rId8" imgW="1600200" imgH="1066680" progId="Equation.DSMT4">
                  <p:embed/>
                  <p:pic>
                    <p:nvPicPr>
                      <p:cNvPr id="11" name="Object 10">
                        <a:extLst>
                          <a:ext uri="{FF2B5EF4-FFF2-40B4-BE49-F238E27FC236}">
                            <a16:creationId xmlns:a16="http://schemas.microsoft.com/office/drawing/2014/main" id="{54160D3B-C255-4D88-8730-658BCA68150F}"/>
                          </a:ext>
                        </a:extLst>
                      </p:cNvPr>
                      <p:cNvPicPr/>
                      <p:nvPr/>
                    </p:nvPicPr>
                    <p:blipFill>
                      <a:blip r:embed="rId9"/>
                      <a:stretch>
                        <a:fillRect/>
                      </a:stretch>
                    </p:blipFill>
                    <p:spPr>
                      <a:xfrm>
                        <a:off x="831850" y="2438400"/>
                        <a:ext cx="1600200" cy="1066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E076835-FBD3-42B6-A1E4-42629B20B70B}"/>
              </a:ext>
            </a:extLst>
          </p:cNvPr>
          <p:cNvGraphicFramePr>
            <a:graphicFrameLocks noChangeAspect="1"/>
          </p:cNvGraphicFramePr>
          <p:nvPr/>
        </p:nvGraphicFramePr>
        <p:xfrm>
          <a:off x="2597150" y="2438400"/>
          <a:ext cx="1676400" cy="1066800"/>
        </p:xfrm>
        <a:graphic>
          <a:graphicData uri="http://schemas.openxmlformats.org/presentationml/2006/ole">
            <mc:AlternateContent xmlns:mc="http://schemas.openxmlformats.org/markup-compatibility/2006">
              <mc:Choice xmlns:v="urn:schemas-microsoft-com:vml" Requires="v">
                <p:oleObj name="Equation" r:id="rId10" imgW="1676160" imgH="1066680" progId="Equation.DSMT4">
                  <p:embed/>
                </p:oleObj>
              </mc:Choice>
              <mc:Fallback>
                <p:oleObj name="Equation" r:id="rId10" imgW="1676160" imgH="1066680" progId="Equation.DSMT4">
                  <p:embed/>
                  <p:pic>
                    <p:nvPicPr>
                      <p:cNvPr id="12" name="Object 11">
                        <a:extLst>
                          <a:ext uri="{FF2B5EF4-FFF2-40B4-BE49-F238E27FC236}">
                            <a16:creationId xmlns:a16="http://schemas.microsoft.com/office/drawing/2014/main" id="{FE076835-FBD3-42B6-A1E4-42629B20B70B}"/>
                          </a:ext>
                        </a:extLst>
                      </p:cNvPr>
                      <p:cNvPicPr/>
                      <p:nvPr/>
                    </p:nvPicPr>
                    <p:blipFill>
                      <a:blip r:embed="rId11"/>
                      <a:stretch>
                        <a:fillRect/>
                      </a:stretch>
                    </p:blipFill>
                    <p:spPr>
                      <a:xfrm>
                        <a:off x="2597150" y="2438400"/>
                        <a:ext cx="1676400" cy="1066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43FEF6C-4F79-4E5C-BF06-AE02F247B18D}"/>
              </a:ext>
            </a:extLst>
          </p:cNvPr>
          <p:cNvGraphicFramePr>
            <a:graphicFrameLocks noChangeAspect="1"/>
          </p:cNvGraphicFramePr>
          <p:nvPr/>
        </p:nvGraphicFramePr>
        <p:xfrm>
          <a:off x="4443413" y="2413000"/>
          <a:ext cx="1117600" cy="1066800"/>
        </p:xfrm>
        <a:graphic>
          <a:graphicData uri="http://schemas.openxmlformats.org/presentationml/2006/ole">
            <mc:AlternateContent xmlns:mc="http://schemas.openxmlformats.org/markup-compatibility/2006">
              <mc:Choice xmlns:v="urn:schemas-microsoft-com:vml" Requires="v">
                <p:oleObj name="Equation" r:id="rId12" imgW="1117440" imgH="1066680" progId="Equation.DSMT4">
                  <p:embed/>
                </p:oleObj>
              </mc:Choice>
              <mc:Fallback>
                <p:oleObj name="Equation" r:id="rId12" imgW="1117440" imgH="1066680" progId="Equation.DSMT4">
                  <p:embed/>
                  <p:pic>
                    <p:nvPicPr>
                      <p:cNvPr id="18" name="Object 17">
                        <a:extLst>
                          <a:ext uri="{FF2B5EF4-FFF2-40B4-BE49-F238E27FC236}">
                            <a16:creationId xmlns:a16="http://schemas.microsoft.com/office/drawing/2014/main" id="{B43FEF6C-4F79-4E5C-BF06-AE02F247B18D}"/>
                          </a:ext>
                        </a:extLst>
                      </p:cNvPr>
                      <p:cNvPicPr/>
                      <p:nvPr/>
                    </p:nvPicPr>
                    <p:blipFill>
                      <a:blip r:embed="rId13"/>
                      <a:stretch>
                        <a:fillRect/>
                      </a:stretch>
                    </p:blipFill>
                    <p:spPr>
                      <a:xfrm>
                        <a:off x="4443413" y="2413000"/>
                        <a:ext cx="1117600" cy="1066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25F79C8-6E38-450C-9A02-AA8922E5697B}"/>
              </a:ext>
            </a:extLst>
          </p:cNvPr>
          <p:cNvGraphicFramePr>
            <a:graphicFrameLocks noChangeAspect="1"/>
          </p:cNvGraphicFramePr>
          <p:nvPr/>
        </p:nvGraphicFramePr>
        <p:xfrm>
          <a:off x="5706453" y="2590800"/>
          <a:ext cx="1549400" cy="711200"/>
        </p:xfrm>
        <a:graphic>
          <a:graphicData uri="http://schemas.openxmlformats.org/presentationml/2006/ole">
            <mc:AlternateContent xmlns:mc="http://schemas.openxmlformats.org/markup-compatibility/2006">
              <mc:Choice xmlns:v="urn:schemas-microsoft-com:vml" Requires="v">
                <p:oleObj name="Equation" r:id="rId14" imgW="1549080" imgH="711000" progId="Equation.DSMT4">
                  <p:embed/>
                </p:oleObj>
              </mc:Choice>
              <mc:Fallback>
                <p:oleObj name="Equation" r:id="rId14" imgW="1549080" imgH="711000" progId="Equation.DSMT4">
                  <p:embed/>
                  <p:pic>
                    <p:nvPicPr>
                      <p:cNvPr id="19" name="Object 18">
                        <a:extLst>
                          <a:ext uri="{FF2B5EF4-FFF2-40B4-BE49-F238E27FC236}">
                            <a16:creationId xmlns:a16="http://schemas.microsoft.com/office/drawing/2014/main" id="{525F79C8-6E38-450C-9A02-AA8922E5697B}"/>
                          </a:ext>
                        </a:extLst>
                      </p:cNvPr>
                      <p:cNvPicPr/>
                      <p:nvPr/>
                    </p:nvPicPr>
                    <p:blipFill>
                      <a:blip r:embed="rId15"/>
                      <a:stretch>
                        <a:fillRect/>
                      </a:stretch>
                    </p:blipFill>
                    <p:spPr>
                      <a:xfrm>
                        <a:off x="5706453" y="2590800"/>
                        <a:ext cx="1549400" cy="711200"/>
                      </a:xfrm>
                      <a:prstGeom prst="rect">
                        <a:avLst/>
                      </a:prstGeom>
                    </p:spPr>
                  </p:pic>
                </p:oleObj>
              </mc:Fallback>
            </mc:AlternateContent>
          </a:graphicData>
        </a:graphic>
      </p:graphicFrame>
    </p:spTree>
    <p:extLst>
      <p:ext uri="{BB962C8B-B14F-4D97-AF65-F5344CB8AC3E}">
        <p14:creationId xmlns:p14="http://schemas.microsoft.com/office/powerpoint/2010/main" val="20623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1905000"/>
            <a:ext cx="8991600" cy="2616101"/>
          </a:xfrm>
          <a:prstGeom prst="rect">
            <a:avLst/>
          </a:prstGeom>
          <a:noFill/>
        </p:spPr>
        <p:txBody>
          <a:bodyPr wrap="square" rtlCol="0">
            <a:spAutoFit/>
          </a:bodyPr>
          <a:lstStyle/>
          <a:p>
            <a:pPr algn="ctr"/>
            <a:r>
              <a:rPr lang="vi-VN" sz="4400" b="1" dirty="0">
                <a:solidFill>
                  <a:srgbClr val="990033"/>
                </a:solidFill>
                <a:latin typeface="Times New Roman" pitchFamily="18" charset="0"/>
                <a:cs typeface="Times New Roman" pitchFamily="18" charset="0"/>
              </a:rPr>
              <a:t>GIẢI BÀI TOÁN BẰNG CÁCH LẬP HỆ PHƯƠNG TRÌNH (TIẾP)</a:t>
            </a:r>
          </a:p>
          <a:p>
            <a:pPr algn="ctr"/>
            <a:endParaRPr lang="vi-VN" sz="4000" b="1" dirty="0">
              <a:solidFill>
                <a:srgbClr val="990033"/>
              </a:solidFill>
              <a:latin typeface="Times New Roman" pitchFamily="18" charset="0"/>
              <a:cs typeface="Times New Roman" pitchFamily="18" charset="0"/>
            </a:endParaRPr>
          </a:p>
          <a:p>
            <a:pPr algn="ctr"/>
            <a:r>
              <a:rPr lang="vi-VN" sz="3600" b="1" dirty="0">
                <a:solidFill>
                  <a:srgbClr val="990033"/>
                </a:solidFill>
                <a:latin typeface="Times New Roman" pitchFamily="18" charset="0"/>
                <a:cs typeface="Times New Roman" pitchFamily="18" charset="0"/>
              </a:rPr>
              <a:t>DẠNG 4: BÀI TOÁN TỈ SỐ PHẦN TRĂM</a:t>
            </a:r>
          </a:p>
        </p:txBody>
      </p:sp>
    </p:spTree>
    <p:extLst>
      <p:ext uri="{BB962C8B-B14F-4D97-AF65-F5344CB8AC3E}">
        <p14:creationId xmlns:p14="http://schemas.microsoft.com/office/powerpoint/2010/main" val="45223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077200" cy="3816429"/>
          </a:xfrm>
          <a:prstGeom prst="rect">
            <a:avLst/>
          </a:prstGeom>
          <a:noFill/>
        </p:spPr>
        <p:txBody>
          <a:bodyPr wrap="square" rtlCol="0">
            <a:spAutoFit/>
          </a:bodyPr>
          <a:lstStyle/>
          <a:p>
            <a:pPr marL="571500" indent="-571500">
              <a:buAutoNum type="romanUcPeriod"/>
            </a:pPr>
            <a:r>
              <a:rPr lang="vi-VN" sz="3200" b="1" dirty="0">
                <a:latin typeface="Times New Roman" pitchFamily="18" charset="0"/>
                <a:cs typeface="Times New Roman" pitchFamily="18" charset="0"/>
              </a:rPr>
              <a:t>Lý thuyết</a:t>
            </a:r>
          </a:p>
          <a:p>
            <a:pPr marL="457200" indent="-457200">
              <a:buFontTx/>
              <a:buChar char="-"/>
            </a:pPr>
            <a:r>
              <a:rPr lang="vi-VN" sz="3200" dirty="0">
                <a:latin typeface="Times New Roman" pitchFamily="18" charset="0"/>
                <a:cs typeface="Times New Roman" pitchFamily="18" charset="0"/>
              </a:rPr>
              <a:t>Dự kiến mỗi ngày làm được: x (sản phẩm)</a:t>
            </a:r>
          </a:p>
          <a:p>
            <a:pPr marL="457200" indent="-457200">
              <a:buFontTx/>
              <a:buChar char="-"/>
            </a:pPr>
            <a:r>
              <a:rPr lang="vi-VN" sz="3200" dirty="0">
                <a:latin typeface="Times New Roman" pitchFamily="18" charset="0"/>
                <a:cs typeface="Times New Roman" pitchFamily="18" charset="0"/>
              </a:rPr>
              <a:t>Thực tế mỗi ngày tăng a% nghĩa là:</a:t>
            </a:r>
          </a:p>
          <a:p>
            <a:r>
              <a:rPr lang="vi-VN" sz="3200" dirty="0">
                <a:latin typeface="Times New Roman" pitchFamily="18" charset="0"/>
                <a:cs typeface="Times New Roman" pitchFamily="18" charset="0"/>
              </a:rPr>
              <a:t>+ Số sản phẩm tăng thêm mỗi ngày là: </a:t>
            </a:r>
          </a:p>
          <a:p>
            <a:pPr algn="ctr"/>
            <a:r>
              <a:rPr lang="vi-VN" sz="3200" dirty="0">
                <a:latin typeface="Times New Roman" pitchFamily="18" charset="0"/>
                <a:cs typeface="Times New Roman" pitchFamily="18" charset="0"/>
              </a:rPr>
              <a:t>a%. x (sản phẩm)</a:t>
            </a:r>
          </a:p>
          <a:p>
            <a:r>
              <a:rPr lang="vi-VN" sz="3200" dirty="0">
                <a:latin typeface="Times New Roman" pitchFamily="18" charset="0"/>
                <a:cs typeface="Times New Roman" pitchFamily="18" charset="0"/>
              </a:rPr>
              <a:t>+ Thực tế mỗi ngày làm được: </a:t>
            </a:r>
          </a:p>
          <a:p>
            <a:pPr algn="ctr"/>
            <a:r>
              <a:rPr lang="vi-VN" sz="3200" dirty="0">
                <a:latin typeface="Times New Roman" pitchFamily="18" charset="0"/>
                <a:cs typeface="Times New Roman" pitchFamily="18" charset="0"/>
              </a:rPr>
              <a:t>x + a%.x (sản phẩm)</a:t>
            </a:r>
          </a:p>
          <a:p>
            <a:endParaRPr lang="en-US" dirty="0"/>
          </a:p>
        </p:txBody>
      </p:sp>
    </p:spTree>
    <p:extLst>
      <p:ext uri="{BB962C8B-B14F-4D97-AF65-F5344CB8AC3E}">
        <p14:creationId xmlns:p14="http://schemas.microsoft.com/office/powerpoint/2010/main" val="149879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1192</Words>
  <Application>Microsoft Office PowerPoint</Application>
  <PresentationFormat>On-screen Show (4:3)</PresentationFormat>
  <Paragraphs>128</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NAM-ADMIN</cp:lastModifiedBy>
  <cp:revision>16</cp:revision>
  <dcterms:created xsi:type="dcterms:W3CDTF">2021-02-01T14:39:21Z</dcterms:created>
  <dcterms:modified xsi:type="dcterms:W3CDTF">2021-02-17T03:18:26Z</dcterms:modified>
</cp:coreProperties>
</file>