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78" r:id="rId3"/>
    <p:sldId id="260" r:id="rId4"/>
    <p:sldId id="261" r:id="rId5"/>
    <p:sldId id="262" r:id="rId6"/>
    <p:sldId id="289" r:id="rId7"/>
    <p:sldId id="263" r:id="rId8"/>
    <p:sldId id="290" r:id="rId9"/>
    <p:sldId id="272" r:id="rId10"/>
    <p:sldId id="285" r:id="rId11"/>
    <p:sldId id="264" r:id="rId12"/>
    <p:sldId id="265" r:id="rId13"/>
    <p:sldId id="286" r:id="rId14"/>
    <p:sldId id="274" r:id="rId15"/>
    <p:sldId id="273" r:id="rId16"/>
    <p:sldId id="283" r:id="rId17"/>
    <p:sldId id="266" r:id="rId18"/>
    <p:sldId id="275" r:id="rId19"/>
    <p:sldId id="279" r:id="rId20"/>
    <p:sldId id="267" r:id="rId21"/>
    <p:sldId id="268" r:id="rId22"/>
    <p:sldId id="284" r:id="rId23"/>
    <p:sldId id="281" r:id="rId24"/>
    <p:sldId id="270" r:id="rId25"/>
    <p:sldId id="282" r:id="rId26"/>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AEAEA"/>
    <a:srgbClr val="CCFFFF"/>
    <a:srgbClr val="66FFFF"/>
    <a:srgbClr val="00FFCC"/>
    <a:srgbClr val="FFFF66"/>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771" autoAdjust="0"/>
    <p:restoredTop sz="94660"/>
  </p:normalViewPr>
  <p:slideViewPr>
    <p:cSldViewPr>
      <p:cViewPr varScale="1">
        <p:scale>
          <a:sx n="49" d="100"/>
          <a:sy n="49" d="100"/>
        </p:scale>
        <p:origin x="62" y="79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02D8E51F-BE4E-405E-AFC3-E1DE8CEA0E5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5DA6E84C-C5E5-48A1-88FB-89B4FE6A3E2A}" type="slidenum">
              <a:rPr lang="en-US" smtClean="0"/>
              <a:pPr/>
              <a:t>16</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r>
              <a:rPr lang="en-US" smtClean="0"/>
              <a:t>I.Sự hao phí điện năng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smtClean="0"/>
          </a:p>
        </p:txBody>
      </p:sp>
      <p:sp>
        <p:nvSpPr>
          <p:cNvPr id="31748" name="Slide Number Placeholder 3"/>
          <p:cNvSpPr>
            <a:spLocks noGrp="1"/>
          </p:cNvSpPr>
          <p:nvPr>
            <p:ph type="sldNum" sz="quarter" idx="5"/>
          </p:nvPr>
        </p:nvSpPr>
        <p:spPr>
          <a:noFill/>
          <a:ln>
            <a:miter lim="800000"/>
            <a:headEnd/>
            <a:tailEnd/>
          </a:ln>
        </p:spPr>
        <p:txBody>
          <a:bodyPr/>
          <a:lstStyle/>
          <a:p>
            <a:fld id="{94AE1FD0-0FD0-4F88-B809-6C16D8DB79E6}" type="slidenum">
              <a:rPr lang="en-US" smtClean="0"/>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E60A-0BF6-486C-99EF-4578EBE2355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01A46B-79E1-448A-83F0-C904A236C4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60A6A6-EFA0-4FAD-BD44-4528621C5E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2C3616-4E2D-485E-9ED2-EB1A669620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582B56-ADAD-4BE1-AB03-43764AABCCA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7E4AE4-9A89-47DD-AE6B-EE62D4A400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A5C3A1-2C67-4731-A33F-EC66A247B3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99BE52B-EE8C-475F-AD1D-FD3FDB1A2A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17367C-F5A4-4E19-BA2D-9390F1BE45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A9B36F-C86D-4156-ADD4-8428FD1650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AF932D-8CE5-4C56-BFC7-759D8E01F0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6BB3D6-6DFF-4ED0-9863-AAEF0D19231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FFFF"/>
            </a:gs>
          </a:gsLst>
          <a:path path="rect">
            <a:fillToRect l="100000" b="100000"/>
          </a:path>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BBB5D335-B7A8-4D4E-9B77-4BB6BF89DE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3.gif"/><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34.png"/><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7.gif"/><Relationship Id="rId5" Type="http://schemas.openxmlformats.org/officeDocument/2006/relationships/image" Target="../media/image36.gif"/><Relationship Id="rId4" Type="http://schemas.openxmlformats.org/officeDocument/2006/relationships/image" Target="../media/image35.gif"/></Relationships>
</file>

<file path=ppt/slides/_rels/slide2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http://tapchicongnghiep.vn/News/imagesTT/06-d%20day06082012085651_Vinasme_info.JPG" TargetMode="External"/><Relationship Id="rId7" Type="http://schemas.openxmlformats.org/officeDocument/2006/relationships/image" Target="http://www2.vietbao.vn/images/vivavietnam3/su_kien/30079299_dien-luc240905_2.jp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http://baoninhbinh.org.vn/uploads/news/TB%20dien2%20sua(1).jpg" TargetMode="External"/><Relationship Id="rId4" Type="http://schemas.openxmlformats.org/officeDocument/2006/relationships/image" Target="../media/image2.jpeg"/><Relationship Id="rId9" Type="http://schemas.openxmlformats.org/officeDocument/2006/relationships/image" Target="http://a9.vietbao.vn/images/vn902/2005/5/20425341-images586977_bienthedien.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hyperlink" Target="CAU%20TAO%20MAY%20BIEN%20THE.swf" TargetMode="External"/><Relationship Id="rId5" Type="http://schemas.openxmlformats.org/officeDocument/2006/relationships/audio" Target="../media/audio1.wav"/><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57200" y="1371600"/>
            <a:ext cx="8077200" cy="1373188"/>
          </a:xfrm>
          <a:prstGeom prst="rect">
            <a:avLst/>
          </a:prstGeom>
          <a:noFill/>
          <a:ln w="9525">
            <a:noFill/>
            <a:miter lim="800000"/>
            <a:headEnd/>
            <a:tailEnd/>
          </a:ln>
        </p:spPr>
        <p:txBody>
          <a:bodyPr>
            <a:spAutoFit/>
          </a:bodyPr>
          <a:lstStyle/>
          <a:p>
            <a:pPr eaLnBrk="0" hangingPunct="0">
              <a:spcBef>
                <a:spcPct val="50000"/>
              </a:spcBef>
            </a:pPr>
            <a:r>
              <a:rPr lang="en-US" sz="2800" b="1" u="sng"/>
              <a:t>Câu 1</a:t>
            </a:r>
            <a:r>
              <a:rPr lang="en-US" sz="2800" b="1"/>
              <a:t>:Nguyên nhân gây hao phí trên đường dây tải điện? Các cách làm giảm hao phí? Cách nào là tối ưu? Tại sao?</a:t>
            </a:r>
          </a:p>
        </p:txBody>
      </p:sp>
      <p:sp>
        <p:nvSpPr>
          <p:cNvPr id="3087" name="Text Box 15"/>
          <p:cNvSpPr txBox="1">
            <a:spLocks noChangeArrowheads="1"/>
          </p:cNvSpPr>
          <p:nvPr/>
        </p:nvSpPr>
        <p:spPr bwMode="auto">
          <a:xfrm>
            <a:off x="533400" y="2817813"/>
            <a:ext cx="8077200" cy="1373187"/>
          </a:xfrm>
          <a:prstGeom prst="rect">
            <a:avLst/>
          </a:prstGeom>
          <a:noFill/>
          <a:ln w="9525">
            <a:noFill/>
            <a:miter lim="800000"/>
            <a:headEnd/>
            <a:tailEnd/>
          </a:ln>
        </p:spPr>
        <p:txBody>
          <a:bodyPr>
            <a:spAutoFit/>
          </a:bodyPr>
          <a:lstStyle/>
          <a:p>
            <a:pPr eaLnBrk="0" hangingPunct="0">
              <a:spcBef>
                <a:spcPct val="50000"/>
              </a:spcBef>
            </a:pPr>
            <a:r>
              <a:rPr lang="en-US" sz="2800" b="1" u="sng"/>
              <a:t>Câu 2</a:t>
            </a:r>
            <a:r>
              <a:rPr lang="en-US" sz="2800" b="1">
                <a:latin typeface="VNI-Times" pitchFamily="2" charset="0"/>
              </a:rPr>
              <a:t>: </a:t>
            </a:r>
            <a:r>
              <a:rPr lang="en-US" sz="2800" b="1"/>
              <a:t>Để truyền  đi cùng một công suất điện, nếu dùng dây dẫn có tiết diện tăng gấp đôi thì công suất hao phí vì tỏa nhiệt sẽ:</a:t>
            </a:r>
          </a:p>
        </p:txBody>
      </p:sp>
      <p:sp>
        <p:nvSpPr>
          <p:cNvPr id="3088" name="Oval 16"/>
          <p:cNvSpPr>
            <a:spLocks noChangeArrowheads="1"/>
          </p:cNvSpPr>
          <p:nvPr/>
        </p:nvSpPr>
        <p:spPr bwMode="auto">
          <a:xfrm>
            <a:off x="1143000" y="4343400"/>
            <a:ext cx="2667000" cy="990600"/>
          </a:xfrm>
          <a:prstGeom prst="ellipse">
            <a:avLst/>
          </a:prstGeom>
          <a:gradFill rotWithShape="1">
            <a:gsLst>
              <a:gs pos="0">
                <a:srgbClr val="FF3300"/>
              </a:gs>
              <a:gs pos="50000">
                <a:schemeClr val="bg1"/>
              </a:gs>
              <a:gs pos="100000">
                <a:srgbClr val="FF3300"/>
              </a:gs>
            </a:gsLst>
            <a:lin ang="5400000" scaled="1"/>
          </a:gradFill>
          <a:ln w="9525">
            <a:solidFill>
              <a:srgbClr val="FF3300"/>
            </a:solidFill>
            <a:round/>
            <a:headEnd/>
            <a:tailEnd/>
          </a:ln>
          <a:effectLst/>
          <a:extLst/>
        </p:spPr>
        <p:txBody>
          <a:bodyPr wrap="none" anchor="ctr"/>
          <a:lstStyle/>
          <a:p>
            <a:pPr algn="ctr" eaLnBrk="0" hangingPunct="0">
              <a:defRPr/>
            </a:pPr>
            <a:r>
              <a:rPr lang="en-US" sz="2800" b="1"/>
              <a:t>A . tăng</a:t>
            </a:r>
            <a:r>
              <a:rPr lang="en-US" sz="2800"/>
              <a:t> </a:t>
            </a:r>
            <a:r>
              <a:rPr lang="en-US" sz="2800" b="1"/>
              <a:t>2 lần</a:t>
            </a:r>
          </a:p>
        </p:txBody>
      </p:sp>
      <p:sp>
        <p:nvSpPr>
          <p:cNvPr id="3089" name="Oval 17"/>
          <p:cNvSpPr>
            <a:spLocks noChangeArrowheads="1"/>
          </p:cNvSpPr>
          <p:nvPr/>
        </p:nvSpPr>
        <p:spPr bwMode="auto">
          <a:xfrm>
            <a:off x="5562600" y="5486400"/>
            <a:ext cx="2667000" cy="990600"/>
          </a:xfrm>
          <a:prstGeom prst="ellipse">
            <a:avLst/>
          </a:prstGeom>
          <a:gradFill rotWithShape="1">
            <a:gsLst>
              <a:gs pos="0">
                <a:srgbClr val="FF3300"/>
              </a:gs>
              <a:gs pos="50000">
                <a:schemeClr val="bg1"/>
              </a:gs>
              <a:gs pos="100000">
                <a:srgbClr val="FF3300"/>
              </a:gs>
            </a:gsLst>
            <a:lin ang="5400000" scaled="1"/>
          </a:gradFill>
          <a:ln w="9525">
            <a:solidFill>
              <a:srgbClr val="FF3300"/>
            </a:solidFill>
            <a:round/>
            <a:headEnd/>
            <a:tailEnd/>
          </a:ln>
          <a:effectLst/>
          <a:extLst/>
        </p:spPr>
        <p:txBody>
          <a:bodyPr wrap="none" anchor="ctr"/>
          <a:lstStyle/>
          <a:p>
            <a:pPr algn="ctr" eaLnBrk="0" hangingPunct="0">
              <a:defRPr/>
            </a:pPr>
            <a:r>
              <a:rPr lang="en-US" sz="2800" b="1"/>
              <a:t>D. giảm 4 lần</a:t>
            </a:r>
          </a:p>
        </p:txBody>
      </p:sp>
      <p:sp>
        <p:nvSpPr>
          <p:cNvPr id="3090" name="Oval 18"/>
          <p:cNvSpPr>
            <a:spLocks noChangeArrowheads="1"/>
          </p:cNvSpPr>
          <p:nvPr/>
        </p:nvSpPr>
        <p:spPr bwMode="auto">
          <a:xfrm>
            <a:off x="5486400" y="4343400"/>
            <a:ext cx="2667000" cy="990600"/>
          </a:xfrm>
          <a:prstGeom prst="ellipse">
            <a:avLst/>
          </a:prstGeom>
          <a:gradFill rotWithShape="1">
            <a:gsLst>
              <a:gs pos="0">
                <a:srgbClr val="FF3300"/>
              </a:gs>
              <a:gs pos="50000">
                <a:schemeClr val="bg1"/>
              </a:gs>
              <a:gs pos="100000">
                <a:srgbClr val="FF3300"/>
              </a:gs>
            </a:gsLst>
            <a:lin ang="5400000" scaled="1"/>
          </a:gradFill>
          <a:ln w="9525">
            <a:solidFill>
              <a:srgbClr val="FF3300"/>
            </a:solidFill>
            <a:round/>
            <a:headEnd/>
            <a:tailEnd/>
          </a:ln>
          <a:effectLst/>
          <a:extLst/>
        </p:spPr>
        <p:txBody>
          <a:bodyPr wrap="none" anchor="ctr"/>
          <a:lstStyle/>
          <a:p>
            <a:pPr algn="ctr" eaLnBrk="0" hangingPunct="0">
              <a:defRPr/>
            </a:pPr>
            <a:r>
              <a:rPr lang="en-US" sz="2800" b="1"/>
              <a:t>B . giảm</a:t>
            </a:r>
            <a:r>
              <a:rPr lang="en-US" sz="2800"/>
              <a:t> </a:t>
            </a:r>
            <a:r>
              <a:rPr lang="en-US" sz="2800" b="1"/>
              <a:t>2 lần</a:t>
            </a:r>
          </a:p>
        </p:txBody>
      </p:sp>
      <p:sp>
        <p:nvSpPr>
          <p:cNvPr id="3091" name="Oval 19"/>
          <p:cNvSpPr>
            <a:spLocks noChangeArrowheads="1"/>
          </p:cNvSpPr>
          <p:nvPr/>
        </p:nvSpPr>
        <p:spPr bwMode="auto">
          <a:xfrm>
            <a:off x="1143000" y="5486400"/>
            <a:ext cx="2667000" cy="990600"/>
          </a:xfrm>
          <a:prstGeom prst="ellipse">
            <a:avLst/>
          </a:prstGeom>
          <a:gradFill rotWithShape="1">
            <a:gsLst>
              <a:gs pos="0">
                <a:srgbClr val="FF3300"/>
              </a:gs>
              <a:gs pos="50000">
                <a:schemeClr val="bg1"/>
              </a:gs>
              <a:gs pos="100000">
                <a:srgbClr val="FF3300"/>
              </a:gs>
            </a:gsLst>
            <a:lin ang="5400000" scaled="1"/>
          </a:gradFill>
          <a:ln w="9525">
            <a:solidFill>
              <a:srgbClr val="FF3300"/>
            </a:solidFill>
            <a:round/>
            <a:headEnd/>
            <a:tailEnd/>
          </a:ln>
          <a:effectLst/>
          <a:extLst/>
        </p:spPr>
        <p:txBody>
          <a:bodyPr wrap="none" anchor="ctr"/>
          <a:lstStyle/>
          <a:p>
            <a:pPr algn="ctr" eaLnBrk="0" hangingPunct="0">
              <a:defRPr/>
            </a:pPr>
            <a:r>
              <a:rPr lang="en-US" sz="2800" b="1"/>
              <a:t>C . tăng 4 lần</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87"/>
                                        </p:tgtEl>
                                        <p:attrNameLst>
                                          <p:attrName>style.visibility</p:attrName>
                                        </p:attrNameLst>
                                      </p:cBhvr>
                                      <p:to>
                                        <p:strVal val="visible"/>
                                      </p:to>
                                    </p:set>
                                    <p:animEffect transition="in" filter="diamond(in)">
                                      <p:cBhvr>
                                        <p:cTn id="12" dur="2000"/>
                                        <p:tgtEl>
                                          <p:spTgt spid="3087"/>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3088"/>
                                        </p:tgtEl>
                                        <p:attrNameLst>
                                          <p:attrName>style.visibility</p:attrName>
                                        </p:attrNameLst>
                                      </p:cBhvr>
                                      <p:to>
                                        <p:strVal val="visible"/>
                                      </p:to>
                                    </p:set>
                                    <p:animEffect transition="in" filter="plus(in)">
                                      <p:cBhvr>
                                        <p:cTn id="15" dur="2000"/>
                                        <p:tgtEl>
                                          <p:spTgt spid="3088"/>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3090"/>
                                        </p:tgtEl>
                                        <p:attrNameLst>
                                          <p:attrName>style.visibility</p:attrName>
                                        </p:attrNameLst>
                                      </p:cBhvr>
                                      <p:to>
                                        <p:strVal val="visible"/>
                                      </p:to>
                                    </p:set>
                                    <p:animEffect transition="in" filter="plus(in)">
                                      <p:cBhvr>
                                        <p:cTn id="18" dur="2000"/>
                                        <p:tgtEl>
                                          <p:spTgt spid="3090"/>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3091"/>
                                        </p:tgtEl>
                                        <p:attrNameLst>
                                          <p:attrName>style.visibility</p:attrName>
                                        </p:attrNameLst>
                                      </p:cBhvr>
                                      <p:to>
                                        <p:strVal val="visible"/>
                                      </p:to>
                                    </p:set>
                                    <p:animEffect transition="in" filter="plus(in)">
                                      <p:cBhvr>
                                        <p:cTn id="21" dur="2000"/>
                                        <p:tgtEl>
                                          <p:spTgt spid="3091"/>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3089"/>
                                        </p:tgtEl>
                                        <p:attrNameLst>
                                          <p:attrName>style.visibility</p:attrName>
                                        </p:attrNameLst>
                                      </p:cBhvr>
                                      <p:to>
                                        <p:strVal val="visible"/>
                                      </p:to>
                                    </p:set>
                                    <p:animEffect transition="in" filter="plus(in)">
                                      <p:cBhvr>
                                        <p:cTn id="24" dur="2000"/>
                                        <p:tgtEl>
                                          <p:spTgt spid="3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87" grpId="0"/>
      <p:bldP spid="3088" grpId="0" animBg="1"/>
      <p:bldP spid="3089" grpId="0" animBg="1"/>
      <p:bldP spid="3090" grpId="0" animBg="1"/>
      <p:bldP spid="309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a:spLocks noGrp="1" noChangeArrowheads="1"/>
          </p:cNvSpPr>
          <p:nvPr>
            <p:ph type="ctrTitle"/>
          </p:nvPr>
        </p:nvSpPr>
        <p:spPr>
          <a:xfrm>
            <a:off x="914400" y="1143000"/>
            <a:ext cx="7467600" cy="2246313"/>
          </a:xfrm>
          <a:noFill/>
          <a:ln>
            <a:solidFill>
              <a:srgbClr val="CC3300"/>
            </a:solidFill>
          </a:ln>
        </p:spPr>
        <p:txBody>
          <a:bodyPr>
            <a:spAutoFit/>
          </a:bodyPr>
          <a:lstStyle/>
          <a:p>
            <a:pPr algn="l">
              <a:spcBef>
                <a:spcPct val="50000"/>
              </a:spcBef>
            </a:pPr>
            <a:r>
              <a:rPr lang="en-US" sz="2800" b="1" u="sng" smtClean="0"/>
              <a:t>C2</a:t>
            </a:r>
            <a:r>
              <a:rPr lang="en-US" sz="2800" b="1" smtClean="0"/>
              <a:t>: Dòng điện xuất hiện ở cuộn thứ cấp là dòng điện xoay chiều . Một dòng điện xoay chiều phải do một hiệu điện thế xoay chiều gây ra . Bởi vậy hai đầu cuộn thứ cấp có một hiệu điện thế xoay chiều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1219200" y="228600"/>
            <a:ext cx="6705600" cy="381000"/>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CC3300"/>
                  </a:solidFill>
                  <a:round/>
                  <a:headEnd/>
                  <a:tailEnd/>
                </a:ln>
                <a:solidFill>
                  <a:srgbClr val="CC3300"/>
                </a:solidFill>
                <a:latin typeface="Times New Roman" pitchFamily="18" charset="0"/>
                <a:cs typeface="Times New Roman" pitchFamily="18" charset="0"/>
              </a:rPr>
              <a:t>Tiết</a:t>
            </a:r>
            <a:r>
              <a:rPr lang="en-US" sz="3600" kern="10" dirty="0" smtClean="0">
                <a:ln w="9525">
                  <a:solidFill>
                    <a:srgbClr val="CC3300"/>
                  </a:solidFill>
                  <a:round/>
                  <a:headEnd/>
                  <a:tailEnd/>
                </a:ln>
                <a:solidFill>
                  <a:srgbClr val="CC3300"/>
                </a:solidFill>
                <a:latin typeface="Times New Roman" pitchFamily="18" charset="0"/>
                <a:cs typeface="Times New Roman" pitchFamily="18" charset="0"/>
              </a:rPr>
              <a:t> 41-Bài 37: MÁY BIẾN THẾ</a:t>
            </a:r>
            <a:endParaRPr lang="en-US" sz="3600" kern="10" dirty="0">
              <a:ln w="9525">
                <a:solidFill>
                  <a:srgbClr val="CC3300"/>
                </a:solidFill>
                <a:round/>
                <a:headEnd/>
                <a:tailEnd/>
              </a:ln>
              <a:solidFill>
                <a:srgbClr val="CC3300"/>
              </a:solidFill>
              <a:latin typeface="Arial"/>
              <a:cs typeface="Arial"/>
            </a:endParaRPr>
          </a:p>
        </p:txBody>
      </p:sp>
      <p:sp>
        <p:nvSpPr>
          <p:cNvPr id="16387" name="Text Box 3"/>
          <p:cNvSpPr txBox="1">
            <a:spLocks noChangeArrowheads="1"/>
          </p:cNvSpPr>
          <p:nvPr/>
        </p:nvSpPr>
        <p:spPr bwMode="auto">
          <a:xfrm>
            <a:off x="304800" y="762000"/>
            <a:ext cx="8610600" cy="519113"/>
          </a:xfrm>
          <a:prstGeom prst="rect">
            <a:avLst/>
          </a:prstGeom>
          <a:noFill/>
          <a:ln w="9525">
            <a:noFill/>
            <a:miter lim="800000"/>
            <a:headEnd/>
            <a:tailEnd/>
          </a:ln>
        </p:spPr>
        <p:txBody>
          <a:bodyPr>
            <a:spAutoFit/>
          </a:bodyPr>
          <a:lstStyle/>
          <a:p>
            <a:pPr>
              <a:spcBef>
                <a:spcPct val="50000"/>
              </a:spcBef>
            </a:pPr>
            <a:r>
              <a:rPr lang="en-US" sz="2800" b="1">
                <a:solidFill>
                  <a:srgbClr val="CC3300"/>
                </a:solidFill>
              </a:rPr>
              <a:t>I. </a:t>
            </a:r>
            <a:r>
              <a:rPr lang="en-US" sz="2800" b="1" u="sng">
                <a:solidFill>
                  <a:srgbClr val="CC3300"/>
                </a:solidFill>
              </a:rPr>
              <a:t>CẤU TẠO VÀ HOẠT ĐỘNG CỦA MÁY BIẾN THẾ</a:t>
            </a:r>
          </a:p>
        </p:txBody>
      </p:sp>
      <p:sp>
        <p:nvSpPr>
          <p:cNvPr id="16388" name="Text Box 4"/>
          <p:cNvSpPr txBox="1">
            <a:spLocks noChangeArrowheads="1"/>
          </p:cNvSpPr>
          <p:nvPr/>
        </p:nvSpPr>
        <p:spPr bwMode="auto">
          <a:xfrm>
            <a:off x="685800" y="1447800"/>
            <a:ext cx="3048000" cy="519113"/>
          </a:xfrm>
          <a:prstGeom prst="rect">
            <a:avLst/>
          </a:prstGeom>
          <a:noFill/>
          <a:ln w="9525">
            <a:noFill/>
            <a:miter lim="800000"/>
            <a:headEnd/>
            <a:tailEnd/>
          </a:ln>
        </p:spPr>
        <p:txBody>
          <a:bodyPr>
            <a:spAutoFit/>
          </a:bodyPr>
          <a:lstStyle/>
          <a:p>
            <a:pPr>
              <a:spcBef>
                <a:spcPct val="50000"/>
              </a:spcBef>
            </a:pPr>
            <a:r>
              <a:rPr lang="en-US" sz="2800" b="1">
                <a:solidFill>
                  <a:srgbClr val="CC3300"/>
                </a:solidFill>
              </a:rPr>
              <a:t>1) </a:t>
            </a:r>
            <a:r>
              <a:rPr lang="en-US" sz="2800" b="1" u="sng">
                <a:solidFill>
                  <a:srgbClr val="CC3300"/>
                </a:solidFill>
              </a:rPr>
              <a:t>Cấu tạo</a:t>
            </a:r>
            <a:r>
              <a:rPr lang="en-US" sz="2800" b="1">
                <a:solidFill>
                  <a:srgbClr val="CC3300"/>
                </a:solidFill>
              </a:rPr>
              <a:t>:</a:t>
            </a:r>
          </a:p>
        </p:txBody>
      </p:sp>
      <p:sp>
        <p:nvSpPr>
          <p:cNvPr id="16389" name="Text Box 5"/>
          <p:cNvSpPr txBox="1">
            <a:spLocks noChangeArrowheads="1"/>
          </p:cNvSpPr>
          <p:nvPr/>
        </p:nvSpPr>
        <p:spPr bwMode="auto">
          <a:xfrm>
            <a:off x="685800" y="1981200"/>
            <a:ext cx="4648200" cy="519113"/>
          </a:xfrm>
          <a:prstGeom prst="rect">
            <a:avLst/>
          </a:prstGeom>
          <a:noFill/>
          <a:ln w="9525">
            <a:noFill/>
            <a:miter lim="800000"/>
            <a:headEnd/>
            <a:tailEnd/>
          </a:ln>
        </p:spPr>
        <p:txBody>
          <a:bodyPr>
            <a:spAutoFit/>
          </a:bodyPr>
          <a:lstStyle/>
          <a:p>
            <a:pPr>
              <a:spcBef>
                <a:spcPct val="50000"/>
              </a:spcBef>
            </a:pPr>
            <a:r>
              <a:rPr lang="en-US" sz="2800" b="1">
                <a:solidFill>
                  <a:srgbClr val="CC3300"/>
                </a:solidFill>
              </a:rPr>
              <a:t>2) </a:t>
            </a:r>
            <a:r>
              <a:rPr lang="en-US" sz="2800" b="1" u="sng">
                <a:solidFill>
                  <a:srgbClr val="CC3300"/>
                </a:solidFill>
              </a:rPr>
              <a:t>Nguyên tắc họat động</a:t>
            </a:r>
          </a:p>
        </p:txBody>
      </p:sp>
      <p:sp>
        <p:nvSpPr>
          <p:cNvPr id="14342" name="Text Box 6"/>
          <p:cNvSpPr txBox="1">
            <a:spLocks noChangeArrowheads="1"/>
          </p:cNvSpPr>
          <p:nvPr/>
        </p:nvSpPr>
        <p:spPr bwMode="auto">
          <a:xfrm>
            <a:off x="685800" y="2667000"/>
            <a:ext cx="2895600" cy="519113"/>
          </a:xfrm>
          <a:prstGeom prst="rect">
            <a:avLst/>
          </a:prstGeom>
          <a:noFill/>
          <a:ln w="9525">
            <a:noFill/>
            <a:miter lim="800000"/>
            <a:headEnd/>
            <a:tailEnd/>
          </a:ln>
        </p:spPr>
        <p:txBody>
          <a:bodyPr>
            <a:spAutoFit/>
          </a:bodyPr>
          <a:lstStyle/>
          <a:p>
            <a:pPr>
              <a:spcBef>
                <a:spcPct val="50000"/>
              </a:spcBef>
            </a:pPr>
            <a:r>
              <a:rPr lang="en-US" sz="2800" b="1">
                <a:solidFill>
                  <a:srgbClr val="CC3300"/>
                </a:solidFill>
              </a:rPr>
              <a:t>3) </a:t>
            </a:r>
            <a:r>
              <a:rPr lang="en-US" sz="2800" b="1" u="sng">
                <a:solidFill>
                  <a:srgbClr val="CC3300"/>
                </a:solidFill>
              </a:rPr>
              <a:t>Kết luận</a:t>
            </a:r>
            <a:r>
              <a:rPr lang="en-US" sz="2800" b="1">
                <a:solidFill>
                  <a:srgbClr val="CC3300"/>
                </a:solidFill>
              </a:rPr>
              <a:t>:</a:t>
            </a:r>
          </a:p>
        </p:txBody>
      </p:sp>
      <p:sp>
        <p:nvSpPr>
          <p:cNvPr id="14343" name="Text Box 7"/>
          <p:cNvSpPr txBox="1">
            <a:spLocks noChangeArrowheads="1"/>
          </p:cNvSpPr>
          <p:nvPr/>
        </p:nvSpPr>
        <p:spPr bwMode="auto">
          <a:xfrm>
            <a:off x="304800" y="3505200"/>
            <a:ext cx="8305800" cy="2041525"/>
          </a:xfrm>
          <a:prstGeom prst="rect">
            <a:avLst/>
          </a:prstGeom>
          <a:noFill/>
          <a:ln w="9525">
            <a:noFill/>
            <a:miter lim="800000"/>
            <a:headEnd/>
            <a:tailEnd/>
          </a:ln>
        </p:spPr>
        <p:txBody>
          <a:bodyPr>
            <a:spAutoFit/>
          </a:bodyPr>
          <a:lstStyle/>
          <a:p>
            <a:pPr>
              <a:spcBef>
                <a:spcPct val="50000"/>
              </a:spcBef>
            </a:pPr>
            <a:r>
              <a:rPr lang="en-US" sz="3200" b="1"/>
              <a:t>Khi đặt một hiệu điện thế xoay chiều (U</a:t>
            </a:r>
            <a:r>
              <a:rPr lang="en-US" sz="3200" b="1" baseline="-25000"/>
              <a:t>1</a:t>
            </a:r>
            <a:r>
              <a:rPr lang="en-US" sz="3200" b="1"/>
              <a:t>)  vào hai đầu cuộn sơ cấp(n</a:t>
            </a:r>
            <a:r>
              <a:rPr lang="en-US" sz="3200" b="1" baseline="-25000"/>
              <a:t>1</a:t>
            </a:r>
            <a:r>
              <a:rPr lang="en-US" sz="3200" b="1"/>
              <a:t>) của máy biến thế thì ở hai đầu của cuộn thứ cấp (n</a:t>
            </a:r>
            <a:r>
              <a:rPr lang="en-US" sz="3200" b="1" baseline="-25000"/>
              <a:t>2</a:t>
            </a:r>
            <a:r>
              <a:rPr lang="en-US" sz="3200" b="1"/>
              <a:t>) xuất hiện hiệu điện thế xoay chiều(U</a:t>
            </a:r>
            <a:r>
              <a:rPr lang="en-US" sz="3200" b="1" baseline="-25000"/>
              <a:t>2</a:t>
            </a:r>
            <a:r>
              <a:rPr lang="en-US" sz="3200" b="1"/>
              <a:t>)</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diamond(in)">
                                      <p:cBhvr>
                                        <p:cTn id="7" dur="2000"/>
                                        <p:tgtEl>
                                          <p:spTgt spid="14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4343"/>
                                        </p:tgtEl>
                                        <p:attrNameLst>
                                          <p:attrName>style.visibility</p:attrName>
                                        </p:attrNameLst>
                                      </p:cBhvr>
                                      <p:to>
                                        <p:strVal val="visible"/>
                                      </p:to>
                                    </p:set>
                                    <p:anim calcmode="lin" valueType="num">
                                      <p:cBhvr>
                                        <p:cTn id="12" dur="500" fill="hold"/>
                                        <p:tgtEl>
                                          <p:spTgt spid="14343"/>
                                        </p:tgtEl>
                                        <p:attrNameLst>
                                          <p:attrName>ppt_w</p:attrName>
                                        </p:attrNameLst>
                                      </p:cBhvr>
                                      <p:tavLst>
                                        <p:tav tm="0">
                                          <p:val>
                                            <p:fltVal val="0"/>
                                          </p:val>
                                        </p:tav>
                                        <p:tav tm="100000">
                                          <p:val>
                                            <p:strVal val="#ppt_w"/>
                                          </p:val>
                                        </p:tav>
                                      </p:tavLst>
                                    </p:anim>
                                    <p:anim calcmode="lin" valueType="num">
                                      <p:cBhvr>
                                        <p:cTn id="13" dur="500" fill="hold"/>
                                        <p:tgtEl>
                                          <p:spTgt spid="14343"/>
                                        </p:tgtEl>
                                        <p:attrNameLst>
                                          <p:attrName>ppt_h</p:attrName>
                                        </p:attrNameLst>
                                      </p:cBhvr>
                                      <p:tavLst>
                                        <p:tav tm="0">
                                          <p:val>
                                            <p:fltVal val="0"/>
                                          </p:val>
                                        </p:tav>
                                        <p:tav tm="100000">
                                          <p:val>
                                            <p:strVal val="#ppt_h"/>
                                          </p:val>
                                        </p:tav>
                                      </p:tavLst>
                                    </p:anim>
                                    <p:animEffect transition="in" filter="fade">
                                      <p:cBhvr>
                                        <p:cTn id="14"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WordArt 2"/>
          <p:cNvSpPr>
            <a:spLocks noChangeArrowheads="1" noChangeShapeType="1" noTextEdit="1"/>
          </p:cNvSpPr>
          <p:nvPr/>
        </p:nvSpPr>
        <p:spPr bwMode="auto">
          <a:xfrm>
            <a:off x="1143000" y="228600"/>
            <a:ext cx="6705600" cy="381000"/>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CC3300"/>
                  </a:solidFill>
                  <a:round/>
                  <a:headEnd/>
                  <a:tailEnd/>
                </a:ln>
                <a:solidFill>
                  <a:srgbClr val="CC3300"/>
                </a:solidFill>
                <a:latin typeface="Times New Roman" pitchFamily="18" charset="0"/>
                <a:cs typeface="Times New Roman" pitchFamily="18" charset="0"/>
              </a:rPr>
              <a:t>Tiết</a:t>
            </a:r>
            <a:r>
              <a:rPr lang="en-US" sz="3600" kern="10" dirty="0" smtClean="0">
                <a:ln w="9525">
                  <a:solidFill>
                    <a:srgbClr val="CC3300"/>
                  </a:solidFill>
                  <a:round/>
                  <a:headEnd/>
                  <a:tailEnd/>
                </a:ln>
                <a:solidFill>
                  <a:srgbClr val="CC3300"/>
                </a:solidFill>
                <a:latin typeface="Times New Roman" pitchFamily="18" charset="0"/>
                <a:cs typeface="Times New Roman" pitchFamily="18" charset="0"/>
              </a:rPr>
              <a:t> 41-Bài 37: MÁY BIẾN THẾ</a:t>
            </a:r>
            <a:endParaRPr lang="en-US" sz="3600" kern="10" dirty="0">
              <a:ln w="9525">
                <a:solidFill>
                  <a:srgbClr val="CC3300"/>
                </a:solidFill>
                <a:round/>
                <a:headEnd/>
                <a:tailEnd/>
              </a:ln>
              <a:solidFill>
                <a:srgbClr val="CC3300"/>
              </a:solidFill>
              <a:latin typeface="Times New Roman"/>
              <a:cs typeface="Times New Roman"/>
            </a:endParaRPr>
          </a:p>
        </p:txBody>
      </p:sp>
      <p:sp>
        <p:nvSpPr>
          <p:cNvPr id="1028" name="Text Box 3"/>
          <p:cNvSpPr txBox="1">
            <a:spLocks noChangeArrowheads="1"/>
          </p:cNvSpPr>
          <p:nvPr/>
        </p:nvSpPr>
        <p:spPr bwMode="auto">
          <a:xfrm>
            <a:off x="381000" y="762000"/>
            <a:ext cx="8229600" cy="461963"/>
          </a:xfrm>
          <a:prstGeom prst="rect">
            <a:avLst/>
          </a:prstGeom>
          <a:noFill/>
          <a:ln w="9525">
            <a:noFill/>
            <a:miter lim="800000"/>
            <a:headEnd/>
            <a:tailEnd/>
          </a:ln>
        </p:spPr>
        <p:txBody>
          <a:bodyPr>
            <a:spAutoFit/>
          </a:bodyPr>
          <a:lstStyle/>
          <a:p>
            <a:pPr>
              <a:spcBef>
                <a:spcPct val="50000"/>
              </a:spcBef>
            </a:pPr>
            <a:r>
              <a:rPr lang="en-US" sz="2400" b="1">
                <a:solidFill>
                  <a:srgbClr val="CC3300"/>
                </a:solidFill>
                <a:latin typeface="Times New Roman" pitchFamily="18" charset="0"/>
                <a:cs typeface="Times New Roman" pitchFamily="18" charset="0"/>
              </a:rPr>
              <a:t>I. </a:t>
            </a:r>
            <a:r>
              <a:rPr lang="en-US" sz="2400" b="1" u="sng">
                <a:solidFill>
                  <a:srgbClr val="CC3300"/>
                </a:solidFill>
                <a:latin typeface="Times New Roman" pitchFamily="18" charset="0"/>
                <a:cs typeface="Times New Roman" pitchFamily="18" charset="0"/>
              </a:rPr>
              <a:t>CẤU TẠO VÀ HOẠT ĐỘNG CỦA MÁY BIẾN THẾ</a:t>
            </a:r>
          </a:p>
        </p:txBody>
      </p:sp>
      <p:sp>
        <p:nvSpPr>
          <p:cNvPr id="13316" name="Text Box 4"/>
          <p:cNvSpPr txBox="1">
            <a:spLocks noChangeArrowheads="1"/>
          </p:cNvSpPr>
          <p:nvPr/>
        </p:nvSpPr>
        <p:spPr bwMode="auto">
          <a:xfrm>
            <a:off x="304800" y="1371600"/>
            <a:ext cx="8229600" cy="830263"/>
          </a:xfrm>
          <a:prstGeom prst="rect">
            <a:avLst/>
          </a:prstGeom>
          <a:noFill/>
          <a:ln w="9525">
            <a:noFill/>
            <a:miter lim="800000"/>
            <a:headEnd/>
            <a:tailEnd/>
          </a:ln>
        </p:spPr>
        <p:txBody>
          <a:bodyPr>
            <a:spAutoFit/>
          </a:bodyPr>
          <a:lstStyle/>
          <a:p>
            <a:pPr>
              <a:spcBef>
                <a:spcPct val="50000"/>
              </a:spcBef>
            </a:pPr>
            <a:r>
              <a:rPr lang="en-US" sz="2400" b="1" dirty="0">
                <a:solidFill>
                  <a:srgbClr val="CC3300"/>
                </a:solidFill>
                <a:latin typeface="Times New Roman" pitchFamily="18" charset="0"/>
                <a:cs typeface="Times New Roman" pitchFamily="18" charset="0"/>
              </a:rPr>
              <a:t>II. </a:t>
            </a:r>
            <a:r>
              <a:rPr lang="en-US" sz="2400" b="1" u="sng" dirty="0">
                <a:solidFill>
                  <a:srgbClr val="CC3300"/>
                </a:solidFill>
                <a:latin typeface="Times New Roman" pitchFamily="18" charset="0"/>
                <a:cs typeface="Times New Roman" pitchFamily="18" charset="0"/>
              </a:rPr>
              <a:t>TÁC DỤNG LÀM BIẾN ĐỔI HIỆU ĐIỆN THẾ CỦA MÁY BIẾN THẾ</a:t>
            </a:r>
          </a:p>
        </p:txBody>
      </p:sp>
      <p:sp>
        <p:nvSpPr>
          <p:cNvPr id="13317" name="Text Box 5"/>
          <p:cNvSpPr txBox="1">
            <a:spLocks noChangeArrowheads="1"/>
          </p:cNvSpPr>
          <p:nvPr/>
        </p:nvSpPr>
        <p:spPr bwMode="auto">
          <a:xfrm>
            <a:off x="762000" y="2286000"/>
            <a:ext cx="3657600" cy="519113"/>
          </a:xfrm>
          <a:prstGeom prst="rect">
            <a:avLst/>
          </a:prstGeom>
          <a:noFill/>
          <a:ln w="9525">
            <a:noFill/>
            <a:miter lim="800000"/>
            <a:headEnd/>
            <a:tailEnd/>
          </a:ln>
        </p:spPr>
        <p:txBody>
          <a:bodyPr>
            <a:spAutoFit/>
          </a:bodyPr>
          <a:lstStyle/>
          <a:p>
            <a:pPr>
              <a:spcBef>
                <a:spcPct val="50000"/>
              </a:spcBef>
            </a:pPr>
            <a:r>
              <a:rPr lang="en-US" sz="2800" b="1"/>
              <a:t>1) </a:t>
            </a:r>
            <a:r>
              <a:rPr lang="en-US" sz="2800" b="1" u="sng"/>
              <a:t>Quan sát</a:t>
            </a:r>
          </a:p>
        </p:txBody>
      </p:sp>
      <p:pic>
        <p:nvPicPr>
          <p:cNvPr id="13407" name="Picture 95" descr="CIMG0006"/>
          <p:cNvPicPr>
            <a:picLocks noChangeAspect="1" noChangeArrowheads="1"/>
          </p:cNvPicPr>
          <p:nvPr/>
        </p:nvPicPr>
        <p:blipFill>
          <a:blip r:embed="rId3"/>
          <a:srcRect/>
          <a:stretch>
            <a:fillRect/>
          </a:stretch>
        </p:blipFill>
        <p:spPr bwMode="auto">
          <a:xfrm>
            <a:off x="4876800" y="2590800"/>
            <a:ext cx="4191000" cy="3733800"/>
          </a:xfrm>
          <a:prstGeom prst="rect">
            <a:avLst/>
          </a:prstGeom>
          <a:noFill/>
          <a:ln w="9525">
            <a:noFill/>
            <a:miter lim="800000"/>
            <a:headEnd/>
            <a:tailEnd/>
          </a:ln>
        </p:spPr>
      </p:pic>
      <p:grpSp>
        <p:nvGrpSpPr>
          <p:cNvPr id="2" name="Group 100"/>
          <p:cNvGrpSpPr>
            <a:grpSpLocks/>
          </p:cNvGrpSpPr>
          <p:nvPr/>
        </p:nvGrpSpPr>
        <p:grpSpPr bwMode="auto">
          <a:xfrm>
            <a:off x="0" y="2819400"/>
            <a:ext cx="4953000" cy="2730500"/>
            <a:chOff x="0" y="1776"/>
            <a:chExt cx="3120" cy="1720"/>
          </a:xfrm>
        </p:grpSpPr>
        <p:sp>
          <p:nvSpPr>
            <p:cNvPr id="1033" name="Text Box 62"/>
            <p:cNvSpPr txBox="1">
              <a:spLocks noChangeArrowheads="1"/>
            </p:cNvSpPr>
            <p:nvPr/>
          </p:nvSpPr>
          <p:spPr bwMode="auto">
            <a:xfrm>
              <a:off x="0" y="1776"/>
              <a:ext cx="3120" cy="1498"/>
            </a:xfrm>
            <a:prstGeom prst="rect">
              <a:avLst/>
            </a:prstGeom>
            <a:noFill/>
            <a:ln w="9525">
              <a:noFill/>
              <a:miter lim="800000"/>
              <a:headEnd/>
              <a:tailEnd/>
            </a:ln>
          </p:spPr>
          <p:txBody>
            <a:bodyPr>
              <a:spAutoFit/>
            </a:bodyPr>
            <a:lstStyle/>
            <a:p>
              <a:pPr>
                <a:spcBef>
                  <a:spcPct val="50000"/>
                </a:spcBef>
              </a:pPr>
              <a:r>
                <a:rPr lang="en-US" sz="2000" b="1"/>
                <a:t>Yêu cầu: </a:t>
              </a:r>
            </a:p>
            <a:p>
              <a:pPr>
                <a:spcBef>
                  <a:spcPct val="50000"/>
                </a:spcBef>
                <a:buFontTx/>
                <a:buChar char="-"/>
              </a:pPr>
              <a:r>
                <a:rPr lang="en-US" sz="2000" b="1"/>
                <a:t>HS đọc số vòng dây ghi ở mỗi cuộn dây</a:t>
              </a:r>
            </a:p>
            <a:p>
              <a:pPr>
                <a:spcBef>
                  <a:spcPct val="50000"/>
                </a:spcBef>
                <a:buFontTx/>
                <a:buChar char="-"/>
              </a:pPr>
              <a:r>
                <a:rPr lang="en-US" sz="2000" b="1"/>
                <a:t>Đọc số chỉ của vôn kế mắc ở cuộn thứ cấp (U</a:t>
              </a:r>
              <a:r>
                <a:rPr lang="en-US" sz="2000" b="1" baseline="-25000"/>
                <a:t>2</a:t>
              </a:r>
              <a:r>
                <a:rPr lang="en-US" sz="2000" b="1"/>
                <a:t>)</a:t>
              </a:r>
            </a:p>
            <a:p>
              <a:pPr>
                <a:spcBef>
                  <a:spcPct val="50000"/>
                </a:spcBef>
              </a:pPr>
              <a:r>
                <a:rPr lang="en-US" sz="2000" b="1"/>
                <a:t>- So sánh tỉ số</a:t>
              </a:r>
            </a:p>
          </p:txBody>
        </p:sp>
        <p:graphicFrame>
          <p:nvGraphicFramePr>
            <p:cNvPr id="1026" name="Object 98"/>
            <p:cNvGraphicFramePr>
              <a:graphicFrameLocks noChangeAspect="1"/>
            </p:cNvGraphicFramePr>
            <p:nvPr/>
          </p:nvGraphicFramePr>
          <p:xfrm>
            <a:off x="1304" y="2928"/>
            <a:ext cx="856" cy="568"/>
          </p:xfrm>
          <a:graphic>
            <a:graphicData uri="http://schemas.openxmlformats.org/presentationml/2006/ole">
              <mc:AlternateContent xmlns:mc="http://schemas.openxmlformats.org/markup-compatibility/2006">
                <mc:Choice xmlns:v="urn:schemas-microsoft-com:vml" Requires="v">
                  <p:oleObj spid="_x0000_s1034" name="Equation" r:id="rId4" imgW="583947" imgH="431613" progId="Equation.3">
                    <p:embed/>
                  </p:oleObj>
                </mc:Choice>
                <mc:Fallback>
                  <p:oleObj name="Equation" r:id="rId4" imgW="583947" imgH="431613" progId="Equation.3">
                    <p:embed/>
                    <p:pic>
                      <p:nvPicPr>
                        <p:cNvPr id="0" name="Object 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 y="2928"/>
                          <a:ext cx="856" cy="5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diamond(in)">
                                      <p:cBhvr>
                                        <p:cTn id="7" dur="20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randombar(horizontal)">
                                      <p:cBhvr>
                                        <p:cTn id="12" dur="500"/>
                                        <p:tgtEl>
                                          <p:spTgt spid="13317"/>
                                        </p:tgtEl>
                                      </p:cBhvr>
                                    </p:animEffect>
                                  </p:childTnLst>
                                </p:cTn>
                              </p:par>
                            </p:childTnLst>
                          </p:cTn>
                        </p:par>
                        <p:par>
                          <p:cTn id="13" fill="hold" nodeType="afterGroup">
                            <p:stCondLst>
                              <p:cond delay="500"/>
                            </p:stCondLst>
                            <p:childTnLst>
                              <p:par>
                                <p:cTn id="14" presetID="14" presetClass="entr" presetSubtype="10" fill="hold" nodeType="afterEffect">
                                  <p:stCondLst>
                                    <p:cond delay="0"/>
                                  </p:stCondLst>
                                  <p:childTnLst>
                                    <p:set>
                                      <p:cBhvr>
                                        <p:cTn id="15" dur="1" fill="hold">
                                          <p:stCondLst>
                                            <p:cond delay="0"/>
                                          </p:stCondLst>
                                        </p:cTn>
                                        <p:tgtEl>
                                          <p:spTgt spid="13407"/>
                                        </p:tgtEl>
                                        <p:attrNameLst>
                                          <p:attrName>style.visibility</p:attrName>
                                        </p:attrNameLst>
                                      </p:cBhvr>
                                      <p:to>
                                        <p:strVal val="visible"/>
                                      </p:to>
                                    </p:set>
                                    <p:animEffect transition="in" filter="randombar(horizontal)">
                                      <p:cBhvr>
                                        <p:cTn id="16" dur="500"/>
                                        <p:tgtEl>
                                          <p:spTgt spid="134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4)">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685800"/>
            <a:ext cx="6858000" cy="685800"/>
          </a:xfrm>
        </p:spPr>
        <p:txBody>
          <a:bodyPr anchor="b"/>
          <a:lstStyle/>
          <a:p>
            <a:pPr>
              <a:defRPr/>
            </a:pPr>
            <a:r>
              <a:rPr lang="en-US" sz="3600" kern="10" dirty="0" err="1" smtClean="0">
                <a:ln w="9525">
                  <a:solidFill>
                    <a:srgbClr val="CC3300"/>
                  </a:solidFill>
                  <a:round/>
                  <a:headEnd/>
                  <a:tailEnd/>
                </a:ln>
                <a:solidFill>
                  <a:srgbClr val="CC3300"/>
                </a:solidFill>
                <a:latin typeface="Times New Roman" pitchFamily="18" charset="0"/>
                <a:cs typeface="Times New Roman" pitchFamily="18" charset="0"/>
              </a:rPr>
              <a:t>Tiết</a:t>
            </a:r>
            <a:r>
              <a:rPr lang="en-US" sz="3600" kern="10" dirty="0" smtClean="0">
                <a:ln w="9525">
                  <a:solidFill>
                    <a:srgbClr val="CC3300"/>
                  </a:solidFill>
                  <a:round/>
                  <a:headEnd/>
                  <a:tailEnd/>
                </a:ln>
                <a:solidFill>
                  <a:srgbClr val="CC3300"/>
                </a:solidFill>
                <a:latin typeface="Times New Roman" pitchFamily="18" charset="0"/>
                <a:cs typeface="Times New Roman" pitchFamily="18" charset="0"/>
              </a:rPr>
              <a:t> 41-Bài 37: MÁY BIẾN THẾ</a:t>
            </a:r>
            <a:endParaRPr lang="en-US" sz="3600" dirty="0"/>
          </a:p>
        </p:txBody>
      </p:sp>
      <p:sp>
        <p:nvSpPr>
          <p:cNvPr id="17411" name="Subtitle 2"/>
          <p:cNvSpPr>
            <a:spLocks noGrp="1"/>
          </p:cNvSpPr>
          <p:nvPr>
            <p:ph type="subTitle" idx="1"/>
          </p:nvPr>
        </p:nvSpPr>
        <p:spPr>
          <a:xfrm>
            <a:off x="228600" y="1676400"/>
            <a:ext cx="8686800" cy="609600"/>
          </a:xfrm>
        </p:spPr>
        <p:txBody>
          <a:bodyPr/>
          <a:lstStyle/>
          <a:p>
            <a:pPr algn="l"/>
            <a:r>
              <a:rPr lang="en-US" sz="2800" b="1" dirty="0" smtClean="0">
                <a:solidFill>
                  <a:srgbClr val="CC3300"/>
                </a:solidFill>
                <a:latin typeface="Times New Roman" pitchFamily="18" charset="0"/>
                <a:cs typeface="Times New Roman" pitchFamily="18" charset="0"/>
              </a:rPr>
              <a:t>I. </a:t>
            </a:r>
            <a:r>
              <a:rPr lang="en-US" sz="2800" b="1" u="sng" dirty="0" smtClean="0">
                <a:solidFill>
                  <a:srgbClr val="CC3300"/>
                </a:solidFill>
                <a:latin typeface="Times New Roman" pitchFamily="18" charset="0"/>
                <a:cs typeface="Times New Roman" pitchFamily="18" charset="0"/>
              </a:rPr>
              <a:t>CẤU TẠO VÀ HOẠT ĐỘNG CỦA MÁY BIẾN THẾ</a:t>
            </a:r>
          </a:p>
          <a:p>
            <a:endParaRPr lang="en-US" dirty="0" smtClean="0"/>
          </a:p>
        </p:txBody>
      </p:sp>
      <p:sp>
        <p:nvSpPr>
          <p:cNvPr id="17412" name="TextBox 5"/>
          <p:cNvSpPr txBox="1">
            <a:spLocks noChangeArrowheads="1"/>
          </p:cNvSpPr>
          <p:nvPr/>
        </p:nvSpPr>
        <p:spPr bwMode="auto">
          <a:xfrm>
            <a:off x="381000" y="2514600"/>
            <a:ext cx="8229600" cy="954088"/>
          </a:xfrm>
          <a:prstGeom prst="rect">
            <a:avLst/>
          </a:prstGeom>
          <a:noFill/>
          <a:ln w="9525">
            <a:noFill/>
            <a:miter lim="800000"/>
            <a:headEnd/>
            <a:tailEnd/>
          </a:ln>
        </p:spPr>
        <p:txBody>
          <a:bodyPr>
            <a:spAutoFit/>
          </a:bodyPr>
          <a:lstStyle/>
          <a:p>
            <a:pPr>
              <a:spcBef>
                <a:spcPct val="50000"/>
              </a:spcBef>
            </a:pPr>
            <a:r>
              <a:rPr lang="en-US" sz="2800" b="1">
                <a:solidFill>
                  <a:srgbClr val="CC3300"/>
                </a:solidFill>
                <a:latin typeface="Times New Roman" pitchFamily="18" charset="0"/>
                <a:cs typeface="Times New Roman" pitchFamily="18" charset="0"/>
              </a:rPr>
              <a:t>II. </a:t>
            </a:r>
            <a:r>
              <a:rPr lang="en-US" sz="2800" b="1" u="sng">
                <a:solidFill>
                  <a:srgbClr val="CC3300"/>
                </a:solidFill>
                <a:latin typeface="Times New Roman" pitchFamily="18" charset="0"/>
                <a:cs typeface="Times New Roman" pitchFamily="18" charset="0"/>
              </a:rPr>
              <a:t>TÁC DỤNG LÀM BIẾN ĐỔI HIỆU ĐIỆN THẾ CỦA MÁY BIẾN THẾ</a:t>
            </a:r>
          </a:p>
        </p:txBody>
      </p:sp>
      <p:sp>
        <p:nvSpPr>
          <p:cNvPr id="17413" name="TextBox 6"/>
          <p:cNvSpPr txBox="1">
            <a:spLocks noChangeArrowheads="1"/>
          </p:cNvSpPr>
          <p:nvPr/>
        </p:nvSpPr>
        <p:spPr bwMode="auto">
          <a:xfrm>
            <a:off x="609600" y="3810000"/>
            <a:ext cx="8001000" cy="1816100"/>
          </a:xfrm>
          <a:prstGeom prst="rect">
            <a:avLst/>
          </a:prstGeom>
          <a:noFill/>
          <a:ln w="9525">
            <a:noFill/>
            <a:miter lim="800000"/>
            <a:headEnd/>
            <a:tailEnd/>
          </a:ln>
        </p:spPr>
        <p:txBody>
          <a:bodyPr>
            <a:spAutoFit/>
          </a:bodyPr>
          <a:lstStyle/>
          <a:p>
            <a:pPr>
              <a:spcBef>
                <a:spcPct val="50000"/>
              </a:spcBef>
            </a:pPr>
            <a:r>
              <a:rPr lang="en-US" sz="2800"/>
              <a:t>C3. Căn cứ vào bảng số liệu trên hãy rút ra nhận xét về mối quan hệ giữa hiệu điện thế U đặt vào hai đầu các cuộn dây của máy biến thế và số vòng dây của các cuộn tương ứng?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1219200" y="228600"/>
            <a:ext cx="6705600" cy="381000"/>
          </a:xfrm>
          <a:prstGeom prst="rect">
            <a:avLst/>
          </a:prstGeom>
        </p:spPr>
        <p:txBody>
          <a:bodyPr wrap="none" fromWordArt="1">
            <a:prstTxWarp prst="textPlain">
              <a:avLst>
                <a:gd name="adj" fmla="val 50000"/>
              </a:avLst>
            </a:prstTxWarp>
          </a:bodyPr>
          <a:lstStyle/>
          <a:p>
            <a:pPr algn="ctr"/>
            <a:endParaRPr lang="en-US" sz="3600" kern="10">
              <a:ln w="9525">
                <a:solidFill>
                  <a:srgbClr val="CC3300"/>
                </a:solidFill>
                <a:round/>
                <a:headEnd/>
                <a:tailEnd/>
              </a:ln>
              <a:solidFill>
                <a:srgbClr val="CC3300"/>
              </a:solidFill>
              <a:latin typeface="Arial"/>
              <a:cs typeface="Arial"/>
            </a:endParaRPr>
          </a:p>
        </p:txBody>
      </p:sp>
      <p:graphicFrame>
        <p:nvGraphicFramePr>
          <p:cNvPr id="24582" name="Group 6"/>
          <p:cNvGraphicFramePr>
            <a:graphicFrameLocks noGrp="1"/>
          </p:cNvGraphicFramePr>
          <p:nvPr>
            <p:ph/>
            <p:extLst>
              <p:ext uri="{D42A27DB-BD31-4B8C-83A1-F6EECF244321}">
                <p14:modId xmlns:p14="http://schemas.microsoft.com/office/powerpoint/2010/main" val="4112973136"/>
              </p:ext>
            </p:extLst>
          </p:nvPr>
        </p:nvGraphicFramePr>
        <p:xfrm>
          <a:off x="342000" y="752475"/>
          <a:ext cx="8497201" cy="3362325"/>
        </p:xfrm>
        <a:graphic>
          <a:graphicData uri="http://schemas.openxmlformats.org/drawingml/2006/table">
            <a:tbl>
              <a:tblPr/>
              <a:tblGrid>
                <a:gridCol w="2678728">
                  <a:extLst>
                    <a:ext uri="{9D8B030D-6E8A-4147-A177-3AD203B41FA5}">
                      <a16:colId xmlns:a16="http://schemas.microsoft.com/office/drawing/2014/main" val="20000"/>
                    </a:ext>
                  </a:extLst>
                </a:gridCol>
                <a:gridCol w="1271725">
                  <a:extLst>
                    <a:ext uri="{9D8B030D-6E8A-4147-A177-3AD203B41FA5}">
                      <a16:colId xmlns:a16="http://schemas.microsoft.com/office/drawing/2014/main" val="20001"/>
                    </a:ext>
                  </a:extLst>
                </a:gridCol>
                <a:gridCol w="1416200">
                  <a:extLst>
                    <a:ext uri="{9D8B030D-6E8A-4147-A177-3AD203B41FA5}">
                      <a16:colId xmlns:a16="http://schemas.microsoft.com/office/drawing/2014/main" val="20002"/>
                    </a:ext>
                  </a:extLst>
                </a:gridCol>
                <a:gridCol w="1565274">
                  <a:extLst>
                    <a:ext uri="{9D8B030D-6E8A-4147-A177-3AD203B41FA5}">
                      <a16:colId xmlns:a16="http://schemas.microsoft.com/office/drawing/2014/main" val="20003"/>
                    </a:ext>
                  </a:extLst>
                </a:gridCol>
                <a:gridCol w="1565274">
                  <a:extLst>
                    <a:ext uri="{9D8B030D-6E8A-4147-A177-3AD203B41FA5}">
                      <a16:colId xmlns:a16="http://schemas.microsoft.com/office/drawing/2014/main" val="20004"/>
                    </a:ext>
                  </a:extLst>
                </a:gridCol>
              </a:tblGrid>
              <a:tr h="9889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U</a:t>
                      </a:r>
                      <a:r>
                        <a:rPr kumimoji="0" lang="en-US" sz="2800" b="0" i="0" u="none" strike="noStrike" cap="none" normalizeH="0" baseline="-25000" dirty="0" smtClean="0">
                          <a:ln>
                            <a:noFill/>
                          </a:ln>
                          <a:solidFill>
                            <a:schemeClr val="tx1"/>
                          </a:solidFill>
                          <a:effectLst/>
                          <a:latin typeface="Arial" charset="0"/>
                        </a:rPr>
                        <a:t>1 </a:t>
                      </a:r>
                      <a:r>
                        <a:rPr kumimoji="0" lang="en-US" sz="2800" b="0" i="0" u="none" strike="noStrike" cap="none" normalizeH="0" baseline="0" dirty="0" smtClean="0">
                          <a:ln>
                            <a:noFill/>
                          </a:ln>
                          <a:solidFill>
                            <a:schemeClr val="tx1"/>
                          </a:solidFill>
                          <a:effectLst/>
                          <a:latin typeface="Arial"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U</a:t>
                      </a:r>
                      <a:r>
                        <a:rPr kumimoji="0" lang="en-US" sz="2800" b="0" i="0" u="none" strike="noStrike" cap="none" normalizeH="0" baseline="-25000" dirty="0" smtClean="0">
                          <a:ln>
                            <a:noFill/>
                          </a:ln>
                          <a:solidFill>
                            <a:schemeClr val="tx1"/>
                          </a:solidFill>
                          <a:effectLst/>
                          <a:latin typeface="Arial" charset="0"/>
                        </a:rPr>
                        <a:t>2</a:t>
                      </a:r>
                      <a:r>
                        <a:rPr kumimoji="0" lang="en-US" sz="2800" b="0" i="0" u="none" strike="noStrike" cap="none" normalizeH="0" baseline="0" dirty="0" smtClean="0">
                          <a:ln>
                            <a:noFill/>
                          </a:ln>
                          <a:solidFill>
                            <a:schemeClr val="tx1"/>
                          </a:solidFill>
                          <a:effectLst/>
                          <a:latin typeface="Arial"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r>
                        <a:rPr kumimoji="0" lang="en-US" sz="2800" b="0" i="0" u="none" strike="noStrike" cap="none" normalizeH="0" baseline="-25000" smtClean="0">
                          <a:ln>
                            <a:noFill/>
                          </a:ln>
                          <a:solidFill>
                            <a:schemeClr val="tx1"/>
                          </a:solidFill>
                          <a:effectLst/>
                          <a:latin typeface="Arial" charset="0"/>
                        </a:rPr>
                        <a:t>1</a:t>
                      </a:r>
                      <a:r>
                        <a:rPr kumimoji="0" lang="en-US" sz="2800" b="0" i="0" u="none" strike="noStrike" cap="none" normalizeH="0" baseline="0" smtClean="0">
                          <a:ln>
                            <a:noFill/>
                          </a:ln>
                          <a:solidFill>
                            <a:schemeClr val="tx1"/>
                          </a:solidFill>
                          <a:effectLst/>
                          <a:latin typeface="Arial" charset="0"/>
                        </a:rPr>
                        <a:t>(vòng)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r>
                        <a:rPr kumimoji="0" lang="en-US" sz="2800" b="0" i="0" u="none" strike="noStrike" cap="none" normalizeH="0" baseline="-25000" smtClean="0">
                          <a:ln>
                            <a:noFill/>
                          </a:ln>
                          <a:solidFill>
                            <a:schemeClr val="tx1"/>
                          </a:solidFill>
                          <a:effectLst/>
                          <a:latin typeface="Arial" charset="0"/>
                        </a:rPr>
                        <a:t>2</a:t>
                      </a:r>
                      <a:r>
                        <a:rPr kumimoji="0" lang="en-US" sz="2800" b="0" i="0" u="none" strike="noStrike" cap="none" normalizeH="0" baseline="0" smtClean="0">
                          <a:ln>
                            <a:noFill/>
                          </a:ln>
                          <a:solidFill>
                            <a:schemeClr val="tx1"/>
                          </a:solidFill>
                          <a:effectLst/>
                          <a:latin typeface="Arial" charset="0"/>
                        </a:rPr>
                        <a:t>(vòng)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39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54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39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2" name="Group 38"/>
          <p:cNvGrpSpPr>
            <a:grpSpLocks/>
          </p:cNvGrpSpPr>
          <p:nvPr/>
        </p:nvGrpSpPr>
        <p:grpSpPr bwMode="auto">
          <a:xfrm>
            <a:off x="341721" y="752908"/>
            <a:ext cx="2785835" cy="1008784"/>
            <a:chOff x="310" y="1823"/>
            <a:chExt cx="1660" cy="466"/>
          </a:xfrm>
        </p:grpSpPr>
        <p:grpSp>
          <p:nvGrpSpPr>
            <p:cNvPr id="18472" name="Group 39"/>
            <p:cNvGrpSpPr>
              <a:grpSpLocks/>
            </p:cNvGrpSpPr>
            <p:nvPr/>
          </p:nvGrpSpPr>
          <p:grpSpPr bwMode="auto">
            <a:xfrm>
              <a:off x="310" y="1823"/>
              <a:ext cx="1660" cy="462"/>
              <a:chOff x="310" y="1823"/>
              <a:chExt cx="1660" cy="462"/>
            </a:xfrm>
          </p:grpSpPr>
          <p:sp>
            <p:nvSpPr>
              <p:cNvPr id="18474" name="Line 40"/>
              <p:cNvSpPr>
                <a:spLocks noChangeShapeType="1"/>
              </p:cNvSpPr>
              <p:nvPr/>
            </p:nvSpPr>
            <p:spPr bwMode="auto">
              <a:xfrm>
                <a:off x="310" y="1823"/>
                <a:ext cx="1613" cy="462"/>
              </a:xfrm>
              <a:prstGeom prst="line">
                <a:avLst/>
              </a:prstGeom>
              <a:noFill/>
              <a:ln w="9525">
                <a:solidFill>
                  <a:schemeClr val="tx1"/>
                </a:solidFill>
                <a:round/>
                <a:headEnd/>
                <a:tailEnd/>
              </a:ln>
            </p:spPr>
            <p:txBody>
              <a:bodyPr/>
              <a:lstStyle/>
              <a:p>
                <a:endParaRPr lang="en-US"/>
              </a:p>
            </p:txBody>
          </p:sp>
          <p:sp>
            <p:nvSpPr>
              <p:cNvPr id="18475" name="Text Box 41"/>
              <p:cNvSpPr txBox="1">
                <a:spLocks noChangeArrowheads="1"/>
              </p:cNvSpPr>
              <p:nvPr/>
            </p:nvSpPr>
            <p:spPr bwMode="auto">
              <a:xfrm>
                <a:off x="1058" y="1850"/>
                <a:ext cx="912" cy="231"/>
              </a:xfrm>
              <a:prstGeom prst="rect">
                <a:avLst/>
              </a:prstGeom>
              <a:noFill/>
              <a:ln w="9525">
                <a:noFill/>
                <a:miter lim="800000"/>
                <a:headEnd/>
                <a:tailEnd/>
              </a:ln>
            </p:spPr>
            <p:txBody>
              <a:bodyPr>
                <a:spAutoFit/>
              </a:bodyPr>
              <a:lstStyle/>
              <a:p>
                <a:pPr>
                  <a:spcBef>
                    <a:spcPct val="50000"/>
                  </a:spcBef>
                </a:pPr>
                <a:r>
                  <a:rPr lang="en-US" b="1" dirty="0" err="1"/>
                  <a:t>Kết</a:t>
                </a:r>
                <a:r>
                  <a:rPr lang="en-US" b="1" dirty="0"/>
                  <a:t> </a:t>
                </a:r>
                <a:r>
                  <a:rPr lang="en-US" b="1" dirty="0" err="1"/>
                  <a:t>quả</a:t>
                </a:r>
                <a:r>
                  <a:rPr lang="en-US" b="1" dirty="0"/>
                  <a:t> </a:t>
                </a:r>
                <a:r>
                  <a:rPr lang="en-US" b="1" dirty="0" err="1"/>
                  <a:t>đo</a:t>
                </a:r>
                <a:endParaRPr lang="en-US" b="1" dirty="0"/>
              </a:p>
            </p:txBody>
          </p:sp>
        </p:grpSp>
        <p:sp>
          <p:nvSpPr>
            <p:cNvPr id="18473" name="Text Box 42"/>
            <p:cNvSpPr txBox="1">
              <a:spLocks noChangeArrowheads="1"/>
            </p:cNvSpPr>
            <p:nvPr/>
          </p:nvSpPr>
          <p:spPr bwMode="auto">
            <a:xfrm>
              <a:off x="310" y="2077"/>
              <a:ext cx="1248" cy="212"/>
            </a:xfrm>
            <a:prstGeom prst="rect">
              <a:avLst/>
            </a:prstGeom>
            <a:noFill/>
            <a:ln w="9525">
              <a:noFill/>
              <a:miter lim="800000"/>
              <a:headEnd/>
              <a:tailEnd/>
            </a:ln>
          </p:spPr>
          <p:txBody>
            <a:bodyPr>
              <a:spAutoFit/>
            </a:bodyPr>
            <a:lstStyle/>
            <a:p>
              <a:pPr>
                <a:spcBef>
                  <a:spcPct val="50000"/>
                </a:spcBef>
              </a:pPr>
              <a:r>
                <a:rPr lang="en-US" sz="1600" b="1" dirty="0" err="1"/>
                <a:t>Lần</a:t>
              </a:r>
              <a:r>
                <a:rPr lang="en-US" sz="1600" b="1" dirty="0"/>
                <a:t> </a:t>
              </a:r>
              <a:r>
                <a:rPr lang="en-US" sz="1600" b="1" dirty="0" err="1"/>
                <a:t>thí</a:t>
              </a:r>
              <a:r>
                <a:rPr lang="en-US" sz="1600" b="1" dirty="0"/>
                <a:t> </a:t>
              </a:r>
              <a:r>
                <a:rPr lang="en-US" sz="1600" b="1" dirty="0" err="1"/>
                <a:t>nghiệm</a:t>
              </a:r>
              <a:endParaRPr lang="en-US" sz="1600" b="1" dirty="0"/>
            </a:p>
          </p:txBody>
        </p:sp>
      </p:grpSp>
      <p:sp>
        <p:nvSpPr>
          <p:cNvPr id="24619" name="Text Box 43"/>
          <p:cNvSpPr txBox="1">
            <a:spLocks noChangeArrowheads="1"/>
          </p:cNvSpPr>
          <p:nvPr/>
        </p:nvSpPr>
        <p:spPr bwMode="auto">
          <a:xfrm>
            <a:off x="304800" y="157162"/>
            <a:ext cx="5791200" cy="523875"/>
          </a:xfrm>
          <a:prstGeom prst="rect">
            <a:avLst/>
          </a:prstGeom>
          <a:noFill/>
          <a:ln w="9525">
            <a:noFill/>
            <a:miter lim="800000"/>
            <a:headEnd/>
            <a:tailEnd/>
          </a:ln>
        </p:spPr>
        <p:txBody>
          <a:bodyPr>
            <a:spAutoFit/>
          </a:bodyPr>
          <a:lstStyle/>
          <a:p>
            <a:pPr>
              <a:spcBef>
                <a:spcPct val="50000"/>
              </a:spcBef>
            </a:pPr>
            <a:r>
              <a:rPr lang="en-US" sz="2800" b="1" dirty="0" err="1"/>
              <a:t>Kết</a:t>
            </a:r>
            <a:r>
              <a:rPr lang="en-US" sz="2800" b="1" dirty="0"/>
              <a:t> </a:t>
            </a:r>
            <a:r>
              <a:rPr lang="en-US" sz="2800" b="1" dirty="0" err="1"/>
              <a:t>quả</a:t>
            </a:r>
            <a:r>
              <a:rPr lang="en-US" sz="2800" b="1" dirty="0"/>
              <a:t> </a:t>
            </a:r>
            <a:r>
              <a:rPr lang="en-US" sz="2800" b="1" dirty="0" err="1"/>
              <a:t>quan</a:t>
            </a:r>
            <a:r>
              <a:rPr lang="en-US" sz="2800" b="1" dirty="0"/>
              <a:t> </a:t>
            </a:r>
            <a:r>
              <a:rPr lang="en-US" sz="2800" b="1" dirty="0" err="1"/>
              <a:t>sát</a:t>
            </a:r>
            <a:endParaRPr lang="en-US" sz="2800" b="1" dirty="0"/>
          </a:p>
        </p:txBody>
      </p:sp>
      <p:sp>
        <p:nvSpPr>
          <p:cNvPr id="24620" name="Text Box 44"/>
          <p:cNvSpPr txBox="1">
            <a:spLocks noChangeArrowheads="1"/>
          </p:cNvSpPr>
          <p:nvPr/>
        </p:nvSpPr>
        <p:spPr bwMode="auto">
          <a:xfrm>
            <a:off x="4419600" y="1909762"/>
            <a:ext cx="1143000" cy="523875"/>
          </a:xfrm>
          <a:prstGeom prst="rect">
            <a:avLst/>
          </a:prstGeom>
          <a:noFill/>
          <a:ln w="9525">
            <a:noFill/>
            <a:miter lim="800000"/>
            <a:headEnd/>
            <a:tailEnd/>
          </a:ln>
        </p:spPr>
        <p:txBody>
          <a:bodyPr>
            <a:spAutoFit/>
          </a:bodyPr>
          <a:lstStyle/>
          <a:p>
            <a:pPr algn="ctr">
              <a:spcBef>
                <a:spcPct val="50000"/>
              </a:spcBef>
            </a:pPr>
            <a:r>
              <a:rPr lang="en-US" sz="2800" dirty="0"/>
              <a:t>12</a:t>
            </a:r>
          </a:p>
        </p:txBody>
      </p:sp>
      <p:sp>
        <p:nvSpPr>
          <p:cNvPr id="24621" name="Text Box 45"/>
          <p:cNvSpPr txBox="1">
            <a:spLocks noChangeArrowheads="1"/>
          </p:cNvSpPr>
          <p:nvPr/>
        </p:nvSpPr>
        <p:spPr bwMode="auto">
          <a:xfrm>
            <a:off x="4419600" y="2652326"/>
            <a:ext cx="1143000" cy="523875"/>
          </a:xfrm>
          <a:prstGeom prst="rect">
            <a:avLst/>
          </a:prstGeom>
          <a:noFill/>
          <a:ln w="9525">
            <a:noFill/>
            <a:miter lim="800000"/>
            <a:headEnd/>
            <a:tailEnd/>
          </a:ln>
        </p:spPr>
        <p:txBody>
          <a:bodyPr>
            <a:spAutoFit/>
          </a:bodyPr>
          <a:lstStyle/>
          <a:p>
            <a:pPr algn="ctr">
              <a:spcBef>
                <a:spcPct val="50000"/>
              </a:spcBef>
            </a:pPr>
            <a:r>
              <a:rPr lang="en-US" sz="2800"/>
              <a:t>3</a:t>
            </a:r>
          </a:p>
        </p:txBody>
      </p:sp>
      <p:sp>
        <p:nvSpPr>
          <p:cNvPr id="24622" name="Text Box 46"/>
          <p:cNvSpPr txBox="1">
            <a:spLocks noChangeArrowheads="1"/>
          </p:cNvSpPr>
          <p:nvPr/>
        </p:nvSpPr>
        <p:spPr bwMode="auto">
          <a:xfrm>
            <a:off x="4419600" y="3394890"/>
            <a:ext cx="1143000" cy="523875"/>
          </a:xfrm>
          <a:prstGeom prst="rect">
            <a:avLst/>
          </a:prstGeom>
          <a:noFill/>
          <a:ln w="9525">
            <a:noFill/>
            <a:miter lim="800000"/>
            <a:headEnd/>
            <a:tailEnd/>
          </a:ln>
        </p:spPr>
        <p:txBody>
          <a:bodyPr>
            <a:spAutoFit/>
          </a:bodyPr>
          <a:lstStyle/>
          <a:p>
            <a:pPr algn="ctr">
              <a:spcBef>
                <a:spcPct val="50000"/>
              </a:spcBef>
            </a:pPr>
            <a:r>
              <a:rPr lang="en-US" sz="2800"/>
              <a:t>4.5</a:t>
            </a:r>
          </a:p>
        </p:txBody>
      </p:sp>
      <p:sp>
        <p:nvSpPr>
          <p:cNvPr id="13" name="Title 1"/>
          <p:cNvSpPr txBox="1">
            <a:spLocks/>
          </p:cNvSpPr>
          <p:nvPr/>
        </p:nvSpPr>
        <p:spPr bwMode="auto">
          <a:xfrm>
            <a:off x="685800" y="4579430"/>
            <a:ext cx="77724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kern="0" dirty="0" smtClean="0"/>
              <a:t>C3. </a:t>
            </a:r>
            <a:r>
              <a:rPr lang="en-US" sz="2800" kern="0" dirty="0" err="1" smtClean="0"/>
              <a:t>Hiệu</a:t>
            </a:r>
            <a:r>
              <a:rPr lang="en-US" sz="2800" kern="0" dirty="0" smtClean="0"/>
              <a:t> </a:t>
            </a:r>
            <a:r>
              <a:rPr lang="en-US" sz="2800" kern="0" dirty="0" err="1" smtClean="0"/>
              <a:t>điện</a:t>
            </a:r>
            <a:r>
              <a:rPr lang="en-US" sz="2800" kern="0" dirty="0" smtClean="0"/>
              <a:t> </a:t>
            </a:r>
            <a:r>
              <a:rPr lang="en-US" sz="2800" kern="0" dirty="0" err="1" smtClean="0"/>
              <a:t>thế</a:t>
            </a:r>
            <a:r>
              <a:rPr lang="en-US" sz="2800" kern="0" dirty="0" smtClean="0"/>
              <a:t> ở </a:t>
            </a:r>
            <a:r>
              <a:rPr lang="en-US" sz="2800" kern="0" dirty="0" err="1" smtClean="0"/>
              <a:t>hai</a:t>
            </a:r>
            <a:r>
              <a:rPr lang="en-US" sz="2800" kern="0" dirty="0" smtClean="0"/>
              <a:t> </a:t>
            </a:r>
            <a:r>
              <a:rPr lang="en-US" sz="2800" kern="0" dirty="0" err="1" smtClean="0"/>
              <a:t>đầu</a:t>
            </a:r>
            <a:r>
              <a:rPr lang="en-US" sz="2800" kern="0" dirty="0" smtClean="0"/>
              <a:t> </a:t>
            </a:r>
            <a:r>
              <a:rPr lang="en-US" sz="2800" kern="0" dirty="0" err="1" smtClean="0"/>
              <a:t>mỗi</a:t>
            </a:r>
            <a:r>
              <a:rPr lang="en-US" sz="2800" kern="0" dirty="0" smtClean="0"/>
              <a:t> </a:t>
            </a:r>
            <a:r>
              <a:rPr lang="en-US" sz="2800" kern="0" dirty="0" err="1" smtClean="0"/>
              <a:t>cuộn</a:t>
            </a:r>
            <a:r>
              <a:rPr lang="en-US" sz="2800" kern="0" dirty="0" smtClean="0"/>
              <a:t> </a:t>
            </a:r>
            <a:r>
              <a:rPr lang="en-US" sz="2800" kern="0" dirty="0" err="1" smtClean="0"/>
              <a:t>dây</a:t>
            </a:r>
            <a:r>
              <a:rPr lang="en-US" sz="2800" kern="0" dirty="0" smtClean="0"/>
              <a:t> </a:t>
            </a:r>
            <a:r>
              <a:rPr lang="en-US" sz="2800" kern="0" dirty="0" err="1" smtClean="0"/>
              <a:t>tỉ</a:t>
            </a:r>
            <a:r>
              <a:rPr lang="en-US" sz="2800" kern="0" dirty="0" smtClean="0"/>
              <a:t> </a:t>
            </a:r>
            <a:r>
              <a:rPr lang="en-US" sz="2800" kern="0" dirty="0" err="1" smtClean="0"/>
              <a:t>lệ</a:t>
            </a:r>
            <a:r>
              <a:rPr lang="en-US" sz="2800" kern="0" dirty="0" smtClean="0"/>
              <a:t> </a:t>
            </a:r>
            <a:r>
              <a:rPr lang="en-US" sz="2800" kern="0" dirty="0" err="1" smtClean="0"/>
              <a:t>thuận</a:t>
            </a:r>
            <a:r>
              <a:rPr lang="en-US" sz="2800" kern="0" dirty="0" smtClean="0"/>
              <a:t> </a:t>
            </a:r>
            <a:r>
              <a:rPr lang="en-US" sz="2800" kern="0" dirty="0" err="1" smtClean="0"/>
              <a:t>với</a:t>
            </a:r>
            <a:r>
              <a:rPr lang="en-US" sz="2800" kern="0" dirty="0" smtClean="0"/>
              <a:t> </a:t>
            </a:r>
            <a:r>
              <a:rPr lang="en-US" sz="2800" kern="0" dirty="0" err="1" smtClean="0"/>
              <a:t>số</a:t>
            </a:r>
            <a:r>
              <a:rPr lang="en-US" sz="2800" kern="0" dirty="0" smtClean="0"/>
              <a:t> </a:t>
            </a:r>
            <a:r>
              <a:rPr lang="en-US" sz="2800" kern="0" dirty="0" err="1" smtClean="0"/>
              <a:t>vòng</a:t>
            </a:r>
            <a:r>
              <a:rPr lang="en-US" sz="2800" kern="0" dirty="0" smtClean="0"/>
              <a:t> </a:t>
            </a:r>
            <a:r>
              <a:rPr lang="en-US" sz="2800" kern="0" dirty="0" err="1" smtClean="0"/>
              <a:t>dây</a:t>
            </a:r>
            <a:r>
              <a:rPr lang="en-US" sz="2800" kern="0" dirty="0" smtClean="0"/>
              <a:t> </a:t>
            </a:r>
            <a:r>
              <a:rPr lang="en-US" sz="2800" kern="0" dirty="0" err="1" smtClean="0"/>
              <a:t>của</a:t>
            </a:r>
            <a:r>
              <a:rPr lang="en-US" sz="2800" kern="0" dirty="0" smtClean="0"/>
              <a:t> </a:t>
            </a:r>
            <a:r>
              <a:rPr lang="en-US" sz="2800" kern="0" dirty="0" err="1" smtClean="0"/>
              <a:t>các</a:t>
            </a:r>
            <a:r>
              <a:rPr lang="en-US" sz="2800" kern="0" dirty="0" smtClean="0"/>
              <a:t> </a:t>
            </a:r>
            <a:r>
              <a:rPr lang="en-US" sz="2800" kern="0" dirty="0" err="1" smtClean="0"/>
              <a:t>cuộn</a:t>
            </a:r>
            <a:r>
              <a:rPr lang="en-US" sz="2800" kern="0" dirty="0" smtClean="0"/>
              <a:t> </a:t>
            </a:r>
            <a:r>
              <a:rPr lang="en-US" sz="2800" kern="0" dirty="0" err="1" smtClean="0"/>
              <a:t>tương</a:t>
            </a:r>
            <a:r>
              <a:rPr lang="en-US" sz="2800" kern="0" dirty="0" smtClean="0"/>
              <a:t> </a:t>
            </a:r>
            <a:r>
              <a:rPr lang="en-US" sz="2800" kern="0" dirty="0" err="1" smtClean="0"/>
              <a:t>ứng</a:t>
            </a:r>
            <a:r>
              <a:rPr lang="en-US" sz="2800" kern="0" dirty="0" smtClean="0"/>
              <a:t>.</a:t>
            </a:r>
            <a:endParaRPr lang="en-US" kern="0" dirty="0" smtClean="0"/>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619"/>
                                        </p:tgtEl>
                                        <p:attrNameLst>
                                          <p:attrName>style.visibility</p:attrName>
                                        </p:attrNameLst>
                                      </p:cBhvr>
                                      <p:to>
                                        <p:strVal val="visible"/>
                                      </p:to>
                                    </p:set>
                                    <p:animEffect transition="in" filter="dissolve">
                                      <p:cBhvr>
                                        <p:cTn id="7" dur="500"/>
                                        <p:tgtEl>
                                          <p:spTgt spid="24619"/>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24582"/>
                                        </p:tgtEl>
                                        <p:attrNameLst>
                                          <p:attrName>style.visibility</p:attrName>
                                        </p:attrNameLst>
                                      </p:cBhvr>
                                      <p:to>
                                        <p:strVal val="visible"/>
                                      </p:to>
                                    </p:set>
                                    <p:animEffect transition="in" filter="randombar(horizontal)">
                                      <p:cBhvr>
                                        <p:cTn id="11" dur="500"/>
                                        <p:tgtEl>
                                          <p:spTgt spid="24582"/>
                                        </p:tgtEl>
                                      </p:cBhvr>
                                    </p:animEffect>
                                  </p:childTnLst>
                                </p:cTn>
                              </p:par>
                              <p:par>
                                <p:cTn id="12" presetID="14" presetClass="entr" presetSubtype="1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620"/>
                                        </p:tgtEl>
                                        <p:attrNameLst>
                                          <p:attrName>style.visibility</p:attrName>
                                        </p:attrNameLst>
                                      </p:cBhvr>
                                      <p:to>
                                        <p:strVal val="visible"/>
                                      </p:to>
                                    </p:set>
                                    <p:anim calcmode="lin" valueType="num">
                                      <p:cBhvr additive="base">
                                        <p:cTn id="19" dur="500" fill="hold"/>
                                        <p:tgtEl>
                                          <p:spTgt spid="24620"/>
                                        </p:tgtEl>
                                        <p:attrNameLst>
                                          <p:attrName>ppt_x</p:attrName>
                                        </p:attrNameLst>
                                      </p:cBhvr>
                                      <p:tavLst>
                                        <p:tav tm="0">
                                          <p:val>
                                            <p:strVal val="#ppt_x"/>
                                          </p:val>
                                        </p:tav>
                                        <p:tav tm="100000">
                                          <p:val>
                                            <p:strVal val="#ppt_x"/>
                                          </p:val>
                                        </p:tav>
                                      </p:tavLst>
                                    </p:anim>
                                    <p:anim calcmode="lin" valueType="num">
                                      <p:cBhvr additive="base">
                                        <p:cTn id="20" dur="500" fill="hold"/>
                                        <p:tgtEl>
                                          <p:spTgt spid="2462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4621"/>
                                        </p:tgtEl>
                                        <p:attrNameLst>
                                          <p:attrName>style.visibility</p:attrName>
                                        </p:attrNameLst>
                                      </p:cBhvr>
                                      <p:to>
                                        <p:strVal val="visible"/>
                                      </p:to>
                                    </p:set>
                                    <p:animEffect transition="in" filter="fade">
                                      <p:cBhvr>
                                        <p:cTn id="25" dur="100"/>
                                        <p:tgtEl>
                                          <p:spTgt spid="24621"/>
                                        </p:tgtEl>
                                      </p:cBhvr>
                                    </p:animEffect>
                                    <p:anim calcmode="lin" valueType="num">
                                      <p:cBhvr>
                                        <p:cTn id="26" dur="400" fill="hold"/>
                                        <p:tgtEl>
                                          <p:spTgt spid="24621"/>
                                        </p:tgtEl>
                                        <p:attrNameLst>
                                          <p:attrName>ppt_x</p:attrName>
                                        </p:attrNameLst>
                                      </p:cBhvr>
                                      <p:tavLst>
                                        <p:tav tm="0">
                                          <p:val>
                                            <p:strVal val="#ppt_x"/>
                                          </p:val>
                                        </p:tav>
                                        <p:tav tm="100000">
                                          <p:val>
                                            <p:strVal val="#ppt_x"/>
                                          </p:val>
                                        </p:tav>
                                      </p:tavLst>
                                    </p:anim>
                                    <p:anim calcmode="lin" valueType="num">
                                      <p:cBhvr>
                                        <p:cTn id="27" dur="400" fill="hold"/>
                                        <p:tgtEl>
                                          <p:spTgt spid="24621"/>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46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46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24622"/>
                                        </p:tgtEl>
                                        <p:attrNameLst>
                                          <p:attrName>style.visibility</p:attrName>
                                        </p:attrNameLst>
                                      </p:cBhvr>
                                      <p:to>
                                        <p:strVal val="visible"/>
                                      </p:to>
                                    </p:set>
                                    <p:anim calcmode="lin" valueType="num">
                                      <p:cBhvr>
                                        <p:cTn id="34" dur="500" fill="hold"/>
                                        <p:tgtEl>
                                          <p:spTgt spid="24622"/>
                                        </p:tgtEl>
                                        <p:attrNameLst>
                                          <p:attrName>ppt_w</p:attrName>
                                        </p:attrNameLst>
                                      </p:cBhvr>
                                      <p:tavLst>
                                        <p:tav tm="0">
                                          <p:val>
                                            <p:strVal val="#ppt_w*2.5"/>
                                          </p:val>
                                        </p:tav>
                                        <p:tav tm="100000">
                                          <p:val>
                                            <p:strVal val="#ppt_w"/>
                                          </p:val>
                                        </p:tav>
                                      </p:tavLst>
                                    </p:anim>
                                    <p:anim calcmode="lin" valueType="num">
                                      <p:cBhvr>
                                        <p:cTn id="35" dur="500" fill="hold"/>
                                        <p:tgtEl>
                                          <p:spTgt spid="24622"/>
                                        </p:tgtEl>
                                        <p:attrNameLst>
                                          <p:attrName>ppt_h</p:attrName>
                                        </p:attrNameLst>
                                      </p:cBhvr>
                                      <p:tavLst>
                                        <p:tav tm="0">
                                          <p:val>
                                            <p:strVal val="#ppt_h*0.01"/>
                                          </p:val>
                                        </p:tav>
                                        <p:tav tm="100000">
                                          <p:val>
                                            <p:strVal val="#ppt_h"/>
                                          </p:val>
                                        </p:tav>
                                      </p:tavLst>
                                    </p:anim>
                                    <p:anim calcmode="lin" valueType="num">
                                      <p:cBhvr>
                                        <p:cTn id="36" dur="500" fill="hold"/>
                                        <p:tgtEl>
                                          <p:spTgt spid="24622"/>
                                        </p:tgtEl>
                                        <p:attrNameLst>
                                          <p:attrName>ppt_x</p:attrName>
                                        </p:attrNameLst>
                                      </p:cBhvr>
                                      <p:tavLst>
                                        <p:tav tm="0">
                                          <p:val>
                                            <p:strVal val="#ppt_x"/>
                                          </p:val>
                                        </p:tav>
                                        <p:tav tm="100000">
                                          <p:val>
                                            <p:strVal val="#ppt_x"/>
                                          </p:val>
                                        </p:tav>
                                      </p:tavLst>
                                    </p:anim>
                                    <p:anim calcmode="lin" valueType="num">
                                      <p:cBhvr>
                                        <p:cTn id="37" dur="500" fill="hold"/>
                                        <p:tgtEl>
                                          <p:spTgt spid="24622"/>
                                        </p:tgtEl>
                                        <p:attrNameLst>
                                          <p:attrName>ppt_y</p:attrName>
                                        </p:attrNameLst>
                                      </p:cBhvr>
                                      <p:tavLst>
                                        <p:tav tm="0">
                                          <p:val>
                                            <p:strVal val="#ppt_h+1"/>
                                          </p:val>
                                        </p:tav>
                                        <p:tav tm="100000">
                                          <p:val>
                                            <p:strVal val="#ppt_y"/>
                                          </p:val>
                                        </p:tav>
                                      </p:tavLst>
                                    </p:anim>
                                    <p:animEffect transition="in" filter="fade">
                                      <p:cBhvr>
                                        <p:cTn id="38" dur="500"/>
                                        <p:tgtEl>
                                          <p:spTgt spid="2462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xit" presetSubtype="0" fill="hold" nodeType="clickEffect">
                                  <p:stCondLst>
                                    <p:cond delay="0"/>
                                  </p:stCondLst>
                                  <p:childTnLst>
                                    <p:anim calcmode="lin" valueType="num">
                                      <p:cBhvr>
                                        <p:cTn id="48" dur="500"/>
                                        <p:tgtEl>
                                          <p:spTgt spid="24582"/>
                                        </p:tgtEl>
                                        <p:attrNameLst>
                                          <p:attrName>ppt_w</p:attrName>
                                        </p:attrNameLst>
                                      </p:cBhvr>
                                      <p:tavLst>
                                        <p:tav tm="0">
                                          <p:val>
                                            <p:strVal val="ppt_w"/>
                                          </p:val>
                                        </p:tav>
                                        <p:tav tm="100000">
                                          <p:val>
                                            <p:fltVal val="0"/>
                                          </p:val>
                                        </p:tav>
                                      </p:tavLst>
                                    </p:anim>
                                    <p:anim calcmode="lin" valueType="num">
                                      <p:cBhvr>
                                        <p:cTn id="49" dur="500"/>
                                        <p:tgtEl>
                                          <p:spTgt spid="24582"/>
                                        </p:tgtEl>
                                        <p:attrNameLst>
                                          <p:attrName>ppt_h</p:attrName>
                                        </p:attrNameLst>
                                      </p:cBhvr>
                                      <p:tavLst>
                                        <p:tav tm="0">
                                          <p:val>
                                            <p:strVal val="ppt_h"/>
                                          </p:val>
                                        </p:tav>
                                        <p:tav tm="100000">
                                          <p:val>
                                            <p:fltVal val="0"/>
                                          </p:val>
                                        </p:tav>
                                      </p:tavLst>
                                    </p:anim>
                                    <p:animEffect transition="out" filter="fade">
                                      <p:cBhvr>
                                        <p:cTn id="50" dur="500"/>
                                        <p:tgtEl>
                                          <p:spTgt spid="24582"/>
                                        </p:tgtEl>
                                      </p:cBhvr>
                                    </p:animEffect>
                                    <p:set>
                                      <p:cBhvr>
                                        <p:cTn id="51" dur="1" fill="hold">
                                          <p:stCondLst>
                                            <p:cond delay="499"/>
                                          </p:stCondLst>
                                        </p:cTn>
                                        <p:tgtEl>
                                          <p:spTgt spid="24582"/>
                                        </p:tgtEl>
                                        <p:attrNameLst>
                                          <p:attrName>style.visibility</p:attrName>
                                        </p:attrNameLst>
                                      </p:cBhvr>
                                      <p:to>
                                        <p:strVal val="hidden"/>
                                      </p:to>
                                    </p:set>
                                  </p:childTnLst>
                                </p:cTn>
                              </p:par>
                              <p:par>
                                <p:cTn id="52" presetID="53" presetClass="exit" presetSubtype="0" fill="hold" grpId="1" nodeType="withEffect">
                                  <p:stCondLst>
                                    <p:cond delay="0"/>
                                  </p:stCondLst>
                                  <p:childTnLst>
                                    <p:anim calcmode="lin" valueType="num">
                                      <p:cBhvr>
                                        <p:cTn id="53" dur="500"/>
                                        <p:tgtEl>
                                          <p:spTgt spid="24620"/>
                                        </p:tgtEl>
                                        <p:attrNameLst>
                                          <p:attrName>ppt_w</p:attrName>
                                        </p:attrNameLst>
                                      </p:cBhvr>
                                      <p:tavLst>
                                        <p:tav tm="0">
                                          <p:val>
                                            <p:strVal val="ppt_w"/>
                                          </p:val>
                                        </p:tav>
                                        <p:tav tm="100000">
                                          <p:val>
                                            <p:fltVal val="0"/>
                                          </p:val>
                                        </p:tav>
                                      </p:tavLst>
                                    </p:anim>
                                    <p:anim calcmode="lin" valueType="num">
                                      <p:cBhvr>
                                        <p:cTn id="54" dur="500"/>
                                        <p:tgtEl>
                                          <p:spTgt spid="24620"/>
                                        </p:tgtEl>
                                        <p:attrNameLst>
                                          <p:attrName>ppt_h</p:attrName>
                                        </p:attrNameLst>
                                      </p:cBhvr>
                                      <p:tavLst>
                                        <p:tav tm="0">
                                          <p:val>
                                            <p:strVal val="ppt_h"/>
                                          </p:val>
                                        </p:tav>
                                        <p:tav tm="100000">
                                          <p:val>
                                            <p:fltVal val="0"/>
                                          </p:val>
                                        </p:tav>
                                      </p:tavLst>
                                    </p:anim>
                                    <p:animEffect transition="out" filter="fade">
                                      <p:cBhvr>
                                        <p:cTn id="55" dur="500"/>
                                        <p:tgtEl>
                                          <p:spTgt spid="24620"/>
                                        </p:tgtEl>
                                      </p:cBhvr>
                                    </p:animEffect>
                                    <p:set>
                                      <p:cBhvr>
                                        <p:cTn id="56" dur="1" fill="hold">
                                          <p:stCondLst>
                                            <p:cond delay="499"/>
                                          </p:stCondLst>
                                        </p:cTn>
                                        <p:tgtEl>
                                          <p:spTgt spid="24620"/>
                                        </p:tgtEl>
                                        <p:attrNameLst>
                                          <p:attrName>style.visibility</p:attrName>
                                        </p:attrNameLst>
                                      </p:cBhvr>
                                      <p:to>
                                        <p:strVal val="hidden"/>
                                      </p:to>
                                    </p:set>
                                  </p:childTnLst>
                                </p:cTn>
                              </p:par>
                              <p:par>
                                <p:cTn id="57" presetID="53" presetClass="exit" presetSubtype="0" fill="hold" grpId="1" nodeType="withEffect">
                                  <p:stCondLst>
                                    <p:cond delay="0"/>
                                  </p:stCondLst>
                                  <p:childTnLst>
                                    <p:anim calcmode="lin" valueType="num">
                                      <p:cBhvr>
                                        <p:cTn id="58" dur="500"/>
                                        <p:tgtEl>
                                          <p:spTgt spid="24621"/>
                                        </p:tgtEl>
                                        <p:attrNameLst>
                                          <p:attrName>ppt_w</p:attrName>
                                        </p:attrNameLst>
                                      </p:cBhvr>
                                      <p:tavLst>
                                        <p:tav tm="0">
                                          <p:val>
                                            <p:strVal val="ppt_w"/>
                                          </p:val>
                                        </p:tav>
                                        <p:tav tm="100000">
                                          <p:val>
                                            <p:fltVal val="0"/>
                                          </p:val>
                                        </p:tav>
                                      </p:tavLst>
                                    </p:anim>
                                    <p:anim calcmode="lin" valueType="num">
                                      <p:cBhvr>
                                        <p:cTn id="59" dur="500"/>
                                        <p:tgtEl>
                                          <p:spTgt spid="24621"/>
                                        </p:tgtEl>
                                        <p:attrNameLst>
                                          <p:attrName>ppt_h</p:attrName>
                                        </p:attrNameLst>
                                      </p:cBhvr>
                                      <p:tavLst>
                                        <p:tav tm="0">
                                          <p:val>
                                            <p:strVal val="ppt_h"/>
                                          </p:val>
                                        </p:tav>
                                        <p:tav tm="100000">
                                          <p:val>
                                            <p:fltVal val="0"/>
                                          </p:val>
                                        </p:tav>
                                      </p:tavLst>
                                    </p:anim>
                                    <p:animEffect transition="out" filter="fade">
                                      <p:cBhvr>
                                        <p:cTn id="60" dur="500"/>
                                        <p:tgtEl>
                                          <p:spTgt spid="24621"/>
                                        </p:tgtEl>
                                      </p:cBhvr>
                                    </p:animEffect>
                                    <p:set>
                                      <p:cBhvr>
                                        <p:cTn id="61" dur="1" fill="hold">
                                          <p:stCondLst>
                                            <p:cond delay="499"/>
                                          </p:stCondLst>
                                        </p:cTn>
                                        <p:tgtEl>
                                          <p:spTgt spid="24621"/>
                                        </p:tgtEl>
                                        <p:attrNameLst>
                                          <p:attrName>style.visibility</p:attrName>
                                        </p:attrNameLst>
                                      </p:cBhvr>
                                      <p:to>
                                        <p:strVal val="hidden"/>
                                      </p:to>
                                    </p:set>
                                  </p:childTnLst>
                                </p:cTn>
                              </p:par>
                              <p:par>
                                <p:cTn id="62" presetID="53" presetClass="exit" presetSubtype="0" fill="hold" grpId="1" nodeType="withEffect">
                                  <p:stCondLst>
                                    <p:cond delay="0"/>
                                  </p:stCondLst>
                                  <p:childTnLst>
                                    <p:anim calcmode="lin" valueType="num">
                                      <p:cBhvr>
                                        <p:cTn id="63" dur="500"/>
                                        <p:tgtEl>
                                          <p:spTgt spid="24622"/>
                                        </p:tgtEl>
                                        <p:attrNameLst>
                                          <p:attrName>ppt_w</p:attrName>
                                        </p:attrNameLst>
                                      </p:cBhvr>
                                      <p:tavLst>
                                        <p:tav tm="0">
                                          <p:val>
                                            <p:strVal val="ppt_w"/>
                                          </p:val>
                                        </p:tav>
                                        <p:tav tm="100000">
                                          <p:val>
                                            <p:fltVal val="0"/>
                                          </p:val>
                                        </p:tav>
                                      </p:tavLst>
                                    </p:anim>
                                    <p:anim calcmode="lin" valueType="num">
                                      <p:cBhvr>
                                        <p:cTn id="64" dur="500"/>
                                        <p:tgtEl>
                                          <p:spTgt spid="24622"/>
                                        </p:tgtEl>
                                        <p:attrNameLst>
                                          <p:attrName>ppt_h</p:attrName>
                                        </p:attrNameLst>
                                      </p:cBhvr>
                                      <p:tavLst>
                                        <p:tav tm="0">
                                          <p:val>
                                            <p:strVal val="ppt_h"/>
                                          </p:val>
                                        </p:tav>
                                        <p:tav tm="100000">
                                          <p:val>
                                            <p:fltVal val="0"/>
                                          </p:val>
                                        </p:tav>
                                      </p:tavLst>
                                    </p:anim>
                                    <p:animEffect transition="out" filter="fade">
                                      <p:cBhvr>
                                        <p:cTn id="65" dur="500"/>
                                        <p:tgtEl>
                                          <p:spTgt spid="24622"/>
                                        </p:tgtEl>
                                      </p:cBhvr>
                                    </p:animEffect>
                                    <p:set>
                                      <p:cBhvr>
                                        <p:cTn id="66" dur="1" fill="hold">
                                          <p:stCondLst>
                                            <p:cond delay="499"/>
                                          </p:stCondLst>
                                        </p:cTn>
                                        <p:tgtEl>
                                          <p:spTgt spid="24622"/>
                                        </p:tgtEl>
                                        <p:attrNameLst>
                                          <p:attrName>style.visibility</p:attrName>
                                        </p:attrNameLst>
                                      </p:cBhvr>
                                      <p:to>
                                        <p:strVal val="hidden"/>
                                      </p:to>
                                    </p:set>
                                  </p:childTnLst>
                                </p:cTn>
                              </p:par>
                              <p:par>
                                <p:cTn id="67" presetID="53" presetClass="exit" presetSubtype="0" fill="hold" nodeType="withEffect">
                                  <p:stCondLst>
                                    <p:cond delay="0"/>
                                  </p:stCondLst>
                                  <p:childTnLst>
                                    <p:anim calcmode="lin" valueType="num">
                                      <p:cBhvr>
                                        <p:cTn id="68" dur="500"/>
                                        <p:tgtEl>
                                          <p:spTgt spid="2"/>
                                        </p:tgtEl>
                                        <p:attrNameLst>
                                          <p:attrName>ppt_w</p:attrName>
                                        </p:attrNameLst>
                                      </p:cBhvr>
                                      <p:tavLst>
                                        <p:tav tm="0">
                                          <p:val>
                                            <p:strVal val="ppt_w"/>
                                          </p:val>
                                        </p:tav>
                                        <p:tav tm="100000">
                                          <p:val>
                                            <p:fltVal val="0"/>
                                          </p:val>
                                        </p:tav>
                                      </p:tavLst>
                                    </p:anim>
                                    <p:anim calcmode="lin" valueType="num">
                                      <p:cBhvr>
                                        <p:cTn id="69" dur="500"/>
                                        <p:tgtEl>
                                          <p:spTgt spid="2"/>
                                        </p:tgtEl>
                                        <p:attrNameLst>
                                          <p:attrName>ppt_h</p:attrName>
                                        </p:attrNameLst>
                                      </p:cBhvr>
                                      <p:tavLst>
                                        <p:tav tm="0">
                                          <p:val>
                                            <p:strVal val="ppt_h"/>
                                          </p:val>
                                        </p:tav>
                                        <p:tav tm="100000">
                                          <p:val>
                                            <p:fltVal val="0"/>
                                          </p:val>
                                        </p:tav>
                                      </p:tavLst>
                                    </p:anim>
                                    <p:animEffect transition="out" filter="fade">
                                      <p:cBhvr>
                                        <p:cTn id="70" dur="500"/>
                                        <p:tgtEl>
                                          <p:spTgt spid="2"/>
                                        </p:tgtEl>
                                      </p:cBhvr>
                                    </p:animEffect>
                                    <p:set>
                                      <p:cBhvr>
                                        <p:cTn id="71" dur="1" fill="hold">
                                          <p:stCondLst>
                                            <p:cond delay="499"/>
                                          </p:stCondLst>
                                        </p:cTn>
                                        <p:tgtEl>
                                          <p:spTgt spid="2"/>
                                        </p:tgtEl>
                                        <p:attrNameLst>
                                          <p:attrName>style.visibility</p:attrName>
                                        </p:attrNameLst>
                                      </p:cBhvr>
                                      <p:to>
                                        <p:strVal val="hidden"/>
                                      </p:to>
                                    </p:set>
                                  </p:childTnLst>
                                </p:cTn>
                              </p:par>
                              <p:par>
                                <p:cTn id="72" presetID="53" presetClass="exit" presetSubtype="0" fill="hold" grpId="1" nodeType="withEffect">
                                  <p:stCondLst>
                                    <p:cond delay="0"/>
                                  </p:stCondLst>
                                  <p:childTnLst>
                                    <p:anim calcmode="lin" valueType="num">
                                      <p:cBhvr>
                                        <p:cTn id="73" dur="500"/>
                                        <p:tgtEl>
                                          <p:spTgt spid="24619"/>
                                        </p:tgtEl>
                                        <p:attrNameLst>
                                          <p:attrName>ppt_w</p:attrName>
                                        </p:attrNameLst>
                                      </p:cBhvr>
                                      <p:tavLst>
                                        <p:tav tm="0">
                                          <p:val>
                                            <p:strVal val="ppt_w"/>
                                          </p:val>
                                        </p:tav>
                                        <p:tav tm="100000">
                                          <p:val>
                                            <p:fltVal val="0"/>
                                          </p:val>
                                        </p:tav>
                                      </p:tavLst>
                                    </p:anim>
                                    <p:anim calcmode="lin" valueType="num">
                                      <p:cBhvr>
                                        <p:cTn id="74" dur="500"/>
                                        <p:tgtEl>
                                          <p:spTgt spid="24619"/>
                                        </p:tgtEl>
                                        <p:attrNameLst>
                                          <p:attrName>ppt_h</p:attrName>
                                        </p:attrNameLst>
                                      </p:cBhvr>
                                      <p:tavLst>
                                        <p:tav tm="0">
                                          <p:val>
                                            <p:strVal val="ppt_h"/>
                                          </p:val>
                                        </p:tav>
                                        <p:tav tm="100000">
                                          <p:val>
                                            <p:fltVal val="0"/>
                                          </p:val>
                                        </p:tav>
                                      </p:tavLst>
                                    </p:anim>
                                    <p:animEffect transition="out" filter="fade">
                                      <p:cBhvr>
                                        <p:cTn id="75" dur="500"/>
                                        <p:tgtEl>
                                          <p:spTgt spid="24619"/>
                                        </p:tgtEl>
                                      </p:cBhvr>
                                    </p:animEffect>
                                    <p:set>
                                      <p:cBhvr>
                                        <p:cTn id="76" dur="1" fill="hold">
                                          <p:stCondLst>
                                            <p:cond delay="499"/>
                                          </p:stCondLst>
                                        </p:cTn>
                                        <p:tgtEl>
                                          <p:spTgt spid="246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9" grpId="0"/>
      <p:bldP spid="24619" grpId="1"/>
      <p:bldP spid="24620" grpId="0"/>
      <p:bldP spid="24620" grpId="1"/>
      <p:bldP spid="24621" grpId="0"/>
      <p:bldP spid="24621" grpId="1"/>
      <p:bldP spid="24622" grpId="0"/>
      <p:bldP spid="24622" grpId="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2"/>
          <p:cNvSpPr>
            <a:spLocks noChangeArrowheads="1" noChangeShapeType="1" noTextEdit="1"/>
          </p:cNvSpPr>
          <p:nvPr/>
        </p:nvSpPr>
        <p:spPr bwMode="auto">
          <a:xfrm>
            <a:off x="1066800" y="152400"/>
            <a:ext cx="7162800" cy="457200"/>
          </a:xfrm>
          <a:prstGeom prst="rect">
            <a:avLst/>
          </a:prstGeom>
        </p:spPr>
        <p:txBody>
          <a:bodyPr wrap="none" fromWordArt="1">
            <a:prstTxWarp prst="textPlain">
              <a:avLst>
                <a:gd name="adj" fmla="val 49574"/>
              </a:avLst>
            </a:prstTxWarp>
          </a:bodyPr>
          <a:lstStyle/>
          <a:p>
            <a:pPr algn="ctr"/>
            <a:r>
              <a:rPr lang="en-US" sz="3600" kern="10" dirty="0" err="1" smtClean="0">
                <a:ln w="9525">
                  <a:solidFill>
                    <a:srgbClr val="CC3300"/>
                  </a:solidFill>
                  <a:round/>
                  <a:headEnd/>
                  <a:tailEnd/>
                </a:ln>
                <a:solidFill>
                  <a:srgbClr val="CC3300"/>
                </a:solidFill>
                <a:latin typeface="Times New Roman" pitchFamily="18" charset="0"/>
                <a:cs typeface="Times New Roman" pitchFamily="18" charset="0"/>
              </a:rPr>
              <a:t>Tiết</a:t>
            </a:r>
            <a:r>
              <a:rPr lang="en-US" sz="3600" kern="10" dirty="0" smtClean="0">
                <a:ln w="9525">
                  <a:solidFill>
                    <a:srgbClr val="CC3300"/>
                  </a:solidFill>
                  <a:round/>
                  <a:headEnd/>
                  <a:tailEnd/>
                </a:ln>
                <a:solidFill>
                  <a:srgbClr val="CC3300"/>
                </a:solidFill>
                <a:latin typeface="Times New Roman" pitchFamily="18" charset="0"/>
                <a:cs typeface="Times New Roman" pitchFamily="18" charset="0"/>
              </a:rPr>
              <a:t> 41-Bài 37: MÁY BIẾN THẾ</a:t>
            </a:r>
            <a:endParaRPr lang="en-US" sz="3600" kern="10" dirty="0">
              <a:ln w="9525">
                <a:solidFill>
                  <a:srgbClr val="CC3300"/>
                </a:solidFill>
                <a:round/>
                <a:headEnd/>
                <a:tailEnd/>
              </a:ln>
              <a:solidFill>
                <a:srgbClr val="CC3300"/>
              </a:solidFill>
              <a:latin typeface="Arial"/>
              <a:cs typeface="Arial"/>
            </a:endParaRPr>
          </a:p>
        </p:txBody>
      </p:sp>
      <p:sp>
        <p:nvSpPr>
          <p:cNvPr id="2052" name="Text Box 3"/>
          <p:cNvSpPr txBox="1">
            <a:spLocks noChangeArrowheads="1"/>
          </p:cNvSpPr>
          <p:nvPr/>
        </p:nvSpPr>
        <p:spPr bwMode="auto">
          <a:xfrm>
            <a:off x="304800" y="762000"/>
            <a:ext cx="8610600" cy="519113"/>
          </a:xfrm>
          <a:prstGeom prst="rect">
            <a:avLst/>
          </a:prstGeom>
          <a:noFill/>
          <a:ln w="9525">
            <a:noFill/>
            <a:miter lim="800000"/>
            <a:headEnd/>
            <a:tailEnd/>
          </a:ln>
        </p:spPr>
        <p:txBody>
          <a:bodyPr>
            <a:spAutoFit/>
          </a:bodyPr>
          <a:lstStyle/>
          <a:p>
            <a:pPr>
              <a:spcBef>
                <a:spcPct val="50000"/>
              </a:spcBef>
            </a:pPr>
            <a:r>
              <a:rPr lang="en-US" sz="2800" b="1">
                <a:solidFill>
                  <a:srgbClr val="CC3300"/>
                </a:solidFill>
              </a:rPr>
              <a:t>I. </a:t>
            </a:r>
            <a:r>
              <a:rPr lang="en-US" sz="2800" b="1" u="sng">
                <a:solidFill>
                  <a:srgbClr val="CC3300"/>
                </a:solidFill>
              </a:rPr>
              <a:t>CẤU TẠO VÀ HOẠT ĐỘNG CỦA MÁY BIẾN THẾ</a:t>
            </a:r>
          </a:p>
        </p:txBody>
      </p:sp>
      <p:sp>
        <p:nvSpPr>
          <p:cNvPr id="2053" name="Text Box 4"/>
          <p:cNvSpPr txBox="1">
            <a:spLocks noChangeArrowheads="1"/>
          </p:cNvSpPr>
          <p:nvPr/>
        </p:nvSpPr>
        <p:spPr bwMode="auto">
          <a:xfrm>
            <a:off x="457200" y="1371600"/>
            <a:ext cx="8229600" cy="946150"/>
          </a:xfrm>
          <a:prstGeom prst="rect">
            <a:avLst/>
          </a:prstGeom>
          <a:noFill/>
          <a:ln w="9525">
            <a:noFill/>
            <a:miter lim="800000"/>
            <a:headEnd/>
            <a:tailEnd/>
          </a:ln>
        </p:spPr>
        <p:txBody>
          <a:bodyPr>
            <a:spAutoFit/>
          </a:bodyPr>
          <a:lstStyle/>
          <a:p>
            <a:pPr>
              <a:spcBef>
                <a:spcPct val="50000"/>
              </a:spcBef>
            </a:pPr>
            <a:r>
              <a:rPr lang="en-US" sz="2800" b="1">
                <a:solidFill>
                  <a:srgbClr val="CC3300"/>
                </a:solidFill>
              </a:rPr>
              <a:t>II. </a:t>
            </a:r>
            <a:r>
              <a:rPr lang="en-US" sz="2800" b="1" u="sng">
                <a:solidFill>
                  <a:srgbClr val="CC3300"/>
                </a:solidFill>
              </a:rPr>
              <a:t>TÁC DỤNG LÀM BIẾN ĐỔI HIỆU ĐIỆN THẾ CỦA MÁY BIẾN THẾ</a:t>
            </a:r>
          </a:p>
        </p:txBody>
      </p:sp>
      <p:sp>
        <p:nvSpPr>
          <p:cNvPr id="2054" name="Text Box 5"/>
          <p:cNvSpPr txBox="1">
            <a:spLocks noChangeArrowheads="1"/>
          </p:cNvSpPr>
          <p:nvPr/>
        </p:nvSpPr>
        <p:spPr bwMode="auto">
          <a:xfrm>
            <a:off x="762000" y="2438400"/>
            <a:ext cx="2743200" cy="519113"/>
          </a:xfrm>
          <a:prstGeom prst="rect">
            <a:avLst/>
          </a:prstGeom>
          <a:noFill/>
          <a:ln w="9525">
            <a:noFill/>
            <a:miter lim="800000"/>
            <a:headEnd/>
            <a:tailEnd/>
          </a:ln>
        </p:spPr>
        <p:txBody>
          <a:bodyPr>
            <a:spAutoFit/>
          </a:bodyPr>
          <a:lstStyle/>
          <a:p>
            <a:pPr>
              <a:spcBef>
                <a:spcPct val="50000"/>
              </a:spcBef>
            </a:pPr>
            <a:r>
              <a:rPr lang="en-US" sz="2800" b="1"/>
              <a:t>1) </a:t>
            </a:r>
            <a:r>
              <a:rPr lang="en-US" sz="2800" b="1" u="sng"/>
              <a:t>Quan sát</a:t>
            </a:r>
          </a:p>
        </p:txBody>
      </p:sp>
      <p:sp>
        <p:nvSpPr>
          <p:cNvPr id="2055" name="Text Box 45"/>
          <p:cNvSpPr txBox="1">
            <a:spLocks noChangeArrowheads="1"/>
          </p:cNvSpPr>
          <p:nvPr/>
        </p:nvSpPr>
        <p:spPr bwMode="auto">
          <a:xfrm>
            <a:off x="762000" y="3048000"/>
            <a:ext cx="2743200" cy="519113"/>
          </a:xfrm>
          <a:prstGeom prst="rect">
            <a:avLst/>
          </a:prstGeom>
          <a:noFill/>
          <a:ln w="9525">
            <a:noFill/>
            <a:miter lim="800000"/>
            <a:headEnd/>
            <a:tailEnd/>
          </a:ln>
        </p:spPr>
        <p:txBody>
          <a:bodyPr>
            <a:spAutoFit/>
          </a:bodyPr>
          <a:lstStyle/>
          <a:p>
            <a:pPr>
              <a:spcBef>
                <a:spcPct val="50000"/>
              </a:spcBef>
            </a:pPr>
            <a:r>
              <a:rPr lang="en-US" sz="2800" b="1"/>
              <a:t>2) </a:t>
            </a:r>
            <a:r>
              <a:rPr lang="en-US" sz="2800" b="1" u="sng"/>
              <a:t>Kết luận</a:t>
            </a:r>
            <a:r>
              <a:rPr lang="en-US" sz="2800" b="1"/>
              <a:t>:</a:t>
            </a:r>
          </a:p>
        </p:txBody>
      </p:sp>
      <p:graphicFrame>
        <p:nvGraphicFramePr>
          <p:cNvPr id="21554" name="Object 50"/>
          <p:cNvGraphicFramePr>
            <a:graphicFrameLocks noGrp="1" noChangeAspect="1"/>
          </p:cNvGraphicFramePr>
          <p:nvPr>
            <p:ph/>
          </p:nvPr>
        </p:nvGraphicFramePr>
        <p:xfrm>
          <a:off x="3276600" y="4495800"/>
          <a:ext cx="1219200" cy="914400"/>
        </p:xfrm>
        <a:graphic>
          <a:graphicData uri="http://schemas.openxmlformats.org/presentationml/2006/ole">
            <mc:AlternateContent xmlns:mc="http://schemas.openxmlformats.org/markup-compatibility/2006">
              <mc:Choice xmlns:v="urn:schemas-microsoft-com:vml" Requires="v">
                <p:oleObj spid="_x0000_s2058" name="Equation" r:id="rId3" imgW="558558" imgH="431613" progId="Equation.3">
                  <p:embed/>
                </p:oleObj>
              </mc:Choice>
              <mc:Fallback>
                <p:oleObj name="Equation" r:id="rId3" imgW="558558" imgH="431613" progId="Equation.3">
                  <p:embed/>
                  <p:pic>
                    <p:nvPicPr>
                      <p:cNvPr id="0" name="Object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495800"/>
                        <a:ext cx="12192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57" name="Text Box 53"/>
          <p:cNvSpPr txBox="1">
            <a:spLocks noChangeArrowheads="1"/>
          </p:cNvSpPr>
          <p:nvPr/>
        </p:nvSpPr>
        <p:spPr bwMode="auto">
          <a:xfrm>
            <a:off x="457200" y="5484813"/>
            <a:ext cx="8382000" cy="1160462"/>
          </a:xfrm>
          <a:prstGeom prst="rect">
            <a:avLst/>
          </a:prstGeom>
          <a:noFill/>
          <a:ln w="9525">
            <a:noFill/>
            <a:miter lim="800000"/>
            <a:headEnd/>
            <a:tailEnd/>
          </a:ln>
        </p:spPr>
        <p:txBody>
          <a:bodyPr>
            <a:spAutoFit/>
          </a:bodyPr>
          <a:lstStyle/>
          <a:p>
            <a:pPr>
              <a:spcBef>
                <a:spcPct val="50000"/>
              </a:spcBef>
              <a:buFontTx/>
              <a:buBlip>
                <a:blip r:embed="rId5"/>
              </a:buBlip>
            </a:pPr>
            <a:r>
              <a:rPr lang="en-US" sz="2800" b="1"/>
              <a:t> Khi U</a:t>
            </a:r>
            <a:r>
              <a:rPr lang="en-US" sz="2800" b="1" baseline="-25000"/>
              <a:t>1 </a:t>
            </a:r>
            <a:r>
              <a:rPr lang="en-US" sz="2800" b="1"/>
              <a:t>&gt; U</a:t>
            </a:r>
            <a:r>
              <a:rPr lang="en-US" sz="2800" b="1" baseline="-25000"/>
              <a:t>2</a:t>
            </a:r>
            <a:r>
              <a:rPr lang="en-US" sz="2800" b="1"/>
              <a:t> : ta có máy hạ thế.</a:t>
            </a:r>
          </a:p>
          <a:p>
            <a:pPr>
              <a:spcBef>
                <a:spcPct val="50000"/>
              </a:spcBef>
              <a:buFontTx/>
              <a:buBlip>
                <a:blip r:embed="rId5"/>
              </a:buBlip>
            </a:pPr>
            <a:r>
              <a:rPr lang="en-US" sz="2800" b="1"/>
              <a:t> Khi U</a:t>
            </a:r>
            <a:r>
              <a:rPr lang="en-US" sz="2800" b="1" baseline="-25000"/>
              <a:t>1</a:t>
            </a:r>
            <a:r>
              <a:rPr lang="en-US" sz="2800" b="1"/>
              <a:t> &lt; U</a:t>
            </a:r>
            <a:r>
              <a:rPr lang="en-US" sz="2800" b="1" baseline="-25000"/>
              <a:t>2</a:t>
            </a:r>
            <a:r>
              <a:rPr lang="en-US" sz="2800" b="1"/>
              <a:t> :ta có máy tăng thế</a:t>
            </a:r>
          </a:p>
        </p:txBody>
      </p:sp>
      <p:sp>
        <p:nvSpPr>
          <p:cNvPr id="21558" name="Text Box 54"/>
          <p:cNvSpPr txBox="1">
            <a:spLocks noChangeArrowheads="1"/>
          </p:cNvSpPr>
          <p:nvPr/>
        </p:nvSpPr>
        <p:spPr bwMode="auto">
          <a:xfrm>
            <a:off x="0" y="3517900"/>
            <a:ext cx="9144000" cy="1358900"/>
          </a:xfrm>
          <a:prstGeom prst="rect">
            <a:avLst/>
          </a:prstGeom>
          <a:noFill/>
          <a:ln w="9525">
            <a:noFill/>
            <a:miter lim="800000"/>
            <a:headEnd/>
            <a:tailEnd/>
          </a:ln>
        </p:spPr>
        <p:txBody>
          <a:bodyPr>
            <a:spAutoFit/>
          </a:bodyPr>
          <a:lstStyle/>
          <a:p>
            <a:pPr lvl="1">
              <a:spcBef>
                <a:spcPct val="50000"/>
              </a:spcBef>
              <a:buFontTx/>
              <a:buBlip>
                <a:blip r:embed="rId5"/>
              </a:buBlip>
            </a:pPr>
            <a:r>
              <a:rPr lang="en-US" sz="2800" b="1"/>
              <a:t> Hiệu điện thế ở hai đầu mỗi cuộn dây tỉ lệ với số vòng dây của mỗi cuộn.</a:t>
            </a:r>
          </a:p>
          <a:p>
            <a:pPr lvl="1">
              <a:spcBef>
                <a:spcPct val="50000"/>
              </a:spcBef>
            </a:pPr>
            <a:endParaRPr lang="en-US" b="1"/>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1554"/>
                                        </p:tgtEl>
                                        <p:attrNameLst>
                                          <p:attrName>style.visibility</p:attrName>
                                        </p:attrNameLst>
                                      </p:cBhvr>
                                      <p:to>
                                        <p:strVal val="visible"/>
                                      </p:to>
                                    </p:set>
                                    <p:animEffect transition="in" filter="randombar(horizontal)">
                                      <p:cBhvr>
                                        <p:cTn id="7" dur="500"/>
                                        <p:tgtEl>
                                          <p:spTgt spid="2155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558"/>
                                        </p:tgtEl>
                                        <p:attrNameLst>
                                          <p:attrName>style.visibility</p:attrName>
                                        </p:attrNameLst>
                                      </p:cBhvr>
                                      <p:to>
                                        <p:strVal val="visible"/>
                                      </p:to>
                                    </p:set>
                                    <p:animEffect transition="in" filter="randombar(horizontal)">
                                      <p:cBhvr>
                                        <p:cTn id="10" dur="500"/>
                                        <p:tgtEl>
                                          <p:spTgt spid="215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21557"/>
                                        </p:tgtEl>
                                        <p:attrNameLst>
                                          <p:attrName>style.visibility</p:attrName>
                                        </p:attrNameLst>
                                      </p:cBhvr>
                                      <p:to>
                                        <p:strVal val="visible"/>
                                      </p:to>
                                    </p:set>
                                    <p:animEffect transition="in" filter="fade">
                                      <p:cBhvr>
                                        <p:cTn id="15" dur="800" decel="100000"/>
                                        <p:tgtEl>
                                          <p:spTgt spid="21557"/>
                                        </p:tgtEl>
                                      </p:cBhvr>
                                    </p:animEffect>
                                    <p:anim calcmode="lin" valueType="num">
                                      <p:cBhvr>
                                        <p:cTn id="16" dur="800" decel="100000" fill="hold"/>
                                        <p:tgtEl>
                                          <p:spTgt spid="21557"/>
                                        </p:tgtEl>
                                        <p:attrNameLst>
                                          <p:attrName>style.rotation</p:attrName>
                                        </p:attrNameLst>
                                      </p:cBhvr>
                                      <p:tavLst>
                                        <p:tav tm="0">
                                          <p:val>
                                            <p:fltVal val="-90"/>
                                          </p:val>
                                        </p:tav>
                                        <p:tav tm="100000">
                                          <p:val>
                                            <p:fltVal val="0"/>
                                          </p:val>
                                        </p:tav>
                                      </p:tavLst>
                                    </p:anim>
                                    <p:anim calcmode="lin" valueType="num">
                                      <p:cBhvr>
                                        <p:cTn id="17" dur="800" decel="100000" fill="hold"/>
                                        <p:tgtEl>
                                          <p:spTgt spid="21557"/>
                                        </p:tgtEl>
                                        <p:attrNameLst>
                                          <p:attrName>ppt_x</p:attrName>
                                        </p:attrNameLst>
                                      </p:cBhvr>
                                      <p:tavLst>
                                        <p:tav tm="0">
                                          <p:val>
                                            <p:strVal val="#ppt_x+0.4"/>
                                          </p:val>
                                        </p:tav>
                                        <p:tav tm="100000">
                                          <p:val>
                                            <p:strVal val="#ppt_x-0.05"/>
                                          </p:val>
                                        </p:tav>
                                      </p:tavLst>
                                    </p:anim>
                                    <p:anim calcmode="lin" valueType="num">
                                      <p:cBhvr>
                                        <p:cTn id="18" dur="800" decel="100000" fill="hold"/>
                                        <p:tgtEl>
                                          <p:spTgt spid="2155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155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155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7" grpId="0"/>
      <p:bldP spid="215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483" name="Text Box 9"/>
          <p:cNvSpPr txBox="1">
            <a:spLocks noChangeArrowheads="1"/>
          </p:cNvSpPr>
          <p:nvPr/>
        </p:nvSpPr>
        <p:spPr bwMode="auto">
          <a:xfrm>
            <a:off x="723900" y="857250"/>
            <a:ext cx="7696200" cy="1200150"/>
          </a:xfrm>
          <a:prstGeom prst="rect">
            <a:avLst/>
          </a:prstGeom>
          <a:noFill/>
          <a:ln w="9525">
            <a:noFill/>
            <a:miter lim="800000"/>
            <a:headEnd/>
            <a:tailEnd/>
          </a:ln>
        </p:spPr>
        <p:txBody>
          <a:bodyPr>
            <a:spAutoFit/>
          </a:bodyPr>
          <a:lstStyle/>
          <a:p>
            <a:pPr>
              <a:spcBef>
                <a:spcPct val="50000"/>
              </a:spcBef>
            </a:pPr>
            <a:r>
              <a:rPr lang="en-US" sz="2400"/>
              <a:t>Điện năng được truyền tải từ nơi sản xuất đến nơi tiêu thụ bằng đường dây dẫn điện. Em hãy chỉ ra nơi nào đặt máy tăng thế, nơi nào đặt máy hạ thế trên sơ đồ?</a:t>
            </a:r>
          </a:p>
        </p:txBody>
      </p:sp>
      <p:pic>
        <p:nvPicPr>
          <p:cNvPr id="20484" name="Picture 12" descr="So do truyen tai dien"/>
          <p:cNvPicPr>
            <a:picLocks noChangeAspect="1" noChangeArrowheads="1"/>
          </p:cNvPicPr>
          <p:nvPr/>
        </p:nvPicPr>
        <p:blipFill>
          <a:blip r:embed="rId3"/>
          <a:srcRect/>
          <a:stretch>
            <a:fillRect/>
          </a:stretch>
        </p:blipFill>
        <p:spPr bwMode="auto">
          <a:xfrm>
            <a:off x="434975" y="2209800"/>
            <a:ext cx="8501063" cy="4468813"/>
          </a:xfrm>
          <a:prstGeom prst="rect">
            <a:avLst/>
          </a:prstGeom>
          <a:noFill/>
          <a:ln w="9525">
            <a:noFill/>
            <a:miter lim="800000"/>
            <a:headEnd/>
            <a:tailEnd/>
          </a:ln>
        </p:spPr>
      </p:pic>
      <p:sp>
        <p:nvSpPr>
          <p:cNvPr id="40973" name="Freeform 13"/>
          <p:cNvSpPr>
            <a:spLocks/>
          </p:cNvSpPr>
          <p:nvPr/>
        </p:nvSpPr>
        <p:spPr bwMode="auto">
          <a:xfrm>
            <a:off x="1524000" y="4443413"/>
            <a:ext cx="4114800" cy="1957387"/>
          </a:xfrm>
          <a:custGeom>
            <a:avLst/>
            <a:gdLst>
              <a:gd name="T0" fmla="*/ 0 w 1638"/>
              <a:gd name="T1" fmla="*/ 2147483647 h 870"/>
              <a:gd name="T2" fmla="*/ 2147483647 w 1638"/>
              <a:gd name="T3" fmla="*/ 2147483647 h 870"/>
              <a:gd name="T4" fmla="*/ 2147483647 w 1638"/>
              <a:gd name="T5" fmla="*/ 2147483647 h 870"/>
              <a:gd name="T6" fmla="*/ 2147483647 w 1638"/>
              <a:gd name="T7" fmla="*/ 2147483647 h 870"/>
              <a:gd name="T8" fmla="*/ 2147483647 w 1638"/>
              <a:gd name="T9" fmla="*/ 2147483647 h 870"/>
              <a:gd name="T10" fmla="*/ 2147483647 w 1638"/>
              <a:gd name="T11" fmla="*/ 2147483647 h 870"/>
              <a:gd name="T12" fmla="*/ 2147483647 w 1638"/>
              <a:gd name="T13" fmla="*/ 2147483647 h 870"/>
              <a:gd name="T14" fmla="*/ 2147483647 w 1638"/>
              <a:gd name="T15" fmla="*/ 2147483647 h 870"/>
              <a:gd name="T16" fmla="*/ 2147483647 w 1638"/>
              <a:gd name="T17" fmla="*/ 2147483647 h 870"/>
              <a:gd name="T18" fmla="*/ 2147483647 w 1638"/>
              <a:gd name="T19" fmla="*/ 2147483647 h 870"/>
              <a:gd name="T20" fmla="*/ 2147483647 w 1638"/>
              <a:gd name="T21" fmla="*/ 0 h 870"/>
              <a:gd name="T22" fmla="*/ 2147483647 w 1638"/>
              <a:gd name="T23" fmla="*/ 0 h 8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8"/>
              <a:gd name="T37" fmla="*/ 0 h 870"/>
              <a:gd name="T38" fmla="*/ 1638 w 1638"/>
              <a:gd name="T39" fmla="*/ 870 h 8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8" h="870">
                <a:moveTo>
                  <a:pt x="0" y="858"/>
                </a:moveTo>
                <a:cubicBezTo>
                  <a:pt x="88" y="867"/>
                  <a:pt x="88" y="870"/>
                  <a:pt x="204" y="858"/>
                </a:cubicBezTo>
                <a:cubicBezTo>
                  <a:pt x="238" y="855"/>
                  <a:pt x="263" y="832"/>
                  <a:pt x="294" y="822"/>
                </a:cubicBezTo>
                <a:cubicBezTo>
                  <a:pt x="300" y="816"/>
                  <a:pt x="305" y="808"/>
                  <a:pt x="312" y="804"/>
                </a:cubicBezTo>
                <a:cubicBezTo>
                  <a:pt x="319" y="800"/>
                  <a:pt x="330" y="803"/>
                  <a:pt x="336" y="798"/>
                </a:cubicBezTo>
                <a:cubicBezTo>
                  <a:pt x="341" y="794"/>
                  <a:pt x="338" y="784"/>
                  <a:pt x="342" y="780"/>
                </a:cubicBezTo>
                <a:cubicBezTo>
                  <a:pt x="348" y="774"/>
                  <a:pt x="360" y="774"/>
                  <a:pt x="366" y="768"/>
                </a:cubicBezTo>
                <a:lnTo>
                  <a:pt x="726" y="576"/>
                </a:lnTo>
                <a:lnTo>
                  <a:pt x="1014" y="240"/>
                </a:lnTo>
                <a:lnTo>
                  <a:pt x="1206" y="192"/>
                </a:lnTo>
                <a:lnTo>
                  <a:pt x="1398" y="0"/>
                </a:lnTo>
                <a:lnTo>
                  <a:pt x="1638" y="0"/>
                </a:lnTo>
              </a:path>
            </a:pathLst>
          </a:custGeom>
          <a:noFill/>
          <a:ln w="66675">
            <a:solidFill>
              <a:srgbClr val="FF0000"/>
            </a:solidFill>
            <a:round/>
            <a:headEnd/>
            <a:tailEnd type="triangle" w="med" len="med"/>
          </a:ln>
        </p:spPr>
        <p:txBody>
          <a:bodyPr/>
          <a:lstStyle/>
          <a:p>
            <a:endParaRPr lang="en-US"/>
          </a:p>
        </p:txBody>
      </p:sp>
      <p:sp>
        <p:nvSpPr>
          <p:cNvPr id="40974" name="Freeform 14"/>
          <p:cNvSpPr>
            <a:spLocks/>
          </p:cNvSpPr>
          <p:nvPr/>
        </p:nvSpPr>
        <p:spPr bwMode="auto">
          <a:xfrm>
            <a:off x="5541963" y="3392488"/>
            <a:ext cx="1697037" cy="1038225"/>
          </a:xfrm>
          <a:custGeom>
            <a:avLst/>
            <a:gdLst>
              <a:gd name="T0" fmla="*/ 0 w 636"/>
              <a:gd name="T1" fmla="*/ 2147483647 h 462"/>
              <a:gd name="T2" fmla="*/ 2147483647 w 636"/>
              <a:gd name="T3" fmla="*/ 2147483647 h 462"/>
              <a:gd name="T4" fmla="*/ 2147483647 w 636"/>
              <a:gd name="T5" fmla="*/ 2147483647 h 462"/>
              <a:gd name="T6" fmla="*/ 2147483647 w 636"/>
              <a:gd name="T7" fmla="*/ 2147483647 h 462"/>
              <a:gd name="T8" fmla="*/ 2147483647 w 636"/>
              <a:gd name="T9" fmla="*/ 2147483647 h 462"/>
              <a:gd name="T10" fmla="*/ 2147483647 w 636"/>
              <a:gd name="T11" fmla="*/ 2147483647 h 462"/>
              <a:gd name="T12" fmla="*/ 2147483647 w 636"/>
              <a:gd name="T13" fmla="*/ 2147483647 h 462"/>
              <a:gd name="T14" fmla="*/ 2147483647 w 636"/>
              <a:gd name="T15" fmla="*/ 0 h 462"/>
              <a:gd name="T16" fmla="*/ 0 60000 65536"/>
              <a:gd name="T17" fmla="*/ 0 60000 65536"/>
              <a:gd name="T18" fmla="*/ 0 60000 65536"/>
              <a:gd name="T19" fmla="*/ 0 60000 65536"/>
              <a:gd name="T20" fmla="*/ 0 60000 65536"/>
              <a:gd name="T21" fmla="*/ 0 60000 65536"/>
              <a:gd name="T22" fmla="*/ 0 60000 65536"/>
              <a:gd name="T23" fmla="*/ 0 60000 65536"/>
              <a:gd name="T24" fmla="*/ 0 w 636"/>
              <a:gd name="T25" fmla="*/ 0 h 462"/>
              <a:gd name="T26" fmla="*/ 636 w 636"/>
              <a:gd name="T27" fmla="*/ 462 h 4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6" h="462">
                <a:moveTo>
                  <a:pt x="0" y="462"/>
                </a:moveTo>
                <a:cubicBezTo>
                  <a:pt x="10" y="460"/>
                  <a:pt x="22" y="462"/>
                  <a:pt x="30" y="456"/>
                </a:cubicBezTo>
                <a:cubicBezTo>
                  <a:pt x="35" y="452"/>
                  <a:pt x="32" y="443"/>
                  <a:pt x="36" y="438"/>
                </a:cubicBezTo>
                <a:cubicBezTo>
                  <a:pt x="41" y="431"/>
                  <a:pt x="47" y="425"/>
                  <a:pt x="54" y="420"/>
                </a:cubicBezTo>
                <a:cubicBezTo>
                  <a:pt x="81" y="402"/>
                  <a:pt x="121" y="401"/>
                  <a:pt x="144" y="378"/>
                </a:cubicBezTo>
                <a:lnTo>
                  <a:pt x="300" y="192"/>
                </a:lnTo>
                <a:lnTo>
                  <a:pt x="300" y="144"/>
                </a:lnTo>
                <a:lnTo>
                  <a:pt x="636" y="0"/>
                </a:lnTo>
              </a:path>
            </a:pathLst>
          </a:custGeom>
          <a:noFill/>
          <a:ln w="76200">
            <a:solidFill>
              <a:srgbClr val="FF0000"/>
            </a:solidFill>
            <a:round/>
            <a:headEnd/>
            <a:tailEnd type="triangle" w="med" len="med"/>
          </a:ln>
        </p:spPr>
        <p:txBody>
          <a:bodyPr/>
          <a:lstStyle/>
          <a:p>
            <a:endParaRPr lang="en-US"/>
          </a:p>
        </p:txBody>
      </p:sp>
      <p:sp>
        <p:nvSpPr>
          <p:cNvPr id="40975" name="Freeform 15"/>
          <p:cNvSpPr>
            <a:spLocks/>
          </p:cNvSpPr>
          <p:nvPr/>
        </p:nvSpPr>
        <p:spPr bwMode="auto">
          <a:xfrm>
            <a:off x="5513388" y="4443413"/>
            <a:ext cx="2411412" cy="1279525"/>
          </a:xfrm>
          <a:custGeom>
            <a:avLst/>
            <a:gdLst>
              <a:gd name="T0" fmla="*/ 0 w 888"/>
              <a:gd name="T1" fmla="*/ 0 h 660"/>
              <a:gd name="T2" fmla="*/ 2147483647 w 888"/>
              <a:gd name="T3" fmla="*/ 2147483647 h 660"/>
              <a:gd name="T4" fmla="*/ 2147483647 w 888"/>
              <a:gd name="T5" fmla="*/ 2147483647 h 660"/>
              <a:gd name="T6" fmla="*/ 2147483647 w 888"/>
              <a:gd name="T7" fmla="*/ 2147483647 h 660"/>
              <a:gd name="T8" fmla="*/ 2147483647 w 888"/>
              <a:gd name="T9" fmla="*/ 2147483647 h 660"/>
              <a:gd name="T10" fmla="*/ 2147483647 w 888"/>
              <a:gd name="T11" fmla="*/ 2147483647 h 660"/>
              <a:gd name="T12" fmla="*/ 2147483647 w 888"/>
              <a:gd name="T13" fmla="*/ 2147483647 h 660"/>
              <a:gd name="T14" fmla="*/ 2147483647 w 888"/>
              <a:gd name="T15" fmla="*/ 2147483647 h 660"/>
              <a:gd name="T16" fmla="*/ 2147483647 w 888"/>
              <a:gd name="T17" fmla="*/ 2147483647 h 660"/>
              <a:gd name="T18" fmla="*/ 2147483647 w 888"/>
              <a:gd name="T19" fmla="*/ 2147483647 h 660"/>
              <a:gd name="T20" fmla="*/ 2147483647 w 888"/>
              <a:gd name="T21" fmla="*/ 2147483647 h 660"/>
              <a:gd name="T22" fmla="*/ 2147483647 w 888"/>
              <a:gd name="T23" fmla="*/ 2147483647 h 660"/>
              <a:gd name="T24" fmla="*/ 2147483647 w 888"/>
              <a:gd name="T25" fmla="*/ 2147483647 h 660"/>
              <a:gd name="T26" fmla="*/ 2147483647 w 888"/>
              <a:gd name="T27" fmla="*/ 2147483647 h 660"/>
              <a:gd name="T28" fmla="*/ 2147483647 w 888"/>
              <a:gd name="T29" fmla="*/ 2147483647 h 660"/>
              <a:gd name="T30" fmla="*/ 2147483647 w 888"/>
              <a:gd name="T31" fmla="*/ 2147483647 h 660"/>
              <a:gd name="T32" fmla="*/ 2147483647 w 888"/>
              <a:gd name="T33" fmla="*/ 2147483647 h 6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8"/>
              <a:gd name="T52" fmla="*/ 0 h 660"/>
              <a:gd name="T53" fmla="*/ 888 w 888"/>
              <a:gd name="T54" fmla="*/ 660 h 6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8" h="660">
                <a:moveTo>
                  <a:pt x="0" y="0"/>
                </a:moveTo>
                <a:cubicBezTo>
                  <a:pt x="2" y="38"/>
                  <a:pt x="12" y="312"/>
                  <a:pt x="30" y="330"/>
                </a:cubicBezTo>
                <a:cubicBezTo>
                  <a:pt x="38" y="328"/>
                  <a:pt x="49" y="317"/>
                  <a:pt x="54" y="324"/>
                </a:cubicBezTo>
                <a:cubicBezTo>
                  <a:pt x="60" y="332"/>
                  <a:pt x="48" y="344"/>
                  <a:pt x="48" y="354"/>
                </a:cubicBezTo>
                <a:cubicBezTo>
                  <a:pt x="48" y="371"/>
                  <a:pt x="61" y="379"/>
                  <a:pt x="72" y="390"/>
                </a:cubicBezTo>
                <a:cubicBezTo>
                  <a:pt x="75" y="404"/>
                  <a:pt x="88" y="475"/>
                  <a:pt x="96" y="480"/>
                </a:cubicBezTo>
                <a:cubicBezTo>
                  <a:pt x="121" y="497"/>
                  <a:pt x="109" y="487"/>
                  <a:pt x="132" y="510"/>
                </a:cubicBezTo>
                <a:cubicBezTo>
                  <a:pt x="142" y="540"/>
                  <a:pt x="132" y="523"/>
                  <a:pt x="168" y="546"/>
                </a:cubicBezTo>
                <a:cubicBezTo>
                  <a:pt x="186" y="557"/>
                  <a:pt x="263" y="599"/>
                  <a:pt x="276" y="612"/>
                </a:cubicBezTo>
                <a:cubicBezTo>
                  <a:pt x="293" y="629"/>
                  <a:pt x="301" y="642"/>
                  <a:pt x="330" y="642"/>
                </a:cubicBezTo>
                <a:cubicBezTo>
                  <a:pt x="352" y="642"/>
                  <a:pt x="374" y="642"/>
                  <a:pt x="396" y="642"/>
                </a:cubicBezTo>
                <a:cubicBezTo>
                  <a:pt x="410" y="648"/>
                  <a:pt x="423" y="660"/>
                  <a:pt x="438" y="660"/>
                </a:cubicBezTo>
                <a:cubicBezTo>
                  <a:pt x="445" y="660"/>
                  <a:pt x="444" y="646"/>
                  <a:pt x="450" y="642"/>
                </a:cubicBezTo>
                <a:cubicBezTo>
                  <a:pt x="478" y="623"/>
                  <a:pt x="518" y="633"/>
                  <a:pt x="552" y="630"/>
                </a:cubicBezTo>
                <a:cubicBezTo>
                  <a:pt x="582" y="625"/>
                  <a:pt x="612" y="624"/>
                  <a:pt x="642" y="618"/>
                </a:cubicBezTo>
                <a:cubicBezTo>
                  <a:pt x="677" y="611"/>
                  <a:pt x="715" y="597"/>
                  <a:pt x="750" y="588"/>
                </a:cubicBezTo>
                <a:cubicBezTo>
                  <a:pt x="798" y="576"/>
                  <a:pt x="838" y="546"/>
                  <a:pt x="888" y="546"/>
                </a:cubicBezTo>
              </a:path>
            </a:pathLst>
          </a:custGeom>
          <a:noFill/>
          <a:ln w="76200">
            <a:solidFill>
              <a:srgbClr val="FF0000"/>
            </a:solidFill>
            <a:round/>
            <a:headEnd/>
            <a:tailEnd type="triangle" w="med" len="med"/>
          </a:ln>
        </p:spPr>
        <p:txBody>
          <a:bodyPr/>
          <a:lstStyle/>
          <a:p>
            <a:endParaRPr lang="en-US"/>
          </a:p>
        </p:txBody>
      </p:sp>
      <p:sp>
        <p:nvSpPr>
          <p:cNvPr id="40976" name="Oval 16"/>
          <p:cNvSpPr>
            <a:spLocks noChangeArrowheads="1"/>
          </p:cNvSpPr>
          <p:nvPr/>
        </p:nvSpPr>
        <p:spPr bwMode="auto">
          <a:xfrm>
            <a:off x="1641475" y="6324600"/>
            <a:ext cx="152400" cy="152400"/>
          </a:xfrm>
          <a:prstGeom prst="ellipse">
            <a:avLst/>
          </a:prstGeom>
          <a:solidFill>
            <a:srgbClr val="FFFF00"/>
          </a:solidFill>
          <a:ln w="9525">
            <a:solidFill>
              <a:schemeClr val="tx1"/>
            </a:solidFill>
            <a:round/>
            <a:headEnd/>
            <a:tailEnd/>
          </a:ln>
        </p:spPr>
        <p:txBody>
          <a:bodyPr wrap="none" anchor="ctr"/>
          <a:lstStyle/>
          <a:p>
            <a:endParaRPr lang="en-US"/>
          </a:p>
        </p:txBody>
      </p:sp>
      <p:sp>
        <p:nvSpPr>
          <p:cNvPr id="40977" name="Oval 17"/>
          <p:cNvSpPr>
            <a:spLocks noChangeArrowheads="1"/>
          </p:cNvSpPr>
          <p:nvPr/>
        </p:nvSpPr>
        <p:spPr bwMode="auto">
          <a:xfrm>
            <a:off x="5486400" y="4343400"/>
            <a:ext cx="152400" cy="152400"/>
          </a:xfrm>
          <a:prstGeom prst="ellipse">
            <a:avLst/>
          </a:prstGeom>
          <a:solidFill>
            <a:srgbClr val="FFFF00"/>
          </a:solidFill>
          <a:ln w="9525">
            <a:solidFill>
              <a:schemeClr val="tx1"/>
            </a:solidFill>
            <a:round/>
            <a:headEnd/>
            <a:tailEnd/>
          </a:ln>
        </p:spPr>
        <p:txBody>
          <a:bodyPr wrap="none" anchor="ctr"/>
          <a:lstStyle/>
          <a:p>
            <a:endParaRPr lang="en-US"/>
          </a:p>
        </p:txBody>
      </p:sp>
      <p:sp>
        <p:nvSpPr>
          <p:cNvPr id="40978" name="Oval 18"/>
          <p:cNvSpPr>
            <a:spLocks noChangeArrowheads="1"/>
          </p:cNvSpPr>
          <p:nvPr/>
        </p:nvSpPr>
        <p:spPr bwMode="auto">
          <a:xfrm>
            <a:off x="5465763" y="4343400"/>
            <a:ext cx="152400" cy="152400"/>
          </a:xfrm>
          <a:prstGeom prst="ellipse">
            <a:avLst/>
          </a:prstGeom>
          <a:solidFill>
            <a:srgbClr val="FFFF00"/>
          </a:solidFill>
          <a:ln w="9525">
            <a:solidFill>
              <a:schemeClr val="tx1"/>
            </a:solidFill>
            <a:round/>
            <a:headEnd/>
            <a:tailEnd/>
          </a:ln>
        </p:spPr>
        <p:txBody>
          <a:bodyPr wrap="none" anchor="ctr"/>
          <a:lstStyle/>
          <a:p>
            <a:endParaRPr lang="en-US"/>
          </a:p>
        </p:txBody>
      </p:sp>
      <p:sp>
        <p:nvSpPr>
          <p:cNvPr id="40979" name="AutoShape 19"/>
          <p:cNvSpPr>
            <a:spLocks noChangeArrowheads="1"/>
          </p:cNvSpPr>
          <p:nvPr/>
        </p:nvSpPr>
        <p:spPr bwMode="auto">
          <a:xfrm>
            <a:off x="6019800" y="2057400"/>
            <a:ext cx="2209800" cy="533400"/>
          </a:xfrm>
          <a:prstGeom prst="cloudCallout">
            <a:avLst>
              <a:gd name="adj1" fmla="val -27801"/>
              <a:gd name="adj2" fmla="val 6546"/>
            </a:avLst>
          </a:prstGeom>
          <a:gradFill rotWithShape="1">
            <a:gsLst>
              <a:gs pos="0">
                <a:schemeClr val="bg2"/>
              </a:gs>
              <a:gs pos="100000">
                <a:schemeClr val="bg1"/>
              </a:gs>
            </a:gsLst>
            <a:lin ang="0" scaled="1"/>
          </a:gradFill>
          <a:ln w="9525">
            <a:noFill/>
            <a:round/>
            <a:headEnd/>
            <a:tailEnd/>
          </a:ln>
        </p:spPr>
        <p:txBody>
          <a:bodyPr/>
          <a:lstStyle/>
          <a:p>
            <a:endParaRPr lang="en-US"/>
          </a:p>
        </p:txBody>
      </p:sp>
      <p:sp>
        <p:nvSpPr>
          <p:cNvPr id="20492" name="WordArt 2"/>
          <p:cNvSpPr>
            <a:spLocks noChangeArrowheads="1" noChangeShapeType="1" noTextEdit="1"/>
          </p:cNvSpPr>
          <p:nvPr/>
        </p:nvSpPr>
        <p:spPr bwMode="auto">
          <a:xfrm>
            <a:off x="1219200" y="228600"/>
            <a:ext cx="6705600" cy="381000"/>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CC3300"/>
                  </a:solidFill>
                  <a:round/>
                  <a:headEnd/>
                  <a:tailEnd/>
                </a:ln>
                <a:solidFill>
                  <a:srgbClr val="CC3300"/>
                </a:solidFill>
                <a:latin typeface="Times New Roman" pitchFamily="18" charset="0"/>
                <a:cs typeface="Times New Roman" pitchFamily="18" charset="0"/>
              </a:rPr>
              <a:t>Tiết</a:t>
            </a:r>
            <a:r>
              <a:rPr lang="en-US" sz="3600" kern="10" dirty="0" smtClean="0">
                <a:ln w="9525">
                  <a:solidFill>
                    <a:srgbClr val="CC3300"/>
                  </a:solidFill>
                  <a:round/>
                  <a:headEnd/>
                  <a:tailEnd/>
                </a:ln>
                <a:solidFill>
                  <a:srgbClr val="CC3300"/>
                </a:solidFill>
                <a:latin typeface="Times New Roman" pitchFamily="18" charset="0"/>
                <a:cs typeface="Times New Roman" pitchFamily="18" charset="0"/>
              </a:rPr>
              <a:t> 41-Bài 37: MÁY BIẾN THẾ</a:t>
            </a:r>
            <a:endParaRPr lang="en-US" sz="3600" kern="10" dirty="0">
              <a:ln w="9525">
                <a:solidFill>
                  <a:srgbClr val="CC3300"/>
                </a:solidFill>
                <a:round/>
                <a:headEnd/>
                <a:tailEnd/>
              </a:ln>
              <a:solidFill>
                <a:srgbClr val="CC33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73"/>
                                        </p:tgtEl>
                                        <p:attrNameLst>
                                          <p:attrName>style.visibility</p:attrName>
                                        </p:attrNameLst>
                                      </p:cBhvr>
                                      <p:to>
                                        <p:strVal val="visible"/>
                                      </p:to>
                                    </p:set>
                                    <p:animEffect transition="in" filter="wipe(down)">
                                      <p:cBhvr>
                                        <p:cTn id="7" dur="2000"/>
                                        <p:tgtEl>
                                          <p:spTgt spid="40973"/>
                                        </p:tgtEl>
                                      </p:cBhvr>
                                    </p:animEffect>
                                  </p:childTnLst>
                                </p:cTn>
                              </p:par>
                            </p:childTnLst>
                          </p:cTn>
                        </p:par>
                        <p:par>
                          <p:cTn id="8" fill="hold" nodeType="afterGroup">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40974"/>
                                        </p:tgtEl>
                                        <p:attrNameLst>
                                          <p:attrName>style.visibility</p:attrName>
                                        </p:attrNameLst>
                                      </p:cBhvr>
                                      <p:to>
                                        <p:strVal val="visible"/>
                                      </p:to>
                                    </p:set>
                                    <p:animEffect transition="in" filter="wipe(down)">
                                      <p:cBhvr>
                                        <p:cTn id="11" dur="2000"/>
                                        <p:tgtEl>
                                          <p:spTgt spid="4097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975"/>
                                        </p:tgtEl>
                                        <p:attrNameLst>
                                          <p:attrName>style.visibility</p:attrName>
                                        </p:attrNameLst>
                                      </p:cBhvr>
                                      <p:to>
                                        <p:strVal val="visible"/>
                                      </p:to>
                                    </p:set>
                                    <p:animEffect transition="in" filter="wipe(left)">
                                      <p:cBhvr>
                                        <p:cTn id="14" dur="2000"/>
                                        <p:tgtEl>
                                          <p:spTgt spid="40975"/>
                                        </p:tgtEl>
                                      </p:cBhvr>
                                    </p:animEffect>
                                  </p:childTnLst>
                                </p:cTn>
                              </p:par>
                            </p:childTnLst>
                          </p:cTn>
                        </p:par>
                        <p:par>
                          <p:cTn id="15" fill="hold" nodeType="afterGroup">
                            <p:stCondLst>
                              <p:cond delay="4000"/>
                            </p:stCondLst>
                            <p:childTnLst>
                              <p:par>
                                <p:cTn id="16" presetID="22" presetClass="entr" presetSubtype="2" fill="hold" grpId="1" nodeType="afterEffect">
                                  <p:stCondLst>
                                    <p:cond delay="0"/>
                                  </p:stCondLst>
                                  <p:iterate type="lt">
                                    <p:tmPct val="0"/>
                                  </p:iterate>
                                  <p:childTnLst>
                                    <p:set>
                                      <p:cBhvr>
                                        <p:cTn id="17" dur="1" fill="hold">
                                          <p:stCondLst>
                                            <p:cond delay="0"/>
                                          </p:stCondLst>
                                        </p:cTn>
                                        <p:tgtEl>
                                          <p:spTgt spid="40979"/>
                                        </p:tgtEl>
                                        <p:attrNameLst>
                                          <p:attrName>style.visibility</p:attrName>
                                        </p:attrNameLst>
                                      </p:cBhvr>
                                      <p:to>
                                        <p:strVal val="visible"/>
                                      </p:to>
                                    </p:set>
                                    <p:animEffect transition="in" filter="wipe(right)">
                                      <p:cBhvr>
                                        <p:cTn id="18" dur="500"/>
                                        <p:tgtEl>
                                          <p:spTgt spid="40979"/>
                                        </p:tgtEl>
                                      </p:cBhvr>
                                    </p:animEffect>
                                  </p:childTnLst>
                                </p:cTn>
                              </p:par>
                              <p:par>
                                <p:cTn id="19" presetID="6" presetClass="emph" presetSubtype="0" repeatCount="indefinite" fill="hold" grpId="0" nodeType="withEffect">
                                  <p:stCondLst>
                                    <p:cond delay="0"/>
                                  </p:stCondLst>
                                  <p:iterate type="lt">
                                    <p:tmPct val="0"/>
                                  </p:iterate>
                                  <p:childTnLst>
                                    <p:animScale>
                                      <p:cBhvr>
                                        <p:cTn id="20" dur="2000" fill="hold"/>
                                        <p:tgtEl>
                                          <p:spTgt spid="40979"/>
                                        </p:tgtEl>
                                      </p:cBhvr>
                                      <p:by x="150000" y="150000"/>
                                    </p:animScale>
                                  </p:childTnLst>
                                </p:cTn>
                              </p:par>
                              <p:par>
                                <p:cTn id="21" presetID="10" presetClass="entr" presetSubtype="0" fill="hold" grpId="0" nodeType="withEffect">
                                  <p:stCondLst>
                                    <p:cond delay="0"/>
                                  </p:stCondLst>
                                  <p:childTnLst>
                                    <p:set>
                                      <p:cBhvr>
                                        <p:cTn id="22" dur="1" fill="hold">
                                          <p:stCondLst>
                                            <p:cond delay="0"/>
                                          </p:stCondLst>
                                        </p:cTn>
                                        <p:tgtEl>
                                          <p:spTgt spid="40976"/>
                                        </p:tgtEl>
                                        <p:attrNameLst>
                                          <p:attrName>style.visibility</p:attrName>
                                        </p:attrNameLst>
                                      </p:cBhvr>
                                      <p:to>
                                        <p:strVal val="visible"/>
                                      </p:to>
                                    </p:set>
                                    <p:animEffect transition="in" filter="fade">
                                      <p:cBhvr>
                                        <p:cTn id="23" dur="100"/>
                                        <p:tgtEl>
                                          <p:spTgt spid="40976"/>
                                        </p:tgtEl>
                                      </p:cBhvr>
                                    </p:animEffect>
                                  </p:childTnLst>
                                </p:cTn>
                              </p:par>
                              <p:par>
                                <p:cTn id="24" presetID="0" presetClass="path" presetSubtype="0" repeatCount="indefinite" accel="50000" decel="50000" fill="hold" grpId="1" nodeType="withEffect">
                                  <p:stCondLst>
                                    <p:cond delay="0"/>
                                  </p:stCondLst>
                                  <p:childTnLst>
                                    <p:animMotion origin="layout" path="M 2.77778E-6 -0.02223 C 0.01823 -0.02732 0.03107 -0.03774 0.0467 -0.04885 C 0.05659 -0.05556 0.07778 -0.05973 0.08975 -0.06366 C 0.12517 -0.07593 0.08472 -0.06482 0.11493 -0.08241 C 0.14271 -0.09885 0.13177 -0.08033 0.1401 -0.09769 C 0.14722 -0.1051 0.15451 -0.11274 0.16163 -0.12014 C 0.16441 -0.12292 0.16337 -0.12778 0.16528 -0.13125 C 0.16701 -0.13565 0.17066 -0.13866 0.17239 -0.1426 C 0.17413 -0.14607 0.17309 -0.15162 0.17604 -0.15371 C 0.18229 -0.1588 0.19757 -0.16158 0.19757 -0.16112 C 0.2 -0.16528 0.20139 -0.16991 0.20468 -0.17269 C 0.21128 -0.17871 0.22639 -0.18774 0.22639 -0.1875 C 0.2276 -0.1926 0.22986 -0.20278 0.22986 -0.20255 C 0.23437 -0.20417 0.25 -0.20741 0.25503 -0.21019 C 0.25903 -0.21204 0.26163 -0.21713 0.2658 -0.2176 C 0.27778 -0.21945 0.28975 -0.2176 0.30173 -0.2176 C 0.31493 -0.23843 0.31614 -0.24399 0.33767 -0.25162 C 0.34375 -0.27014 0.34045 -0.27778 0.35937 -0.27778 C 0.38993 -0.28843 0.38003 -0.28889 0.42048 -0.28889 " pathEditMode="relative" rAng="0" ptsTypes="ffffffffffffffffffA">
                                      <p:cBhvr>
                                        <p:cTn id="25" dur="350" fill="hold"/>
                                        <p:tgtEl>
                                          <p:spTgt spid="40976"/>
                                        </p:tgtEl>
                                        <p:attrNameLst>
                                          <p:attrName>ppt_x</p:attrName>
                                          <p:attrName>ppt_y</p:attrName>
                                        </p:attrNameLst>
                                      </p:cBhvr>
                                      <p:rCtr x="21000" y="-13300"/>
                                    </p:animMotion>
                                  </p:childTnLst>
                                </p:cTn>
                              </p:par>
                              <p:par>
                                <p:cTn id="26" presetID="10" presetClass="entr" presetSubtype="0" fill="hold" grpId="0" nodeType="withEffect">
                                  <p:stCondLst>
                                    <p:cond delay="0"/>
                                  </p:stCondLst>
                                  <p:childTnLst>
                                    <p:set>
                                      <p:cBhvr>
                                        <p:cTn id="27" dur="1" fill="hold">
                                          <p:stCondLst>
                                            <p:cond delay="0"/>
                                          </p:stCondLst>
                                        </p:cTn>
                                        <p:tgtEl>
                                          <p:spTgt spid="40977"/>
                                        </p:tgtEl>
                                        <p:attrNameLst>
                                          <p:attrName>style.visibility</p:attrName>
                                        </p:attrNameLst>
                                      </p:cBhvr>
                                      <p:to>
                                        <p:strVal val="visible"/>
                                      </p:to>
                                    </p:set>
                                    <p:animEffect transition="in" filter="fade">
                                      <p:cBhvr>
                                        <p:cTn id="28" dur="100"/>
                                        <p:tgtEl>
                                          <p:spTgt spid="40977"/>
                                        </p:tgtEl>
                                      </p:cBhvr>
                                    </p:animEffect>
                                  </p:childTnLst>
                                </p:cTn>
                              </p:par>
                              <p:par>
                                <p:cTn id="29" presetID="0" presetClass="path" presetSubtype="0" repeatCount="indefinite" accel="50000" decel="50000" fill="hold" grpId="1" nodeType="withEffect">
                                  <p:stCondLst>
                                    <p:cond delay="0"/>
                                  </p:stCondLst>
                                  <p:childTnLst>
                                    <p:animMotion origin="layout" path="M -3.33333E-6 -4.44444E-6 C 0.00226 -0.0037 0.00521 -0.00717 0.00695 -0.01111 C 0.00868 -0.01458 0.00782 -0.01944 0.01042 -0.02222 C 0.01545 -0.02754 0.03091 -0.03333 0.03837 -0.03333 C 0.0408 -0.04074 0.04306 -0.04814 0.04549 -0.05555 C 0.05 -0.07037 0.04549 -0.0655 0.05938 -0.07037 C 0.06702 -0.0824 0.07605 -0.09259 0.09098 -0.09259 C 0.09098 -0.10138 0.09098 -0.10995 0.09098 -0.11851 C 0.10434 -0.11388 0.13091 -0.11851 0.14341 -0.12592 C 0.1507 -0.13032 0.16441 -0.14074 0.16441 -0.1405 C 0.16875 -0.15439 0.16476 -0.15 0.175 -0.15555 " pathEditMode="relative" rAng="0" ptsTypes="ffffffffffA">
                                      <p:cBhvr>
                                        <p:cTn id="30" dur="500" fill="hold"/>
                                        <p:tgtEl>
                                          <p:spTgt spid="40977"/>
                                        </p:tgtEl>
                                        <p:attrNameLst>
                                          <p:attrName>ppt_x</p:attrName>
                                          <p:attrName>ppt_y</p:attrName>
                                        </p:attrNameLst>
                                      </p:cBhvr>
                                      <p:rCtr x="8700" y="-7800"/>
                                    </p:animMotion>
                                  </p:childTnLst>
                                </p:cTn>
                              </p:par>
                              <p:par>
                                <p:cTn id="31" presetID="10" presetClass="entr" presetSubtype="0" fill="hold" grpId="0" nodeType="withEffect">
                                  <p:stCondLst>
                                    <p:cond delay="0"/>
                                  </p:stCondLst>
                                  <p:childTnLst>
                                    <p:set>
                                      <p:cBhvr>
                                        <p:cTn id="32" dur="1" fill="hold">
                                          <p:stCondLst>
                                            <p:cond delay="0"/>
                                          </p:stCondLst>
                                        </p:cTn>
                                        <p:tgtEl>
                                          <p:spTgt spid="40978"/>
                                        </p:tgtEl>
                                        <p:attrNameLst>
                                          <p:attrName>style.visibility</p:attrName>
                                        </p:attrNameLst>
                                      </p:cBhvr>
                                      <p:to>
                                        <p:strVal val="visible"/>
                                      </p:to>
                                    </p:set>
                                    <p:animEffect transition="in" filter="fade">
                                      <p:cBhvr>
                                        <p:cTn id="33" dur="500"/>
                                        <p:tgtEl>
                                          <p:spTgt spid="40978"/>
                                        </p:tgtEl>
                                      </p:cBhvr>
                                    </p:animEffect>
                                  </p:childTnLst>
                                </p:cTn>
                              </p:par>
                              <p:par>
                                <p:cTn id="34" presetID="0" presetClass="path" presetSubtype="0" repeatCount="indefinite" accel="50000" decel="50000" fill="hold" grpId="1" nodeType="withEffect">
                                  <p:stCondLst>
                                    <p:cond delay="0"/>
                                  </p:stCondLst>
                                  <p:childTnLst>
                                    <p:animMotion origin="layout" path="M 0.00017 -4.44444E-6 C 0.00121 0.02662 -0.00035 0.05371 0.00364 0.08033 C 0.00451 0.08496 0.0125 0.08357 0.01406 0.0882 C 0.01632 0.09561 0.01406 0.1044 0.01406 0.1125 C 0.01632 0.12315 0.01666 0.13287 0.0243 0.14051 C 0.04392 0.16065 0.0927 0.18889 0.11788 0.18889 C 0.16857 0.18612 0.1835 0.1838 0.22517 0.17662 C 0.22864 0.17408 0.23559 0.16875 0.23559 0.16899 " pathEditMode="relative" rAng="0" ptsTypes="fffffffA">
                                      <p:cBhvr>
                                        <p:cTn id="35" dur="500" fill="hold"/>
                                        <p:tgtEl>
                                          <p:spTgt spid="40978"/>
                                        </p:tgtEl>
                                        <p:attrNameLst>
                                          <p:attrName>ppt_x</p:attrName>
                                          <p:attrName>ppt_y</p:attrName>
                                        </p:attrNameLst>
                                      </p:cBhvr>
                                      <p:rCtr x="11700" y="9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animBg="1"/>
      <p:bldP spid="40974" grpId="0" animBg="1"/>
      <p:bldP spid="40975" grpId="0" animBg="1"/>
      <p:bldP spid="40976" grpId="0" animBg="1"/>
      <p:bldP spid="40976" grpId="1" animBg="1"/>
      <p:bldP spid="40977" grpId="0" animBg="1"/>
      <p:bldP spid="40977" grpId="1" animBg="1"/>
      <p:bldP spid="40978" grpId="0" animBg="1"/>
      <p:bldP spid="40978" grpId="1" animBg="1"/>
      <p:bldP spid="40979" grpId="0" animBg="1"/>
      <p:bldP spid="4097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1219200" y="228600"/>
            <a:ext cx="6705600" cy="381000"/>
          </a:xfrm>
          <a:prstGeom prst="rect">
            <a:avLst/>
          </a:prstGeom>
        </p:spPr>
        <p:txBody>
          <a:bodyPr wrap="none" fromWordArt="1">
            <a:prstTxWarp prst="textPlain">
              <a:avLst>
                <a:gd name="adj" fmla="val 50000"/>
              </a:avLst>
            </a:prstTxWarp>
          </a:bodyPr>
          <a:lstStyle/>
          <a:p>
            <a:pPr algn="ctr"/>
            <a:r>
              <a:rPr lang="en-US" sz="3600" kern="10">
                <a:ln w="9525">
                  <a:solidFill>
                    <a:srgbClr val="CC3300"/>
                  </a:solidFill>
                  <a:round/>
                  <a:headEnd/>
                  <a:tailEnd/>
                </a:ln>
                <a:solidFill>
                  <a:srgbClr val="CC3300"/>
                </a:solidFill>
                <a:latin typeface="Arial"/>
                <a:cs typeface="Arial"/>
              </a:rPr>
              <a:t>MÁY BIẾN THẾ</a:t>
            </a:r>
          </a:p>
        </p:txBody>
      </p:sp>
      <p:sp>
        <p:nvSpPr>
          <p:cNvPr id="12291" name="Text Box 3"/>
          <p:cNvSpPr txBox="1">
            <a:spLocks noChangeArrowheads="1"/>
          </p:cNvSpPr>
          <p:nvPr/>
        </p:nvSpPr>
        <p:spPr bwMode="auto">
          <a:xfrm>
            <a:off x="3505200" y="6324600"/>
            <a:ext cx="1371600" cy="366713"/>
          </a:xfrm>
          <a:prstGeom prst="rect">
            <a:avLst/>
          </a:prstGeom>
          <a:noFill/>
          <a:ln w="9525">
            <a:noFill/>
            <a:miter lim="800000"/>
            <a:headEnd/>
            <a:tailEnd/>
          </a:ln>
        </p:spPr>
        <p:txBody>
          <a:bodyPr>
            <a:spAutoFit/>
          </a:bodyPr>
          <a:lstStyle/>
          <a:p>
            <a:pPr>
              <a:spcBef>
                <a:spcPct val="50000"/>
              </a:spcBef>
            </a:pPr>
            <a:r>
              <a:rPr lang="en-US" b="1">
                <a:solidFill>
                  <a:srgbClr val="CC3300"/>
                </a:solidFill>
              </a:rPr>
              <a:t>Tăng thế</a:t>
            </a:r>
          </a:p>
        </p:txBody>
      </p:sp>
      <p:sp>
        <p:nvSpPr>
          <p:cNvPr id="12292" name="Text Box 4"/>
          <p:cNvSpPr txBox="1">
            <a:spLocks noChangeArrowheads="1"/>
          </p:cNvSpPr>
          <p:nvPr/>
        </p:nvSpPr>
        <p:spPr bwMode="auto">
          <a:xfrm>
            <a:off x="7239000" y="4038600"/>
            <a:ext cx="1219200" cy="366713"/>
          </a:xfrm>
          <a:prstGeom prst="rect">
            <a:avLst/>
          </a:prstGeom>
          <a:noFill/>
          <a:ln w="9525">
            <a:noFill/>
            <a:miter lim="800000"/>
            <a:headEnd/>
            <a:tailEnd/>
          </a:ln>
        </p:spPr>
        <p:txBody>
          <a:bodyPr>
            <a:spAutoFit/>
          </a:bodyPr>
          <a:lstStyle/>
          <a:p>
            <a:pPr>
              <a:spcBef>
                <a:spcPct val="50000"/>
              </a:spcBef>
            </a:pPr>
            <a:r>
              <a:rPr lang="en-US" b="1">
                <a:solidFill>
                  <a:srgbClr val="CC3300"/>
                </a:solidFill>
              </a:rPr>
              <a:t>Hạ thế</a:t>
            </a:r>
          </a:p>
        </p:txBody>
      </p:sp>
      <p:sp>
        <p:nvSpPr>
          <p:cNvPr id="12293" name="Text Box 5"/>
          <p:cNvSpPr txBox="1">
            <a:spLocks noChangeArrowheads="1"/>
          </p:cNvSpPr>
          <p:nvPr/>
        </p:nvSpPr>
        <p:spPr bwMode="auto">
          <a:xfrm>
            <a:off x="7696200" y="6096000"/>
            <a:ext cx="1219200" cy="366713"/>
          </a:xfrm>
          <a:prstGeom prst="rect">
            <a:avLst/>
          </a:prstGeom>
          <a:noFill/>
          <a:ln w="9525">
            <a:noFill/>
            <a:miter lim="800000"/>
            <a:headEnd/>
            <a:tailEnd/>
          </a:ln>
        </p:spPr>
        <p:txBody>
          <a:bodyPr>
            <a:spAutoFit/>
          </a:bodyPr>
          <a:lstStyle/>
          <a:p>
            <a:pPr>
              <a:spcBef>
                <a:spcPct val="50000"/>
              </a:spcBef>
            </a:pPr>
            <a:r>
              <a:rPr lang="en-US" b="1">
                <a:solidFill>
                  <a:srgbClr val="CC3300"/>
                </a:solidFill>
              </a:rPr>
              <a:t>Hạ thế</a:t>
            </a:r>
          </a:p>
        </p:txBody>
      </p:sp>
      <p:sp>
        <p:nvSpPr>
          <p:cNvPr id="12294" name="Text Box 6"/>
          <p:cNvSpPr txBox="1">
            <a:spLocks noChangeArrowheads="1"/>
          </p:cNvSpPr>
          <p:nvPr/>
        </p:nvSpPr>
        <p:spPr bwMode="auto">
          <a:xfrm>
            <a:off x="7924800" y="2971800"/>
            <a:ext cx="1219200" cy="366713"/>
          </a:xfrm>
          <a:prstGeom prst="rect">
            <a:avLst/>
          </a:prstGeom>
          <a:noFill/>
          <a:ln w="9525">
            <a:noFill/>
            <a:miter lim="800000"/>
            <a:headEnd/>
            <a:tailEnd/>
          </a:ln>
        </p:spPr>
        <p:txBody>
          <a:bodyPr>
            <a:spAutoFit/>
          </a:bodyPr>
          <a:lstStyle/>
          <a:p>
            <a:pPr>
              <a:spcBef>
                <a:spcPct val="50000"/>
              </a:spcBef>
            </a:pPr>
            <a:r>
              <a:rPr lang="en-US" b="1">
                <a:solidFill>
                  <a:srgbClr val="CC3300"/>
                </a:solidFill>
              </a:rPr>
              <a:t>Hạ thế</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diamond(in)">
                                      <p:cBhvr>
                                        <p:cTn id="7" dur="2000"/>
                                        <p:tgtEl>
                                          <p:spTgt spid="12291"/>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2292"/>
                                        </p:tgtEl>
                                        <p:attrNameLst>
                                          <p:attrName>style.visibility</p:attrName>
                                        </p:attrNameLst>
                                      </p:cBhvr>
                                      <p:to>
                                        <p:strVal val="visible"/>
                                      </p:to>
                                    </p:set>
                                    <p:animEffect transition="in" filter="diamond(in)">
                                      <p:cBhvr>
                                        <p:cTn id="11" dur="2000"/>
                                        <p:tgtEl>
                                          <p:spTgt spid="12292"/>
                                        </p:tgtEl>
                                      </p:cBhvr>
                                    </p:animEffect>
                                  </p:childTnLst>
                                </p:cTn>
                              </p:par>
                            </p:childTnLst>
                          </p:cTn>
                        </p:par>
                        <p:par>
                          <p:cTn id="12" fill="hold" nodeType="afterGroup">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12294"/>
                                        </p:tgtEl>
                                        <p:attrNameLst>
                                          <p:attrName>style.visibility</p:attrName>
                                        </p:attrNameLst>
                                      </p:cBhvr>
                                      <p:to>
                                        <p:strVal val="visible"/>
                                      </p:to>
                                    </p:set>
                                    <p:animEffect transition="in" filter="diamond(in)">
                                      <p:cBhvr>
                                        <p:cTn id="15" dur="2000"/>
                                        <p:tgtEl>
                                          <p:spTgt spid="12294"/>
                                        </p:tgtEl>
                                      </p:cBhvr>
                                    </p:animEffect>
                                  </p:childTnLst>
                                </p:cTn>
                              </p:par>
                            </p:childTnLst>
                          </p:cTn>
                        </p:par>
                        <p:par>
                          <p:cTn id="16" fill="hold" nodeType="afterGroup">
                            <p:stCondLst>
                              <p:cond delay="6000"/>
                            </p:stCondLst>
                            <p:childTnLst>
                              <p:par>
                                <p:cTn id="17" presetID="14" presetClass="entr" presetSubtype="10" fill="hold" grpId="0" nodeType="afterEffect">
                                  <p:stCondLst>
                                    <p:cond delay="0"/>
                                  </p:stCondLst>
                                  <p:childTnLst>
                                    <p:set>
                                      <p:cBhvr>
                                        <p:cTn id="18" dur="1" fill="hold">
                                          <p:stCondLst>
                                            <p:cond delay="0"/>
                                          </p:stCondLst>
                                        </p:cTn>
                                        <p:tgtEl>
                                          <p:spTgt spid="12293"/>
                                        </p:tgtEl>
                                        <p:attrNameLst>
                                          <p:attrName>style.visibility</p:attrName>
                                        </p:attrNameLst>
                                      </p:cBhvr>
                                      <p:to>
                                        <p:strVal val="visible"/>
                                      </p:to>
                                    </p:set>
                                    <p:animEffect transition="in" filter="randombar(horizontal)">
                                      <p:cBhvr>
                                        <p:cTn id="19"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P spid="12293" grpId="0"/>
      <p:bldP spid="122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4"/>
          <p:cNvSpPr>
            <a:spLocks noChangeArrowheads="1" noChangeShapeType="1" noTextEdit="1"/>
          </p:cNvSpPr>
          <p:nvPr/>
        </p:nvSpPr>
        <p:spPr bwMode="auto">
          <a:xfrm>
            <a:off x="1219200" y="228600"/>
            <a:ext cx="6705600" cy="381000"/>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CC3300"/>
                  </a:solidFill>
                  <a:round/>
                  <a:headEnd/>
                  <a:tailEnd/>
                </a:ln>
                <a:solidFill>
                  <a:srgbClr val="CC3300"/>
                </a:solidFill>
                <a:latin typeface="Times New Roman" pitchFamily="18" charset="0"/>
                <a:cs typeface="Times New Roman" pitchFamily="18" charset="0"/>
              </a:rPr>
              <a:t>Tiết</a:t>
            </a:r>
            <a:r>
              <a:rPr lang="en-US" sz="3600" kern="10" dirty="0" smtClean="0">
                <a:ln w="9525">
                  <a:solidFill>
                    <a:srgbClr val="CC3300"/>
                  </a:solidFill>
                  <a:round/>
                  <a:headEnd/>
                  <a:tailEnd/>
                </a:ln>
                <a:solidFill>
                  <a:srgbClr val="CC3300"/>
                </a:solidFill>
                <a:latin typeface="Times New Roman" pitchFamily="18" charset="0"/>
                <a:cs typeface="Times New Roman" pitchFamily="18" charset="0"/>
              </a:rPr>
              <a:t> 41-Bài 37: MÁY BIẾN THẾ</a:t>
            </a:r>
            <a:endParaRPr lang="en-US" sz="3600" kern="10" dirty="0">
              <a:ln w="9525">
                <a:solidFill>
                  <a:srgbClr val="CC3300"/>
                </a:solidFill>
                <a:round/>
                <a:headEnd/>
                <a:tailEnd/>
              </a:ln>
              <a:solidFill>
                <a:srgbClr val="CC3300"/>
              </a:solidFill>
              <a:latin typeface="Arial"/>
              <a:cs typeface="Arial"/>
            </a:endParaRPr>
          </a:p>
        </p:txBody>
      </p:sp>
      <p:sp>
        <p:nvSpPr>
          <p:cNvPr id="22531" name="Text Box 5"/>
          <p:cNvSpPr txBox="1">
            <a:spLocks noChangeArrowheads="1"/>
          </p:cNvSpPr>
          <p:nvPr/>
        </p:nvSpPr>
        <p:spPr bwMode="auto">
          <a:xfrm>
            <a:off x="228600" y="838200"/>
            <a:ext cx="8610600" cy="519113"/>
          </a:xfrm>
          <a:prstGeom prst="rect">
            <a:avLst/>
          </a:prstGeom>
          <a:noFill/>
          <a:ln w="9525">
            <a:noFill/>
            <a:miter lim="800000"/>
            <a:headEnd/>
            <a:tailEnd/>
          </a:ln>
        </p:spPr>
        <p:txBody>
          <a:bodyPr>
            <a:spAutoFit/>
          </a:bodyPr>
          <a:lstStyle/>
          <a:p>
            <a:pPr>
              <a:spcBef>
                <a:spcPct val="50000"/>
              </a:spcBef>
            </a:pPr>
            <a:r>
              <a:rPr lang="en-US" sz="2800" b="1">
                <a:solidFill>
                  <a:srgbClr val="CC3300"/>
                </a:solidFill>
              </a:rPr>
              <a:t>I. </a:t>
            </a:r>
            <a:r>
              <a:rPr lang="en-US" sz="2800" b="1" u="sng">
                <a:solidFill>
                  <a:srgbClr val="CC3300"/>
                </a:solidFill>
              </a:rPr>
              <a:t>CẤU TẠO VÀ HOẠT ĐỘNG CỦA MÁY BIẾN THẾ</a:t>
            </a:r>
          </a:p>
        </p:txBody>
      </p:sp>
      <p:sp>
        <p:nvSpPr>
          <p:cNvPr id="22532" name="Text Box 6"/>
          <p:cNvSpPr txBox="1">
            <a:spLocks noChangeArrowheads="1"/>
          </p:cNvSpPr>
          <p:nvPr/>
        </p:nvSpPr>
        <p:spPr bwMode="auto">
          <a:xfrm>
            <a:off x="228600" y="2667000"/>
            <a:ext cx="8229600" cy="946150"/>
          </a:xfrm>
          <a:prstGeom prst="rect">
            <a:avLst/>
          </a:prstGeom>
          <a:noFill/>
          <a:ln w="9525">
            <a:noFill/>
            <a:miter lim="800000"/>
            <a:headEnd/>
            <a:tailEnd/>
          </a:ln>
        </p:spPr>
        <p:txBody>
          <a:bodyPr>
            <a:spAutoFit/>
          </a:bodyPr>
          <a:lstStyle/>
          <a:p>
            <a:pPr>
              <a:spcBef>
                <a:spcPct val="50000"/>
              </a:spcBef>
            </a:pPr>
            <a:r>
              <a:rPr lang="en-US" sz="2800" b="1" dirty="0">
                <a:solidFill>
                  <a:srgbClr val="CC3300"/>
                </a:solidFill>
              </a:rPr>
              <a:t>II. </a:t>
            </a:r>
            <a:r>
              <a:rPr lang="en-US" sz="2800" b="1" u="sng" dirty="0">
                <a:solidFill>
                  <a:srgbClr val="CC3300"/>
                </a:solidFill>
              </a:rPr>
              <a:t>TÁC DỤNG LÀM BIẾN ĐỔI HIỆU ĐIỆN THẾ CỦA MÁY BIẾN THẾ</a:t>
            </a:r>
          </a:p>
        </p:txBody>
      </p:sp>
      <p:sp>
        <p:nvSpPr>
          <p:cNvPr id="22533" name="Text Box 7"/>
          <p:cNvSpPr txBox="1">
            <a:spLocks noChangeArrowheads="1"/>
          </p:cNvSpPr>
          <p:nvPr/>
        </p:nvSpPr>
        <p:spPr bwMode="auto">
          <a:xfrm>
            <a:off x="228600" y="1295400"/>
            <a:ext cx="8534400" cy="1187450"/>
          </a:xfrm>
          <a:prstGeom prst="rect">
            <a:avLst/>
          </a:prstGeom>
          <a:noFill/>
          <a:ln w="9525">
            <a:noFill/>
            <a:miter lim="800000"/>
            <a:headEnd/>
            <a:tailEnd/>
          </a:ln>
        </p:spPr>
        <p:txBody>
          <a:bodyPr>
            <a:spAutoFit/>
          </a:bodyPr>
          <a:lstStyle/>
          <a:p>
            <a:pPr>
              <a:spcBef>
                <a:spcPct val="50000"/>
              </a:spcBef>
              <a:buFontTx/>
              <a:buBlip>
                <a:blip r:embed="rId3"/>
              </a:buBlip>
            </a:pPr>
            <a:r>
              <a:rPr lang="en-US" sz="2400" b="1"/>
              <a:t>Khi đặt một hiệu điện thế xoay chiều vào hai đầu cuộn sơ cấp của máy biến thế thì ở hai đầu của cuộn thứ cấp  xuất hiện hiệu điện thế xoay chiều</a:t>
            </a:r>
          </a:p>
        </p:txBody>
      </p:sp>
      <p:sp>
        <p:nvSpPr>
          <p:cNvPr id="22534" name="Text Box 8"/>
          <p:cNvSpPr txBox="1">
            <a:spLocks noChangeArrowheads="1"/>
          </p:cNvSpPr>
          <p:nvPr/>
        </p:nvSpPr>
        <p:spPr bwMode="auto">
          <a:xfrm>
            <a:off x="-228600" y="3657600"/>
            <a:ext cx="9144000" cy="1187450"/>
          </a:xfrm>
          <a:prstGeom prst="rect">
            <a:avLst/>
          </a:prstGeom>
          <a:noFill/>
          <a:ln w="9525">
            <a:noFill/>
            <a:miter lim="800000"/>
            <a:headEnd/>
            <a:tailEnd/>
          </a:ln>
        </p:spPr>
        <p:txBody>
          <a:bodyPr>
            <a:spAutoFit/>
          </a:bodyPr>
          <a:lstStyle/>
          <a:p>
            <a:pPr lvl="1">
              <a:spcBef>
                <a:spcPct val="50000"/>
              </a:spcBef>
              <a:buFontTx/>
              <a:buBlip>
                <a:blip r:embed="rId3"/>
              </a:buBlip>
            </a:pPr>
            <a:r>
              <a:rPr lang="en-US" sz="2400" b="1"/>
              <a:t>Tỉ số giữa hiệu điện thế ở hai đầu các cuộn dây của máy biến thế bằng tỉ số giữa số vòng dây của các cuộn dây tương ứng</a:t>
            </a:r>
          </a:p>
        </p:txBody>
      </p:sp>
      <p:sp>
        <p:nvSpPr>
          <p:cNvPr id="22535" name="Text Box 9"/>
          <p:cNvSpPr txBox="1">
            <a:spLocks noChangeArrowheads="1"/>
          </p:cNvSpPr>
          <p:nvPr/>
        </p:nvSpPr>
        <p:spPr bwMode="auto">
          <a:xfrm>
            <a:off x="228600" y="4876800"/>
            <a:ext cx="8458200" cy="946150"/>
          </a:xfrm>
          <a:prstGeom prst="rect">
            <a:avLst/>
          </a:prstGeom>
          <a:noFill/>
          <a:ln w="9525">
            <a:noFill/>
            <a:miter lim="800000"/>
            <a:headEnd/>
            <a:tailEnd/>
          </a:ln>
        </p:spPr>
        <p:txBody>
          <a:bodyPr>
            <a:spAutoFit/>
          </a:bodyPr>
          <a:lstStyle/>
          <a:p>
            <a:pPr>
              <a:spcBef>
                <a:spcPct val="50000"/>
              </a:spcBef>
            </a:pPr>
            <a:r>
              <a:rPr lang="en-US" sz="2800" b="1">
                <a:solidFill>
                  <a:srgbClr val="CC3300"/>
                </a:solidFill>
              </a:rPr>
              <a:t>III. </a:t>
            </a:r>
            <a:r>
              <a:rPr lang="en-US" sz="2800" b="1" u="sng">
                <a:solidFill>
                  <a:srgbClr val="CC3300"/>
                </a:solidFill>
              </a:rPr>
              <a:t>LẮP ĐẶT MÁY BIẾN THẾ Ở HAI ĐẦU ĐƯỜNG DÂY TẢI ĐIỆN</a:t>
            </a:r>
          </a:p>
        </p:txBody>
      </p:sp>
      <p:sp>
        <p:nvSpPr>
          <p:cNvPr id="26635" name="Text Box 11"/>
          <p:cNvSpPr txBox="1">
            <a:spLocks noChangeArrowheads="1"/>
          </p:cNvSpPr>
          <p:nvPr/>
        </p:nvSpPr>
        <p:spPr bwMode="auto">
          <a:xfrm>
            <a:off x="228600" y="5867400"/>
            <a:ext cx="8077200" cy="822325"/>
          </a:xfrm>
          <a:prstGeom prst="rect">
            <a:avLst/>
          </a:prstGeom>
          <a:noFill/>
          <a:ln w="9525">
            <a:noFill/>
            <a:miter lim="800000"/>
            <a:headEnd/>
            <a:tailEnd/>
          </a:ln>
        </p:spPr>
        <p:txBody>
          <a:bodyPr>
            <a:spAutoFit/>
          </a:bodyPr>
          <a:lstStyle/>
          <a:p>
            <a:pPr>
              <a:spcBef>
                <a:spcPct val="50000"/>
              </a:spcBef>
              <a:buFontTx/>
              <a:buBlip>
                <a:blip r:embed="rId3"/>
              </a:buBlip>
            </a:pPr>
            <a:r>
              <a:rPr lang="en-US" sz="2400" b="1"/>
              <a:t>Ở đầu đường dây tải điện về phía nhà máy điện đặt máy tăng thế, ở nơi tiêu thụ đặt máy hạ thế</a:t>
            </a: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dissolve">
                                      <p:cBhvr>
                                        <p:cTn id="7" dur="5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descr="Papyrus"/>
          <p:cNvSpPr txBox="1">
            <a:spLocks noChangeArrowheads="1"/>
          </p:cNvSpPr>
          <p:nvPr/>
        </p:nvSpPr>
        <p:spPr bwMode="auto">
          <a:xfrm>
            <a:off x="457200" y="609600"/>
            <a:ext cx="7924800" cy="5645150"/>
          </a:xfrm>
          <a:prstGeom prst="rect">
            <a:avLst/>
          </a:prstGeom>
          <a:blipFill dpi="0" rotWithShape="1">
            <a:blip r:embed="rId2">
              <a:alphaModFix amt="49000"/>
            </a:blip>
            <a:srcRect/>
            <a:tile tx="0" ty="0" sx="100000" sy="100000" flip="none" algn="tl"/>
          </a:blipFill>
          <a:ln w="9525">
            <a:noFill/>
            <a:miter lim="800000"/>
            <a:headEnd/>
            <a:tailEnd/>
          </a:ln>
        </p:spPr>
        <p:txBody>
          <a:bodyPr>
            <a:spAutoFit/>
          </a:bodyPr>
          <a:lstStyle/>
          <a:p>
            <a:pPr>
              <a:spcBef>
                <a:spcPct val="50000"/>
              </a:spcBef>
            </a:pPr>
            <a:r>
              <a:rPr lang="en-US" sz="2800">
                <a:solidFill>
                  <a:srgbClr val="0000FF"/>
                </a:solidFill>
              </a:rPr>
              <a:t>Khi máy biến thế hoạt động, trong lõi thép luôn xuất hiện dòng điện Fucô làm nóng máy biến thế, giảm hiệu suất của máy.</a:t>
            </a:r>
          </a:p>
          <a:p>
            <a:pPr>
              <a:spcBef>
                <a:spcPct val="50000"/>
              </a:spcBef>
            </a:pPr>
            <a:r>
              <a:rPr lang="en-US" sz="2800">
                <a:solidFill>
                  <a:srgbClr val="0000FF"/>
                </a:solidFill>
              </a:rPr>
              <a:t>Để làm mát máy biến thế, người ta nhúng toàn bộ lõi thép của máy trong một chất làm mát gọi là dầu của MBT. Khi xảy ra sự cố dầu máy biến thế bị cháy có thể gây ra những sự cố môi trường trầm trọng và rất khó khắc phục.</a:t>
            </a:r>
          </a:p>
          <a:p>
            <a:pPr>
              <a:spcBef>
                <a:spcPct val="50000"/>
              </a:spcBef>
            </a:pPr>
            <a:r>
              <a:rPr lang="en-US" sz="2800">
                <a:solidFill>
                  <a:srgbClr val="0000FF"/>
                </a:solidFill>
              </a:rPr>
              <a:t>Biện pháp GDBVMT: Các trạm biến thế lớn cần có các thiết bị tự động để phát hiện và khắc phục sự cố, mặc khác cần đảm bảo các qui tắc an toàn khi vận hành trạm biến thế lớn.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ppt_x</p:attrName>
                                        </p:attrNameLst>
                                      </p:cBhvr>
                                      <p:tavLst>
                                        <p:tav tm="0">
                                          <p:val>
                                            <p:strVal val="#ppt_x-.2"/>
                                          </p:val>
                                        </p:tav>
                                        <p:tav tm="100000">
                                          <p:val>
                                            <p:strVal val="#ppt_x"/>
                                          </p:val>
                                        </p:tav>
                                      </p:tavLst>
                                    </p:anim>
                                    <p:anim calcmode="lin" valueType="num">
                                      <p:cBhvr>
                                        <p:cTn id="8" dur="1000" fill="hold"/>
                                        <p:tgtEl>
                                          <p:spTgt spid="3379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4"/>
          <p:cNvSpPr>
            <a:spLocks noChangeArrowheads="1" noChangeShapeType="1" noTextEdit="1"/>
          </p:cNvSpPr>
          <p:nvPr/>
        </p:nvSpPr>
        <p:spPr bwMode="auto">
          <a:xfrm>
            <a:off x="533400" y="304800"/>
            <a:ext cx="2076450" cy="685800"/>
          </a:xfrm>
          <a:prstGeom prst="rect">
            <a:avLst/>
          </a:prstGeom>
        </p:spPr>
        <p:txBody>
          <a:bodyPr wrap="none" fromWordArt="1">
            <a:prstTxWarp prst="textCascadeUp">
              <a:avLst>
                <a:gd name="adj" fmla="val 100000"/>
              </a:avLst>
            </a:prstTxWarp>
            <a:scene3d>
              <a:camera prst="legacyPerspectiveFront">
                <a:rot lat="20519982"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ĐÁP ÁN:</a:t>
            </a:r>
          </a:p>
        </p:txBody>
      </p:sp>
      <p:sp>
        <p:nvSpPr>
          <p:cNvPr id="31749" name="Text Box 5"/>
          <p:cNvSpPr txBox="1">
            <a:spLocks noChangeArrowheads="1"/>
          </p:cNvSpPr>
          <p:nvPr/>
        </p:nvSpPr>
        <p:spPr bwMode="auto">
          <a:xfrm>
            <a:off x="304800" y="1447800"/>
            <a:ext cx="8534400" cy="4186238"/>
          </a:xfrm>
          <a:prstGeom prst="rect">
            <a:avLst/>
          </a:prstGeom>
          <a:noFill/>
          <a:ln w="9525">
            <a:noFill/>
            <a:miter lim="800000"/>
            <a:headEnd/>
            <a:tailEnd/>
          </a:ln>
        </p:spPr>
        <p:txBody>
          <a:bodyPr>
            <a:spAutoFit/>
          </a:bodyPr>
          <a:lstStyle/>
          <a:p>
            <a:pPr>
              <a:spcBef>
                <a:spcPct val="50000"/>
              </a:spcBef>
            </a:pPr>
            <a:r>
              <a:rPr lang="en-US" sz="2800" b="1" u="sng"/>
              <a:t>Câu 1:</a:t>
            </a:r>
            <a:r>
              <a:rPr lang="en-US" sz="2800"/>
              <a:t> </a:t>
            </a:r>
            <a:r>
              <a:rPr lang="en-US" sz="2800" b="1" i="1"/>
              <a:t>Khi truyền tải điện năng đi xa bằng đường dây dẫn điện sẽ có một phần điện năng hao phí do hiện tượng tỏa nhiệt trên đường dây.</a:t>
            </a:r>
          </a:p>
          <a:p>
            <a:pPr>
              <a:spcBef>
                <a:spcPct val="50000"/>
              </a:spcBef>
            </a:pPr>
            <a:r>
              <a:rPr lang="en-US" sz="2800" b="1" i="1"/>
              <a:t>Cách làm giảm: giảm điện trở của dây dẫn hoặc tăng hiệu điện thế đặt vào hai đầu dây. Cách 2 là tối ưu vì công suất hao phí tỉ lệ nghịch với bình phương hiệu điện thế đặt vào hai đầu dây</a:t>
            </a:r>
            <a:r>
              <a:rPr lang="en-US" sz="2800"/>
              <a:t> </a:t>
            </a:r>
            <a:r>
              <a:rPr lang="en-US" sz="2800" b="1"/>
              <a:t>nên khi tăng HĐT thì công suất hao phí giảm đi rất nhiều.</a:t>
            </a:r>
          </a:p>
        </p:txBody>
      </p:sp>
      <p:sp>
        <p:nvSpPr>
          <p:cNvPr id="31750" name="Text Box 6"/>
          <p:cNvSpPr txBox="1">
            <a:spLocks noChangeArrowheads="1"/>
          </p:cNvSpPr>
          <p:nvPr/>
        </p:nvSpPr>
        <p:spPr bwMode="auto">
          <a:xfrm>
            <a:off x="304800" y="5880100"/>
            <a:ext cx="4648200" cy="519113"/>
          </a:xfrm>
          <a:prstGeom prst="rect">
            <a:avLst/>
          </a:prstGeom>
          <a:noFill/>
          <a:ln w="9525">
            <a:noFill/>
            <a:miter lim="800000"/>
            <a:headEnd/>
            <a:tailEnd/>
          </a:ln>
        </p:spPr>
        <p:txBody>
          <a:bodyPr>
            <a:spAutoFit/>
          </a:bodyPr>
          <a:lstStyle/>
          <a:p>
            <a:pPr>
              <a:spcBef>
                <a:spcPct val="50000"/>
              </a:spcBef>
            </a:pPr>
            <a:r>
              <a:rPr lang="en-US" sz="2800" b="1" u="sng"/>
              <a:t>Câu 2</a:t>
            </a:r>
            <a:r>
              <a:rPr lang="en-US" sz="2800" b="1"/>
              <a:t>:</a:t>
            </a:r>
            <a:r>
              <a:rPr lang="en-US" sz="2800"/>
              <a:t>  </a:t>
            </a:r>
            <a:r>
              <a:rPr lang="en-US" sz="2800" b="1"/>
              <a:t>B. Giảm 2 lần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diamond(in)">
                                      <p:cBhvr>
                                        <p:cTn id="7" dur="2000"/>
                                        <p:tgtEl>
                                          <p:spTgt spid="31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1750"/>
                                        </p:tgtEl>
                                        <p:attrNameLst>
                                          <p:attrName>style.visibility</p:attrName>
                                        </p:attrNameLst>
                                      </p:cBhvr>
                                      <p:to>
                                        <p:strVal val="visible"/>
                                      </p:to>
                                    </p:set>
                                    <p:animEffect transition="in" filter="slide(fromBottom)">
                                      <p:cBhvr>
                                        <p:cTn id="12"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2590800" y="304800"/>
            <a:ext cx="3105150" cy="523875"/>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IV. VẬN DỤNG</a:t>
            </a:r>
          </a:p>
        </p:txBody>
      </p:sp>
      <p:sp>
        <p:nvSpPr>
          <p:cNvPr id="11267" name="Text Box 3"/>
          <p:cNvSpPr txBox="1">
            <a:spLocks noChangeArrowheads="1"/>
          </p:cNvSpPr>
          <p:nvPr/>
        </p:nvSpPr>
        <p:spPr bwMode="auto">
          <a:xfrm>
            <a:off x="457200" y="1066800"/>
            <a:ext cx="8153400" cy="1800225"/>
          </a:xfrm>
          <a:prstGeom prst="rect">
            <a:avLst/>
          </a:prstGeom>
          <a:noFill/>
          <a:ln w="9525">
            <a:noFill/>
            <a:miter lim="800000"/>
            <a:headEnd/>
            <a:tailEnd/>
          </a:ln>
        </p:spPr>
        <p:txBody>
          <a:bodyPr>
            <a:spAutoFit/>
          </a:bodyPr>
          <a:lstStyle/>
          <a:p>
            <a:pPr>
              <a:spcBef>
                <a:spcPct val="50000"/>
              </a:spcBef>
            </a:pPr>
            <a:r>
              <a:rPr lang="en-US" sz="2800" b="1" u="sng"/>
              <a:t>C4</a:t>
            </a:r>
            <a:r>
              <a:rPr lang="en-US" sz="2800" b="1"/>
              <a:t>: Một máy biến thế dùng trong nhà cần phải hạ hiệu điện thế từ 220V xuống còn 6V và 3V. Cuộn sơ cấp có 4.000 vòng. Tính số vòng của các cuộn thứ cấp</a:t>
            </a:r>
          </a:p>
        </p:txBody>
      </p:sp>
      <p:sp>
        <p:nvSpPr>
          <p:cNvPr id="11268" name="Text Box 4"/>
          <p:cNvSpPr txBox="1">
            <a:spLocks noChangeArrowheads="1"/>
          </p:cNvSpPr>
          <p:nvPr/>
        </p:nvSpPr>
        <p:spPr bwMode="auto">
          <a:xfrm>
            <a:off x="914400" y="3124200"/>
            <a:ext cx="5486400" cy="519113"/>
          </a:xfrm>
          <a:prstGeom prst="rect">
            <a:avLst/>
          </a:prstGeom>
          <a:noFill/>
          <a:ln w="9525">
            <a:noFill/>
            <a:miter lim="800000"/>
            <a:headEnd/>
            <a:tailEnd/>
          </a:ln>
        </p:spPr>
        <p:txBody>
          <a:bodyPr>
            <a:spAutoFit/>
          </a:bodyPr>
          <a:lstStyle/>
          <a:p>
            <a:pPr>
              <a:spcBef>
                <a:spcPct val="50000"/>
              </a:spcBef>
            </a:pPr>
            <a:r>
              <a:rPr lang="en-US" sz="2800" b="1"/>
              <a:t>Ta có: cuộn 6V có số vòng là:</a:t>
            </a:r>
          </a:p>
        </p:txBody>
      </p:sp>
      <p:grpSp>
        <p:nvGrpSpPr>
          <p:cNvPr id="2" name="Group 8"/>
          <p:cNvGrpSpPr>
            <a:grpSpLocks/>
          </p:cNvGrpSpPr>
          <p:nvPr/>
        </p:nvGrpSpPr>
        <p:grpSpPr bwMode="auto">
          <a:xfrm>
            <a:off x="1295400" y="3678238"/>
            <a:ext cx="7162800" cy="1162050"/>
            <a:chOff x="576" y="2496"/>
            <a:chExt cx="4272" cy="666"/>
          </a:xfrm>
        </p:grpSpPr>
        <p:graphicFrame>
          <p:nvGraphicFramePr>
            <p:cNvPr id="3075" name="Object 5"/>
            <p:cNvGraphicFramePr>
              <a:graphicFrameLocks noChangeAspect="1"/>
            </p:cNvGraphicFramePr>
            <p:nvPr/>
          </p:nvGraphicFramePr>
          <p:xfrm>
            <a:off x="576" y="2496"/>
            <a:ext cx="3643" cy="666"/>
          </p:xfrm>
          <a:graphic>
            <a:graphicData uri="http://schemas.openxmlformats.org/presentationml/2006/ole">
              <mc:AlternateContent xmlns:mc="http://schemas.openxmlformats.org/markup-compatibility/2006">
                <mc:Choice xmlns:v="urn:schemas-microsoft-com:vml" Requires="v">
                  <p:oleObj spid="_x0000_s3090" name="Equation" r:id="rId3" imgW="2362200" imgH="431800" progId="Equation.3">
                    <p:embed/>
                  </p:oleObj>
                </mc:Choice>
                <mc:Fallback>
                  <p:oleObj name="Equation" r:id="rId3" imgW="2362200" imgH="431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2496"/>
                          <a:ext cx="3643" cy="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3" name="Text Box 7"/>
            <p:cNvSpPr txBox="1">
              <a:spLocks noChangeArrowheads="1"/>
            </p:cNvSpPr>
            <p:nvPr/>
          </p:nvSpPr>
          <p:spPr bwMode="auto">
            <a:xfrm>
              <a:off x="4175" y="2640"/>
              <a:ext cx="673" cy="262"/>
            </a:xfrm>
            <a:prstGeom prst="rect">
              <a:avLst/>
            </a:prstGeom>
            <a:noFill/>
            <a:ln w="9525">
              <a:noFill/>
              <a:miter lim="800000"/>
              <a:headEnd/>
              <a:tailEnd/>
            </a:ln>
          </p:spPr>
          <p:txBody>
            <a:bodyPr>
              <a:spAutoFit/>
            </a:bodyPr>
            <a:lstStyle/>
            <a:p>
              <a:pPr>
                <a:spcBef>
                  <a:spcPct val="50000"/>
                </a:spcBef>
              </a:pPr>
              <a:r>
                <a:rPr lang="en-US" sz="2400"/>
                <a:t>(vòng)</a:t>
              </a:r>
            </a:p>
          </p:txBody>
        </p:sp>
      </p:grpSp>
      <p:sp>
        <p:nvSpPr>
          <p:cNvPr id="11273" name="Text Box 9"/>
          <p:cNvSpPr txBox="1">
            <a:spLocks noChangeArrowheads="1"/>
          </p:cNvSpPr>
          <p:nvPr/>
        </p:nvSpPr>
        <p:spPr bwMode="auto">
          <a:xfrm>
            <a:off x="1066800" y="4876800"/>
            <a:ext cx="5486400" cy="519113"/>
          </a:xfrm>
          <a:prstGeom prst="rect">
            <a:avLst/>
          </a:prstGeom>
          <a:noFill/>
          <a:ln w="9525">
            <a:noFill/>
            <a:miter lim="800000"/>
            <a:headEnd/>
            <a:tailEnd/>
          </a:ln>
        </p:spPr>
        <p:txBody>
          <a:bodyPr>
            <a:spAutoFit/>
          </a:bodyPr>
          <a:lstStyle/>
          <a:p>
            <a:pPr>
              <a:spcBef>
                <a:spcPct val="50000"/>
              </a:spcBef>
            </a:pPr>
            <a:r>
              <a:rPr lang="en-US" sz="2800" b="1"/>
              <a:t>Ta có: cuộn 3V có số vòng là:</a:t>
            </a:r>
          </a:p>
        </p:txBody>
      </p:sp>
      <p:grpSp>
        <p:nvGrpSpPr>
          <p:cNvPr id="3" name="Group 17"/>
          <p:cNvGrpSpPr>
            <a:grpSpLocks/>
          </p:cNvGrpSpPr>
          <p:nvPr/>
        </p:nvGrpSpPr>
        <p:grpSpPr bwMode="auto">
          <a:xfrm>
            <a:off x="838200" y="5562600"/>
            <a:ext cx="7467600" cy="1295400"/>
            <a:chOff x="528" y="3504"/>
            <a:chExt cx="4704" cy="816"/>
          </a:xfrm>
        </p:grpSpPr>
        <p:sp>
          <p:nvSpPr>
            <p:cNvPr id="3082" name="Text Box 12"/>
            <p:cNvSpPr txBox="1">
              <a:spLocks noChangeArrowheads="1"/>
            </p:cNvSpPr>
            <p:nvPr/>
          </p:nvSpPr>
          <p:spPr bwMode="auto">
            <a:xfrm>
              <a:off x="4560" y="3696"/>
              <a:ext cx="672" cy="288"/>
            </a:xfrm>
            <a:prstGeom prst="rect">
              <a:avLst/>
            </a:prstGeom>
            <a:noFill/>
            <a:ln w="9525">
              <a:noFill/>
              <a:miter lim="800000"/>
              <a:headEnd/>
              <a:tailEnd/>
            </a:ln>
          </p:spPr>
          <p:txBody>
            <a:bodyPr>
              <a:spAutoFit/>
            </a:bodyPr>
            <a:lstStyle/>
            <a:p>
              <a:pPr>
                <a:spcBef>
                  <a:spcPct val="50000"/>
                </a:spcBef>
              </a:pPr>
              <a:r>
                <a:rPr lang="en-US" sz="2400"/>
                <a:t>(vòng)</a:t>
              </a:r>
            </a:p>
          </p:txBody>
        </p:sp>
        <p:graphicFrame>
          <p:nvGraphicFramePr>
            <p:cNvPr id="3074" name="Object 14"/>
            <p:cNvGraphicFramePr>
              <a:graphicFrameLocks noChangeAspect="1"/>
            </p:cNvGraphicFramePr>
            <p:nvPr/>
          </p:nvGraphicFramePr>
          <p:xfrm>
            <a:off x="528" y="3504"/>
            <a:ext cx="3936" cy="816"/>
          </p:xfrm>
          <a:graphic>
            <a:graphicData uri="http://schemas.openxmlformats.org/presentationml/2006/ole">
              <mc:AlternateContent xmlns:mc="http://schemas.openxmlformats.org/markup-compatibility/2006">
                <mc:Choice xmlns:v="urn:schemas-microsoft-com:vml" Requires="v">
                  <p:oleObj spid="_x0000_s3091" name="Equation" r:id="rId5" imgW="2298700" imgH="431800" progId="Equation.3">
                    <p:embed/>
                  </p:oleObj>
                </mc:Choice>
                <mc:Fallback>
                  <p:oleObj name="Equation" r:id="rId5" imgW="2298700" imgH="431800"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 y="3504"/>
                          <a:ext cx="3936" cy="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randombar(horizontal)">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wheel(4)">
                                      <p:cBhvr>
                                        <p:cTn id="12" dur="2000"/>
                                        <p:tgtEl>
                                          <p:spTgt spid="112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dissolve">
                                      <p:cBhvr>
                                        <p:cTn id="17" dur="500"/>
                                        <p:tgtEl>
                                          <p:spTgt spid="11268"/>
                                        </p:tgtEl>
                                      </p:cBhvr>
                                    </p:animEffect>
                                  </p:childTnLst>
                                </p:cTn>
                              </p:par>
                              <p:par>
                                <p:cTn id="18" presetID="9"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273"/>
                                        </p:tgtEl>
                                        <p:attrNameLst>
                                          <p:attrName>style.visibility</p:attrName>
                                        </p:attrNameLst>
                                      </p:cBhvr>
                                      <p:to>
                                        <p:strVal val="visible"/>
                                      </p:to>
                                    </p:set>
                                    <p:animEffect transition="in" filter="dissolve">
                                      <p:cBhvr>
                                        <p:cTn id="23" dur="500"/>
                                        <p:tgtEl>
                                          <p:spTgt spid="11273"/>
                                        </p:tgtEl>
                                      </p:cBhvr>
                                    </p:animEffect>
                                  </p:childTnLst>
                                </p:cTn>
                              </p:par>
                              <p:par>
                                <p:cTn id="24" presetID="9"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p:bldP spid="11268" grpId="0"/>
      <p:bldP spid="112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WordArt 3"/>
          <p:cNvSpPr>
            <a:spLocks noChangeArrowheads="1" noChangeShapeType="1" noTextEdit="1"/>
          </p:cNvSpPr>
          <p:nvPr/>
        </p:nvSpPr>
        <p:spPr bwMode="auto">
          <a:xfrm>
            <a:off x="2057400" y="457200"/>
            <a:ext cx="5286375" cy="609600"/>
          </a:xfrm>
          <a:prstGeom prst="rect">
            <a:avLst/>
          </a:prstGeom>
        </p:spPr>
        <p:txBody>
          <a:bodyPr wrap="none" fromWordArt="1">
            <a:prstTxWarp prst="textPlain">
              <a:avLst>
                <a:gd name="adj" fmla="val 50000"/>
              </a:avLst>
            </a:prstTxWarp>
          </a:bodyPr>
          <a:lstStyle/>
          <a:p>
            <a:pPr algn="ctr"/>
            <a:r>
              <a:rPr lang="en-US" sz="3200" b="1" kern="10">
                <a:ln w="9525">
                  <a:solidFill>
                    <a:srgbClr val="FF9966"/>
                  </a:solidFill>
                  <a:round/>
                  <a:headEnd/>
                  <a:tailEnd/>
                </a:ln>
                <a:solidFill>
                  <a:srgbClr val="FF9966"/>
                </a:solidFill>
                <a:latin typeface="Arial"/>
                <a:cs typeface="Arial"/>
              </a:rPr>
              <a:t>CỦNG CỐ VÀ LUYỆN TẬP</a:t>
            </a:r>
          </a:p>
        </p:txBody>
      </p:sp>
      <p:sp>
        <p:nvSpPr>
          <p:cNvPr id="10244" name="Text Box 4"/>
          <p:cNvSpPr txBox="1">
            <a:spLocks noChangeArrowheads="1"/>
          </p:cNvSpPr>
          <p:nvPr/>
        </p:nvSpPr>
        <p:spPr bwMode="auto">
          <a:xfrm>
            <a:off x="1371600" y="1295400"/>
            <a:ext cx="5562600" cy="579438"/>
          </a:xfrm>
          <a:prstGeom prst="rect">
            <a:avLst/>
          </a:prstGeom>
          <a:noFill/>
          <a:ln w="9525">
            <a:noFill/>
            <a:miter lim="800000"/>
            <a:headEnd/>
            <a:tailEnd/>
          </a:ln>
        </p:spPr>
        <p:txBody>
          <a:bodyPr>
            <a:spAutoFit/>
          </a:bodyPr>
          <a:lstStyle/>
          <a:p>
            <a:pPr>
              <a:spcBef>
                <a:spcPct val="50000"/>
              </a:spcBef>
            </a:pPr>
            <a:r>
              <a:rPr lang="en-US" sz="3200" b="1"/>
              <a:t>1) Máy biến thế dùng để:</a:t>
            </a:r>
          </a:p>
        </p:txBody>
      </p:sp>
      <p:sp>
        <p:nvSpPr>
          <p:cNvPr id="10245" name="Text Box 5"/>
          <p:cNvSpPr txBox="1">
            <a:spLocks noChangeArrowheads="1"/>
          </p:cNvSpPr>
          <p:nvPr/>
        </p:nvSpPr>
        <p:spPr bwMode="auto">
          <a:xfrm>
            <a:off x="457200" y="2133600"/>
            <a:ext cx="8382000" cy="4237038"/>
          </a:xfrm>
          <a:prstGeom prst="rect">
            <a:avLst/>
          </a:prstGeom>
          <a:noFill/>
          <a:ln w="9525">
            <a:noFill/>
            <a:miter lim="800000"/>
            <a:headEnd/>
            <a:tailEnd/>
          </a:ln>
        </p:spPr>
        <p:txBody>
          <a:bodyPr>
            <a:spAutoFit/>
          </a:bodyPr>
          <a:lstStyle/>
          <a:p>
            <a:pPr marL="342900" indent="-342900">
              <a:spcBef>
                <a:spcPct val="50000"/>
              </a:spcBef>
              <a:buFontTx/>
              <a:buAutoNum type="alphaUcPeriod"/>
            </a:pPr>
            <a:r>
              <a:rPr lang="en-US" sz="3200" b="1"/>
              <a:t>giữ cho hiệu điện thế ổn định, không đổi</a:t>
            </a:r>
          </a:p>
          <a:p>
            <a:pPr marL="342900" indent="-342900">
              <a:spcBef>
                <a:spcPct val="50000"/>
              </a:spcBef>
              <a:buFontTx/>
              <a:buAutoNum type="alphaUcPeriod"/>
            </a:pPr>
            <a:r>
              <a:rPr lang="en-US" sz="3200" b="1"/>
              <a:t>giữ cho cường độ dòng điện ổn định, không đổi</a:t>
            </a:r>
          </a:p>
          <a:p>
            <a:pPr marL="342900" indent="-342900">
              <a:spcBef>
                <a:spcPct val="50000"/>
              </a:spcBef>
              <a:buFontTx/>
              <a:buAutoNum type="alphaUcPeriod"/>
            </a:pPr>
            <a:r>
              <a:rPr lang="en-US" sz="3200" b="1"/>
              <a:t>làm tăng hoặc giảm cường độ dòng điện</a:t>
            </a:r>
          </a:p>
          <a:p>
            <a:pPr marL="342900" indent="-342900">
              <a:spcBef>
                <a:spcPct val="50000"/>
              </a:spcBef>
              <a:buFontTx/>
              <a:buAutoNum type="alphaUcPeriod"/>
            </a:pPr>
            <a:r>
              <a:rPr lang="en-US" sz="3200" b="1"/>
              <a:t>làm tăng hoặc giảm hiệu điện thế</a:t>
            </a:r>
          </a:p>
        </p:txBody>
      </p:sp>
      <p:sp>
        <p:nvSpPr>
          <p:cNvPr id="10246" name="Oval 6"/>
          <p:cNvSpPr>
            <a:spLocks noChangeArrowheads="1"/>
          </p:cNvSpPr>
          <p:nvPr/>
        </p:nvSpPr>
        <p:spPr bwMode="auto">
          <a:xfrm>
            <a:off x="381000" y="5791200"/>
            <a:ext cx="609600" cy="533400"/>
          </a:xfrm>
          <a:prstGeom prst="ellipse">
            <a:avLst/>
          </a:prstGeom>
          <a:noFill/>
          <a:ln w="57150">
            <a:solidFill>
              <a:srgbClr val="CC3300"/>
            </a:solidFill>
            <a:round/>
            <a:headEnd/>
            <a:tailEnd/>
          </a:ln>
        </p:spPr>
        <p:txBody>
          <a:bodyPr wrap="none" anchor="ctr"/>
          <a:lstStyle/>
          <a:p>
            <a:endParaRPr lang="en-US"/>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edge">
                                      <p:cBhvr>
                                        <p:cTn id="7" dur="2000"/>
                                        <p:tgtEl>
                                          <p:spTgt spid="10243"/>
                                        </p:tgtEl>
                                      </p:cBhvr>
                                    </p:animEffect>
                                  </p:childTnLst>
                                </p:cTn>
                              </p:par>
                            </p:childTnLst>
                          </p:cTn>
                        </p:par>
                        <p:par>
                          <p:cTn id="8" fill="hold" nodeType="afterGroup">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wedge">
                                      <p:cBhvr>
                                        <p:cTn id="11" dur="2000"/>
                                        <p:tgtEl>
                                          <p:spTgt spid="10244"/>
                                        </p:tgtEl>
                                      </p:cBhvr>
                                    </p:animEffect>
                                  </p:childTnLst>
                                </p:cTn>
                              </p:par>
                            </p:childTnLst>
                          </p:cTn>
                        </p:par>
                        <p:par>
                          <p:cTn id="12" fill="hold" nodeType="afterGroup">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10245"/>
                                        </p:tgtEl>
                                        <p:attrNameLst>
                                          <p:attrName>style.visibility</p:attrName>
                                        </p:attrNameLst>
                                      </p:cBhvr>
                                      <p:to>
                                        <p:strVal val="visible"/>
                                      </p:to>
                                    </p:set>
                                    <p:animEffect transition="in" filter="wedge">
                                      <p:cBhvr>
                                        <p:cTn id="15" dur="2000"/>
                                        <p:tgtEl>
                                          <p:spTgt spid="1024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10246"/>
                                        </p:tgtEl>
                                        <p:attrNameLst>
                                          <p:attrName>style.visibility</p:attrName>
                                        </p:attrNameLst>
                                      </p:cBhvr>
                                      <p:to>
                                        <p:strVal val="visible"/>
                                      </p:to>
                                    </p:set>
                                    <p:animEffect transition="in" filter="wedge">
                                      <p:cBhvr>
                                        <p:cTn id="20"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p:bldP spid="10245" grpId="0"/>
      <p:bldP spid="102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7" descr="Cover"/>
          <p:cNvPicPr>
            <a:picLocks noChangeAspect="1" noChangeArrowheads="1"/>
          </p:cNvPicPr>
          <p:nvPr/>
        </p:nvPicPr>
        <p:blipFill>
          <a:blip r:embed="rId2"/>
          <a:srcRect/>
          <a:stretch>
            <a:fillRect/>
          </a:stretch>
        </p:blipFill>
        <p:spPr bwMode="auto">
          <a:xfrm>
            <a:off x="3551238" y="5503863"/>
            <a:ext cx="3463925" cy="912812"/>
          </a:xfrm>
          <a:prstGeom prst="rect">
            <a:avLst/>
          </a:prstGeom>
          <a:noFill/>
          <a:ln w="9525">
            <a:noFill/>
            <a:miter lim="800000"/>
            <a:headEnd/>
            <a:tailEnd/>
          </a:ln>
        </p:spPr>
      </p:pic>
      <p:pic>
        <p:nvPicPr>
          <p:cNvPr id="21520" name="Picture 16" descr="Cover"/>
          <p:cNvPicPr>
            <a:picLocks noChangeAspect="1" noChangeArrowheads="1"/>
          </p:cNvPicPr>
          <p:nvPr/>
        </p:nvPicPr>
        <p:blipFill>
          <a:blip r:embed="rId3"/>
          <a:srcRect/>
          <a:stretch>
            <a:fillRect/>
          </a:stretch>
        </p:blipFill>
        <p:spPr bwMode="auto">
          <a:xfrm>
            <a:off x="3492500" y="4856163"/>
            <a:ext cx="3846513" cy="1108075"/>
          </a:xfrm>
          <a:prstGeom prst="rect">
            <a:avLst/>
          </a:prstGeom>
          <a:noFill/>
          <a:ln w="9525">
            <a:noFill/>
            <a:miter lim="800000"/>
            <a:headEnd/>
            <a:tailEnd/>
          </a:ln>
        </p:spPr>
      </p:pic>
      <p:pic>
        <p:nvPicPr>
          <p:cNvPr id="21519" name="Picture 15" descr="Cover"/>
          <p:cNvPicPr>
            <a:picLocks noChangeAspect="1" noChangeArrowheads="1"/>
          </p:cNvPicPr>
          <p:nvPr/>
        </p:nvPicPr>
        <p:blipFill>
          <a:blip r:embed="rId4"/>
          <a:srcRect/>
          <a:stretch>
            <a:fillRect/>
          </a:stretch>
        </p:blipFill>
        <p:spPr bwMode="auto">
          <a:xfrm>
            <a:off x="558800" y="3825875"/>
            <a:ext cx="3384550" cy="2109788"/>
          </a:xfrm>
          <a:prstGeom prst="rect">
            <a:avLst/>
          </a:prstGeom>
          <a:noFill/>
          <a:ln w="9525">
            <a:noFill/>
            <a:miter lim="800000"/>
            <a:headEnd/>
            <a:tailEnd/>
          </a:ln>
        </p:spPr>
      </p:pic>
      <p:pic>
        <p:nvPicPr>
          <p:cNvPr id="21518" name="Picture 14" descr="Cover"/>
          <p:cNvPicPr>
            <a:picLocks noChangeAspect="1" noChangeArrowheads="1"/>
          </p:cNvPicPr>
          <p:nvPr/>
        </p:nvPicPr>
        <p:blipFill>
          <a:blip r:embed="rId5"/>
          <a:srcRect/>
          <a:stretch>
            <a:fillRect/>
          </a:stretch>
        </p:blipFill>
        <p:spPr bwMode="auto">
          <a:xfrm>
            <a:off x="4179888" y="3806825"/>
            <a:ext cx="3051175" cy="1344613"/>
          </a:xfrm>
          <a:prstGeom prst="rect">
            <a:avLst/>
          </a:prstGeom>
          <a:noFill/>
          <a:ln w="9525">
            <a:noFill/>
            <a:miter lim="800000"/>
            <a:headEnd/>
            <a:tailEnd/>
          </a:ln>
        </p:spPr>
      </p:pic>
      <p:pic>
        <p:nvPicPr>
          <p:cNvPr id="21517" name="Picture 13" descr="Cover"/>
          <p:cNvPicPr>
            <a:picLocks noChangeAspect="1" noChangeArrowheads="1"/>
          </p:cNvPicPr>
          <p:nvPr/>
        </p:nvPicPr>
        <p:blipFill>
          <a:blip r:embed="rId6"/>
          <a:srcRect/>
          <a:stretch>
            <a:fillRect/>
          </a:stretch>
        </p:blipFill>
        <p:spPr bwMode="auto">
          <a:xfrm>
            <a:off x="4121150" y="3032125"/>
            <a:ext cx="5013325" cy="1236663"/>
          </a:xfrm>
          <a:prstGeom prst="rect">
            <a:avLst/>
          </a:prstGeom>
          <a:noFill/>
          <a:ln w="9525">
            <a:noFill/>
            <a:miter lim="800000"/>
            <a:headEnd/>
            <a:tailEnd/>
          </a:ln>
        </p:spPr>
      </p:pic>
      <p:pic>
        <p:nvPicPr>
          <p:cNvPr id="21516" name="Picture 12" descr="Cover"/>
          <p:cNvPicPr>
            <a:picLocks noChangeAspect="1" noChangeArrowheads="1"/>
          </p:cNvPicPr>
          <p:nvPr/>
        </p:nvPicPr>
        <p:blipFill>
          <a:blip r:embed="rId7"/>
          <a:srcRect/>
          <a:stretch>
            <a:fillRect/>
          </a:stretch>
        </p:blipFill>
        <p:spPr bwMode="auto">
          <a:xfrm>
            <a:off x="558800" y="3473450"/>
            <a:ext cx="4013200" cy="1000125"/>
          </a:xfrm>
          <a:prstGeom prst="rect">
            <a:avLst/>
          </a:prstGeom>
          <a:noFill/>
          <a:ln w="9525">
            <a:noFill/>
            <a:miter lim="800000"/>
            <a:headEnd/>
            <a:tailEnd/>
          </a:ln>
        </p:spPr>
      </p:pic>
      <p:pic>
        <p:nvPicPr>
          <p:cNvPr id="21515" name="Picture 11" descr="Cover"/>
          <p:cNvPicPr>
            <a:picLocks noChangeAspect="1" noChangeArrowheads="1"/>
          </p:cNvPicPr>
          <p:nvPr/>
        </p:nvPicPr>
        <p:blipFill>
          <a:blip r:embed="rId8"/>
          <a:srcRect/>
          <a:stretch>
            <a:fillRect/>
          </a:stretch>
        </p:blipFill>
        <p:spPr bwMode="auto">
          <a:xfrm>
            <a:off x="3159125" y="2079625"/>
            <a:ext cx="5916613" cy="1285875"/>
          </a:xfrm>
          <a:prstGeom prst="rect">
            <a:avLst/>
          </a:prstGeom>
          <a:noFill/>
          <a:ln w="9525">
            <a:noFill/>
            <a:miter lim="800000"/>
            <a:headEnd/>
            <a:tailEnd/>
          </a:ln>
        </p:spPr>
      </p:pic>
      <p:pic>
        <p:nvPicPr>
          <p:cNvPr id="21514" name="Picture 10" descr="Cover"/>
          <p:cNvPicPr>
            <a:picLocks noChangeAspect="1" noChangeArrowheads="1"/>
          </p:cNvPicPr>
          <p:nvPr/>
        </p:nvPicPr>
        <p:blipFill>
          <a:blip r:embed="rId9"/>
          <a:srcRect/>
          <a:stretch>
            <a:fillRect/>
          </a:stretch>
        </p:blipFill>
        <p:spPr bwMode="auto">
          <a:xfrm>
            <a:off x="2109788" y="1884363"/>
            <a:ext cx="1304925" cy="1069975"/>
          </a:xfrm>
          <a:prstGeom prst="rect">
            <a:avLst/>
          </a:prstGeom>
          <a:noFill/>
          <a:ln w="9525">
            <a:noFill/>
            <a:miter lim="800000"/>
            <a:headEnd/>
            <a:tailEnd/>
          </a:ln>
        </p:spPr>
      </p:pic>
      <p:pic>
        <p:nvPicPr>
          <p:cNvPr id="21513" name="Picture 9" descr="Cover"/>
          <p:cNvPicPr>
            <a:picLocks noChangeAspect="1" noChangeArrowheads="1"/>
          </p:cNvPicPr>
          <p:nvPr/>
        </p:nvPicPr>
        <p:blipFill>
          <a:blip r:embed="rId10"/>
          <a:srcRect/>
          <a:stretch>
            <a:fillRect/>
          </a:stretch>
        </p:blipFill>
        <p:spPr bwMode="auto">
          <a:xfrm>
            <a:off x="2806700" y="1354138"/>
            <a:ext cx="4964113" cy="1177925"/>
          </a:xfrm>
          <a:prstGeom prst="rect">
            <a:avLst/>
          </a:prstGeom>
          <a:noFill/>
          <a:ln w="9525">
            <a:noFill/>
            <a:miter lim="800000"/>
            <a:headEnd/>
            <a:tailEnd/>
          </a:ln>
        </p:spPr>
      </p:pic>
      <p:pic>
        <p:nvPicPr>
          <p:cNvPr id="21512" name="Picture 8" descr="Cover"/>
          <p:cNvPicPr>
            <a:picLocks noChangeAspect="1" noChangeArrowheads="1"/>
          </p:cNvPicPr>
          <p:nvPr/>
        </p:nvPicPr>
        <p:blipFill>
          <a:blip r:embed="rId11"/>
          <a:srcRect/>
          <a:stretch>
            <a:fillRect/>
          </a:stretch>
        </p:blipFill>
        <p:spPr bwMode="auto">
          <a:xfrm>
            <a:off x="2806700" y="1058863"/>
            <a:ext cx="2992438" cy="873125"/>
          </a:xfrm>
          <a:prstGeom prst="rect">
            <a:avLst/>
          </a:prstGeom>
          <a:noFill/>
          <a:ln w="9525">
            <a:noFill/>
            <a:miter lim="800000"/>
            <a:headEnd/>
            <a:tailEnd/>
          </a:ln>
        </p:spPr>
      </p:pic>
      <p:pic>
        <p:nvPicPr>
          <p:cNvPr id="21511" name="Picture 7" descr="Cover"/>
          <p:cNvPicPr>
            <a:picLocks noChangeAspect="1" noChangeArrowheads="1"/>
          </p:cNvPicPr>
          <p:nvPr/>
        </p:nvPicPr>
        <p:blipFill>
          <a:blip r:embed="rId12"/>
          <a:srcRect/>
          <a:stretch>
            <a:fillRect/>
          </a:stretch>
        </p:blipFill>
        <p:spPr bwMode="auto">
          <a:xfrm>
            <a:off x="2727325" y="422275"/>
            <a:ext cx="3109913" cy="1196975"/>
          </a:xfrm>
          <a:prstGeom prst="rect">
            <a:avLst/>
          </a:prstGeom>
          <a:noFill/>
          <a:ln w="9525">
            <a:noFill/>
            <a:miter lim="800000"/>
            <a:headEnd/>
            <a:tailEnd/>
          </a:ln>
        </p:spPr>
      </p:pic>
      <p:pic>
        <p:nvPicPr>
          <p:cNvPr id="21510" name="Picture 6" descr="Cover"/>
          <p:cNvPicPr>
            <a:picLocks noChangeAspect="1" noChangeArrowheads="1"/>
          </p:cNvPicPr>
          <p:nvPr/>
        </p:nvPicPr>
        <p:blipFill>
          <a:blip r:embed="rId13"/>
          <a:srcRect/>
          <a:stretch>
            <a:fillRect/>
          </a:stretch>
        </p:blipFill>
        <p:spPr bwMode="auto">
          <a:xfrm>
            <a:off x="2039938" y="1079500"/>
            <a:ext cx="1020762" cy="1079500"/>
          </a:xfrm>
          <a:prstGeom prst="rect">
            <a:avLst/>
          </a:prstGeom>
          <a:noFill/>
          <a:ln w="9525">
            <a:noFill/>
            <a:miter lim="800000"/>
            <a:headEnd/>
            <a:tailEnd/>
          </a:ln>
        </p:spPr>
      </p:pic>
      <p:pic>
        <p:nvPicPr>
          <p:cNvPr id="21509" name="Picture 5" descr="Cover"/>
          <p:cNvPicPr>
            <a:picLocks noChangeAspect="1" noChangeArrowheads="1"/>
          </p:cNvPicPr>
          <p:nvPr/>
        </p:nvPicPr>
        <p:blipFill>
          <a:blip r:embed="rId14"/>
          <a:srcRect/>
          <a:stretch>
            <a:fillRect/>
          </a:stretch>
        </p:blipFill>
        <p:spPr bwMode="auto">
          <a:xfrm>
            <a:off x="490538" y="1697038"/>
            <a:ext cx="2011362" cy="2767012"/>
          </a:xfrm>
          <a:prstGeom prst="rect">
            <a:avLst/>
          </a:prstGeom>
          <a:noFill/>
          <a:ln w="9525">
            <a:noFill/>
            <a:miter lim="800000"/>
            <a:headEnd/>
            <a:tailEnd/>
          </a:ln>
        </p:spPr>
      </p:pic>
      <p:pic>
        <p:nvPicPr>
          <p:cNvPr id="21508" name="Picture 4" descr="Cover"/>
          <p:cNvPicPr>
            <a:picLocks noChangeAspect="1" noChangeArrowheads="1"/>
          </p:cNvPicPr>
          <p:nvPr/>
        </p:nvPicPr>
        <p:blipFill>
          <a:blip r:embed="rId15"/>
          <a:srcRect/>
          <a:stretch>
            <a:fillRect/>
          </a:stretch>
        </p:blipFill>
        <p:spPr bwMode="auto">
          <a:xfrm>
            <a:off x="0" y="3640138"/>
            <a:ext cx="1657350" cy="1069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28600" y="1250950"/>
            <a:ext cx="8686800" cy="4638675"/>
          </a:xfrm>
          <a:prstGeom prst="rect">
            <a:avLst/>
          </a:prstGeom>
          <a:noFill/>
          <a:ln w="9525">
            <a:noFill/>
            <a:miter lim="800000"/>
            <a:headEnd/>
            <a:tailEnd/>
          </a:ln>
        </p:spPr>
        <p:txBody>
          <a:bodyPr>
            <a:spAutoFit/>
          </a:bodyPr>
          <a:lstStyle/>
          <a:p>
            <a:pPr>
              <a:spcBef>
                <a:spcPct val="50000"/>
              </a:spcBef>
              <a:buFontTx/>
              <a:buBlip>
                <a:blip r:embed="rId3"/>
              </a:buBlip>
            </a:pPr>
            <a:r>
              <a:rPr lang="en-US" sz="3200" b="1"/>
              <a:t>  </a:t>
            </a:r>
            <a:r>
              <a:rPr lang="en-US" sz="2800" b="1"/>
              <a:t>Đặt một hiệu điện thế xoay chiều vào hai đầu cuộn sơ cấp của máy biến thế thì ở hai đầu cuộn thứ cấp xuất hiện hiệu điện thế xoay chiều.</a:t>
            </a:r>
          </a:p>
          <a:p>
            <a:pPr algn="just">
              <a:spcBef>
                <a:spcPct val="50000"/>
              </a:spcBef>
              <a:buFontTx/>
              <a:buBlip>
                <a:blip r:embed="rId3"/>
              </a:buBlip>
            </a:pPr>
            <a:r>
              <a:rPr lang="en-US" sz="2800" b="1"/>
              <a:t> Tỉ số hiệu điện thế ở hai đầu các cuộn dây của máy biến thế bằng tỉ số giữa số vòng của các cuộn dây tương ứng:</a:t>
            </a:r>
          </a:p>
          <a:p>
            <a:pPr algn="just">
              <a:spcBef>
                <a:spcPct val="50000"/>
              </a:spcBef>
            </a:pPr>
            <a:endParaRPr lang="en-US" sz="2800" b="1"/>
          </a:p>
          <a:p>
            <a:pPr algn="just">
              <a:spcBef>
                <a:spcPct val="50000"/>
              </a:spcBef>
              <a:buFontTx/>
              <a:buBlip>
                <a:blip r:embed="rId3"/>
              </a:buBlip>
            </a:pPr>
            <a:r>
              <a:rPr lang="en-US" sz="2800" b="1"/>
              <a:t> Ở hai đầu đường dây tải về phía nhà máy điện đặt máy tăng thế, ở nơi tiêu thụ đặt máy hạ thế.</a:t>
            </a:r>
          </a:p>
        </p:txBody>
      </p:sp>
      <p:sp>
        <p:nvSpPr>
          <p:cNvPr id="4100" name="WordArt 3"/>
          <p:cNvSpPr>
            <a:spLocks noChangeArrowheads="1" noChangeShapeType="1" noTextEdit="1"/>
          </p:cNvSpPr>
          <p:nvPr/>
        </p:nvSpPr>
        <p:spPr bwMode="auto">
          <a:xfrm>
            <a:off x="2590800" y="381000"/>
            <a:ext cx="3352800" cy="5334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13500000">
                    <a:srgbClr val="59008E"/>
                  </a:prstShdw>
                </a:effectLst>
                <a:latin typeface="Arial"/>
                <a:cs typeface="Arial"/>
              </a:rPr>
              <a:t>GHI NHỚ</a:t>
            </a:r>
          </a:p>
        </p:txBody>
      </p:sp>
      <p:pic>
        <p:nvPicPr>
          <p:cNvPr id="4101" name="Picture 4" descr="Gyroscope-02-june"/>
          <p:cNvPicPr>
            <a:picLocks noChangeAspect="1" noChangeArrowheads="1" noCrop="1"/>
          </p:cNvPicPr>
          <p:nvPr/>
        </p:nvPicPr>
        <p:blipFill>
          <a:blip r:embed="rId4"/>
          <a:srcRect/>
          <a:stretch>
            <a:fillRect/>
          </a:stretch>
        </p:blipFill>
        <p:spPr bwMode="auto">
          <a:xfrm>
            <a:off x="1066800" y="304800"/>
            <a:ext cx="838200" cy="838200"/>
          </a:xfrm>
          <a:prstGeom prst="rect">
            <a:avLst/>
          </a:prstGeom>
          <a:noFill/>
          <a:ln w="9525">
            <a:noFill/>
            <a:miter lim="800000"/>
            <a:headEnd/>
            <a:tailEnd/>
          </a:ln>
        </p:spPr>
      </p:pic>
      <p:pic>
        <p:nvPicPr>
          <p:cNvPr id="4102" name="Picture 5" descr="Gyroscope-02-june"/>
          <p:cNvPicPr>
            <a:picLocks noChangeAspect="1" noChangeArrowheads="1" noCrop="1"/>
          </p:cNvPicPr>
          <p:nvPr/>
        </p:nvPicPr>
        <p:blipFill>
          <a:blip r:embed="rId4"/>
          <a:srcRect/>
          <a:stretch>
            <a:fillRect/>
          </a:stretch>
        </p:blipFill>
        <p:spPr bwMode="auto">
          <a:xfrm>
            <a:off x="6705600" y="228600"/>
            <a:ext cx="838200" cy="838200"/>
          </a:xfrm>
          <a:prstGeom prst="rect">
            <a:avLst/>
          </a:prstGeom>
          <a:noFill/>
          <a:ln w="9525">
            <a:noFill/>
            <a:miter lim="800000"/>
            <a:headEnd/>
            <a:tailEnd/>
          </a:ln>
        </p:spPr>
      </p:pic>
      <p:pic>
        <p:nvPicPr>
          <p:cNvPr id="4103" name="Picture 6" descr="lite"/>
          <p:cNvPicPr>
            <a:picLocks noChangeAspect="1" noChangeArrowheads="1" noCrop="1"/>
          </p:cNvPicPr>
          <p:nvPr/>
        </p:nvPicPr>
        <p:blipFill>
          <a:blip r:embed="rId5"/>
          <a:srcRect/>
          <a:stretch>
            <a:fillRect/>
          </a:stretch>
        </p:blipFill>
        <p:spPr bwMode="auto">
          <a:xfrm flipV="1">
            <a:off x="2159000" y="1066800"/>
            <a:ext cx="4318000" cy="44450"/>
          </a:xfrm>
          <a:prstGeom prst="rect">
            <a:avLst/>
          </a:prstGeom>
          <a:noFill/>
          <a:ln w="9525">
            <a:noFill/>
            <a:miter lim="800000"/>
            <a:headEnd/>
            <a:tailEnd/>
          </a:ln>
        </p:spPr>
      </p:pic>
      <p:pic>
        <p:nvPicPr>
          <p:cNvPr id="4104" name="Picture 7" descr="BLULINE"/>
          <p:cNvPicPr>
            <a:picLocks noChangeAspect="1" noChangeArrowheads="1"/>
          </p:cNvPicPr>
          <p:nvPr/>
        </p:nvPicPr>
        <p:blipFill>
          <a:blip r:embed="rId6"/>
          <a:srcRect/>
          <a:stretch>
            <a:fillRect/>
          </a:stretch>
        </p:blipFill>
        <p:spPr bwMode="auto">
          <a:xfrm>
            <a:off x="2667000" y="990600"/>
            <a:ext cx="3344863" cy="58738"/>
          </a:xfrm>
          <a:prstGeom prst="rect">
            <a:avLst/>
          </a:prstGeom>
          <a:noFill/>
          <a:ln w="9525">
            <a:noFill/>
            <a:miter lim="800000"/>
            <a:headEnd/>
            <a:tailEnd/>
          </a:ln>
        </p:spPr>
      </p:pic>
      <p:sp>
        <p:nvSpPr>
          <p:cNvPr id="410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0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7898" name="Object 10"/>
          <p:cNvGraphicFramePr>
            <a:graphicFrameLocks noChangeAspect="1"/>
          </p:cNvGraphicFramePr>
          <p:nvPr/>
        </p:nvGraphicFramePr>
        <p:xfrm>
          <a:off x="4267200" y="3810000"/>
          <a:ext cx="1371600" cy="990600"/>
        </p:xfrm>
        <a:graphic>
          <a:graphicData uri="http://schemas.openxmlformats.org/presentationml/2006/ole">
            <mc:AlternateContent xmlns:mc="http://schemas.openxmlformats.org/markup-compatibility/2006">
              <mc:Choice xmlns:v="urn:schemas-microsoft-com:vml" Requires="v">
                <p:oleObj spid="_x0000_s4106" name="Equation" r:id="rId7" imgW="583947" imgH="444307" progId="Equation.3">
                  <p:embed/>
                </p:oleObj>
              </mc:Choice>
              <mc:Fallback>
                <p:oleObj name="Equation" r:id="rId7" imgW="583947" imgH="444307"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3810000"/>
                        <a:ext cx="13716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 calcmode="lin" valueType="num">
                                      <p:cBhvr>
                                        <p:cTn id="7" dur="1000" fill="hold"/>
                                        <p:tgtEl>
                                          <p:spTgt spid="3789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789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789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7890">
                                            <p:txEl>
                                              <p:pRg st="1" end="1"/>
                                            </p:txEl>
                                          </p:spTgt>
                                        </p:tgtEl>
                                        <p:attrNameLst>
                                          <p:attrName>style.visibility</p:attrName>
                                        </p:attrNameLst>
                                      </p:cBhvr>
                                      <p:to>
                                        <p:strVal val="visible"/>
                                      </p:to>
                                    </p:set>
                                    <p:anim calcmode="lin" valueType="num">
                                      <p:cBhvr>
                                        <p:cTn id="14" dur="1000" fill="hold"/>
                                        <p:tgtEl>
                                          <p:spTgt spid="37890">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7890">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789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7898"/>
                                        </p:tgtEl>
                                        <p:attrNameLst>
                                          <p:attrName>style.visibility</p:attrName>
                                        </p:attrNameLst>
                                      </p:cBhvr>
                                      <p:to>
                                        <p:strVal val="visible"/>
                                      </p:to>
                                    </p:set>
                                    <p:anim calcmode="lin" valueType="num">
                                      <p:cBhvr additive="base">
                                        <p:cTn id="21" dur="500" fill="hold"/>
                                        <p:tgtEl>
                                          <p:spTgt spid="37898"/>
                                        </p:tgtEl>
                                        <p:attrNameLst>
                                          <p:attrName>ppt_x</p:attrName>
                                        </p:attrNameLst>
                                      </p:cBhvr>
                                      <p:tavLst>
                                        <p:tav tm="0">
                                          <p:val>
                                            <p:strVal val="#ppt_x"/>
                                          </p:val>
                                        </p:tav>
                                        <p:tav tm="100000">
                                          <p:val>
                                            <p:strVal val="#ppt_x"/>
                                          </p:val>
                                        </p:tav>
                                      </p:tavLst>
                                    </p:anim>
                                    <p:anim calcmode="lin" valueType="num">
                                      <p:cBhvr additive="base">
                                        <p:cTn id="22" dur="500" fill="hold"/>
                                        <p:tgtEl>
                                          <p:spTgt spid="37898"/>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nodeType="clickEffect">
                                  <p:stCondLst>
                                    <p:cond delay="0"/>
                                  </p:stCondLst>
                                  <p:childTnLst>
                                    <p:set>
                                      <p:cBhvr>
                                        <p:cTn id="26" dur="1" fill="hold">
                                          <p:stCondLst>
                                            <p:cond delay="0"/>
                                          </p:stCondLst>
                                        </p:cTn>
                                        <p:tgtEl>
                                          <p:spTgt spid="37890">
                                            <p:txEl>
                                              <p:pRg st="3" end="3"/>
                                            </p:txEl>
                                          </p:spTgt>
                                        </p:tgtEl>
                                        <p:attrNameLst>
                                          <p:attrName>style.visibility</p:attrName>
                                        </p:attrNameLst>
                                      </p:cBhvr>
                                      <p:to>
                                        <p:strVal val="visible"/>
                                      </p:to>
                                    </p:set>
                                    <p:anim calcmode="lin" valueType="num">
                                      <p:cBhvr>
                                        <p:cTn id="27" dur="1000" fill="hold"/>
                                        <p:tgtEl>
                                          <p:spTgt spid="37890">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37890">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378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2" descr="Paper bag"/>
          <p:cNvSpPr>
            <a:spLocks noChangeArrowheads="1" noChangeShapeType="1" noTextEdit="1"/>
          </p:cNvSpPr>
          <p:nvPr/>
        </p:nvSpPr>
        <p:spPr bwMode="auto">
          <a:xfrm>
            <a:off x="1752600" y="609600"/>
            <a:ext cx="5638800" cy="990600"/>
          </a:xfrm>
          <a:prstGeom prst="rect">
            <a:avLst/>
          </a:prstGeom>
        </p:spPr>
        <p:txBody>
          <a:bodyPr wrap="none" fromWordArt="1">
            <a:prstTxWarp prst="textPlain">
              <a:avLst>
                <a:gd name="adj" fmla="val 50000"/>
              </a:avLst>
            </a:prstTxWarp>
          </a:bodyPr>
          <a:lstStyle/>
          <a:p>
            <a:pPr algn="ctr"/>
            <a:r>
              <a:rPr lang="vi-VN" sz="36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Arial"/>
                <a:cs typeface="Arial"/>
              </a:rPr>
              <a:t>HƯỚNG DẪN VỀ NHÀ</a:t>
            </a:r>
            <a:endParaRPr lang="en-US" sz="36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Arial"/>
              <a:cs typeface="Arial"/>
            </a:endParaRPr>
          </a:p>
        </p:txBody>
      </p:sp>
      <p:sp>
        <p:nvSpPr>
          <p:cNvPr id="26627" name="Text Box 3"/>
          <p:cNvSpPr txBox="1">
            <a:spLocks noChangeArrowheads="1"/>
          </p:cNvSpPr>
          <p:nvPr/>
        </p:nvSpPr>
        <p:spPr bwMode="auto">
          <a:xfrm>
            <a:off x="990600" y="2209800"/>
            <a:ext cx="7620000" cy="2773363"/>
          </a:xfrm>
          <a:prstGeom prst="rect">
            <a:avLst/>
          </a:prstGeom>
          <a:noFill/>
          <a:ln w="9525">
            <a:noFill/>
            <a:miter lim="800000"/>
            <a:headEnd/>
            <a:tailEnd/>
          </a:ln>
        </p:spPr>
        <p:txBody>
          <a:bodyPr>
            <a:spAutoFit/>
          </a:bodyPr>
          <a:lstStyle/>
          <a:p>
            <a:pPr>
              <a:spcBef>
                <a:spcPct val="50000"/>
              </a:spcBef>
              <a:buFontTx/>
              <a:buBlip>
                <a:blip r:embed="rId3"/>
              </a:buBlip>
            </a:pPr>
            <a:r>
              <a:rPr lang="en-US" sz="3200" b="1"/>
              <a:t>Học bài, vận dụng để giải bài tập trong SBT</a:t>
            </a:r>
          </a:p>
          <a:p>
            <a:pPr>
              <a:spcBef>
                <a:spcPct val="50000"/>
              </a:spcBef>
              <a:buFontTx/>
              <a:buBlip>
                <a:blip r:embed="rId3"/>
              </a:buBlip>
            </a:pPr>
            <a:r>
              <a:rPr lang="en-US" sz="3200" b="1"/>
              <a:t>Ôn toàn bộ kiến thức chuơng II, trả lời câu hỏi bài 39 vào vở bài tập, tiết sau ôn tập chương</a:t>
            </a:r>
          </a:p>
        </p:txBody>
      </p:sp>
      <p:pic>
        <p:nvPicPr>
          <p:cNvPr id="26628" name="Picture 4" descr="butterflies_flowers_md_wht"/>
          <p:cNvPicPr>
            <a:picLocks noChangeAspect="1" noChangeArrowheads="1" noCrop="1"/>
          </p:cNvPicPr>
          <p:nvPr/>
        </p:nvPicPr>
        <p:blipFill>
          <a:blip r:embed="rId4"/>
          <a:srcRect/>
          <a:stretch>
            <a:fillRect/>
          </a:stretch>
        </p:blipFill>
        <p:spPr bwMode="auto">
          <a:xfrm>
            <a:off x="3200400" y="5791200"/>
            <a:ext cx="762000" cy="762000"/>
          </a:xfrm>
          <a:prstGeom prst="rect">
            <a:avLst/>
          </a:prstGeom>
          <a:noFill/>
          <a:ln w="9525">
            <a:noFill/>
            <a:miter lim="800000"/>
            <a:headEnd/>
            <a:tailEnd/>
          </a:ln>
        </p:spPr>
      </p:pic>
      <p:pic>
        <p:nvPicPr>
          <p:cNvPr id="26629" name="Picture 5" descr="butterflies_flowers_md_wht"/>
          <p:cNvPicPr>
            <a:picLocks noChangeAspect="1" noChangeArrowheads="1" noCrop="1"/>
          </p:cNvPicPr>
          <p:nvPr/>
        </p:nvPicPr>
        <p:blipFill>
          <a:blip r:embed="rId4"/>
          <a:srcRect/>
          <a:stretch>
            <a:fillRect/>
          </a:stretch>
        </p:blipFill>
        <p:spPr bwMode="auto">
          <a:xfrm>
            <a:off x="4114800" y="5791200"/>
            <a:ext cx="762000" cy="762000"/>
          </a:xfrm>
          <a:prstGeom prst="rect">
            <a:avLst/>
          </a:prstGeom>
          <a:noFill/>
          <a:ln w="9525">
            <a:noFill/>
            <a:miter lim="800000"/>
            <a:headEnd/>
            <a:tailEnd/>
          </a:ln>
        </p:spPr>
      </p:pic>
      <p:pic>
        <p:nvPicPr>
          <p:cNvPr id="26630" name="Picture 6" descr="butterflies_flowers_md_wht"/>
          <p:cNvPicPr>
            <a:picLocks noChangeAspect="1" noChangeArrowheads="1" noCrop="1"/>
          </p:cNvPicPr>
          <p:nvPr/>
        </p:nvPicPr>
        <p:blipFill>
          <a:blip r:embed="rId4"/>
          <a:srcRect/>
          <a:stretch>
            <a:fillRect/>
          </a:stretch>
        </p:blipFill>
        <p:spPr bwMode="auto">
          <a:xfrm>
            <a:off x="5029200" y="5791200"/>
            <a:ext cx="762000" cy="762000"/>
          </a:xfrm>
          <a:prstGeom prst="rect">
            <a:avLst/>
          </a:prstGeom>
          <a:noFill/>
          <a:ln w="9525">
            <a:noFill/>
            <a:miter lim="800000"/>
            <a:headEnd/>
            <a:tailEnd/>
          </a:ln>
        </p:spPr>
      </p:pic>
      <p:pic>
        <p:nvPicPr>
          <p:cNvPr id="26631" name="Picture 7" descr="butterflies_flowers_md_wht"/>
          <p:cNvPicPr>
            <a:picLocks noChangeAspect="1" noChangeArrowheads="1" noCrop="1"/>
          </p:cNvPicPr>
          <p:nvPr/>
        </p:nvPicPr>
        <p:blipFill>
          <a:blip r:embed="rId4"/>
          <a:srcRect/>
          <a:stretch>
            <a:fillRect/>
          </a:stretch>
        </p:blipFill>
        <p:spPr bwMode="auto">
          <a:xfrm>
            <a:off x="5943600" y="5791200"/>
            <a:ext cx="762000" cy="762000"/>
          </a:xfrm>
          <a:prstGeom prst="rect">
            <a:avLst/>
          </a:prstGeom>
          <a:noFill/>
          <a:ln w="9525">
            <a:noFill/>
            <a:miter lim="800000"/>
            <a:headEnd/>
            <a:tailEnd/>
          </a:ln>
        </p:spPr>
      </p:pic>
      <p:pic>
        <p:nvPicPr>
          <p:cNvPr id="26632" name="Picture 8" descr="butterflies_flowers_md_wht"/>
          <p:cNvPicPr>
            <a:picLocks noChangeAspect="1" noChangeArrowheads="1" noCrop="1"/>
          </p:cNvPicPr>
          <p:nvPr/>
        </p:nvPicPr>
        <p:blipFill>
          <a:blip r:embed="rId4"/>
          <a:srcRect/>
          <a:stretch>
            <a:fillRect/>
          </a:stretch>
        </p:blipFill>
        <p:spPr bwMode="auto">
          <a:xfrm>
            <a:off x="1371600" y="5791200"/>
            <a:ext cx="762000" cy="762000"/>
          </a:xfrm>
          <a:prstGeom prst="rect">
            <a:avLst/>
          </a:prstGeom>
          <a:noFill/>
          <a:ln w="9525">
            <a:noFill/>
            <a:miter lim="800000"/>
            <a:headEnd/>
            <a:tailEnd/>
          </a:ln>
        </p:spPr>
      </p:pic>
      <p:pic>
        <p:nvPicPr>
          <p:cNvPr id="26633" name="Picture 9" descr="butterflies_flowers_md_wht"/>
          <p:cNvPicPr>
            <a:picLocks noChangeAspect="1" noChangeArrowheads="1" noCrop="1"/>
          </p:cNvPicPr>
          <p:nvPr/>
        </p:nvPicPr>
        <p:blipFill>
          <a:blip r:embed="rId4"/>
          <a:srcRect/>
          <a:stretch>
            <a:fillRect/>
          </a:stretch>
        </p:blipFill>
        <p:spPr bwMode="auto">
          <a:xfrm>
            <a:off x="2286000" y="5791200"/>
            <a:ext cx="762000" cy="762000"/>
          </a:xfrm>
          <a:prstGeom prst="rect">
            <a:avLst/>
          </a:prstGeom>
          <a:noFill/>
          <a:ln w="9525">
            <a:noFill/>
            <a:miter lim="800000"/>
            <a:headEnd/>
            <a:tailEnd/>
          </a:ln>
        </p:spPr>
      </p:pic>
      <p:pic>
        <p:nvPicPr>
          <p:cNvPr id="26634" name="Picture 10" descr="butterflies_flowers_md_wht"/>
          <p:cNvPicPr>
            <a:picLocks noChangeAspect="1" noChangeArrowheads="1" noCrop="1"/>
          </p:cNvPicPr>
          <p:nvPr/>
        </p:nvPicPr>
        <p:blipFill>
          <a:blip r:embed="rId4"/>
          <a:srcRect/>
          <a:stretch>
            <a:fillRect/>
          </a:stretch>
        </p:blipFill>
        <p:spPr bwMode="auto">
          <a:xfrm>
            <a:off x="7772400" y="5791200"/>
            <a:ext cx="762000" cy="762000"/>
          </a:xfrm>
          <a:prstGeom prst="rect">
            <a:avLst/>
          </a:prstGeom>
          <a:noFill/>
          <a:ln w="9525">
            <a:noFill/>
            <a:miter lim="800000"/>
            <a:headEnd/>
            <a:tailEnd/>
          </a:ln>
        </p:spPr>
      </p:pic>
      <p:pic>
        <p:nvPicPr>
          <p:cNvPr id="26635" name="Picture 11" descr="butterflies_flowers_md_wht"/>
          <p:cNvPicPr>
            <a:picLocks noChangeAspect="1" noChangeArrowheads="1" noCrop="1"/>
          </p:cNvPicPr>
          <p:nvPr/>
        </p:nvPicPr>
        <p:blipFill>
          <a:blip r:embed="rId4"/>
          <a:srcRect/>
          <a:stretch>
            <a:fillRect/>
          </a:stretch>
        </p:blipFill>
        <p:spPr bwMode="auto">
          <a:xfrm>
            <a:off x="6858000" y="5791200"/>
            <a:ext cx="762000" cy="762000"/>
          </a:xfrm>
          <a:prstGeom prst="rect">
            <a:avLst/>
          </a:prstGeom>
          <a:noFill/>
          <a:ln w="9525">
            <a:noFill/>
            <a:miter lim="800000"/>
            <a:headEnd/>
            <a:tailEnd/>
          </a:ln>
        </p:spPr>
      </p:pic>
      <p:pic>
        <p:nvPicPr>
          <p:cNvPr id="26636" name="Picture 12" descr="butterflies_flowers_md_wht"/>
          <p:cNvPicPr>
            <a:picLocks noChangeAspect="1" noChangeArrowheads="1" noCrop="1"/>
          </p:cNvPicPr>
          <p:nvPr/>
        </p:nvPicPr>
        <p:blipFill>
          <a:blip r:embed="rId4"/>
          <a:srcRect/>
          <a:stretch>
            <a:fillRect/>
          </a:stretch>
        </p:blipFill>
        <p:spPr bwMode="auto">
          <a:xfrm>
            <a:off x="457200" y="5791200"/>
            <a:ext cx="762000" cy="762000"/>
          </a:xfrm>
          <a:prstGeom prst="rect">
            <a:avLst/>
          </a:prstGeom>
          <a:noFill/>
          <a:ln w="9525">
            <a:noFill/>
            <a:miter lim="800000"/>
            <a:headEnd/>
            <a:tailEnd/>
          </a:ln>
        </p:spPr>
      </p:pic>
    </p:spTree>
  </p:cSld>
  <p:clrMapOvr>
    <a:masterClrMapping/>
  </p:clrMapOvr>
  <p:transition spd="med">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Grp="1" noChangeAspect="1" noChangeArrowheads="1"/>
          </p:cNvPicPr>
          <p:nvPr>
            <p:ph type="body" idx="1"/>
          </p:nvPr>
        </p:nvPicPr>
        <p:blipFill>
          <a:blip r:embed="rId2"/>
          <a:srcRect/>
          <a:stretch>
            <a:fillRect/>
          </a:stretch>
        </p:blipFill>
        <p:spPr>
          <a:xfrm>
            <a:off x="533400" y="1600200"/>
            <a:ext cx="8077200" cy="4800600"/>
          </a:xfrm>
          <a:noFill/>
        </p:spPr>
      </p:pic>
      <p:sp>
        <p:nvSpPr>
          <p:cNvPr id="40966" name="WordArt 6"/>
          <p:cNvSpPr>
            <a:spLocks noChangeArrowheads="1" noChangeShapeType="1" noTextEdit="1"/>
          </p:cNvSpPr>
          <p:nvPr/>
        </p:nvSpPr>
        <p:spPr bwMode="auto">
          <a:xfrm rot="412034">
            <a:off x="2284413" y="1752600"/>
            <a:ext cx="4195762" cy="2362200"/>
          </a:xfrm>
          <a:prstGeom prst="rect">
            <a:avLst/>
          </a:prstGeom>
        </p:spPr>
        <p:txBody>
          <a:bodyPr wrap="none" fromWordArt="1">
            <a:prstTxWarp prst="textWave2">
              <a:avLst>
                <a:gd name="adj1" fmla="val 13005"/>
                <a:gd name="adj2" fmla="val 1245"/>
              </a:avLst>
            </a:prstTxWarp>
            <a:scene3d>
              <a:camera prst="legacyPerspectiveFront">
                <a:rot lat="20519982"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4980000" scaled="1"/>
                </a:gradFill>
                <a:latin typeface="Tahoma"/>
                <a:ea typeface="Tahoma"/>
                <a:cs typeface="Tahoma"/>
              </a:rPr>
              <a:t>Hết</a:t>
            </a: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fade">
                                      <p:cBhvr>
                                        <p:cTn id="7" dur="2000"/>
                                        <p:tgtEl>
                                          <p:spTgt spid="40966"/>
                                        </p:tgtEl>
                                      </p:cBhvr>
                                    </p:animEffect>
                                    <p:anim calcmode="lin" valueType="num">
                                      <p:cBhvr>
                                        <p:cTn id="8" dur="2000" fill="hold"/>
                                        <p:tgtEl>
                                          <p:spTgt spid="40966"/>
                                        </p:tgtEl>
                                        <p:attrNameLst>
                                          <p:attrName>style.rotation</p:attrName>
                                        </p:attrNameLst>
                                      </p:cBhvr>
                                      <p:tavLst>
                                        <p:tav tm="0">
                                          <p:val>
                                            <p:fltVal val="720"/>
                                          </p:val>
                                        </p:tav>
                                        <p:tav tm="100000">
                                          <p:val>
                                            <p:fltVal val="0"/>
                                          </p:val>
                                        </p:tav>
                                      </p:tavLst>
                                    </p:anim>
                                    <p:anim calcmode="lin" valueType="num">
                                      <p:cBhvr>
                                        <p:cTn id="9" dur="2000" fill="hold"/>
                                        <p:tgtEl>
                                          <p:spTgt spid="40966"/>
                                        </p:tgtEl>
                                        <p:attrNameLst>
                                          <p:attrName>ppt_h</p:attrName>
                                        </p:attrNameLst>
                                      </p:cBhvr>
                                      <p:tavLst>
                                        <p:tav tm="0">
                                          <p:val>
                                            <p:fltVal val="0"/>
                                          </p:val>
                                        </p:tav>
                                        <p:tav tm="100000">
                                          <p:val>
                                            <p:strVal val="#ppt_h"/>
                                          </p:val>
                                        </p:tav>
                                      </p:tavLst>
                                    </p:anim>
                                    <p:anim calcmode="lin" valueType="num">
                                      <p:cBhvr>
                                        <p:cTn id="10" dur="2000" fill="hold"/>
                                        <p:tgtEl>
                                          <p:spTgt spid="4096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tapchicongnghiep.vn/News/imagesTT/06-d%20day06082012085651_Vinasme_info.JPG"/>
          <p:cNvPicPr>
            <a:picLocks noChangeAspect="1" noChangeArrowheads="1"/>
          </p:cNvPicPr>
          <p:nvPr/>
        </p:nvPicPr>
        <p:blipFill>
          <a:blip r:embed="rId2" r:link="rId3"/>
          <a:srcRect/>
          <a:stretch>
            <a:fillRect/>
          </a:stretch>
        </p:blipFill>
        <p:spPr bwMode="auto">
          <a:xfrm>
            <a:off x="228600" y="2971800"/>
            <a:ext cx="4419600" cy="3657600"/>
          </a:xfrm>
          <a:prstGeom prst="rect">
            <a:avLst/>
          </a:prstGeom>
          <a:noFill/>
          <a:ln w="9525">
            <a:noFill/>
            <a:miter lim="800000"/>
            <a:headEnd/>
            <a:tailEnd/>
          </a:ln>
        </p:spPr>
      </p:pic>
      <p:pic>
        <p:nvPicPr>
          <p:cNvPr id="5125" name="Picture 5" descr="http://baoninhbinh.org.vn/uploads/news/TB%20dien2%20sua(1).jpg"/>
          <p:cNvPicPr>
            <a:picLocks noChangeAspect="1" noChangeArrowheads="1"/>
          </p:cNvPicPr>
          <p:nvPr/>
        </p:nvPicPr>
        <p:blipFill>
          <a:blip r:embed="rId4" r:link="rId5"/>
          <a:srcRect/>
          <a:stretch>
            <a:fillRect/>
          </a:stretch>
        </p:blipFill>
        <p:spPr bwMode="auto">
          <a:xfrm>
            <a:off x="4800600" y="3378200"/>
            <a:ext cx="4114800" cy="3251200"/>
          </a:xfrm>
          <a:prstGeom prst="rect">
            <a:avLst/>
          </a:prstGeom>
          <a:noFill/>
          <a:ln w="9525">
            <a:noFill/>
            <a:miter lim="800000"/>
            <a:headEnd/>
            <a:tailEnd/>
          </a:ln>
        </p:spPr>
      </p:pic>
      <p:pic>
        <p:nvPicPr>
          <p:cNvPr id="5126" name="Picture 6" descr="http://www2.vietbao.vn/images/vivavietnam3/su_kien/30079299_dien-luc240905_2.jpg"/>
          <p:cNvPicPr>
            <a:picLocks noChangeAspect="1" noChangeArrowheads="1"/>
          </p:cNvPicPr>
          <p:nvPr/>
        </p:nvPicPr>
        <p:blipFill>
          <a:blip r:embed="rId6" r:link="rId7"/>
          <a:srcRect/>
          <a:stretch>
            <a:fillRect/>
          </a:stretch>
        </p:blipFill>
        <p:spPr bwMode="auto">
          <a:xfrm>
            <a:off x="228600" y="127000"/>
            <a:ext cx="4419600" cy="3251200"/>
          </a:xfrm>
          <a:prstGeom prst="rect">
            <a:avLst/>
          </a:prstGeom>
          <a:noFill/>
          <a:ln w="9525">
            <a:noFill/>
            <a:miter lim="800000"/>
            <a:headEnd/>
            <a:tailEnd/>
          </a:ln>
        </p:spPr>
      </p:pic>
      <p:pic>
        <p:nvPicPr>
          <p:cNvPr id="5128" name="Picture 8" descr="http://a9.vietbao.vn/images/vn902/2005/5/20425341-images586977_bienthedien.jpg"/>
          <p:cNvPicPr>
            <a:picLocks noChangeAspect="1" noChangeArrowheads="1"/>
          </p:cNvPicPr>
          <p:nvPr/>
        </p:nvPicPr>
        <p:blipFill>
          <a:blip r:embed="rId8" r:link="rId9"/>
          <a:srcRect/>
          <a:stretch>
            <a:fillRect/>
          </a:stretch>
        </p:blipFill>
        <p:spPr bwMode="auto">
          <a:xfrm>
            <a:off x="4800600" y="127000"/>
            <a:ext cx="3962400" cy="3086100"/>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1000"/>
                                        <p:tgtEl>
                                          <p:spTgt spid="5126"/>
                                        </p:tgtEl>
                                      </p:cBhvr>
                                    </p:animEffect>
                                    <p:anim calcmode="lin" valueType="num">
                                      <p:cBhvr>
                                        <p:cTn id="8" dur="1000" fill="hold"/>
                                        <p:tgtEl>
                                          <p:spTgt spid="5126"/>
                                        </p:tgtEl>
                                        <p:attrNameLst>
                                          <p:attrName>ppt_x</p:attrName>
                                        </p:attrNameLst>
                                      </p:cBhvr>
                                      <p:tavLst>
                                        <p:tav tm="0">
                                          <p:val>
                                            <p:strVal val="#ppt_x"/>
                                          </p:val>
                                        </p:tav>
                                        <p:tav tm="100000">
                                          <p:val>
                                            <p:strVal val="#ppt_x"/>
                                          </p:val>
                                        </p:tav>
                                      </p:tavLst>
                                    </p:anim>
                                    <p:anim calcmode="lin" valueType="num">
                                      <p:cBhvr>
                                        <p:cTn id="9"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wipe(down)">
                                      <p:cBhvr>
                                        <p:cTn id="14" dur="500"/>
                                        <p:tgtEl>
                                          <p:spTgt spid="512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nodeType="clickEffect">
                                  <p:stCondLst>
                                    <p:cond delay="0"/>
                                  </p:stCondLst>
                                  <p:childTnLst>
                                    <p:set>
                                      <p:cBhvr>
                                        <p:cTn id="18" dur="1" fill="hold">
                                          <p:stCondLst>
                                            <p:cond delay="0"/>
                                          </p:stCondLst>
                                        </p:cTn>
                                        <p:tgtEl>
                                          <p:spTgt spid="5128"/>
                                        </p:tgtEl>
                                        <p:attrNameLst>
                                          <p:attrName>style.visibility</p:attrName>
                                        </p:attrNameLst>
                                      </p:cBhvr>
                                      <p:to>
                                        <p:strVal val="visible"/>
                                      </p:to>
                                    </p:set>
                                    <p:animEffect transition="in" filter="wheel(1)">
                                      <p:cBhvr>
                                        <p:cTn id="19" dur="2000"/>
                                        <p:tgtEl>
                                          <p:spTgt spid="51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5125"/>
                                        </p:tgtEl>
                                        <p:attrNameLst>
                                          <p:attrName>style.visibility</p:attrName>
                                        </p:attrNameLst>
                                      </p:cBhvr>
                                      <p:to>
                                        <p:strVal val="visible"/>
                                      </p:to>
                                    </p:set>
                                    <p:animEffect transition="in" filter="circle(in)">
                                      <p:cBhvr>
                                        <p:cTn id="24"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rehstromtransformater_im_Schnitt_Hochspannung"/>
          <p:cNvPicPr>
            <a:picLocks noChangeAspect="1" noChangeArrowheads="1"/>
          </p:cNvPicPr>
          <p:nvPr/>
        </p:nvPicPr>
        <p:blipFill>
          <a:blip r:embed="rId2"/>
          <a:srcRect/>
          <a:stretch>
            <a:fillRect/>
          </a:stretch>
        </p:blipFill>
        <p:spPr bwMode="auto">
          <a:xfrm>
            <a:off x="762000" y="1828800"/>
            <a:ext cx="7620000" cy="4800600"/>
          </a:xfrm>
          <a:prstGeom prst="rect">
            <a:avLst/>
          </a:prstGeom>
          <a:noFill/>
          <a:ln w="9525">
            <a:noFill/>
            <a:miter lim="800000"/>
            <a:headEnd/>
            <a:tailEnd/>
          </a:ln>
        </p:spPr>
      </p:pic>
      <p:sp>
        <p:nvSpPr>
          <p:cNvPr id="17411" name="Text Box 3"/>
          <p:cNvSpPr txBox="1">
            <a:spLocks noChangeArrowheads="1"/>
          </p:cNvSpPr>
          <p:nvPr/>
        </p:nvSpPr>
        <p:spPr bwMode="auto">
          <a:xfrm>
            <a:off x="1981200" y="162580"/>
            <a:ext cx="5181600" cy="523220"/>
          </a:xfrm>
          <a:prstGeom prst="rect">
            <a:avLst/>
          </a:prstGeom>
          <a:noFill/>
          <a:ln w="9525">
            <a:noFill/>
            <a:miter lim="800000"/>
            <a:headEnd/>
            <a:tailEnd/>
          </a:ln>
        </p:spPr>
        <p:txBody>
          <a:bodyPr wrap="square">
            <a:spAutoFit/>
          </a:bodyPr>
          <a:lstStyle/>
          <a:p>
            <a:pPr>
              <a:spcBef>
                <a:spcPct val="50000"/>
              </a:spcBef>
            </a:pPr>
            <a:r>
              <a:rPr lang="en-US" sz="2800" b="1" dirty="0" err="1"/>
              <a:t>Tiết</a:t>
            </a:r>
            <a:r>
              <a:rPr lang="en-US" sz="2800" b="1" dirty="0"/>
              <a:t> </a:t>
            </a:r>
            <a:r>
              <a:rPr lang="en-US" sz="2800" b="1" dirty="0" smtClean="0"/>
              <a:t>41: </a:t>
            </a:r>
            <a:r>
              <a:rPr lang="en-US" sz="2800" b="1" dirty="0" err="1" smtClean="0"/>
              <a:t>Chủ</a:t>
            </a:r>
            <a:r>
              <a:rPr lang="en-US" sz="2800" b="1" dirty="0" smtClean="0"/>
              <a:t> </a:t>
            </a:r>
            <a:r>
              <a:rPr lang="en-US" sz="2800" b="1" dirty="0" err="1" smtClean="0"/>
              <a:t>đề</a:t>
            </a:r>
            <a:r>
              <a:rPr lang="en-US" sz="2800" b="1" dirty="0" smtClean="0"/>
              <a:t> </a:t>
            </a:r>
            <a:r>
              <a:rPr lang="en-US" sz="2800" b="1" dirty="0" err="1" smtClean="0"/>
              <a:t>Máy</a:t>
            </a:r>
            <a:r>
              <a:rPr lang="en-US" sz="2800" b="1" dirty="0" smtClean="0"/>
              <a:t> </a:t>
            </a:r>
            <a:r>
              <a:rPr lang="en-US" sz="2800" b="1" dirty="0" err="1" smtClean="0"/>
              <a:t>biến</a:t>
            </a:r>
            <a:r>
              <a:rPr lang="en-US" sz="2800" b="1" dirty="0" smtClean="0"/>
              <a:t> </a:t>
            </a:r>
            <a:r>
              <a:rPr lang="en-US" sz="2800" b="1" dirty="0" err="1" smtClean="0"/>
              <a:t>thế</a:t>
            </a:r>
            <a:r>
              <a:rPr lang="en-US" sz="2800" b="1" dirty="0" smtClean="0"/>
              <a:t> </a:t>
            </a:r>
            <a:endParaRPr lang="en-US" sz="2800" b="1" dirty="0"/>
          </a:p>
        </p:txBody>
      </p:sp>
      <p:sp>
        <p:nvSpPr>
          <p:cNvPr id="17412" name="WordArt 4"/>
          <p:cNvSpPr>
            <a:spLocks noChangeArrowheads="1" noChangeShapeType="1" noTextEdit="1"/>
          </p:cNvSpPr>
          <p:nvPr/>
        </p:nvSpPr>
        <p:spPr bwMode="auto">
          <a:xfrm>
            <a:off x="1676400" y="914400"/>
            <a:ext cx="5791200" cy="914400"/>
          </a:xfrm>
          <a:prstGeom prst="rect">
            <a:avLst/>
          </a:prstGeom>
        </p:spPr>
        <p:txBody>
          <a:bodyPr wrap="none" fromWordArt="1">
            <a:prstTxWarp prst="textPlain">
              <a:avLst>
                <a:gd name="adj" fmla="val 50000"/>
              </a:avLst>
            </a:prstTxWarp>
          </a:bodyPr>
          <a:lstStyle/>
          <a:p>
            <a:pPr algn="ctr"/>
            <a:r>
              <a:rPr lang="en-US" sz="2000" kern="10" dirty="0" err="1" smtClean="0">
                <a:ln w="9525">
                  <a:solidFill>
                    <a:srgbClr val="CC3300"/>
                  </a:solidFill>
                  <a:round/>
                  <a:headEnd/>
                  <a:tailEnd/>
                </a:ln>
                <a:solidFill>
                  <a:srgbClr val="CC3300"/>
                </a:solidFill>
                <a:latin typeface="Arial"/>
                <a:cs typeface="Arial"/>
              </a:rPr>
              <a:t>Tiết</a:t>
            </a:r>
            <a:r>
              <a:rPr lang="en-US" sz="2000" kern="10" dirty="0" smtClean="0">
                <a:ln w="9525">
                  <a:solidFill>
                    <a:srgbClr val="CC3300"/>
                  </a:solidFill>
                  <a:round/>
                  <a:headEnd/>
                  <a:tailEnd/>
                </a:ln>
                <a:solidFill>
                  <a:srgbClr val="CC3300"/>
                </a:solidFill>
                <a:latin typeface="Arial"/>
                <a:cs typeface="Arial"/>
              </a:rPr>
              <a:t> 2: MÁY </a:t>
            </a:r>
            <a:r>
              <a:rPr lang="en-US" sz="2000" kern="10" dirty="0">
                <a:ln w="9525">
                  <a:solidFill>
                    <a:srgbClr val="CC3300"/>
                  </a:solidFill>
                  <a:round/>
                  <a:headEnd/>
                  <a:tailEnd/>
                </a:ln>
                <a:solidFill>
                  <a:srgbClr val="CC3300"/>
                </a:solidFill>
                <a:latin typeface="Arial"/>
                <a:cs typeface="Arial"/>
              </a:rPr>
              <a:t>BIẾN THẾ</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diamond(in)">
                                      <p:cBhvr>
                                        <p:cTn id="7" dur="2000"/>
                                        <p:tgtEl>
                                          <p:spTgt spid="17411"/>
                                        </p:tgtEl>
                                      </p:cBhvr>
                                    </p:animEffect>
                                  </p:childTnLst>
                                </p:cTn>
                              </p:par>
                            </p:childTnLst>
                          </p:cTn>
                        </p:par>
                        <p:par>
                          <p:cTn id="8" fill="hold" nodeType="afterGroup">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17412"/>
                                        </p:tgtEl>
                                        <p:attrNameLst>
                                          <p:attrName>style.visibility</p:attrName>
                                        </p:attrNameLst>
                                      </p:cBhvr>
                                      <p:to>
                                        <p:strVal val="visible"/>
                                      </p:to>
                                    </p:set>
                                    <p:animEffect transition="in" filter="randombar(horizontal)">
                                      <p:cBhvr>
                                        <p:cTn id="11" dur="500"/>
                                        <p:tgtEl>
                                          <p:spTgt spid="17412"/>
                                        </p:tgtEl>
                                      </p:cBhvr>
                                    </p:animEffect>
                                  </p:childTnLst>
                                </p:cTn>
                              </p:par>
                            </p:childTnLst>
                          </p:cTn>
                        </p:par>
                        <p:par>
                          <p:cTn id="12" fill="hold" nodeType="afterGroup">
                            <p:stCondLst>
                              <p:cond delay="2500"/>
                            </p:stCondLst>
                            <p:childTnLst>
                              <p:par>
                                <p:cTn id="13" presetID="20" presetClass="entr" presetSubtype="0" fill="hold" nodeType="afterEffect">
                                  <p:stCondLst>
                                    <p:cond delay="0"/>
                                  </p:stCondLst>
                                  <p:childTnLst>
                                    <p:set>
                                      <p:cBhvr>
                                        <p:cTn id="14" dur="1" fill="hold">
                                          <p:stCondLst>
                                            <p:cond delay="0"/>
                                          </p:stCondLst>
                                        </p:cTn>
                                        <p:tgtEl>
                                          <p:spTgt spid="17410"/>
                                        </p:tgtEl>
                                        <p:attrNameLst>
                                          <p:attrName>style.visibility</p:attrName>
                                        </p:attrNameLst>
                                      </p:cBhvr>
                                      <p:to>
                                        <p:strVal val="visible"/>
                                      </p:to>
                                    </p:set>
                                    <p:animEffect transition="in" filter="wedge">
                                      <p:cBhvr>
                                        <p:cTn id="15"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1143000" y="457200"/>
            <a:ext cx="6705600" cy="381000"/>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CC3300"/>
                  </a:solidFill>
                  <a:round/>
                  <a:headEnd/>
                  <a:tailEnd/>
                </a:ln>
                <a:solidFill>
                  <a:srgbClr val="CC3300"/>
                </a:solidFill>
                <a:latin typeface="Times New Roman" pitchFamily="18" charset="0"/>
                <a:cs typeface="Times New Roman" pitchFamily="18" charset="0"/>
              </a:rPr>
              <a:t>Tiết</a:t>
            </a:r>
            <a:r>
              <a:rPr lang="en-US" sz="3600" kern="10" dirty="0" smtClean="0">
                <a:ln w="9525">
                  <a:solidFill>
                    <a:srgbClr val="CC3300"/>
                  </a:solidFill>
                  <a:round/>
                  <a:headEnd/>
                  <a:tailEnd/>
                </a:ln>
                <a:solidFill>
                  <a:srgbClr val="CC3300"/>
                </a:solidFill>
                <a:latin typeface="Times New Roman" pitchFamily="18" charset="0"/>
                <a:cs typeface="Times New Roman" pitchFamily="18" charset="0"/>
              </a:rPr>
              <a:t> 41-Bài 37: MÁY BIẾN THẾ</a:t>
            </a:r>
            <a:endParaRPr lang="en-US" sz="3600" kern="10" dirty="0">
              <a:ln w="9525">
                <a:solidFill>
                  <a:srgbClr val="CC3300"/>
                </a:solidFill>
                <a:round/>
                <a:headEnd/>
                <a:tailEnd/>
              </a:ln>
              <a:solidFill>
                <a:srgbClr val="CC3300"/>
              </a:solidFill>
              <a:latin typeface="Arial"/>
              <a:cs typeface="Arial"/>
            </a:endParaRPr>
          </a:p>
        </p:txBody>
      </p:sp>
      <p:sp>
        <p:nvSpPr>
          <p:cNvPr id="16387" name="Text Box 3"/>
          <p:cNvSpPr txBox="1">
            <a:spLocks noChangeArrowheads="1"/>
          </p:cNvSpPr>
          <p:nvPr/>
        </p:nvSpPr>
        <p:spPr bwMode="auto">
          <a:xfrm>
            <a:off x="304800" y="1295400"/>
            <a:ext cx="8610600" cy="519113"/>
          </a:xfrm>
          <a:prstGeom prst="rect">
            <a:avLst/>
          </a:prstGeom>
          <a:noFill/>
          <a:ln w="9525">
            <a:noFill/>
            <a:miter lim="800000"/>
            <a:headEnd/>
            <a:tailEnd/>
          </a:ln>
        </p:spPr>
        <p:txBody>
          <a:bodyPr>
            <a:spAutoFit/>
          </a:bodyPr>
          <a:lstStyle/>
          <a:p>
            <a:pPr>
              <a:spcBef>
                <a:spcPct val="50000"/>
              </a:spcBef>
            </a:pPr>
            <a:r>
              <a:rPr lang="en-US" sz="2800" b="1">
                <a:solidFill>
                  <a:srgbClr val="CC3300"/>
                </a:solidFill>
              </a:rPr>
              <a:t>I. </a:t>
            </a:r>
            <a:r>
              <a:rPr lang="en-US" sz="2800" b="1" u="sng">
                <a:solidFill>
                  <a:srgbClr val="CC3300"/>
                </a:solidFill>
              </a:rPr>
              <a:t>CẤU TẠO VÀ HOẠT ĐỘNG CỦA MÁY BIẾN THẾ</a:t>
            </a:r>
          </a:p>
        </p:txBody>
      </p:sp>
      <p:sp>
        <p:nvSpPr>
          <p:cNvPr id="16388" name="Text Box 4"/>
          <p:cNvSpPr txBox="1">
            <a:spLocks noChangeArrowheads="1"/>
          </p:cNvSpPr>
          <p:nvPr/>
        </p:nvSpPr>
        <p:spPr bwMode="auto">
          <a:xfrm>
            <a:off x="685800" y="1905000"/>
            <a:ext cx="3048000" cy="519113"/>
          </a:xfrm>
          <a:prstGeom prst="rect">
            <a:avLst/>
          </a:prstGeom>
          <a:noFill/>
          <a:ln w="9525">
            <a:noFill/>
            <a:miter lim="800000"/>
            <a:headEnd/>
            <a:tailEnd/>
          </a:ln>
        </p:spPr>
        <p:txBody>
          <a:bodyPr>
            <a:spAutoFit/>
          </a:bodyPr>
          <a:lstStyle/>
          <a:p>
            <a:pPr>
              <a:spcBef>
                <a:spcPct val="50000"/>
              </a:spcBef>
            </a:pPr>
            <a:r>
              <a:rPr lang="en-US" sz="2800" b="1">
                <a:solidFill>
                  <a:srgbClr val="CC3300"/>
                </a:solidFill>
              </a:rPr>
              <a:t>1) </a:t>
            </a:r>
            <a:r>
              <a:rPr lang="en-US" sz="2800" b="1" u="sng">
                <a:solidFill>
                  <a:srgbClr val="CC3300"/>
                </a:solidFill>
              </a:rPr>
              <a:t>Cấu tạo</a:t>
            </a:r>
            <a:r>
              <a:rPr lang="en-US" sz="2800" b="1">
                <a:solidFill>
                  <a:srgbClr val="CC3300"/>
                </a:solidFill>
              </a:rPr>
              <a:t>:</a:t>
            </a:r>
          </a:p>
        </p:txBody>
      </p:sp>
      <p:pic>
        <p:nvPicPr>
          <p:cNvPr id="16389" name="Picture 5" descr="10"/>
          <p:cNvPicPr>
            <a:picLocks noChangeAspect="1" noChangeArrowheads="1"/>
          </p:cNvPicPr>
          <p:nvPr/>
        </p:nvPicPr>
        <p:blipFill>
          <a:blip r:embed="rId2"/>
          <a:srcRect/>
          <a:stretch>
            <a:fillRect/>
          </a:stretch>
        </p:blipFill>
        <p:spPr bwMode="auto">
          <a:xfrm>
            <a:off x="533400" y="2514600"/>
            <a:ext cx="3886200" cy="3505200"/>
          </a:xfrm>
          <a:prstGeom prst="rect">
            <a:avLst/>
          </a:prstGeom>
          <a:noFill/>
          <a:ln w="9525">
            <a:noFill/>
            <a:miter lim="800000"/>
            <a:headEnd/>
            <a:tailEnd/>
          </a:ln>
        </p:spPr>
      </p:pic>
      <p:sp>
        <p:nvSpPr>
          <p:cNvPr id="16399" name="Text Box 15"/>
          <p:cNvSpPr txBox="1">
            <a:spLocks noChangeArrowheads="1"/>
          </p:cNvSpPr>
          <p:nvPr/>
        </p:nvSpPr>
        <p:spPr bwMode="auto">
          <a:xfrm>
            <a:off x="4724400" y="2590800"/>
            <a:ext cx="4191000" cy="3386138"/>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n-US" sz="2800" b="1">
                <a:latin typeface="Times New Roman" pitchFamily="18" charset="0"/>
                <a:cs typeface="Times New Roman" pitchFamily="18" charset="0"/>
              </a:rPr>
              <a:t>Hai cuộn dây(cuộn sơ cấp và cuộn thứ cấp) có số vòng </a:t>
            </a:r>
            <a:r>
              <a:rPr lang="en-US" sz="3200" b="1">
                <a:latin typeface="Times New Roman" pitchFamily="18" charset="0"/>
                <a:cs typeface="Times New Roman" pitchFamily="18" charset="0"/>
              </a:rPr>
              <a:t>n</a:t>
            </a:r>
            <a:r>
              <a:rPr lang="en-US" sz="3200" b="1" baseline="-25000">
                <a:latin typeface="Times New Roman" pitchFamily="18" charset="0"/>
                <a:cs typeface="Times New Roman" pitchFamily="18" charset="0"/>
              </a:rPr>
              <a:t>1</a:t>
            </a:r>
            <a:r>
              <a:rPr lang="en-US" sz="2800" b="1">
                <a:latin typeface="Times New Roman" pitchFamily="18" charset="0"/>
                <a:cs typeface="Times New Roman" pitchFamily="18" charset="0"/>
              </a:rPr>
              <a:t>, </a:t>
            </a:r>
            <a:r>
              <a:rPr lang="en-US" sz="3200" b="1">
                <a:latin typeface="Times New Roman" pitchFamily="18" charset="0"/>
                <a:cs typeface="Times New Roman" pitchFamily="18" charset="0"/>
              </a:rPr>
              <a:t>n</a:t>
            </a:r>
            <a:r>
              <a:rPr lang="en-US" sz="3200" b="1" baseline="-25000">
                <a:latin typeface="Times New Roman" pitchFamily="18" charset="0"/>
                <a:cs typeface="Times New Roman" pitchFamily="18" charset="0"/>
              </a:rPr>
              <a:t>2</a:t>
            </a:r>
            <a:r>
              <a:rPr lang="en-US" sz="2800" b="1">
                <a:latin typeface="Times New Roman" pitchFamily="18" charset="0"/>
                <a:cs typeface="Times New Roman" pitchFamily="18" charset="0"/>
              </a:rPr>
              <a:t> khác nhau, đặt cách điện với nhau</a:t>
            </a:r>
          </a:p>
          <a:p>
            <a:pPr>
              <a:spcBef>
                <a:spcPct val="50000"/>
              </a:spcBef>
              <a:buFont typeface="Wingdings" pitchFamily="2" charset="2"/>
              <a:buChar char="v"/>
            </a:pPr>
            <a:r>
              <a:rPr lang="en-US" sz="2800" b="1">
                <a:latin typeface="Times New Roman" pitchFamily="18" charset="0"/>
                <a:cs typeface="Times New Roman" pitchFamily="18" charset="0"/>
              </a:rPr>
              <a:t>Một lõi sắt (hay thép) có pha silic chung cho cả hai cuộn dây</a:t>
            </a:r>
          </a:p>
        </p:txBody>
      </p:sp>
      <p:sp>
        <p:nvSpPr>
          <p:cNvPr id="16400" name="Text Box 16"/>
          <p:cNvSpPr txBox="1">
            <a:spLocks noChangeArrowheads="1"/>
          </p:cNvSpPr>
          <p:nvPr/>
        </p:nvSpPr>
        <p:spPr bwMode="auto">
          <a:xfrm>
            <a:off x="457200" y="6035675"/>
            <a:ext cx="5029200" cy="822325"/>
          </a:xfrm>
          <a:prstGeom prst="rect">
            <a:avLst/>
          </a:prstGeom>
          <a:noFill/>
          <a:ln w="9525">
            <a:noFill/>
            <a:miter lim="800000"/>
            <a:headEnd/>
            <a:tailEnd/>
          </a:ln>
        </p:spPr>
        <p:txBody>
          <a:bodyPr>
            <a:spAutoFit/>
          </a:bodyPr>
          <a:lstStyle/>
          <a:p>
            <a:pPr>
              <a:spcBef>
                <a:spcPct val="50000"/>
              </a:spcBef>
            </a:pPr>
            <a:r>
              <a:rPr lang="en-US" sz="2400" b="1"/>
              <a:t>Quan sát và cho biết các bộ phận chính của máy biến thế</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randombar(horizontal)">
                                      <p:cBhvr>
                                        <p:cTn id="7" dur="500"/>
                                        <p:tgtEl>
                                          <p:spTgt spid="16386"/>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6387"/>
                                        </p:tgtEl>
                                        <p:attrNameLst>
                                          <p:attrName>style.visibility</p:attrName>
                                        </p:attrNameLst>
                                      </p:cBhvr>
                                      <p:to>
                                        <p:strVal val="visible"/>
                                      </p:to>
                                    </p:set>
                                    <p:animEffect transition="in" filter="randombar(horizontal)">
                                      <p:cBhvr>
                                        <p:cTn id="11" dur="500"/>
                                        <p:tgtEl>
                                          <p:spTgt spid="1638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6388"/>
                                        </p:tgtEl>
                                        <p:attrNameLst>
                                          <p:attrName>style.visibility</p:attrName>
                                        </p:attrNameLst>
                                      </p:cBhvr>
                                      <p:to>
                                        <p:strVal val="visible"/>
                                      </p:to>
                                    </p:set>
                                    <p:animEffect transition="in" filter="randombar(horizontal)">
                                      <p:cBhvr>
                                        <p:cTn id="16" dur="500"/>
                                        <p:tgtEl>
                                          <p:spTgt spid="16388"/>
                                        </p:tgtEl>
                                      </p:cBhvr>
                                    </p:animEffect>
                                  </p:childTnLst>
                                </p:cTn>
                              </p:par>
                            </p:childTnLst>
                          </p:cTn>
                        </p:par>
                        <p:par>
                          <p:cTn id="17" fill="hold" nodeType="afterGroup">
                            <p:stCondLst>
                              <p:cond delay="500"/>
                            </p:stCondLst>
                            <p:childTnLst>
                              <p:par>
                                <p:cTn id="18" presetID="14" presetClass="entr" presetSubtype="10" fill="hold" nodeType="afterEffect">
                                  <p:stCondLst>
                                    <p:cond delay="0"/>
                                  </p:stCondLst>
                                  <p:childTnLst>
                                    <p:set>
                                      <p:cBhvr>
                                        <p:cTn id="19" dur="1" fill="hold">
                                          <p:stCondLst>
                                            <p:cond delay="0"/>
                                          </p:stCondLst>
                                        </p:cTn>
                                        <p:tgtEl>
                                          <p:spTgt spid="16389"/>
                                        </p:tgtEl>
                                        <p:attrNameLst>
                                          <p:attrName>style.visibility</p:attrName>
                                        </p:attrNameLst>
                                      </p:cBhvr>
                                      <p:to>
                                        <p:strVal val="visible"/>
                                      </p:to>
                                    </p:set>
                                    <p:animEffect transition="in" filter="randombar(horizontal)">
                                      <p:cBhvr>
                                        <p:cTn id="20" dur="500"/>
                                        <p:tgtEl>
                                          <p:spTgt spid="16389"/>
                                        </p:tgtEl>
                                      </p:cBhvr>
                                    </p:animEffect>
                                  </p:childTnLst>
                                </p:cTn>
                              </p:par>
                            </p:childTnLst>
                          </p:cTn>
                        </p:par>
                        <p:par>
                          <p:cTn id="21" fill="hold" nodeType="afterGroup">
                            <p:stCondLst>
                              <p:cond delay="1000"/>
                            </p:stCondLst>
                            <p:childTnLst>
                              <p:par>
                                <p:cTn id="22" presetID="8" presetClass="entr" presetSubtype="16" fill="hold" grpId="0" nodeType="afterEffect">
                                  <p:stCondLst>
                                    <p:cond delay="0"/>
                                  </p:stCondLst>
                                  <p:childTnLst>
                                    <p:set>
                                      <p:cBhvr>
                                        <p:cTn id="23" dur="1" fill="hold">
                                          <p:stCondLst>
                                            <p:cond delay="0"/>
                                          </p:stCondLst>
                                        </p:cTn>
                                        <p:tgtEl>
                                          <p:spTgt spid="16400"/>
                                        </p:tgtEl>
                                        <p:attrNameLst>
                                          <p:attrName>style.visibility</p:attrName>
                                        </p:attrNameLst>
                                      </p:cBhvr>
                                      <p:to>
                                        <p:strVal val="visible"/>
                                      </p:to>
                                    </p:set>
                                    <p:animEffect transition="in" filter="diamond(in)">
                                      <p:cBhvr>
                                        <p:cTn id="24" dur="2000"/>
                                        <p:tgtEl>
                                          <p:spTgt spid="1640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xit" presetSubtype="10" fill="hold" grpId="1" nodeType="clickEffect">
                                  <p:stCondLst>
                                    <p:cond delay="0"/>
                                  </p:stCondLst>
                                  <p:childTnLst>
                                    <p:animEffect transition="out" filter="checkerboard(across)">
                                      <p:cBhvr>
                                        <p:cTn id="28" dur="500"/>
                                        <p:tgtEl>
                                          <p:spTgt spid="16400"/>
                                        </p:tgtEl>
                                      </p:cBhvr>
                                    </p:animEffect>
                                    <p:set>
                                      <p:cBhvr>
                                        <p:cTn id="29" dur="1" fill="hold">
                                          <p:stCondLst>
                                            <p:cond delay="499"/>
                                          </p:stCondLst>
                                        </p:cTn>
                                        <p:tgtEl>
                                          <p:spTgt spid="16400"/>
                                        </p:tgtEl>
                                        <p:attrNameLst>
                                          <p:attrName>style.visibility</p:attrName>
                                        </p:attrNameLst>
                                      </p:cBhvr>
                                      <p:to>
                                        <p:strVal val="hidden"/>
                                      </p:to>
                                    </p:set>
                                  </p:childTnLst>
                                </p:cTn>
                              </p:par>
                            </p:childTnLst>
                          </p:cTn>
                        </p:par>
                        <p:par>
                          <p:cTn id="30" fill="hold" nodeType="afterGroup">
                            <p:stCondLst>
                              <p:cond delay="500"/>
                            </p:stCondLst>
                            <p:childTnLst>
                              <p:par>
                                <p:cTn id="31" presetID="21" presetClass="entr" presetSubtype="4" fill="hold" grpId="0" nodeType="afterEffect">
                                  <p:stCondLst>
                                    <p:cond delay="0"/>
                                  </p:stCondLst>
                                  <p:childTnLst>
                                    <p:set>
                                      <p:cBhvr>
                                        <p:cTn id="32" dur="1" fill="hold">
                                          <p:stCondLst>
                                            <p:cond delay="0"/>
                                          </p:stCondLst>
                                        </p:cTn>
                                        <p:tgtEl>
                                          <p:spTgt spid="16399"/>
                                        </p:tgtEl>
                                        <p:attrNameLst>
                                          <p:attrName>style.visibility</p:attrName>
                                        </p:attrNameLst>
                                      </p:cBhvr>
                                      <p:to>
                                        <p:strVal val="visible"/>
                                      </p:to>
                                    </p:set>
                                    <p:animEffect transition="in" filter="wheel(4)">
                                      <p:cBhvr>
                                        <p:cTn id="33" dur="2000"/>
                                        <p:tgtEl>
                                          <p:spTgt spid="16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p:bldP spid="16388" grpId="0"/>
      <p:bldP spid="16399" grpId="0"/>
      <p:bldP spid="16400" grpId="0"/>
      <p:bldP spid="1640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81000" y="914400"/>
            <a:ext cx="2209800" cy="519113"/>
          </a:xfrm>
          <a:prstGeom prst="rect">
            <a:avLst/>
          </a:prstGeom>
          <a:noFill/>
          <a:ln w="9525">
            <a:noFill/>
            <a:miter lim="800000"/>
            <a:headEnd/>
            <a:tailEnd/>
          </a:ln>
        </p:spPr>
        <p:txBody>
          <a:bodyPr>
            <a:spAutoFit/>
          </a:bodyPr>
          <a:lstStyle/>
          <a:p>
            <a:r>
              <a:rPr lang="en-US" sz="2800">
                <a:solidFill>
                  <a:srgbClr val="0000FF"/>
                </a:solidFill>
                <a:cs typeface="Arial" charset="0"/>
              </a:rPr>
              <a:t>1) Cấu tạo:</a:t>
            </a:r>
          </a:p>
        </p:txBody>
      </p:sp>
      <p:pic>
        <p:nvPicPr>
          <p:cNvPr id="6147" name="Picture 3" descr="10"/>
          <p:cNvPicPr>
            <a:picLocks noChangeAspect="1" noChangeArrowheads="1"/>
          </p:cNvPicPr>
          <p:nvPr/>
        </p:nvPicPr>
        <p:blipFill>
          <a:blip r:embed="rId2"/>
          <a:srcRect/>
          <a:stretch>
            <a:fillRect/>
          </a:stretch>
        </p:blipFill>
        <p:spPr bwMode="auto">
          <a:xfrm>
            <a:off x="3124200" y="1524000"/>
            <a:ext cx="2362200" cy="2209800"/>
          </a:xfrm>
          <a:prstGeom prst="rect">
            <a:avLst/>
          </a:prstGeom>
          <a:noFill/>
          <a:ln w="9525">
            <a:noFill/>
            <a:miter lim="800000"/>
            <a:headEnd/>
            <a:tailEnd/>
          </a:ln>
        </p:spPr>
      </p:pic>
      <p:sp>
        <p:nvSpPr>
          <p:cNvPr id="6148" name="Rectangle 4"/>
          <p:cNvSpPr>
            <a:spLocks noChangeArrowheads="1"/>
          </p:cNvSpPr>
          <p:nvPr/>
        </p:nvSpPr>
        <p:spPr bwMode="auto">
          <a:xfrm>
            <a:off x="304800" y="438150"/>
            <a:ext cx="7010400" cy="533400"/>
          </a:xfrm>
          <a:prstGeom prst="rect">
            <a:avLst/>
          </a:prstGeom>
          <a:noFill/>
          <a:ln w="9525">
            <a:noFill/>
            <a:miter lim="800000"/>
            <a:headEnd/>
            <a:tailEnd/>
          </a:ln>
        </p:spPr>
        <p:txBody>
          <a:bodyPr/>
          <a:lstStyle/>
          <a:p>
            <a:pPr algn="ctr">
              <a:spcBef>
                <a:spcPct val="20000"/>
              </a:spcBef>
            </a:pPr>
            <a:r>
              <a:rPr lang="en-US" sz="2800">
                <a:solidFill>
                  <a:srgbClr val="0000FF"/>
                </a:solidFill>
              </a:rPr>
              <a:t>I- </a:t>
            </a:r>
            <a:r>
              <a:rPr lang="en-US" sz="2800" u="sng">
                <a:solidFill>
                  <a:srgbClr val="0000FF"/>
                </a:solidFill>
              </a:rPr>
              <a:t>Cấu tạo và  hoạt động của máy biến thế</a:t>
            </a:r>
            <a:r>
              <a:rPr lang="en-US" sz="2800">
                <a:solidFill>
                  <a:srgbClr val="0000FF"/>
                </a:solidFill>
              </a:rPr>
              <a:t>.</a:t>
            </a:r>
          </a:p>
        </p:txBody>
      </p:sp>
      <p:sp>
        <p:nvSpPr>
          <p:cNvPr id="6149" name="Text Box 5"/>
          <p:cNvSpPr txBox="1">
            <a:spLocks noChangeArrowheads="1"/>
          </p:cNvSpPr>
          <p:nvPr/>
        </p:nvSpPr>
        <p:spPr bwMode="auto">
          <a:xfrm>
            <a:off x="0" y="0"/>
            <a:ext cx="9144000" cy="369888"/>
          </a:xfrm>
          <a:prstGeom prst="rect">
            <a:avLst/>
          </a:prstGeom>
          <a:gradFill rotWithShape="0">
            <a:gsLst>
              <a:gs pos="0">
                <a:srgbClr val="FFFFFF"/>
              </a:gs>
              <a:gs pos="100000">
                <a:srgbClr val="0066FF"/>
              </a:gs>
            </a:gsLst>
            <a:path path="shape">
              <a:fillToRect l="50000" t="50000" r="50000" b="50000"/>
            </a:path>
          </a:gradFill>
          <a:ln w="19050">
            <a:solidFill>
              <a:srgbClr val="0000FF"/>
            </a:solidFill>
            <a:miter lim="800000"/>
            <a:headEnd/>
            <a:tailEnd/>
          </a:ln>
        </p:spPr>
        <p:txBody>
          <a:bodyPr>
            <a:spAutoFit/>
          </a:bodyPr>
          <a:lstStyle/>
          <a:p>
            <a:pPr algn="ctr">
              <a:spcBef>
                <a:spcPct val="50000"/>
              </a:spcBef>
            </a:pPr>
            <a:r>
              <a:rPr lang="en-US" b="1" i="1" u="sng">
                <a:solidFill>
                  <a:srgbClr val="FF0000"/>
                </a:solidFill>
              </a:rPr>
              <a:t>Bài 37:</a:t>
            </a:r>
            <a:r>
              <a:rPr lang="en-US" b="1" i="1">
                <a:solidFill>
                  <a:srgbClr val="FF0000"/>
                </a:solidFill>
              </a:rPr>
              <a:t>   MÁY BIẾN THẾ</a:t>
            </a:r>
          </a:p>
        </p:txBody>
      </p:sp>
      <p:grpSp>
        <p:nvGrpSpPr>
          <p:cNvPr id="2" name="Group 6"/>
          <p:cNvGrpSpPr>
            <a:grpSpLocks/>
          </p:cNvGrpSpPr>
          <p:nvPr/>
        </p:nvGrpSpPr>
        <p:grpSpPr bwMode="auto">
          <a:xfrm>
            <a:off x="5715000" y="1519238"/>
            <a:ext cx="3048000" cy="2200275"/>
            <a:chOff x="3504" y="1245"/>
            <a:chExt cx="1920" cy="1386"/>
          </a:xfrm>
        </p:grpSpPr>
        <p:pic>
          <p:nvPicPr>
            <p:cNvPr id="12359" name="Picture 7"/>
            <p:cNvPicPr>
              <a:picLocks noChangeAspect="1" noChangeArrowheads="1"/>
            </p:cNvPicPr>
            <p:nvPr/>
          </p:nvPicPr>
          <p:blipFill>
            <a:blip r:embed="rId3"/>
            <a:srcRect l="35001" t="27333" r="37999" b="48666"/>
            <a:stretch>
              <a:fillRect/>
            </a:stretch>
          </p:blipFill>
          <p:spPr bwMode="auto">
            <a:xfrm>
              <a:off x="3504" y="1248"/>
              <a:ext cx="1728" cy="1383"/>
            </a:xfrm>
            <a:prstGeom prst="rect">
              <a:avLst/>
            </a:prstGeom>
            <a:noFill/>
            <a:ln w="9525">
              <a:noFill/>
              <a:miter lim="800000"/>
              <a:headEnd/>
              <a:tailEnd/>
            </a:ln>
          </p:spPr>
        </p:pic>
        <p:pic>
          <p:nvPicPr>
            <p:cNvPr id="12360" name="Picture 8"/>
            <p:cNvPicPr>
              <a:picLocks noChangeAspect="1" noChangeArrowheads="1"/>
            </p:cNvPicPr>
            <p:nvPr/>
          </p:nvPicPr>
          <p:blipFill>
            <a:blip r:embed="rId3"/>
            <a:srcRect l="63501" t="27333" r="33499" b="48666"/>
            <a:stretch>
              <a:fillRect/>
            </a:stretch>
          </p:blipFill>
          <p:spPr bwMode="auto">
            <a:xfrm>
              <a:off x="5232" y="1245"/>
              <a:ext cx="192" cy="1383"/>
            </a:xfrm>
            <a:prstGeom prst="rect">
              <a:avLst/>
            </a:prstGeom>
            <a:noFill/>
            <a:ln w="9525">
              <a:noFill/>
              <a:miter lim="800000"/>
              <a:headEnd/>
              <a:tailEnd/>
            </a:ln>
          </p:spPr>
        </p:pic>
      </p:grpSp>
      <p:pic>
        <p:nvPicPr>
          <p:cNvPr id="6153" name="Picture 9" descr="Bien ap"/>
          <p:cNvPicPr>
            <a:picLocks noChangeAspect="1" noChangeArrowheads="1"/>
          </p:cNvPicPr>
          <p:nvPr/>
        </p:nvPicPr>
        <p:blipFill>
          <a:blip r:embed="rId4"/>
          <a:srcRect/>
          <a:stretch>
            <a:fillRect/>
          </a:stretch>
        </p:blipFill>
        <p:spPr bwMode="auto">
          <a:xfrm>
            <a:off x="457200" y="1447800"/>
            <a:ext cx="2540000" cy="2286000"/>
          </a:xfrm>
          <a:prstGeom prst="rect">
            <a:avLst/>
          </a:prstGeom>
          <a:noFill/>
          <a:ln w="9525">
            <a:noFill/>
            <a:miter lim="800000"/>
            <a:headEnd/>
            <a:tailEnd/>
          </a:ln>
        </p:spPr>
      </p:pic>
      <p:sp>
        <p:nvSpPr>
          <p:cNvPr id="6154" name="Rectangle 10"/>
          <p:cNvSpPr>
            <a:spLocks noGrp="1" noChangeArrowheads="1"/>
          </p:cNvSpPr>
          <p:nvPr>
            <p:ph type="ctrTitle"/>
          </p:nvPr>
        </p:nvSpPr>
        <p:spPr>
          <a:xfrm>
            <a:off x="1676400" y="4114800"/>
            <a:ext cx="5715000" cy="762000"/>
          </a:xfrm>
          <a:noFill/>
        </p:spPr>
        <p:txBody>
          <a:bodyPr/>
          <a:lstStyle/>
          <a:p>
            <a:pPr algn="l" eaLnBrk="1" hangingPunct="1"/>
            <a:r>
              <a:rPr lang="en-US" sz="2800" smtClean="0">
                <a:solidFill>
                  <a:srgbClr val="0000FF"/>
                </a:solidFill>
              </a:rPr>
              <a:t>Một số hình ảnh về máy biến thế</a:t>
            </a:r>
          </a:p>
        </p:txBody>
      </p:sp>
      <p:sp>
        <p:nvSpPr>
          <p:cNvPr id="6155" name="Text Box 11"/>
          <p:cNvSpPr txBox="1">
            <a:spLocks noChangeArrowheads="1"/>
          </p:cNvSpPr>
          <p:nvPr/>
        </p:nvSpPr>
        <p:spPr bwMode="auto">
          <a:xfrm>
            <a:off x="2362200" y="5867400"/>
            <a:ext cx="15240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cs typeface="Arial" charset="0"/>
              </a:rPr>
              <a:t>- Kí hiệu</a:t>
            </a:r>
          </a:p>
        </p:txBody>
      </p:sp>
      <p:sp>
        <p:nvSpPr>
          <p:cNvPr id="6156" name="Text Box 12"/>
          <p:cNvSpPr txBox="1">
            <a:spLocks noChangeArrowheads="1"/>
          </p:cNvSpPr>
          <p:nvPr/>
        </p:nvSpPr>
        <p:spPr bwMode="auto">
          <a:xfrm>
            <a:off x="381000" y="3871913"/>
            <a:ext cx="8305800" cy="1766887"/>
          </a:xfrm>
          <a:prstGeom prst="rect">
            <a:avLst/>
          </a:prstGeom>
          <a:solidFill>
            <a:srgbClr val="FFFFFF">
              <a:alpha val="70195"/>
            </a:srgbClr>
          </a:solidFill>
          <a:ln w="9525">
            <a:noFill/>
            <a:miter lim="800000"/>
            <a:headEnd/>
            <a:tailEnd/>
          </a:ln>
        </p:spPr>
        <p:txBody>
          <a:bodyPr>
            <a:spAutoFit/>
          </a:bodyPr>
          <a:lstStyle/>
          <a:p>
            <a:r>
              <a:rPr lang="en-US" sz="3200" b="1">
                <a:solidFill>
                  <a:srgbClr val="FF0000"/>
                </a:solidFill>
                <a:sym typeface="Wingdings" pitchFamily="2" charset="2"/>
              </a:rPr>
              <a:t></a:t>
            </a:r>
            <a:r>
              <a:rPr lang="en-US" sz="2400" b="1">
                <a:solidFill>
                  <a:srgbClr val="FF0000"/>
                </a:solidFill>
              </a:rPr>
              <a:t>- Hai cuộn dây dẫn có số vòng khác nhau, đặt cách điện với nhau. </a:t>
            </a:r>
            <a:r>
              <a:rPr lang="en-US" sz="2000" b="1">
                <a:solidFill>
                  <a:srgbClr val="FF0000"/>
                </a:solidFill>
              </a:rPr>
              <a:t>(Cuộn sơ cấp: nối nguồn; Cuộn thứ cấp: nối tải.)</a:t>
            </a:r>
          </a:p>
          <a:p>
            <a:pPr algn="just">
              <a:spcBef>
                <a:spcPct val="25000"/>
              </a:spcBef>
            </a:pPr>
            <a:r>
              <a:rPr lang="en-US" sz="2400" b="1">
                <a:solidFill>
                  <a:srgbClr val="FF0000"/>
                </a:solidFill>
              </a:rPr>
              <a:t>    - Một lõi sắt (hay thép) có pha silic (thép kỹ thuật điện) chung cho cả hai cuộn dây.</a:t>
            </a:r>
          </a:p>
        </p:txBody>
      </p:sp>
      <p:grpSp>
        <p:nvGrpSpPr>
          <p:cNvPr id="3" name="Group 13"/>
          <p:cNvGrpSpPr>
            <a:grpSpLocks/>
          </p:cNvGrpSpPr>
          <p:nvPr/>
        </p:nvGrpSpPr>
        <p:grpSpPr bwMode="auto">
          <a:xfrm>
            <a:off x="4008438" y="5638800"/>
            <a:ext cx="1630362" cy="1066800"/>
            <a:chOff x="3089" y="3408"/>
            <a:chExt cx="1027" cy="672"/>
          </a:xfrm>
        </p:grpSpPr>
        <p:sp>
          <p:nvSpPr>
            <p:cNvPr id="12301" name="Line 14"/>
            <p:cNvSpPr>
              <a:spLocks noChangeShapeType="1"/>
            </p:cNvSpPr>
            <p:nvPr/>
          </p:nvSpPr>
          <p:spPr bwMode="auto">
            <a:xfrm>
              <a:off x="3608" y="3618"/>
              <a:ext cx="0" cy="262"/>
            </a:xfrm>
            <a:prstGeom prst="line">
              <a:avLst/>
            </a:prstGeom>
            <a:noFill/>
            <a:ln w="38100">
              <a:solidFill>
                <a:srgbClr val="000000"/>
              </a:solidFill>
              <a:round/>
              <a:headEnd/>
              <a:tailEnd/>
            </a:ln>
          </p:spPr>
          <p:txBody>
            <a:bodyPr/>
            <a:lstStyle/>
            <a:p>
              <a:endParaRPr lang="en-US"/>
            </a:p>
          </p:txBody>
        </p:sp>
        <p:grpSp>
          <p:nvGrpSpPr>
            <p:cNvPr id="12302" name="Group 15"/>
            <p:cNvGrpSpPr>
              <a:grpSpLocks/>
            </p:cNvGrpSpPr>
            <p:nvPr/>
          </p:nvGrpSpPr>
          <p:grpSpPr bwMode="auto">
            <a:xfrm>
              <a:off x="3460" y="3509"/>
              <a:ext cx="101" cy="467"/>
              <a:chOff x="4221" y="2544"/>
              <a:chExt cx="400" cy="2250"/>
            </a:xfrm>
          </p:grpSpPr>
          <p:grpSp>
            <p:nvGrpSpPr>
              <p:cNvPr id="12338" name="Group 16"/>
              <p:cNvGrpSpPr>
                <a:grpSpLocks/>
              </p:cNvGrpSpPr>
              <p:nvPr/>
            </p:nvGrpSpPr>
            <p:grpSpPr bwMode="auto">
              <a:xfrm rot="208238">
                <a:off x="4221" y="2924"/>
                <a:ext cx="400" cy="1530"/>
                <a:chOff x="4234" y="2514"/>
                <a:chExt cx="666" cy="1950"/>
              </a:xfrm>
            </p:grpSpPr>
            <p:grpSp>
              <p:nvGrpSpPr>
                <p:cNvPr id="12341" name="Group 17"/>
                <p:cNvGrpSpPr>
                  <a:grpSpLocks/>
                </p:cNvGrpSpPr>
                <p:nvPr/>
              </p:nvGrpSpPr>
              <p:grpSpPr bwMode="auto">
                <a:xfrm>
                  <a:off x="4311" y="3474"/>
                  <a:ext cx="524" cy="339"/>
                  <a:chOff x="8558" y="1914"/>
                  <a:chExt cx="1984" cy="1740"/>
                </a:xfrm>
              </p:grpSpPr>
              <p:sp>
                <p:nvSpPr>
                  <p:cNvPr id="12357" name="Arc 18"/>
                  <p:cNvSpPr>
                    <a:spLocks/>
                  </p:cNvSpPr>
                  <p:nvPr/>
                </p:nvSpPr>
                <p:spPr bwMode="auto">
                  <a:xfrm rot="5634366">
                    <a:off x="9059" y="2202"/>
                    <a:ext cx="1104" cy="1800"/>
                  </a:xfrm>
                  <a:custGeom>
                    <a:avLst/>
                    <a:gdLst>
                      <a:gd name="T0" fmla="*/ 0 w 21600"/>
                      <a:gd name="T1" fmla="*/ 0 h 21600"/>
                      <a:gd name="T2" fmla="*/ 56 w 21600"/>
                      <a:gd name="T3" fmla="*/ 150 h 21600"/>
                      <a:gd name="T4" fmla="*/ 0 w 21600"/>
                      <a:gd name="T5" fmla="*/ 1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sp>
                <p:nvSpPr>
                  <p:cNvPr id="12358" name="Arc 19"/>
                  <p:cNvSpPr>
                    <a:spLocks/>
                  </p:cNvSpPr>
                  <p:nvPr/>
                </p:nvSpPr>
                <p:spPr bwMode="auto">
                  <a:xfrm>
                    <a:off x="8558" y="1914"/>
                    <a:ext cx="1984" cy="720"/>
                  </a:xfrm>
                  <a:custGeom>
                    <a:avLst/>
                    <a:gdLst>
                      <a:gd name="T0" fmla="*/ 0 w 21600"/>
                      <a:gd name="T1" fmla="*/ 0 h 21600"/>
                      <a:gd name="T2" fmla="*/ 182 w 21600"/>
                      <a:gd name="T3" fmla="*/ 24 h 21600"/>
                      <a:gd name="T4" fmla="*/ 0 w 21600"/>
                      <a:gd name="T5" fmla="*/ 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grpSp>
            <p:grpSp>
              <p:nvGrpSpPr>
                <p:cNvPr id="12342" name="Group 20"/>
                <p:cNvGrpSpPr>
                  <a:grpSpLocks/>
                </p:cNvGrpSpPr>
                <p:nvPr/>
              </p:nvGrpSpPr>
              <p:grpSpPr bwMode="auto">
                <a:xfrm>
                  <a:off x="4343" y="3799"/>
                  <a:ext cx="523" cy="340"/>
                  <a:chOff x="8558" y="1914"/>
                  <a:chExt cx="1984" cy="1740"/>
                </a:xfrm>
              </p:grpSpPr>
              <p:sp>
                <p:nvSpPr>
                  <p:cNvPr id="12355" name="Arc 21"/>
                  <p:cNvSpPr>
                    <a:spLocks/>
                  </p:cNvSpPr>
                  <p:nvPr/>
                </p:nvSpPr>
                <p:spPr bwMode="auto">
                  <a:xfrm rot="5634366">
                    <a:off x="9059" y="2202"/>
                    <a:ext cx="1104" cy="1800"/>
                  </a:xfrm>
                  <a:custGeom>
                    <a:avLst/>
                    <a:gdLst>
                      <a:gd name="T0" fmla="*/ 0 w 21600"/>
                      <a:gd name="T1" fmla="*/ 0 h 21600"/>
                      <a:gd name="T2" fmla="*/ 56 w 21600"/>
                      <a:gd name="T3" fmla="*/ 150 h 21600"/>
                      <a:gd name="T4" fmla="*/ 0 w 21600"/>
                      <a:gd name="T5" fmla="*/ 1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sp>
                <p:nvSpPr>
                  <p:cNvPr id="12356" name="Arc 22"/>
                  <p:cNvSpPr>
                    <a:spLocks/>
                  </p:cNvSpPr>
                  <p:nvPr/>
                </p:nvSpPr>
                <p:spPr bwMode="auto">
                  <a:xfrm>
                    <a:off x="8558" y="1914"/>
                    <a:ext cx="1984" cy="720"/>
                  </a:xfrm>
                  <a:custGeom>
                    <a:avLst/>
                    <a:gdLst>
                      <a:gd name="T0" fmla="*/ 0 w 21600"/>
                      <a:gd name="T1" fmla="*/ 0 h 21600"/>
                      <a:gd name="T2" fmla="*/ 182 w 21600"/>
                      <a:gd name="T3" fmla="*/ 24 h 21600"/>
                      <a:gd name="T4" fmla="*/ 0 w 21600"/>
                      <a:gd name="T5" fmla="*/ 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grpSp>
            <p:grpSp>
              <p:nvGrpSpPr>
                <p:cNvPr id="12343" name="Group 23"/>
                <p:cNvGrpSpPr>
                  <a:grpSpLocks/>
                </p:cNvGrpSpPr>
                <p:nvPr/>
              </p:nvGrpSpPr>
              <p:grpSpPr bwMode="auto">
                <a:xfrm>
                  <a:off x="4376" y="4125"/>
                  <a:ext cx="524" cy="339"/>
                  <a:chOff x="8558" y="1914"/>
                  <a:chExt cx="1984" cy="1740"/>
                </a:xfrm>
              </p:grpSpPr>
              <p:sp>
                <p:nvSpPr>
                  <p:cNvPr id="12353" name="Arc 24"/>
                  <p:cNvSpPr>
                    <a:spLocks/>
                  </p:cNvSpPr>
                  <p:nvPr/>
                </p:nvSpPr>
                <p:spPr bwMode="auto">
                  <a:xfrm rot="5634366">
                    <a:off x="9059" y="2202"/>
                    <a:ext cx="1104" cy="1800"/>
                  </a:xfrm>
                  <a:custGeom>
                    <a:avLst/>
                    <a:gdLst>
                      <a:gd name="T0" fmla="*/ 0 w 21600"/>
                      <a:gd name="T1" fmla="*/ 0 h 21600"/>
                      <a:gd name="T2" fmla="*/ 56 w 21600"/>
                      <a:gd name="T3" fmla="*/ 150 h 21600"/>
                      <a:gd name="T4" fmla="*/ 0 w 21600"/>
                      <a:gd name="T5" fmla="*/ 1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sp>
                <p:nvSpPr>
                  <p:cNvPr id="12354" name="Arc 25"/>
                  <p:cNvSpPr>
                    <a:spLocks/>
                  </p:cNvSpPr>
                  <p:nvPr/>
                </p:nvSpPr>
                <p:spPr bwMode="auto">
                  <a:xfrm>
                    <a:off x="8558" y="1914"/>
                    <a:ext cx="1984" cy="720"/>
                  </a:xfrm>
                  <a:custGeom>
                    <a:avLst/>
                    <a:gdLst>
                      <a:gd name="T0" fmla="*/ 0 w 21600"/>
                      <a:gd name="T1" fmla="*/ 0 h 21600"/>
                      <a:gd name="T2" fmla="*/ 182 w 21600"/>
                      <a:gd name="T3" fmla="*/ 24 h 21600"/>
                      <a:gd name="T4" fmla="*/ 0 w 21600"/>
                      <a:gd name="T5" fmla="*/ 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grpSp>
            <p:grpSp>
              <p:nvGrpSpPr>
                <p:cNvPr id="12344" name="Group 26"/>
                <p:cNvGrpSpPr>
                  <a:grpSpLocks/>
                </p:cNvGrpSpPr>
                <p:nvPr/>
              </p:nvGrpSpPr>
              <p:grpSpPr bwMode="auto">
                <a:xfrm>
                  <a:off x="4234" y="2514"/>
                  <a:ext cx="524" cy="339"/>
                  <a:chOff x="8558" y="1914"/>
                  <a:chExt cx="1984" cy="1740"/>
                </a:xfrm>
              </p:grpSpPr>
              <p:sp>
                <p:nvSpPr>
                  <p:cNvPr id="12351" name="Arc 27"/>
                  <p:cNvSpPr>
                    <a:spLocks/>
                  </p:cNvSpPr>
                  <p:nvPr/>
                </p:nvSpPr>
                <p:spPr bwMode="auto">
                  <a:xfrm rot="5634366">
                    <a:off x="9059" y="2202"/>
                    <a:ext cx="1104" cy="1800"/>
                  </a:xfrm>
                  <a:custGeom>
                    <a:avLst/>
                    <a:gdLst>
                      <a:gd name="T0" fmla="*/ 0 w 21600"/>
                      <a:gd name="T1" fmla="*/ 0 h 21600"/>
                      <a:gd name="T2" fmla="*/ 56 w 21600"/>
                      <a:gd name="T3" fmla="*/ 150 h 21600"/>
                      <a:gd name="T4" fmla="*/ 0 w 21600"/>
                      <a:gd name="T5" fmla="*/ 1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sp>
                <p:nvSpPr>
                  <p:cNvPr id="12352" name="Arc 28"/>
                  <p:cNvSpPr>
                    <a:spLocks/>
                  </p:cNvSpPr>
                  <p:nvPr/>
                </p:nvSpPr>
                <p:spPr bwMode="auto">
                  <a:xfrm>
                    <a:off x="8558" y="1914"/>
                    <a:ext cx="1984" cy="720"/>
                  </a:xfrm>
                  <a:custGeom>
                    <a:avLst/>
                    <a:gdLst>
                      <a:gd name="T0" fmla="*/ 0 w 21600"/>
                      <a:gd name="T1" fmla="*/ 0 h 21600"/>
                      <a:gd name="T2" fmla="*/ 182 w 21600"/>
                      <a:gd name="T3" fmla="*/ 24 h 21600"/>
                      <a:gd name="T4" fmla="*/ 0 w 21600"/>
                      <a:gd name="T5" fmla="*/ 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grpSp>
            <p:grpSp>
              <p:nvGrpSpPr>
                <p:cNvPr id="12345" name="Group 29"/>
                <p:cNvGrpSpPr>
                  <a:grpSpLocks/>
                </p:cNvGrpSpPr>
                <p:nvPr/>
              </p:nvGrpSpPr>
              <p:grpSpPr bwMode="auto">
                <a:xfrm>
                  <a:off x="4266" y="2839"/>
                  <a:ext cx="523" cy="340"/>
                  <a:chOff x="8558" y="1914"/>
                  <a:chExt cx="1984" cy="1740"/>
                </a:xfrm>
              </p:grpSpPr>
              <p:sp>
                <p:nvSpPr>
                  <p:cNvPr id="12349" name="Arc 30"/>
                  <p:cNvSpPr>
                    <a:spLocks/>
                  </p:cNvSpPr>
                  <p:nvPr/>
                </p:nvSpPr>
                <p:spPr bwMode="auto">
                  <a:xfrm rot="5634366">
                    <a:off x="9059" y="2202"/>
                    <a:ext cx="1104" cy="1800"/>
                  </a:xfrm>
                  <a:custGeom>
                    <a:avLst/>
                    <a:gdLst>
                      <a:gd name="T0" fmla="*/ 0 w 21600"/>
                      <a:gd name="T1" fmla="*/ 0 h 21600"/>
                      <a:gd name="T2" fmla="*/ 56 w 21600"/>
                      <a:gd name="T3" fmla="*/ 150 h 21600"/>
                      <a:gd name="T4" fmla="*/ 0 w 21600"/>
                      <a:gd name="T5" fmla="*/ 1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sp>
                <p:nvSpPr>
                  <p:cNvPr id="12350" name="Arc 31"/>
                  <p:cNvSpPr>
                    <a:spLocks/>
                  </p:cNvSpPr>
                  <p:nvPr/>
                </p:nvSpPr>
                <p:spPr bwMode="auto">
                  <a:xfrm>
                    <a:off x="8558" y="1914"/>
                    <a:ext cx="1984" cy="720"/>
                  </a:xfrm>
                  <a:custGeom>
                    <a:avLst/>
                    <a:gdLst>
                      <a:gd name="T0" fmla="*/ 0 w 21600"/>
                      <a:gd name="T1" fmla="*/ 0 h 21600"/>
                      <a:gd name="T2" fmla="*/ 182 w 21600"/>
                      <a:gd name="T3" fmla="*/ 24 h 21600"/>
                      <a:gd name="T4" fmla="*/ 0 w 21600"/>
                      <a:gd name="T5" fmla="*/ 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grpSp>
            <p:grpSp>
              <p:nvGrpSpPr>
                <p:cNvPr id="12346" name="Group 32"/>
                <p:cNvGrpSpPr>
                  <a:grpSpLocks/>
                </p:cNvGrpSpPr>
                <p:nvPr/>
              </p:nvGrpSpPr>
              <p:grpSpPr bwMode="auto">
                <a:xfrm>
                  <a:off x="4299" y="3165"/>
                  <a:ext cx="524" cy="339"/>
                  <a:chOff x="8558" y="1914"/>
                  <a:chExt cx="1984" cy="1740"/>
                </a:xfrm>
              </p:grpSpPr>
              <p:sp>
                <p:nvSpPr>
                  <p:cNvPr id="12347" name="Arc 33"/>
                  <p:cNvSpPr>
                    <a:spLocks/>
                  </p:cNvSpPr>
                  <p:nvPr/>
                </p:nvSpPr>
                <p:spPr bwMode="auto">
                  <a:xfrm rot="5634366">
                    <a:off x="9059" y="2202"/>
                    <a:ext cx="1104" cy="1800"/>
                  </a:xfrm>
                  <a:custGeom>
                    <a:avLst/>
                    <a:gdLst>
                      <a:gd name="T0" fmla="*/ 0 w 21600"/>
                      <a:gd name="T1" fmla="*/ 0 h 21600"/>
                      <a:gd name="T2" fmla="*/ 56 w 21600"/>
                      <a:gd name="T3" fmla="*/ 150 h 21600"/>
                      <a:gd name="T4" fmla="*/ 0 w 21600"/>
                      <a:gd name="T5" fmla="*/ 1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sp>
                <p:nvSpPr>
                  <p:cNvPr id="12348" name="Arc 34"/>
                  <p:cNvSpPr>
                    <a:spLocks/>
                  </p:cNvSpPr>
                  <p:nvPr/>
                </p:nvSpPr>
                <p:spPr bwMode="auto">
                  <a:xfrm>
                    <a:off x="8558" y="1914"/>
                    <a:ext cx="1984" cy="720"/>
                  </a:xfrm>
                  <a:custGeom>
                    <a:avLst/>
                    <a:gdLst>
                      <a:gd name="T0" fmla="*/ 0 w 21600"/>
                      <a:gd name="T1" fmla="*/ 0 h 21600"/>
                      <a:gd name="T2" fmla="*/ 182 w 21600"/>
                      <a:gd name="T3" fmla="*/ 24 h 21600"/>
                      <a:gd name="T4" fmla="*/ 0 w 21600"/>
                      <a:gd name="T5" fmla="*/ 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grpSp>
          </p:grpSp>
          <p:sp>
            <p:nvSpPr>
              <p:cNvPr id="12339" name="Line 35"/>
              <p:cNvSpPr>
                <a:spLocks noChangeShapeType="1"/>
              </p:cNvSpPr>
              <p:nvPr/>
            </p:nvSpPr>
            <p:spPr bwMode="auto">
              <a:xfrm>
                <a:off x="4281" y="4434"/>
                <a:ext cx="0" cy="360"/>
              </a:xfrm>
              <a:prstGeom prst="line">
                <a:avLst/>
              </a:prstGeom>
              <a:noFill/>
              <a:ln w="19050">
                <a:solidFill>
                  <a:srgbClr val="000000"/>
                </a:solidFill>
                <a:round/>
                <a:headEnd/>
                <a:tailEnd/>
              </a:ln>
            </p:spPr>
            <p:txBody>
              <a:bodyPr/>
              <a:lstStyle/>
              <a:p>
                <a:endParaRPr lang="en-US"/>
              </a:p>
            </p:txBody>
          </p:sp>
          <p:sp>
            <p:nvSpPr>
              <p:cNvPr id="12340" name="Line 36"/>
              <p:cNvSpPr>
                <a:spLocks noChangeShapeType="1"/>
              </p:cNvSpPr>
              <p:nvPr/>
            </p:nvSpPr>
            <p:spPr bwMode="auto">
              <a:xfrm>
                <a:off x="4281" y="2544"/>
                <a:ext cx="0" cy="360"/>
              </a:xfrm>
              <a:prstGeom prst="line">
                <a:avLst/>
              </a:prstGeom>
              <a:noFill/>
              <a:ln w="19050">
                <a:solidFill>
                  <a:srgbClr val="000000"/>
                </a:solidFill>
                <a:round/>
                <a:headEnd/>
                <a:tailEnd/>
              </a:ln>
            </p:spPr>
            <p:txBody>
              <a:bodyPr/>
              <a:lstStyle/>
              <a:p>
                <a:endParaRPr lang="en-US"/>
              </a:p>
            </p:txBody>
          </p:sp>
        </p:grpSp>
        <p:grpSp>
          <p:nvGrpSpPr>
            <p:cNvPr id="12303" name="Group 37"/>
            <p:cNvGrpSpPr>
              <a:grpSpLocks/>
            </p:cNvGrpSpPr>
            <p:nvPr/>
          </p:nvGrpSpPr>
          <p:grpSpPr bwMode="auto">
            <a:xfrm>
              <a:off x="3667" y="3509"/>
              <a:ext cx="75" cy="467"/>
              <a:chOff x="5043" y="2559"/>
              <a:chExt cx="298" cy="2250"/>
            </a:xfrm>
          </p:grpSpPr>
          <p:grpSp>
            <p:nvGrpSpPr>
              <p:cNvPr id="12316" name="Group 38"/>
              <p:cNvGrpSpPr>
                <a:grpSpLocks/>
              </p:cNvGrpSpPr>
              <p:nvPr/>
            </p:nvGrpSpPr>
            <p:grpSpPr bwMode="auto">
              <a:xfrm>
                <a:off x="5043" y="3054"/>
                <a:ext cx="298" cy="1246"/>
                <a:chOff x="5177" y="2732"/>
                <a:chExt cx="560" cy="1628"/>
              </a:xfrm>
            </p:grpSpPr>
            <p:grpSp>
              <p:nvGrpSpPr>
                <p:cNvPr id="12323" name="Group 39"/>
                <p:cNvGrpSpPr>
                  <a:grpSpLocks/>
                </p:cNvGrpSpPr>
                <p:nvPr/>
              </p:nvGrpSpPr>
              <p:grpSpPr bwMode="auto">
                <a:xfrm rot="-10605881">
                  <a:off x="5190" y="3058"/>
                  <a:ext cx="524" cy="339"/>
                  <a:chOff x="8558" y="1914"/>
                  <a:chExt cx="1984" cy="1740"/>
                </a:xfrm>
              </p:grpSpPr>
              <p:sp>
                <p:nvSpPr>
                  <p:cNvPr id="12336" name="Arc 40"/>
                  <p:cNvSpPr>
                    <a:spLocks/>
                  </p:cNvSpPr>
                  <p:nvPr/>
                </p:nvSpPr>
                <p:spPr bwMode="auto">
                  <a:xfrm rot="5634366">
                    <a:off x="9059" y="2202"/>
                    <a:ext cx="1104" cy="1800"/>
                  </a:xfrm>
                  <a:custGeom>
                    <a:avLst/>
                    <a:gdLst>
                      <a:gd name="T0" fmla="*/ 0 w 21600"/>
                      <a:gd name="T1" fmla="*/ 0 h 21600"/>
                      <a:gd name="T2" fmla="*/ 56 w 21600"/>
                      <a:gd name="T3" fmla="*/ 150 h 21600"/>
                      <a:gd name="T4" fmla="*/ 0 w 21600"/>
                      <a:gd name="T5" fmla="*/ 1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sp>
                <p:nvSpPr>
                  <p:cNvPr id="12337" name="Arc 41"/>
                  <p:cNvSpPr>
                    <a:spLocks/>
                  </p:cNvSpPr>
                  <p:nvPr/>
                </p:nvSpPr>
                <p:spPr bwMode="auto">
                  <a:xfrm>
                    <a:off x="8558" y="1914"/>
                    <a:ext cx="1984" cy="720"/>
                  </a:xfrm>
                  <a:custGeom>
                    <a:avLst/>
                    <a:gdLst>
                      <a:gd name="T0" fmla="*/ 0 w 21600"/>
                      <a:gd name="T1" fmla="*/ 0 h 21600"/>
                      <a:gd name="T2" fmla="*/ 182 w 21600"/>
                      <a:gd name="T3" fmla="*/ 24 h 21600"/>
                      <a:gd name="T4" fmla="*/ 0 w 21600"/>
                      <a:gd name="T5" fmla="*/ 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grpSp>
            <p:grpSp>
              <p:nvGrpSpPr>
                <p:cNvPr id="12324" name="Group 42"/>
                <p:cNvGrpSpPr>
                  <a:grpSpLocks/>
                </p:cNvGrpSpPr>
                <p:nvPr/>
              </p:nvGrpSpPr>
              <p:grpSpPr bwMode="auto">
                <a:xfrm rot="-10605881">
                  <a:off x="5177" y="2732"/>
                  <a:ext cx="523" cy="340"/>
                  <a:chOff x="8558" y="1914"/>
                  <a:chExt cx="1984" cy="1740"/>
                </a:xfrm>
              </p:grpSpPr>
              <p:sp>
                <p:nvSpPr>
                  <p:cNvPr id="12334" name="Arc 43"/>
                  <p:cNvSpPr>
                    <a:spLocks/>
                  </p:cNvSpPr>
                  <p:nvPr/>
                </p:nvSpPr>
                <p:spPr bwMode="auto">
                  <a:xfrm rot="5634366">
                    <a:off x="9059" y="2202"/>
                    <a:ext cx="1104" cy="1800"/>
                  </a:xfrm>
                  <a:custGeom>
                    <a:avLst/>
                    <a:gdLst>
                      <a:gd name="T0" fmla="*/ 0 w 21600"/>
                      <a:gd name="T1" fmla="*/ 0 h 21600"/>
                      <a:gd name="T2" fmla="*/ 56 w 21600"/>
                      <a:gd name="T3" fmla="*/ 150 h 21600"/>
                      <a:gd name="T4" fmla="*/ 0 w 21600"/>
                      <a:gd name="T5" fmla="*/ 1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sp>
                <p:nvSpPr>
                  <p:cNvPr id="12335" name="Arc 44"/>
                  <p:cNvSpPr>
                    <a:spLocks/>
                  </p:cNvSpPr>
                  <p:nvPr/>
                </p:nvSpPr>
                <p:spPr bwMode="auto">
                  <a:xfrm>
                    <a:off x="8558" y="1914"/>
                    <a:ext cx="1984" cy="720"/>
                  </a:xfrm>
                  <a:custGeom>
                    <a:avLst/>
                    <a:gdLst>
                      <a:gd name="T0" fmla="*/ 0 w 21600"/>
                      <a:gd name="T1" fmla="*/ 0 h 21600"/>
                      <a:gd name="T2" fmla="*/ 182 w 21600"/>
                      <a:gd name="T3" fmla="*/ 24 h 21600"/>
                      <a:gd name="T4" fmla="*/ 0 w 21600"/>
                      <a:gd name="T5" fmla="*/ 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grpSp>
            <p:grpSp>
              <p:nvGrpSpPr>
                <p:cNvPr id="12325" name="Group 45"/>
                <p:cNvGrpSpPr>
                  <a:grpSpLocks/>
                </p:cNvGrpSpPr>
                <p:nvPr/>
              </p:nvGrpSpPr>
              <p:grpSpPr bwMode="auto">
                <a:xfrm rot="-10605881">
                  <a:off x="5213" y="4021"/>
                  <a:ext cx="524" cy="339"/>
                  <a:chOff x="8558" y="1914"/>
                  <a:chExt cx="1984" cy="1740"/>
                </a:xfrm>
              </p:grpSpPr>
              <p:sp>
                <p:nvSpPr>
                  <p:cNvPr id="12332" name="Arc 46"/>
                  <p:cNvSpPr>
                    <a:spLocks/>
                  </p:cNvSpPr>
                  <p:nvPr/>
                </p:nvSpPr>
                <p:spPr bwMode="auto">
                  <a:xfrm rot="5634366">
                    <a:off x="9059" y="2202"/>
                    <a:ext cx="1104" cy="1800"/>
                  </a:xfrm>
                  <a:custGeom>
                    <a:avLst/>
                    <a:gdLst>
                      <a:gd name="T0" fmla="*/ 0 w 21600"/>
                      <a:gd name="T1" fmla="*/ 0 h 21600"/>
                      <a:gd name="T2" fmla="*/ 56 w 21600"/>
                      <a:gd name="T3" fmla="*/ 150 h 21600"/>
                      <a:gd name="T4" fmla="*/ 0 w 21600"/>
                      <a:gd name="T5" fmla="*/ 1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sp>
                <p:nvSpPr>
                  <p:cNvPr id="12333" name="Arc 47"/>
                  <p:cNvSpPr>
                    <a:spLocks/>
                  </p:cNvSpPr>
                  <p:nvPr/>
                </p:nvSpPr>
                <p:spPr bwMode="auto">
                  <a:xfrm>
                    <a:off x="8558" y="1914"/>
                    <a:ext cx="1984" cy="720"/>
                  </a:xfrm>
                  <a:custGeom>
                    <a:avLst/>
                    <a:gdLst>
                      <a:gd name="T0" fmla="*/ 0 w 21600"/>
                      <a:gd name="T1" fmla="*/ 0 h 21600"/>
                      <a:gd name="T2" fmla="*/ 182 w 21600"/>
                      <a:gd name="T3" fmla="*/ 24 h 21600"/>
                      <a:gd name="T4" fmla="*/ 0 w 21600"/>
                      <a:gd name="T5" fmla="*/ 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grpSp>
            <p:grpSp>
              <p:nvGrpSpPr>
                <p:cNvPr id="12326" name="Group 48"/>
                <p:cNvGrpSpPr>
                  <a:grpSpLocks/>
                </p:cNvGrpSpPr>
                <p:nvPr/>
              </p:nvGrpSpPr>
              <p:grpSpPr bwMode="auto">
                <a:xfrm rot="-10605881">
                  <a:off x="5199" y="3695"/>
                  <a:ext cx="523" cy="340"/>
                  <a:chOff x="8558" y="1914"/>
                  <a:chExt cx="1984" cy="1740"/>
                </a:xfrm>
              </p:grpSpPr>
              <p:sp>
                <p:nvSpPr>
                  <p:cNvPr id="12330" name="Arc 49"/>
                  <p:cNvSpPr>
                    <a:spLocks/>
                  </p:cNvSpPr>
                  <p:nvPr/>
                </p:nvSpPr>
                <p:spPr bwMode="auto">
                  <a:xfrm rot="5634366">
                    <a:off x="9059" y="2202"/>
                    <a:ext cx="1104" cy="1800"/>
                  </a:xfrm>
                  <a:custGeom>
                    <a:avLst/>
                    <a:gdLst>
                      <a:gd name="T0" fmla="*/ 0 w 21600"/>
                      <a:gd name="T1" fmla="*/ 0 h 21600"/>
                      <a:gd name="T2" fmla="*/ 56 w 21600"/>
                      <a:gd name="T3" fmla="*/ 150 h 21600"/>
                      <a:gd name="T4" fmla="*/ 0 w 21600"/>
                      <a:gd name="T5" fmla="*/ 1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sp>
                <p:nvSpPr>
                  <p:cNvPr id="12331" name="Arc 50"/>
                  <p:cNvSpPr>
                    <a:spLocks/>
                  </p:cNvSpPr>
                  <p:nvPr/>
                </p:nvSpPr>
                <p:spPr bwMode="auto">
                  <a:xfrm>
                    <a:off x="8558" y="1914"/>
                    <a:ext cx="1984" cy="720"/>
                  </a:xfrm>
                  <a:custGeom>
                    <a:avLst/>
                    <a:gdLst>
                      <a:gd name="T0" fmla="*/ 0 w 21600"/>
                      <a:gd name="T1" fmla="*/ 0 h 21600"/>
                      <a:gd name="T2" fmla="*/ 182 w 21600"/>
                      <a:gd name="T3" fmla="*/ 24 h 21600"/>
                      <a:gd name="T4" fmla="*/ 0 w 21600"/>
                      <a:gd name="T5" fmla="*/ 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grpSp>
            <p:grpSp>
              <p:nvGrpSpPr>
                <p:cNvPr id="12327" name="Group 51"/>
                <p:cNvGrpSpPr>
                  <a:grpSpLocks/>
                </p:cNvGrpSpPr>
                <p:nvPr/>
              </p:nvGrpSpPr>
              <p:grpSpPr bwMode="auto">
                <a:xfrm rot="-10605881">
                  <a:off x="5185" y="3368"/>
                  <a:ext cx="524" cy="339"/>
                  <a:chOff x="8558" y="1914"/>
                  <a:chExt cx="1984" cy="1740"/>
                </a:xfrm>
              </p:grpSpPr>
              <p:sp>
                <p:nvSpPr>
                  <p:cNvPr id="12328" name="Arc 52"/>
                  <p:cNvSpPr>
                    <a:spLocks/>
                  </p:cNvSpPr>
                  <p:nvPr/>
                </p:nvSpPr>
                <p:spPr bwMode="auto">
                  <a:xfrm rot="5634366">
                    <a:off x="9059" y="2202"/>
                    <a:ext cx="1104" cy="1800"/>
                  </a:xfrm>
                  <a:custGeom>
                    <a:avLst/>
                    <a:gdLst>
                      <a:gd name="T0" fmla="*/ 0 w 21600"/>
                      <a:gd name="T1" fmla="*/ 0 h 21600"/>
                      <a:gd name="T2" fmla="*/ 56 w 21600"/>
                      <a:gd name="T3" fmla="*/ 150 h 21600"/>
                      <a:gd name="T4" fmla="*/ 0 w 21600"/>
                      <a:gd name="T5" fmla="*/ 1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sp>
                <p:nvSpPr>
                  <p:cNvPr id="12329" name="Arc 53"/>
                  <p:cNvSpPr>
                    <a:spLocks/>
                  </p:cNvSpPr>
                  <p:nvPr/>
                </p:nvSpPr>
                <p:spPr bwMode="auto">
                  <a:xfrm>
                    <a:off x="8558" y="1914"/>
                    <a:ext cx="1984" cy="720"/>
                  </a:xfrm>
                  <a:custGeom>
                    <a:avLst/>
                    <a:gdLst>
                      <a:gd name="T0" fmla="*/ 0 w 21600"/>
                      <a:gd name="T1" fmla="*/ 0 h 21600"/>
                      <a:gd name="T2" fmla="*/ 182 w 21600"/>
                      <a:gd name="T3" fmla="*/ 24 h 21600"/>
                      <a:gd name="T4" fmla="*/ 0 w 21600"/>
                      <a:gd name="T5" fmla="*/ 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a:lstStyle/>
                  <a:p>
                    <a:endParaRPr lang="en-US"/>
                  </a:p>
                </p:txBody>
              </p:sp>
            </p:grpSp>
          </p:grpSp>
          <p:grpSp>
            <p:nvGrpSpPr>
              <p:cNvPr id="12317" name="Group 54"/>
              <p:cNvGrpSpPr>
                <a:grpSpLocks/>
              </p:cNvGrpSpPr>
              <p:nvPr/>
            </p:nvGrpSpPr>
            <p:grpSpPr bwMode="auto">
              <a:xfrm>
                <a:off x="5334" y="4314"/>
                <a:ext cx="0" cy="495"/>
                <a:chOff x="5334" y="4314"/>
                <a:chExt cx="0" cy="495"/>
              </a:xfrm>
            </p:grpSpPr>
            <p:sp>
              <p:nvSpPr>
                <p:cNvPr id="12321" name="Line 55"/>
                <p:cNvSpPr>
                  <a:spLocks noChangeShapeType="1"/>
                </p:cNvSpPr>
                <p:nvPr/>
              </p:nvSpPr>
              <p:spPr bwMode="auto">
                <a:xfrm>
                  <a:off x="5334" y="4314"/>
                  <a:ext cx="0" cy="360"/>
                </a:xfrm>
                <a:prstGeom prst="line">
                  <a:avLst/>
                </a:prstGeom>
                <a:noFill/>
                <a:ln w="19050">
                  <a:solidFill>
                    <a:srgbClr val="000000"/>
                  </a:solidFill>
                  <a:round/>
                  <a:headEnd/>
                  <a:tailEnd/>
                </a:ln>
              </p:spPr>
              <p:txBody>
                <a:bodyPr/>
                <a:lstStyle/>
                <a:p>
                  <a:endParaRPr lang="en-US"/>
                </a:p>
              </p:txBody>
            </p:sp>
            <p:sp>
              <p:nvSpPr>
                <p:cNvPr id="12322" name="Line 56"/>
                <p:cNvSpPr>
                  <a:spLocks noChangeShapeType="1"/>
                </p:cNvSpPr>
                <p:nvPr/>
              </p:nvSpPr>
              <p:spPr bwMode="auto">
                <a:xfrm>
                  <a:off x="5334" y="4449"/>
                  <a:ext cx="0" cy="360"/>
                </a:xfrm>
                <a:prstGeom prst="line">
                  <a:avLst/>
                </a:prstGeom>
                <a:noFill/>
                <a:ln w="19050">
                  <a:solidFill>
                    <a:srgbClr val="000000"/>
                  </a:solidFill>
                  <a:round/>
                  <a:headEnd/>
                  <a:tailEnd/>
                </a:ln>
              </p:spPr>
              <p:txBody>
                <a:bodyPr/>
                <a:lstStyle/>
                <a:p>
                  <a:endParaRPr lang="en-US"/>
                </a:p>
              </p:txBody>
            </p:sp>
          </p:grpSp>
          <p:grpSp>
            <p:nvGrpSpPr>
              <p:cNvPr id="12318" name="Group 57"/>
              <p:cNvGrpSpPr>
                <a:grpSpLocks/>
              </p:cNvGrpSpPr>
              <p:nvPr/>
            </p:nvGrpSpPr>
            <p:grpSpPr bwMode="auto">
              <a:xfrm>
                <a:off x="5304" y="2559"/>
                <a:ext cx="0" cy="495"/>
                <a:chOff x="5334" y="4314"/>
                <a:chExt cx="0" cy="495"/>
              </a:xfrm>
            </p:grpSpPr>
            <p:sp>
              <p:nvSpPr>
                <p:cNvPr id="12319" name="Line 58"/>
                <p:cNvSpPr>
                  <a:spLocks noChangeShapeType="1"/>
                </p:cNvSpPr>
                <p:nvPr/>
              </p:nvSpPr>
              <p:spPr bwMode="auto">
                <a:xfrm>
                  <a:off x="5334" y="4314"/>
                  <a:ext cx="0" cy="360"/>
                </a:xfrm>
                <a:prstGeom prst="line">
                  <a:avLst/>
                </a:prstGeom>
                <a:noFill/>
                <a:ln w="19050">
                  <a:solidFill>
                    <a:srgbClr val="000000"/>
                  </a:solidFill>
                  <a:round/>
                  <a:headEnd/>
                  <a:tailEnd/>
                </a:ln>
              </p:spPr>
              <p:txBody>
                <a:bodyPr/>
                <a:lstStyle/>
                <a:p>
                  <a:endParaRPr lang="en-US"/>
                </a:p>
              </p:txBody>
            </p:sp>
            <p:sp>
              <p:nvSpPr>
                <p:cNvPr id="12320" name="Line 59"/>
                <p:cNvSpPr>
                  <a:spLocks noChangeShapeType="1"/>
                </p:cNvSpPr>
                <p:nvPr/>
              </p:nvSpPr>
              <p:spPr bwMode="auto">
                <a:xfrm>
                  <a:off x="5334" y="4449"/>
                  <a:ext cx="0" cy="360"/>
                </a:xfrm>
                <a:prstGeom prst="line">
                  <a:avLst/>
                </a:prstGeom>
                <a:noFill/>
                <a:ln w="19050">
                  <a:solidFill>
                    <a:srgbClr val="000000"/>
                  </a:solidFill>
                  <a:round/>
                  <a:headEnd/>
                  <a:tailEnd/>
                </a:ln>
              </p:spPr>
              <p:txBody>
                <a:bodyPr/>
                <a:lstStyle/>
                <a:p>
                  <a:endParaRPr lang="en-US"/>
                </a:p>
              </p:txBody>
            </p:sp>
          </p:grpSp>
        </p:grpSp>
        <p:grpSp>
          <p:nvGrpSpPr>
            <p:cNvPr id="12304" name="Group 60"/>
            <p:cNvGrpSpPr>
              <a:grpSpLocks/>
            </p:cNvGrpSpPr>
            <p:nvPr/>
          </p:nvGrpSpPr>
          <p:grpSpPr bwMode="auto">
            <a:xfrm>
              <a:off x="3096" y="3876"/>
              <a:ext cx="379" cy="163"/>
              <a:chOff x="3096" y="3876"/>
              <a:chExt cx="379" cy="163"/>
            </a:xfrm>
          </p:grpSpPr>
          <p:sp>
            <p:nvSpPr>
              <p:cNvPr id="12314" name="Line 61"/>
              <p:cNvSpPr>
                <a:spLocks noChangeShapeType="1"/>
              </p:cNvSpPr>
              <p:nvPr/>
            </p:nvSpPr>
            <p:spPr bwMode="auto">
              <a:xfrm>
                <a:off x="3203" y="3973"/>
                <a:ext cx="272" cy="0"/>
              </a:xfrm>
              <a:prstGeom prst="line">
                <a:avLst/>
              </a:prstGeom>
              <a:noFill/>
              <a:ln w="19050">
                <a:solidFill>
                  <a:srgbClr val="000000"/>
                </a:solidFill>
                <a:round/>
                <a:headEnd/>
                <a:tailEnd/>
              </a:ln>
            </p:spPr>
            <p:txBody>
              <a:bodyPr/>
              <a:lstStyle/>
              <a:p>
                <a:endParaRPr lang="en-US"/>
              </a:p>
            </p:txBody>
          </p:sp>
          <p:sp>
            <p:nvSpPr>
              <p:cNvPr id="12315" name="Text Box 62"/>
              <p:cNvSpPr txBox="1">
                <a:spLocks noChangeArrowheads="1"/>
              </p:cNvSpPr>
              <p:nvPr/>
            </p:nvSpPr>
            <p:spPr bwMode="auto">
              <a:xfrm>
                <a:off x="3096" y="3876"/>
                <a:ext cx="218" cy="163"/>
              </a:xfrm>
              <a:prstGeom prst="rect">
                <a:avLst/>
              </a:prstGeom>
              <a:noFill/>
              <a:ln w="9525">
                <a:noFill/>
                <a:miter lim="800000"/>
                <a:headEnd/>
                <a:tailEnd/>
              </a:ln>
            </p:spPr>
            <p:txBody>
              <a:bodyPr/>
              <a:lstStyle/>
              <a:p>
                <a:r>
                  <a:rPr lang="en-US" b="1">
                    <a:solidFill>
                      <a:srgbClr val="0000FF"/>
                    </a:solidFill>
                    <a:cs typeface="Arial" charset="0"/>
                  </a:rPr>
                  <a:t> </a:t>
                </a:r>
                <a:r>
                  <a:rPr lang="en-US" b="1">
                    <a:solidFill>
                      <a:srgbClr val="0000FF"/>
                    </a:solidFill>
                    <a:cs typeface="Arial" charset="0"/>
                    <a:sym typeface="Symbol" pitchFamily="18" charset="2"/>
                  </a:rPr>
                  <a:t></a:t>
                </a:r>
                <a:endParaRPr lang="en-US" sz="2400">
                  <a:solidFill>
                    <a:srgbClr val="0000FF"/>
                  </a:solidFill>
                  <a:cs typeface="Arial" charset="0"/>
                </a:endParaRPr>
              </a:p>
            </p:txBody>
          </p:sp>
        </p:grpSp>
        <p:grpSp>
          <p:nvGrpSpPr>
            <p:cNvPr id="12305" name="Group 63"/>
            <p:cNvGrpSpPr>
              <a:grpSpLocks/>
            </p:cNvGrpSpPr>
            <p:nvPr/>
          </p:nvGrpSpPr>
          <p:grpSpPr bwMode="auto">
            <a:xfrm>
              <a:off x="3089" y="3408"/>
              <a:ext cx="379" cy="163"/>
              <a:chOff x="3096" y="3876"/>
              <a:chExt cx="379" cy="163"/>
            </a:xfrm>
          </p:grpSpPr>
          <p:sp>
            <p:nvSpPr>
              <p:cNvPr id="12312" name="Line 64"/>
              <p:cNvSpPr>
                <a:spLocks noChangeShapeType="1"/>
              </p:cNvSpPr>
              <p:nvPr/>
            </p:nvSpPr>
            <p:spPr bwMode="auto">
              <a:xfrm>
                <a:off x="3203" y="3973"/>
                <a:ext cx="272" cy="0"/>
              </a:xfrm>
              <a:prstGeom prst="line">
                <a:avLst/>
              </a:prstGeom>
              <a:noFill/>
              <a:ln w="19050">
                <a:solidFill>
                  <a:srgbClr val="000000"/>
                </a:solidFill>
                <a:round/>
                <a:headEnd/>
                <a:tailEnd/>
              </a:ln>
            </p:spPr>
            <p:txBody>
              <a:bodyPr/>
              <a:lstStyle/>
              <a:p>
                <a:endParaRPr lang="en-US"/>
              </a:p>
            </p:txBody>
          </p:sp>
          <p:sp>
            <p:nvSpPr>
              <p:cNvPr id="12313" name="Text Box 65"/>
              <p:cNvSpPr txBox="1">
                <a:spLocks noChangeArrowheads="1"/>
              </p:cNvSpPr>
              <p:nvPr/>
            </p:nvSpPr>
            <p:spPr bwMode="auto">
              <a:xfrm>
                <a:off x="3096" y="3876"/>
                <a:ext cx="218" cy="163"/>
              </a:xfrm>
              <a:prstGeom prst="rect">
                <a:avLst/>
              </a:prstGeom>
              <a:noFill/>
              <a:ln w="9525">
                <a:noFill/>
                <a:miter lim="800000"/>
                <a:headEnd/>
                <a:tailEnd/>
              </a:ln>
            </p:spPr>
            <p:txBody>
              <a:bodyPr/>
              <a:lstStyle/>
              <a:p>
                <a:r>
                  <a:rPr lang="en-US" b="1">
                    <a:solidFill>
                      <a:srgbClr val="0000FF"/>
                    </a:solidFill>
                    <a:cs typeface="Arial" charset="0"/>
                  </a:rPr>
                  <a:t> </a:t>
                </a:r>
                <a:r>
                  <a:rPr lang="en-US" b="1">
                    <a:solidFill>
                      <a:srgbClr val="0000FF"/>
                    </a:solidFill>
                    <a:cs typeface="Arial" charset="0"/>
                    <a:sym typeface="Symbol" pitchFamily="18" charset="2"/>
                  </a:rPr>
                  <a:t></a:t>
                </a:r>
                <a:endParaRPr lang="en-US" sz="2400">
                  <a:solidFill>
                    <a:srgbClr val="0000FF"/>
                  </a:solidFill>
                  <a:cs typeface="Arial" charset="0"/>
                </a:endParaRPr>
              </a:p>
            </p:txBody>
          </p:sp>
        </p:grpSp>
        <p:grpSp>
          <p:nvGrpSpPr>
            <p:cNvPr id="12306" name="Group 66"/>
            <p:cNvGrpSpPr>
              <a:grpSpLocks/>
            </p:cNvGrpSpPr>
            <p:nvPr/>
          </p:nvGrpSpPr>
          <p:grpSpPr bwMode="auto">
            <a:xfrm rot="10800000">
              <a:off x="3737" y="3437"/>
              <a:ext cx="379" cy="163"/>
              <a:chOff x="3096" y="3876"/>
              <a:chExt cx="379" cy="163"/>
            </a:xfrm>
          </p:grpSpPr>
          <p:sp>
            <p:nvSpPr>
              <p:cNvPr id="12310" name="Line 67"/>
              <p:cNvSpPr>
                <a:spLocks noChangeShapeType="1"/>
              </p:cNvSpPr>
              <p:nvPr/>
            </p:nvSpPr>
            <p:spPr bwMode="auto">
              <a:xfrm>
                <a:off x="3203" y="3973"/>
                <a:ext cx="272" cy="0"/>
              </a:xfrm>
              <a:prstGeom prst="line">
                <a:avLst/>
              </a:prstGeom>
              <a:noFill/>
              <a:ln w="19050">
                <a:solidFill>
                  <a:srgbClr val="000000"/>
                </a:solidFill>
                <a:round/>
                <a:headEnd/>
                <a:tailEnd/>
              </a:ln>
            </p:spPr>
            <p:txBody>
              <a:bodyPr/>
              <a:lstStyle/>
              <a:p>
                <a:endParaRPr lang="en-US"/>
              </a:p>
            </p:txBody>
          </p:sp>
          <p:sp>
            <p:nvSpPr>
              <p:cNvPr id="12311" name="Text Box 68"/>
              <p:cNvSpPr txBox="1">
                <a:spLocks noChangeArrowheads="1"/>
              </p:cNvSpPr>
              <p:nvPr/>
            </p:nvSpPr>
            <p:spPr bwMode="auto">
              <a:xfrm>
                <a:off x="3096" y="3876"/>
                <a:ext cx="218" cy="163"/>
              </a:xfrm>
              <a:prstGeom prst="rect">
                <a:avLst/>
              </a:prstGeom>
              <a:noFill/>
              <a:ln w="9525">
                <a:noFill/>
                <a:miter lim="800000"/>
                <a:headEnd/>
                <a:tailEnd/>
              </a:ln>
            </p:spPr>
            <p:txBody>
              <a:bodyPr/>
              <a:lstStyle/>
              <a:p>
                <a:r>
                  <a:rPr lang="en-US" b="1">
                    <a:solidFill>
                      <a:srgbClr val="0000FF"/>
                    </a:solidFill>
                    <a:cs typeface="Arial" charset="0"/>
                  </a:rPr>
                  <a:t> </a:t>
                </a:r>
                <a:r>
                  <a:rPr lang="en-US" b="1">
                    <a:solidFill>
                      <a:srgbClr val="0000FF"/>
                    </a:solidFill>
                    <a:cs typeface="Arial" charset="0"/>
                    <a:sym typeface="Symbol" pitchFamily="18" charset="2"/>
                  </a:rPr>
                  <a:t></a:t>
                </a:r>
                <a:endParaRPr lang="en-US" sz="2400">
                  <a:solidFill>
                    <a:srgbClr val="0000FF"/>
                  </a:solidFill>
                  <a:cs typeface="Arial" charset="0"/>
                </a:endParaRPr>
              </a:p>
            </p:txBody>
          </p:sp>
        </p:grpSp>
        <p:grpSp>
          <p:nvGrpSpPr>
            <p:cNvPr id="12307" name="Group 69"/>
            <p:cNvGrpSpPr>
              <a:grpSpLocks/>
            </p:cNvGrpSpPr>
            <p:nvPr/>
          </p:nvGrpSpPr>
          <p:grpSpPr bwMode="auto">
            <a:xfrm rot="10800000">
              <a:off x="3720" y="3917"/>
              <a:ext cx="379" cy="163"/>
              <a:chOff x="3096" y="3876"/>
              <a:chExt cx="379" cy="163"/>
            </a:xfrm>
          </p:grpSpPr>
          <p:sp>
            <p:nvSpPr>
              <p:cNvPr id="12308" name="Line 70"/>
              <p:cNvSpPr>
                <a:spLocks noChangeShapeType="1"/>
              </p:cNvSpPr>
              <p:nvPr/>
            </p:nvSpPr>
            <p:spPr bwMode="auto">
              <a:xfrm>
                <a:off x="3203" y="3973"/>
                <a:ext cx="272" cy="0"/>
              </a:xfrm>
              <a:prstGeom prst="line">
                <a:avLst/>
              </a:prstGeom>
              <a:noFill/>
              <a:ln w="19050">
                <a:solidFill>
                  <a:srgbClr val="000000"/>
                </a:solidFill>
                <a:round/>
                <a:headEnd/>
                <a:tailEnd/>
              </a:ln>
            </p:spPr>
            <p:txBody>
              <a:bodyPr/>
              <a:lstStyle/>
              <a:p>
                <a:endParaRPr lang="en-US"/>
              </a:p>
            </p:txBody>
          </p:sp>
          <p:sp>
            <p:nvSpPr>
              <p:cNvPr id="12309" name="Text Box 71"/>
              <p:cNvSpPr txBox="1">
                <a:spLocks noChangeArrowheads="1"/>
              </p:cNvSpPr>
              <p:nvPr/>
            </p:nvSpPr>
            <p:spPr bwMode="auto">
              <a:xfrm>
                <a:off x="3096" y="3876"/>
                <a:ext cx="218" cy="163"/>
              </a:xfrm>
              <a:prstGeom prst="rect">
                <a:avLst/>
              </a:prstGeom>
              <a:noFill/>
              <a:ln w="9525">
                <a:noFill/>
                <a:miter lim="800000"/>
                <a:headEnd/>
                <a:tailEnd/>
              </a:ln>
            </p:spPr>
            <p:txBody>
              <a:bodyPr/>
              <a:lstStyle/>
              <a:p>
                <a:r>
                  <a:rPr lang="en-US" b="1">
                    <a:solidFill>
                      <a:srgbClr val="0000FF"/>
                    </a:solidFill>
                    <a:cs typeface="Arial" charset="0"/>
                  </a:rPr>
                  <a:t> </a:t>
                </a:r>
                <a:r>
                  <a:rPr lang="en-US" b="1">
                    <a:solidFill>
                      <a:srgbClr val="0000FF"/>
                    </a:solidFill>
                    <a:cs typeface="Arial" charset="0"/>
                    <a:sym typeface="Symbol" pitchFamily="18" charset="2"/>
                  </a:rPr>
                  <a:t></a:t>
                </a:r>
                <a:endParaRPr lang="en-US" sz="2400">
                  <a:solidFill>
                    <a:srgbClr val="0000FF"/>
                  </a:solidFill>
                  <a:cs typeface="Arial" charset="0"/>
                </a:endParaRPr>
              </a:p>
            </p:txBody>
          </p:sp>
        </p:grpSp>
      </p:grpSp>
      <p:sp>
        <p:nvSpPr>
          <p:cNvPr id="12300" name="AutoShape 72">
            <a:hlinkClick r:id="rId6" action="ppaction://hlinkfile" highlightClick="1">
              <a:snd r:embed="rId5" name="click.wav"/>
            </a:hlinkClick>
          </p:cNvPr>
          <p:cNvSpPr>
            <a:spLocks noChangeArrowheads="1"/>
          </p:cNvSpPr>
          <p:nvPr/>
        </p:nvSpPr>
        <p:spPr bwMode="auto">
          <a:xfrm>
            <a:off x="2362200" y="1066800"/>
            <a:ext cx="685800" cy="304800"/>
          </a:xfrm>
          <a:prstGeom prst="actionButtonEnd">
            <a:avLst/>
          </a:prstGeom>
          <a:solidFill>
            <a:schemeClr val="accent1"/>
          </a:solidFill>
          <a:ln w="9525">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childTnLst>
                                    <p:animClr clrSpc="hsl" dir="cw">
                                      <p:cBhvr override="childStyle">
                                        <p:cTn id="6" dur="1000" fill="hold"/>
                                        <p:tgtEl>
                                          <p:spTgt spid="6149">
                                            <p:txEl>
                                              <p:pRg st="0" end="0"/>
                                            </p:txEl>
                                          </p:spTgt>
                                        </p:tgtEl>
                                        <p:attrNameLst>
                                          <p:attrName>style.color</p:attrName>
                                        </p:attrNameLst>
                                      </p:cBhvr>
                                      <p:by>
                                        <p:hsl h="7200000" s="0" l="0"/>
                                      </p:by>
                                    </p:animClr>
                                    <p:animClr clrSpc="hsl" dir="cw">
                                      <p:cBhvr>
                                        <p:cTn id="7" dur="1000" fill="hold"/>
                                        <p:tgtEl>
                                          <p:spTgt spid="6149">
                                            <p:txEl>
                                              <p:pRg st="0" end="0"/>
                                            </p:txEl>
                                          </p:spTgt>
                                        </p:tgtEl>
                                        <p:attrNameLst>
                                          <p:attrName>fillcolor</p:attrName>
                                        </p:attrNameLst>
                                      </p:cBhvr>
                                      <p:by>
                                        <p:hsl h="7200000" s="0" l="0"/>
                                      </p:by>
                                    </p:animClr>
                                    <p:animClr clrSpc="hsl" dir="cw">
                                      <p:cBhvr>
                                        <p:cTn id="8" dur="1000" fill="hold"/>
                                        <p:tgtEl>
                                          <p:spTgt spid="6149">
                                            <p:txEl>
                                              <p:pRg st="0" end="0"/>
                                            </p:txEl>
                                          </p:spTgt>
                                        </p:tgtEl>
                                        <p:attrNameLst>
                                          <p:attrName>stroke.color</p:attrName>
                                        </p:attrNameLst>
                                      </p:cBhvr>
                                      <p:by>
                                        <p:hsl h="7200000" s="0" l="0"/>
                                      </p:by>
                                    </p:animClr>
                                    <p:set>
                                      <p:cBhvr>
                                        <p:cTn id="9" dur="1000" fill="hold"/>
                                        <p:tgtEl>
                                          <p:spTgt spid="614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148">
                                            <p:txEl>
                                              <p:pRg st="0" end="0"/>
                                            </p:txEl>
                                          </p:spTgt>
                                        </p:tgtEl>
                                        <p:attrNameLst>
                                          <p:attrName>style.visibility</p:attrName>
                                        </p:attrNameLst>
                                      </p:cBhvr>
                                      <p:to>
                                        <p:strVal val="visible"/>
                                      </p:to>
                                    </p:set>
                                    <p:animEffect transition="in" filter="wipe(left)">
                                      <p:cBhvr>
                                        <p:cTn id="14" dur="1000"/>
                                        <p:tgtEl>
                                          <p:spTgt spid="614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wipe(left)">
                                      <p:cBhvr>
                                        <p:cTn id="19" dur="1000"/>
                                        <p:tgtEl>
                                          <p:spTgt spid="61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fade">
                                      <p:cBhvr>
                                        <p:cTn id="24" dur="1000"/>
                                        <p:tgtEl>
                                          <p:spTgt spid="615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fade">
                                      <p:cBhvr>
                                        <p:cTn id="28" dur="1000"/>
                                        <p:tgtEl>
                                          <p:spTgt spid="6147"/>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childTnLst>
                                </p:cTn>
                              </p:par>
                            </p:childTnLst>
                          </p:cTn>
                        </p:par>
                        <p:par>
                          <p:cTn id="33" fill="hold">
                            <p:stCondLst>
                              <p:cond delay="3000"/>
                            </p:stCondLst>
                            <p:childTnLst>
                              <p:par>
                                <p:cTn id="34" presetID="8" presetClass="entr" presetSubtype="16" fill="hold" grpId="0" nodeType="afterEffect">
                                  <p:stCondLst>
                                    <p:cond delay="0"/>
                                  </p:stCondLst>
                                  <p:childTnLst>
                                    <p:set>
                                      <p:cBhvr>
                                        <p:cTn id="35" dur="1" fill="hold">
                                          <p:stCondLst>
                                            <p:cond delay="0"/>
                                          </p:stCondLst>
                                        </p:cTn>
                                        <p:tgtEl>
                                          <p:spTgt spid="6154"/>
                                        </p:tgtEl>
                                        <p:attrNameLst>
                                          <p:attrName>style.visibility</p:attrName>
                                        </p:attrNameLst>
                                      </p:cBhvr>
                                      <p:to>
                                        <p:strVal val="visible"/>
                                      </p:to>
                                    </p:set>
                                    <p:animEffect transition="in" filter="diamond(in)">
                                      <p:cBhvr>
                                        <p:cTn id="36" dur="500"/>
                                        <p:tgtEl>
                                          <p:spTgt spid="615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xit" presetSubtype="4" fill="hold" grpId="1" nodeType="clickEffect">
                                  <p:stCondLst>
                                    <p:cond delay="0"/>
                                  </p:stCondLst>
                                  <p:childTnLst>
                                    <p:animEffect transition="out" filter="wipe(down)">
                                      <p:cBhvr>
                                        <p:cTn id="40" dur="500"/>
                                        <p:tgtEl>
                                          <p:spTgt spid="6154"/>
                                        </p:tgtEl>
                                      </p:cBhvr>
                                    </p:animEffect>
                                    <p:set>
                                      <p:cBhvr>
                                        <p:cTn id="41" dur="1" fill="hold">
                                          <p:stCondLst>
                                            <p:cond delay="499"/>
                                          </p:stCondLst>
                                        </p:cTn>
                                        <p:tgtEl>
                                          <p:spTgt spid="6154"/>
                                        </p:tgtEl>
                                        <p:attrNameLst>
                                          <p:attrName>style.visibility</p:attrName>
                                        </p:attrNameLst>
                                      </p:cBhvr>
                                      <p:to>
                                        <p:strVal val="hidden"/>
                                      </p:to>
                                    </p:se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6156"/>
                                        </p:tgtEl>
                                        <p:attrNameLst>
                                          <p:attrName>style.visibility</p:attrName>
                                        </p:attrNameLst>
                                      </p:cBhvr>
                                      <p:to>
                                        <p:strVal val="visible"/>
                                      </p:to>
                                    </p:set>
                                    <p:animEffect transition="in" filter="wipe(up)">
                                      <p:cBhvr>
                                        <p:cTn id="45" dur="1000"/>
                                        <p:tgtEl>
                                          <p:spTgt spid="615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155"/>
                                        </p:tgtEl>
                                        <p:attrNameLst>
                                          <p:attrName>style.visibility</p:attrName>
                                        </p:attrNameLst>
                                      </p:cBhvr>
                                      <p:to>
                                        <p:strVal val="visible"/>
                                      </p:to>
                                    </p:set>
                                    <p:animEffect transition="in" filter="wipe(left)">
                                      <p:cBhvr>
                                        <p:cTn id="50" dur="1000"/>
                                        <p:tgtEl>
                                          <p:spTgt spid="6155"/>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build="p"/>
      <p:bldP spid="6154" grpId="0"/>
      <p:bldP spid="6154" grpId="1"/>
      <p:bldP spid="6155" grpId="0"/>
      <p:bldP spid="6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1219200" y="228600"/>
            <a:ext cx="6705600" cy="381000"/>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CC3300"/>
                  </a:solidFill>
                  <a:round/>
                  <a:headEnd/>
                  <a:tailEnd/>
                </a:ln>
                <a:solidFill>
                  <a:srgbClr val="CC3300"/>
                </a:solidFill>
                <a:latin typeface="Times New Roman" pitchFamily="18" charset="0"/>
                <a:cs typeface="Times New Roman" pitchFamily="18" charset="0"/>
              </a:rPr>
              <a:t>Tiết</a:t>
            </a:r>
            <a:r>
              <a:rPr lang="en-US" sz="3600" kern="10" dirty="0" smtClean="0">
                <a:ln w="9525">
                  <a:solidFill>
                    <a:srgbClr val="CC3300"/>
                  </a:solidFill>
                  <a:round/>
                  <a:headEnd/>
                  <a:tailEnd/>
                </a:ln>
                <a:solidFill>
                  <a:srgbClr val="CC3300"/>
                </a:solidFill>
                <a:latin typeface="Times New Roman" pitchFamily="18" charset="0"/>
                <a:cs typeface="Times New Roman" pitchFamily="18" charset="0"/>
              </a:rPr>
              <a:t> 41-Bài 37: MÁY BIẾN THẾ</a:t>
            </a:r>
            <a:endParaRPr lang="en-US" sz="3600" kern="10" dirty="0">
              <a:ln w="9525">
                <a:solidFill>
                  <a:srgbClr val="CC3300"/>
                </a:solidFill>
                <a:round/>
                <a:headEnd/>
                <a:tailEnd/>
              </a:ln>
              <a:solidFill>
                <a:srgbClr val="CC3300"/>
              </a:solidFill>
              <a:latin typeface="Arial"/>
              <a:cs typeface="Arial"/>
            </a:endParaRPr>
          </a:p>
        </p:txBody>
      </p:sp>
      <p:sp>
        <p:nvSpPr>
          <p:cNvPr id="13315" name="Text Box 3"/>
          <p:cNvSpPr txBox="1">
            <a:spLocks noChangeArrowheads="1"/>
          </p:cNvSpPr>
          <p:nvPr/>
        </p:nvSpPr>
        <p:spPr bwMode="auto">
          <a:xfrm>
            <a:off x="304800" y="762000"/>
            <a:ext cx="8610600" cy="519113"/>
          </a:xfrm>
          <a:prstGeom prst="rect">
            <a:avLst/>
          </a:prstGeom>
          <a:noFill/>
          <a:ln w="9525">
            <a:noFill/>
            <a:miter lim="800000"/>
            <a:headEnd/>
            <a:tailEnd/>
          </a:ln>
        </p:spPr>
        <p:txBody>
          <a:bodyPr>
            <a:spAutoFit/>
          </a:bodyPr>
          <a:lstStyle/>
          <a:p>
            <a:pPr>
              <a:spcBef>
                <a:spcPct val="50000"/>
              </a:spcBef>
            </a:pPr>
            <a:r>
              <a:rPr lang="en-US" sz="2800" b="1">
                <a:solidFill>
                  <a:srgbClr val="CC3300"/>
                </a:solidFill>
              </a:rPr>
              <a:t>I. </a:t>
            </a:r>
            <a:r>
              <a:rPr lang="en-US" sz="2800" b="1" u="sng">
                <a:solidFill>
                  <a:srgbClr val="CC3300"/>
                </a:solidFill>
              </a:rPr>
              <a:t>CẤU TẠO VÀ HOẠT ĐỘNG CỦA MÁY BIẾN THẾ</a:t>
            </a:r>
          </a:p>
        </p:txBody>
      </p:sp>
      <p:sp>
        <p:nvSpPr>
          <p:cNvPr id="13316" name="Text Box 4"/>
          <p:cNvSpPr txBox="1">
            <a:spLocks noChangeArrowheads="1"/>
          </p:cNvSpPr>
          <p:nvPr/>
        </p:nvSpPr>
        <p:spPr bwMode="auto">
          <a:xfrm>
            <a:off x="685800" y="1447800"/>
            <a:ext cx="3048000" cy="519113"/>
          </a:xfrm>
          <a:prstGeom prst="rect">
            <a:avLst/>
          </a:prstGeom>
          <a:noFill/>
          <a:ln w="9525">
            <a:noFill/>
            <a:miter lim="800000"/>
            <a:headEnd/>
            <a:tailEnd/>
          </a:ln>
        </p:spPr>
        <p:txBody>
          <a:bodyPr>
            <a:spAutoFit/>
          </a:bodyPr>
          <a:lstStyle/>
          <a:p>
            <a:pPr>
              <a:spcBef>
                <a:spcPct val="50000"/>
              </a:spcBef>
            </a:pPr>
            <a:r>
              <a:rPr lang="en-US" sz="2800" b="1">
                <a:solidFill>
                  <a:srgbClr val="CC3300"/>
                </a:solidFill>
              </a:rPr>
              <a:t>1) </a:t>
            </a:r>
            <a:r>
              <a:rPr lang="en-US" sz="2800" b="1" u="sng">
                <a:solidFill>
                  <a:srgbClr val="CC3300"/>
                </a:solidFill>
              </a:rPr>
              <a:t>Cấu tạo</a:t>
            </a:r>
            <a:r>
              <a:rPr lang="en-US" sz="2800" b="1">
                <a:solidFill>
                  <a:srgbClr val="CC3300"/>
                </a:solidFill>
              </a:rPr>
              <a:t>:</a:t>
            </a:r>
          </a:p>
        </p:txBody>
      </p:sp>
      <p:sp>
        <p:nvSpPr>
          <p:cNvPr id="13317" name="Text Box 5"/>
          <p:cNvSpPr txBox="1">
            <a:spLocks noChangeArrowheads="1"/>
          </p:cNvSpPr>
          <p:nvPr/>
        </p:nvSpPr>
        <p:spPr bwMode="auto">
          <a:xfrm>
            <a:off x="685800" y="1981200"/>
            <a:ext cx="4648200" cy="519113"/>
          </a:xfrm>
          <a:prstGeom prst="rect">
            <a:avLst/>
          </a:prstGeom>
          <a:noFill/>
          <a:ln w="9525">
            <a:noFill/>
            <a:miter lim="800000"/>
            <a:headEnd/>
            <a:tailEnd/>
          </a:ln>
        </p:spPr>
        <p:txBody>
          <a:bodyPr>
            <a:spAutoFit/>
          </a:bodyPr>
          <a:lstStyle/>
          <a:p>
            <a:pPr>
              <a:spcBef>
                <a:spcPct val="50000"/>
              </a:spcBef>
            </a:pPr>
            <a:r>
              <a:rPr lang="en-US" sz="2800" b="1">
                <a:solidFill>
                  <a:srgbClr val="CC3300"/>
                </a:solidFill>
              </a:rPr>
              <a:t>2) </a:t>
            </a:r>
            <a:r>
              <a:rPr lang="en-US" sz="2800" b="1" u="sng">
                <a:solidFill>
                  <a:srgbClr val="CC3300"/>
                </a:solidFill>
              </a:rPr>
              <a:t>Nguyên tắc họat động</a:t>
            </a:r>
          </a:p>
        </p:txBody>
      </p:sp>
      <p:grpSp>
        <p:nvGrpSpPr>
          <p:cNvPr id="13318" name="Group 11"/>
          <p:cNvGrpSpPr>
            <a:grpSpLocks/>
          </p:cNvGrpSpPr>
          <p:nvPr/>
        </p:nvGrpSpPr>
        <p:grpSpPr bwMode="auto">
          <a:xfrm>
            <a:off x="381000" y="3124200"/>
            <a:ext cx="4038600" cy="3505200"/>
            <a:chOff x="240" y="1968"/>
            <a:chExt cx="2544" cy="2208"/>
          </a:xfrm>
        </p:grpSpPr>
        <p:grpSp>
          <p:nvGrpSpPr>
            <p:cNvPr id="13324" name="Group 9"/>
            <p:cNvGrpSpPr>
              <a:grpSpLocks/>
            </p:cNvGrpSpPr>
            <p:nvPr/>
          </p:nvGrpSpPr>
          <p:grpSpPr bwMode="auto">
            <a:xfrm>
              <a:off x="240" y="1968"/>
              <a:ext cx="2448" cy="2208"/>
              <a:chOff x="240" y="1968"/>
              <a:chExt cx="2448" cy="2208"/>
            </a:xfrm>
          </p:grpSpPr>
          <p:pic>
            <p:nvPicPr>
              <p:cNvPr id="13326" name="Picture 7" descr="10"/>
              <p:cNvPicPr>
                <a:picLocks noChangeAspect="1" noChangeArrowheads="1"/>
              </p:cNvPicPr>
              <p:nvPr/>
            </p:nvPicPr>
            <p:blipFill>
              <a:blip r:embed="rId2"/>
              <a:srcRect/>
              <a:stretch>
                <a:fillRect/>
              </a:stretch>
            </p:blipFill>
            <p:spPr bwMode="auto">
              <a:xfrm>
                <a:off x="240" y="1968"/>
                <a:ext cx="2448" cy="2208"/>
              </a:xfrm>
              <a:prstGeom prst="rect">
                <a:avLst/>
              </a:prstGeom>
              <a:noFill/>
              <a:ln w="9525">
                <a:noFill/>
                <a:miter lim="800000"/>
                <a:headEnd/>
                <a:tailEnd/>
              </a:ln>
            </p:spPr>
          </p:pic>
          <p:sp>
            <p:nvSpPr>
              <p:cNvPr id="13327" name="Text Box 8"/>
              <p:cNvSpPr txBox="1">
                <a:spLocks noChangeArrowheads="1"/>
              </p:cNvSpPr>
              <p:nvPr/>
            </p:nvSpPr>
            <p:spPr bwMode="auto">
              <a:xfrm>
                <a:off x="336" y="3360"/>
                <a:ext cx="672" cy="250"/>
              </a:xfrm>
              <a:prstGeom prst="rect">
                <a:avLst/>
              </a:prstGeom>
              <a:noFill/>
              <a:ln w="9525">
                <a:noFill/>
                <a:miter lim="800000"/>
                <a:headEnd/>
                <a:tailEnd/>
              </a:ln>
            </p:spPr>
            <p:txBody>
              <a:bodyPr>
                <a:spAutoFit/>
              </a:bodyPr>
              <a:lstStyle/>
              <a:p>
                <a:pPr>
                  <a:spcBef>
                    <a:spcPct val="50000"/>
                  </a:spcBef>
                </a:pPr>
                <a:r>
                  <a:rPr lang="en-US" sz="2000"/>
                  <a:t>sơ cấp</a:t>
                </a:r>
              </a:p>
            </p:txBody>
          </p:sp>
        </p:grpSp>
        <p:sp>
          <p:nvSpPr>
            <p:cNvPr id="13325" name="Text Box 10"/>
            <p:cNvSpPr txBox="1">
              <a:spLocks noChangeArrowheads="1"/>
            </p:cNvSpPr>
            <p:nvPr/>
          </p:nvSpPr>
          <p:spPr bwMode="auto">
            <a:xfrm>
              <a:off x="2352" y="3456"/>
              <a:ext cx="432" cy="442"/>
            </a:xfrm>
            <a:prstGeom prst="rect">
              <a:avLst/>
            </a:prstGeom>
            <a:noFill/>
            <a:ln w="9525">
              <a:noFill/>
              <a:miter lim="800000"/>
              <a:headEnd/>
              <a:tailEnd/>
            </a:ln>
          </p:spPr>
          <p:txBody>
            <a:bodyPr>
              <a:spAutoFit/>
            </a:bodyPr>
            <a:lstStyle/>
            <a:p>
              <a:pPr>
                <a:spcBef>
                  <a:spcPct val="50000"/>
                </a:spcBef>
              </a:pPr>
              <a:r>
                <a:rPr lang="en-US" sz="2000"/>
                <a:t>thứ cấp</a:t>
              </a:r>
            </a:p>
          </p:txBody>
        </p:sp>
      </p:grpSp>
      <p:sp>
        <p:nvSpPr>
          <p:cNvPr id="15372" name="Text Box 12"/>
          <p:cNvSpPr txBox="1">
            <a:spLocks noChangeArrowheads="1"/>
          </p:cNvSpPr>
          <p:nvPr/>
        </p:nvSpPr>
        <p:spPr bwMode="auto">
          <a:xfrm>
            <a:off x="4724400" y="3352800"/>
            <a:ext cx="4114800" cy="2227263"/>
          </a:xfrm>
          <a:prstGeom prst="rect">
            <a:avLst/>
          </a:prstGeom>
          <a:noFill/>
          <a:ln w="9525">
            <a:noFill/>
            <a:miter lim="800000"/>
            <a:headEnd/>
            <a:tailEnd/>
          </a:ln>
        </p:spPr>
        <p:txBody>
          <a:bodyPr>
            <a:spAutoFit/>
          </a:bodyPr>
          <a:lstStyle/>
          <a:p>
            <a:pPr>
              <a:spcBef>
                <a:spcPct val="50000"/>
              </a:spcBef>
            </a:pPr>
            <a:r>
              <a:rPr lang="en-US" sz="2800" u="sng"/>
              <a:t>C1</a:t>
            </a:r>
            <a:r>
              <a:rPr lang="en-US" sz="2800"/>
              <a:t>: Đặt 1 hiệu điện thế xoay chiều vào cuộn sơ cấp, thí bóng đèn mắc ở cuộn thứ cấp có sáng hay không? Tại sao?</a:t>
            </a:r>
          </a:p>
        </p:txBody>
      </p:sp>
      <p:sp>
        <p:nvSpPr>
          <p:cNvPr id="15375" name="Rectangle 15"/>
          <p:cNvSpPr>
            <a:spLocks noChangeArrowheads="1"/>
          </p:cNvSpPr>
          <p:nvPr/>
        </p:nvSpPr>
        <p:spPr bwMode="auto">
          <a:xfrm>
            <a:off x="1981200" y="3962400"/>
            <a:ext cx="1371600" cy="1905000"/>
          </a:xfrm>
          <a:prstGeom prst="rect">
            <a:avLst/>
          </a:prstGeom>
          <a:noFill/>
          <a:ln w="19050">
            <a:solidFill>
              <a:srgbClr val="FF0066"/>
            </a:solidFill>
            <a:prstDash val="sysDot"/>
            <a:miter lim="800000"/>
            <a:headEnd/>
            <a:tailEnd/>
          </a:ln>
        </p:spPr>
        <p:txBody>
          <a:bodyPr wrap="none" anchor="ctr"/>
          <a:lstStyle/>
          <a:p>
            <a:pPr algn="ctr"/>
            <a:endParaRPr lang="en-US">
              <a:solidFill>
                <a:srgbClr val="FF0066"/>
              </a:solidFill>
              <a:latin typeface="VNI-Times" pitchFamily="2" charset="0"/>
            </a:endParaRPr>
          </a:p>
        </p:txBody>
      </p:sp>
      <p:sp>
        <p:nvSpPr>
          <p:cNvPr id="15390" name="Rectangle 30"/>
          <p:cNvSpPr>
            <a:spLocks noChangeArrowheads="1"/>
          </p:cNvSpPr>
          <p:nvPr/>
        </p:nvSpPr>
        <p:spPr bwMode="auto">
          <a:xfrm>
            <a:off x="2057400" y="4038600"/>
            <a:ext cx="1371600" cy="1905000"/>
          </a:xfrm>
          <a:prstGeom prst="rect">
            <a:avLst/>
          </a:prstGeom>
          <a:noFill/>
          <a:ln w="19050">
            <a:solidFill>
              <a:srgbClr val="FF0066"/>
            </a:solidFill>
            <a:prstDash val="sysDot"/>
            <a:miter lim="800000"/>
            <a:headEnd/>
            <a:tailEnd/>
          </a:ln>
        </p:spPr>
        <p:txBody>
          <a:bodyPr wrap="none" anchor="ctr"/>
          <a:lstStyle/>
          <a:p>
            <a:pPr algn="ctr"/>
            <a:endParaRPr lang="en-US">
              <a:solidFill>
                <a:srgbClr val="FF0066"/>
              </a:solidFill>
              <a:latin typeface="VNI-Times" pitchFamily="2" charset="0"/>
            </a:endParaRPr>
          </a:p>
        </p:txBody>
      </p:sp>
      <p:sp>
        <p:nvSpPr>
          <p:cNvPr id="15391" name="Rectangle 31"/>
          <p:cNvSpPr>
            <a:spLocks noChangeArrowheads="1"/>
          </p:cNvSpPr>
          <p:nvPr/>
        </p:nvSpPr>
        <p:spPr bwMode="auto">
          <a:xfrm>
            <a:off x="1905000" y="3886200"/>
            <a:ext cx="1371600" cy="1905000"/>
          </a:xfrm>
          <a:prstGeom prst="rect">
            <a:avLst/>
          </a:prstGeom>
          <a:noFill/>
          <a:ln w="19050">
            <a:solidFill>
              <a:srgbClr val="FF0066"/>
            </a:solidFill>
            <a:prstDash val="sysDot"/>
            <a:miter lim="800000"/>
            <a:headEnd/>
            <a:tailEnd/>
          </a:ln>
        </p:spPr>
        <p:txBody>
          <a:bodyPr wrap="none" anchor="ctr"/>
          <a:lstStyle/>
          <a:p>
            <a:pPr algn="ctr"/>
            <a:endParaRPr lang="en-US">
              <a:solidFill>
                <a:srgbClr val="FF0066"/>
              </a:solidFill>
              <a:latin typeface="VNI-Times" pitchFamily="2" charset="0"/>
            </a:endParaRPr>
          </a:p>
        </p:txBody>
      </p:sp>
      <p:sp>
        <p:nvSpPr>
          <p:cNvPr id="15392" name="Text Box 32"/>
          <p:cNvSpPr txBox="1">
            <a:spLocks noChangeArrowheads="1"/>
          </p:cNvSpPr>
          <p:nvPr/>
        </p:nvSpPr>
        <p:spPr bwMode="auto">
          <a:xfrm>
            <a:off x="4419600" y="2514600"/>
            <a:ext cx="4572000" cy="4117975"/>
          </a:xfrm>
          <a:prstGeom prst="rect">
            <a:avLst/>
          </a:prstGeom>
          <a:noFill/>
          <a:ln w="9525">
            <a:solidFill>
              <a:srgbClr val="CC3300"/>
            </a:solidFill>
            <a:miter lim="800000"/>
            <a:headEnd/>
            <a:tailEnd/>
          </a:ln>
        </p:spPr>
        <p:txBody>
          <a:bodyPr>
            <a:spAutoFit/>
          </a:bodyPr>
          <a:lstStyle/>
          <a:p>
            <a:pPr>
              <a:spcBef>
                <a:spcPct val="50000"/>
              </a:spcBef>
            </a:pPr>
            <a:r>
              <a:rPr lang="en-US" sz="2400" u="sng"/>
              <a:t>C1</a:t>
            </a:r>
            <a:r>
              <a:rPr lang="en-US" sz="2400"/>
              <a:t>: Đèn có sáng. Vì khi đặt vào hai đầu cuộn sơ cấp 1 HĐT xoay chiều thì tạo ra trong cuộn dây đó 1 dòng điện xoay chiều. - Lõi sắt  bị nhiễm từ trở thành NC có từ trường biến thiên; số đường sức từ xuyên qua tiết diện S của cuộn thứ cấp biến thiên, do đó trong cuộn thứ cấp xuất hiện dòng điện cảm ứng xoay chiều, làm đèn sáng</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72"/>
                                        </p:tgtEl>
                                        <p:attrNameLst>
                                          <p:attrName>style.visibility</p:attrName>
                                        </p:attrNameLst>
                                      </p:cBhvr>
                                      <p:to>
                                        <p:strVal val="visible"/>
                                      </p:to>
                                    </p:set>
                                    <p:animEffect transition="in" filter="diamond(in)">
                                      <p:cBhvr>
                                        <p:cTn id="7" dur="2000"/>
                                        <p:tgtEl>
                                          <p:spTgt spid="15372"/>
                                        </p:tgtEl>
                                      </p:cBhvr>
                                    </p:animEffect>
                                  </p:childTnLst>
                                </p:cTn>
                              </p:par>
                            </p:childTnLst>
                          </p:cTn>
                        </p:par>
                        <p:par>
                          <p:cTn id="8" fill="hold" nodeType="afterGroup">
                            <p:stCondLst>
                              <p:cond delay="2000"/>
                            </p:stCondLst>
                            <p:childTnLst>
                              <p:par>
                                <p:cTn id="9" presetID="8" presetClass="entr" presetSubtype="16" fill="hold" grpId="1" nodeType="afterEffect">
                                  <p:stCondLst>
                                    <p:cond delay="0"/>
                                  </p:stCondLst>
                                  <p:childTnLst>
                                    <p:set>
                                      <p:cBhvr>
                                        <p:cTn id="10" dur="1" fill="hold">
                                          <p:stCondLst>
                                            <p:cond delay="0"/>
                                          </p:stCondLst>
                                        </p:cTn>
                                        <p:tgtEl>
                                          <p:spTgt spid="15390"/>
                                        </p:tgtEl>
                                        <p:attrNameLst>
                                          <p:attrName>style.visibility</p:attrName>
                                        </p:attrNameLst>
                                      </p:cBhvr>
                                      <p:to>
                                        <p:strVal val="visible"/>
                                      </p:to>
                                    </p:set>
                                    <p:animEffect transition="in" filter="diamond(in)">
                                      <p:cBhvr>
                                        <p:cTn id="11" dur="2000"/>
                                        <p:tgtEl>
                                          <p:spTgt spid="15390"/>
                                        </p:tgtEl>
                                      </p:cBhvr>
                                    </p:animEffect>
                                  </p:childTnLst>
                                </p:cTn>
                              </p:par>
                              <p:par>
                                <p:cTn id="12" presetID="8" presetClass="entr" presetSubtype="16" fill="hold" grpId="1" nodeType="withEffect">
                                  <p:stCondLst>
                                    <p:cond delay="0"/>
                                  </p:stCondLst>
                                  <p:childTnLst>
                                    <p:set>
                                      <p:cBhvr>
                                        <p:cTn id="13" dur="1" fill="hold">
                                          <p:stCondLst>
                                            <p:cond delay="0"/>
                                          </p:stCondLst>
                                        </p:cTn>
                                        <p:tgtEl>
                                          <p:spTgt spid="15391"/>
                                        </p:tgtEl>
                                        <p:attrNameLst>
                                          <p:attrName>style.visibility</p:attrName>
                                        </p:attrNameLst>
                                      </p:cBhvr>
                                      <p:to>
                                        <p:strVal val="visible"/>
                                      </p:to>
                                    </p:set>
                                    <p:animEffect transition="in" filter="diamond(in)">
                                      <p:cBhvr>
                                        <p:cTn id="14" dur="2000"/>
                                        <p:tgtEl>
                                          <p:spTgt spid="15391"/>
                                        </p:tgtEl>
                                      </p:cBhvr>
                                    </p:animEffect>
                                  </p:childTnLst>
                                </p:cTn>
                              </p:par>
                              <p:par>
                                <p:cTn id="15" presetID="8" presetClass="entr" presetSubtype="16" fill="hold" grpId="1" nodeType="withEffect">
                                  <p:stCondLst>
                                    <p:cond delay="0"/>
                                  </p:stCondLst>
                                  <p:childTnLst>
                                    <p:set>
                                      <p:cBhvr>
                                        <p:cTn id="16" dur="1" fill="hold">
                                          <p:stCondLst>
                                            <p:cond delay="0"/>
                                          </p:stCondLst>
                                        </p:cTn>
                                        <p:tgtEl>
                                          <p:spTgt spid="15375"/>
                                        </p:tgtEl>
                                        <p:attrNameLst>
                                          <p:attrName>style.visibility</p:attrName>
                                        </p:attrNameLst>
                                      </p:cBhvr>
                                      <p:to>
                                        <p:strVal val="visible"/>
                                      </p:to>
                                    </p:set>
                                    <p:animEffect transition="in" filter="diamond(in)">
                                      <p:cBhvr>
                                        <p:cTn id="17" dur="2000"/>
                                        <p:tgtEl>
                                          <p:spTgt spid="15375"/>
                                        </p:tgtEl>
                                      </p:cBhvr>
                                    </p:animEffect>
                                  </p:childTnLst>
                                </p:cTn>
                              </p:par>
                              <p:par>
                                <p:cTn id="18" presetID="21" presetClass="exit" presetSubtype="8" repeatCount="indefinite" fill="hold" grpId="0" nodeType="withEffect">
                                  <p:stCondLst>
                                    <p:cond delay="0"/>
                                  </p:stCondLst>
                                  <p:childTnLst>
                                    <p:animEffect transition="out" filter="wheel(8)">
                                      <p:cBhvr>
                                        <p:cTn id="19" dur="2000"/>
                                        <p:tgtEl>
                                          <p:spTgt spid="15375"/>
                                        </p:tgtEl>
                                      </p:cBhvr>
                                    </p:animEffect>
                                    <p:set>
                                      <p:cBhvr>
                                        <p:cTn id="20" dur="1" fill="hold">
                                          <p:stCondLst>
                                            <p:cond delay="1999"/>
                                          </p:stCondLst>
                                        </p:cTn>
                                        <p:tgtEl>
                                          <p:spTgt spid="15375"/>
                                        </p:tgtEl>
                                        <p:attrNameLst>
                                          <p:attrName>style.visibility</p:attrName>
                                        </p:attrNameLst>
                                      </p:cBhvr>
                                      <p:to>
                                        <p:strVal val="hidden"/>
                                      </p:to>
                                    </p:set>
                                  </p:childTnLst>
                                </p:cTn>
                              </p:par>
                              <p:par>
                                <p:cTn id="21" presetID="21" presetClass="exit" presetSubtype="8" repeatCount="indefinite" fill="hold" grpId="0" nodeType="withEffect">
                                  <p:stCondLst>
                                    <p:cond delay="0"/>
                                  </p:stCondLst>
                                  <p:childTnLst>
                                    <p:animEffect transition="out" filter="wheel(8)">
                                      <p:cBhvr>
                                        <p:cTn id="22" dur="2000"/>
                                        <p:tgtEl>
                                          <p:spTgt spid="15390"/>
                                        </p:tgtEl>
                                      </p:cBhvr>
                                    </p:animEffect>
                                    <p:set>
                                      <p:cBhvr>
                                        <p:cTn id="23" dur="1" fill="hold">
                                          <p:stCondLst>
                                            <p:cond delay="1999"/>
                                          </p:stCondLst>
                                        </p:cTn>
                                        <p:tgtEl>
                                          <p:spTgt spid="15390"/>
                                        </p:tgtEl>
                                        <p:attrNameLst>
                                          <p:attrName>style.visibility</p:attrName>
                                        </p:attrNameLst>
                                      </p:cBhvr>
                                      <p:to>
                                        <p:strVal val="hidden"/>
                                      </p:to>
                                    </p:set>
                                  </p:childTnLst>
                                </p:cTn>
                              </p:par>
                              <p:par>
                                <p:cTn id="24" presetID="21" presetClass="exit" presetSubtype="8" repeatCount="indefinite" fill="hold" grpId="0" nodeType="withEffect">
                                  <p:stCondLst>
                                    <p:cond delay="0"/>
                                  </p:stCondLst>
                                  <p:childTnLst>
                                    <p:animEffect transition="out" filter="wheel(8)">
                                      <p:cBhvr>
                                        <p:cTn id="25" dur="2000"/>
                                        <p:tgtEl>
                                          <p:spTgt spid="15391"/>
                                        </p:tgtEl>
                                      </p:cBhvr>
                                    </p:animEffect>
                                    <p:set>
                                      <p:cBhvr>
                                        <p:cTn id="26" dur="1" fill="hold">
                                          <p:stCondLst>
                                            <p:cond delay="1999"/>
                                          </p:stCondLst>
                                        </p:cTn>
                                        <p:tgtEl>
                                          <p:spTgt spid="15391"/>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1" nodeType="clickEffect">
                                  <p:stCondLst>
                                    <p:cond delay="0"/>
                                  </p:stCondLst>
                                  <p:childTnLst>
                                    <p:anim calcmode="lin" valueType="num">
                                      <p:cBhvr additive="base">
                                        <p:cTn id="30" dur="500"/>
                                        <p:tgtEl>
                                          <p:spTgt spid="15372"/>
                                        </p:tgtEl>
                                        <p:attrNameLst>
                                          <p:attrName>ppt_x</p:attrName>
                                        </p:attrNameLst>
                                      </p:cBhvr>
                                      <p:tavLst>
                                        <p:tav tm="0">
                                          <p:val>
                                            <p:strVal val="ppt_x"/>
                                          </p:val>
                                        </p:tav>
                                        <p:tav tm="100000">
                                          <p:val>
                                            <p:strVal val="ppt_x"/>
                                          </p:val>
                                        </p:tav>
                                      </p:tavLst>
                                    </p:anim>
                                    <p:anim calcmode="lin" valueType="num">
                                      <p:cBhvr additive="base">
                                        <p:cTn id="31" dur="500"/>
                                        <p:tgtEl>
                                          <p:spTgt spid="15372"/>
                                        </p:tgtEl>
                                        <p:attrNameLst>
                                          <p:attrName>ppt_y</p:attrName>
                                        </p:attrNameLst>
                                      </p:cBhvr>
                                      <p:tavLst>
                                        <p:tav tm="0">
                                          <p:val>
                                            <p:strVal val="ppt_y"/>
                                          </p:val>
                                        </p:tav>
                                        <p:tav tm="100000">
                                          <p:val>
                                            <p:strVal val="1+ppt_h/2"/>
                                          </p:val>
                                        </p:tav>
                                      </p:tavLst>
                                    </p:anim>
                                    <p:set>
                                      <p:cBhvr>
                                        <p:cTn id="32" dur="1" fill="hold">
                                          <p:stCondLst>
                                            <p:cond delay="499"/>
                                          </p:stCondLst>
                                        </p:cTn>
                                        <p:tgtEl>
                                          <p:spTgt spid="15372"/>
                                        </p:tgtEl>
                                        <p:attrNameLst>
                                          <p:attrName>style.visibility</p:attrName>
                                        </p:attrNameLst>
                                      </p:cBhvr>
                                      <p:to>
                                        <p:strVal val="hidden"/>
                                      </p:to>
                                    </p:set>
                                  </p:childTnLst>
                                </p:cTn>
                              </p:par>
                            </p:childTnLst>
                          </p:cTn>
                        </p:par>
                        <p:par>
                          <p:cTn id="33" fill="hold" nodeType="afterGroup">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5392"/>
                                        </p:tgtEl>
                                        <p:attrNameLst>
                                          <p:attrName>style.visibility</p:attrName>
                                        </p:attrNameLst>
                                      </p:cBhvr>
                                      <p:to>
                                        <p:strVal val="visible"/>
                                      </p:to>
                                    </p:set>
                                    <p:animEffect transition="in" filter="randombar(horizontal)">
                                      <p:cBhvr>
                                        <p:cTn id="36" dur="500"/>
                                        <p:tgtEl>
                                          <p:spTgt spid="15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p:bldP spid="15372" grpId="1"/>
      <p:bldP spid="15375" grpId="0" animBg="1"/>
      <p:bldP spid="15375" grpId="1" animBg="1"/>
      <p:bldP spid="15390" grpId="0" animBg="1"/>
      <p:bldP spid="15390" grpId="1" animBg="1"/>
      <p:bldP spid="15391" grpId="0" animBg="1"/>
      <p:bldP spid="15391" grpId="1" animBg="1"/>
      <p:bldP spid="1539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a:off x="7862888" y="4738688"/>
            <a:ext cx="152400" cy="152400"/>
          </a:xfrm>
          <a:prstGeom prst="ellipse">
            <a:avLst/>
          </a:prstGeom>
          <a:solidFill>
            <a:srgbClr val="0000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459" name="Oval 3"/>
          <p:cNvSpPr>
            <a:spLocks noChangeArrowheads="1"/>
          </p:cNvSpPr>
          <p:nvPr/>
        </p:nvSpPr>
        <p:spPr bwMode="auto">
          <a:xfrm>
            <a:off x="7848600" y="2376488"/>
            <a:ext cx="152400" cy="152400"/>
          </a:xfrm>
          <a:prstGeom prst="ellipse">
            <a:avLst/>
          </a:prstGeom>
          <a:solidFill>
            <a:srgbClr val="FF00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2" name="Group 4"/>
          <p:cNvGrpSpPr>
            <a:grpSpLocks/>
          </p:cNvGrpSpPr>
          <p:nvPr/>
        </p:nvGrpSpPr>
        <p:grpSpPr bwMode="auto">
          <a:xfrm>
            <a:off x="3028950" y="377825"/>
            <a:ext cx="3886200" cy="5638800"/>
            <a:chOff x="1056" y="288"/>
            <a:chExt cx="3453" cy="3552"/>
          </a:xfrm>
        </p:grpSpPr>
        <p:sp>
          <p:nvSpPr>
            <p:cNvPr id="45061" name="Line 5"/>
            <p:cNvSpPr>
              <a:spLocks noChangeShapeType="1"/>
            </p:cNvSpPr>
            <p:nvPr/>
          </p:nvSpPr>
          <p:spPr bwMode="auto">
            <a:xfrm>
              <a:off x="1056" y="714"/>
              <a:ext cx="0" cy="312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62" name="Line 6"/>
            <p:cNvSpPr>
              <a:spLocks noChangeShapeType="1"/>
            </p:cNvSpPr>
            <p:nvPr/>
          </p:nvSpPr>
          <p:spPr bwMode="auto">
            <a:xfrm>
              <a:off x="3900" y="714"/>
              <a:ext cx="0" cy="312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63" name="Line 7"/>
            <p:cNvSpPr>
              <a:spLocks noChangeShapeType="1"/>
            </p:cNvSpPr>
            <p:nvPr/>
          </p:nvSpPr>
          <p:spPr bwMode="auto">
            <a:xfrm>
              <a:off x="1056" y="714"/>
              <a:ext cx="28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64" name="Line 8"/>
            <p:cNvSpPr>
              <a:spLocks noChangeShapeType="1"/>
            </p:cNvSpPr>
            <p:nvPr/>
          </p:nvSpPr>
          <p:spPr bwMode="auto">
            <a:xfrm>
              <a:off x="1056" y="3840"/>
              <a:ext cx="28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65" name="Line 9"/>
            <p:cNvSpPr>
              <a:spLocks noChangeShapeType="1"/>
            </p:cNvSpPr>
            <p:nvPr/>
          </p:nvSpPr>
          <p:spPr bwMode="auto">
            <a:xfrm>
              <a:off x="1598" y="1248"/>
              <a:ext cx="176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66" name="Line 10"/>
            <p:cNvSpPr>
              <a:spLocks noChangeShapeType="1"/>
            </p:cNvSpPr>
            <p:nvPr/>
          </p:nvSpPr>
          <p:spPr bwMode="auto">
            <a:xfrm flipV="1">
              <a:off x="1598" y="3264"/>
              <a:ext cx="1762" cy="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67" name="Line 11"/>
            <p:cNvSpPr>
              <a:spLocks noChangeShapeType="1"/>
            </p:cNvSpPr>
            <p:nvPr/>
          </p:nvSpPr>
          <p:spPr bwMode="auto">
            <a:xfrm>
              <a:off x="1584" y="1248"/>
              <a:ext cx="14" cy="202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68" name="Line 12"/>
            <p:cNvSpPr>
              <a:spLocks noChangeShapeType="1"/>
            </p:cNvSpPr>
            <p:nvPr/>
          </p:nvSpPr>
          <p:spPr bwMode="auto">
            <a:xfrm>
              <a:off x="3360" y="1248"/>
              <a:ext cx="0" cy="202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69" name="Line 13"/>
            <p:cNvSpPr>
              <a:spLocks noChangeShapeType="1"/>
            </p:cNvSpPr>
            <p:nvPr/>
          </p:nvSpPr>
          <p:spPr bwMode="auto">
            <a:xfrm flipV="1">
              <a:off x="1598" y="2845"/>
              <a:ext cx="609" cy="427"/>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0" name="Line 14"/>
            <p:cNvSpPr>
              <a:spLocks noChangeShapeType="1"/>
            </p:cNvSpPr>
            <p:nvPr/>
          </p:nvSpPr>
          <p:spPr bwMode="auto">
            <a:xfrm flipV="1">
              <a:off x="3900" y="3414"/>
              <a:ext cx="609" cy="42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1" name="Line 15"/>
            <p:cNvSpPr>
              <a:spLocks noChangeShapeType="1"/>
            </p:cNvSpPr>
            <p:nvPr/>
          </p:nvSpPr>
          <p:spPr bwMode="auto">
            <a:xfrm flipV="1">
              <a:off x="3900" y="288"/>
              <a:ext cx="609" cy="42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2" name="Line 16"/>
            <p:cNvSpPr>
              <a:spLocks noChangeShapeType="1"/>
            </p:cNvSpPr>
            <p:nvPr/>
          </p:nvSpPr>
          <p:spPr bwMode="auto">
            <a:xfrm flipV="1">
              <a:off x="1056" y="288"/>
              <a:ext cx="609" cy="42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3" name="Line 17"/>
            <p:cNvSpPr>
              <a:spLocks noChangeShapeType="1"/>
            </p:cNvSpPr>
            <p:nvPr/>
          </p:nvSpPr>
          <p:spPr bwMode="auto">
            <a:xfrm>
              <a:off x="1665" y="288"/>
              <a:ext cx="284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4" name="Line 18"/>
            <p:cNvSpPr>
              <a:spLocks noChangeShapeType="1"/>
            </p:cNvSpPr>
            <p:nvPr/>
          </p:nvSpPr>
          <p:spPr bwMode="auto">
            <a:xfrm>
              <a:off x="4509" y="288"/>
              <a:ext cx="0" cy="312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5" name="Line 19"/>
            <p:cNvSpPr>
              <a:spLocks noChangeShapeType="1"/>
            </p:cNvSpPr>
            <p:nvPr/>
          </p:nvSpPr>
          <p:spPr bwMode="auto">
            <a:xfrm flipV="1">
              <a:off x="2199" y="2850"/>
              <a:ext cx="115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6" name="Line 20"/>
            <p:cNvSpPr>
              <a:spLocks noChangeShapeType="1"/>
            </p:cNvSpPr>
            <p:nvPr/>
          </p:nvSpPr>
          <p:spPr bwMode="auto">
            <a:xfrm flipV="1">
              <a:off x="2207" y="1248"/>
              <a:ext cx="1" cy="1597"/>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7" name="Line 21"/>
            <p:cNvSpPr>
              <a:spLocks noChangeShapeType="1"/>
            </p:cNvSpPr>
            <p:nvPr/>
          </p:nvSpPr>
          <p:spPr bwMode="auto">
            <a:xfrm>
              <a:off x="1568" y="346"/>
              <a:ext cx="284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8" name="Line 22"/>
            <p:cNvSpPr>
              <a:spLocks noChangeShapeType="1"/>
            </p:cNvSpPr>
            <p:nvPr/>
          </p:nvSpPr>
          <p:spPr bwMode="auto">
            <a:xfrm>
              <a:off x="1411" y="457"/>
              <a:ext cx="284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79" name="Line 23"/>
            <p:cNvSpPr>
              <a:spLocks noChangeShapeType="1"/>
            </p:cNvSpPr>
            <p:nvPr/>
          </p:nvSpPr>
          <p:spPr bwMode="auto">
            <a:xfrm>
              <a:off x="1318" y="514"/>
              <a:ext cx="284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0" name="Line 24"/>
            <p:cNvSpPr>
              <a:spLocks noChangeShapeType="1"/>
            </p:cNvSpPr>
            <p:nvPr/>
          </p:nvSpPr>
          <p:spPr bwMode="auto">
            <a:xfrm>
              <a:off x="1234" y="585"/>
              <a:ext cx="2843"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1" name="Line 25"/>
            <p:cNvSpPr>
              <a:spLocks noChangeShapeType="1"/>
            </p:cNvSpPr>
            <p:nvPr/>
          </p:nvSpPr>
          <p:spPr bwMode="auto">
            <a:xfrm>
              <a:off x="1136" y="643"/>
              <a:ext cx="284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2" name="Line 26"/>
            <p:cNvSpPr>
              <a:spLocks noChangeShapeType="1"/>
            </p:cNvSpPr>
            <p:nvPr/>
          </p:nvSpPr>
          <p:spPr bwMode="auto">
            <a:xfrm>
              <a:off x="1505" y="390"/>
              <a:ext cx="2843"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3" name="Line 27"/>
            <p:cNvSpPr>
              <a:spLocks noChangeShapeType="1"/>
            </p:cNvSpPr>
            <p:nvPr/>
          </p:nvSpPr>
          <p:spPr bwMode="auto">
            <a:xfrm>
              <a:off x="3967" y="657"/>
              <a:ext cx="0" cy="312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4" name="Line 28"/>
            <p:cNvSpPr>
              <a:spLocks noChangeShapeType="1"/>
            </p:cNvSpPr>
            <p:nvPr/>
          </p:nvSpPr>
          <p:spPr bwMode="auto">
            <a:xfrm>
              <a:off x="4035" y="643"/>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5" name="Line 29"/>
            <p:cNvSpPr>
              <a:spLocks noChangeShapeType="1"/>
            </p:cNvSpPr>
            <p:nvPr/>
          </p:nvSpPr>
          <p:spPr bwMode="auto">
            <a:xfrm>
              <a:off x="4103" y="572"/>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6" name="Line 30"/>
            <p:cNvSpPr>
              <a:spLocks noChangeShapeType="1"/>
            </p:cNvSpPr>
            <p:nvPr/>
          </p:nvSpPr>
          <p:spPr bwMode="auto">
            <a:xfrm>
              <a:off x="4158" y="528"/>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7" name="Line 31"/>
            <p:cNvSpPr>
              <a:spLocks noChangeShapeType="1"/>
            </p:cNvSpPr>
            <p:nvPr/>
          </p:nvSpPr>
          <p:spPr bwMode="auto">
            <a:xfrm>
              <a:off x="3967" y="643"/>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8" name="Line 32"/>
            <p:cNvSpPr>
              <a:spLocks noChangeShapeType="1"/>
            </p:cNvSpPr>
            <p:nvPr/>
          </p:nvSpPr>
          <p:spPr bwMode="auto">
            <a:xfrm>
              <a:off x="4306" y="448"/>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89" name="Line 33"/>
            <p:cNvSpPr>
              <a:spLocks noChangeShapeType="1"/>
            </p:cNvSpPr>
            <p:nvPr/>
          </p:nvSpPr>
          <p:spPr bwMode="auto">
            <a:xfrm>
              <a:off x="4374" y="377"/>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0" name="Line 34"/>
            <p:cNvSpPr>
              <a:spLocks noChangeShapeType="1"/>
            </p:cNvSpPr>
            <p:nvPr/>
          </p:nvSpPr>
          <p:spPr bwMode="auto">
            <a:xfrm>
              <a:off x="4429" y="332"/>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1" name="Line 35"/>
            <p:cNvSpPr>
              <a:spLocks noChangeShapeType="1"/>
            </p:cNvSpPr>
            <p:nvPr/>
          </p:nvSpPr>
          <p:spPr bwMode="auto">
            <a:xfrm>
              <a:off x="4238" y="448"/>
              <a:ext cx="0" cy="312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2" name="Line 36"/>
            <p:cNvSpPr>
              <a:spLocks noChangeShapeType="1"/>
            </p:cNvSpPr>
            <p:nvPr/>
          </p:nvSpPr>
          <p:spPr bwMode="auto">
            <a:xfrm>
              <a:off x="1667" y="3216"/>
              <a:ext cx="1693"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3" name="Line 37"/>
            <p:cNvSpPr>
              <a:spLocks noChangeShapeType="1"/>
            </p:cNvSpPr>
            <p:nvPr/>
          </p:nvSpPr>
          <p:spPr bwMode="auto">
            <a:xfrm>
              <a:off x="1727" y="3156"/>
              <a:ext cx="163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4" name="Line 38"/>
            <p:cNvSpPr>
              <a:spLocks noChangeShapeType="1"/>
            </p:cNvSpPr>
            <p:nvPr/>
          </p:nvSpPr>
          <p:spPr bwMode="auto">
            <a:xfrm flipV="1">
              <a:off x="1830" y="3099"/>
              <a:ext cx="1558"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5" name="Line 39"/>
            <p:cNvSpPr>
              <a:spLocks noChangeShapeType="1"/>
            </p:cNvSpPr>
            <p:nvPr/>
          </p:nvSpPr>
          <p:spPr bwMode="auto">
            <a:xfrm>
              <a:off x="1860" y="3045"/>
              <a:ext cx="1488"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6" name="Line 40"/>
            <p:cNvSpPr>
              <a:spLocks noChangeShapeType="1"/>
            </p:cNvSpPr>
            <p:nvPr/>
          </p:nvSpPr>
          <p:spPr bwMode="auto">
            <a:xfrm flipV="1">
              <a:off x="1932" y="2988"/>
              <a:ext cx="1422"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7" name="Line 41"/>
            <p:cNvSpPr>
              <a:spLocks noChangeShapeType="1"/>
            </p:cNvSpPr>
            <p:nvPr/>
          </p:nvSpPr>
          <p:spPr bwMode="auto">
            <a:xfrm flipV="1">
              <a:off x="2010" y="2943"/>
              <a:ext cx="1354"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8" name="Line 42"/>
            <p:cNvSpPr>
              <a:spLocks noChangeShapeType="1"/>
            </p:cNvSpPr>
            <p:nvPr/>
          </p:nvSpPr>
          <p:spPr bwMode="auto">
            <a:xfrm flipV="1">
              <a:off x="2101" y="2903"/>
              <a:ext cx="1287"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099" name="Line 43"/>
            <p:cNvSpPr>
              <a:spLocks noChangeShapeType="1"/>
            </p:cNvSpPr>
            <p:nvPr/>
          </p:nvSpPr>
          <p:spPr bwMode="auto">
            <a:xfrm>
              <a:off x="2091" y="1248"/>
              <a:ext cx="0" cy="168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00" name="Line 44"/>
            <p:cNvSpPr>
              <a:spLocks noChangeShapeType="1"/>
            </p:cNvSpPr>
            <p:nvPr/>
          </p:nvSpPr>
          <p:spPr bwMode="auto">
            <a:xfrm flipH="1">
              <a:off x="2139" y="1248"/>
              <a:ext cx="21" cy="16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01" name="Line 45"/>
            <p:cNvSpPr>
              <a:spLocks noChangeShapeType="1"/>
            </p:cNvSpPr>
            <p:nvPr/>
          </p:nvSpPr>
          <p:spPr bwMode="auto">
            <a:xfrm>
              <a:off x="2016" y="1296"/>
              <a:ext cx="13" cy="163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02" name="Line 46"/>
            <p:cNvSpPr>
              <a:spLocks noChangeShapeType="1"/>
            </p:cNvSpPr>
            <p:nvPr/>
          </p:nvSpPr>
          <p:spPr bwMode="auto">
            <a:xfrm>
              <a:off x="1968" y="1296"/>
              <a:ext cx="6" cy="170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03" name="Line 47"/>
            <p:cNvSpPr>
              <a:spLocks noChangeShapeType="1"/>
            </p:cNvSpPr>
            <p:nvPr/>
          </p:nvSpPr>
          <p:spPr bwMode="auto">
            <a:xfrm flipH="1">
              <a:off x="1868" y="1248"/>
              <a:ext cx="4" cy="181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04" name="Line 48"/>
            <p:cNvSpPr>
              <a:spLocks noChangeShapeType="1"/>
            </p:cNvSpPr>
            <p:nvPr/>
          </p:nvSpPr>
          <p:spPr bwMode="auto">
            <a:xfrm flipH="1">
              <a:off x="1911" y="1248"/>
              <a:ext cx="9" cy="1797"/>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05" name="Line 49"/>
            <p:cNvSpPr>
              <a:spLocks noChangeShapeType="1"/>
            </p:cNvSpPr>
            <p:nvPr/>
          </p:nvSpPr>
          <p:spPr bwMode="auto">
            <a:xfrm flipH="1">
              <a:off x="1801" y="1248"/>
              <a:ext cx="23" cy="1882"/>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06" name="Line 50"/>
            <p:cNvSpPr>
              <a:spLocks noChangeShapeType="1"/>
            </p:cNvSpPr>
            <p:nvPr/>
          </p:nvSpPr>
          <p:spPr bwMode="auto">
            <a:xfrm flipH="1">
              <a:off x="1665" y="1248"/>
              <a:ext cx="15" cy="1953"/>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07" name="Line 51"/>
            <p:cNvSpPr>
              <a:spLocks noChangeShapeType="1"/>
            </p:cNvSpPr>
            <p:nvPr/>
          </p:nvSpPr>
          <p:spPr bwMode="auto">
            <a:xfrm flipH="1">
              <a:off x="1720" y="1248"/>
              <a:ext cx="8" cy="193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grpSp>
        <p:nvGrpSpPr>
          <p:cNvPr id="3" name="Group 52"/>
          <p:cNvGrpSpPr>
            <a:grpSpLocks/>
          </p:cNvGrpSpPr>
          <p:nvPr/>
        </p:nvGrpSpPr>
        <p:grpSpPr bwMode="auto">
          <a:xfrm>
            <a:off x="4743450" y="319088"/>
            <a:ext cx="2209800" cy="1604962"/>
            <a:chOff x="4176" y="1584"/>
            <a:chExt cx="1392" cy="1011"/>
          </a:xfrm>
        </p:grpSpPr>
        <p:grpSp>
          <p:nvGrpSpPr>
            <p:cNvPr id="4" name="Group 53"/>
            <p:cNvGrpSpPr>
              <a:grpSpLocks/>
            </p:cNvGrpSpPr>
            <p:nvPr/>
          </p:nvGrpSpPr>
          <p:grpSpPr bwMode="auto">
            <a:xfrm>
              <a:off x="4176" y="1584"/>
              <a:ext cx="1392" cy="1011"/>
              <a:chOff x="4158" y="381"/>
              <a:chExt cx="1275" cy="963"/>
            </a:xfrm>
          </p:grpSpPr>
          <p:sp>
            <p:nvSpPr>
              <p:cNvPr id="45110" name="Line 54"/>
              <p:cNvSpPr>
                <a:spLocks noChangeShapeType="1"/>
              </p:cNvSpPr>
              <p:nvPr/>
            </p:nvSpPr>
            <p:spPr bwMode="auto">
              <a:xfrm flipV="1">
                <a:off x="4158" y="381"/>
                <a:ext cx="432" cy="43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11" name="Line 55"/>
              <p:cNvSpPr>
                <a:spLocks noChangeShapeType="1"/>
              </p:cNvSpPr>
              <p:nvPr/>
            </p:nvSpPr>
            <p:spPr bwMode="auto">
              <a:xfrm flipV="1">
                <a:off x="4158" y="909"/>
                <a:ext cx="432" cy="43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12" name="Line 56"/>
              <p:cNvSpPr>
                <a:spLocks noChangeShapeType="1"/>
              </p:cNvSpPr>
              <p:nvPr/>
            </p:nvSpPr>
            <p:spPr bwMode="auto">
              <a:xfrm>
                <a:off x="4572" y="381"/>
                <a:ext cx="0" cy="528"/>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13" name="Line 57"/>
              <p:cNvSpPr>
                <a:spLocks noChangeShapeType="1"/>
              </p:cNvSpPr>
              <p:nvPr/>
            </p:nvSpPr>
            <p:spPr bwMode="auto">
              <a:xfrm flipV="1">
                <a:off x="4704" y="432"/>
                <a:ext cx="432" cy="43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14" name="AutoShape 58"/>
              <p:cNvSpPr>
                <a:spLocks noChangeArrowheads="1"/>
              </p:cNvSpPr>
              <p:nvPr/>
            </p:nvSpPr>
            <p:spPr bwMode="auto">
              <a:xfrm flipH="1" flipV="1">
                <a:off x="4176" y="384"/>
                <a:ext cx="1248" cy="960"/>
              </a:xfrm>
              <a:prstGeom prst="cube">
                <a:avLst>
                  <a:gd name="adj" fmla="val 43231"/>
                </a:avLst>
              </a:prstGeom>
              <a:solidFill>
                <a:schemeClr val="bg1"/>
              </a:solidFill>
              <a:ln w="28575">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5115" name="Line 59"/>
              <p:cNvSpPr>
                <a:spLocks noChangeShapeType="1"/>
              </p:cNvSpPr>
              <p:nvPr/>
            </p:nvSpPr>
            <p:spPr bwMode="auto">
              <a:xfrm>
                <a:off x="4176" y="816"/>
                <a:ext cx="0" cy="528"/>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16" name="Line 60"/>
              <p:cNvSpPr>
                <a:spLocks noChangeShapeType="1"/>
              </p:cNvSpPr>
              <p:nvPr/>
            </p:nvSpPr>
            <p:spPr bwMode="auto">
              <a:xfrm>
                <a:off x="4176" y="1344"/>
                <a:ext cx="816" cy="0"/>
              </a:xfrm>
              <a:prstGeom prst="line">
                <a:avLst/>
              </a:prstGeom>
              <a:noFill/>
              <a:ln w="3175">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17" name="Line 61"/>
              <p:cNvSpPr>
                <a:spLocks noChangeShapeType="1"/>
              </p:cNvSpPr>
              <p:nvPr/>
            </p:nvSpPr>
            <p:spPr bwMode="auto">
              <a:xfrm>
                <a:off x="4608" y="930"/>
                <a:ext cx="816" cy="0"/>
              </a:xfrm>
              <a:prstGeom prst="line">
                <a:avLst/>
              </a:prstGeom>
              <a:noFill/>
              <a:ln w="3175"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18" name="AutoShape 62"/>
              <p:cNvSpPr>
                <a:spLocks noChangeArrowheads="1"/>
              </p:cNvSpPr>
              <p:nvPr/>
            </p:nvSpPr>
            <p:spPr bwMode="auto">
              <a:xfrm>
                <a:off x="4608" y="930"/>
                <a:ext cx="825" cy="414"/>
              </a:xfrm>
              <a:prstGeom prst="parallelogram">
                <a:avLst>
                  <a:gd name="adj" fmla="val 108799"/>
                </a:avLst>
              </a:prstGeom>
              <a:solidFill>
                <a:srgbClr val="CCCCFF"/>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5" name="Group 63"/>
            <p:cNvGrpSpPr>
              <a:grpSpLocks/>
            </p:cNvGrpSpPr>
            <p:nvPr/>
          </p:nvGrpSpPr>
          <p:grpSpPr bwMode="auto">
            <a:xfrm>
              <a:off x="4272" y="1776"/>
              <a:ext cx="1104" cy="720"/>
              <a:chOff x="3888" y="912"/>
              <a:chExt cx="1104" cy="720"/>
            </a:xfrm>
          </p:grpSpPr>
          <p:sp>
            <p:nvSpPr>
              <p:cNvPr id="45120" name="Arc 64"/>
              <p:cNvSpPr>
                <a:spLocks/>
              </p:cNvSpPr>
              <p:nvPr/>
            </p:nvSpPr>
            <p:spPr bwMode="auto">
              <a:xfrm>
                <a:off x="3936" y="1200"/>
                <a:ext cx="768"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6666FF"/>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21" name="Arc 65"/>
              <p:cNvSpPr>
                <a:spLocks/>
              </p:cNvSpPr>
              <p:nvPr/>
            </p:nvSpPr>
            <p:spPr bwMode="auto">
              <a:xfrm>
                <a:off x="3888" y="1296"/>
                <a:ext cx="672" cy="288"/>
              </a:xfrm>
              <a:custGeom>
                <a:avLst/>
                <a:gdLst>
                  <a:gd name="T0" fmla="*/ 0 w 21600"/>
                  <a:gd name="T1" fmla="*/ 0 h 21474"/>
                  <a:gd name="T2" fmla="*/ 0 w 21600"/>
                  <a:gd name="T3" fmla="*/ 0 h 21474"/>
                  <a:gd name="T4" fmla="*/ 0 w 21600"/>
                  <a:gd name="T5" fmla="*/ 0 h 21474"/>
                  <a:gd name="T6" fmla="*/ 0 60000 65536"/>
                  <a:gd name="T7" fmla="*/ 0 60000 65536"/>
                  <a:gd name="T8" fmla="*/ 0 60000 65536"/>
                </a:gdLst>
                <a:ahLst/>
                <a:cxnLst>
                  <a:cxn ang="T6">
                    <a:pos x="T0" y="T1"/>
                  </a:cxn>
                  <a:cxn ang="T7">
                    <a:pos x="T2" y="T3"/>
                  </a:cxn>
                  <a:cxn ang="T8">
                    <a:pos x="T4" y="T5"/>
                  </a:cxn>
                </a:cxnLst>
                <a:rect l="0" t="0" r="r" b="b"/>
                <a:pathLst>
                  <a:path w="21600" h="21474" fill="none" extrusionOk="0">
                    <a:moveTo>
                      <a:pt x="2331" y="0"/>
                    </a:moveTo>
                    <a:cubicBezTo>
                      <a:pt x="13294" y="1190"/>
                      <a:pt x="21600" y="10447"/>
                      <a:pt x="21600" y="21474"/>
                    </a:cubicBezTo>
                  </a:path>
                  <a:path w="21600" h="21474" stroke="0" extrusionOk="0">
                    <a:moveTo>
                      <a:pt x="2331" y="0"/>
                    </a:moveTo>
                    <a:cubicBezTo>
                      <a:pt x="13294" y="1190"/>
                      <a:pt x="21600" y="10447"/>
                      <a:pt x="21600" y="21474"/>
                    </a:cubicBezTo>
                    <a:lnTo>
                      <a:pt x="0" y="21474"/>
                    </a:lnTo>
                    <a:lnTo>
                      <a:pt x="2331" y="0"/>
                    </a:lnTo>
                    <a:close/>
                  </a:path>
                </a:pathLst>
              </a:custGeom>
              <a:noFill/>
              <a:ln w="28575">
                <a:solidFill>
                  <a:srgbClr val="6666FF"/>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22" name="Arc 66"/>
              <p:cNvSpPr>
                <a:spLocks/>
              </p:cNvSpPr>
              <p:nvPr/>
            </p:nvSpPr>
            <p:spPr bwMode="auto">
              <a:xfrm>
                <a:off x="4032" y="1104"/>
                <a:ext cx="768"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6666FF"/>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23" name="Arc 67"/>
              <p:cNvSpPr>
                <a:spLocks/>
              </p:cNvSpPr>
              <p:nvPr/>
            </p:nvSpPr>
            <p:spPr bwMode="auto">
              <a:xfrm>
                <a:off x="4224" y="912"/>
                <a:ext cx="768"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6666FF"/>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24" name="Arc 68"/>
              <p:cNvSpPr>
                <a:spLocks/>
              </p:cNvSpPr>
              <p:nvPr/>
            </p:nvSpPr>
            <p:spPr bwMode="auto">
              <a:xfrm>
                <a:off x="4080" y="1008"/>
                <a:ext cx="768"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6666FF"/>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grpSp>
      <p:grpSp>
        <p:nvGrpSpPr>
          <p:cNvPr id="6" name="Group 69"/>
          <p:cNvGrpSpPr>
            <a:grpSpLocks/>
          </p:cNvGrpSpPr>
          <p:nvPr/>
        </p:nvGrpSpPr>
        <p:grpSpPr bwMode="auto">
          <a:xfrm>
            <a:off x="2090738" y="1919288"/>
            <a:ext cx="2214562" cy="2752725"/>
            <a:chOff x="528" y="1296"/>
            <a:chExt cx="1395" cy="1734"/>
          </a:xfrm>
        </p:grpSpPr>
        <p:sp>
          <p:nvSpPr>
            <p:cNvPr id="45126" name="Line 70"/>
            <p:cNvSpPr>
              <a:spLocks noChangeShapeType="1"/>
            </p:cNvSpPr>
            <p:nvPr/>
          </p:nvSpPr>
          <p:spPr bwMode="auto">
            <a:xfrm flipV="1">
              <a:off x="562" y="1584"/>
              <a:ext cx="926"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27" name="Line 71"/>
            <p:cNvSpPr>
              <a:spLocks noChangeShapeType="1"/>
            </p:cNvSpPr>
            <p:nvPr/>
          </p:nvSpPr>
          <p:spPr bwMode="auto">
            <a:xfrm flipV="1">
              <a:off x="1077" y="1776"/>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28" name="Line 72"/>
            <p:cNvSpPr>
              <a:spLocks noChangeShapeType="1"/>
            </p:cNvSpPr>
            <p:nvPr/>
          </p:nvSpPr>
          <p:spPr bwMode="auto">
            <a:xfrm flipV="1">
              <a:off x="1077" y="1968"/>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29" name="Line 73"/>
            <p:cNvSpPr>
              <a:spLocks noChangeShapeType="1"/>
            </p:cNvSpPr>
            <p:nvPr/>
          </p:nvSpPr>
          <p:spPr bwMode="auto">
            <a:xfrm flipV="1">
              <a:off x="1077" y="2160"/>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0" name="Line 74"/>
            <p:cNvSpPr>
              <a:spLocks noChangeShapeType="1"/>
            </p:cNvSpPr>
            <p:nvPr/>
          </p:nvSpPr>
          <p:spPr bwMode="auto">
            <a:xfrm flipV="1">
              <a:off x="1077" y="2340"/>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1" name="Line 75"/>
            <p:cNvSpPr>
              <a:spLocks noChangeShapeType="1"/>
            </p:cNvSpPr>
            <p:nvPr/>
          </p:nvSpPr>
          <p:spPr bwMode="auto">
            <a:xfrm flipV="1">
              <a:off x="1077" y="2514"/>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2" name="Line 76"/>
            <p:cNvSpPr>
              <a:spLocks noChangeShapeType="1"/>
            </p:cNvSpPr>
            <p:nvPr/>
          </p:nvSpPr>
          <p:spPr bwMode="auto">
            <a:xfrm flipV="1">
              <a:off x="1077" y="2688"/>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3" name="Line 77"/>
            <p:cNvSpPr>
              <a:spLocks noChangeShapeType="1"/>
            </p:cNvSpPr>
            <p:nvPr/>
          </p:nvSpPr>
          <p:spPr bwMode="auto">
            <a:xfrm flipV="1">
              <a:off x="1077" y="2850"/>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4" name="Line 78"/>
            <p:cNvSpPr>
              <a:spLocks noChangeShapeType="1"/>
            </p:cNvSpPr>
            <p:nvPr/>
          </p:nvSpPr>
          <p:spPr bwMode="auto">
            <a:xfrm flipV="1">
              <a:off x="1077" y="3030"/>
              <a:ext cx="411"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5" name="Line 79"/>
            <p:cNvSpPr>
              <a:spLocks noChangeShapeType="1"/>
            </p:cNvSpPr>
            <p:nvPr/>
          </p:nvSpPr>
          <p:spPr bwMode="auto">
            <a:xfrm>
              <a:off x="528" y="2640"/>
              <a:ext cx="583"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6" name="Line 80"/>
            <p:cNvSpPr>
              <a:spLocks noChangeShapeType="1"/>
            </p:cNvSpPr>
            <p:nvPr/>
          </p:nvSpPr>
          <p:spPr bwMode="auto">
            <a:xfrm flipV="1">
              <a:off x="1488" y="2592"/>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7" name="Line 81"/>
            <p:cNvSpPr>
              <a:spLocks noChangeShapeType="1"/>
            </p:cNvSpPr>
            <p:nvPr/>
          </p:nvSpPr>
          <p:spPr bwMode="auto">
            <a:xfrm flipV="1">
              <a:off x="1488" y="2400"/>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8" name="Line 82"/>
            <p:cNvSpPr>
              <a:spLocks noChangeShapeType="1"/>
            </p:cNvSpPr>
            <p:nvPr/>
          </p:nvSpPr>
          <p:spPr bwMode="auto">
            <a:xfrm flipV="1">
              <a:off x="1488" y="1920"/>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39" name="Line 83"/>
            <p:cNvSpPr>
              <a:spLocks noChangeShapeType="1"/>
            </p:cNvSpPr>
            <p:nvPr/>
          </p:nvSpPr>
          <p:spPr bwMode="auto">
            <a:xfrm flipV="1">
              <a:off x="1488" y="1728"/>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40" name="Line 84"/>
            <p:cNvSpPr>
              <a:spLocks noChangeShapeType="1"/>
            </p:cNvSpPr>
            <p:nvPr/>
          </p:nvSpPr>
          <p:spPr bwMode="auto">
            <a:xfrm flipV="1">
              <a:off x="1488" y="2238"/>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41" name="Line 85"/>
            <p:cNvSpPr>
              <a:spLocks noChangeShapeType="1"/>
            </p:cNvSpPr>
            <p:nvPr/>
          </p:nvSpPr>
          <p:spPr bwMode="auto">
            <a:xfrm flipV="1">
              <a:off x="1488" y="1536"/>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42" name="Line 86"/>
            <p:cNvSpPr>
              <a:spLocks noChangeShapeType="1"/>
            </p:cNvSpPr>
            <p:nvPr/>
          </p:nvSpPr>
          <p:spPr bwMode="auto">
            <a:xfrm flipV="1">
              <a:off x="1488" y="1344"/>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43" name="Line 87"/>
            <p:cNvSpPr>
              <a:spLocks noChangeShapeType="1"/>
            </p:cNvSpPr>
            <p:nvPr/>
          </p:nvSpPr>
          <p:spPr bwMode="auto">
            <a:xfrm flipV="1">
              <a:off x="1488" y="1296"/>
              <a:ext cx="288" cy="288"/>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144" name="Line 88"/>
            <p:cNvSpPr>
              <a:spLocks noChangeShapeType="1"/>
            </p:cNvSpPr>
            <p:nvPr/>
          </p:nvSpPr>
          <p:spPr bwMode="auto">
            <a:xfrm flipV="1">
              <a:off x="1491" y="2079"/>
              <a:ext cx="432" cy="432"/>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grpSp>
        <p:nvGrpSpPr>
          <p:cNvPr id="7" name="Group 89"/>
          <p:cNvGrpSpPr>
            <a:grpSpLocks/>
          </p:cNvGrpSpPr>
          <p:nvPr/>
        </p:nvGrpSpPr>
        <p:grpSpPr bwMode="auto">
          <a:xfrm>
            <a:off x="2438400" y="1981200"/>
            <a:ext cx="1609725" cy="2743200"/>
            <a:chOff x="726" y="1344"/>
            <a:chExt cx="1008" cy="1728"/>
          </a:xfrm>
        </p:grpSpPr>
        <p:sp>
          <p:nvSpPr>
            <p:cNvPr id="45146" name="AutoShape 90"/>
            <p:cNvSpPr>
              <a:spLocks noChangeArrowheads="1"/>
            </p:cNvSpPr>
            <p:nvPr/>
          </p:nvSpPr>
          <p:spPr bwMode="auto">
            <a:xfrm rot="-5400000" flipH="1" flipV="1">
              <a:off x="1288" y="1548"/>
              <a:ext cx="77"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47" name="AutoShape 91"/>
            <p:cNvSpPr>
              <a:spLocks noChangeArrowheads="1"/>
            </p:cNvSpPr>
            <p:nvPr/>
          </p:nvSpPr>
          <p:spPr bwMode="auto">
            <a:xfrm rot="-5400000" flipH="1" flipV="1">
              <a:off x="1288" y="1739"/>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48" name="AutoShape 92"/>
            <p:cNvSpPr>
              <a:spLocks noChangeArrowheads="1"/>
            </p:cNvSpPr>
            <p:nvPr/>
          </p:nvSpPr>
          <p:spPr bwMode="auto">
            <a:xfrm rot="-5400000" flipH="1" flipV="1">
              <a:off x="1288" y="1931"/>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49" name="AutoShape 93"/>
            <p:cNvSpPr>
              <a:spLocks noChangeArrowheads="1"/>
            </p:cNvSpPr>
            <p:nvPr/>
          </p:nvSpPr>
          <p:spPr bwMode="auto">
            <a:xfrm rot="-5400000" flipH="1" flipV="1">
              <a:off x="1288" y="2123"/>
              <a:ext cx="77"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0" name="AutoShape 94"/>
            <p:cNvSpPr>
              <a:spLocks noChangeArrowheads="1"/>
            </p:cNvSpPr>
            <p:nvPr/>
          </p:nvSpPr>
          <p:spPr bwMode="auto">
            <a:xfrm rot="-5400000" flipH="1" flipV="1">
              <a:off x="1288" y="2302"/>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1" name="AutoShape 95"/>
            <p:cNvSpPr>
              <a:spLocks noChangeArrowheads="1"/>
            </p:cNvSpPr>
            <p:nvPr/>
          </p:nvSpPr>
          <p:spPr bwMode="auto">
            <a:xfrm rot="-5400000" flipH="1" flipV="1">
              <a:off x="1288" y="2476"/>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2" name="AutoShape 96"/>
            <p:cNvSpPr>
              <a:spLocks noChangeArrowheads="1"/>
            </p:cNvSpPr>
            <p:nvPr/>
          </p:nvSpPr>
          <p:spPr bwMode="auto">
            <a:xfrm rot="-5400000" flipH="1" flipV="1">
              <a:off x="1288" y="2650"/>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3" name="AutoShape 97"/>
            <p:cNvSpPr>
              <a:spLocks noChangeArrowheads="1"/>
            </p:cNvSpPr>
            <p:nvPr/>
          </p:nvSpPr>
          <p:spPr bwMode="auto">
            <a:xfrm rot="-5400000" flipH="1" flipV="1">
              <a:off x="1288" y="2811"/>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4" name="AutoShape 98"/>
            <p:cNvSpPr>
              <a:spLocks noChangeArrowheads="1"/>
            </p:cNvSpPr>
            <p:nvPr/>
          </p:nvSpPr>
          <p:spPr bwMode="auto">
            <a:xfrm rot="-5400000" flipH="1" flipV="1">
              <a:off x="1288" y="2991"/>
              <a:ext cx="78"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5" name="AutoShape 99"/>
            <p:cNvSpPr>
              <a:spLocks noChangeArrowheads="1"/>
            </p:cNvSpPr>
            <p:nvPr/>
          </p:nvSpPr>
          <p:spPr bwMode="auto">
            <a:xfrm rot="5400000">
              <a:off x="729" y="1539"/>
              <a:ext cx="77"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6" name="AutoShape 100"/>
            <p:cNvSpPr>
              <a:spLocks noChangeArrowheads="1"/>
            </p:cNvSpPr>
            <p:nvPr/>
          </p:nvSpPr>
          <p:spPr bwMode="auto">
            <a:xfrm rot="5400000" flipH="1" flipV="1">
              <a:off x="763" y="2601"/>
              <a:ext cx="78"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7" name="AutoShape 101"/>
            <p:cNvSpPr>
              <a:spLocks noChangeArrowheads="1"/>
            </p:cNvSpPr>
            <p:nvPr/>
          </p:nvSpPr>
          <p:spPr bwMode="auto">
            <a:xfrm rot="2627371" flipH="1">
              <a:off x="1625" y="1344"/>
              <a:ext cx="76"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8" name="AutoShape 102"/>
            <p:cNvSpPr>
              <a:spLocks noChangeArrowheads="1"/>
            </p:cNvSpPr>
            <p:nvPr/>
          </p:nvSpPr>
          <p:spPr bwMode="auto">
            <a:xfrm rot="2627371" flipH="1">
              <a:off x="1634" y="1521"/>
              <a:ext cx="76"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59" name="AutoShape 103"/>
            <p:cNvSpPr>
              <a:spLocks noChangeArrowheads="1"/>
            </p:cNvSpPr>
            <p:nvPr/>
          </p:nvSpPr>
          <p:spPr bwMode="auto">
            <a:xfrm rot="2627371" flipH="1">
              <a:off x="1634" y="1715"/>
              <a:ext cx="76"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60" name="AutoShape 104"/>
            <p:cNvSpPr>
              <a:spLocks noChangeArrowheads="1"/>
            </p:cNvSpPr>
            <p:nvPr/>
          </p:nvSpPr>
          <p:spPr bwMode="auto">
            <a:xfrm rot="2627371" flipH="1">
              <a:off x="1657" y="1892"/>
              <a:ext cx="77"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61" name="AutoShape 105"/>
            <p:cNvSpPr>
              <a:spLocks noChangeArrowheads="1"/>
            </p:cNvSpPr>
            <p:nvPr/>
          </p:nvSpPr>
          <p:spPr bwMode="auto">
            <a:xfrm rot="2627371" flipH="1">
              <a:off x="1657" y="2069"/>
              <a:ext cx="77"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62" name="AutoShape 106"/>
            <p:cNvSpPr>
              <a:spLocks noChangeArrowheads="1"/>
            </p:cNvSpPr>
            <p:nvPr/>
          </p:nvSpPr>
          <p:spPr bwMode="auto">
            <a:xfrm rot="2627371" flipH="1">
              <a:off x="1657" y="2230"/>
              <a:ext cx="77"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63" name="AutoShape 107"/>
            <p:cNvSpPr>
              <a:spLocks noChangeArrowheads="1"/>
            </p:cNvSpPr>
            <p:nvPr/>
          </p:nvSpPr>
          <p:spPr bwMode="auto">
            <a:xfrm rot="2627371" flipH="1">
              <a:off x="1657" y="2398"/>
              <a:ext cx="77"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64" name="AutoShape 108"/>
            <p:cNvSpPr>
              <a:spLocks noChangeArrowheads="1"/>
            </p:cNvSpPr>
            <p:nvPr/>
          </p:nvSpPr>
          <p:spPr bwMode="auto">
            <a:xfrm rot="2627371" flipH="1">
              <a:off x="1657" y="2557"/>
              <a:ext cx="77" cy="12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65" name="AutoShape 109"/>
            <p:cNvSpPr>
              <a:spLocks noChangeArrowheads="1"/>
            </p:cNvSpPr>
            <p:nvPr/>
          </p:nvSpPr>
          <p:spPr bwMode="auto">
            <a:xfrm rot="2627371" flipH="1">
              <a:off x="1657" y="2761"/>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9566" name="AutoShape 110"/>
          <p:cNvSpPr>
            <a:spLocks noChangeArrowheads="1"/>
          </p:cNvSpPr>
          <p:nvPr/>
        </p:nvSpPr>
        <p:spPr bwMode="auto">
          <a:xfrm rot="5400000">
            <a:off x="4524375" y="1290638"/>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67" name="AutoShape 111"/>
          <p:cNvSpPr>
            <a:spLocks noChangeArrowheads="1"/>
          </p:cNvSpPr>
          <p:nvPr/>
        </p:nvSpPr>
        <p:spPr bwMode="auto">
          <a:xfrm rot="16200000" flipH="1">
            <a:off x="4105275" y="5591176"/>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68" name="AutoShape 112"/>
          <p:cNvSpPr>
            <a:spLocks noChangeArrowheads="1"/>
          </p:cNvSpPr>
          <p:nvPr/>
        </p:nvSpPr>
        <p:spPr bwMode="auto">
          <a:xfrm rot="16200000" flipH="1">
            <a:off x="4791075" y="5467351"/>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69" name="AutoShape 113"/>
          <p:cNvSpPr>
            <a:spLocks noChangeArrowheads="1"/>
          </p:cNvSpPr>
          <p:nvPr/>
        </p:nvSpPr>
        <p:spPr bwMode="auto">
          <a:xfrm rot="4923577">
            <a:off x="4410075" y="1433513"/>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70" name="AutoShape 114"/>
          <p:cNvSpPr>
            <a:spLocks noChangeArrowheads="1"/>
          </p:cNvSpPr>
          <p:nvPr/>
        </p:nvSpPr>
        <p:spPr bwMode="auto">
          <a:xfrm rot="15447396" flipH="1">
            <a:off x="3786187" y="1533526"/>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71" name="AutoShape 115"/>
          <p:cNvSpPr>
            <a:spLocks noChangeArrowheads="1"/>
          </p:cNvSpPr>
          <p:nvPr/>
        </p:nvSpPr>
        <p:spPr bwMode="auto">
          <a:xfrm rot="6531818">
            <a:off x="3514725" y="5262563"/>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72" name="AutoShape 116"/>
          <p:cNvSpPr>
            <a:spLocks noChangeArrowheads="1"/>
          </p:cNvSpPr>
          <p:nvPr/>
        </p:nvSpPr>
        <p:spPr bwMode="auto">
          <a:xfrm rot="5400000">
            <a:off x="4743450" y="5619751"/>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73" name="AutoShape 117"/>
          <p:cNvSpPr>
            <a:spLocks noChangeArrowheads="1"/>
          </p:cNvSpPr>
          <p:nvPr/>
        </p:nvSpPr>
        <p:spPr bwMode="auto">
          <a:xfrm rot="15346687" flipH="1">
            <a:off x="3648075" y="1428751"/>
            <a:ext cx="123825" cy="1905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8" name="Group 118"/>
          <p:cNvGrpSpPr>
            <a:grpSpLocks/>
          </p:cNvGrpSpPr>
          <p:nvPr/>
        </p:nvGrpSpPr>
        <p:grpSpPr bwMode="auto">
          <a:xfrm>
            <a:off x="3157538" y="1385888"/>
            <a:ext cx="2895600" cy="4343400"/>
            <a:chOff x="1200" y="960"/>
            <a:chExt cx="1824" cy="2736"/>
          </a:xfrm>
        </p:grpSpPr>
        <p:sp>
          <p:nvSpPr>
            <p:cNvPr id="45175" name="AutoShape 119"/>
            <p:cNvSpPr>
              <a:spLocks/>
            </p:cNvSpPr>
            <p:nvPr/>
          </p:nvSpPr>
          <p:spPr bwMode="auto">
            <a:xfrm>
              <a:off x="1299" y="1053"/>
              <a:ext cx="830" cy="2550"/>
            </a:xfrm>
            <a:prstGeom prst="leftBracket">
              <a:avLst>
                <a:gd name="adj" fmla="val 39798"/>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76" name="AutoShape 120"/>
            <p:cNvSpPr>
              <a:spLocks/>
            </p:cNvSpPr>
            <p:nvPr/>
          </p:nvSpPr>
          <p:spPr bwMode="auto">
            <a:xfrm flipH="1">
              <a:off x="2129" y="1053"/>
              <a:ext cx="796" cy="2550"/>
            </a:xfrm>
            <a:prstGeom prst="leftBracket">
              <a:avLst>
                <a:gd name="adj" fmla="val 42343"/>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77" name="AutoShape 121"/>
            <p:cNvSpPr>
              <a:spLocks/>
            </p:cNvSpPr>
            <p:nvPr/>
          </p:nvSpPr>
          <p:spPr bwMode="auto">
            <a:xfrm>
              <a:off x="1200" y="960"/>
              <a:ext cx="995" cy="2736"/>
            </a:xfrm>
            <a:prstGeom prst="leftBracket">
              <a:avLst>
                <a:gd name="adj" fmla="val 37096"/>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78" name="AutoShape 122"/>
            <p:cNvSpPr>
              <a:spLocks/>
            </p:cNvSpPr>
            <p:nvPr/>
          </p:nvSpPr>
          <p:spPr bwMode="auto">
            <a:xfrm flipH="1">
              <a:off x="2062" y="960"/>
              <a:ext cx="962" cy="2736"/>
            </a:xfrm>
            <a:prstGeom prst="leftBracket">
              <a:avLst>
                <a:gd name="adj" fmla="val 46190"/>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9579" name="AutoShape 123"/>
          <p:cNvSpPr>
            <a:spLocks noChangeArrowheads="1"/>
          </p:cNvSpPr>
          <p:nvPr/>
        </p:nvSpPr>
        <p:spPr bwMode="auto">
          <a:xfrm rot="17241041" flipH="1">
            <a:off x="5788819" y="521494"/>
            <a:ext cx="80962" cy="2794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0" name="AutoShape 124"/>
          <p:cNvSpPr>
            <a:spLocks noChangeArrowheads="1"/>
          </p:cNvSpPr>
          <p:nvPr/>
        </p:nvSpPr>
        <p:spPr bwMode="auto">
          <a:xfrm rot="17241041" flipH="1">
            <a:off x="5643562" y="687388"/>
            <a:ext cx="100013" cy="306388"/>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1" name="AutoShape 125"/>
          <p:cNvSpPr>
            <a:spLocks noChangeArrowheads="1"/>
          </p:cNvSpPr>
          <p:nvPr/>
        </p:nvSpPr>
        <p:spPr bwMode="auto">
          <a:xfrm rot="17241041" flipH="1">
            <a:off x="5491162" y="817563"/>
            <a:ext cx="80963" cy="306388"/>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2" name="AutoShape 126"/>
          <p:cNvSpPr>
            <a:spLocks noChangeArrowheads="1"/>
          </p:cNvSpPr>
          <p:nvPr/>
        </p:nvSpPr>
        <p:spPr bwMode="auto">
          <a:xfrm rot="17241041" flipH="1">
            <a:off x="5338763" y="977900"/>
            <a:ext cx="100012" cy="306388"/>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3" name="AutoShape 127"/>
          <p:cNvSpPr>
            <a:spLocks noChangeArrowheads="1"/>
          </p:cNvSpPr>
          <p:nvPr/>
        </p:nvSpPr>
        <p:spPr bwMode="auto">
          <a:xfrm rot="17114953" flipH="1">
            <a:off x="5272087" y="1104901"/>
            <a:ext cx="104775" cy="3429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4" name="AutoShape 128"/>
          <p:cNvSpPr>
            <a:spLocks noChangeArrowheads="1"/>
          </p:cNvSpPr>
          <p:nvPr/>
        </p:nvSpPr>
        <p:spPr bwMode="auto">
          <a:xfrm rot="7314332" flipH="1">
            <a:off x="6351588" y="736600"/>
            <a:ext cx="106362" cy="319088"/>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5" name="AutoShape 129"/>
          <p:cNvSpPr>
            <a:spLocks noChangeArrowheads="1"/>
          </p:cNvSpPr>
          <p:nvPr/>
        </p:nvSpPr>
        <p:spPr bwMode="auto">
          <a:xfrm rot="7314332" flipH="1">
            <a:off x="6091238" y="871537"/>
            <a:ext cx="90488" cy="290513"/>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6" name="AutoShape 130"/>
          <p:cNvSpPr>
            <a:spLocks noChangeArrowheads="1"/>
          </p:cNvSpPr>
          <p:nvPr/>
        </p:nvSpPr>
        <p:spPr bwMode="auto">
          <a:xfrm rot="7314332" flipH="1">
            <a:off x="6003925" y="1014413"/>
            <a:ext cx="76200" cy="3048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7" name="AutoShape 131"/>
          <p:cNvSpPr>
            <a:spLocks noChangeArrowheads="1"/>
          </p:cNvSpPr>
          <p:nvPr/>
        </p:nvSpPr>
        <p:spPr bwMode="auto">
          <a:xfrm rot="7314332" flipH="1">
            <a:off x="5847556" y="1159669"/>
            <a:ext cx="100013" cy="307975"/>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8" name="AutoShape 132"/>
          <p:cNvSpPr>
            <a:spLocks noChangeArrowheads="1"/>
          </p:cNvSpPr>
          <p:nvPr/>
        </p:nvSpPr>
        <p:spPr bwMode="auto">
          <a:xfrm rot="7314332" flipH="1">
            <a:off x="5728494" y="1331119"/>
            <a:ext cx="104775" cy="207963"/>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89" name="AutoShape 133"/>
          <p:cNvSpPr>
            <a:spLocks noChangeArrowheads="1"/>
          </p:cNvSpPr>
          <p:nvPr/>
        </p:nvSpPr>
        <p:spPr bwMode="auto">
          <a:xfrm rot="17241041" flipH="1">
            <a:off x="5141119" y="1326356"/>
            <a:ext cx="88900" cy="230188"/>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90" name="AutoShape 134"/>
          <p:cNvSpPr>
            <a:spLocks noChangeArrowheads="1"/>
          </p:cNvSpPr>
          <p:nvPr/>
        </p:nvSpPr>
        <p:spPr bwMode="auto">
          <a:xfrm rot="17241041" flipH="1">
            <a:off x="5049837" y="1452563"/>
            <a:ext cx="104775" cy="2286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91" name="AutoShape 135"/>
          <p:cNvSpPr>
            <a:spLocks noChangeArrowheads="1"/>
          </p:cNvSpPr>
          <p:nvPr/>
        </p:nvSpPr>
        <p:spPr bwMode="auto">
          <a:xfrm rot="7314332" flipH="1">
            <a:off x="5550694" y="1466057"/>
            <a:ext cx="109537" cy="266700"/>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592" name="AutoShape 136"/>
          <p:cNvSpPr>
            <a:spLocks noChangeArrowheads="1"/>
          </p:cNvSpPr>
          <p:nvPr/>
        </p:nvSpPr>
        <p:spPr bwMode="auto">
          <a:xfrm rot="6561728" flipH="1">
            <a:off x="5426869" y="1550194"/>
            <a:ext cx="93663" cy="238125"/>
          </a:xfrm>
          <a:prstGeom prst="flowChartExtract">
            <a:avLst/>
          </a:prstGeom>
          <a:solidFill>
            <a:srgbClr val="9999FF"/>
          </a:solidFill>
          <a:ln w="12700" cap="sq">
            <a:solidFill>
              <a:srgbClr val="66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9" name="Group 137"/>
          <p:cNvGrpSpPr>
            <a:grpSpLocks/>
          </p:cNvGrpSpPr>
          <p:nvPr/>
        </p:nvGrpSpPr>
        <p:grpSpPr bwMode="auto">
          <a:xfrm>
            <a:off x="3157538" y="1385888"/>
            <a:ext cx="2895600" cy="4343400"/>
            <a:chOff x="1200" y="960"/>
            <a:chExt cx="1824" cy="2736"/>
          </a:xfrm>
        </p:grpSpPr>
        <p:sp>
          <p:nvSpPr>
            <p:cNvPr id="45194" name="AutoShape 138"/>
            <p:cNvSpPr>
              <a:spLocks/>
            </p:cNvSpPr>
            <p:nvPr/>
          </p:nvSpPr>
          <p:spPr bwMode="auto">
            <a:xfrm>
              <a:off x="1299" y="1053"/>
              <a:ext cx="830" cy="2550"/>
            </a:xfrm>
            <a:prstGeom prst="leftBracket">
              <a:avLst>
                <a:gd name="adj" fmla="val 39798"/>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95" name="AutoShape 139"/>
            <p:cNvSpPr>
              <a:spLocks/>
            </p:cNvSpPr>
            <p:nvPr/>
          </p:nvSpPr>
          <p:spPr bwMode="auto">
            <a:xfrm flipH="1">
              <a:off x="2129" y="1053"/>
              <a:ext cx="796" cy="2550"/>
            </a:xfrm>
            <a:prstGeom prst="leftBracket">
              <a:avLst>
                <a:gd name="adj" fmla="val 42343"/>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96" name="AutoShape 140"/>
            <p:cNvSpPr>
              <a:spLocks/>
            </p:cNvSpPr>
            <p:nvPr/>
          </p:nvSpPr>
          <p:spPr bwMode="auto">
            <a:xfrm>
              <a:off x="1200" y="960"/>
              <a:ext cx="995" cy="2736"/>
            </a:xfrm>
            <a:prstGeom prst="leftBracket">
              <a:avLst>
                <a:gd name="adj" fmla="val 37096"/>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197" name="AutoShape 141"/>
            <p:cNvSpPr>
              <a:spLocks/>
            </p:cNvSpPr>
            <p:nvPr/>
          </p:nvSpPr>
          <p:spPr bwMode="auto">
            <a:xfrm flipH="1">
              <a:off x="2062" y="960"/>
              <a:ext cx="962" cy="2736"/>
            </a:xfrm>
            <a:prstGeom prst="leftBracket">
              <a:avLst>
                <a:gd name="adj" fmla="val 46190"/>
              </a:avLst>
            </a:prstGeom>
            <a:noFill/>
            <a:ln w="28575" cap="sq">
              <a:solidFill>
                <a:srgbClr val="3366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9598" name="Oval 142"/>
          <p:cNvSpPr>
            <a:spLocks noChangeArrowheads="1"/>
          </p:cNvSpPr>
          <p:nvPr/>
        </p:nvSpPr>
        <p:spPr bwMode="auto">
          <a:xfrm>
            <a:off x="7696200" y="2376488"/>
            <a:ext cx="152400" cy="152400"/>
          </a:xfrm>
          <a:prstGeom prst="ellipse">
            <a:avLst/>
          </a:prstGeom>
          <a:solidFill>
            <a:srgbClr val="0000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99" name="Oval 143"/>
          <p:cNvSpPr>
            <a:spLocks noChangeArrowheads="1"/>
          </p:cNvSpPr>
          <p:nvPr/>
        </p:nvSpPr>
        <p:spPr bwMode="auto">
          <a:xfrm>
            <a:off x="7696200" y="4738688"/>
            <a:ext cx="152400" cy="152400"/>
          </a:xfrm>
          <a:prstGeom prst="ellipse">
            <a:avLst/>
          </a:prstGeom>
          <a:solidFill>
            <a:srgbClr val="FF00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600" name="Line 144"/>
          <p:cNvSpPr>
            <a:spLocks noChangeShapeType="1"/>
          </p:cNvSpPr>
          <p:nvPr/>
        </p:nvSpPr>
        <p:spPr bwMode="auto">
          <a:xfrm flipH="1">
            <a:off x="8153400" y="2481263"/>
            <a:ext cx="14288" cy="976312"/>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01" name="Line 145"/>
          <p:cNvSpPr>
            <a:spLocks noChangeShapeType="1"/>
          </p:cNvSpPr>
          <p:nvPr/>
        </p:nvSpPr>
        <p:spPr bwMode="auto">
          <a:xfrm flipV="1">
            <a:off x="8015288" y="4829175"/>
            <a:ext cx="152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02" name="Line 146"/>
          <p:cNvSpPr>
            <a:spLocks noChangeShapeType="1"/>
          </p:cNvSpPr>
          <p:nvPr/>
        </p:nvSpPr>
        <p:spPr bwMode="auto">
          <a:xfrm>
            <a:off x="8153400" y="3609975"/>
            <a:ext cx="14288" cy="1233488"/>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03" name="Line 147"/>
          <p:cNvSpPr>
            <a:spLocks noChangeShapeType="1"/>
          </p:cNvSpPr>
          <p:nvPr/>
        </p:nvSpPr>
        <p:spPr bwMode="auto">
          <a:xfrm flipH="1" flipV="1">
            <a:off x="7967663" y="2300288"/>
            <a:ext cx="214312" cy="166687"/>
          </a:xfrm>
          <a:prstGeom prst="line">
            <a:avLst/>
          </a:prstGeom>
          <a:noFill/>
          <a:ln w="28575" cap="sq">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04" name="Line 148"/>
          <p:cNvSpPr>
            <a:spLocks noChangeShapeType="1"/>
          </p:cNvSpPr>
          <p:nvPr/>
        </p:nvSpPr>
        <p:spPr bwMode="auto">
          <a:xfrm flipH="1" flipV="1">
            <a:off x="7924800" y="2481263"/>
            <a:ext cx="228600" cy="0"/>
          </a:xfrm>
          <a:prstGeom prst="line">
            <a:avLst/>
          </a:prstGeom>
          <a:noFill/>
          <a:ln w="38100" cap="sq">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nvGrpSpPr>
          <p:cNvPr id="10" name="Group 149"/>
          <p:cNvGrpSpPr>
            <a:grpSpLocks/>
          </p:cNvGrpSpPr>
          <p:nvPr/>
        </p:nvGrpSpPr>
        <p:grpSpPr bwMode="auto">
          <a:xfrm>
            <a:off x="2638425" y="2147888"/>
            <a:ext cx="1200150" cy="2578100"/>
            <a:chOff x="4716" y="-136"/>
            <a:chExt cx="756" cy="1624"/>
          </a:xfrm>
        </p:grpSpPr>
        <p:sp>
          <p:nvSpPr>
            <p:cNvPr id="45206" name="AutoShape 150"/>
            <p:cNvSpPr>
              <a:spLocks noChangeArrowheads="1"/>
            </p:cNvSpPr>
            <p:nvPr/>
          </p:nvSpPr>
          <p:spPr bwMode="auto">
            <a:xfrm rot="5400000" flipV="1">
              <a:off x="5023" y="-31"/>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07" name="AutoShape 151"/>
            <p:cNvSpPr>
              <a:spLocks noChangeArrowheads="1"/>
            </p:cNvSpPr>
            <p:nvPr/>
          </p:nvSpPr>
          <p:spPr bwMode="auto">
            <a:xfrm rot="5400000" flipV="1">
              <a:off x="5023" y="159"/>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08" name="AutoShape 152"/>
            <p:cNvSpPr>
              <a:spLocks noChangeArrowheads="1"/>
            </p:cNvSpPr>
            <p:nvPr/>
          </p:nvSpPr>
          <p:spPr bwMode="auto">
            <a:xfrm rot="5400000" flipV="1">
              <a:off x="5023" y="358"/>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09" name="AutoShape 153"/>
            <p:cNvSpPr>
              <a:spLocks noChangeArrowheads="1"/>
            </p:cNvSpPr>
            <p:nvPr/>
          </p:nvSpPr>
          <p:spPr bwMode="auto">
            <a:xfrm rot="5400000" flipV="1">
              <a:off x="5023" y="547"/>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0" name="AutoShape 154"/>
            <p:cNvSpPr>
              <a:spLocks noChangeArrowheads="1"/>
            </p:cNvSpPr>
            <p:nvPr/>
          </p:nvSpPr>
          <p:spPr bwMode="auto">
            <a:xfrm rot="5400000" flipV="1">
              <a:off x="5023" y="725"/>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1" name="AutoShape 155"/>
            <p:cNvSpPr>
              <a:spLocks noChangeArrowheads="1"/>
            </p:cNvSpPr>
            <p:nvPr/>
          </p:nvSpPr>
          <p:spPr bwMode="auto">
            <a:xfrm rot="5400000" flipV="1">
              <a:off x="5023" y="897"/>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2" name="AutoShape 156"/>
            <p:cNvSpPr>
              <a:spLocks noChangeArrowheads="1"/>
            </p:cNvSpPr>
            <p:nvPr/>
          </p:nvSpPr>
          <p:spPr bwMode="auto">
            <a:xfrm rot="5400000" flipV="1">
              <a:off x="5023" y="1069"/>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3" name="AutoShape 157"/>
            <p:cNvSpPr>
              <a:spLocks noChangeArrowheads="1"/>
            </p:cNvSpPr>
            <p:nvPr/>
          </p:nvSpPr>
          <p:spPr bwMode="auto">
            <a:xfrm rot="5400000" flipV="1">
              <a:off x="5023" y="1229"/>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4" name="AutoShape 158"/>
            <p:cNvSpPr>
              <a:spLocks noChangeArrowheads="1"/>
            </p:cNvSpPr>
            <p:nvPr/>
          </p:nvSpPr>
          <p:spPr bwMode="auto">
            <a:xfrm rot="5400000" flipV="1">
              <a:off x="5023" y="1407"/>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5" name="AutoShape 159"/>
            <p:cNvSpPr>
              <a:spLocks noChangeArrowheads="1"/>
            </p:cNvSpPr>
            <p:nvPr/>
          </p:nvSpPr>
          <p:spPr bwMode="auto">
            <a:xfrm rot="16200000" flipH="1">
              <a:off x="4719" y="-30"/>
              <a:ext cx="77" cy="84"/>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6" name="AutoShape 160"/>
            <p:cNvSpPr>
              <a:spLocks noChangeArrowheads="1"/>
            </p:cNvSpPr>
            <p:nvPr/>
          </p:nvSpPr>
          <p:spPr bwMode="auto">
            <a:xfrm rot="16200000" flipV="1">
              <a:off x="4767" y="1022"/>
              <a:ext cx="77" cy="85"/>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7" name="AutoShape 161"/>
            <p:cNvSpPr>
              <a:spLocks noChangeArrowheads="1"/>
            </p:cNvSpPr>
            <p:nvPr/>
          </p:nvSpPr>
          <p:spPr bwMode="auto">
            <a:xfrm rot="2627371" flipV="1">
              <a:off x="5371" y="-136"/>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8" name="AutoShape 162"/>
            <p:cNvSpPr>
              <a:spLocks noChangeArrowheads="1"/>
            </p:cNvSpPr>
            <p:nvPr/>
          </p:nvSpPr>
          <p:spPr bwMode="auto">
            <a:xfrm rot="2627371" flipV="1">
              <a:off x="5371" y="48"/>
              <a:ext cx="77" cy="118"/>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19" name="AutoShape 163"/>
            <p:cNvSpPr>
              <a:spLocks noChangeArrowheads="1"/>
            </p:cNvSpPr>
            <p:nvPr/>
          </p:nvSpPr>
          <p:spPr bwMode="auto">
            <a:xfrm rot="2627371" flipV="1">
              <a:off x="5371" y="249"/>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20" name="AutoShape 164"/>
            <p:cNvSpPr>
              <a:spLocks noChangeArrowheads="1"/>
            </p:cNvSpPr>
            <p:nvPr/>
          </p:nvSpPr>
          <p:spPr bwMode="auto">
            <a:xfrm rot="2627371" flipV="1">
              <a:off x="5395" y="424"/>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21" name="AutoShape 165"/>
            <p:cNvSpPr>
              <a:spLocks noChangeArrowheads="1"/>
            </p:cNvSpPr>
            <p:nvPr/>
          </p:nvSpPr>
          <p:spPr bwMode="auto">
            <a:xfrm rot="2627371" flipV="1">
              <a:off x="5395" y="599"/>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22" name="AutoShape 166"/>
            <p:cNvSpPr>
              <a:spLocks noChangeArrowheads="1"/>
            </p:cNvSpPr>
            <p:nvPr/>
          </p:nvSpPr>
          <p:spPr bwMode="auto">
            <a:xfrm rot="2627371" flipV="1">
              <a:off x="5395" y="759"/>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23" name="AutoShape 167"/>
            <p:cNvSpPr>
              <a:spLocks noChangeArrowheads="1"/>
            </p:cNvSpPr>
            <p:nvPr/>
          </p:nvSpPr>
          <p:spPr bwMode="auto">
            <a:xfrm rot="2627371" flipV="1">
              <a:off x="5386" y="925"/>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24" name="AutoShape 168"/>
            <p:cNvSpPr>
              <a:spLocks noChangeArrowheads="1"/>
            </p:cNvSpPr>
            <p:nvPr/>
          </p:nvSpPr>
          <p:spPr bwMode="auto">
            <a:xfrm rot="2627371" flipV="1">
              <a:off x="5386" y="1091"/>
              <a:ext cx="77" cy="119"/>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25" name="AutoShape 169"/>
            <p:cNvSpPr>
              <a:spLocks noChangeArrowheads="1"/>
            </p:cNvSpPr>
            <p:nvPr/>
          </p:nvSpPr>
          <p:spPr bwMode="auto">
            <a:xfrm rot="2627371" flipV="1">
              <a:off x="5395" y="1284"/>
              <a:ext cx="77" cy="118"/>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11" name="Group 170"/>
          <p:cNvGrpSpPr>
            <a:grpSpLocks/>
          </p:cNvGrpSpPr>
          <p:nvPr/>
        </p:nvGrpSpPr>
        <p:grpSpPr bwMode="auto">
          <a:xfrm>
            <a:off x="1752600" y="2376488"/>
            <a:ext cx="381000" cy="1676400"/>
            <a:chOff x="192" y="1584"/>
            <a:chExt cx="240" cy="1056"/>
          </a:xfrm>
        </p:grpSpPr>
        <p:sp>
          <p:nvSpPr>
            <p:cNvPr id="45227" name="Oval 171"/>
            <p:cNvSpPr>
              <a:spLocks noChangeArrowheads="1"/>
            </p:cNvSpPr>
            <p:nvPr/>
          </p:nvSpPr>
          <p:spPr bwMode="auto">
            <a:xfrm>
              <a:off x="192" y="1872"/>
              <a:ext cx="192" cy="384"/>
            </a:xfrm>
            <a:prstGeom prst="ellipse">
              <a:avLst/>
            </a:prstGeom>
            <a:solidFill>
              <a:srgbClr val="FF6600"/>
            </a:solidFill>
            <a:ln w="12700" cap="sq">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Symbol" panose="05050102010706020507" pitchFamily="18" charset="2"/>
                </a:rPr>
                <a:t></a:t>
              </a:r>
            </a:p>
          </p:txBody>
        </p:sp>
        <p:sp>
          <p:nvSpPr>
            <p:cNvPr id="45228" name="Line 172"/>
            <p:cNvSpPr>
              <a:spLocks noChangeShapeType="1"/>
            </p:cNvSpPr>
            <p:nvPr/>
          </p:nvSpPr>
          <p:spPr bwMode="auto">
            <a:xfrm>
              <a:off x="288" y="2256"/>
              <a:ext cx="0" cy="384"/>
            </a:xfrm>
            <a:prstGeom prst="line">
              <a:avLst/>
            </a:prstGeom>
            <a:noFill/>
            <a:ln w="28575"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29" name="Line 173"/>
            <p:cNvSpPr>
              <a:spLocks noChangeShapeType="1"/>
            </p:cNvSpPr>
            <p:nvPr/>
          </p:nvSpPr>
          <p:spPr bwMode="auto">
            <a:xfrm>
              <a:off x="288" y="2640"/>
              <a:ext cx="144" cy="0"/>
            </a:xfrm>
            <a:prstGeom prst="line">
              <a:avLst/>
            </a:prstGeom>
            <a:noFill/>
            <a:ln w="28575"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30" name="Line 174"/>
            <p:cNvSpPr>
              <a:spLocks noChangeShapeType="1"/>
            </p:cNvSpPr>
            <p:nvPr/>
          </p:nvSpPr>
          <p:spPr bwMode="auto">
            <a:xfrm flipH="1">
              <a:off x="288" y="1584"/>
              <a:ext cx="75" cy="0"/>
            </a:xfrm>
            <a:prstGeom prst="line">
              <a:avLst/>
            </a:prstGeom>
            <a:noFill/>
            <a:ln w="28575"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31" name="Line 175"/>
            <p:cNvSpPr>
              <a:spLocks noChangeShapeType="1"/>
            </p:cNvSpPr>
            <p:nvPr/>
          </p:nvSpPr>
          <p:spPr bwMode="auto">
            <a:xfrm>
              <a:off x="288" y="1584"/>
              <a:ext cx="0" cy="288"/>
            </a:xfrm>
            <a:prstGeom prst="line">
              <a:avLst/>
            </a:prstGeom>
            <a:noFill/>
            <a:ln w="28575"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sp>
        <p:nvSpPr>
          <p:cNvPr id="19632" name="Line 176"/>
          <p:cNvSpPr>
            <a:spLocks noChangeShapeType="1"/>
          </p:cNvSpPr>
          <p:nvPr/>
        </p:nvSpPr>
        <p:spPr bwMode="auto">
          <a:xfrm flipV="1">
            <a:off x="1981200" y="2224088"/>
            <a:ext cx="195263" cy="152400"/>
          </a:xfrm>
          <a:prstGeom prst="line">
            <a:avLst/>
          </a:prstGeom>
          <a:noFill/>
          <a:ln w="28575" cap="sq">
            <a:solidFill>
              <a:srgbClr val="00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33" name="Line 177"/>
          <p:cNvSpPr>
            <a:spLocks noChangeShapeType="1"/>
          </p:cNvSpPr>
          <p:nvPr/>
        </p:nvSpPr>
        <p:spPr bwMode="auto">
          <a:xfrm>
            <a:off x="1981200" y="2376488"/>
            <a:ext cx="195263"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nvGrpSpPr>
          <p:cNvPr id="12" name="Group 178"/>
          <p:cNvGrpSpPr>
            <a:grpSpLocks/>
          </p:cNvGrpSpPr>
          <p:nvPr/>
        </p:nvGrpSpPr>
        <p:grpSpPr bwMode="auto">
          <a:xfrm>
            <a:off x="5570538" y="2008188"/>
            <a:ext cx="2438400" cy="2819400"/>
            <a:chOff x="3072" y="1344"/>
            <a:chExt cx="1536" cy="1776"/>
          </a:xfrm>
        </p:grpSpPr>
        <p:sp>
          <p:nvSpPr>
            <p:cNvPr id="45235" name="Line 179"/>
            <p:cNvSpPr>
              <a:spLocks noChangeShapeType="1"/>
            </p:cNvSpPr>
            <p:nvPr/>
          </p:nvSpPr>
          <p:spPr bwMode="auto">
            <a:xfrm>
              <a:off x="3078" y="1788"/>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36" name="Line 180"/>
            <p:cNvSpPr>
              <a:spLocks noChangeShapeType="1"/>
            </p:cNvSpPr>
            <p:nvPr/>
          </p:nvSpPr>
          <p:spPr bwMode="auto">
            <a:xfrm>
              <a:off x="3078" y="1900"/>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37" name="Line 181"/>
            <p:cNvSpPr>
              <a:spLocks noChangeShapeType="1"/>
            </p:cNvSpPr>
            <p:nvPr/>
          </p:nvSpPr>
          <p:spPr bwMode="auto">
            <a:xfrm flipV="1">
              <a:off x="3435" y="1344"/>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38" name="Line 182"/>
            <p:cNvSpPr>
              <a:spLocks noChangeShapeType="1"/>
            </p:cNvSpPr>
            <p:nvPr/>
          </p:nvSpPr>
          <p:spPr bwMode="auto">
            <a:xfrm>
              <a:off x="3078" y="2232"/>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39" name="Line 183"/>
            <p:cNvSpPr>
              <a:spLocks noChangeShapeType="1"/>
            </p:cNvSpPr>
            <p:nvPr/>
          </p:nvSpPr>
          <p:spPr bwMode="auto">
            <a:xfrm>
              <a:off x="3078" y="2344"/>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0" name="Line 184"/>
            <p:cNvSpPr>
              <a:spLocks noChangeShapeType="1"/>
            </p:cNvSpPr>
            <p:nvPr/>
          </p:nvSpPr>
          <p:spPr bwMode="auto">
            <a:xfrm>
              <a:off x="3078" y="2676"/>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1" name="Line 185"/>
            <p:cNvSpPr>
              <a:spLocks noChangeShapeType="1"/>
            </p:cNvSpPr>
            <p:nvPr/>
          </p:nvSpPr>
          <p:spPr bwMode="auto">
            <a:xfrm>
              <a:off x="3078" y="2788"/>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2" name="Line 186"/>
            <p:cNvSpPr>
              <a:spLocks noChangeShapeType="1"/>
            </p:cNvSpPr>
            <p:nvPr/>
          </p:nvSpPr>
          <p:spPr bwMode="auto">
            <a:xfrm flipV="1">
              <a:off x="3444" y="1452"/>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3" name="Line 187"/>
            <p:cNvSpPr>
              <a:spLocks noChangeShapeType="1"/>
            </p:cNvSpPr>
            <p:nvPr/>
          </p:nvSpPr>
          <p:spPr bwMode="auto">
            <a:xfrm flipV="1">
              <a:off x="3444" y="1774"/>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4" name="Line 188"/>
            <p:cNvSpPr>
              <a:spLocks noChangeShapeType="1"/>
            </p:cNvSpPr>
            <p:nvPr/>
          </p:nvSpPr>
          <p:spPr bwMode="auto">
            <a:xfrm flipV="1">
              <a:off x="3445" y="1900"/>
              <a:ext cx="458"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5" name="Line 189"/>
            <p:cNvSpPr>
              <a:spLocks noChangeShapeType="1"/>
            </p:cNvSpPr>
            <p:nvPr/>
          </p:nvSpPr>
          <p:spPr bwMode="auto">
            <a:xfrm flipV="1">
              <a:off x="3445" y="2222"/>
              <a:ext cx="458"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6" name="Line 190"/>
            <p:cNvSpPr>
              <a:spLocks noChangeShapeType="1"/>
            </p:cNvSpPr>
            <p:nvPr/>
          </p:nvSpPr>
          <p:spPr bwMode="auto">
            <a:xfrm flipV="1">
              <a:off x="3448" y="2330"/>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7" name="Line 191"/>
            <p:cNvSpPr>
              <a:spLocks noChangeShapeType="1"/>
            </p:cNvSpPr>
            <p:nvPr/>
          </p:nvSpPr>
          <p:spPr bwMode="auto">
            <a:xfrm>
              <a:off x="3894" y="1640"/>
              <a:ext cx="714"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8" name="Line 192"/>
            <p:cNvSpPr>
              <a:spLocks noChangeShapeType="1"/>
            </p:cNvSpPr>
            <p:nvPr/>
          </p:nvSpPr>
          <p:spPr bwMode="auto">
            <a:xfrm>
              <a:off x="3078" y="3120"/>
              <a:ext cx="1530"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49" name="Line 193"/>
            <p:cNvSpPr>
              <a:spLocks noChangeShapeType="1"/>
            </p:cNvSpPr>
            <p:nvPr/>
          </p:nvSpPr>
          <p:spPr bwMode="auto">
            <a:xfrm>
              <a:off x="3072" y="2011"/>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0" name="Line 194"/>
            <p:cNvSpPr>
              <a:spLocks noChangeShapeType="1"/>
            </p:cNvSpPr>
            <p:nvPr/>
          </p:nvSpPr>
          <p:spPr bwMode="auto">
            <a:xfrm>
              <a:off x="3072" y="2123"/>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1" name="Line 195"/>
            <p:cNvSpPr>
              <a:spLocks noChangeShapeType="1"/>
            </p:cNvSpPr>
            <p:nvPr/>
          </p:nvSpPr>
          <p:spPr bwMode="auto">
            <a:xfrm>
              <a:off x="3072" y="2455"/>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2" name="Line 196"/>
            <p:cNvSpPr>
              <a:spLocks noChangeShapeType="1"/>
            </p:cNvSpPr>
            <p:nvPr/>
          </p:nvSpPr>
          <p:spPr bwMode="auto">
            <a:xfrm>
              <a:off x="3072" y="2558"/>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3" name="Line 197"/>
            <p:cNvSpPr>
              <a:spLocks noChangeShapeType="1"/>
            </p:cNvSpPr>
            <p:nvPr/>
          </p:nvSpPr>
          <p:spPr bwMode="auto">
            <a:xfrm>
              <a:off x="3072" y="2899"/>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4" name="Line 198"/>
            <p:cNvSpPr>
              <a:spLocks noChangeShapeType="1"/>
            </p:cNvSpPr>
            <p:nvPr/>
          </p:nvSpPr>
          <p:spPr bwMode="auto">
            <a:xfrm>
              <a:off x="3072" y="3006"/>
              <a:ext cx="357" cy="0"/>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5" name="Line 199"/>
            <p:cNvSpPr>
              <a:spLocks noChangeShapeType="1"/>
            </p:cNvSpPr>
            <p:nvPr/>
          </p:nvSpPr>
          <p:spPr bwMode="auto">
            <a:xfrm flipV="1">
              <a:off x="3438" y="1563"/>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6" name="Line 200"/>
            <p:cNvSpPr>
              <a:spLocks noChangeShapeType="1"/>
            </p:cNvSpPr>
            <p:nvPr/>
          </p:nvSpPr>
          <p:spPr bwMode="auto">
            <a:xfrm flipV="1">
              <a:off x="3429" y="1669"/>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7" name="Line 201"/>
            <p:cNvSpPr>
              <a:spLocks noChangeShapeType="1"/>
            </p:cNvSpPr>
            <p:nvPr/>
          </p:nvSpPr>
          <p:spPr bwMode="auto">
            <a:xfrm flipV="1">
              <a:off x="3439" y="2011"/>
              <a:ext cx="458"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8" name="Line 202"/>
            <p:cNvSpPr>
              <a:spLocks noChangeShapeType="1"/>
            </p:cNvSpPr>
            <p:nvPr/>
          </p:nvSpPr>
          <p:spPr bwMode="auto">
            <a:xfrm flipV="1">
              <a:off x="3430" y="2109"/>
              <a:ext cx="458"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59" name="Line 203"/>
            <p:cNvSpPr>
              <a:spLocks noChangeShapeType="1"/>
            </p:cNvSpPr>
            <p:nvPr/>
          </p:nvSpPr>
          <p:spPr bwMode="auto">
            <a:xfrm flipV="1">
              <a:off x="3442" y="2441"/>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260" name="Line 204"/>
            <p:cNvSpPr>
              <a:spLocks noChangeShapeType="1"/>
            </p:cNvSpPr>
            <p:nvPr/>
          </p:nvSpPr>
          <p:spPr bwMode="auto">
            <a:xfrm flipV="1">
              <a:off x="3442" y="2562"/>
              <a:ext cx="459" cy="444"/>
            </a:xfrm>
            <a:prstGeom prst="lin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grpSp>
        <p:nvGrpSpPr>
          <p:cNvPr id="13" name="Group 205"/>
          <p:cNvGrpSpPr>
            <a:grpSpLocks/>
          </p:cNvGrpSpPr>
          <p:nvPr/>
        </p:nvGrpSpPr>
        <p:grpSpPr bwMode="auto">
          <a:xfrm>
            <a:off x="6394450" y="2300288"/>
            <a:ext cx="115888" cy="2157412"/>
            <a:chOff x="4560" y="-279"/>
            <a:chExt cx="73" cy="1359"/>
          </a:xfrm>
        </p:grpSpPr>
        <p:sp>
          <p:nvSpPr>
            <p:cNvPr id="45262" name="AutoShape 206"/>
            <p:cNvSpPr>
              <a:spLocks noChangeArrowheads="1"/>
            </p:cNvSpPr>
            <p:nvPr/>
          </p:nvSpPr>
          <p:spPr bwMode="auto">
            <a:xfrm rot="2682311" flipH="1">
              <a:off x="4560" y="-279"/>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63" name="AutoShape 207"/>
            <p:cNvSpPr>
              <a:spLocks noChangeArrowheads="1"/>
            </p:cNvSpPr>
            <p:nvPr/>
          </p:nvSpPr>
          <p:spPr bwMode="auto">
            <a:xfrm rot="2682311" flipH="1">
              <a:off x="4589" y="921"/>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64" name="AutoShape 208"/>
            <p:cNvSpPr>
              <a:spLocks noChangeArrowheads="1"/>
            </p:cNvSpPr>
            <p:nvPr/>
          </p:nvSpPr>
          <p:spPr bwMode="auto">
            <a:xfrm rot="2682311" flipH="1">
              <a:off x="4583" y="807"/>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65" name="AutoShape 209"/>
            <p:cNvSpPr>
              <a:spLocks noChangeArrowheads="1"/>
            </p:cNvSpPr>
            <p:nvPr/>
          </p:nvSpPr>
          <p:spPr bwMode="auto">
            <a:xfrm rot="2682311" flipH="1">
              <a:off x="4580" y="702"/>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66" name="AutoShape 210"/>
            <p:cNvSpPr>
              <a:spLocks noChangeArrowheads="1"/>
            </p:cNvSpPr>
            <p:nvPr/>
          </p:nvSpPr>
          <p:spPr bwMode="auto">
            <a:xfrm rot="2682311" flipH="1">
              <a:off x="4583" y="603"/>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67" name="AutoShape 211"/>
            <p:cNvSpPr>
              <a:spLocks noChangeArrowheads="1"/>
            </p:cNvSpPr>
            <p:nvPr/>
          </p:nvSpPr>
          <p:spPr bwMode="auto">
            <a:xfrm rot="2682311" flipH="1">
              <a:off x="4586" y="471"/>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68" name="AutoShape 212"/>
            <p:cNvSpPr>
              <a:spLocks noChangeArrowheads="1"/>
            </p:cNvSpPr>
            <p:nvPr/>
          </p:nvSpPr>
          <p:spPr bwMode="auto">
            <a:xfrm rot="2682311" flipH="1">
              <a:off x="4583" y="375"/>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69" name="AutoShape 213"/>
            <p:cNvSpPr>
              <a:spLocks noChangeArrowheads="1"/>
            </p:cNvSpPr>
            <p:nvPr/>
          </p:nvSpPr>
          <p:spPr bwMode="auto">
            <a:xfrm rot="2682311" flipH="1">
              <a:off x="4583" y="276"/>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70" name="AutoShape 214"/>
            <p:cNvSpPr>
              <a:spLocks noChangeArrowheads="1"/>
            </p:cNvSpPr>
            <p:nvPr/>
          </p:nvSpPr>
          <p:spPr bwMode="auto">
            <a:xfrm rot="2682311" flipH="1">
              <a:off x="4569" y="162"/>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71" name="AutoShape 215"/>
            <p:cNvSpPr>
              <a:spLocks noChangeArrowheads="1"/>
            </p:cNvSpPr>
            <p:nvPr/>
          </p:nvSpPr>
          <p:spPr bwMode="auto">
            <a:xfrm rot="2682311" flipH="1">
              <a:off x="4569" y="48"/>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72" name="AutoShape 216"/>
            <p:cNvSpPr>
              <a:spLocks noChangeArrowheads="1"/>
            </p:cNvSpPr>
            <p:nvPr/>
          </p:nvSpPr>
          <p:spPr bwMode="auto">
            <a:xfrm rot="2682311" flipH="1">
              <a:off x="4569" y="-60"/>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73" name="AutoShape 217"/>
            <p:cNvSpPr>
              <a:spLocks noChangeArrowheads="1"/>
            </p:cNvSpPr>
            <p:nvPr/>
          </p:nvSpPr>
          <p:spPr bwMode="auto">
            <a:xfrm rot="2682311" flipH="1">
              <a:off x="4569" y="-165"/>
              <a:ext cx="44" cy="159"/>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9674" name="AutoShape 218"/>
          <p:cNvSpPr>
            <a:spLocks noChangeArrowheads="1"/>
          </p:cNvSpPr>
          <p:nvPr/>
        </p:nvSpPr>
        <p:spPr bwMode="auto">
          <a:xfrm rot="5400000">
            <a:off x="7082631" y="4650582"/>
            <a:ext cx="125413" cy="35560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675" name="AutoShape 219"/>
          <p:cNvSpPr>
            <a:spLocks noChangeArrowheads="1"/>
          </p:cNvSpPr>
          <p:nvPr/>
        </p:nvSpPr>
        <p:spPr bwMode="auto">
          <a:xfrm rot="16200000" flipH="1">
            <a:off x="7038975" y="2333626"/>
            <a:ext cx="123825" cy="26670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4" name="Group 220"/>
          <p:cNvGrpSpPr>
            <a:grpSpLocks/>
          </p:cNvGrpSpPr>
          <p:nvPr/>
        </p:nvGrpSpPr>
        <p:grpSpPr bwMode="auto">
          <a:xfrm>
            <a:off x="6605588" y="2057400"/>
            <a:ext cx="107950" cy="2236788"/>
            <a:chOff x="4848" y="96"/>
            <a:chExt cx="68" cy="1409"/>
          </a:xfrm>
        </p:grpSpPr>
        <p:sp>
          <p:nvSpPr>
            <p:cNvPr id="45277" name="AutoShape 221"/>
            <p:cNvSpPr>
              <a:spLocks noChangeArrowheads="1"/>
            </p:cNvSpPr>
            <p:nvPr/>
          </p:nvSpPr>
          <p:spPr bwMode="auto">
            <a:xfrm rot="2682311" flipV="1">
              <a:off x="4860" y="96"/>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78" name="AutoShape 222"/>
            <p:cNvSpPr>
              <a:spLocks noChangeArrowheads="1"/>
            </p:cNvSpPr>
            <p:nvPr/>
          </p:nvSpPr>
          <p:spPr bwMode="auto">
            <a:xfrm rot="2682311" flipV="1">
              <a:off x="4856" y="216"/>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79" name="AutoShape 223"/>
            <p:cNvSpPr>
              <a:spLocks noChangeArrowheads="1"/>
            </p:cNvSpPr>
            <p:nvPr/>
          </p:nvSpPr>
          <p:spPr bwMode="auto">
            <a:xfrm rot="2682311" flipV="1">
              <a:off x="4864" y="320"/>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80" name="AutoShape 224"/>
            <p:cNvSpPr>
              <a:spLocks noChangeArrowheads="1"/>
            </p:cNvSpPr>
            <p:nvPr/>
          </p:nvSpPr>
          <p:spPr bwMode="auto">
            <a:xfrm rot="2682311" flipV="1">
              <a:off x="4852" y="1208"/>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81" name="AutoShape 225"/>
            <p:cNvSpPr>
              <a:spLocks noChangeArrowheads="1"/>
            </p:cNvSpPr>
            <p:nvPr/>
          </p:nvSpPr>
          <p:spPr bwMode="auto">
            <a:xfrm rot="2682311" flipV="1">
              <a:off x="4864" y="1320"/>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82" name="AutoShape 226"/>
            <p:cNvSpPr>
              <a:spLocks noChangeArrowheads="1"/>
            </p:cNvSpPr>
            <p:nvPr/>
          </p:nvSpPr>
          <p:spPr bwMode="auto">
            <a:xfrm rot="2682311" flipV="1">
              <a:off x="4856" y="1096"/>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83" name="AutoShape 227"/>
            <p:cNvSpPr>
              <a:spLocks noChangeArrowheads="1"/>
            </p:cNvSpPr>
            <p:nvPr/>
          </p:nvSpPr>
          <p:spPr bwMode="auto">
            <a:xfrm rot="2682311" flipV="1">
              <a:off x="4848" y="432"/>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84" name="AutoShape 228"/>
            <p:cNvSpPr>
              <a:spLocks noChangeArrowheads="1"/>
            </p:cNvSpPr>
            <p:nvPr/>
          </p:nvSpPr>
          <p:spPr bwMode="auto">
            <a:xfrm rot="2682311" flipV="1">
              <a:off x="4852" y="544"/>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85" name="AutoShape 229"/>
            <p:cNvSpPr>
              <a:spLocks noChangeArrowheads="1"/>
            </p:cNvSpPr>
            <p:nvPr/>
          </p:nvSpPr>
          <p:spPr bwMode="auto">
            <a:xfrm rot="2682311" flipV="1">
              <a:off x="4856" y="657"/>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86" name="AutoShape 230"/>
            <p:cNvSpPr>
              <a:spLocks noChangeArrowheads="1"/>
            </p:cNvSpPr>
            <p:nvPr/>
          </p:nvSpPr>
          <p:spPr bwMode="auto">
            <a:xfrm rot="2682311" flipV="1">
              <a:off x="4864" y="760"/>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87" name="AutoShape 231"/>
            <p:cNvSpPr>
              <a:spLocks noChangeArrowheads="1"/>
            </p:cNvSpPr>
            <p:nvPr/>
          </p:nvSpPr>
          <p:spPr bwMode="auto">
            <a:xfrm rot="2682311" flipV="1">
              <a:off x="4848" y="861"/>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288" name="AutoShape 232"/>
            <p:cNvSpPr>
              <a:spLocks noChangeArrowheads="1"/>
            </p:cNvSpPr>
            <p:nvPr/>
          </p:nvSpPr>
          <p:spPr bwMode="auto">
            <a:xfrm rot="2682311" flipV="1">
              <a:off x="4872" y="979"/>
              <a:ext cx="44" cy="185"/>
            </a:xfrm>
            <a:prstGeom prst="triangle">
              <a:avLst>
                <a:gd name="adj" fmla="val 50000"/>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9689" name="AutoShape 233"/>
          <p:cNvSpPr>
            <a:spLocks noChangeArrowheads="1"/>
          </p:cNvSpPr>
          <p:nvPr/>
        </p:nvSpPr>
        <p:spPr bwMode="auto">
          <a:xfrm rot="5400000">
            <a:off x="7361238" y="2312988"/>
            <a:ext cx="127000" cy="30480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690" name="AutoShape 234"/>
          <p:cNvSpPr>
            <a:spLocks noChangeArrowheads="1"/>
          </p:cNvSpPr>
          <p:nvPr/>
        </p:nvSpPr>
        <p:spPr bwMode="auto">
          <a:xfrm rot="16200000" flipH="1">
            <a:off x="7361238" y="4675188"/>
            <a:ext cx="127000" cy="304800"/>
          </a:xfrm>
          <a:prstGeom prst="flowChartExtra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691" name="Litebulb"/>
          <p:cNvSpPr>
            <a:spLocks noEditPoints="1" noChangeArrowheads="1"/>
          </p:cNvSpPr>
          <p:nvPr/>
        </p:nvSpPr>
        <p:spPr bwMode="auto">
          <a:xfrm rot="5400000">
            <a:off x="8041482" y="3269456"/>
            <a:ext cx="457200" cy="5286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chemeClr val="tx1"/>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92" name="Line 236"/>
          <p:cNvSpPr>
            <a:spLocks noChangeShapeType="1"/>
          </p:cNvSpPr>
          <p:nvPr/>
        </p:nvSpPr>
        <p:spPr bwMode="auto">
          <a:xfrm flipV="1">
            <a:off x="8382000" y="2971800"/>
            <a:ext cx="0" cy="257175"/>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93" name="Line 237"/>
          <p:cNvSpPr>
            <a:spLocks noChangeShapeType="1"/>
          </p:cNvSpPr>
          <p:nvPr/>
        </p:nvSpPr>
        <p:spPr bwMode="auto">
          <a:xfrm flipV="1">
            <a:off x="8534400" y="3124200"/>
            <a:ext cx="228600" cy="184150"/>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94" name="Line 238"/>
          <p:cNvSpPr>
            <a:spLocks noChangeShapeType="1"/>
          </p:cNvSpPr>
          <p:nvPr/>
        </p:nvSpPr>
        <p:spPr bwMode="auto">
          <a:xfrm>
            <a:off x="8382000" y="3838575"/>
            <a:ext cx="0" cy="304800"/>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95" name="Line 239"/>
          <p:cNvSpPr>
            <a:spLocks noChangeShapeType="1"/>
          </p:cNvSpPr>
          <p:nvPr/>
        </p:nvSpPr>
        <p:spPr bwMode="auto">
          <a:xfrm>
            <a:off x="8534400" y="3748088"/>
            <a:ext cx="228600" cy="242887"/>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96" name="Line 240"/>
          <p:cNvSpPr>
            <a:spLocks noChangeShapeType="1"/>
          </p:cNvSpPr>
          <p:nvPr/>
        </p:nvSpPr>
        <p:spPr bwMode="auto">
          <a:xfrm flipV="1">
            <a:off x="8458200" y="2971800"/>
            <a:ext cx="152400" cy="282575"/>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97" name="Line 241"/>
          <p:cNvSpPr>
            <a:spLocks noChangeShapeType="1"/>
          </p:cNvSpPr>
          <p:nvPr/>
        </p:nvSpPr>
        <p:spPr bwMode="auto">
          <a:xfrm>
            <a:off x="8470900" y="3816350"/>
            <a:ext cx="152400" cy="428625"/>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98" name="Line 242"/>
          <p:cNvSpPr>
            <a:spLocks noChangeShapeType="1"/>
          </p:cNvSpPr>
          <p:nvPr/>
        </p:nvSpPr>
        <p:spPr bwMode="auto">
          <a:xfrm flipV="1">
            <a:off x="8577263" y="3352800"/>
            <a:ext cx="185737" cy="61913"/>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9699" name="Line 243"/>
          <p:cNvSpPr>
            <a:spLocks noChangeShapeType="1"/>
          </p:cNvSpPr>
          <p:nvPr/>
        </p:nvSpPr>
        <p:spPr bwMode="auto">
          <a:xfrm>
            <a:off x="8596313" y="3609975"/>
            <a:ext cx="166687" cy="76200"/>
          </a:xfrm>
          <a:prstGeom prst="line">
            <a:avLst/>
          </a:prstGeom>
          <a:noFill/>
          <a:ln w="28575" cap="sq">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5300" name="TextBox 246"/>
          <p:cNvSpPr txBox="1">
            <a:spLocks noChangeArrowheads="1"/>
          </p:cNvSpPr>
          <p:nvPr/>
        </p:nvSpPr>
        <p:spPr bwMode="auto">
          <a:xfrm>
            <a:off x="1828800" y="6110288"/>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vi-VN" sz="3600" b="1" i="0" u="none" strike="noStrike" kern="1200" cap="none" spc="0" normalizeH="0" baseline="0" noProof="0" dirty="0" err="1" smtClean="0">
                <a:ln>
                  <a:noFill/>
                </a:ln>
                <a:solidFill>
                  <a:srgbClr val="000000"/>
                </a:solidFill>
                <a:effectLst/>
                <a:uLnTx/>
                <a:uFillTx/>
                <a:cs typeface="Times New Roman" pitchFamily="18" charset="0"/>
              </a:rPr>
              <a:t>Hoạt</a:t>
            </a:r>
            <a:r>
              <a:rPr kumimoji="0" lang="en-US" altLang="vi-VN" sz="3600" b="1" i="0" u="none" strike="noStrike" kern="1200" cap="none" spc="0" normalizeH="0" baseline="0" noProof="0" dirty="0" smtClean="0">
                <a:ln>
                  <a:noFill/>
                </a:ln>
                <a:solidFill>
                  <a:srgbClr val="000000"/>
                </a:solidFill>
                <a:effectLst/>
                <a:uLnTx/>
                <a:uFillTx/>
                <a:cs typeface="Times New Roman" pitchFamily="18" charset="0"/>
              </a:rPr>
              <a:t> </a:t>
            </a:r>
            <a:r>
              <a:rPr kumimoji="0" lang="en-US" altLang="vi-VN" sz="3600" b="1" i="0" u="none" strike="noStrike" kern="1200" cap="none" spc="0" normalizeH="0" baseline="0" noProof="0" dirty="0" err="1" smtClean="0">
                <a:ln>
                  <a:noFill/>
                </a:ln>
                <a:solidFill>
                  <a:srgbClr val="000000"/>
                </a:solidFill>
                <a:effectLst/>
                <a:uLnTx/>
                <a:uFillTx/>
                <a:cs typeface="Times New Roman" pitchFamily="18" charset="0"/>
              </a:rPr>
              <a:t>động</a:t>
            </a:r>
            <a:r>
              <a:rPr kumimoji="0" lang="en-US" altLang="vi-VN" sz="3600" b="1" i="0" u="none" strike="noStrike" kern="1200" cap="none" spc="0" normalizeH="0" baseline="0" noProof="0" dirty="0" smtClean="0">
                <a:ln>
                  <a:noFill/>
                </a:ln>
                <a:solidFill>
                  <a:srgbClr val="000000"/>
                </a:solidFill>
                <a:effectLst/>
                <a:uLnTx/>
                <a:uFillTx/>
                <a:cs typeface="Times New Roman" pitchFamily="18" charset="0"/>
              </a:rPr>
              <a:t> </a:t>
            </a:r>
            <a:r>
              <a:rPr kumimoji="0" lang="en-US" altLang="vi-VN" sz="3600" b="1" i="0" u="none" strike="noStrike" kern="1200" cap="none" spc="0" normalizeH="0" baseline="0" noProof="0" dirty="0" err="1" smtClean="0">
                <a:ln>
                  <a:noFill/>
                </a:ln>
                <a:solidFill>
                  <a:srgbClr val="000000"/>
                </a:solidFill>
                <a:effectLst/>
                <a:uLnTx/>
                <a:uFillTx/>
                <a:cs typeface="Times New Roman" pitchFamily="18" charset="0"/>
              </a:rPr>
              <a:t>của</a:t>
            </a:r>
            <a:r>
              <a:rPr kumimoji="0" lang="en-US" altLang="vi-VN" sz="3600" b="1" i="0" u="none" strike="noStrike" kern="1200" cap="none" spc="0" normalizeH="0" baseline="0" noProof="0" dirty="0" smtClean="0">
                <a:ln>
                  <a:noFill/>
                </a:ln>
                <a:solidFill>
                  <a:srgbClr val="000000"/>
                </a:solidFill>
                <a:effectLst/>
                <a:uLnTx/>
                <a:uFillTx/>
                <a:cs typeface="Times New Roman" pitchFamily="18" charset="0"/>
              </a:rPr>
              <a:t> </a:t>
            </a:r>
            <a:r>
              <a:rPr kumimoji="0" lang="en-US" altLang="vi-VN" sz="3600" b="1" i="0" u="none" strike="noStrike" kern="1200" cap="none" spc="0" normalizeH="0" baseline="0" noProof="0" dirty="0" err="1" smtClean="0">
                <a:ln>
                  <a:noFill/>
                </a:ln>
                <a:solidFill>
                  <a:srgbClr val="000000"/>
                </a:solidFill>
                <a:effectLst/>
                <a:uLnTx/>
                <a:uFillTx/>
                <a:cs typeface="Times New Roman" pitchFamily="18" charset="0"/>
              </a:rPr>
              <a:t>máy</a:t>
            </a:r>
            <a:r>
              <a:rPr kumimoji="0" lang="en-US" altLang="vi-VN" sz="3600" b="1" i="0" u="none" strike="noStrike" kern="1200" cap="none" spc="0" normalizeH="0" baseline="0" noProof="0" dirty="0" smtClean="0">
                <a:ln>
                  <a:noFill/>
                </a:ln>
                <a:solidFill>
                  <a:srgbClr val="000000"/>
                </a:solidFill>
                <a:effectLst/>
                <a:uLnTx/>
                <a:uFillTx/>
                <a:cs typeface="Times New Roman" pitchFamily="18" charset="0"/>
              </a:rPr>
              <a:t> </a:t>
            </a:r>
            <a:r>
              <a:rPr kumimoji="0" lang="en-US" altLang="vi-VN" sz="3600" b="1" i="0" u="none" strike="noStrike" kern="1200" cap="none" spc="0" normalizeH="0" baseline="0" noProof="0" dirty="0" err="1" smtClean="0">
                <a:ln>
                  <a:noFill/>
                </a:ln>
                <a:solidFill>
                  <a:srgbClr val="000000"/>
                </a:solidFill>
                <a:effectLst/>
                <a:uLnTx/>
                <a:uFillTx/>
                <a:cs typeface="Times New Roman" pitchFamily="18" charset="0"/>
              </a:rPr>
              <a:t>biến</a:t>
            </a:r>
            <a:r>
              <a:rPr kumimoji="0" lang="en-US" altLang="vi-VN" sz="3600" b="1" i="0" u="none" strike="noStrike" kern="1200" cap="none" spc="0" normalizeH="0" baseline="0" noProof="0" dirty="0" smtClean="0">
                <a:ln>
                  <a:noFill/>
                </a:ln>
                <a:solidFill>
                  <a:srgbClr val="000000"/>
                </a:solidFill>
                <a:effectLst/>
                <a:uLnTx/>
                <a:uFillTx/>
                <a:cs typeface="Times New Roman" pitchFamily="18" charset="0"/>
              </a:rPr>
              <a:t> </a:t>
            </a:r>
            <a:r>
              <a:rPr kumimoji="0" lang="en-US" altLang="vi-VN" sz="3600" b="1" i="0" u="none" strike="noStrike" kern="1200" cap="none" spc="0" normalizeH="0" baseline="0" noProof="0" dirty="0" err="1" smtClean="0">
                <a:ln>
                  <a:noFill/>
                </a:ln>
                <a:solidFill>
                  <a:srgbClr val="000000"/>
                </a:solidFill>
                <a:effectLst/>
                <a:uLnTx/>
                <a:uFillTx/>
                <a:cs typeface="Times New Roman" pitchFamily="18" charset="0"/>
              </a:rPr>
              <a:t>thế</a:t>
            </a:r>
            <a:endParaRPr kumimoji="0" lang="en-US" altLang="vi-VN" sz="3600" b="1" i="0" u="none" strike="noStrike" kern="1200" cap="none" spc="0" normalizeH="0" baseline="0" noProof="0" dirty="0" smtClean="0">
              <a:ln>
                <a:noFill/>
              </a:ln>
              <a:solidFill>
                <a:srgbClr val="000000"/>
              </a:solidFill>
              <a:effectLst/>
              <a:uLnTx/>
              <a:uFillTx/>
              <a:cs typeface="Times New Roman" pitchFamily="18" charset="0"/>
            </a:endParaRPr>
          </a:p>
        </p:txBody>
      </p:sp>
    </p:spTree>
    <p:extLst>
      <p:ext uri="{BB962C8B-B14F-4D97-AF65-F5344CB8AC3E}">
        <p14:creationId xmlns:p14="http://schemas.microsoft.com/office/powerpoint/2010/main" val="6267592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3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par>
                                <p:cTn id="18" presetID="5" presetClass="entr" presetSubtype="10" fill="hold" nodeType="withEffect">
                                  <p:stCondLst>
                                    <p:cond delay="0"/>
                                  </p:stCondLst>
                                  <p:childTnLst>
                                    <p:set>
                                      <p:cBhvr>
                                        <p:cTn id="19" dur="1" fill="hold">
                                          <p:stCondLst>
                                            <p:cond delay="0"/>
                                          </p:stCondLst>
                                        </p:cTn>
                                        <p:tgtEl>
                                          <p:spTgt spid="19632"/>
                                        </p:tgtEl>
                                        <p:attrNameLst>
                                          <p:attrName>style.visibility</p:attrName>
                                        </p:attrNameLst>
                                      </p:cBhvr>
                                      <p:to>
                                        <p:strVal val="visible"/>
                                      </p:to>
                                    </p:set>
                                    <p:animEffect transition="in" filter="checkerboard(across)">
                                      <p:cBhvr>
                                        <p:cTn id="20" dur="500"/>
                                        <p:tgtEl>
                                          <p:spTgt spid="19632"/>
                                        </p:tgtEl>
                                      </p:cBhvr>
                                    </p:animEffect>
                                  </p:childTnLst>
                                  <p:subTnLst>
                                    <p:set>
                                      <p:cBhvr override="childStyle">
                                        <p:cTn dur="1" fill="hold" display="0" masterRel="nextClick" afterEffect="1"/>
                                        <p:tgtEl>
                                          <p:spTgt spid="19632"/>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19633"/>
                                        </p:tgtEl>
                                        <p:attrNameLst>
                                          <p:attrName>style.visibility</p:attrName>
                                        </p:attrNameLst>
                                      </p:cBhvr>
                                      <p:to>
                                        <p:strVal val="visible"/>
                                      </p:to>
                                    </p:set>
                                    <p:animEffect transition="in" filter="checkerboard(across)">
                                      <p:cBhvr>
                                        <p:cTn id="25" dur="100"/>
                                        <p:tgtEl>
                                          <p:spTgt spid="19633"/>
                                        </p:tgtEl>
                                      </p:cBhvr>
                                    </p:animEffect>
                                  </p:childTnLst>
                                </p:cTn>
                              </p:par>
                              <p:par>
                                <p:cTn id="26" presetID="16" presetClass="entr" presetSubtype="37" repeatCount="indefinite"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Vertical)">
                                      <p:cBhvr>
                                        <p:cTn id="28"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000000"/>
                                      </p:to>
                                    </p:animClr>
                                  </p:subTnLst>
                                </p:cTn>
                              </p:par>
                              <p:par>
                                <p:cTn id="29" presetID="10" presetClass="entr" presetSubtype="0" repeatCount="indefinite" fill="hold" nodeType="withEffect">
                                  <p:stCondLst>
                                    <p:cond delay="3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subTnLst>
                                    <p:animClr clrSpc="rgb" dir="cw">
                                      <p:cBhvr override="childStyle">
                                        <p:cTn dur="1" fill="hold" display="0" masterRel="nextClick" afterEffect="1"/>
                                        <p:tgtEl>
                                          <p:spTgt spid="10"/>
                                        </p:tgtEl>
                                        <p:attrNameLst>
                                          <p:attrName>ppt_c</p:attrName>
                                        </p:attrNameLst>
                                      </p:cBhvr>
                                      <p:to>
                                        <a:schemeClr val="tx1"/>
                                      </p:to>
                                    </p:animClr>
                                  </p:sub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repeatCount="indefinite"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Right)">
                                      <p:cBhvr>
                                        <p:cTn id="36"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3366FF"/>
                                      </p:to>
                                    </p:animClr>
                                  </p:subTnLst>
                                </p:cTn>
                              </p:par>
                              <p:par>
                                <p:cTn id="37" presetID="4" presetClass="entr" presetSubtype="16" repeatCount="indefinite" fill="hold" grpId="0" nodeType="withEffect">
                                  <p:stCondLst>
                                    <p:cond delay="0"/>
                                  </p:stCondLst>
                                  <p:childTnLst>
                                    <p:set>
                                      <p:cBhvr>
                                        <p:cTn id="38" dur="1" fill="hold">
                                          <p:stCondLst>
                                            <p:cond delay="0"/>
                                          </p:stCondLst>
                                        </p:cTn>
                                        <p:tgtEl>
                                          <p:spTgt spid="19567"/>
                                        </p:tgtEl>
                                        <p:attrNameLst>
                                          <p:attrName>style.visibility</p:attrName>
                                        </p:attrNameLst>
                                      </p:cBhvr>
                                      <p:to>
                                        <p:strVal val="visible"/>
                                      </p:to>
                                    </p:set>
                                    <p:animEffect transition="in" filter="box(in)">
                                      <p:cBhvr>
                                        <p:cTn id="39" dur="500"/>
                                        <p:tgtEl>
                                          <p:spTgt spid="19567"/>
                                        </p:tgtEl>
                                      </p:cBhvr>
                                    </p:animEffect>
                                  </p:childTnLst>
                                  <p:subTnLst>
                                    <p:animClr clrSpc="rgb" dir="cw">
                                      <p:cBhvr override="childStyle">
                                        <p:cTn dur="1" fill="hold" display="0" masterRel="nextClick" afterEffect="1"/>
                                        <p:tgtEl>
                                          <p:spTgt spid="19567"/>
                                        </p:tgtEl>
                                        <p:attrNameLst>
                                          <p:attrName>ppt_c</p:attrName>
                                        </p:attrNameLst>
                                      </p:cBhvr>
                                      <p:to>
                                        <a:srgbClr val="6699FF"/>
                                      </p:to>
                                    </p:animClr>
                                  </p:subTnLst>
                                </p:cTn>
                              </p:par>
                              <p:par>
                                <p:cTn id="40" presetID="4" presetClass="entr" presetSubtype="16" repeatCount="indefinite" fill="hold" grpId="0" nodeType="withEffect">
                                  <p:stCondLst>
                                    <p:cond delay="0"/>
                                  </p:stCondLst>
                                  <p:childTnLst>
                                    <p:set>
                                      <p:cBhvr>
                                        <p:cTn id="41" dur="1" fill="hold">
                                          <p:stCondLst>
                                            <p:cond delay="0"/>
                                          </p:stCondLst>
                                        </p:cTn>
                                        <p:tgtEl>
                                          <p:spTgt spid="19568"/>
                                        </p:tgtEl>
                                        <p:attrNameLst>
                                          <p:attrName>style.visibility</p:attrName>
                                        </p:attrNameLst>
                                      </p:cBhvr>
                                      <p:to>
                                        <p:strVal val="visible"/>
                                      </p:to>
                                    </p:set>
                                    <p:animEffect transition="in" filter="box(in)">
                                      <p:cBhvr>
                                        <p:cTn id="42" dur="500"/>
                                        <p:tgtEl>
                                          <p:spTgt spid="19568"/>
                                        </p:tgtEl>
                                      </p:cBhvr>
                                    </p:animEffect>
                                  </p:childTnLst>
                                  <p:subTnLst>
                                    <p:animClr clrSpc="rgb" dir="cw">
                                      <p:cBhvr override="childStyle">
                                        <p:cTn dur="1" fill="hold" display="0" masterRel="nextClick" afterEffect="1"/>
                                        <p:tgtEl>
                                          <p:spTgt spid="19568"/>
                                        </p:tgtEl>
                                        <p:attrNameLst>
                                          <p:attrName>ppt_c</p:attrName>
                                        </p:attrNameLst>
                                      </p:cBhvr>
                                      <p:to>
                                        <a:srgbClr val="6699FF"/>
                                      </p:to>
                                    </p:animClr>
                                  </p:subTnLst>
                                </p:cTn>
                              </p:par>
                              <p:par>
                                <p:cTn id="43" presetID="4" presetClass="entr" presetSubtype="16" repeatCount="indefinite" fill="hold" grpId="0" nodeType="withEffect">
                                  <p:stCondLst>
                                    <p:cond delay="0"/>
                                  </p:stCondLst>
                                  <p:childTnLst>
                                    <p:set>
                                      <p:cBhvr>
                                        <p:cTn id="44" dur="1" fill="hold">
                                          <p:stCondLst>
                                            <p:cond delay="0"/>
                                          </p:stCondLst>
                                        </p:cTn>
                                        <p:tgtEl>
                                          <p:spTgt spid="19569"/>
                                        </p:tgtEl>
                                        <p:attrNameLst>
                                          <p:attrName>style.visibility</p:attrName>
                                        </p:attrNameLst>
                                      </p:cBhvr>
                                      <p:to>
                                        <p:strVal val="visible"/>
                                      </p:to>
                                    </p:set>
                                    <p:animEffect transition="in" filter="box(in)">
                                      <p:cBhvr>
                                        <p:cTn id="45" dur="500"/>
                                        <p:tgtEl>
                                          <p:spTgt spid="19569"/>
                                        </p:tgtEl>
                                      </p:cBhvr>
                                    </p:animEffect>
                                  </p:childTnLst>
                                  <p:subTnLst>
                                    <p:animClr clrSpc="rgb" dir="cw">
                                      <p:cBhvr override="childStyle">
                                        <p:cTn dur="1" fill="hold" display="0" masterRel="nextClick" afterEffect="1"/>
                                        <p:tgtEl>
                                          <p:spTgt spid="19569"/>
                                        </p:tgtEl>
                                        <p:attrNameLst>
                                          <p:attrName>ppt_c</p:attrName>
                                        </p:attrNameLst>
                                      </p:cBhvr>
                                      <p:to>
                                        <a:srgbClr val="6699FF"/>
                                      </p:to>
                                    </p:animClr>
                                  </p:subTnLst>
                                </p:cTn>
                              </p:par>
                              <p:par>
                                <p:cTn id="46" presetID="4" presetClass="entr" presetSubtype="16" repeatCount="indefinite" fill="hold" grpId="0" nodeType="withEffect">
                                  <p:stCondLst>
                                    <p:cond delay="0"/>
                                  </p:stCondLst>
                                  <p:childTnLst>
                                    <p:set>
                                      <p:cBhvr>
                                        <p:cTn id="47" dur="1" fill="hold">
                                          <p:stCondLst>
                                            <p:cond delay="0"/>
                                          </p:stCondLst>
                                        </p:cTn>
                                        <p:tgtEl>
                                          <p:spTgt spid="19566"/>
                                        </p:tgtEl>
                                        <p:attrNameLst>
                                          <p:attrName>style.visibility</p:attrName>
                                        </p:attrNameLst>
                                      </p:cBhvr>
                                      <p:to>
                                        <p:strVal val="visible"/>
                                      </p:to>
                                    </p:set>
                                    <p:animEffect transition="in" filter="box(in)">
                                      <p:cBhvr>
                                        <p:cTn id="48" dur="500"/>
                                        <p:tgtEl>
                                          <p:spTgt spid="19566"/>
                                        </p:tgtEl>
                                      </p:cBhvr>
                                    </p:animEffect>
                                  </p:childTnLst>
                                  <p:subTnLst>
                                    <p:animClr clrSpc="rgb" dir="cw">
                                      <p:cBhvr override="childStyle">
                                        <p:cTn dur="1" fill="hold" display="0" masterRel="nextClick" afterEffect="1"/>
                                        <p:tgtEl>
                                          <p:spTgt spid="19566"/>
                                        </p:tgtEl>
                                        <p:attrNameLst>
                                          <p:attrName>ppt_c</p:attrName>
                                        </p:attrNameLst>
                                      </p:cBhvr>
                                      <p:to>
                                        <a:srgbClr val="6699FF"/>
                                      </p:to>
                                    </p:animClr>
                                  </p:subTnLst>
                                </p:cTn>
                              </p:par>
                              <p:par>
                                <p:cTn id="49" presetID="4" presetClass="entr" presetSubtype="16" repeatCount="indefinite" fill="hold" grpId="0" nodeType="withEffect">
                                  <p:stCondLst>
                                    <p:cond delay="0"/>
                                  </p:stCondLst>
                                  <p:childTnLst>
                                    <p:set>
                                      <p:cBhvr>
                                        <p:cTn id="50" dur="1" fill="hold">
                                          <p:stCondLst>
                                            <p:cond delay="0"/>
                                          </p:stCondLst>
                                        </p:cTn>
                                        <p:tgtEl>
                                          <p:spTgt spid="19571"/>
                                        </p:tgtEl>
                                        <p:attrNameLst>
                                          <p:attrName>style.visibility</p:attrName>
                                        </p:attrNameLst>
                                      </p:cBhvr>
                                      <p:to>
                                        <p:strVal val="visible"/>
                                      </p:to>
                                    </p:set>
                                    <p:animEffect transition="in" filter="box(in)">
                                      <p:cBhvr>
                                        <p:cTn id="51" dur="300"/>
                                        <p:tgtEl>
                                          <p:spTgt spid="19571"/>
                                        </p:tgtEl>
                                      </p:cBhvr>
                                    </p:animEffect>
                                  </p:childTnLst>
                                  <p:subTnLst>
                                    <p:animClr clrSpc="rgb" dir="cw">
                                      <p:cBhvr override="childStyle">
                                        <p:cTn dur="1" fill="hold" display="0" masterRel="nextClick" afterEffect="1"/>
                                        <p:tgtEl>
                                          <p:spTgt spid="19571"/>
                                        </p:tgtEl>
                                        <p:attrNameLst>
                                          <p:attrName>ppt_c</p:attrName>
                                        </p:attrNameLst>
                                      </p:cBhvr>
                                      <p:to>
                                        <a:srgbClr val="6699FF"/>
                                      </p:to>
                                    </p:animClr>
                                  </p:subTnLst>
                                </p:cTn>
                              </p:par>
                              <p:par>
                                <p:cTn id="52" presetID="4" presetClass="entr" presetSubtype="16" repeatCount="indefinite" fill="hold" grpId="0" nodeType="withEffect">
                                  <p:stCondLst>
                                    <p:cond delay="0"/>
                                  </p:stCondLst>
                                  <p:childTnLst>
                                    <p:set>
                                      <p:cBhvr>
                                        <p:cTn id="53" dur="1" fill="hold">
                                          <p:stCondLst>
                                            <p:cond delay="0"/>
                                          </p:stCondLst>
                                        </p:cTn>
                                        <p:tgtEl>
                                          <p:spTgt spid="19572"/>
                                        </p:tgtEl>
                                        <p:attrNameLst>
                                          <p:attrName>style.visibility</p:attrName>
                                        </p:attrNameLst>
                                      </p:cBhvr>
                                      <p:to>
                                        <p:strVal val="visible"/>
                                      </p:to>
                                    </p:set>
                                    <p:animEffect transition="in" filter="box(in)">
                                      <p:cBhvr>
                                        <p:cTn id="54" dur="300"/>
                                        <p:tgtEl>
                                          <p:spTgt spid="19572"/>
                                        </p:tgtEl>
                                      </p:cBhvr>
                                    </p:animEffect>
                                  </p:childTnLst>
                                  <p:subTnLst>
                                    <p:animClr clrSpc="rgb" dir="cw">
                                      <p:cBhvr override="childStyle">
                                        <p:cTn dur="1" fill="hold" display="0" masterRel="nextClick" afterEffect="1"/>
                                        <p:tgtEl>
                                          <p:spTgt spid="19572"/>
                                        </p:tgtEl>
                                        <p:attrNameLst>
                                          <p:attrName>ppt_c</p:attrName>
                                        </p:attrNameLst>
                                      </p:cBhvr>
                                      <p:to>
                                        <a:srgbClr val="6699FF"/>
                                      </p:to>
                                    </p:animClr>
                                  </p:subTnLst>
                                </p:cTn>
                              </p:par>
                              <p:par>
                                <p:cTn id="55" presetID="4" presetClass="entr" presetSubtype="16" repeatCount="indefinite" fill="hold" grpId="0" nodeType="withEffect">
                                  <p:stCondLst>
                                    <p:cond delay="0"/>
                                  </p:stCondLst>
                                  <p:childTnLst>
                                    <p:set>
                                      <p:cBhvr>
                                        <p:cTn id="56" dur="1" fill="hold">
                                          <p:stCondLst>
                                            <p:cond delay="0"/>
                                          </p:stCondLst>
                                        </p:cTn>
                                        <p:tgtEl>
                                          <p:spTgt spid="19573"/>
                                        </p:tgtEl>
                                        <p:attrNameLst>
                                          <p:attrName>style.visibility</p:attrName>
                                        </p:attrNameLst>
                                      </p:cBhvr>
                                      <p:to>
                                        <p:strVal val="visible"/>
                                      </p:to>
                                    </p:set>
                                    <p:animEffect transition="in" filter="box(in)">
                                      <p:cBhvr>
                                        <p:cTn id="57" dur="300"/>
                                        <p:tgtEl>
                                          <p:spTgt spid="19573"/>
                                        </p:tgtEl>
                                      </p:cBhvr>
                                    </p:animEffect>
                                  </p:childTnLst>
                                  <p:subTnLst>
                                    <p:animClr clrSpc="rgb" dir="cw">
                                      <p:cBhvr override="childStyle">
                                        <p:cTn dur="1" fill="hold" display="0" masterRel="nextClick" afterEffect="1"/>
                                        <p:tgtEl>
                                          <p:spTgt spid="19573"/>
                                        </p:tgtEl>
                                        <p:attrNameLst>
                                          <p:attrName>ppt_c</p:attrName>
                                        </p:attrNameLst>
                                      </p:cBhvr>
                                      <p:to>
                                        <a:srgbClr val="6699FF"/>
                                      </p:to>
                                    </p:animClr>
                                  </p:subTnLst>
                                </p:cTn>
                              </p:par>
                              <p:par>
                                <p:cTn id="58" presetID="4" presetClass="entr" presetSubtype="16" repeatCount="indefinite" fill="hold" grpId="0" nodeType="withEffect">
                                  <p:stCondLst>
                                    <p:cond delay="0"/>
                                  </p:stCondLst>
                                  <p:childTnLst>
                                    <p:set>
                                      <p:cBhvr>
                                        <p:cTn id="59" dur="1" fill="hold">
                                          <p:stCondLst>
                                            <p:cond delay="0"/>
                                          </p:stCondLst>
                                        </p:cTn>
                                        <p:tgtEl>
                                          <p:spTgt spid="19570"/>
                                        </p:tgtEl>
                                        <p:attrNameLst>
                                          <p:attrName>style.visibility</p:attrName>
                                        </p:attrNameLst>
                                      </p:cBhvr>
                                      <p:to>
                                        <p:strVal val="visible"/>
                                      </p:to>
                                    </p:set>
                                    <p:animEffect transition="in" filter="box(in)">
                                      <p:cBhvr>
                                        <p:cTn id="60" dur="300"/>
                                        <p:tgtEl>
                                          <p:spTgt spid="19570"/>
                                        </p:tgtEl>
                                      </p:cBhvr>
                                    </p:animEffect>
                                  </p:childTnLst>
                                  <p:subTnLst>
                                    <p:animClr clrSpc="rgb" dir="cw">
                                      <p:cBhvr override="childStyle">
                                        <p:cTn dur="1" fill="hold" display="0" masterRel="nextClick" afterEffect="1"/>
                                        <p:tgtEl>
                                          <p:spTgt spid="19570"/>
                                        </p:tgtEl>
                                        <p:attrNameLst>
                                          <p:attrName>ppt_c</p:attrName>
                                        </p:attrNameLst>
                                      </p:cBhvr>
                                      <p:to>
                                        <a:srgbClr val="6699FF"/>
                                      </p:to>
                                    </p:animClr>
                                  </p:subTnLst>
                                </p:cTn>
                              </p:par>
                              <p:par>
                                <p:cTn id="61" presetID="18" presetClass="entr" presetSubtype="9" repeatCount="indefinite"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strips(upLeft)">
                                      <p:cBhvr>
                                        <p:cTn id="63"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3366FF"/>
                                      </p:to>
                                    </p:animClr>
                                  </p:sub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box(in)">
                                      <p:cBhvr>
                                        <p:cTn id="68"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69" presetID="22" presetClass="entr" presetSubtype="4" repeatCount="indefinite" fill="hold" grpId="0" nodeType="withEffect">
                                  <p:stCondLst>
                                    <p:cond delay="0"/>
                                  </p:stCondLst>
                                  <p:childTnLst>
                                    <p:set>
                                      <p:cBhvr>
                                        <p:cTn id="70" dur="1" fill="hold">
                                          <p:stCondLst>
                                            <p:cond delay="0"/>
                                          </p:stCondLst>
                                        </p:cTn>
                                        <p:tgtEl>
                                          <p:spTgt spid="19579"/>
                                        </p:tgtEl>
                                        <p:attrNameLst>
                                          <p:attrName>style.visibility</p:attrName>
                                        </p:attrNameLst>
                                      </p:cBhvr>
                                      <p:to>
                                        <p:strVal val="visible"/>
                                      </p:to>
                                    </p:set>
                                    <p:animEffect transition="in" filter="wipe(down)">
                                      <p:cBhvr>
                                        <p:cTn id="71" dur="400"/>
                                        <p:tgtEl>
                                          <p:spTgt spid="19579"/>
                                        </p:tgtEl>
                                      </p:cBhvr>
                                    </p:animEffect>
                                  </p:childTnLst>
                                  <p:subTnLst>
                                    <p:set>
                                      <p:cBhvr override="childStyle">
                                        <p:cTn dur="1" fill="hold" display="0" masterRel="nextClick" afterEffect="1"/>
                                        <p:tgtEl>
                                          <p:spTgt spid="19579"/>
                                        </p:tgtEl>
                                        <p:attrNameLst>
                                          <p:attrName>style.visibility</p:attrName>
                                        </p:attrNameLst>
                                      </p:cBhvr>
                                      <p:to>
                                        <p:strVal val="hidden"/>
                                      </p:to>
                                    </p:set>
                                  </p:subTnLst>
                                </p:cTn>
                              </p:par>
                              <p:par>
                                <p:cTn id="72" presetID="22" presetClass="entr" presetSubtype="4" repeatCount="indefinite" fill="hold" grpId="0" nodeType="withEffect">
                                  <p:stCondLst>
                                    <p:cond delay="0"/>
                                  </p:stCondLst>
                                  <p:childTnLst>
                                    <p:set>
                                      <p:cBhvr>
                                        <p:cTn id="73" dur="1" fill="hold">
                                          <p:stCondLst>
                                            <p:cond delay="0"/>
                                          </p:stCondLst>
                                        </p:cTn>
                                        <p:tgtEl>
                                          <p:spTgt spid="19580"/>
                                        </p:tgtEl>
                                        <p:attrNameLst>
                                          <p:attrName>style.visibility</p:attrName>
                                        </p:attrNameLst>
                                      </p:cBhvr>
                                      <p:to>
                                        <p:strVal val="visible"/>
                                      </p:to>
                                    </p:set>
                                    <p:animEffect transition="in" filter="wipe(down)">
                                      <p:cBhvr>
                                        <p:cTn id="74" dur="400"/>
                                        <p:tgtEl>
                                          <p:spTgt spid="19580"/>
                                        </p:tgtEl>
                                      </p:cBhvr>
                                    </p:animEffect>
                                  </p:childTnLst>
                                  <p:subTnLst>
                                    <p:set>
                                      <p:cBhvr override="childStyle">
                                        <p:cTn dur="1" fill="hold" display="0" masterRel="nextClick" afterEffect="1"/>
                                        <p:tgtEl>
                                          <p:spTgt spid="19580"/>
                                        </p:tgtEl>
                                        <p:attrNameLst>
                                          <p:attrName>style.visibility</p:attrName>
                                        </p:attrNameLst>
                                      </p:cBhvr>
                                      <p:to>
                                        <p:strVal val="hidden"/>
                                      </p:to>
                                    </p:set>
                                  </p:subTnLst>
                                </p:cTn>
                              </p:par>
                              <p:par>
                                <p:cTn id="75" presetID="22" presetClass="entr" presetSubtype="4" repeatCount="indefinite" fill="hold" grpId="0" nodeType="withEffect">
                                  <p:stCondLst>
                                    <p:cond delay="0"/>
                                  </p:stCondLst>
                                  <p:childTnLst>
                                    <p:set>
                                      <p:cBhvr>
                                        <p:cTn id="76" dur="1" fill="hold">
                                          <p:stCondLst>
                                            <p:cond delay="0"/>
                                          </p:stCondLst>
                                        </p:cTn>
                                        <p:tgtEl>
                                          <p:spTgt spid="19581"/>
                                        </p:tgtEl>
                                        <p:attrNameLst>
                                          <p:attrName>style.visibility</p:attrName>
                                        </p:attrNameLst>
                                      </p:cBhvr>
                                      <p:to>
                                        <p:strVal val="visible"/>
                                      </p:to>
                                    </p:set>
                                    <p:animEffect transition="in" filter="wipe(down)">
                                      <p:cBhvr>
                                        <p:cTn id="77" dur="400"/>
                                        <p:tgtEl>
                                          <p:spTgt spid="19581"/>
                                        </p:tgtEl>
                                      </p:cBhvr>
                                    </p:animEffect>
                                  </p:childTnLst>
                                  <p:subTnLst>
                                    <p:set>
                                      <p:cBhvr override="childStyle">
                                        <p:cTn dur="1" fill="hold" display="0" masterRel="nextClick" afterEffect="1"/>
                                        <p:tgtEl>
                                          <p:spTgt spid="19581"/>
                                        </p:tgtEl>
                                        <p:attrNameLst>
                                          <p:attrName>style.visibility</p:attrName>
                                        </p:attrNameLst>
                                      </p:cBhvr>
                                      <p:to>
                                        <p:strVal val="hidden"/>
                                      </p:to>
                                    </p:set>
                                  </p:subTnLst>
                                </p:cTn>
                              </p:par>
                              <p:par>
                                <p:cTn id="78" presetID="22" presetClass="entr" presetSubtype="4" repeatCount="indefinite" fill="hold" grpId="0" nodeType="withEffect">
                                  <p:stCondLst>
                                    <p:cond delay="0"/>
                                  </p:stCondLst>
                                  <p:childTnLst>
                                    <p:set>
                                      <p:cBhvr>
                                        <p:cTn id="79" dur="1" fill="hold">
                                          <p:stCondLst>
                                            <p:cond delay="0"/>
                                          </p:stCondLst>
                                        </p:cTn>
                                        <p:tgtEl>
                                          <p:spTgt spid="19582"/>
                                        </p:tgtEl>
                                        <p:attrNameLst>
                                          <p:attrName>style.visibility</p:attrName>
                                        </p:attrNameLst>
                                      </p:cBhvr>
                                      <p:to>
                                        <p:strVal val="visible"/>
                                      </p:to>
                                    </p:set>
                                    <p:animEffect transition="in" filter="wipe(down)">
                                      <p:cBhvr>
                                        <p:cTn id="80" dur="400"/>
                                        <p:tgtEl>
                                          <p:spTgt spid="19582"/>
                                        </p:tgtEl>
                                      </p:cBhvr>
                                    </p:animEffect>
                                  </p:childTnLst>
                                  <p:subTnLst>
                                    <p:set>
                                      <p:cBhvr override="childStyle">
                                        <p:cTn dur="1" fill="hold" display="0" masterRel="nextClick" afterEffect="1"/>
                                        <p:tgtEl>
                                          <p:spTgt spid="19582"/>
                                        </p:tgtEl>
                                        <p:attrNameLst>
                                          <p:attrName>style.visibility</p:attrName>
                                        </p:attrNameLst>
                                      </p:cBhvr>
                                      <p:to>
                                        <p:strVal val="hidden"/>
                                      </p:to>
                                    </p:set>
                                  </p:subTnLst>
                                </p:cTn>
                              </p:par>
                              <p:par>
                                <p:cTn id="81" presetID="22" presetClass="entr" presetSubtype="4" repeatCount="indefinite" fill="hold" grpId="0" nodeType="withEffect">
                                  <p:stCondLst>
                                    <p:cond delay="0"/>
                                  </p:stCondLst>
                                  <p:childTnLst>
                                    <p:set>
                                      <p:cBhvr>
                                        <p:cTn id="82" dur="1" fill="hold">
                                          <p:stCondLst>
                                            <p:cond delay="0"/>
                                          </p:stCondLst>
                                        </p:cTn>
                                        <p:tgtEl>
                                          <p:spTgt spid="19583"/>
                                        </p:tgtEl>
                                        <p:attrNameLst>
                                          <p:attrName>style.visibility</p:attrName>
                                        </p:attrNameLst>
                                      </p:cBhvr>
                                      <p:to>
                                        <p:strVal val="visible"/>
                                      </p:to>
                                    </p:set>
                                    <p:animEffect transition="in" filter="wipe(down)">
                                      <p:cBhvr>
                                        <p:cTn id="83" dur="400"/>
                                        <p:tgtEl>
                                          <p:spTgt spid="19583"/>
                                        </p:tgtEl>
                                      </p:cBhvr>
                                    </p:animEffect>
                                  </p:childTnLst>
                                  <p:subTnLst>
                                    <p:set>
                                      <p:cBhvr override="childStyle">
                                        <p:cTn dur="1" fill="hold" display="0" masterRel="nextClick" afterEffect="1"/>
                                        <p:tgtEl>
                                          <p:spTgt spid="19583"/>
                                        </p:tgtEl>
                                        <p:attrNameLst>
                                          <p:attrName>style.visibility</p:attrName>
                                        </p:attrNameLst>
                                      </p:cBhvr>
                                      <p:to>
                                        <p:strVal val="hidden"/>
                                      </p:to>
                                    </p:set>
                                  </p:subTnLst>
                                </p:cTn>
                              </p:par>
                              <p:par>
                                <p:cTn id="84" presetID="22" presetClass="entr" presetSubtype="4" repeatCount="indefinite" fill="hold" grpId="0" nodeType="withEffect">
                                  <p:stCondLst>
                                    <p:cond delay="0"/>
                                  </p:stCondLst>
                                  <p:childTnLst>
                                    <p:set>
                                      <p:cBhvr>
                                        <p:cTn id="85" dur="1" fill="hold">
                                          <p:stCondLst>
                                            <p:cond delay="0"/>
                                          </p:stCondLst>
                                        </p:cTn>
                                        <p:tgtEl>
                                          <p:spTgt spid="19589"/>
                                        </p:tgtEl>
                                        <p:attrNameLst>
                                          <p:attrName>style.visibility</p:attrName>
                                        </p:attrNameLst>
                                      </p:cBhvr>
                                      <p:to>
                                        <p:strVal val="visible"/>
                                      </p:to>
                                    </p:set>
                                    <p:animEffect transition="in" filter="wipe(down)">
                                      <p:cBhvr>
                                        <p:cTn id="86" dur="400"/>
                                        <p:tgtEl>
                                          <p:spTgt spid="19589"/>
                                        </p:tgtEl>
                                      </p:cBhvr>
                                    </p:animEffect>
                                  </p:childTnLst>
                                  <p:subTnLst>
                                    <p:set>
                                      <p:cBhvr override="childStyle">
                                        <p:cTn dur="1" fill="hold" display="0" masterRel="nextClick" afterEffect="1"/>
                                        <p:tgtEl>
                                          <p:spTgt spid="19589"/>
                                        </p:tgtEl>
                                        <p:attrNameLst>
                                          <p:attrName>style.visibility</p:attrName>
                                        </p:attrNameLst>
                                      </p:cBhvr>
                                      <p:to>
                                        <p:strVal val="hidden"/>
                                      </p:to>
                                    </p:set>
                                  </p:subTnLst>
                                </p:cTn>
                              </p:par>
                              <p:par>
                                <p:cTn id="87" presetID="22" presetClass="entr" presetSubtype="4" repeatCount="indefinite" fill="hold" grpId="0" nodeType="withEffect">
                                  <p:stCondLst>
                                    <p:cond delay="0"/>
                                  </p:stCondLst>
                                  <p:childTnLst>
                                    <p:set>
                                      <p:cBhvr>
                                        <p:cTn id="88" dur="1" fill="hold">
                                          <p:stCondLst>
                                            <p:cond delay="0"/>
                                          </p:stCondLst>
                                        </p:cTn>
                                        <p:tgtEl>
                                          <p:spTgt spid="19590"/>
                                        </p:tgtEl>
                                        <p:attrNameLst>
                                          <p:attrName>style.visibility</p:attrName>
                                        </p:attrNameLst>
                                      </p:cBhvr>
                                      <p:to>
                                        <p:strVal val="visible"/>
                                      </p:to>
                                    </p:set>
                                    <p:animEffect transition="in" filter="wipe(down)">
                                      <p:cBhvr>
                                        <p:cTn id="89" dur="400"/>
                                        <p:tgtEl>
                                          <p:spTgt spid="19590"/>
                                        </p:tgtEl>
                                      </p:cBhvr>
                                    </p:animEffect>
                                  </p:childTnLst>
                                  <p:subTnLst>
                                    <p:set>
                                      <p:cBhvr override="childStyle">
                                        <p:cTn dur="1" fill="hold" display="0" masterRel="nextClick" afterEffect="1"/>
                                        <p:tgtEl>
                                          <p:spTgt spid="19590"/>
                                        </p:tgtEl>
                                        <p:attrNameLst>
                                          <p:attrName>style.visibility</p:attrName>
                                        </p:attrNameLst>
                                      </p:cBhvr>
                                      <p:to>
                                        <p:strVal val="hidden"/>
                                      </p:to>
                                    </p:set>
                                  </p:subTnLst>
                                </p:cTn>
                              </p:par>
                              <p:par>
                                <p:cTn id="90" presetID="22" presetClass="entr" presetSubtype="1" repeatCount="indefinite" grpId="0" nodeType="withEffect">
                                  <p:stCondLst>
                                    <p:cond delay="200"/>
                                  </p:stCondLst>
                                  <p:endCondLst>
                                    <p:cond evt="onNext" delay="0">
                                      <p:tgtEl>
                                        <p:sldTgt/>
                                      </p:tgtEl>
                                    </p:cond>
                                  </p:endCondLst>
                                  <p:childTnLst>
                                    <p:set>
                                      <p:cBhvr>
                                        <p:cTn id="91" dur="1" fill="hold">
                                          <p:stCondLst>
                                            <p:cond delay="0"/>
                                          </p:stCondLst>
                                        </p:cTn>
                                        <p:tgtEl>
                                          <p:spTgt spid="19592"/>
                                        </p:tgtEl>
                                        <p:attrNameLst>
                                          <p:attrName>style.visibility</p:attrName>
                                        </p:attrNameLst>
                                      </p:cBhvr>
                                      <p:to>
                                        <p:strVal val="visible"/>
                                      </p:to>
                                    </p:set>
                                    <p:animEffect transition="in" filter="wipe(up)">
                                      <p:cBhvr>
                                        <p:cTn id="92" dur="400"/>
                                        <p:tgtEl>
                                          <p:spTgt spid="19592"/>
                                        </p:tgtEl>
                                      </p:cBhvr>
                                    </p:animEffect>
                                  </p:childTnLst>
                                  <p:subTnLst>
                                    <p:set>
                                      <p:cBhvr override="childStyle">
                                        <p:cTn dur="1" fill="hold" display="0" masterRel="nextClick" afterEffect="1"/>
                                        <p:tgtEl>
                                          <p:spTgt spid="19592"/>
                                        </p:tgtEl>
                                        <p:attrNameLst>
                                          <p:attrName>style.visibility</p:attrName>
                                        </p:attrNameLst>
                                      </p:cBhvr>
                                      <p:to>
                                        <p:strVal val="hidden"/>
                                      </p:to>
                                    </p:set>
                                  </p:subTnLst>
                                </p:cTn>
                              </p:par>
                              <p:par>
                                <p:cTn id="93" presetID="22" presetClass="entr" presetSubtype="1" repeatCount="indefinite" grpId="0" nodeType="withEffect">
                                  <p:stCondLst>
                                    <p:cond delay="200"/>
                                  </p:stCondLst>
                                  <p:endCondLst>
                                    <p:cond evt="onNext" delay="0">
                                      <p:tgtEl>
                                        <p:sldTgt/>
                                      </p:tgtEl>
                                    </p:cond>
                                  </p:endCondLst>
                                  <p:childTnLst>
                                    <p:set>
                                      <p:cBhvr>
                                        <p:cTn id="94" dur="1" fill="hold">
                                          <p:stCondLst>
                                            <p:cond delay="0"/>
                                          </p:stCondLst>
                                        </p:cTn>
                                        <p:tgtEl>
                                          <p:spTgt spid="19591"/>
                                        </p:tgtEl>
                                        <p:attrNameLst>
                                          <p:attrName>style.visibility</p:attrName>
                                        </p:attrNameLst>
                                      </p:cBhvr>
                                      <p:to>
                                        <p:strVal val="visible"/>
                                      </p:to>
                                    </p:set>
                                    <p:animEffect transition="in" filter="wipe(up)">
                                      <p:cBhvr>
                                        <p:cTn id="95" dur="400"/>
                                        <p:tgtEl>
                                          <p:spTgt spid="19591"/>
                                        </p:tgtEl>
                                      </p:cBhvr>
                                    </p:animEffect>
                                  </p:childTnLst>
                                  <p:subTnLst>
                                    <p:set>
                                      <p:cBhvr override="childStyle">
                                        <p:cTn dur="1" fill="hold" display="0" masterRel="nextClick" afterEffect="1"/>
                                        <p:tgtEl>
                                          <p:spTgt spid="19591"/>
                                        </p:tgtEl>
                                        <p:attrNameLst>
                                          <p:attrName>style.visibility</p:attrName>
                                        </p:attrNameLst>
                                      </p:cBhvr>
                                      <p:to>
                                        <p:strVal val="hidden"/>
                                      </p:to>
                                    </p:set>
                                  </p:subTnLst>
                                </p:cTn>
                              </p:par>
                              <p:par>
                                <p:cTn id="96" presetID="22" presetClass="entr" presetSubtype="1" repeatCount="indefinite" grpId="0" nodeType="withEffect">
                                  <p:stCondLst>
                                    <p:cond delay="200"/>
                                  </p:stCondLst>
                                  <p:endCondLst>
                                    <p:cond evt="onNext" delay="0">
                                      <p:tgtEl>
                                        <p:sldTgt/>
                                      </p:tgtEl>
                                    </p:cond>
                                  </p:endCondLst>
                                  <p:childTnLst>
                                    <p:set>
                                      <p:cBhvr>
                                        <p:cTn id="97" dur="1" fill="hold">
                                          <p:stCondLst>
                                            <p:cond delay="0"/>
                                          </p:stCondLst>
                                        </p:cTn>
                                        <p:tgtEl>
                                          <p:spTgt spid="19588"/>
                                        </p:tgtEl>
                                        <p:attrNameLst>
                                          <p:attrName>style.visibility</p:attrName>
                                        </p:attrNameLst>
                                      </p:cBhvr>
                                      <p:to>
                                        <p:strVal val="visible"/>
                                      </p:to>
                                    </p:set>
                                    <p:animEffect transition="in" filter="wipe(up)">
                                      <p:cBhvr>
                                        <p:cTn id="98" dur="400"/>
                                        <p:tgtEl>
                                          <p:spTgt spid="19588"/>
                                        </p:tgtEl>
                                      </p:cBhvr>
                                    </p:animEffect>
                                  </p:childTnLst>
                                  <p:subTnLst>
                                    <p:set>
                                      <p:cBhvr override="childStyle">
                                        <p:cTn dur="1" fill="hold" display="0" masterRel="nextClick" afterEffect="1"/>
                                        <p:tgtEl>
                                          <p:spTgt spid="19588"/>
                                        </p:tgtEl>
                                        <p:attrNameLst>
                                          <p:attrName>style.visibility</p:attrName>
                                        </p:attrNameLst>
                                      </p:cBhvr>
                                      <p:to>
                                        <p:strVal val="hidden"/>
                                      </p:to>
                                    </p:set>
                                  </p:subTnLst>
                                </p:cTn>
                              </p:par>
                              <p:par>
                                <p:cTn id="99" presetID="22" presetClass="entr" presetSubtype="1" repeatCount="indefinite" grpId="0" nodeType="withEffect">
                                  <p:stCondLst>
                                    <p:cond delay="200"/>
                                  </p:stCondLst>
                                  <p:endCondLst>
                                    <p:cond evt="onNext" delay="0">
                                      <p:tgtEl>
                                        <p:sldTgt/>
                                      </p:tgtEl>
                                    </p:cond>
                                  </p:endCondLst>
                                  <p:childTnLst>
                                    <p:set>
                                      <p:cBhvr>
                                        <p:cTn id="100" dur="1" fill="hold">
                                          <p:stCondLst>
                                            <p:cond delay="0"/>
                                          </p:stCondLst>
                                        </p:cTn>
                                        <p:tgtEl>
                                          <p:spTgt spid="19587"/>
                                        </p:tgtEl>
                                        <p:attrNameLst>
                                          <p:attrName>style.visibility</p:attrName>
                                        </p:attrNameLst>
                                      </p:cBhvr>
                                      <p:to>
                                        <p:strVal val="visible"/>
                                      </p:to>
                                    </p:set>
                                    <p:animEffect transition="in" filter="wipe(up)">
                                      <p:cBhvr>
                                        <p:cTn id="101" dur="400"/>
                                        <p:tgtEl>
                                          <p:spTgt spid="19587"/>
                                        </p:tgtEl>
                                      </p:cBhvr>
                                    </p:animEffect>
                                  </p:childTnLst>
                                  <p:subTnLst>
                                    <p:set>
                                      <p:cBhvr override="childStyle">
                                        <p:cTn dur="1" fill="hold" display="0" masterRel="nextClick" afterEffect="1"/>
                                        <p:tgtEl>
                                          <p:spTgt spid="19587"/>
                                        </p:tgtEl>
                                        <p:attrNameLst>
                                          <p:attrName>style.visibility</p:attrName>
                                        </p:attrNameLst>
                                      </p:cBhvr>
                                      <p:to>
                                        <p:strVal val="hidden"/>
                                      </p:to>
                                    </p:set>
                                  </p:subTnLst>
                                </p:cTn>
                              </p:par>
                              <p:par>
                                <p:cTn id="102" presetID="22" presetClass="entr" presetSubtype="1" repeatCount="indefinite" grpId="0" nodeType="withEffect">
                                  <p:stCondLst>
                                    <p:cond delay="200"/>
                                  </p:stCondLst>
                                  <p:endCondLst>
                                    <p:cond evt="onNext" delay="0">
                                      <p:tgtEl>
                                        <p:sldTgt/>
                                      </p:tgtEl>
                                    </p:cond>
                                  </p:endCondLst>
                                  <p:childTnLst>
                                    <p:set>
                                      <p:cBhvr>
                                        <p:cTn id="103" dur="1" fill="hold">
                                          <p:stCondLst>
                                            <p:cond delay="0"/>
                                          </p:stCondLst>
                                        </p:cTn>
                                        <p:tgtEl>
                                          <p:spTgt spid="19586"/>
                                        </p:tgtEl>
                                        <p:attrNameLst>
                                          <p:attrName>style.visibility</p:attrName>
                                        </p:attrNameLst>
                                      </p:cBhvr>
                                      <p:to>
                                        <p:strVal val="visible"/>
                                      </p:to>
                                    </p:set>
                                    <p:animEffect transition="in" filter="wipe(up)">
                                      <p:cBhvr>
                                        <p:cTn id="104" dur="400"/>
                                        <p:tgtEl>
                                          <p:spTgt spid="19586"/>
                                        </p:tgtEl>
                                      </p:cBhvr>
                                    </p:animEffect>
                                  </p:childTnLst>
                                  <p:subTnLst>
                                    <p:set>
                                      <p:cBhvr override="childStyle">
                                        <p:cTn dur="1" fill="hold" display="0" masterRel="nextClick" afterEffect="1"/>
                                        <p:tgtEl>
                                          <p:spTgt spid="19586"/>
                                        </p:tgtEl>
                                        <p:attrNameLst>
                                          <p:attrName>style.visibility</p:attrName>
                                        </p:attrNameLst>
                                      </p:cBhvr>
                                      <p:to>
                                        <p:strVal val="hidden"/>
                                      </p:to>
                                    </p:set>
                                  </p:subTnLst>
                                </p:cTn>
                              </p:par>
                              <p:par>
                                <p:cTn id="105" presetID="22" presetClass="entr" presetSubtype="1" repeatCount="indefinite" grpId="0" nodeType="withEffect">
                                  <p:stCondLst>
                                    <p:cond delay="200"/>
                                  </p:stCondLst>
                                  <p:endCondLst>
                                    <p:cond evt="onNext" delay="0">
                                      <p:tgtEl>
                                        <p:sldTgt/>
                                      </p:tgtEl>
                                    </p:cond>
                                  </p:endCondLst>
                                  <p:childTnLst>
                                    <p:set>
                                      <p:cBhvr>
                                        <p:cTn id="106" dur="1" fill="hold">
                                          <p:stCondLst>
                                            <p:cond delay="0"/>
                                          </p:stCondLst>
                                        </p:cTn>
                                        <p:tgtEl>
                                          <p:spTgt spid="19585"/>
                                        </p:tgtEl>
                                        <p:attrNameLst>
                                          <p:attrName>style.visibility</p:attrName>
                                        </p:attrNameLst>
                                      </p:cBhvr>
                                      <p:to>
                                        <p:strVal val="visible"/>
                                      </p:to>
                                    </p:set>
                                    <p:animEffect transition="in" filter="wipe(up)">
                                      <p:cBhvr>
                                        <p:cTn id="107" dur="400"/>
                                        <p:tgtEl>
                                          <p:spTgt spid="19585"/>
                                        </p:tgtEl>
                                      </p:cBhvr>
                                    </p:animEffect>
                                  </p:childTnLst>
                                  <p:subTnLst>
                                    <p:set>
                                      <p:cBhvr override="childStyle">
                                        <p:cTn dur="1" fill="hold" display="0" masterRel="nextClick" afterEffect="1"/>
                                        <p:tgtEl>
                                          <p:spTgt spid="19585"/>
                                        </p:tgtEl>
                                        <p:attrNameLst>
                                          <p:attrName>style.visibility</p:attrName>
                                        </p:attrNameLst>
                                      </p:cBhvr>
                                      <p:to>
                                        <p:strVal val="hidden"/>
                                      </p:to>
                                    </p:set>
                                  </p:subTnLst>
                                </p:cTn>
                              </p:par>
                              <p:par>
                                <p:cTn id="108" presetID="22" presetClass="entr" presetSubtype="1" repeatCount="indefinite" grpId="0" nodeType="withEffect">
                                  <p:stCondLst>
                                    <p:cond delay="200"/>
                                  </p:stCondLst>
                                  <p:endCondLst>
                                    <p:cond evt="onNext" delay="0">
                                      <p:tgtEl>
                                        <p:sldTgt/>
                                      </p:tgtEl>
                                    </p:cond>
                                  </p:endCondLst>
                                  <p:childTnLst>
                                    <p:set>
                                      <p:cBhvr>
                                        <p:cTn id="109" dur="1" fill="hold">
                                          <p:stCondLst>
                                            <p:cond delay="0"/>
                                          </p:stCondLst>
                                        </p:cTn>
                                        <p:tgtEl>
                                          <p:spTgt spid="19584"/>
                                        </p:tgtEl>
                                        <p:attrNameLst>
                                          <p:attrName>style.visibility</p:attrName>
                                        </p:attrNameLst>
                                      </p:cBhvr>
                                      <p:to>
                                        <p:strVal val="visible"/>
                                      </p:to>
                                    </p:set>
                                    <p:animEffect transition="in" filter="wipe(up)">
                                      <p:cBhvr>
                                        <p:cTn id="110" dur="400"/>
                                        <p:tgtEl>
                                          <p:spTgt spid="19584"/>
                                        </p:tgtEl>
                                      </p:cBhvr>
                                    </p:animEffect>
                                  </p:childTnLst>
                                  <p:subTnLst>
                                    <p:set>
                                      <p:cBhvr override="childStyle">
                                        <p:cTn dur="1" fill="hold" display="0" masterRel="nextClick" afterEffect="1"/>
                                        <p:tgtEl>
                                          <p:spTgt spid="19584"/>
                                        </p:tgtEl>
                                        <p:attrNameLst>
                                          <p:attrName>style.visibility</p:attrName>
                                        </p:attrNameLst>
                                      </p:cBhvr>
                                      <p:to>
                                        <p:strVal val="hidden"/>
                                      </p:to>
                                    </p:set>
                                  </p:subTnLst>
                                </p:cTn>
                              </p:par>
                            </p:childTnLst>
                          </p:cTn>
                        </p:par>
                      </p:childTnLst>
                    </p:cTn>
                  </p:par>
                  <p:par>
                    <p:cTn id="111" fill="hold" nodeType="clickPar">
                      <p:stCondLst>
                        <p:cond delay="indefinite"/>
                      </p:stCondLst>
                      <p:childTnLst>
                        <p:par>
                          <p:cTn id="112" fill="hold" nodeType="withGroup">
                            <p:stCondLst>
                              <p:cond delay="0"/>
                            </p:stCondLst>
                            <p:childTnLst>
                              <p:par>
                                <p:cTn id="113" presetID="4" presetClass="entr" presetSubtype="16" fill="hold" nodeType="click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box(in)">
                                      <p:cBhvr>
                                        <p:cTn id="115" dur="500"/>
                                        <p:tgtEl>
                                          <p:spTgt spid="12"/>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9" presetClass="entr" presetSubtype="0" repeatCount="indefinite" fill="hold" grpId="0" nodeType="clickEffect">
                                  <p:stCondLst>
                                    <p:cond delay="0"/>
                                  </p:stCondLst>
                                  <p:childTnLst>
                                    <p:set>
                                      <p:cBhvr>
                                        <p:cTn id="119" dur="1" fill="hold">
                                          <p:stCondLst>
                                            <p:cond delay="0"/>
                                          </p:stCondLst>
                                        </p:cTn>
                                        <p:tgtEl>
                                          <p:spTgt spid="19598"/>
                                        </p:tgtEl>
                                        <p:attrNameLst>
                                          <p:attrName>style.visibility</p:attrName>
                                        </p:attrNameLst>
                                      </p:cBhvr>
                                      <p:to>
                                        <p:strVal val="visible"/>
                                      </p:to>
                                    </p:set>
                                    <p:animEffect transition="in" filter="dissolve">
                                      <p:cBhvr>
                                        <p:cTn id="120" dur="500"/>
                                        <p:tgtEl>
                                          <p:spTgt spid="19598"/>
                                        </p:tgtEl>
                                      </p:cBhvr>
                                    </p:animEffect>
                                  </p:childTnLst>
                                  <p:subTnLst>
                                    <p:animClr clrSpc="rgb" dir="cw">
                                      <p:cBhvr override="childStyle">
                                        <p:cTn dur="1" fill="hold" display="0" masterRel="nextClick" afterEffect="1"/>
                                        <p:tgtEl>
                                          <p:spTgt spid="19598"/>
                                        </p:tgtEl>
                                        <p:attrNameLst>
                                          <p:attrName>ppt_c</p:attrName>
                                        </p:attrNameLst>
                                      </p:cBhvr>
                                      <p:to>
                                        <a:schemeClr val="tx1"/>
                                      </p:to>
                                    </p:animClr>
                                  </p:subTnLst>
                                </p:cTn>
                              </p:par>
                              <p:par>
                                <p:cTn id="121" presetID="9" presetClass="entr" presetSubtype="0" repeatCount="indefinite" fill="hold" grpId="0" nodeType="withEffect">
                                  <p:stCondLst>
                                    <p:cond delay="0"/>
                                  </p:stCondLst>
                                  <p:childTnLst>
                                    <p:set>
                                      <p:cBhvr>
                                        <p:cTn id="122" dur="1" fill="hold">
                                          <p:stCondLst>
                                            <p:cond delay="0"/>
                                          </p:stCondLst>
                                        </p:cTn>
                                        <p:tgtEl>
                                          <p:spTgt spid="19599"/>
                                        </p:tgtEl>
                                        <p:attrNameLst>
                                          <p:attrName>style.visibility</p:attrName>
                                        </p:attrNameLst>
                                      </p:cBhvr>
                                      <p:to>
                                        <p:strVal val="visible"/>
                                      </p:to>
                                    </p:set>
                                    <p:animEffect transition="in" filter="dissolve">
                                      <p:cBhvr>
                                        <p:cTn id="123" dur="500"/>
                                        <p:tgtEl>
                                          <p:spTgt spid="19599"/>
                                        </p:tgtEl>
                                      </p:cBhvr>
                                    </p:animEffect>
                                  </p:childTnLst>
                                  <p:subTnLst>
                                    <p:animClr clrSpc="rgb" dir="cw">
                                      <p:cBhvr override="childStyle">
                                        <p:cTn dur="1" fill="hold" display="0" masterRel="nextClick" afterEffect="1"/>
                                        <p:tgtEl>
                                          <p:spTgt spid="19599"/>
                                        </p:tgtEl>
                                        <p:attrNameLst>
                                          <p:attrName>ppt_c</p:attrName>
                                        </p:attrNameLst>
                                      </p:cBhvr>
                                      <p:to>
                                        <a:srgbClr val="FF0000"/>
                                      </p:to>
                                    </p:animClr>
                                  </p:subTnLst>
                                </p:cTn>
                              </p:par>
                              <p:par>
                                <p:cTn id="124" presetID="9" presetClass="entr" presetSubtype="0" repeatCount="indefinite" fill="hold" grpId="0" nodeType="withEffect">
                                  <p:stCondLst>
                                    <p:cond delay="300"/>
                                  </p:stCondLst>
                                  <p:childTnLst>
                                    <p:set>
                                      <p:cBhvr>
                                        <p:cTn id="125" dur="1" fill="hold">
                                          <p:stCondLst>
                                            <p:cond delay="0"/>
                                          </p:stCondLst>
                                        </p:cTn>
                                        <p:tgtEl>
                                          <p:spTgt spid="19459"/>
                                        </p:tgtEl>
                                        <p:attrNameLst>
                                          <p:attrName>style.visibility</p:attrName>
                                        </p:attrNameLst>
                                      </p:cBhvr>
                                      <p:to>
                                        <p:strVal val="visible"/>
                                      </p:to>
                                    </p:set>
                                    <p:animEffect transition="in" filter="dissolve">
                                      <p:cBhvr>
                                        <p:cTn id="126" dur="500"/>
                                        <p:tgtEl>
                                          <p:spTgt spid="19459"/>
                                        </p:tgtEl>
                                      </p:cBhvr>
                                    </p:animEffect>
                                  </p:childTnLst>
                                </p:cTn>
                              </p:par>
                              <p:par>
                                <p:cTn id="127" presetID="9" presetClass="entr" presetSubtype="0" repeatCount="indefinite" fill="hold" grpId="0" nodeType="withEffect">
                                  <p:stCondLst>
                                    <p:cond delay="300"/>
                                  </p:stCondLst>
                                  <p:childTnLst>
                                    <p:set>
                                      <p:cBhvr>
                                        <p:cTn id="128" dur="1" fill="hold">
                                          <p:stCondLst>
                                            <p:cond delay="0"/>
                                          </p:stCondLst>
                                        </p:cTn>
                                        <p:tgtEl>
                                          <p:spTgt spid="19458"/>
                                        </p:tgtEl>
                                        <p:attrNameLst>
                                          <p:attrName>style.visibility</p:attrName>
                                        </p:attrNameLst>
                                      </p:cBhvr>
                                      <p:to>
                                        <p:strVal val="visible"/>
                                      </p:to>
                                    </p:set>
                                    <p:animEffect transition="in" filter="dissolve">
                                      <p:cBhvr>
                                        <p:cTn id="129" dur="500"/>
                                        <p:tgtEl>
                                          <p:spTgt spid="19458"/>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9" presetClass="entr" presetSubtype="0" fill="hold" nodeType="clickEffect">
                                  <p:stCondLst>
                                    <p:cond delay="0"/>
                                  </p:stCondLst>
                                  <p:childTnLst>
                                    <p:set>
                                      <p:cBhvr>
                                        <p:cTn id="133" dur="1" fill="hold">
                                          <p:stCondLst>
                                            <p:cond delay="0"/>
                                          </p:stCondLst>
                                        </p:cTn>
                                        <p:tgtEl>
                                          <p:spTgt spid="19603"/>
                                        </p:tgtEl>
                                        <p:attrNameLst>
                                          <p:attrName>style.visibility</p:attrName>
                                        </p:attrNameLst>
                                      </p:cBhvr>
                                      <p:to>
                                        <p:strVal val="visible"/>
                                      </p:to>
                                    </p:set>
                                    <p:animEffect transition="in" filter="dissolve">
                                      <p:cBhvr>
                                        <p:cTn id="134" dur="500"/>
                                        <p:tgtEl>
                                          <p:spTgt spid="19603"/>
                                        </p:tgtEl>
                                      </p:cBhvr>
                                    </p:animEffect>
                                  </p:childTnLst>
                                  <p:subTnLst>
                                    <p:set>
                                      <p:cBhvr override="childStyle">
                                        <p:cTn dur="1" fill="hold" display="0" masterRel="nextClick" afterEffect="1"/>
                                        <p:tgtEl>
                                          <p:spTgt spid="19603"/>
                                        </p:tgtEl>
                                        <p:attrNameLst>
                                          <p:attrName>style.visibility</p:attrName>
                                        </p:attrNameLst>
                                      </p:cBhvr>
                                      <p:to>
                                        <p:strVal val="hidden"/>
                                      </p:to>
                                    </p:set>
                                  </p:subTnLst>
                                </p:cTn>
                              </p:par>
                              <p:par>
                                <p:cTn id="135" presetID="9" presetClass="entr" presetSubtype="0" fill="hold" nodeType="withEffect">
                                  <p:stCondLst>
                                    <p:cond delay="0"/>
                                  </p:stCondLst>
                                  <p:childTnLst>
                                    <p:set>
                                      <p:cBhvr>
                                        <p:cTn id="136" dur="1" fill="hold">
                                          <p:stCondLst>
                                            <p:cond delay="0"/>
                                          </p:stCondLst>
                                        </p:cTn>
                                        <p:tgtEl>
                                          <p:spTgt spid="19600"/>
                                        </p:tgtEl>
                                        <p:attrNameLst>
                                          <p:attrName>style.visibility</p:attrName>
                                        </p:attrNameLst>
                                      </p:cBhvr>
                                      <p:to>
                                        <p:strVal val="visible"/>
                                      </p:to>
                                    </p:set>
                                    <p:animEffect transition="in" filter="dissolve">
                                      <p:cBhvr>
                                        <p:cTn id="137" dur="500"/>
                                        <p:tgtEl>
                                          <p:spTgt spid="19600"/>
                                        </p:tgtEl>
                                      </p:cBhvr>
                                    </p:animEffect>
                                  </p:childTnLst>
                                </p:cTn>
                              </p:par>
                              <p:par>
                                <p:cTn id="138" presetID="22" presetClass="entr" presetSubtype="4" fill="hold" nodeType="withEffect">
                                  <p:stCondLst>
                                    <p:cond delay="0"/>
                                  </p:stCondLst>
                                  <p:childTnLst>
                                    <p:set>
                                      <p:cBhvr>
                                        <p:cTn id="139" dur="1" fill="hold">
                                          <p:stCondLst>
                                            <p:cond delay="0"/>
                                          </p:stCondLst>
                                        </p:cTn>
                                        <p:tgtEl>
                                          <p:spTgt spid="19691"/>
                                        </p:tgtEl>
                                        <p:attrNameLst>
                                          <p:attrName>style.visibility</p:attrName>
                                        </p:attrNameLst>
                                      </p:cBhvr>
                                      <p:to>
                                        <p:strVal val="visible"/>
                                      </p:to>
                                    </p:set>
                                    <p:animEffect transition="in" filter="wipe(down)">
                                      <p:cBhvr>
                                        <p:cTn id="140" dur="500"/>
                                        <p:tgtEl>
                                          <p:spTgt spid="19691"/>
                                        </p:tgtEl>
                                      </p:cBhvr>
                                    </p:animEffect>
                                  </p:childTnLst>
                                </p:cTn>
                              </p:par>
                              <p:par>
                                <p:cTn id="141" presetID="9" presetClass="entr" presetSubtype="0" fill="hold" nodeType="withEffect">
                                  <p:stCondLst>
                                    <p:cond delay="0"/>
                                  </p:stCondLst>
                                  <p:childTnLst>
                                    <p:set>
                                      <p:cBhvr>
                                        <p:cTn id="142" dur="1" fill="hold">
                                          <p:stCondLst>
                                            <p:cond delay="0"/>
                                          </p:stCondLst>
                                        </p:cTn>
                                        <p:tgtEl>
                                          <p:spTgt spid="19602"/>
                                        </p:tgtEl>
                                        <p:attrNameLst>
                                          <p:attrName>style.visibility</p:attrName>
                                        </p:attrNameLst>
                                      </p:cBhvr>
                                      <p:to>
                                        <p:strVal val="visible"/>
                                      </p:to>
                                    </p:set>
                                    <p:animEffect transition="in" filter="dissolve">
                                      <p:cBhvr>
                                        <p:cTn id="143" dur="500"/>
                                        <p:tgtEl>
                                          <p:spTgt spid="19602"/>
                                        </p:tgtEl>
                                      </p:cBhvr>
                                    </p:animEffect>
                                  </p:childTnLst>
                                </p:cTn>
                              </p:par>
                              <p:par>
                                <p:cTn id="144" presetID="9" presetClass="entr" presetSubtype="0" fill="hold" nodeType="withEffect">
                                  <p:stCondLst>
                                    <p:cond delay="0"/>
                                  </p:stCondLst>
                                  <p:childTnLst>
                                    <p:set>
                                      <p:cBhvr>
                                        <p:cTn id="145" dur="1" fill="hold">
                                          <p:stCondLst>
                                            <p:cond delay="0"/>
                                          </p:stCondLst>
                                        </p:cTn>
                                        <p:tgtEl>
                                          <p:spTgt spid="19601"/>
                                        </p:tgtEl>
                                        <p:attrNameLst>
                                          <p:attrName>style.visibility</p:attrName>
                                        </p:attrNameLst>
                                      </p:cBhvr>
                                      <p:to>
                                        <p:strVal val="visible"/>
                                      </p:to>
                                    </p:set>
                                    <p:animEffect transition="in" filter="dissolve">
                                      <p:cBhvr>
                                        <p:cTn id="146" dur="500"/>
                                        <p:tgtEl>
                                          <p:spTgt spid="19601"/>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9" presetClass="entr" presetSubtype="0" fill="hold" nodeType="clickEffect">
                                  <p:stCondLst>
                                    <p:cond delay="0"/>
                                  </p:stCondLst>
                                  <p:childTnLst>
                                    <p:set>
                                      <p:cBhvr>
                                        <p:cTn id="150" dur="1" fill="hold">
                                          <p:stCondLst>
                                            <p:cond delay="0"/>
                                          </p:stCondLst>
                                        </p:cTn>
                                        <p:tgtEl>
                                          <p:spTgt spid="19604"/>
                                        </p:tgtEl>
                                        <p:attrNameLst>
                                          <p:attrName>style.visibility</p:attrName>
                                        </p:attrNameLst>
                                      </p:cBhvr>
                                      <p:to>
                                        <p:strVal val="visible"/>
                                      </p:to>
                                    </p:set>
                                    <p:animEffect transition="in" filter="dissolve">
                                      <p:cBhvr>
                                        <p:cTn id="151" dur="100"/>
                                        <p:tgtEl>
                                          <p:spTgt spid="19604"/>
                                        </p:tgtEl>
                                      </p:cBhvr>
                                    </p:animEffect>
                                  </p:childTnLst>
                                </p:cTn>
                              </p:par>
                              <p:par>
                                <p:cTn id="152" presetID="4" presetClass="entr" presetSubtype="16" fill="hold" nodeType="withEffect">
                                  <p:stCondLst>
                                    <p:cond delay="0"/>
                                  </p:stCondLst>
                                  <p:childTnLst>
                                    <p:set>
                                      <p:cBhvr>
                                        <p:cTn id="153" dur="1" fill="hold">
                                          <p:stCondLst>
                                            <p:cond delay="0"/>
                                          </p:stCondLst>
                                        </p:cTn>
                                        <p:tgtEl>
                                          <p:spTgt spid="10"/>
                                        </p:tgtEl>
                                        <p:attrNameLst>
                                          <p:attrName>style.visibility</p:attrName>
                                        </p:attrNameLst>
                                      </p:cBhvr>
                                      <p:to>
                                        <p:strVal val="visible"/>
                                      </p:to>
                                    </p:set>
                                    <p:animEffect transition="in" filter="box(in)">
                                      <p:cBhvr>
                                        <p:cTn id="154" dur="500"/>
                                        <p:tgtEl>
                                          <p:spTgt spid="10"/>
                                        </p:tgtEl>
                                      </p:cBhvr>
                                    </p:animEffect>
                                  </p:childTnLst>
                                </p:cTn>
                              </p:par>
                              <p:par>
                                <p:cTn id="155" presetID="22" presetClass="entr" presetSubtype="8" repeatCount="indefinite" fill="hold" nodeType="withEffect">
                                  <p:stCondLst>
                                    <p:cond delay="0"/>
                                  </p:stCondLst>
                                  <p:childTnLst>
                                    <p:set>
                                      <p:cBhvr>
                                        <p:cTn id="156" dur="1" fill="hold">
                                          <p:stCondLst>
                                            <p:cond delay="0"/>
                                          </p:stCondLst>
                                        </p:cTn>
                                        <p:tgtEl>
                                          <p:spTgt spid="13"/>
                                        </p:tgtEl>
                                        <p:attrNameLst>
                                          <p:attrName>style.visibility</p:attrName>
                                        </p:attrNameLst>
                                      </p:cBhvr>
                                      <p:to>
                                        <p:strVal val="visible"/>
                                      </p:to>
                                    </p:set>
                                    <p:animEffect transition="in" filter="wipe(left)">
                                      <p:cBhvr>
                                        <p:cTn id="157" dur="300"/>
                                        <p:tgtEl>
                                          <p:spTgt spid="13"/>
                                        </p:tgtEl>
                                      </p:cBhvr>
                                    </p:animEffect>
                                  </p:childTnLst>
                                  <p:subTnLst>
                                    <p:animClr clrSpc="rgb" dir="cw">
                                      <p:cBhvr override="childStyle">
                                        <p:cTn dur="1" fill="hold" display="0" masterRel="nextClick" afterEffect="1"/>
                                        <p:tgtEl>
                                          <p:spTgt spid="13"/>
                                        </p:tgtEl>
                                        <p:attrNameLst>
                                          <p:attrName>ppt_c</p:attrName>
                                        </p:attrNameLst>
                                      </p:cBhvr>
                                      <p:to>
                                        <a:schemeClr val="tx1"/>
                                      </p:to>
                                    </p:animClr>
                                  </p:subTnLst>
                                </p:cTn>
                              </p:par>
                              <p:par>
                                <p:cTn id="158" presetID="22" presetClass="entr" presetSubtype="8" repeatCount="indefinite" fill="hold" grpId="0" nodeType="withEffect">
                                  <p:stCondLst>
                                    <p:cond delay="0"/>
                                  </p:stCondLst>
                                  <p:childTnLst>
                                    <p:set>
                                      <p:cBhvr>
                                        <p:cTn id="159" dur="1" fill="hold">
                                          <p:stCondLst>
                                            <p:cond delay="0"/>
                                          </p:stCondLst>
                                        </p:cTn>
                                        <p:tgtEl>
                                          <p:spTgt spid="19674"/>
                                        </p:tgtEl>
                                        <p:attrNameLst>
                                          <p:attrName>style.visibility</p:attrName>
                                        </p:attrNameLst>
                                      </p:cBhvr>
                                      <p:to>
                                        <p:strVal val="visible"/>
                                      </p:to>
                                    </p:set>
                                    <p:animEffect transition="in" filter="wipe(left)">
                                      <p:cBhvr>
                                        <p:cTn id="160" dur="300"/>
                                        <p:tgtEl>
                                          <p:spTgt spid="19674"/>
                                        </p:tgtEl>
                                      </p:cBhvr>
                                    </p:animEffect>
                                  </p:childTnLst>
                                </p:cTn>
                              </p:par>
                              <p:par>
                                <p:cTn id="161" presetID="22" presetClass="entr" presetSubtype="2" repeatCount="indefinite" fill="hold" grpId="0" nodeType="withEffect">
                                  <p:stCondLst>
                                    <p:cond delay="0"/>
                                  </p:stCondLst>
                                  <p:childTnLst>
                                    <p:set>
                                      <p:cBhvr>
                                        <p:cTn id="162" dur="1" fill="hold">
                                          <p:stCondLst>
                                            <p:cond delay="0"/>
                                          </p:stCondLst>
                                        </p:cTn>
                                        <p:tgtEl>
                                          <p:spTgt spid="19675"/>
                                        </p:tgtEl>
                                        <p:attrNameLst>
                                          <p:attrName>style.visibility</p:attrName>
                                        </p:attrNameLst>
                                      </p:cBhvr>
                                      <p:to>
                                        <p:strVal val="visible"/>
                                      </p:to>
                                    </p:set>
                                    <p:animEffect transition="in" filter="wipe(right)">
                                      <p:cBhvr>
                                        <p:cTn id="163" dur="300"/>
                                        <p:tgtEl>
                                          <p:spTgt spid="19675"/>
                                        </p:tgtEl>
                                      </p:cBhvr>
                                    </p:animEffect>
                                  </p:childTnLst>
                                </p:cTn>
                              </p:par>
                              <p:par>
                                <p:cTn id="164" presetID="22" presetClass="entr" presetSubtype="2" repeatCount="indefinite" fill="hold" nodeType="withEffect">
                                  <p:stCondLst>
                                    <p:cond delay="200"/>
                                  </p:stCondLst>
                                  <p:childTnLst>
                                    <p:set>
                                      <p:cBhvr>
                                        <p:cTn id="165" dur="1" fill="hold">
                                          <p:stCondLst>
                                            <p:cond delay="0"/>
                                          </p:stCondLst>
                                        </p:cTn>
                                        <p:tgtEl>
                                          <p:spTgt spid="14"/>
                                        </p:tgtEl>
                                        <p:attrNameLst>
                                          <p:attrName>style.visibility</p:attrName>
                                        </p:attrNameLst>
                                      </p:cBhvr>
                                      <p:to>
                                        <p:strVal val="visible"/>
                                      </p:to>
                                    </p:set>
                                    <p:animEffect transition="in" filter="wipe(right)">
                                      <p:cBhvr>
                                        <p:cTn id="166" dur="300"/>
                                        <p:tgtEl>
                                          <p:spTgt spid="14"/>
                                        </p:tgtEl>
                                      </p:cBhvr>
                                    </p:animEffect>
                                  </p:childTnLst>
                                  <p:subTnLst>
                                    <p:animClr clrSpc="rgb" dir="cw">
                                      <p:cBhvr override="childStyle">
                                        <p:cTn dur="1" fill="hold" display="0" masterRel="nextClick" afterEffect="1"/>
                                        <p:tgtEl>
                                          <p:spTgt spid="14"/>
                                        </p:tgtEl>
                                        <p:attrNameLst>
                                          <p:attrName>ppt_c</p:attrName>
                                        </p:attrNameLst>
                                      </p:cBhvr>
                                      <p:to>
                                        <a:schemeClr val="tx1"/>
                                      </p:to>
                                    </p:animClr>
                                  </p:subTnLst>
                                </p:cTn>
                              </p:par>
                              <p:par>
                                <p:cTn id="167" presetID="22" presetClass="entr" presetSubtype="2" repeatCount="indefinite" fill="hold" grpId="0" nodeType="withEffect">
                                  <p:stCondLst>
                                    <p:cond delay="200"/>
                                  </p:stCondLst>
                                  <p:childTnLst>
                                    <p:set>
                                      <p:cBhvr>
                                        <p:cTn id="168" dur="1" fill="hold">
                                          <p:stCondLst>
                                            <p:cond delay="0"/>
                                          </p:stCondLst>
                                        </p:cTn>
                                        <p:tgtEl>
                                          <p:spTgt spid="19690"/>
                                        </p:tgtEl>
                                        <p:attrNameLst>
                                          <p:attrName>style.visibility</p:attrName>
                                        </p:attrNameLst>
                                      </p:cBhvr>
                                      <p:to>
                                        <p:strVal val="visible"/>
                                      </p:to>
                                    </p:set>
                                    <p:animEffect transition="in" filter="wipe(right)">
                                      <p:cBhvr>
                                        <p:cTn id="169" dur="300"/>
                                        <p:tgtEl>
                                          <p:spTgt spid="19690"/>
                                        </p:tgtEl>
                                      </p:cBhvr>
                                    </p:animEffect>
                                  </p:childTnLst>
                                </p:cTn>
                              </p:par>
                              <p:par>
                                <p:cTn id="170" presetID="22" presetClass="entr" presetSubtype="8" repeatCount="indefinite" fill="hold" grpId="0" nodeType="withEffect">
                                  <p:stCondLst>
                                    <p:cond delay="200"/>
                                  </p:stCondLst>
                                  <p:childTnLst>
                                    <p:set>
                                      <p:cBhvr>
                                        <p:cTn id="171" dur="1" fill="hold">
                                          <p:stCondLst>
                                            <p:cond delay="0"/>
                                          </p:stCondLst>
                                        </p:cTn>
                                        <p:tgtEl>
                                          <p:spTgt spid="19689"/>
                                        </p:tgtEl>
                                        <p:attrNameLst>
                                          <p:attrName>style.visibility</p:attrName>
                                        </p:attrNameLst>
                                      </p:cBhvr>
                                      <p:to>
                                        <p:strVal val="visible"/>
                                      </p:to>
                                    </p:set>
                                    <p:animEffect transition="in" filter="wipe(left)">
                                      <p:cBhvr>
                                        <p:cTn id="172" dur="300"/>
                                        <p:tgtEl>
                                          <p:spTgt spid="19689"/>
                                        </p:tgtEl>
                                      </p:cBhvr>
                                    </p:animEffect>
                                  </p:childTnLst>
                                </p:cTn>
                              </p:par>
                              <p:par>
                                <p:cTn id="173" presetID="22" presetClass="entr" presetSubtype="4" repeatCount="indefinite" fill="hold" nodeType="withEffect">
                                  <p:stCondLst>
                                    <p:cond delay="200"/>
                                  </p:stCondLst>
                                  <p:childTnLst>
                                    <p:set>
                                      <p:cBhvr>
                                        <p:cTn id="174" dur="1" fill="hold">
                                          <p:stCondLst>
                                            <p:cond delay="0"/>
                                          </p:stCondLst>
                                        </p:cTn>
                                        <p:tgtEl>
                                          <p:spTgt spid="19692"/>
                                        </p:tgtEl>
                                        <p:attrNameLst>
                                          <p:attrName>style.visibility</p:attrName>
                                        </p:attrNameLst>
                                      </p:cBhvr>
                                      <p:to>
                                        <p:strVal val="visible"/>
                                      </p:to>
                                    </p:set>
                                    <p:animEffect transition="in" filter="wipe(down)">
                                      <p:cBhvr>
                                        <p:cTn id="175" dur="500"/>
                                        <p:tgtEl>
                                          <p:spTgt spid="19692"/>
                                        </p:tgtEl>
                                      </p:cBhvr>
                                    </p:animEffect>
                                  </p:childTnLst>
                                </p:cTn>
                              </p:par>
                              <p:par>
                                <p:cTn id="176" presetID="22" presetClass="entr" presetSubtype="1" repeatCount="indefinite" fill="hold" nodeType="withEffect">
                                  <p:stCondLst>
                                    <p:cond delay="300"/>
                                  </p:stCondLst>
                                  <p:childTnLst>
                                    <p:set>
                                      <p:cBhvr>
                                        <p:cTn id="177" dur="1" fill="hold">
                                          <p:stCondLst>
                                            <p:cond delay="0"/>
                                          </p:stCondLst>
                                        </p:cTn>
                                        <p:tgtEl>
                                          <p:spTgt spid="19695"/>
                                        </p:tgtEl>
                                        <p:attrNameLst>
                                          <p:attrName>style.visibility</p:attrName>
                                        </p:attrNameLst>
                                      </p:cBhvr>
                                      <p:to>
                                        <p:strVal val="visible"/>
                                      </p:to>
                                    </p:set>
                                    <p:animEffect transition="in" filter="wipe(up)">
                                      <p:cBhvr>
                                        <p:cTn id="178" dur="500"/>
                                        <p:tgtEl>
                                          <p:spTgt spid="19695"/>
                                        </p:tgtEl>
                                      </p:cBhvr>
                                    </p:animEffect>
                                  </p:childTnLst>
                                </p:cTn>
                              </p:par>
                              <p:par>
                                <p:cTn id="179" presetID="22" presetClass="entr" presetSubtype="1" repeatCount="indefinite" fill="hold" nodeType="withEffect">
                                  <p:stCondLst>
                                    <p:cond delay="0"/>
                                  </p:stCondLst>
                                  <p:childTnLst>
                                    <p:set>
                                      <p:cBhvr>
                                        <p:cTn id="180" dur="1" fill="hold">
                                          <p:stCondLst>
                                            <p:cond delay="0"/>
                                          </p:stCondLst>
                                        </p:cTn>
                                        <p:tgtEl>
                                          <p:spTgt spid="19694"/>
                                        </p:tgtEl>
                                        <p:attrNameLst>
                                          <p:attrName>style.visibility</p:attrName>
                                        </p:attrNameLst>
                                      </p:cBhvr>
                                      <p:to>
                                        <p:strVal val="visible"/>
                                      </p:to>
                                    </p:set>
                                    <p:animEffect transition="in" filter="wipe(up)">
                                      <p:cBhvr>
                                        <p:cTn id="181" dur="500"/>
                                        <p:tgtEl>
                                          <p:spTgt spid="19694"/>
                                        </p:tgtEl>
                                      </p:cBhvr>
                                    </p:animEffect>
                                  </p:childTnLst>
                                </p:cTn>
                              </p:par>
                              <p:par>
                                <p:cTn id="182" presetID="22" presetClass="entr" presetSubtype="4" repeatCount="indefinite" fill="hold" nodeType="withEffect">
                                  <p:stCondLst>
                                    <p:cond delay="0"/>
                                  </p:stCondLst>
                                  <p:childTnLst>
                                    <p:set>
                                      <p:cBhvr>
                                        <p:cTn id="183" dur="1" fill="hold">
                                          <p:stCondLst>
                                            <p:cond delay="0"/>
                                          </p:stCondLst>
                                        </p:cTn>
                                        <p:tgtEl>
                                          <p:spTgt spid="19693"/>
                                        </p:tgtEl>
                                        <p:attrNameLst>
                                          <p:attrName>style.visibility</p:attrName>
                                        </p:attrNameLst>
                                      </p:cBhvr>
                                      <p:to>
                                        <p:strVal val="visible"/>
                                      </p:to>
                                    </p:set>
                                    <p:animEffect transition="in" filter="wipe(down)">
                                      <p:cBhvr>
                                        <p:cTn id="184" dur="500"/>
                                        <p:tgtEl>
                                          <p:spTgt spid="19693"/>
                                        </p:tgtEl>
                                      </p:cBhvr>
                                    </p:animEffect>
                                  </p:childTnLst>
                                </p:cTn>
                              </p:par>
                              <p:par>
                                <p:cTn id="185" presetID="22" presetClass="entr" presetSubtype="4" repeatCount="indefinite" fill="hold" nodeType="withEffect">
                                  <p:stCondLst>
                                    <p:cond delay="300"/>
                                  </p:stCondLst>
                                  <p:childTnLst>
                                    <p:set>
                                      <p:cBhvr>
                                        <p:cTn id="186" dur="1" fill="hold">
                                          <p:stCondLst>
                                            <p:cond delay="0"/>
                                          </p:stCondLst>
                                        </p:cTn>
                                        <p:tgtEl>
                                          <p:spTgt spid="19696"/>
                                        </p:tgtEl>
                                        <p:attrNameLst>
                                          <p:attrName>style.visibility</p:attrName>
                                        </p:attrNameLst>
                                      </p:cBhvr>
                                      <p:to>
                                        <p:strVal val="visible"/>
                                      </p:to>
                                    </p:set>
                                    <p:animEffect transition="in" filter="wipe(down)">
                                      <p:cBhvr>
                                        <p:cTn id="187" dur="500"/>
                                        <p:tgtEl>
                                          <p:spTgt spid="19696"/>
                                        </p:tgtEl>
                                      </p:cBhvr>
                                    </p:animEffect>
                                  </p:childTnLst>
                                </p:cTn>
                              </p:par>
                              <p:par>
                                <p:cTn id="188" presetID="22" presetClass="entr" presetSubtype="1" repeatCount="indefinite" fill="hold" nodeType="withEffect">
                                  <p:stCondLst>
                                    <p:cond delay="200"/>
                                  </p:stCondLst>
                                  <p:childTnLst>
                                    <p:set>
                                      <p:cBhvr>
                                        <p:cTn id="189" dur="1" fill="hold">
                                          <p:stCondLst>
                                            <p:cond delay="0"/>
                                          </p:stCondLst>
                                        </p:cTn>
                                        <p:tgtEl>
                                          <p:spTgt spid="19697"/>
                                        </p:tgtEl>
                                        <p:attrNameLst>
                                          <p:attrName>style.visibility</p:attrName>
                                        </p:attrNameLst>
                                      </p:cBhvr>
                                      <p:to>
                                        <p:strVal val="visible"/>
                                      </p:to>
                                    </p:set>
                                    <p:animEffect transition="in" filter="wipe(up)">
                                      <p:cBhvr>
                                        <p:cTn id="190" dur="500"/>
                                        <p:tgtEl>
                                          <p:spTgt spid="19697"/>
                                        </p:tgtEl>
                                      </p:cBhvr>
                                    </p:animEffect>
                                  </p:childTnLst>
                                </p:cTn>
                              </p:par>
                              <p:par>
                                <p:cTn id="191" presetID="22" presetClass="entr" presetSubtype="4" repeatCount="indefinite" fill="hold" nodeType="withEffect">
                                  <p:stCondLst>
                                    <p:cond delay="100"/>
                                  </p:stCondLst>
                                  <p:childTnLst>
                                    <p:set>
                                      <p:cBhvr>
                                        <p:cTn id="192" dur="1" fill="hold">
                                          <p:stCondLst>
                                            <p:cond delay="0"/>
                                          </p:stCondLst>
                                        </p:cTn>
                                        <p:tgtEl>
                                          <p:spTgt spid="19698"/>
                                        </p:tgtEl>
                                        <p:attrNameLst>
                                          <p:attrName>style.visibility</p:attrName>
                                        </p:attrNameLst>
                                      </p:cBhvr>
                                      <p:to>
                                        <p:strVal val="visible"/>
                                      </p:to>
                                    </p:set>
                                    <p:animEffect transition="in" filter="wipe(down)">
                                      <p:cBhvr>
                                        <p:cTn id="193" dur="500"/>
                                        <p:tgtEl>
                                          <p:spTgt spid="19698"/>
                                        </p:tgtEl>
                                      </p:cBhvr>
                                    </p:animEffect>
                                  </p:childTnLst>
                                </p:cTn>
                              </p:par>
                              <p:par>
                                <p:cTn id="194" presetID="22" presetClass="entr" presetSubtype="1" repeatCount="indefinite" fill="hold" nodeType="withEffect">
                                  <p:stCondLst>
                                    <p:cond delay="400"/>
                                  </p:stCondLst>
                                  <p:childTnLst>
                                    <p:set>
                                      <p:cBhvr>
                                        <p:cTn id="195" dur="1" fill="hold">
                                          <p:stCondLst>
                                            <p:cond delay="0"/>
                                          </p:stCondLst>
                                        </p:cTn>
                                        <p:tgtEl>
                                          <p:spTgt spid="19699"/>
                                        </p:tgtEl>
                                        <p:attrNameLst>
                                          <p:attrName>style.visibility</p:attrName>
                                        </p:attrNameLst>
                                      </p:cBhvr>
                                      <p:to>
                                        <p:strVal val="visible"/>
                                      </p:to>
                                    </p:set>
                                    <p:animEffect transition="in" filter="wipe(up)">
                                      <p:cBhvr>
                                        <p:cTn id="196" dur="500"/>
                                        <p:tgtEl>
                                          <p:spTgt spid="1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P spid="19566" grpId="0" animBg="1"/>
      <p:bldP spid="19567" grpId="0" animBg="1"/>
      <p:bldP spid="19568" grpId="0" animBg="1"/>
      <p:bldP spid="19569" grpId="0" animBg="1"/>
      <p:bldP spid="19570" grpId="0" animBg="1"/>
      <p:bldP spid="19571" grpId="0" animBg="1"/>
      <p:bldP spid="19572" grpId="0" animBg="1"/>
      <p:bldP spid="19573" grpId="0" animBg="1"/>
      <p:bldP spid="19579" grpId="0" animBg="1"/>
      <p:bldP spid="19580" grpId="0" animBg="1"/>
      <p:bldP spid="19581" grpId="0" animBg="1"/>
      <p:bldP spid="19582" grpId="0" animBg="1"/>
      <p:bldP spid="19583" grpId="0" animBg="1"/>
      <p:bldP spid="19584" grpId="0" animBg="1"/>
      <p:bldP spid="19585" grpId="0" animBg="1"/>
      <p:bldP spid="19586" grpId="0" animBg="1"/>
      <p:bldP spid="19587" grpId="0" animBg="1"/>
      <p:bldP spid="19588" grpId="0" animBg="1"/>
      <p:bldP spid="19589" grpId="0" animBg="1"/>
      <p:bldP spid="19590" grpId="0" animBg="1"/>
      <p:bldP spid="19591" grpId="0" animBg="1"/>
      <p:bldP spid="19592" grpId="0" animBg="1"/>
      <p:bldP spid="19598" grpId="0" animBg="1"/>
      <p:bldP spid="19599" grpId="0" animBg="1"/>
      <p:bldP spid="19674" grpId="0" animBg="1"/>
      <p:bldP spid="19675" grpId="0" animBg="1"/>
      <p:bldP spid="19689" grpId="0" animBg="1"/>
      <p:bldP spid="196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1219200" y="228600"/>
            <a:ext cx="6705600" cy="381000"/>
          </a:xfrm>
          <a:prstGeom prst="rect">
            <a:avLst/>
          </a:prstGeom>
        </p:spPr>
        <p:txBody>
          <a:bodyPr wrap="none" fromWordArt="1">
            <a:prstTxWarp prst="textPlain">
              <a:avLst>
                <a:gd name="adj" fmla="val 50000"/>
              </a:avLst>
            </a:prstTxWarp>
          </a:bodyPr>
          <a:lstStyle/>
          <a:p>
            <a:pPr algn="ctr"/>
            <a:r>
              <a:rPr lang="en-US" sz="3600" kern="10">
                <a:ln w="9525">
                  <a:solidFill>
                    <a:srgbClr val="CC3300"/>
                  </a:solidFill>
                  <a:round/>
                  <a:headEnd/>
                  <a:tailEnd/>
                </a:ln>
                <a:solidFill>
                  <a:srgbClr val="CC3300"/>
                </a:solidFill>
                <a:latin typeface="Arial"/>
                <a:cs typeface="Arial"/>
              </a:rPr>
              <a:t>MÁY BIẾN THẾ</a:t>
            </a:r>
          </a:p>
        </p:txBody>
      </p:sp>
      <p:sp>
        <p:nvSpPr>
          <p:cNvPr id="14339" name="Text Box 3"/>
          <p:cNvSpPr txBox="1">
            <a:spLocks noChangeArrowheads="1"/>
          </p:cNvSpPr>
          <p:nvPr/>
        </p:nvSpPr>
        <p:spPr bwMode="auto">
          <a:xfrm>
            <a:off x="304800" y="762000"/>
            <a:ext cx="8610600" cy="519113"/>
          </a:xfrm>
          <a:prstGeom prst="rect">
            <a:avLst/>
          </a:prstGeom>
          <a:noFill/>
          <a:ln w="9525">
            <a:noFill/>
            <a:miter lim="800000"/>
            <a:headEnd/>
            <a:tailEnd/>
          </a:ln>
        </p:spPr>
        <p:txBody>
          <a:bodyPr>
            <a:spAutoFit/>
          </a:bodyPr>
          <a:lstStyle/>
          <a:p>
            <a:pPr>
              <a:spcBef>
                <a:spcPct val="50000"/>
              </a:spcBef>
            </a:pPr>
            <a:r>
              <a:rPr lang="en-US" sz="2800" b="1">
                <a:solidFill>
                  <a:srgbClr val="CC3300"/>
                </a:solidFill>
              </a:rPr>
              <a:t>I. </a:t>
            </a:r>
            <a:r>
              <a:rPr lang="en-US" sz="2800" b="1" u="sng">
                <a:solidFill>
                  <a:srgbClr val="CC3300"/>
                </a:solidFill>
              </a:rPr>
              <a:t>CẤU TẠO VÀ HOẠT ĐỘNG CỦA MÁY BIẾN THẾ</a:t>
            </a:r>
          </a:p>
        </p:txBody>
      </p:sp>
      <p:sp>
        <p:nvSpPr>
          <p:cNvPr id="14340" name="Text Box 4"/>
          <p:cNvSpPr txBox="1">
            <a:spLocks noChangeArrowheads="1"/>
          </p:cNvSpPr>
          <p:nvPr/>
        </p:nvSpPr>
        <p:spPr bwMode="auto">
          <a:xfrm>
            <a:off x="685800" y="1447800"/>
            <a:ext cx="3048000" cy="519113"/>
          </a:xfrm>
          <a:prstGeom prst="rect">
            <a:avLst/>
          </a:prstGeom>
          <a:noFill/>
          <a:ln w="9525">
            <a:noFill/>
            <a:miter lim="800000"/>
            <a:headEnd/>
            <a:tailEnd/>
          </a:ln>
        </p:spPr>
        <p:txBody>
          <a:bodyPr>
            <a:spAutoFit/>
          </a:bodyPr>
          <a:lstStyle/>
          <a:p>
            <a:pPr>
              <a:spcBef>
                <a:spcPct val="50000"/>
              </a:spcBef>
            </a:pPr>
            <a:r>
              <a:rPr lang="en-US" sz="2800" b="1">
                <a:solidFill>
                  <a:srgbClr val="CC3300"/>
                </a:solidFill>
              </a:rPr>
              <a:t>1) </a:t>
            </a:r>
            <a:r>
              <a:rPr lang="en-US" sz="2800" b="1" u="sng">
                <a:solidFill>
                  <a:srgbClr val="CC3300"/>
                </a:solidFill>
              </a:rPr>
              <a:t>Cấu tạo</a:t>
            </a:r>
            <a:r>
              <a:rPr lang="en-US" sz="2800" b="1">
                <a:solidFill>
                  <a:srgbClr val="CC3300"/>
                </a:solidFill>
              </a:rPr>
              <a:t>:</a:t>
            </a:r>
          </a:p>
        </p:txBody>
      </p:sp>
      <p:sp>
        <p:nvSpPr>
          <p:cNvPr id="14341" name="Text Box 5"/>
          <p:cNvSpPr txBox="1">
            <a:spLocks noChangeArrowheads="1"/>
          </p:cNvSpPr>
          <p:nvPr/>
        </p:nvSpPr>
        <p:spPr bwMode="auto">
          <a:xfrm>
            <a:off x="685800" y="1981200"/>
            <a:ext cx="4648200" cy="519113"/>
          </a:xfrm>
          <a:prstGeom prst="rect">
            <a:avLst/>
          </a:prstGeom>
          <a:noFill/>
          <a:ln w="9525">
            <a:noFill/>
            <a:miter lim="800000"/>
            <a:headEnd/>
            <a:tailEnd/>
          </a:ln>
        </p:spPr>
        <p:txBody>
          <a:bodyPr>
            <a:spAutoFit/>
          </a:bodyPr>
          <a:lstStyle/>
          <a:p>
            <a:pPr>
              <a:spcBef>
                <a:spcPct val="50000"/>
              </a:spcBef>
            </a:pPr>
            <a:r>
              <a:rPr lang="en-US" sz="2800" b="1">
                <a:solidFill>
                  <a:srgbClr val="CC3300"/>
                </a:solidFill>
              </a:rPr>
              <a:t>2) </a:t>
            </a:r>
            <a:r>
              <a:rPr lang="en-US" sz="2800" b="1" u="sng">
                <a:solidFill>
                  <a:srgbClr val="CC3300"/>
                </a:solidFill>
              </a:rPr>
              <a:t>Nguyên tắc họat động</a:t>
            </a:r>
          </a:p>
        </p:txBody>
      </p:sp>
      <p:grpSp>
        <p:nvGrpSpPr>
          <p:cNvPr id="14342" name="Group 6"/>
          <p:cNvGrpSpPr>
            <a:grpSpLocks/>
          </p:cNvGrpSpPr>
          <p:nvPr/>
        </p:nvGrpSpPr>
        <p:grpSpPr bwMode="auto">
          <a:xfrm>
            <a:off x="381000" y="3124200"/>
            <a:ext cx="4038600" cy="3505200"/>
            <a:chOff x="240" y="1968"/>
            <a:chExt cx="2544" cy="2208"/>
          </a:xfrm>
        </p:grpSpPr>
        <p:grpSp>
          <p:nvGrpSpPr>
            <p:cNvPr id="14347" name="Group 7"/>
            <p:cNvGrpSpPr>
              <a:grpSpLocks/>
            </p:cNvGrpSpPr>
            <p:nvPr/>
          </p:nvGrpSpPr>
          <p:grpSpPr bwMode="auto">
            <a:xfrm>
              <a:off x="240" y="1968"/>
              <a:ext cx="2448" cy="2208"/>
              <a:chOff x="240" y="1968"/>
              <a:chExt cx="2448" cy="2208"/>
            </a:xfrm>
          </p:grpSpPr>
          <p:pic>
            <p:nvPicPr>
              <p:cNvPr id="14349" name="Picture 8" descr="10"/>
              <p:cNvPicPr>
                <a:picLocks noChangeAspect="1" noChangeArrowheads="1"/>
              </p:cNvPicPr>
              <p:nvPr/>
            </p:nvPicPr>
            <p:blipFill>
              <a:blip r:embed="rId2"/>
              <a:srcRect/>
              <a:stretch>
                <a:fillRect/>
              </a:stretch>
            </p:blipFill>
            <p:spPr bwMode="auto">
              <a:xfrm>
                <a:off x="240" y="1968"/>
                <a:ext cx="2448" cy="2208"/>
              </a:xfrm>
              <a:prstGeom prst="rect">
                <a:avLst/>
              </a:prstGeom>
              <a:noFill/>
              <a:ln w="9525">
                <a:noFill/>
                <a:miter lim="800000"/>
                <a:headEnd/>
                <a:tailEnd/>
              </a:ln>
            </p:spPr>
          </p:pic>
          <p:sp>
            <p:nvSpPr>
              <p:cNvPr id="14350" name="Text Box 9"/>
              <p:cNvSpPr txBox="1">
                <a:spLocks noChangeArrowheads="1"/>
              </p:cNvSpPr>
              <p:nvPr/>
            </p:nvSpPr>
            <p:spPr bwMode="auto">
              <a:xfrm>
                <a:off x="336" y="3360"/>
                <a:ext cx="672" cy="250"/>
              </a:xfrm>
              <a:prstGeom prst="rect">
                <a:avLst/>
              </a:prstGeom>
              <a:noFill/>
              <a:ln w="9525">
                <a:noFill/>
                <a:miter lim="800000"/>
                <a:headEnd/>
                <a:tailEnd/>
              </a:ln>
            </p:spPr>
            <p:txBody>
              <a:bodyPr>
                <a:spAutoFit/>
              </a:bodyPr>
              <a:lstStyle/>
              <a:p>
                <a:pPr>
                  <a:spcBef>
                    <a:spcPct val="50000"/>
                  </a:spcBef>
                </a:pPr>
                <a:r>
                  <a:rPr lang="en-US" sz="2000"/>
                  <a:t>sơ cấp</a:t>
                </a:r>
              </a:p>
            </p:txBody>
          </p:sp>
        </p:grpSp>
        <p:sp>
          <p:nvSpPr>
            <p:cNvPr id="14348" name="Text Box 10"/>
            <p:cNvSpPr txBox="1">
              <a:spLocks noChangeArrowheads="1"/>
            </p:cNvSpPr>
            <p:nvPr/>
          </p:nvSpPr>
          <p:spPr bwMode="auto">
            <a:xfrm>
              <a:off x="2352" y="3456"/>
              <a:ext cx="432" cy="442"/>
            </a:xfrm>
            <a:prstGeom prst="rect">
              <a:avLst/>
            </a:prstGeom>
            <a:noFill/>
            <a:ln w="9525">
              <a:noFill/>
              <a:miter lim="800000"/>
              <a:headEnd/>
              <a:tailEnd/>
            </a:ln>
          </p:spPr>
          <p:txBody>
            <a:bodyPr>
              <a:spAutoFit/>
            </a:bodyPr>
            <a:lstStyle/>
            <a:p>
              <a:pPr>
                <a:spcBef>
                  <a:spcPct val="50000"/>
                </a:spcBef>
              </a:pPr>
              <a:r>
                <a:rPr lang="en-US" sz="2000"/>
                <a:t>thứ cấp</a:t>
              </a:r>
            </a:p>
          </p:txBody>
        </p:sp>
      </p:grpSp>
      <p:sp>
        <p:nvSpPr>
          <p:cNvPr id="19468" name="Rectangle 12"/>
          <p:cNvSpPr>
            <a:spLocks noChangeArrowheads="1"/>
          </p:cNvSpPr>
          <p:nvPr/>
        </p:nvSpPr>
        <p:spPr bwMode="auto">
          <a:xfrm>
            <a:off x="1981200" y="3962400"/>
            <a:ext cx="1371600" cy="1905000"/>
          </a:xfrm>
          <a:prstGeom prst="rect">
            <a:avLst/>
          </a:prstGeom>
          <a:noFill/>
          <a:ln w="19050">
            <a:solidFill>
              <a:srgbClr val="FF0066"/>
            </a:solidFill>
            <a:prstDash val="sysDot"/>
            <a:miter lim="800000"/>
            <a:headEnd/>
            <a:tailEnd/>
          </a:ln>
        </p:spPr>
        <p:txBody>
          <a:bodyPr wrap="none" anchor="ctr"/>
          <a:lstStyle/>
          <a:p>
            <a:pPr algn="ctr"/>
            <a:endParaRPr lang="en-US">
              <a:solidFill>
                <a:srgbClr val="FF0066"/>
              </a:solidFill>
              <a:latin typeface="VNI-Times" pitchFamily="2" charset="0"/>
            </a:endParaRPr>
          </a:p>
        </p:txBody>
      </p:sp>
      <p:sp>
        <p:nvSpPr>
          <p:cNvPr id="19469" name="Rectangle 13"/>
          <p:cNvSpPr>
            <a:spLocks noChangeArrowheads="1"/>
          </p:cNvSpPr>
          <p:nvPr/>
        </p:nvSpPr>
        <p:spPr bwMode="auto">
          <a:xfrm>
            <a:off x="2057400" y="4038600"/>
            <a:ext cx="1371600" cy="1905000"/>
          </a:xfrm>
          <a:prstGeom prst="rect">
            <a:avLst/>
          </a:prstGeom>
          <a:noFill/>
          <a:ln w="19050">
            <a:solidFill>
              <a:srgbClr val="FF0066"/>
            </a:solidFill>
            <a:prstDash val="sysDot"/>
            <a:miter lim="800000"/>
            <a:headEnd/>
            <a:tailEnd/>
          </a:ln>
        </p:spPr>
        <p:txBody>
          <a:bodyPr wrap="none" anchor="ctr"/>
          <a:lstStyle/>
          <a:p>
            <a:pPr algn="ctr"/>
            <a:endParaRPr lang="en-US">
              <a:solidFill>
                <a:srgbClr val="FF0066"/>
              </a:solidFill>
              <a:latin typeface="VNI-Times" pitchFamily="2" charset="0"/>
            </a:endParaRPr>
          </a:p>
        </p:txBody>
      </p:sp>
      <p:sp>
        <p:nvSpPr>
          <p:cNvPr id="19470" name="Rectangle 14"/>
          <p:cNvSpPr>
            <a:spLocks noChangeArrowheads="1"/>
          </p:cNvSpPr>
          <p:nvPr/>
        </p:nvSpPr>
        <p:spPr bwMode="auto">
          <a:xfrm>
            <a:off x="1905000" y="3886200"/>
            <a:ext cx="1371600" cy="1905000"/>
          </a:xfrm>
          <a:prstGeom prst="rect">
            <a:avLst/>
          </a:prstGeom>
          <a:noFill/>
          <a:ln w="19050">
            <a:solidFill>
              <a:srgbClr val="FF0066"/>
            </a:solidFill>
            <a:prstDash val="sysDot"/>
            <a:miter lim="800000"/>
            <a:headEnd/>
            <a:tailEnd/>
          </a:ln>
        </p:spPr>
        <p:txBody>
          <a:bodyPr wrap="none" anchor="ctr"/>
          <a:lstStyle/>
          <a:p>
            <a:pPr algn="ctr"/>
            <a:endParaRPr lang="en-US">
              <a:solidFill>
                <a:srgbClr val="FF0066"/>
              </a:solidFill>
              <a:latin typeface="VNI-Times" pitchFamily="2" charset="0"/>
            </a:endParaRPr>
          </a:p>
        </p:txBody>
      </p:sp>
      <p:sp>
        <p:nvSpPr>
          <p:cNvPr id="19472" name="Text Box 16"/>
          <p:cNvSpPr txBox="1">
            <a:spLocks noChangeArrowheads="1"/>
          </p:cNvSpPr>
          <p:nvPr/>
        </p:nvSpPr>
        <p:spPr bwMode="auto">
          <a:xfrm>
            <a:off x="4876800" y="2895600"/>
            <a:ext cx="3810000" cy="2227263"/>
          </a:xfrm>
          <a:prstGeom prst="rect">
            <a:avLst/>
          </a:prstGeom>
          <a:noFill/>
          <a:ln w="9525">
            <a:noFill/>
            <a:miter lim="800000"/>
            <a:headEnd/>
            <a:tailEnd/>
          </a:ln>
        </p:spPr>
        <p:txBody>
          <a:bodyPr>
            <a:spAutoFit/>
          </a:bodyPr>
          <a:lstStyle/>
          <a:p>
            <a:pPr>
              <a:spcBef>
                <a:spcPct val="50000"/>
              </a:spcBef>
            </a:pPr>
            <a:r>
              <a:rPr lang="en-US" sz="2800" b="1" u="sng"/>
              <a:t>C2</a:t>
            </a:r>
            <a:r>
              <a:rPr lang="en-US" sz="2800" b="1"/>
              <a:t>: Hiệu điện thế xuất hiện ở hai đầu cuộn thứ cấp cũng là hiệu điện thế xoay chiều . Tại sao?</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9472">
                                            <p:txEl>
                                              <p:pRg st="0" end="0"/>
                                            </p:txEl>
                                          </p:spTgt>
                                        </p:tgtEl>
                                        <p:attrNameLst>
                                          <p:attrName>style.visibility</p:attrName>
                                        </p:attrNameLst>
                                      </p:cBhvr>
                                      <p:to>
                                        <p:strVal val="visible"/>
                                      </p:to>
                                    </p:set>
                                    <p:animEffect transition="in" filter="diamond(in)">
                                      <p:cBhvr>
                                        <p:cTn id="7" dur="2000"/>
                                        <p:tgtEl>
                                          <p:spTgt spid="19472">
                                            <p:txEl>
                                              <p:pRg st="0" end="0"/>
                                            </p:txEl>
                                          </p:spTgt>
                                        </p:tgtEl>
                                      </p:cBhvr>
                                    </p:animEffect>
                                  </p:childTnLst>
                                </p:cTn>
                              </p:par>
                              <p:par>
                                <p:cTn id="8" presetID="21" presetClass="exit" presetSubtype="8" repeatCount="indefinite" fill="hold" grpId="0" nodeType="withEffect">
                                  <p:stCondLst>
                                    <p:cond delay="0"/>
                                  </p:stCondLst>
                                  <p:childTnLst>
                                    <p:animEffect transition="out" filter="wheel(8)">
                                      <p:cBhvr>
                                        <p:cTn id="9" dur="2000"/>
                                        <p:tgtEl>
                                          <p:spTgt spid="19468"/>
                                        </p:tgtEl>
                                      </p:cBhvr>
                                    </p:animEffect>
                                    <p:set>
                                      <p:cBhvr>
                                        <p:cTn id="10" dur="1" fill="hold">
                                          <p:stCondLst>
                                            <p:cond delay="1999"/>
                                          </p:stCondLst>
                                        </p:cTn>
                                        <p:tgtEl>
                                          <p:spTgt spid="19468"/>
                                        </p:tgtEl>
                                        <p:attrNameLst>
                                          <p:attrName>style.visibility</p:attrName>
                                        </p:attrNameLst>
                                      </p:cBhvr>
                                      <p:to>
                                        <p:strVal val="hidden"/>
                                      </p:to>
                                    </p:set>
                                  </p:childTnLst>
                                </p:cTn>
                              </p:par>
                              <p:par>
                                <p:cTn id="11" presetID="21" presetClass="exit" presetSubtype="8" repeatCount="indefinite" fill="hold" grpId="0" nodeType="withEffect">
                                  <p:stCondLst>
                                    <p:cond delay="0"/>
                                  </p:stCondLst>
                                  <p:childTnLst>
                                    <p:animEffect transition="out" filter="wheel(8)">
                                      <p:cBhvr>
                                        <p:cTn id="12" dur="2000"/>
                                        <p:tgtEl>
                                          <p:spTgt spid="19469"/>
                                        </p:tgtEl>
                                      </p:cBhvr>
                                    </p:animEffect>
                                    <p:set>
                                      <p:cBhvr>
                                        <p:cTn id="13" dur="1" fill="hold">
                                          <p:stCondLst>
                                            <p:cond delay="1999"/>
                                          </p:stCondLst>
                                        </p:cTn>
                                        <p:tgtEl>
                                          <p:spTgt spid="19469"/>
                                        </p:tgtEl>
                                        <p:attrNameLst>
                                          <p:attrName>style.visibility</p:attrName>
                                        </p:attrNameLst>
                                      </p:cBhvr>
                                      <p:to>
                                        <p:strVal val="hidden"/>
                                      </p:to>
                                    </p:set>
                                  </p:childTnLst>
                                </p:cTn>
                              </p:par>
                              <p:par>
                                <p:cTn id="14" presetID="21" presetClass="exit" presetSubtype="8" repeatCount="indefinite" fill="hold" grpId="0" nodeType="withEffect">
                                  <p:stCondLst>
                                    <p:cond delay="0"/>
                                  </p:stCondLst>
                                  <p:childTnLst>
                                    <p:animEffect transition="out" filter="wheel(8)">
                                      <p:cBhvr>
                                        <p:cTn id="15" dur="2000"/>
                                        <p:tgtEl>
                                          <p:spTgt spid="19470"/>
                                        </p:tgtEl>
                                      </p:cBhvr>
                                    </p:animEffect>
                                    <p:set>
                                      <p:cBhvr>
                                        <p:cTn id="16" dur="1" fill="hold">
                                          <p:stCondLst>
                                            <p:cond delay="1999"/>
                                          </p:stCondLst>
                                        </p:cTn>
                                        <p:tgtEl>
                                          <p:spTgt spid="1947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grpId="0" nodeType="clickEffect">
                                  <p:stCondLst>
                                    <p:cond delay="0"/>
                                  </p:stCondLst>
                                  <p:childTnLst>
                                    <p:animEffect transition="out" filter="checkerboard(across)">
                                      <p:cBhvr>
                                        <p:cTn id="20" dur="500"/>
                                        <p:tgtEl>
                                          <p:spTgt spid="19472">
                                            <p:txEl>
                                              <p:pRg st="0" end="0"/>
                                            </p:txEl>
                                          </p:spTgt>
                                        </p:tgtEl>
                                      </p:cBhvr>
                                    </p:animEffect>
                                    <p:set>
                                      <p:cBhvr>
                                        <p:cTn id="21" dur="1" fill="hold">
                                          <p:stCondLst>
                                            <p:cond delay="499"/>
                                          </p:stCondLst>
                                        </p:cTn>
                                        <p:tgtEl>
                                          <p:spTgt spid="1947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animBg="1"/>
      <p:bldP spid="19469" grpId="0" animBg="1"/>
      <p:bldP spid="19470" grpId="0" animBg="1"/>
      <p:bldP spid="19472"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78&quot;/&gt;&lt;/object&gt;&lt;object type=&quot;3&quot; unique_id=&quot;10007&quot;&gt;&lt;property id=&quot;20148&quot; value=&quot;5&quot;/&gt;&lt;property id=&quot;20300&quot; value=&quot;Slide 4&quot;/&gt;&lt;property id=&quot;20307&quot; value=&quot;260&quot;/&gt;&lt;/object&gt;&lt;object type=&quot;3&quot; unique_id=&quot;10008&quot;&gt;&lt;property id=&quot;20148&quot; value=&quot;5&quot;/&gt;&lt;property id=&quot;20300&quot; value=&quot;Slide 5&quot;/&gt;&lt;property id=&quot;20307&quot; value=&quot;261&quot;/&gt;&lt;/object&gt;&lt;object type=&quot;3&quot; unique_id=&quot;10009&quot;&gt;&lt;property id=&quot;20148&quot; value=&quot;5&quot;/&gt;&lt;property id=&quot;20300&quot; value=&quot;Slide 6&quot;/&gt;&lt;property id=&quot;20307&quot; value=&quot;262&quot;/&gt;&lt;/object&gt;&lt;object type=&quot;3&quot; unique_id=&quot;10010&quot;&gt;&lt;property id=&quot;20148&quot; value=&quot;5&quot;/&gt;&lt;property id=&quot;20300&quot; value=&quot;Slide 7&quot;/&gt;&lt;property id=&quot;20307&quot; value=&quot;263&quot;/&gt;&lt;/object&gt;&lt;object type=&quot;3&quot; unique_id=&quot;10011&quot;&gt;&lt;property id=&quot;20148&quot; value=&quot;5&quot;/&gt;&lt;property id=&quot;20300&quot; value=&quot;Slide 8&quot;/&gt;&lt;property id=&quot;20307&quot; value=&quot;272&quot;/&gt;&lt;/object&gt;&lt;object type=&quot;3&quot; unique_id=&quot;10012&quot;&gt;&lt;property id=&quot;20148&quot; value=&quot;5&quot;/&gt;&lt;property id=&quot;20300&quot; value=&quot;Slide 9&quot;/&gt;&lt;property id=&quot;20307&quot; value=&quot;264&quot;/&gt;&lt;/object&gt;&lt;object type=&quot;3&quot; unique_id=&quot;10013&quot;&gt;&lt;property id=&quot;20148&quot; value=&quot;5&quot;/&gt;&lt;property id=&quot;20300&quot; value=&quot;Slide 10&quot;/&gt;&lt;property id=&quot;20307&quot; value=&quot;265&quot;/&gt;&lt;/object&gt;&lt;object type=&quot;3&quot; unique_id=&quot;10014&quot;&gt;&lt;property id=&quot;20148&quot; value=&quot;5&quot;/&gt;&lt;property id=&quot;20300&quot; value=&quot;Slide 11&quot;/&gt;&lt;property id=&quot;20307&quot; value=&quot;274&quot;/&gt;&lt;/object&gt;&lt;object type=&quot;3&quot; unique_id=&quot;10015&quot;&gt;&lt;property id=&quot;20148&quot; value=&quot;5&quot;/&gt;&lt;property id=&quot;20300&quot; value=&quot;Slide 12&quot;/&gt;&lt;property id=&quot;20307&quot; value=&quot;273&quot;/&gt;&lt;/object&gt;&lt;object type=&quot;3&quot; unique_id=&quot;10016&quot;&gt;&lt;property id=&quot;20148&quot; value=&quot;5&quot;/&gt;&lt;property id=&quot;20300&quot; value=&quot;Slide 14&quot;/&gt;&lt;property id=&quot;20307&quot; value=&quot;266&quot;/&gt;&lt;/object&gt;&lt;object type=&quot;3&quot; unique_id=&quot;10017&quot;&gt;&lt;property id=&quot;20148&quot; value=&quot;5&quot;/&gt;&lt;property id=&quot;20300&quot; value=&quot;Slide 15&quot;/&gt;&lt;property id=&quot;20307&quot; value=&quot;275&quot;/&gt;&lt;/object&gt;&lt;object type=&quot;3&quot; unique_id=&quot;10018&quot;&gt;&lt;property id=&quot;20148&quot; value=&quot;5&quot;/&gt;&lt;property id=&quot;20300&quot; value=&quot;Slide 16&quot;/&gt;&lt;property id=&quot;20307&quot; value=&quot;279&quot;/&gt;&lt;/object&gt;&lt;object type=&quot;3&quot; unique_id=&quot;10019&quot;&gt;&lt;property id=&quot;20148&quot; value=&quot;5&quot;/&gt;&lt;property id=&quot;20300&quot; value=&quot;Slide 17&quot;/&gt;&lt;property id=&quot;20307&quot; value=&quot;267&quot;/&gt;&lt;/object&gt;&lt;object type=&quot;3&quot; unique_id=&quot;10020&quot;&gt;&lt;property id=&quot;20148&quot; value=&quot;5&quot;/&gt;&lt;property id=&quot;20300&quot; value=&quot;Slide 18&quot;/&gt;&lt;property id=&quot;20307&quot; value=&quot;268&quot;/&gt;&lt;/object&gt;&lt;object type=&quot;3&quot; unique_id=&quot;10021&quot;&gt;&lt;property id=&quot;20148&quot; value=&quot;5&quot;/&gt;&lt;property id=&quot;20300&quot; value=&quot;Slide 20&quot;/&gt;&lt;property id=&quot;20307&quot; value=&quot;281&quot;/&gt;&lt;/object&gt;&lt;object type=&quot;3&quot; unique_id=&quot;10022&quot;&gt;&lt;property id=&quot;20148&quot; value=&quot;5&quot;/&gt;&lt;property id=&quot;20300&quot; value=&quot;Slide 21&quot;/&gt;&lt;property id=&quot;20307&quot; value=&quot;270&quot;/&gt;&lt;/object&gt;&lt;object type=&quot;3&quot; unique_id=&quot;10023&quot;&gt;&lt;property id=&quot;20148&quot; value=&quot;5&quot;/&gt;&lt;property id=&quot;20300&quot; value=&quot;Slide 22&quot;/&gt;&lt;property id=&quot;20307&quot; value=&quot;282&quot;/&gt;&lt;/object&gt;&lt;object type=&quot;3&quot; unique_id=&quot;10046&quot;&gt;&lt;property id=&quot;20148&quot; value=&quot;5&quot;/&gt;&lt;property id=&quot;20300&quot; value=&quot;Slide 13&quot;/&gt;&lt;property id=&quot;20307&quot; value=&quot;283&quot;/&gt;&lt;/object&gt;&lt;object type=&quot;3&quot; unique_id=&quot;10047&quot;&gt;&lt;property id=&quot;20148&quot; value=&quot;5&quot;/&gt;&lt;property id=&quot;20300&quot; value=&quot;Slide 19&quot;/&gt;&lt;property id=&quot;20307&quot; value=&quot;284&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1553</Words>
  <Application>Microsoft Office PowerPoint</Application>
  <PresentationFormat>On-screen Show (4:3)</PresentationFormat>
  <Paragraphs>137</Paragraphs>
  <Slides>25</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Arial</vt:lpstr>
      <vt:lpstr>Impact</vt:lpstr>
      <vt:lpstr>Symbol</vt:lpstr>
      <vt:lpstr>Tahoma</vt:lpstr>
      <vt:lpstr>Times New Roman</vt:lpstr>
      <vt:lpstr>VNI-Times</vt:lpstr>
      <vt:lpstr>Wingdings</vt:lpstr>
      <vt:lpstr>Default Design</vt:lpstr>
      <vt:lpstr>Equation</vt:lpstr>
      <vt:lpstr>PowerPoint Presentation</vt:lpstr>
      <vt:lpstr>PowerPoint Presentation</vt:lpstr>
      <vt:lpstr>PowerPoint Presentation</vt:lpstr>
      <vt:lpstr>PowerPoint Presentation</vt:lpstr>
      <vt:lpstr>PowerPoint Presentation</vt:lpstr>
      <vt:lpstr>Một số hình ảnh về máy biến thế</vt:lpstr>
      <vt:lpstr>PowerPoint Presentation</vt:lpstr>
      <vt:lpstr>PowerPoint Presentation</vt:lpstr>
      <vt:lpstr>PowerPoint Presentation</vt:lpstr>
      <vt:lpstr>C2: Dòng điện xuất hiện ở cuộn thứ cấp là dòng điện xoay chiều . Một dòng điện xoay chiều phải do một hiệu điện thế xoay chiều gây ra . Bởi vậy hai đầu cuộn thứ cấp có một hiệu điện thế xoay chiều</vt:lpstr>
      <vt:lpstr>PowerPoint Presentation</vt:lpstr>
      <vt:lpstr>PowerPoint Presentation</vt:lpstr>
      <vt:lpstr>Tiết 41-Bài 37: MÁY BIẾN THẾ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CHUKIM</dc:creator>
  <cp:lastModifiedBy>Admin</cp:lastModifiedBy>
  <cp:revision>78</cp:revision>
  <dcterms:created xsi:type="dcterms:W3CDTF">2008-01-13T08:12:45Z</dcterms:created>
  <dcterms:modified xsi:type="dcterms:W3CDTF">2021-02-05T02:16:30Z</dcterms:modified>
</cp:coreProperties>
</file>