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78" r:id="rId7"/>
    <p:sldId id="261" r:id="rId8"/>
    <p:sldId id="262" r:id="rId9"/>
    <p:sldId id="263" r:id="rId10"/>
    <p:sldId id="265" r:id="rId11"/>
    <p:sldId id="267" r:id="rId12"/>
    <p:sldId id="268" r:id="rId13"/>
    <p:sldId id="279" r:id="rId14"/>
    <p:sldId id="280" r:id="rId15"/>
    <p:sldId id="281" r:id="rId16"/>
    <p:sldId id="269" r:id="rId17"/>
    <p:sldId id="270" r:id="rId18"/>
    <p:sldId id="271" r:id="rId19"/>
    <p:sldId id="273" r:id="rId20"/>
    <p:sldId id="274" r:id="rId21"/>
    <p:sldId id="275" r:id="rId22"/>
    <p:sldId id="28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DADEC-B24A-45F8-9174-4E5F992CE4FC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352BAF-780F-4928-B6B2-8DBF9C784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46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vi-VN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52BAF-780F-4928-B6B2-8DBF9C78460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7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52BAF-780F-4928-B6B2-8DBF9C78460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90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7687-86C1-4B25-8F1E-4D1D34CBB34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197D-1BB1-4A1E-A6BD-07D75B8A8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751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7687-86C1-4B25-8F1E-4D1D34CBB34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197D-1BB1-4A1E-A6BD-07D75B8A8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936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7687-86C1-4B25-8F1E-4D1D34CBB34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197D-1BB1-4A1E-A6BD-07D75B8A8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463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7687-86C1-4B25-8F1E-4D1D34CBB34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197D-1BB1-4A1E-A6BD-07D75B8A8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436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7687-86C1-4B25-8F1E-4D1D34CBB34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197D-1BB1-4A1E-A6BD-07D75B8A8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901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7687-86C1-4B25-8F1E-4D1D34CBB34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197D-1BB1-4A1E-A6BD-07D75B8A8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7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7687-86C1-4B25-8F1E-4D1D34CBB34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197D-1BB1-4A1E-A6BD-07D75B8A8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20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7687-86C1-4B25-8F1E-4D1D34CBB34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197D-1BB1-4A1E-A6BD-07D75B8A8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424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7687-86C1-4B25-8F1E-4D1D34CBB34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197D-1BB1-4A1E-A6BD-07D75B8A8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69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7687-86C1-4B25-8F1E-4D1D34CBB34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197D-1BB1-4A1E-A6BD-07D75B8A8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53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7687-86C1-4B25-8F1E-4D1D34CBB34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197D-1BB1-4A1E-A6BD-07D75B8A8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53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E7687-86C1-4B25-8F1E-4D1D34CBB34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F197D-1BB1-4A1E-A6BD-07D75B8A8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972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3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4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10" Type="http://schemas.openxmlformats.org/officeDocument/2006/relationships/image" Target="../media/image59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7" Type="http://schemas.openxmlformats.org/officeDocument/2006/relationships/image" Target="../media/image60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0.png"/><Relationship Id="rId5" Type="http://schemas.openxmlformats.org/officeDocument/2006/relationships/image" Target="../media/image580.png"/><Relationship Id="rId4" Type="http://schemas.openxmlformats.org/officeDocument/2006/relationships/image" Target="../media/image73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0.png"/><Relationship Id="rId3" Type="http://schemas.openxmlformats.org/officeDocument/2006/relationships/image" Target="../media/image610.png"/><Relationship Id="rId7" Type="http://schemas.openxmlformats.org/officeDocument/2006/relationships/image" Target="../media/image650.png"/><Relationship Id="rId2" Type="http://schemas.openxmlformats.org/officeDocument/2006/relationships/image" Target="../media/image5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0.png"/><Relationship Id="rId5" Type="http://schemas.openxmlformats.org/officeDocument/2006/relationships/image" Target="../media/image630.png"/><Relationship Id="rId4" Type="http://schemas.openxmlformats.org/officeDocument/2006/relationships/image" Target="../media/image620.png"/><Relationship Id="rId9" Type="http://schemas.openxmlformats.org/officeDocument/2006/relationships/image" Target="../media/image67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0.png"/><Relationship Id="rId4" Type="http://schemas.openxmlformats.org/officeDocument/2006/relationships/image" Target="../media/image7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44825"/>
            <a:ext cx="9036496" cy="1755626"/>
          </a:xfrm>
        </p:spPr>
        <p:txBody>
          <a:bodyPr>
            <a:normAutofit/>
          </a:bodyPr>
          <a:lstStyle/>
          <a:p>
            <a:r>
              <a:rPr lang="vi-VN" sz="3600" b="1" dirty="0" smtClean="0">
                <a:solidFill>
                  <a:srgbClr val="FF0000"/>
                </a:solidFill>
              </a:rPr>
              <a:t>PHÉP CỘNG PHÂN SỐ.</a:t>
            </a:r>
            <a:br>
              <a:rPr lang="vi-VN" sz="3600" b="1" dirty="0" smtClean="0">
                <a:solidFill>
                  <a:srgbClr val="FF0000"/>
                </a:solidFill>
              </a:rPr>
            </a:br>
            <a:r>
              <a:rPr lang="vi-VN" sz="3600" b="1" dirty="0" smtClean="0">
                <a:solidFill>
                  <a:srgbClr val="FF0000"/>
                </a:solidFill>
              </a:rPr>
              <a:t>TÍNH CHẤT CƠ BẢN CỦA PHÉP CỘNG PHÂN SỐ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40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tổng sau: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" name="TextBox 3"/>
          <p:cNvSpPr txBox="1">
            <a:spLocks noChangeArrowheads="1"/>
          </p:cNvSpPr>
          <p:nvPr/>
        </p:nvSpPr>
        <p:spPr bwMode="auto">
          <a:xfrm>
            <a:off x="838200" y="1752600"/>
            <a:ext cx="238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 </a:t>
            </a:r>
          </a:p>
        </p:txBody>
      </p:sp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524000" y="1447800"/>
                <a:ext cx="2971800" cy="3239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3200" dirty="0" smtClean="0">
                    <a:latin typeface="+mj-lt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21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−36</m:t>
                        </m:r>
                      </m:den>
                    </m:f>
                  </m:oMath>
                </a14:m>
                <a:endParaRPr lang="vi-VN" sz="3200" dirty="0" smtClean="0">
                  <a:latin typeface="+mj-lt"/>
                </a:endParaRPr>
              </a:p>
              <a:p>
                <a:pPr marL="342900" indent="-342900">
                  <a:buAutoNum type="alphaLcParenR"/>
                </a:pPr>
                <a:endParaRPr lang="vi-VN" sz="3200" dirty="0" smtClean="0">
                  <a:latin typeface="+mj-lt"/>
                </a:endParaRPr>
              </a:p>
              <a:p>
                <a:r>
                  <a:rPr lang="vi-VN" sz="3200" dirty="0" smtClean="0">
                    <a:latin typeface="+mj-lt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−12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18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−21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35</m:t>
                        </m:r>
                      </m:den>
                    </m:f>
                  </m:oMath>
                </a14:m>
                <a:endParaRPr lang="vi-VN" sz="3200" dirty="0" smtClean="0">
                  <a:latin typeface="+mj-lt"/>
                </a:endParaRPr>
              </a:p>
              <a:p>
                <a:pPr marL="342900" indent="-342900">
                  <a:buAutoNum type="alphaLcParenR"/>
                </a:pPr>
                <a:endParaRPr lang="vi-VN" sz="3200" dirty="0" smtClean="0">
                  <a:latin typeface="+mj-lt"/>
                </a:endParaRPr>
              </a:p>
              <a:p>
                <a:r>
                  <a:rPr lang="vi-VN" sz="3200" dirty="0" smtClean="0">
                    <a:latin typeface="+mj-lt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21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42</m:t>
                        </m:r>
                      </m:den>
                    </m:f>
                  </m:oMath>
                </a14:m>
                <a:endParaRPr lang="vi-VN" sz="3200" dirty="0" smtClean="0">
                  <a:latin typeface="+mj-lt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447800"/>
                <a:ext cx="2971800" cy="3239926"/>
              </a:xfrm>
              <a:prstGeom prst="rect">
                <a:avLst/>
              </a:prstGeom>
              <a:blipFill rotWithShape="1">
                <a:blip r:embed="rId6"/>
                <a:stretch>
                  <a:fillRect l="-5123" b="-7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8253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533400" y="152400"/>
                <a:ext cx="2362200" cy="990600"/>
              </a:xfrm>
            </p:spPr>
            <p:txBody>
              <a:bodyPr/>
              <a:lstStyle/>
              <a:p>
                <a:pPr algn="l"/>
                <a:r>
                  <a:rPr lang="vi-VN" sz="3200" dirty="0" smtClean="0"/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21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−36</m:t>
                        </m:r>
                      </m:den>
                    </m:f>
                  </m:oMath>
                </a14:m>
                <a:r>
                  <a:rPr lang="vi-VN" sz="3200" dirty="0" smtClean="0"/>
                  <a:t> =</a:t>
                </a:r>
                <a:endParaRPr lang="en-US" sz="32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33400" y="152400"/>
                <a:ext cx="2362200" cy="990600"/>
              </a:xfrm>
              <a:blipFill rotWithShape="1">
                <a:blip r:embed="rId2"/>
                <a:stretch>
                  <a:fillRect l="-6718" r="-46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29600" cy="1066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vi-VN" dirty="0" smtClean="0"/>
                  <a:t> </a:t>
                </a:r>
                <a:r>
                  <a:rPr lang="vi-VN" dirty="0">
                    <a:latin typeface="+mj-lt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i="1">
                            <a:latin typeface="Cambria Math"/>
                          </a:rPr>
                          <m:t>−12</m:t>
                        </m:r>
                      </m:num>
                      <m:den>
                        <m:r>
                          <a:rPr lang="vi-VN" i="1">
                            <a:latin typeface="Cambria Math"/>
                          </a:rPr>
                          <m:t>18</m:t>
                        </m:r>
                      </m:den>
                    </m:f>
                    <m:r>
                      <a:rPr lang="vi-VN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i="1">
                            <a:latin typeface="Cambria Math"/>
                          </a:rPr>
                          <m:t>−21</m:t>
                        </m:r>
                      </m:num>
                      <m:den>
                        <m:r>
                          <a:rPr lang="vi-VN" i="1">
                            <a:latin typeface="Cambria Math"/>
                          </a:rPr>
                          <m:t>35</m:t>
                        </m:r>
                      </m:den>
                    </m:f>
                  </m:oMath>
                </a14:m>
                <a:r>
                  <a:rPr lang="vi-VN" dirty="0" smtClean="0">
                    <a:latin typeface="+mj-lt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−3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vi-V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−10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15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−9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15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vi-V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−19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vi-VN" dirty="0">
                  <a:latin typeface="+mj-lt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1066800"/>
              </a:xfrm>
              <a:blipFill rotWithShape="1">
                <a:blip r:embed="rId3"/>
                <a:stretch>
                  <a:fillRect l="-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57200" y="3200400"/>
                <a:ext cx="6228248" cy="10793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dirty="0" smtClean="0"/>
                  <a:t>  </a:t>
                </a:r>
                <a:r>
                  <a:rPr lang="vi-VN" sz="3200" dirty="0" smtClean="0">
                    <a:latin typeface="+mj-lt"/>
                  </a:rPr>
                  <a:t>c</a:t>
                </a:r>
                <a:r>
                  <a:rPr lang="vi-VN" sz="3200" dirty="0">
                    <a:latin typeface="+mj-lt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21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42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+mj-lt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−1+1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= </m:t>
                    </m:r>
                  </m:oMath>
                </a14:m>
                <a:r>
                  <a:rPr lang="vi-VN" sz="3200" dirty="0" smtClean="0">
                    <a:latin typeface="+mj-lt"/>
                  </a:rPr>
                  <a:t>0</a:t>
                </a:r>
                <a:endParaRPr lang="vi-VN" dirty="0">
                  <a:latin typeface="+mj-lt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200400"/>
                <a:ext cx="6228248" cy="1079334"/>
              </a:xfrm>
              <a:prstGeom prst="rect">
                <a:avLst/>
              </a:prstGeom>
              <a:blipFill rotWithShape="1">
                <a:blip r:embed="rId4"/>
                <a:stretch>
                  <a:fillRect l="-391" r="-1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667000" y="207554"/>
                <a:ext cx="1615635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40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vi-VN" sz="2400" b="0" i="0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vi-VN" sz="2400" b="0" i="0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vi-VN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400" b="0" i="0" smtClean="0">
                              <a:latin typeface="Cambria Math"/>
                            </a:rPr>
                            <m:t>−1</m:t>
                          </m:r>
                        </m:num>
                        <m:den>
                          <m:r>
                            <a:rPr lang="vi-VN" sz="2400" b="0" i="0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vi-VN" sz="2400" b="0" i="0" smtClean="0">
                          <a:latin typeface="Cambria Math"/>
                        </a:rPr>
                        <m:t>=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207554"/>
                <a:ext cx="1615635" cy="7861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096027" y="208740"/>
                <a:ext cx="1756699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vi-VN" sz="2400" b="0" i="1" smtClean="0">
                              <a:latin typeface="Cambria Math"/>
                            </a:rPr>
                            <m:t>12</m:t>
                          </m:r>
                        </m:den>
                      </m:f>
                      <m:r>
                        <a:rPr lang="vi-VN" sz="2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vi-VN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/>
                            </a:rPr>
                            <m:t>−3</m:t>
                          </m:r>
                        </m:num>
                        <m:den>
                          <m:r>
                            <a:rPr lang="vi-VN" sz="2400" b="0" i="1" smtClean="0">
                              <a:latin typeface="Cambria Math"/>
                            </a:rPr>
                            <m:t>12</m:t>
                          </m:r>
                        </m:den>
                      </m:f>
                      <m:r>
                        <a:rPr lang="vi-VN" sz="2400" b="0" i="1" smtClean="0">
                          <a:latin typeface="Cambria Math"/>
                        </a:rPr>
                        <m:t>= </m:t>
                      </m:r>
                    </m:oMath>
                  </m:oMathPara>
                </a14:m>
                <a:endParaRPr lang="en-US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6027" y="208740"/>
                <a:ext cx="1756699" cy="78380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777988" y="221538"/>
                <a:ext cx="1814920" cy="8106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4+(−3)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+mj-lt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dirty="0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endParaRPr lang="en-US" sz="3200" dirty="0">
                  <a:latin typeface="+mj-lt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7988" y="221538"/>
                <a:ext cx="1814920" cy="810671"/>
              </a:xfrm>
              <a:prstGeom prst="rect">
                <a:avLst/>
              </a:prstGeom>
              <a:blipFill rotWithShape="1">
                <a:blip r:embed="rId7"/>
                <a:stretch>
                  <a:fillRect b="-9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0" y="4602557"/>
            <a:ext cx="93245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600" dirty="0" smtClean="0">
                <a:solidFill>
                  <a:srgbClr val="FF0000"/>
                </a:solidFill>
                <a:latin typeface="+mj-lt"/>
              </a:rPr>
              <a:t>Chú ý: </a:t>
            </a:r>
          </a:p>
          <a:p>
            <a:r>
              <a:rPr lang="vi-VN" sz="3200" dirty="0" smtClean="0">
                <a:latin typeface="+mj-lt"/>
              </a:rPr>
              <a:t>Trước khi thực hiện phép tính cần rút gọn phân số (nếu có thể)</a:t>
            </a:r>
          </a:p>
        </p:txBody>
      </p:sp>
    </p:spTree>
    <p:extLst>
      <p:ext uri="{BB962C8B-B14F-4D97-AF65-F5344CB8AC3E}">
        <p14:creationId xmlns:p14="http://schemas.microsoft.com/office/powerpoint/2010/main" val="376070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6" grpId="0"/>
      <p:bldP spid="8" grpId="0"/>
      <p:bldP spid="9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>
                <a:solidFill>
                  <a:srgbClr val="FF0000"/>
                </a:solidFill>
              </a:rPr>
              <a:t>Bài 3.Tính nhanh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5842992" cy="4525963"/>
              </a:xfrm>
            </p:spPr>
            <p:txBody>
              <a:bodyPr/>
              <a:lstStyle/>
              <a:p>
                <a:pPr marL="514350" indent="-514350"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−3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13 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−4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endParaRPr lang="vi-VN" dirty="0" smtClean="0"/>
              </a:p>
              <a:p>
                <a:pPr marL="514350" indent="-514350"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−5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21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21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24</m:t>
                        </m:r>
                      </m:den>
                    </m:f>
                  </m:oMath>
                </a14:m>
                <a:endParaRPr lang="vi-VN" dirty="0" smtClean="0"/>
              </a:p>
              <a:p>
                <a:pPr marL="514350" indent="-514350"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vi-VN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vi-VN" b="0" i="1" smtClean="0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vi-VN" b="0" i="1" smtClean="0">
                                <a:latin typeface="Cambria Math"/>
                              </a:rPr>
                              <m:t>7</m:t>
                            </m:r>
                          </m:den>
                        </m:f>
                        <m:r>
                          <a:rPr lang="vi-VN" b="0" i="1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vi-VN" b="0" i="1" smtClean="0">
                                <a:latin typeface="Cambria Math"/>
                              </a:rPr>
                              <m:t>−2</m:t>
                            </m:r>
                          </m:num>
                          <m:den>
                            <m:r>
                              <a:rPr lang="vi-VN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endParaRPr lang="vi-VN" b="0" dirty="0" smtClean="0"/>
              </a:p>
              <a:p>
                <a:pPr marL="514350" indent="-514350"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13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−5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−20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41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13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−21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41</m:t>
                        </m:r>
                      </m:den>
                    </m:f>
                  </m:oMath>
                </a14:m>
                <a:endParaRPr lang="vi-VN" dirty="0" smtClean="0"/>
              </a:p>
              <a:p>
                <a:pPr marL="514350" indent="-514350"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11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16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22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−12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11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5842992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297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79512" y="332656"/>
                <a:ext cx="4114800" cy="1143000"/>
              </a:xfrm>
            </p:spPr>
            <p:txBody>
              <a:bodyPr>
                <a:normAutofit/>
              </a:bodyPr>
              <a:lstStyle/>
              <a:p>
                <a:pPr marL="514350" indent="-514350"/>
                <a:r>
                  <a:rPr lang="vi-VN" dirty="0" smtClean="0"/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i="1">
                            <a:latin typeface="Cambria Math"/>
                          </a:rPr>
                          <m:t>−3</m:t>
                        </m:r>
                      </m:num>
                      <m:den>
                        <m:r>
                          <a:rPr lang="vi-VN" i="1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vi-VN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i="1">
                            <a:latin typeface="Cambria Math"/>
                          </a:rPr>
                          <m:t>13 </m:t>
                        </m:r>
                      </m:den>
                    </m:f>
                    <m:r>
                      <a:rPr lang="vi-VN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i="1">
                            <a:latin typeface="Cambria Math"/>
                          </a:rPr>
                          <m:t>−4</m:t>
                        </m:r>
                      </m:num>
                      <m:den>
                        <m:r>
                          <a:rPr lang="vi-VN" i="1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endParaRPr lang="vi-VN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79512" y="332656"/>
                <a:ext cx="4114800" cy="1143000"/>
              </a:xfrm>
              <a:blipFill rotWithShape="1">
                <a:blip r:embed="rId2"/>
                <a:stretch>
                  <a:fillRect l="-1185" b="-8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5" y="3780619"/>
                <a:ext cx="3312368" cy="137657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vi-VN" sz="3600" dirty="0" smtClean="0"/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600" i="1">
                            <a:latin typeface="Cambria Math"/>
                          </a:rPr>
                          <m:t>−5</m:t>
                        </m:r>
                      </m:num>
                      <m:den>
                        <m:r>
                          <a:rPr lang="vi-VN" sz="3600" i="1">
                            <a:latin typeface="Cambria Math"/>
                          </a:rPr>
                          <m:t>21</m:t>
                        </m:r>
                      </m:den>
                    </m:f>
                    <m:r>
                      <a:rPr lang="vi-VN" sz="36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600" i="1"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vi-VN" sz="3600" i="1">
                            <a:latin typeface="Cambria Math"/>
                          </a:rPr>
                          <m:t>21</m:t>
                        </m:r>
                      </m:den>
                    </m:f>
                    <m:r>
                      <a:rPr lang="vi-VN" sz="36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600" i="1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vi-VN" sz="3600" i="1">
                            <a:latin typeface="Cambria Math"/>
                          </a:rPr>
                          <m:t>24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5" y="3780619"/>
                <a:ext cx="3312368" cy="1376574"/>
              </a:xfrm>
              <a:blipFill rotWithShape="1">
                <a:blip r:embed="rId3"/>
                <a:stretch>
                  <a:fillRect l="-57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915816" y="357230"/>
            <a:ext cx="6048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/>
              <a:t> 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66557" y="428242"/>
                <a:ext cx="3547190" cy="10275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3200" i="1">
                          <a:latin typeface="Cambria Math"/>
                        </a:rPr>
                        <m:t>=(</m:t>
                      </m:r>
                      <m:f>
                        <m:fPr>
                          <m:ctrlPr>
                            <a:rPr lang="vi-VN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3200" i="1">
                              <a:latin typeface="Cambria Math"/>
                            </a:rPr>
                            <m:t>−3</m:t>
                          </m:r>
                        </m:num>
                        <m:den>
                          <m:r>
                            <a:rPr lang="vi-VN" sz="32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vi-VN" sz="32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vi-VN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3200" i="1">
                              <a:latin typeface="Cambria Math"/>
                            </a:rPr>
                            <m:t>−4</m:t>
                          </m:r>
                        </m:num>
                        <m:den>
                          <m:r>
                            <a:rPr lang="vi-VN" sz="32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vi-VN" sz="3200" i="1">
                          <a:latin typeface="Cambria Math"/>
                        </a:rPr>
                        <m:t>)+</m:t>
                      </m:r>
                      <m:f>
                        <m:fPr>
                          <m:ctrlPr>
                            <a:rPr lang="vi-VN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3200" i="1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vi-VN" sz="3200" i="1">
                              <a:latin typeface="Cambria Math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6557" y="428242"/>
                <a:ext cx="3547190" cy="102752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39265" y="2513520"/>
                <a:ext cx="3129383" cy="8109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>
                    <a:latin typeface="+mj-lt"/>
                  </a:rPr>
                  <a:t>=    (-1)        +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13</m:t>
                        </m:r>
                      </m:den>
                    </m:f>
                  </m:oMath>
                </a14:m>
                <a:endParaRPr lang="en-US" sz="3200" dirty="0">
                  <a:latin typeface="+mj-lt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265" y="2513520"/>
                <a:ext cx="3129383" cy="810991"/>
              </a:xfrm>
              <a:prstGeom prst="rect">
                <a:avLst/>
              </a:prstGeom>
              <a:blipFill rotWithShape="1">
                <a:blip r:embed="rId5"/>
                <a:stretch>
                  <a:fillRect l="-4864" b="-9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296245" y="1459605"/>
                <a:ext cx="2403030" cy="10275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3200" i="1">
                              <a:latin typeface="Cambria Math"/>
                            </a:rPr>
                            <m:t>−13</m:t>
                          </m:r>
                        </m:num>
                        <m:den>
                          <m:r>
                            <a:rPr lang="vi-VN" sz="3200" i="1">
                              <a:latin typeface="Cambria Math"/>
                            </a:rPr>
                            <m:t>13</m:t>
                          </m:r>
                        </m:den>
                      </m:f>
                      <m:r>
                        <a:rPr lang="vi-VN" sz="32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vi-VN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3200" i="1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vi-VN" sz="3200" i="1">
                              <a:latin typeface="Cambria Math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US" sz="3200" dirty="0">
                  <a:latin typeface="+mj-lt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6245" y="1459605"/>
                <a:ext cx="2403030" cy="102752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439265" y="3140968"/>
                <a:ext cx="1058495" cy="8036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3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−8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13</m:t>
                        </m:r>
                      </m:den>
                    </m:f>
                  </m:oMath>
                </a14:m>
                <a:r>
                  <a:rPr lang="vi-VN" dirty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265" y="3140968"/>
                <a:ext cx="1058495" cy="80368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779911" y="3861048"/>
                <a:ext cx="2745495" cy="8109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>
                    <a:latin typeface="+mj-lt"/>
                    <a:cs typeface="Times New Roman" pitchFamily="18" charset="0"/>
                  </a:rPr>
                  <a:t>=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−5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21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21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)+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US" sz="3200" dirty="0">
                  <a:latin typeface="+mj-lt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1" y="3861048"/>
                <a:ext cx="2745495" cy="810991"/>
              </a:xfrm>
              <a:prstGeom prst="rect">
                <a:avLst/>
              </a:prstGeom>
              <a:blipFill rotWithShape="1">
                <a:blip r:embed="rId8"/>
                <a:stretch>
                  <a:fillRect l="-5556" b="-9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779911" y="4797152"/>
                <a:ext cx="1957395" cy="10175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3200" i="1">
                              <a:latin typeface="Cambria Math"/>
                            </a:rPr>
                            <m:t>−7</m:t>
                          </m:r>
                        </m:num>
                        <m:den>
                          <m:r>
                            <a:rPr lang="vi-VN" sz="3200" i="1">
                              <a:latin typeface="Cambria Math"/>
                            </a:rPr>
                            <m:t>21</m:t>
                          </m:r>
                        </m:den>
                      </m:f>
                      <m:r>
                        <a:rPr lang="vi-VN" sz="32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vi-VN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3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vi-VN" sz="3200" i="1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vi-VN" sz="3200" i="1" dirty="0">
                  <a:latin typeface="+mj-lt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1" y="4797152"/>
                <a:ext cx="1957395" cy="101752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31822" y="6054318"/>
                <a:ext cx="2273379" cy="8036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3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=</m:t>
                    </m:r>
                  </m:oMath>
                </a14:m>
                <a:r>
                  <a:rPr lang="vi-VN" sz="3200" dirty="0">
                    <a:latin typeface="+mj-lt"/>
                    <a:cs typeface="Times New Roman" pitchFamily="18" charset="0"/>
                  </a:rPr>
                  <a:t>0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1822" y="6054318"/>
                <a:ext cx="2273379" cy="803682"/>
              </a:xfrm>
              <a:prstGeom prst="rect">
                <a:avLst/>
              </a:prstGeom>
              <a:blipFill rotWithShape="1">
                <a:blip r:embed="rId10"/>
                <a:stretch>
                  <a:fillRect r="-5898"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022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539552" y="116632"/>
                <a:ext cx="4042792" cy="1066130"/>
              </a:xfrm>
            </p:spPr>
            <p:txBody>
              <a:bodyPr>
                <a:normAutofit fontScale="90000"/>
              </a:bodyPr>
              <a:lstStyle/>
              <a:p>
                <a:pPr algn="l"/>
                <a:r>
                  <a:rPr lang="vi-VN" dirty="0" smtClean="0"/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vi-VN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vi-VN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vi-VN" i="1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vi-VN" i="1">
                                <a:latin typeface="Cambria Math"/>
                              </a:rPr>
                              <m:t>7</m:t>
                            </m:r>
                          </m:den>
                        </m:f>
                        <m:r>
                          <a:rPr lang="vi-VN" i="1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vi-VN" i="1">
                                <a:latin typeface="Cambria Math"/>
                              </a:rPr>
                              <m:t>−2</m:t>
                            </m:r>
                          </m:num>
                          <m:den>
                            <m:r>
                              <a:rPr lang="vi-VN" i="1">
                                <a:latin typeface="Cambria Math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39552" y="116632"/>
                <a:ext cx="4042792" cy="1066130"/>
              </a:xfrm>
              <a:blipFill rotWithShape="1">
                <a:blip r:embed="rId3"/>
                <a:stretch>
                  <a:fillRect l="-5430" b="-7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27584" y="3505420"/>
                <a:ext cx="5040560" cy="986303"/>
              </a:xfrm>
            </p:spPr>
            <p:txBody>
              <a:bodyPr>
                <a:normAutofit fontScale="62500" lnSpcReduction="20000"/>
              </a:bodyPr>
              <a:lstStyle/>
              <a:p>
                <a:pPr marL="0" indent="0">
                  <a:buNone/>
                </a:pPr>
                <a:r>
                  <a:rPr lang="vi-VN" sz="5100" dirty="0" smtClean="0">
                    <a:latin typeface="Times New Roman" pitchFamily="18" charset="0"/>
                    <a:cs typeface="Times New Roman" pitchFamily="18" charset="0"/>
                  </a:rPr>
                  <a:t>d)</a:t>
                </a:r>
                <a14:m>
                  <m:oMath xmlns:m="http://schemas.openxmlformats.org/officeDocument/2006/math">
                    <m:r>
                      <a:rPr lang="vi-VN" sz="5100" b="0" i="0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51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51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5100" i="1">
                            <a:latin typeface="Cambria Math"/>
                          </a:rPr>
                          <m:t>13</m:t>
                        </m:r>
                      </m:den>
                    </m:f>
                    <m:r>
                      <a:rPr lang="vi-VN" sz="51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51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5100" i="1">
                            <a:latin typeface="Cambria Math"/>
                          </a:rPr>
                          <m:t>−5</m:t>
                        </m:r>
                      </m:num>
                      <m:den>
                        <m:r>
                          <a:rPr lang="vi-VN" sz="5100" i="1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vi-VN" sz="5100" i="1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en-US" sz="51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5100" i="1">
                            <a:latin typeface="Cambria Math"/>
                          </a:rPr>
                          <m:t>−20</m:t>
                        </m:r>
                      </m:num>
                      <m:den>
                        <m:r>
                          <a:rPr lang="vi-VN" sz="5100" i="1">
                            <a:latin typeface="Cambria Math"/>
                          </a:rPr>
                          <m:t>41</m:t>
                        </m:r>
                      </m:den>
                    </m:f>
                    <m:r>
                      <a:rPr lang="vi-VN" sz="51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51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5100" i="1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vi-VN" sz="5100" i="1">
                            <a:latin typeface="Cambria Math"/>
                          </a:rPr>
                          <m:t>13</m:t>
                        </m:r>
                      </m:den>
                    </m:f>
                    <m:r>
                      <a:rPr lang="vi-VN" sz="51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51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5100" i="1">
                            <a:latin typeface="Cambria Math"/>
                          </a:rPr>
                          <m:t>−21</m:t>
                        </m:r>
                      </m:num>
                      <m:den>
                        <m:r>
                          <a:rPr lang="vi-VN" sz="5100" i="1">
                            <a:latin typeface="Cambria Math"/>
                          </a:rPr>
                          <m:t>41</m:t>
                        </m:r>
                      </m:den>
                    </m:f>
                  </m:oMath>
                </a14:m>
                <a:endParaRPr lang="vi-VN" sz="51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vi-VN" dirty="0">
                    <a:latin typeface="+mj-lt"/>
                  </a:rPr>
                  <a:t> </a:t>
                </a:r>
                <a:r>
                  <a:rPr lang="vi-VN" dirty="0" smtClean="0">
                    <a:latin typeface="+mj-lt"/>
                  </a:rPr>
                  <a:t>  </a:t>
                </a:r>
              </a:p>
              <a:p>
                <a:pPr marL="0" indent="0">
                  <a:buNone/>
                </a:pPr>
                <a:endParaRPr lang="vi-VN" dirty="0">
                  <a:latin typeface="+mj-lt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7584" y="3505420"/>
                <a:ext cx="5040560" cy="986303"/>
              </a:xfrm>
              <a:blipFill rotWithShape="1">
                <a:blip r:embed="rId4"/>
                <a:stretch>
                  <a:fillRect l="-3023" t="-80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92597" y="1196752"/>
                <a:ext cx="2445734" cy="7982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/>
                  <a:t>=(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 dirty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i="1" dirty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vi-VN" sz="3200" i="1" dirty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 dirty="0"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vi-VN" sz="3200" i="1" dirty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vi-VN" sz="3200" i="1" dirty="0">
                        <a:latin typeface="Cambria Math"/>
                      </a:rPr>
                      <m:t>)+</m:t>
                    </m:r>
                    <m:f>
                      <m:fPr>
                        <m:ctrlPr>
                          <a:rPr lang="vi-VN" sz="32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 dirty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i="1" dirty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597" y="1196752"/>
                <a:ext cx="2445734" cy="798295"/>
              </a:xfrm>
              <a:prstGeom prst="rect">
                <a:avLst/>
              </a:prstGeom>
              <a:blipFill rotWithShape="1">
                <a:blip r:embed="rId5"/>
                <a:stretch>
                  <a:fillRect l="-6219" b="-9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92597" y="1995047"/>
                <a:ext cx="2445734" cy="7982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/>
                  <a:t>=(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 dirty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i="1" dirty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vi-VN" sz="3200" i="1" dirty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 dirty="0"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vi-VN" sz="3200" i="1" dirty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vi-VN" sz="3200" i="1" dirty="0">
                        <a:latin typeface="Cambria Math"/>
                      </a:rPr>
                      <m:t>)+</m:t>
                    </m:r>
                    <m:f>
                      <m:fPr>
                        <m:ctrlPr>
                          <a:rPr lang="vi-VN" sz="32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 dirty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i="1" dirty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597" y="1995047"/>
                <a:ext cx="2445734" cy="798295"/>
              </a:xfrm>
              <a:prstGeom prst="rect">
                <a:avLst/>
              </a:prstGeom>
              <a:blipFill rotWithShape="1">
                <a:blip r:embed="rId6"/>
                <a:stretch>
                  <a:fillRect l="-6219" b="-9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187624" y="2708920"/>
                <a:ext cx="2115066" cy="7965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/>
                  <a:t>= 0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2708920"/>
                <a:ext cx="2115066" cy="796500"/>
              </a:xfrm>
              <a:prstGeom prst="rect">
                <a:avLst/>
              </a:prstGeom>
              <a:blipFill rotWithShape="1">
                <a:blip r:embed="rId7"/>
                <a:stretch>
                  <a:fillRect l="-7493" b="-9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27584" y="4293096"/>
                <a:ext cx="5758949" cy="10604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vi-VN" sz="2800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vi-VN" sz="2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vi-VN" sz="2800" i="1">
                                  <a:latin typeface="Cambria Math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vi-VN" sz="2800" i="1">
                                  <a:latin typeface="Cambria Math"/>
                                </a:rPr>
                                <m:t>13</m:t>
                              </m:r>
                            </m:den>
                          </m:f>
                          <m:r>
                            <a:rPr lang="vi-VN" sz="28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vi-VN" sz="2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vi-VN" sz="2800" i="1">
                                  <a:latin typeface="Cambria Math"/>
                                </a:rPr>
                                <m:t>8</m:t>
                              </m:r>
                            </m:num>
                            <m:den>
                              <m:r>
                                <a:rPr lang="vi-VN" sz="2800" i="1">
                                  <a:latin typeface="Cambria Math"/>
                                </a:rPr>
                                <m:t>13</m:t>
                              </m:r>
                            </m:den>
                          </m:f>
                        </m:e>
                      </m:d>
                      <m:r>
                        <a:rPr lang="vi-VN" sz="28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vi-VN" sz="2800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vi-VN" sz="2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vi-VN" sz="2800" i="1">
                                  <a:latin typeface="Cambria Math"/>
                                </a:rPr>
                                <m:t>−20</m:t>
                              </m:r>
                            </m:num>
                            <m:den>
                              <m:r>
                                <a:rPr lang="vi-VN" sz="2800" i="1">
                                  <a:latin typeface="Cambria Math"/>
                                </a:rPr>
                                <m:t>41</m:t>
                              </m:r>
                            </m:den>
                          </m:f>
                          <m:r>
                            <a:rPr lang="vi-VN" sz="28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vi-VN" sz="2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vi-VN" sz="2800" i="1">
                                  <a:latin typeface="Cambria Math"/>
                                </a:rPr>
                                <m:t>−21</m:t>
                              </m:r>
                            </m:num>
                            <m:den>
                              <m:r>
                                <a:rPr lang="vi-VN" sz="2800" i="1">
                                  <a:latin typeface="Cambria Math"/>
                                </a:rPr>
                                <m:t>41</m:t>
                              </m:r>
                            </m:den>
                          </m:f>
                        </m:e>
                      </m:d>
                      <m:r>
                        <a:rPr lang="vi-VN" sz="28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vi-VN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800" i="1">
                              <a:latin typeface="Cambria Math"/>
                            </a:rPr>
                            <m:t>−5</m:t>
                          </m:r>
                        </m:num>
                        <m:den>
                          <m:r>
                            <a:rPr lang="vi-VN" sz="2800" i="1"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584" y="4293096"/>
                <a:ext cx="5758949" cy="106048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23826" y="5128103"/>
                <a:ext cx="6280422" cy="17298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3200" dirty="0" smtClean="0"/>
                  <a:t>=     1        +    (-1)    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−5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endParaRPr lang="vi-VN" sz="320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3200" b="0" i="1" smtClean="0">
                          <a:latin typeface="Cambria Math"/>
                        </a:rPr>
                        <m:t>=  0   +</m:t>
                      </m:r>
                      <m:f>
                        <m:fPr>
                          <m:ctrlPr>
                            <a:rPr lang="vi-VN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3200" b="0" i="1" smtClean="0">
                              <a:latin typeface="Cambria Math"/>
                            </a:rPr>
                            <m:t>−5</m:t>
                          </m:r>
                        </m:num>
                        <m:den>
                          <m:r>
                            <a:rPr lang="vi-VN" sz="3200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vi-VN" sz="32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vi-VN" sz="3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3200" b="0" i="1" smtClean="0">
                              <a:latin typeface="Cambria Math"/>
                            </a:rPr>
                            <m:t>−5</m:t>
                          </m:r>
                        </m:num>
                        <m:den>
                          <m:r>
                            <a:rPr lang="vi-VN" sz="3200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26" y="5128103"/>
                <a:ext cx="6280422" cy="1729897"/>
              </a:xfrm>
              <a:prstGeom prst="rect">
                <a:avLst/>
              </a:prstGeom>
              <a:blipFill rotWithShape="1">
                <a:blip r:embed="rId9"/>
                <a:stretch>
                  <a:fillRect l="-2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0961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 algn="l"/>
                <a:r>
                  <a:rPr lang="vi-VN" dirty="0" smtClean="0"/>
                  <a:t>e)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i="1">
                            <a:latin typeface="Cambria Math"/>
                          </a:rPr>
                          <m:t>11</m:t>
                        </m:r>
                      </m:den>
                    </m:f>
                    <m:r>
                      <a:rPr lang="vi-VN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i="1">
                            <a:latin typeface="Cambria Math"/>
                          </a:rPr>
                          <m:t>16</m:t>
                        </m:r>
                      </m:num>
                      <m:den>
                        <m:r>
                          <a:rPr lang="vi-VN" i="1">
                            <a:latin typeface="Cambria Math"/>
                          </a:rPr>
                          <m:t>22</m:t>
                        </m:r>
                      </m:den>
                    </m:f>
                    <m:r>
                      <a:rPr lang="vi-VN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i="1">
                            <a:latin typeface="Cambria Math"/>
                          </a:rPr>
                          <m:t>−12</m:t>
                        </m:r>
                      </m:num>
                      <m:den>
                        <m:r>
                          <a:rPr lang="vi-VN" i="1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vi-VN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i="1"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vi-VN" i="1">
                            <a:latin typeface="Cambria Math"/>
                          </a:rPr>
                          <m:t>11</m:t>
                        </m:r>
                      </m:den>
                    </m:f>
                  </m:oMath>
                </a14:m>
                <a:r>
                  <a:rPr lang="en-US" dirty="0"/>
                  <a:t/>
                </a:r>
                <a:br>
                  <a:rPr lang="en-US" dirty="0"/>
                </a:b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2593" t="-170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412776"/>
                <a:ext cx="4618856" cy="110872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vi-VN" dirty="0" smtClean="0"/>
                  <a:t>=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i="1">
                            <a:latin typeface="Cambria Math"/>
                          </a:rPr>
                          <m:t>11</m:t>
                        </m:r>
                      </m:den>
                    </m:f>
                  </m:oMath>
                </a14:m>
                <a:r>
                  <a:rPr lang="vi-VN" dirty="0" smtClean="0"/>
                  <a:t> 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11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i="1"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vi-VN" i="1">
                            <a:latin typeface="Cambria Math"/>
                          </a:rPr>
                          <m:t>11</m:t>
                        </m:r>
                      </m:den>
                    </m:f>
                  </m:oMath>
                </a14:m>
                <a:r>
                  <a:rPr lang="vi-VN" dirty="0" smtClean="0"/>
                  <a:t>) +(-3)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412776"/>
                <a:ext cx="4618856" cy="1108720"/>
              </a:xfrm>
              <a:blipFill rotWithShape="1">
                <a:blip r:embed="rId3"/>
                <a:stretch>
                  <a:fillRect l="-3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67544" y="2492896"/>
            <a:ext cx="23042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= 1 + (-3)</a:t>
            </a:r>
          </a:p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= -2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036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itle 1"/>
          <p:cNvSpPr>
            <a:spLocks noGrp="1"/>
          </p:cNvSpPr>
          <p:nvPr>
            <p:ph type="title"/>
          </p:nvPr>
        </p:nvSpPr>
        <p:spPr>
          <a:xfrm>
            <a:off x="533400" y="-1355"/>
            <a:ext cx="1752600" cy="715962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6" name="Content Placeholder 2"/>
          <p:cNvSpPr>
            <a:spLocks noGrp="1"/>
          </p:cNvSpPr>
          <p:nvPr>
            <p:ph idx="1"/>
          </p:nvPr>
        </p:nvSpPr>
        <p:spPr>
          <a:xfrm>
            <a:off x="107504" y="712308"/>
            <a:ext cx="8928992" cy="1991780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en-US" dirty="0" smtClean="0"/>
              <a:t> </a:t>
            </a:r>
            <a:r>
              <a:rPr lang="vi-VN" dirty="0" smtClean="0"/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giờ.Hỏi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>
              <a:buFont typeface="Arial" charset="0"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  <p:sp>
        <p:nvSpPr>
          <p:cNvPr id="2057" name="TextBox 3"/>
          <p:cNvSpPr txBox="1">
            <a:spLocks noChangeArrowheads="1"/>
          </p:cNvSpPr>
          <p:nvPr/>
        </p:nvSpPr>
        <p:spPr bwMode="auto">
          <a:xfrm>
            <a:off x="838200" y="2431582"/>
            <a:ext cx="1143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8" name="TextBox 4"/>
          <p:cNvSpPr txBox="1">
            <a:spLocks noChangeArrowheads="1"/>
          </p:cNvSpPr>
          <p:nvPr/>
        </p:nvSpPr>
        <p:spPr bwMode="auto">
          <a:xfrm>
            <a:off x="838200" y="46482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9" name="TextBox 6"/>
              <p:cNvSpPr txBox="1">
                <a:spLocks noChangeArrowheads="1"/>
              </p:cNvSpPr>
              <p:nvPr/>
            </p:nvSpPr>
            <p:spPr bwMode="auto">
              <a:xfrm>
                <a:off x="755576" y="3139592"/>
                <a:ext cx="7272808" cy="1661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Nếu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làm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riêng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người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nhất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làm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được</a:t>
                </a:r>
                <a:r>
                  <a:rPr lang="vi-VN" sz="2400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vi-VN" sz="24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vi-VN" sz="2400" b="0" i="1" smtClean="0"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công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việc</a:t>
                </a:r>
                <a:endParaRPr lang="vi-VN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eaLnBrk="1" hangingPunct="1"/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sz="2400" dirty="0" smtClean="0">
                    <a:latin typeface="Times New Roman" pitchFamily="18" charset="0"/>
                    <a:cs typeface="Times New Roman" pitchFamily="18" charset="0"/>
                  </a:rPr>
                  <a:t>                      ;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người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hai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làm</a:t>
                </a:r>
                <a:r>
                  <a:rPr lang="vi-VN" sz="2400" dirty="0" smtClean="0">
                    <a:latin typeface="Times New Roman" pitchFamily="18" charset="0"/>
                    <a:cs typeface="Times New Roman" pitchFamily="18" charset="0"/>
                  </a:rPr>
                  <a:t> được: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vi-VN" sz="24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vi-VN" sz="2400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công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việc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  <a:endParaRPr lang="vi-VN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eaLnBrk="1" hangingPunct="1"/>
                <a:r>
                  <a:rPr lang="vi-VN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sz="2400" dirty="0" smtClean="0">
                    <a:latin typeface="Times New Roman" pitchFamily="18" charset="0"/>
                    <a:cs typeface="Times New Roman" pitchFamily="18" charset="0"/>
                  </a:rPr>
                  <a:t>                      ;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người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ba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làm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được</a:t>
                </a:r>
                <a:r>
                  <a:rPr lang="vi-VN" sz="2400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vi-VN" sz="24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vi-VN" sz="2400" b="0" i="1" smtClean="0">
                            <a:latin typeface="Cambria Math"/>
                            <a:cs typeface="Times New Roman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vi-VN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công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việc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.                         </a:t>
                </a:r>
              </a:p>
            </p:txBody>
          </p:sp>
        </mc:Choice>
        <mc:Fallback xmlns="">
          <p:sp>
            <p:nvSpPr>
              <p:cNvPr id="2059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5576" y="3139592"/>
                <a:ext cx="7272808" cy="1661160"/>
              </a:xfrm>
              <a:prstGeom prst="rect">
                <a:avLst/>
              </a:prstGeom>
              <a:blipFill rotWithShape="1">
                <a:blip r:embed="rId2"/>
                <a:stretch>
                  <a:fillRect l="-1341" r="-16681" b="-219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60" name="TextBox 10"/>
          <p:cNvSpPr txBox="1">
            <a:spLocks noChangeArrowheads="1"/>
          </p:cNvSpPr>
          <p:nvPr/>
        </p:nvSpPr>
        <p:spPr bwMode="auto">
          <a:xfrm>
            <a:off x="539552" y="5043847"/>
            <a:ext cx="80025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1" name="TextBox 15"/>
          <p:cNvSpPr txBox="1">
            <a:spLocks noChangeArrowheads="1"/>
          </p:cNvSpPr>
          <p:nvPr/>
        </p:nvSpPr>
        <p:spPr bwMode="auto">
          <a:xfrm>
            <a:off x="6465932" y="5909186"/>
            <a:ext cx="13131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/>
              <a:t>(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/>
              <a:t>việc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981200" y="5700764"/>
                <a:ext cx="4352025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vi-VN" sz="2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vi-VN" sz="2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vi-VN" sz="2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vi-VN" sz="2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vi-VN" sz="2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vi-VN" sz="2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vi-VN" sz="2400" b="0" i="1" smtClean="0">
                              <a:latin typeface="Cambria Math"/>
                            </a:rPr>
                            <m:t>12</m:t>
                          </m:r>
                        </m:den>
                      </m:f>
                      <m:r>
                        <a:rPr lang="vi-VN" sz="2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vi-VN" sz="2400" b="0" i="1" smtClean="0">
                              <a:latin typeface="Cambria Math"/>
                            </a:rPr>
                            <m:t>12 </m:t>
                          </m:r>
                        </m:den>
                      </m:f>
                      <m:r>
                        <a:rPr lang="vi-VN" sz="2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vi-VN" sz="2400" b="0" i="1" smtClean="0">
                              <a:latin typeface="Cambria Math"/>
                            </a:rPr>
                            <m:t>12</m:t>
                          </m:r>
                        </m:den>
                      </m:f>
                      <m:r>
                        <a:rPr lang="vi-VN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vi-VN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vi-VN" sz="2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5700764"/>
                <a:ext cx="4352025" cy="7861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755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 build="p"/>
      <p:bldP spid="2057" grpId="0"/>
      <p:bldP spid="2059" grpId="0"/>
      <p:bldP spid="2060" grpId="0"/>
      <p:bldP spid="2061" grpId="0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vi-VN" dirty="0" smtClean="0">
                    <a:solidFill>
                      <a:srgbClr val="FF0000"/>
                    </a:solidFill>
                  </a:rPr>
                  <a:t>Bài 5.Tìm x </a:t>
                </a:r>
                <a14:m>
                  <m:oMath xmlns:m="http://schemas.openxmlformats.org/officeDocument/2006/math">
                    <m:r>
                      <a:rPr lang="vi-VN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∈</m:t>
                    </m:r>
                    <m:r>
                      <a:rPr lang="vi-VN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𝑍</m:t>
                    </m:r>
                    <m:r>
                      <a:rPr lang="vi-VN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vi-VN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𝑏𝑖</m:t>
                    </m:r>
                    <m:r>
                      <a:rPr lang="vi-VN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ế</m:t>
                    </m:r>
                    <m:r>
                      <a:rPr lang="vi-VN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𝑡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74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29600" cy="2836912"/>
              </a:xfrm>
            </p:spPr>
            <p:txBody>
              <a:bodyPr/>
              <a:lstStyle/>
              <a:p>
                <a:pPr marL="514350" indent="-514350">
                  <a:buAutoNum type="alphaLcParenR"/>
                </a:pPr>
                <a:r>
                  <a:rPr lang="vi-VN" dirty="0" smtClean="0">
                    <a:latin typeface="+mj-lt"/>
                  </a:rPr>
                  <a:t>x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vi-V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vi-VN" dirty="0" smtClean="0">
                    <a:latin typeface="+mj-lt"/>
                  </a:rPr>
                  <a:t>   </a:t>
                </a:r>
              </a:p>
              <a:p>
                <a:pPr marL="514350" indent="-514350"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=  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−19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30</m:t>
                        </m:r>
                      </m:den>
                    </m:f>
                  </m:oMath>
                </a14:m>
                <a:r>
                  <a:rPr lang="vi-VN" dirty="0" smtClean="0">
                    <a:latin typeface="+mj-lt"/>
                  </a:rPr>
                  <a:t> </a:t>
                </a:r>
              </a:p>
              <a:p>
                <a:pPr marL="514350" indent="-514350"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−5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29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−6</m:t>
                        </m:r>
                      </m:den>
                    </m:f>
                    <m:r>
                      <a:rPr lang="en-US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vi-VN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vi-VN" b="0" i="1" smtClean="0">
                        <a:latin typeface="Cambria Math"/>
                        <a:ea typeface="Cambria Math"/>
                      </a:rPr>
                      <m:t> ≤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+2+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2836912"/>
              </a:xfrm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2029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539552" y="404664"/>
                <a:ext cx="3754760" cy="2146250"/>
              </a:xfrm>
            </p:spPr>
            <p:txBody>
              <a:bodyPr>
                <a:normAutofit fontScale="90000"/>
              </a:bodyPr>
              <a:lstStyle/>
              <a:p>
                <a:pPr algn="l"/>
                <a:r>
                  <a:rPr lang="vi-VN" dirty="0" smtClean="0"/>
                  <a:t/>
                </a:r>
                <a:br>
                  <a:rPr lang="vi-VN" dirty="0" smtClean="0"/>
                </a:br>
                <a:r>
                  <a:rPr lang="vi-VN" sz="3600" dirty="0" smtClean="0"/>
                  <a:t>a) x </a:t>
                </a:r>
                <a:r>
                  <a:rPr lang="vi-VN" sz="3600" dirty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600" i="1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vi-VN" sz="36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vi-VN" sz="3600" i="1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vi-VN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6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600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vi-VN" sz="3600" dirty="0"/>
                  <a:t> </a:t>
                </a:r>
                <a:r>
                  <a:rPr lang="vi-VN" sz="3600" dirty="0" smtClean="0"/>
                  <a:t/>
                </a:r>
                <a:br>
                  <a:rPr lang="vi-VN" sz="3600" dirty="0" smtClean="0"/>
                </a:br>
                <a:r>
                  <a:rPr lang="vi-VN" sz="3600" dirty="0" smtClean="0"/>
                  <a:t>   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600" b="0" i="1" smtClean="0"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vi-VN" sz="36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vi-VN" sz="36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6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6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vi-VN" sz="3600" dirty="0" smtClean="0"/>
                  <a:t> </a:t>
                </a:r>
                <a:br>
                  <a:rPr lang="vi-VN" sz="3600" dirty="0" smtClean="0"/>
                </a:br>
                <a:r>
                  <a:rPr lang="vi-VN" sz="3600" dirty="0" smtClean="0"/>
                  <a:t>   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6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vi-VN" dirty="0" smtClean="0"/>
                  <a:t/>
                </a:r>
                <a:br>
                  <a:rPr lang="vi-VN" dirty="0" smtClean="0"/>
                </a:br>
                <a:r>
                  <a:rPr lang="vi-VN" dirty="0" smtClean="0"/>
                  <a:t> </a:t>
                </a:r>
                <a:r>
                  <a:rPr lang="vi-VN" dirty="0"/>
                  <a:t/>
                </a:r>
                <a:br>
                  <a:rPr lang="vi-VN" dirty="0"/>
                </a:b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39552" y="404664"/>
                <a:ext cx="3754760" cy="2146250"/>
              </a:xfrm>
              <a:blipFill rotWithShape="1">
                <a:blip r:embed="rId3"/>
                <a:stretch>
                  <a:fillRect l="-4228" t="-14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2276872"/>
                <a:ext cx="3898776" cy="86409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vi-VN" dirty="0" smtClean="0">
                    <a:latin typeface="+mj-lt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i="1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vi-VN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vi-VN" i="1">
                        <a:latin typeface="Cambria Math"/>
                      </a:rPr>
                      <m:t>=  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i="1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vi-VN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i="1">
                            <a:latin typeface="Cambria Math"/>
                          </a:rPr>
                          <m:t>−19</m:t>
                        </m:r>
                      </m:num>
                      <m:den>
                        <m:r>
                          <a:rPr lang="vi-VN" i="1">
                            <a:latin typeface="Cambria Math"/>
                          </a:rPr>
                          <m:t>30</m:t>
                        </m:r>
                      </m:den>
                    </m:f>
                  </m:oMath>
                </a14:m>
                <a:r>
                  <a:rPr lang="vi-VN" dirty="0">
                    <a:latin typeface="+mj-lt"/>
                  </a:rPr>
                  <a:t> </a:t>
                </a:r>
                <a:endParaRPr lang="vi-VN" dirty="0" smtClean="0">
                  <a:latin typeface="+mj-lt"/>
                </a:endParaRPr>
              </a:p>
              <a:p>
                <a:pPr marL="0" indent="0">
                  <a:buNone/>
                </a:pPr>
                <a:endParaRPr lang="vi-V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2276872"/>
                <a:ext cx="3898776" cy="864095"/>
              </a:xfrm>
              <a:blipFill rotWithShape="1">
                <a:blip r:embed="rId4"/>
                <a:stretch>
                  <a:fillRect l="-4069" b="-35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45044" y="3157064"/>
                <a:ext cx="2808312" cy="7936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vi-VN" sz="24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vi-VN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/>
                            </a:rPr>
                            <m:t>25</m:t>
                          </m:r>
                        </m:num>
                        <m:den>
                          <m:r>
                            <a:rPr lang="vi-VN" sz="2400" b="0" i="1" smtClean="0">
                              <a:latin typeface="Cambria Math"/>
                            </a:rPr>
                            <m:t>30</m:t>
                          </m:r>
                        </m:den>
                      </m:f>
                      <m:r>
                        <a:rPr lang="vi-VN" sz="2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/>
                            </a:rPr>
                            <m:t>−19</m:t>
                          </m:r>
                        </m:num>
                        <m:den>
                          <m:r>
                            <a:rPr lang="vi-VN" sz="2400" b="0" i="1" smtClean="0">
                              <a:latin typeface="Cambria Math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044" y="3157064"/>
                <a:ext cx="2808312" cy="79367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05382" y="3950743"/>
                <a:ext cx="1166410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vi-VN" sz="24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vi-VN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vi-VN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vi-VN" sz="2400" b="0" i="1" smtClean="0">
                              <a:latin typeface="Cambria Math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382" y="3950743"/>
                <a:ext cx="1166410" cy="7861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90341" y="4869160"/>
                <a:ext cx="996491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vi-VN" sz="24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vi-VN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vi-VN" sz="24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0341" y="4869160"/>
                <a:ext cx="996491" cy="7861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164457" y="5949280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x = 1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03824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marL="514350" indent="-514350"/>
                <a:r>
                  <a:rPr lang="vi-VN" dirty="0" smtClean="0"/>
                  <a:t>c)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i="1">
                            <a:latin typeface="Cambria Math"/>
                          </a:rPr>
                          <m:t>−5</m:t>
                        </m:r>
                      </m:num>
                      <m:den>
                        <m:r>
                          <a:rPr lang="vi-VN" i="1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vi-VN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i="1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vi-VN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vi-VN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i="1">
                            <a:latin typeface="Cambria Math"/>
                          </a:rPr>
                          <m:t>29</m:t>
                        </m:r>
                      </m:num>
                      <m:den>
                        <m:r>
                          <a:rPr lang="vi-VN" i="1">
                            <a:latin typeface="Cambria Math"/>
                          </a:rPr>
                          <m:t>−6</m:t>
                        </m:r>
                      </m:den>
                    </m:f>
                    <m:r>
                      <a:rPr lang="en-US" i="1">
                        <a:latin typeface="Cambria Math"/>
                        <a:ea typeface="Cambria Math"/>
                      </a:rPr>
                      <m:t>≤</m:t>
                    </m:r>
                    <m:r>
                      <a:rPr lang="vi-VN" i="1">
                        <a:latin typeface="Cambria Math"/>
                        <a:ea typeface="Cambria Math"/>
                      </a:rPr>
                      <m:t>𝑥</m:t>
                    </m:r>
                    <m:r>
                      <a:rPr lang="vi-VN" i="1">
                        <a:latin typeface="Cambria Math"/>
                        <a:ea typeface="Cambria Math"/>
                      </a:rPr>
                      <m:t> ≤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i="1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vi-VN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vi-VN" i="1">
                        <a:latin typeface="Cambria Math"/>
                      </a:rPr>
                      <m:t>+2+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79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4330824" cy="125273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vi-VN" dirty="0" smtClean="0"/>
                  <a:t>Ta có: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vi-VN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−5</m:t>
                        </m:r>
                      </m:num>
                      <m:den>
                        <m:r>
                          <a:rPr lang="vi-VN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vi-VN" sz="3600" i="1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vi-VN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vi-VN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vi-VN" sz="3600" i="1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vi-VN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29</m:t>
                        </m:r>
                      </m:num>
                      <m:den>
                        <m:r>
                          <a:rPr lang="vi-VN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−6</m:t>
                        </m:r>
                      </m:den>
                    </m:f>
                  </m:oMath>
                </a14:m>
                <a:r>
                  <a:rPr lang="vi-VN" sz="3600" dirty="0" smtClean="0"/>
                  <a:t> =</a:t>
                </a:r>
                <a:endParaRPr lang="en-US" sz="3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4330824" cy="1252736"/>
              </a:xfrm>
              <a:blipFill rotWithShape="1">
                <a:blip r:embed="rId3"/>
                <a:stretch>
                  <a:fillRect l="-3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716016" y="1600976"/>
                <a:ext cx="2876108" cy="8871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 smtClean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600" b="0" i="1" smtClean="0">
                            <a:latin typeface="Cambria Math"/>
                          </a:rPr>
                          <m:t>−5</m:t>
                        </m:r>
                      </m:num>
                      <m:den>
                        <m:r>
                          <a:rPr lang="vi-VN" sz="3600" b="0" i="1" smtClean="0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vi-VN" sz="36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600" b="0" i="1" smtClean="0">
                            <a:latin typeface="Cambria Math"/>
                          </a:rPr>
                          <m:t>−29</m:t>
                        </m:r>
                      </m:num>
                      <m:den>
                        <m:r>
                          <a:rPr lang="vi-VN" sz="3600" b="0" i="1" smtClean="0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vi-VN" sz="3600" b="0" i="1" smtClean="0">
                        <a:latin typeface="Cambria Math"/>
                      </a:rPr>
                      <m:t>)+</m:t>
                    </m:r>
                    <m:f>
                      <m:fPr>
                        <m:ctrlPr>
                          <a:rPr lang="vi-VN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6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vi-VN" sz="36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600976"/>
                <a:ext cx="2876108" cy="887166"/>
              </a:xfrm>
              <a:prstGeom prst="rect">
                <a:avLst/>
              </a:prstGeom>
              <a:blipFill rotWithShape="1">
                <a:blip r:embed="rId4"/>
                <a:stretch>
                  <a:fillRect l="-5520" b="-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81696" y="2488142"/>
                <a:ext cx="3649074" cy="8785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36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600" b="0" i="1" smtClean="0">
                            <a:latin typeface="Cambria Math"/>
                          </a:rPr>
                          <m:t>−17</m:t>
                        </m:r>
                      </m:num>
                      <m:den>
                        <m:r>
                          <a:rPr lang="vi-VN" sz="3600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vi-VN" sz="3600" b="0" i="1" smtClean="0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vi-VN" sz="3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6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vi-VN" sz="3600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vi-VN" sz="3600" b="0" i="1" smtClean="0">
                        <a:latin typeface="Cambria Math"/>
                      </a:rPr>
                      <m:t>=</m:t>
                    </m:r>
                    <m:r>
                      <a:rPr lang="vi-VN" sz="3600" b="0" i="1" smtClean="0">
                        <a:solidFill>
                          <a:srgbClr val="FF0000"/>
                        </a:solidFill>
                        <a:latin typeface="Cambria Math"/>
                      </a:rPr>
                      <m:t>−3</m:t>
                    </m:r>
                  </m:oMath>
                </a14:m>
                <a:endParaRPr 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1696" y="2488142"/>
                <a:ext cx="3649074" cy="878574"/>
              </a:xfrm>
              <a:prstGeom prst="rect">
                <a:avLst/>
              </a:prstGeom>
              <a:blipFill rotWithShape="1">
                <a:blip r:embed="rId5"/>
                <a:stretch>
                  <a:fillRect l="-5008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56751" y="3641365"/>
                <a:ext cx="3206327" cy="8837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vi-VN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vi-VN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vi-VN" sz="3600" b="0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vi-VN" sz="3600" i="1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vi-VN" sz="3600" b="0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vi-VN" sz="3600" i="1">
                        <a:solidFill>
                          <a:srgbClr val="FF0000"/>
                        </a:solidFill>
                        <a:latin typeface="Cambria Math"/>
                      </a:rPr>
                      <m:t>2</m:t>
                    </m:r>
                    <m:r>
                      <a:rPr lang="vi-VN" sz="3600" b="0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vi-VN" sz="3600" i="1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vi-VN" sz="3600" b="0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vi-VN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vi-VN" sz="3600" b="0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vi-VN" sz="3600" dirty="0" smtClean="0">
                    <a:solidFill>
                      <a:srgbClr val="FF0000"/>
                    </a:solidFill>
                  </a:rPr>
                  <a:t> </a:t>
                </a:r>
                <a:r>
                  <a:rPr lang="vi-VN" sz="3600" dirty="0" smtClean="0"/>
                  <a:t>= </a:t>
                </a:r>
                <a:endParaRPr lang="en-US" sz="3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751" y="3641365"/>
                <a:ext cx="3206327" cy="883703"/>
              </a:xfrm>
              <a:prstGeom prst="rect">
                <a:avLst/>
              </a:prstGeom>
              <a:blipFill rotWithShape="1">
                <a:blip r:embed="rId6"/>
                <a:stretch>
                  <a:fillRect r="-4563" b="-11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804248" y="3790827"/>
            <a:ext cx="16722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dirty="0" smtClean="0">
                <a:latin typeface="+mj-lt"/>
              </a:rPr>
              <a:t>2 + 2 = </a:t>
            </a:r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4</a:t>
            </a:r>
            <a:endParaRPr lang="en-US" sz="3200" dirty="0">
              <a:solidFill>
                <a:srgbClr val="FF000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707904" y="3552974"/>
                <a:ext cx="3486165" cy="1060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vi-VN" sz="28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vi-VN" sz="2800" b="0" i="1" smtClean="0">
                                  <a:latin typeface="Cambria Math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vi-VN" sz="28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vi-VN" sz="28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8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vi-VN" sz="2800" b="0" i="1" smtClean="0">
                                  <a:latin typeface="Cambria Math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vi-VN" sz="28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vi-VN" sz="2800" b="0" i="1" smtClean="0">
                          <a:latin typeface="Cambria Math"/>
                        </a:rPr>
                        <m:t>+2=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3552974"/>
                <a:ext cx="3486165" cy="106048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77403" y="4781957"/>
                <a:ext cx="244348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 smtClean="0">
                    <a:sym typeface="Wingdings"/>
                  </a:rPr>
                  <a:t></a:t>
                </a:r>
                <a:r>
                  <a:rPr lang="vi-VN" sz="3200" dirty="0" smtClean="0"/>
                  <a:t> -3</a:t>
                </a:r>
                <a14:m>
                  <m:oMath xmlns:m="http://schemas.openxmlformats.org/officeDocument/2006/math">
                    <m:r>
                      <a:rPr lang="vi-VN" sz="320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vi-VN" sz="3200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vi-VN" sz="3200" b="0" i="1" smtClean="0">
                        <a:latin typeface="Cambria Math"/>
                        <a:ea typeface="Cambria Math"/>
                      </a:rPr>
                      <m:t>≤4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403" y="4781957"/>
                <a:ext cx="2443489" cy="584775"/>
              </a:xfrm>
              <a:prstGeom prst="rect">
                <a:avLst/>
              </a:prstGeom>
              <a:blipFill rotWithShape="1">
                <a:blip r:embed="rId8"/>
                <a:stretch>
                  <a:fillRect l="-6500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64038" y="5404972"/>
                <a:ext cx="553888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3200" i="1" smtClean="0">
                        <a:latin typeface="Cambria Math"/>
                        <a:sym typeface="Wingdings"/>
                      </a:rPr>
                      <m:t></m:t>
                    </m:r>
                  </m:oMath>
                </a14:m>
                <a:r>
                  <a:rPr lang="vi-VN" sz="3200" dirty="0" smtClean="0"/>
                  <a:t> x</a:t>
                </a:r>
                <a14:m>
                  <m:oMath xmlns:m="http://schemas.openxmlformats.org/officeDocument/2006/math">
                    <m:r>
                      <a:rPr lang="vi-VN" sz="3200" i="1" smtClean="0">
                        <a:latin typeface="Cambria Math"/>
                        <a:ea typeface="Cambria Math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vi-VN" sz="32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vi-VN" sz="3200" b="0" i="1" smtClean="0">
                            <a:latin typeface="Cambria Math"/>
                            <a:ea typeface="Cambria Math"/>
                          </a:rPr>
                          <m:t>−3;−2;−1;0;1;2;3;4</m:t>
                        </m:r>
                      </m:e>
                    </m:d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038" y="5404972"/>
                <a:ext cx="5538889" cy="584775"/>
              </a:xfrm>
              <a:prstGeom prst="rect">
                <a:avLst/>
              </a:prstGeom>
              <a:blipFill rotWithShape="1">
                <a:blip r:embed="rId9"/>
                <a:stretch>
                  <a:fillRect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097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6" grpId="0"/>
      <p:bldP spid="7" grpId="0"/>
      <p:bldP spid="9" grpId="0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6879" y="260648"/>
            <a:ext cx="56192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400" b="1" dirty="0" smtClean="0">
                <a:solidFill>
                  <a:srgbClr val="0000FF"/>
                </a:solidFill>
                <a:latin typeface="+mj-lt"/>
              </a:rPr>
              <a:t>I. Phép cộng phân số</a:t>
            </a:r>
            <a:endParaRPr lang="en-US" sz="4400" b="1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6879" y="1161563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rgbClr val="0000FF"/>
                </a:solidFill>
                <a:latin typeface="+mj-lt"/>
              </a:rPr>
              <a:t>1</a:t>
            </a:r>
            <a:r>
              <a:rPr lang="vi-VN" sz="3600" b="1" dirty="0" smtClean="0">
                <a:solidFill>
                  <a:srgbClr val="0000FF"/>
                </a:solidFill>
                <a:latin typeface="+mj-lt"/>
              </a:rPr>
              <a:t>. Cộng hai phân số cùng mẫu</a:t>
            </a:r>
            <a:endParaRPr lang="en-US" sz="3600" b="1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8905" y="1833465"/>
            <a:ext cx="17257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 smtClean="0">
                <a:latin typeface="+mj-lt"/>
              </a:rPr>
              <a:t>a) Ví dụ:</a:t>
            </a:r>
            <a:endParaRPr lang="en-US" sz="3200" b="1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340231" y="2438650"/>
                <a:ext cx="3860352" cy="900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800" b="0" i="1" smtClean="0">
                              <a:latin typeface="Cambria Math"/>
                            </a:rPr>
                            <m:t>−4</m:t>
                          </m:r>
                        </m:num>
                        <m:den>
                          <m:r>
                            <a:rPr lang="vi-VN" sz="2800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vi-VN" sz="28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vi-VN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8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vi-VN" sz="2800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vi-VN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vi-VN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800" b="0" i="1" smtClean="0">
                              <a:latin typeface="Cambria Math"/>
                            </a:rPr>
                            <m:t>−4+2</m:t>
                          </m:r>
                        </m:num>
                        <m:den>
                          <m:r>
                            <a:rPr lang="vi-VN" sz="2800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vi-VN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vi-VN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800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vi-VN" sz="2800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0231" y="2438650"/>
                <a:ext cx="3860352" cy="90024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458217" y="3361391"/>
                <a:ext cx="6643935" cy="9130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8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vi-VN" sz="28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vi-VN" sz="28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vi-VN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8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vi-VN" sz="2800" b="0" i="1" smtClean="0">
                              <a:latin typeface="Cambria Math"/>
                            </a:rPr>
                            <m:t>−8</m:t>
                          </m:r>
                        </m:den>
                      </m:f>
                      <m:r>
                        <a:rPr lang="vi-VN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vi-VN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8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vi-VN" sz="28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vi-VN" sz="28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vi-VN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800" b="0" i="1" smtClean="0">
                              <a:latin typeface="Cambria Math"/>
                            </a:rPr>
                            <m:t>−5</m:t>
                          </m:r>
                        </m:num>
                        <m:den>
                          <m:r>
                            <a:rPr lang="vi-VN" sz="28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vi-VN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vi-VN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800" b="0" i="1" smtClean="0">
                              <a:latin typeface="Cambria Math"/>
                            </a:rPr>
                            <m:t>3+(−5)</m:t>
                          </m:r>
                        </m:num>
                        <m:den>
                          <m:r>
                            <a:rPr lang="vi-VN" sz="28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vi-VN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vi-VN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800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vi-VN" sz="28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vi-VN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vi-VN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800" b="0" i="1" smtClean="0">
                              <a:latin typeface="Cambria Math"/>
                            </a:rPr>
                            <m:t>−1</m:t>
                          </m:r>
                        </m:num>
                        <m:den>
                          <m:r>
                            <a:rPr lang="vi-VN" sz="28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8217" y="3361391"/>
                <a:ext cx="6643935" cy="91300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683568" y="4450049"/>
            <a:ext cx="8748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935108" y="4394912"/>
            <a:ext cx="2012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b="1" dirty="0" smtClean="0">
                <a:latin typeface="+mj-lt"/>
              </a:rPr>
              <a:t>b) Quy tắc :</a:t>
            </a:r>
            <a:endParaRPr lang="en-US" sz="2800" b="1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 flipH="1">
            <a:off x="997641" y="4918132"/>
            <a:ext cx="77768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+mj-lt"/>
              </a:rPr>
              <a:t>Muốn cộng hai phân số cùng mẫu, ta cộng các tử và giữ nguyên mẫu</a:t>
            </a:r>
            <a:endParaRPr lang="en-US" sz="28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240091" y="5933661"/>
                <a:ext cx="2817709" cy="801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𝑚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𝑚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𝑎</m:t>
                        </m:r>
                        <m:r>
                          <a:rPr lang="vi-VN" sz="3200" b="0" i="1" smtClean="0">
                            <a:latin typeface="Cambria Math"/>
                          </a:rPr>
                          <m:t>+</m:t>
                        </m:r>
                        <m:r>
                          <a:rPr lang="vi-VN" sz="3200" b="0" i="1" smtClean="0"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𝑚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0091" y="5933661"/>
                <a:ext cx="2817709" cy="80163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251804" y="6042088"/>
                <a:ext cx="315830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2800" dirty="0" smtClean="0">
                    <a:latin typeface="+mj-lt"/>
                  </a:rPr>
                  <a:t>(a, b, m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vi-VN" sz="2800" b="0" i="1" smtClean="0">
                        <a:latin typeface="Cambria Math"/>
                        <a:ea typeface="Cambria Math"/>
                      </a:rPr>
                      <m:t>𝑍</m:t>
                    </m:r>
                    <m:r>
                      <a:rPr lang="vi-VN" sz="2800" b="0" i="1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vi-VN" sz="2800" b="0" i="1" smtClean="0">
                        <a:latin typeface="Cambria Math"/>
                        <a:ea typeface="Cambria Math"/>
                      </a:rPr>
                      <m:t>𝑚</m:t>
                    </m:r>
                    <m:r>
                      <a:rPr lang="vi-VN" sz="2800" b="0" i="1" smtClean="0">
                        <a:latin typeface="Cambria Math"/>
                        <a:ea typeface="Cambria Math"/>
                      </a:rPr>
                      <m:t>≠0)</m:t>
                    </m:r>
                  </m:oMath>
                </a14:m>
                <a:endParaRPr lang="en-US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1804" y="6042088"/>
                <a:ext cx="3158300" cy="523220"/>
              </a:xfrm>
              <a:prstGeom prst="rect">
                <a:avLst/>
              </a:prstGeom>
              <a:blipFill rotWithShape="1">
                <a:blip r:embed="rId5"/>
                <a:stretch>
                  <a:fillRect l="-4054" t="-12791" b="-302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0057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2" grpId="0"/>
      <p:bldP spid="13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27" y="116632"/>
            <a:ext cx="8229600" cy="1143000"/>
          </a:xfrm>
        </p:spPr>
        <p:txBody>
          <a:bodyPr/>
          <a:lstStyle/>
          <a:p>
            <a:r>
              <a:rPr lang="vi-VN" dirty="0" smtClean="0">
                <a:solidFill>
                  <a:srgbClr val="FF0000"/>
                </a:solidFill>
              </a:rPr>
              <a:t>Bài 6 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268760"/>
                <a:ext cx="9144000" cy="1440160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vi-VN" sz="2800" dirty="0" smtClean="0">
                    <a:latin typeface="+mj-lt"/>
                  </a:rPr>
                  <a:t>Cho 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11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12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13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14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15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16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17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18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19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20</m:t>
                        </m:r>
                      </m:den>
                    </m:f>
                  </m:oMath>
                </a14:m>
                <a:endParaRPr lang="vi-VN" sz="2800" dirty="0" smtClean="0">
                  <a:latin typeface="+mj-lt"/>
                </a:endParaRPr>
              </a:p>
              <a:p>
                <a:pPr marL="0" indent="0">
                  <a:buNone/>
                </a:pPr>
                <a:r>
                  <a:rPr lang="vi-VN" sz="2800" dirty="0" smtClean="0">
                    <a:latin typeface="+mj-lt"/>
                  </a:rPr>
                  <a:t>Hãy so sánh S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2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28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vi-VN" sz="2800" dirty="0" smtClean="0">
                  <a:latin typeface="+mj-lt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68760"/>
                <a:ext cx="9144000" cy="1440160"/>
              </a:xfrm>
              <a:blipFill rotWithShape="1">
                <a:blip r:embed="rId2"/>
                <a:stretch>
                  <a:fillRect l="-1333" b="-3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56981" y="3815614"/>
                <a:ext cx="8140947" cy="7907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>
                    <a:latin typeface="+mj-lt"/>
                  </a:rPr>
                  <a:t>Mỗi phân số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11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; 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12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; 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13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;… 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19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 đề</m:t>
                    </m:r>
                    <m:r>
                      <a:rPr lang="vi-VN" sz="3200" i="1">
                        <a:latin typeface="Cambria Math"/>
                      </a:rPr>
                      <m:t>𝑢</m:t>
                    </m:r>
                    <m:r>
                      <a:rPr lang="vi-VN" sz="3200" i="1">
                        <a:latin typeface="Cambria Math"/>
                      </a:rPr>
                      <m:t> </m:t>
                    </m:r>
                    <m:r>
                      <a:rPr lang="vi-VN" sz="3200" i="1">
                        <a:latin typeface="Cambria Math"/>
                      </a:rPr>
                      <m:t>𝑙</m:t>
                    </m:r>
                    <m:r>
                      <a:rPr lang="vi-VN" sz="3200" i="1">
                        <a:latin typeface="Cambria Math"/>
                      </a:rPr>
                      <m:t>ớ</m:t>
                    </m:r>
                    <m:r>
                      <a:rPr lang="vi-VN" sz="3200" i="1">
                        <a:latin typeface="Cambria Math"/>
                      </a:rPr>
                      <m:t>𝑛</m:t>
                    </m:r>
                    <m:r>
                      <a:rPr lang="vi-VN" sz="3200" i="1">
                        <a:latin typeface="Cambria Math"/>
                      </a:rPr>
                      <m:t> </m:t>
                    </m:r>
                    <m:r>
                      <a:rPr lang="vi-VN" sz="3200" i="1">
                        <a:latin typeface="Cambria Math"/>
                      </a:rPr>
                      <m:t>h</m:t>
                    </m:r>
                    <m:r>
                      <a:rPr lang="vi-VN" sz="3200" i="1">
                        <a:latin typeface="Cambria Math"/>
                      </a:rPr>
                      <m:t>ơ</m:t>
                    </m:r>
                    <m:r>
                      <a:rPr lang="vi-VN" sz="3200" i="1">
                        <a:latin typeface="Cambria Math"/>
                      </a:rPr>
                      <m:t>𝑛</m:t>
                    </m:r>
                    <m:r>
                      <a:rPr lang="vi-VN" sz="3200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20</m:t>
                        </m:r>
                      </m:den>
                    </m:f>
                  </m:oMath>
                </a14:m>
                <a:endParaRPr lang="en-US" sz="32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981" y="3815614"/>
                <a:ext cx="8140947" cy="790794"/>
              </a:xfrm>
              <a:prstGeom prst="rect">
                <a:avLst/>
              </a:prstGeom>
              <a:blipFill rotWithShape="1">
                <a:blip r:embed="rId3"/>
                <a:stretch>
                  <a:fillRect l="-1948" b="-1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07855" y="4732415"/>
                <a:ext cx="7836632" cy="15150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Font typeface="Wingdings"/>
                  <a:buChar char="ð"/>
                </a:pPr>
                <a:r>
                  <a:rPr lang="vi-VN" sz="3200" dirty="0" smtClean="0">
                    <a:latin typeface="+mj-lt"/>
                  </a:rPr>
                  <a:t>S 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11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12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13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+…+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20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 ( </m:t>
                    </m:r>
                    <m:r>
                      <a:rPr lang="vi-VN" sz="3200" i="1">
                        <a:latin typeface="Cambria Math"/>
                      </a:rPr>
                      <m:t>𝑐</m:t>
                    </m:r>
                    <m:r>
                      <a:rPr lang="vi-VN" sz="3200" i="1">
                        <a:latin typeface="Cambria Math"/>
                      </a:rPr>
                      <m:t>ó 10 </m:t>
                    </m:r>
                    <m:r>
                      <a:rPr lang="vi-VN" sz="3200" i="1">
                        <a:latin typeface="Cambria Math"/>
                      </a:rPr>
                      <m:t>𝑝h</m:t>
                    </m:r>
                    <m:r>
                      <a:rPr lang="vi-VN" sz="3200" i="1">
                        <a:latin typeface="Cambria Math"/>
                      </a:rPr>
                      <m:t>â</m:t>
                    </m:r>
                    <m:r>
                      <a:rPr lang="vi-VN" sz="3200" i="1">
                        <a:latin typeface="Cambria Math"/>
                      </a:rPr>
                      <m:t>𝑛</m:t>
                    </m:r>
                    <m:r>
                      <a:rPr lang="vi-VN" sz="3200" i="1">
                        <a:latin typeface="Cambria Math"/>
                      </a:rPr>
                      <m:t> </m:t>
                    </m:r>
                    <m:r>
                      <a:rPr lang="vi-VN" sz="3200" i="1">
                        <a:latin typeface="Cambria Math"/>
                      </a:rPr>
                      <m:t>𝑠</m:t>
                    </m:r>
                    <m:r>
                      <a:rPr lang="vi-VN" sz="3200" i="1">
                        <a:latin typeface="Cambria Math"/>
                      </a:rPr>
                      <m:t>ố)</m:t>
                    </m:r>
                  </m:oMath>
                </a14:m>
                <a:endParaRPr lang="vi-VN" sz="3200" dirty="0">
                  <a:latin typeface="+mj-lt"/>
                </a:endParaRPr>
              </a:p>
              <a:p>
                <a:pPr>
                  <a:buFont typeface="Wingdings"/>
                  <a:buChar char="ð"/>
                </a:pPr>
                <a:r>
                  <a:rPr lang="vi-VN" sz="3200" dirty="0">
                    <a:latin typeface="+mj-lt"/>
                  </a:rPr>
                  <a:t>S&gt;</a:t>
                </a:r>
                <a:r>
                  <a:rPr lang="vi-VN" sz="3200" dirty="0" smtClean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20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 </m:t>
                    </m:r>
                    <m:r>
                      <a:rPr lang="vi-VN" sz="3200" i="1">
                        <a:latin typeface="Cambria Math"/>
                      </a:rPr>
                      <m:t>=</m:t>
                    </m:r>
                    <m:r>
                      <a:rPr lang="vi-VN" sz="3200" b="0" i="1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z="3200" dirty="0">
                  <a:latin typeface="+mj-lt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5" y="4732415"/>
                <a:ext cx="7836632" cy="1515030"/>
              </a:xfrm>
              <a:prstGeom prst="rect">
                <a:avLst/>
              </a:prstGeom>
              <a:blipFill rotWithShape="1">
                <a:blip r:embed="rId4"/>
                <a:stretch>
                  <a:fillRect l="-1790" b="-44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899592" y="3140968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dirty="0">
                <a:latin typeface="+mj-lt"/>
              </a:rPr>
              <a:t>Giải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69984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>
                <a:solidFill>
                  <a:srgbClr val="FF0000"/>
                </a:solidFill>
              </a:rPr>
              <a:t>Bài 7. Cho tổng: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29600" cy="1828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vi-VN" dirty="0" smtClean="0">
                    <a:latin typeface="+mj-lt"/>
                  </a:rPr>
                  <a:t>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11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12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+…+</m:t>
                    </m:r>
                    <m:f>
                      <m:fPr>
                        <m:ctrlPr>
                          <a:rPr lang="vi-V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99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endParaRPr lang="vi-VN" dirty="0" smtClean="0">
                  <a:latin typeface="+mj-lt"/>
                </a:endParaRPr>
              </a:p>
              <a:p>
                <a:pPr marL="0" indent="0">
                  <a:buNone/>
                </a:pPr>
                <a:r>
                  <a:rPr lang="vi-VN" dirty="0" smtClean="0">
                    <a:latin typeface="+mj-lt"/>
                  </a:rPr>
                  <a:t>Chứng tỏ rằng A &gt; 1 </a:t>
                </a:r>
                <a:endParaRPr lang="en-US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1828800"/>
              </a:xfrm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17182" y="3592180"/>
                <a:ext cx="5741636" cy="8036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 smtClean="0">
                    <a:latin typeface="+mj-lt"/>
                  </a:rPr>
                  <a:t>A=</a:t>
                </a:r>
                <a:r>
                  <a:rPr lang="vi-VN" sz="32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+</m:t>
                    </m:r>
                    <m:r>
                      <a:rPr lang="vi-VN" sz="3200" b="0" i="1" smtClean="0">
                        <a:latin typeface="Cambria Math"/>
                      </a:rPr>
                      <m:t>(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11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12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+…+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99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100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32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182" y="3592180"/>
                <a:ext cx="5741636" cy="803682"/>
              </a:xfrm>
              <a:prstGeom prst="rect">
                <a:avLst/>
              </a:prstGeom>
              <a:blipFill rotWithShape="1">
                <a:blip r:embed="rId3"/>
                <a:stretch>
                  <a:fillRect l="-2760"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53315" y="4388634"/>
                <a:ext cx="5837817" cy="10806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 smtClean="0">
                    <a:latin typeface="+mj-lt"/>
                  </a:rPr>
                  <a:t>&gt;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+(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  <m:r>
                          <a:rPr lang="vi-VN" sz="3200" b="0" i="1" smtClean="0">
                            <a:latin typeface="Cambria Math"/>
                          </a:rPr>
                          <m:t>00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  <m:r>
                          <a:rPr lang="vi-VN" sz="3200" b="0" i="1" smtClean="0">
                            <a:latin typeface="Cambria Math"/>
                          </a:rPr>
                          <m:t>00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+…+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100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100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)</m:t>
                    </m:r>
                  </m:oMath>
                </a14:m>
                <a:endParaRPr lang="en-US" sz="3200" dirty="0">
                  <a:latin typeface="+mj-lt"/>
                </a:endParaRPr>
              </a:p>
              <a:p>
                <a:endParaRPr lang="en-US" dirty="0">
                  <a:latin typeface="+mj-lt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315" y="4388634"/>
                <a:ext cx="5837817" cy="1080680"/>
              </a:xfrm>
              <a:prstGeom prst="rect">
                <a:avLst/>
              </a:prstGeom>
              <a:blipFill rotWithShape="1">
                <a:blip r:embed="rId4"/>
                <a:stretch>
                  <a:fillRect l="-26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34879" y="5456427"/>
                <a:ext cx="1779270" cy="12842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 smtClean="0">
                    <a:latin typeface="+mj-lt"/>
                  </a:rPr>
                  <a:t>&gt;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90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endParaRPr lang="vi-VN" sz="3200" dirty="0" smtClean="0">
                  <a:latin typeface="+mj-lt"/>
                </a:endParaRPr>
              </a:p>
              <a:p>
                <a:r>
                  <a:rPr lang="vi-VN" sz="3200" dirty="0" smtClean="0">
                    <a:latin typeface="+mj-lt"/>
                  </a:rPr>
                  <a:t>&gt;1</a:t>
                </a:r>
                <a:endParaRPr lang="en-US" sz="3200" dirty="0">
                  <a:latin typeface="+mj-lt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879" y="5456427"/>
                <a:ext cx="1779270" cy="1284262"/>
              </a:xfrm>
              <a:prstGeom prst="rect">
                <a:avLst/>
              </a:prstGeom>
              <a:blipFill rotWithShape="1">
                <a:blip r:embed="rId5"/>
                <a:stretch>
                  <a:fillRect l="-8904" b="-142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034879" y="3068960"/>
            <a:ext cx="8242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 smtClean="0"/>
              <a:t>Giải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04769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8254" y="570375"/>
            <a:ext cx="478849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358573"/>
            <a:ext cx="8763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2275125"/>
            <a:ext cx="843947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gia và ghi chép đầy đủ tiết học trên kênh 2 Đài PT TH Hà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các buổi học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trực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dirty="0">
                <a:latin typeface="+mj-lt"/>
              </a:rPr>
              <a:t>Làm bài tập :42,44, 49, 56(sgk/tr 26,29,31)</a:t>
            </a:r>
          </a:p>
          <a:p>
            <a:r>
              <a:rPr lang="vi-VN" sz="3600" dirty="0" smtClean="0">
                <a:latin typeface="+mj-lt"/>
              </a:rPr>
              <a:t>                       71</a:t>
            </a:r>
            <a:r>
              <a:rPr lang="vi-VN" sz="3600" dirty="0">
                <a:latin typeface="+mj-lt"/>
              </a:rPr>
              <a:t>, 72, 8.3 (sbt/tr 20, 21) .</a:t>
            </a:r>
            <a:endParaRPr lang="en-US" sz="3600" dirty="0">
              <a:latin typeface="+mj-lt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84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9036496" cy="1143000"/>
          </a:xfrm>
        </p:spPr>
        <p:txBody>
          <a:bodyPr>
            <a:noAutofit/>
          </a:bodyPr>
          <a:lstStyle/>
          <a:p>
            <a:r>
              <a:rPr lang="vi-VN" b="1" dirty="0" smtClean="0">
                <a:solidFill>
                  <a:srgbClr val="0000FF"/>
                </a:solidFill>
              </a:rPr>
              <a:t>2. Cộng hai phân số không cùng mẫu</a:t>
            </a:r>
            <a:endParaRPr lang="en-US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3106688" cy="820687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vi-VN" dirty="0" smtClean="0">
                    <a:latin typeface="+mj-lt"/>
                  </a:rPr>
                  <a:t>a) Ví dụ </a:t>
                </a:r>
                <a:r>
                  <a:rPr lang="vi-VN" dirty="0" smtClean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vi-VN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b="0" i="1" smtClean="0">
                            <a:latin typeface="Cambria Math"/>
                          </a:rPr>
                          <m:t>−5</m:t>
                        </m:r>
                      </m:num>
                      <m:den>
                        <m:r>
                          <a:rPr lang="vi-VN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3106688" cy="820687"/>
              </a:xfrm>
              <a:blipFill rotWithShape="1">
                <a:blip r:embed="rId2"/>
                <a:stretch>
                  <a:fillRect l="-4902" b="-67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394740" y="1570896"/>
                <a:ext cx="2016224" cy="7887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24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−10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4740" y="1570896"/>
                <a:ext cx="2016224" cy="788742"/>
              </a:xfrm>
              <a:prstGeom prst="rect">
                <a:avLst/>
              </a:prstGeom>
              <a:blipFill rotWithShape="1">
                <a:blip r:embed="rId3"/>
                <a:stretch>
                  <a:fillRect l="-4834" b="-7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148064" y="1595512"/>
                <a:ext cx="2880320" cy="8106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32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9+(−10)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vi-VN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1595512"/>
                <a:ext cx="2880320" cy="810671"/>
              </a:xfrm>
              <a:prstGeom prst="rect">
                <a:avLst/>
              </a:prstGeom>
              <a:blipFill rotWithShape="1">
                <a:blip r:embed="rId4"/>
                <a:stretch>
                  <a:fillRect l="-5285" b="-9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39552" y="2639538"/>
            <a:ext cx="1967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+mj-lt"/>
              </a:rPr>
              <a:t>b) Quy tắc:</a:t>
            </a:r>
            <a:endParaRPr lang="en-US" sz="28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3837" y="3170132"/>
            <a:ext cx="77999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+mj-lt"/>
              </a:rPr>
              <a:t>Muốn cộng hai phân số không cùng mẫu, ta viết chúng dưới dạng hai phân số có cùng một mẫu rồi cộng các và giữ nguyên mẫu chung.</a:t>
            </a:r>
            <a:endParaRPr lang="en-US" sz="32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5085184"/>
            <a:ext cx="6840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+mj-lt"/>
              </a:rPr>
              <a:t>c) Áp dụng. Cộng các phân số sau:</a:t>
            </a:r>
            <a:endParaRPr lang="en-US" sz="32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9552" y="5869199"/>
                <a:ext cx="1814536" cy="8109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 smtClean="0">
                    <a:latin typeface="+mj-lt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16</m:t>
                        </m:r>
                      </m:den>
                    </m:f>
                  </m:oMath>
                </a14:m>
                <a:endParaRPr lang="en-US" dirty="0">
                  <a:latin typeface="+mj-lt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869199"/>
                <a:ext cx="1814536" cy="810991"/>
              </a:xfrm>
              <a:prstGeom prst="rect">
                <a:avLst/>
              </a:prstGeom>
              <a:blipFill rotWithShape="1">
                <a:blip r:embed="rId5"/>
                <a:stretch>
                  <a:fillRect l="-8754" b="-9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347864" y="5901949"/>
                <a:ext cx="2448272" cy="803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3200" dirty="0" smtClean="0">
                    <a:latin typeface="+mj-lt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15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−12</m:t>
                        </m:r>
                      </m:den>
                    </m:f>
                  </m:oMath>
                </a14:m>
                <a:endParaRPr lang="en-US" sz="3200" dirty="0">
                  <a:latin typeface="+mj-lt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5901949"/>
                <a:ext cx="2448272" cy="803682"/>
              </a:xfrm>
              <a:prstGeom prst="rect">
                <a:avLst/>
              </a:prstGeom>
              <a:blipFill rotWithShape="1">
                <a:blip r:embed="rId6"/>
                <a:stretch>
                  <a:fillRect l="-6219"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131044" y="5786740"/>
                <a:ext cx="2208462" cy="810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3200" dirty="0" smtClean="0">
                    <a:latin typeface="+mj-lt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−5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+2</m:t>
                    </m:r>
                  </m:oMath>
                </a14:m>
                <a:endParaRPr lang="en-US" sz="3200" dirty="0">
                  <a:latin typeface="+mj-lt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1044" y="5786740"/>
                <a:ext cx="2208462" cy="810991"/>
              </a:xfrm>
              <a:prstGeom prst="rect">
                <a:avLst/>
              </a:prstGeom>
              <a:blipFill rotWithShape="1">
                <a:blip r:embed="rId7"/>
                <a:stretch>
                  <a:fillRect l="-7182" b="-9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27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2962672" cy="114300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vi-VN" sz="3200" dirty="0" smtClean="0"/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16</m:t>
                        </m:r>
                      </m:den>
                    </m:f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2962672" cy="1143000"/>
              </a:xfrm>
              <a:blipFill rotWithShape="1">
                <a:blip r:embed="rId2"/>
                <a:stretch>
                  <a:fillRect l="-51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1844824"/>
                <a:ext cx="2520280" cy="93610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vi-VN" dirty="0" smtClean="0"/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i="1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vi-VN" i="1">
                            <a:latin typeface="Cambria Math"/>
                          </a:rPr>
                          <m:t>15</m:t>
                        </m:r>
                      </m:den>
                    </m:f>
                    <m:r>
                      <a:rPr lang="vi-VN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i="1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vi-VN" i="1">
                            <a:latin typeface="Cambria Math"/>
                          </a:rPr>
                          <m:t>−1</m:t>
                        </m:r>
                        <m:r>
                          <a:rPr lang="vi-VN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1844824"/>
                <a:ext cx="2520280" cy="936104"/>
              </a:xfrm>
              <a:blipFill rotWithShape="1">
                <a:blip r:embed="rId3"/>
                <a:stretch>
                  <a:fillRect l="-60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99363" y="4581128"/>
                <a:ext cx="1956413" cy="799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3200" dirty="0"/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−5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+2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363" y="4581128"/>
                <a:ext cx="1956413" cy="799193"/>
              </a:xfrm>
              <a:prstGeom prst="rect">
                <a:avLst/>
              </a:prstGeom>
              <a:blipFill rotWithShape="1">
                <a:blip r:embed="rId4"/>
                <a:stretch>
                  <a:fillRect l="-7788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321030" y="438285"/>
                <a:ext cx="2304256" cy="7936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vi-VN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/>
                            </a:rPr>
                            <m:t>−12</m:t>
                          </m:r>
                        </m:num>
                        <m:den>
                          <m:r>
                            <a:rPr lang="vi-VN" sz="2400" b="0" i="1" smtClean="0">
                              <a:latin typeface="Cambria Math"/>
                            </a:rPr>
                            <m:t>16</m:t>
                          </m:r>
                        </m:den>
                      </m:f>
                      <m:r>
                        <a:rPr lang="vi-VN" sz="2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vi-VN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vi-VN" sz="2400" b="0" i="1" smtClean="0">
                              <a:latin typeface="Cambria Math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US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1030" y="438285"/>
                <a:ext cx="2304256" cy="79367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89730" y="438284"/>
                <a:ext cx="2539991" cy="793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vi-VN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/>
                            </a:rPr>
                            <m:t>−12+5</m:t>
                          </m:r>
                        </m:num>
                        <m:den>
                          <m:r>
                            <a:rPr lang="vi-VN" sz="2400" b="0" i="1" smtClean="0">
                              <a:latin typeface="Cambria Math"/>
                            </a:rPr>
                            <m:t>16</m:t>
                          </m:r>
                        </m:den>
                      </m:f>
                      <m:r>
                        <a:rPr lang="vi-VN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vi-VN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/>
                            </a:rPr>
                            <m:t>−7</m:t>
                          </m:r>
                        </m:num>
                        <m:den>
                          <m:r>
                            <a:rPr lang="vi-VN" sz="2400" b="0" i="1" smtClean="0">
                              <a:latin typeface="Cambria Math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730" y="438284"/>
                <a:ext cx="2539991" cy="79367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771800" y="1860848"/>
                <a:ext cx="1764842" cy="791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15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1860848"/>
                <a:ext cx="1764842" cy="791820"/>
              </a:xfrm>
              <a:prstGeom prst="rect">
                <a:avLst/>
              </a:prstGeom>
              <a:blipFill rotWithShape="1">
                <a:blip r:embed="rId7"/>
                <a:stretch>
                  <a:fillRect l="-8997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03622" y="1882547"/>
                <a:ext cx="3850734" cy="813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44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60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−45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60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vi-VN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44+(−45)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60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622" y="1882547"/>
                <a:ext cx="3850734" cy="813749"/>
              </a:xfrm>
              <a:prstGeom prst="rect">
                <a:avLst/>
              </a:prstGeom>
              <a:blipFill rotWithShape="1">
                <a:blip r:embed="rId8"/>
                <a:stretch>
                  <a:fillRect l="-3956" b="-9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372200" y="3029478"/>
                <a:ext cx="2615011" cy="10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3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vi-VN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44+(−45)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60</m:t>
                        </m:r>
                      </m:den>
                    </m:f>
                  </m:oMath>
                </a14:m>
                <a:r>
                  <a:rPr lang="vi-VN" sz="32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dirty="0" smtClean="0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vi-VN" sz="3200" b="0" i="1" dirty="0" smtClean="0">
                            <a:latin typeface="Cambria Math"/>
                          </a:rPr>
                          <m:t>60</m:t>
                        </m:r>
                      </m:den>
                    </m:f>
                  </m:oMath>
                </a14:m>
                <a:endParaRPr lang="en-US" sz="3200" dirty="0"/>
              </a:p>
              <a:p>
                <a:r>
                  <a:rPr lang="vi-VN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3029478"/>
                <a:ext cx="2615011" cy="109074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555776" y="4581127"/>
                <a:ext cx="1561261" cy="8109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 smtClean="0">
                    <a:latin typeface="+mj-lt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−5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den>
                    </m:f>
                  </m:oMath>
                </a14:m>
                <a:endParaRPr lang="en-US" dirty="0">
                  <a:latin typeface="+mj-lt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4581127"/>
                <a:ext cx="1561261" cy="810991"/>
              </a:xfrm>
              <a:prstGeom prst="rect">
                <a:avLst/>
              </a:prstGeom>
              <a:blipFill rotWithShape="1">
                <a:blip r:embed="rId10"/>
                <a:stretch>
                  <a:fillRect l="-9766" b="-89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11960" y="4581128"/>
                <a:ext cx="1726370" cy="8109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 smtClean="0">
                    <a:latin typeface="+mj-lt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−5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16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en-US" sz="3200" dirty="0">
                  <a:latin typeface="+mj-lt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4581128"/>
                <a:ext cx="1726370" cy="810991"/>
              </a:xfrm>
              <a:prstGeom prst="rect">
                <a:avLst/>
              </a:prstGeom>
              <a:blipFill rotWithShape="1">
                <a:blip r:embed="rId11"/>
                <a:stretch>
                  <a:fillRect l="-9187" b="-89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008298" y="4612209"/>
                <a:ext cx="2416431" cy="8109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 smtClean="0">
                    <a:latin typeface="+mj-lt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−5+16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vi-VN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en-US" sz="3200" dirty="0">
                  <a:latin typeface="+mj-lt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8298" y="4612209"/>
                <a:ext cx="2416431" cy="810991"/>
              </a:xfrm>
              <a:prstGeom prst="rect">
                <a:avLst/>
              </a:prstGeom>
              <a:blipFill rotWithShape="1">
                <a:blip r:embed="rId12"/>
                <a:stretch>
                  <a:fillRect l="-6566" b="-9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734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856984" cy="706090"/>
          </a:xfrm>
        </p:spPr>
        <p:txBody>
          <a:bodyPr>
            <a:noAutofit/>
          </a:bodyPr>
          <a:lstStyle/>
          <a:p>
            <a:pPr algn="l"/>
            <a:r>
              <a:rPr lang="vi-VN" b="1" dirty="0" smtClean="0">
                <a:solidFill>
                  <a:srgbClr val="0000FF"/>
                </a:solidFill>
              </a:rPr>
              <a:t>II) Tính chất cơ bản của phép cộng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221" y="1124744"/>
            <a:ext cx="4330824" cy="6766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dirty="0" smtClean="0">
                <a:latin typeface="+mj-lt"/>
              </a:rPr>
              <a:t>a) Tính chất giao hoán:</a:t>
            </a:r>
            <a:endParaRPr lang="en-US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23434" y="1872604"/>
                <a:ext cx="1668727" cy="8336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600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vi-VN" sz="3600" b="0" i="1" smtClean="0">
                            <a:latin typeface="Cambria Math"/>
                          </a:rPr>
                          <m:t>𝑏</m:t>
                        </m:r>
                      </m:den>
                    </m:f>
                    <m:r>
                      <a:rPr lang="vi-VN" sz="36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600" b="0" i="1" smtClean="0"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vi-VN" sz="3600" b="0" i="1" smtClean="0">
                            <a:latin typeface="Cambria Math"/>
                          </a:rPr>
                          <m:t>𝑑</m:t>
                        </m:r>
                      </m:den>
                    </m:f>
                  </m:oMath>
                </a14:m>
                <a:r>
                  <a:rPr lang="vi-VN" sz="3600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:endParaRPr lang="en-US" sz="3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434" y="1872604"/>
                <a:ext cx="1668727" cy="833626"/>
              </a:xfrm>
              <a:prstGeom prst="rect">
                <a:avLst/>
              </a:prstGeom>
              <a:blipFill rotWithShape="1">
                <a:blip r:embed="rId2"/>
                <a:stretch>
                  <a:fillRect t="-4380" r="-10219" b="-10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92161" y="1872604"/>
                <a:ext cx="1233030" cy="825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600" b="0" i="1" smtClean="0"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vi-VN" sz="3600" b="0" i="1" smtClean="0">
                            <a:latin typeface="Cambria Math"/>
                          </a:rPr>
                          <m:t>𝑑</m:t>
                        </m:r>
                      </m:den>
                    </m:f>
                    <m:r>
                      <a:rPr lang="vi-VN" sz="36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600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vi-VN" sz="3600" b="0" i="1" smtClean="0">
                            <a:latin typeface="Cambria Math"/>
                          </a:rPr>
                          <m:t>𝑏</m:t>
                        </m:r>
                      </m:den>
                    </m:f>
                  </m:oMath>
                </a14:m>
                <a:r>
                  <a:rPr lang="vi-VN" sz="3600" dirty="0" smtClean="0">
                    <a:latin typeface="+mj-lt"/>
                  </a:rPr>
                  <a:t> </a:t>
                </a:r>
                <a:endParaRPr lang="en-US" sz="3600" dirty="0">
                  <a:latin typeface="+mj-lt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2161" y="1872604"/>
                <a:ext cx="1233030" cy="82541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60169" y="2753100"/>
            <a:ext cx="36300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dirty="0" smtClean="0">
                <a:latin typeface="+mj-lt"/>
              </a:rPr>
              <a:t>b) Tính chất kết hợp:</a:t>
            </a:r>
            <a:endParaRPr lang="en-US" sz="32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56839" y="3339163"/>
                <a:ext cx="3168352" cy="10186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3200" b="0" i="1" smtClean="0">
                          <a:latin typeface="Cambria Math"/>
                        </a:rPr>
                        <m:t>(</m:t>
                      </m:r>
                      <m:f>
                        <m:fPr>
                          <m:ctrlPr>
                            <a:rPr lang="vi-VN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32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vi-VN" sz="3200" b="0" i="1" smtClean="0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vi-VN" sz="3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vi-VN" sz="3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3200" b="0" i="1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vi-VN" sz="3200" b="0" i="1" smtClean="0">
                              <a:latin typeface="Cambria Math"/>
                            </a:rPr>
                            <m:t>𝑑</m:t>
                          </m:r>
                        </m:den>
                      </m:f>
                      <m:r>
                        <a:rPr lang="vi-VN" sz="3200" b="0" i="1" smtClean="0">
                          <a:latin typeface="Cambria Math"/>
                        </a:rPr>
                        <m:t>)+</m:t>
                      </m:r>
                      <m:f>
                        <m:fPr>
                          <m:ctrlPr>
                            <a:rPr lang="vi-VN" sz="3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3200" b="0" i="1" smtClean="0">
                              <a:latin typeface="Cambria Math"/>
                            </a:rPr>
                            <m:t>𝑝</m:t>
                          </m:r>
                        </m:num>
                        <m:den>
                          <m:r>
                            <a:rPr lang="vi-VN" sz="3200" b="0" i="1" smtClean="0">
                              <a:latin typeface="Cambria Math"/>
                            </a:rPr>
                            <m:t>𝑞</m:t>
                          </m:r>
                        </m:den>
                      </m:f>
                      <m:r>
                        <a:rPr lang="vi-VN" sz="3200" b="0" i="1" smtClean="0">
                          <a:latin typeface="Cambria Math"/>
                        </a:rPr>
                        <m:t>= </m:t>
                      </m:r>
                    </m:oMath>
                  </m:oMathPara>
                </a14:m>
                <a:endParaRPr lang="en-US" sz="1100" dirty="0">
                  <a:latin typeface="+mj-lt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839" y="3339163"/>
                <a:ext cx="3168352" cy="10186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419872" y="3337875"/>
                <a:ext cx="2664296" cy="10186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32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vi-VN" sz="3200" i="1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vi-VN" sz="3200" i="1">
                          <a:latin typeface="Cambria Math"/>
                        </a:rPr>
                        <m:t>+</m:t>
                      </m:r>
                      <m:r>
                        <a:rPr lang="vi-VN" sz="3200" b="0" i="1" smtClean="0">
                          <a:latin typeface="Cambria Math"/>
                        </a:rPr>
                        <m:t>(</m:t>
                      </m:r>
                      <m:f>
                        <m:fPr>
                          <m:ctrlPr>
                            <a:rPr lang="vi-VN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3200" i="1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vi-VN" sz="3200" i="1">
                              <a:latin typeface="Cambria Math"/>
                            </a:rPr>
                            <m:t>𝑑</m:t>
                          </m:r>
                        </m:den>
                      </m:f>
                      <m:r>
                        <a:rPr lang="vi-VN" sz="32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vi-VN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3200" i="1">
                              <a:latin typeface="Cambria Math"/>
                            </a:rPr>
                            <m:t>𝑝</m:t>
                          </m:r>
                        </m:num>
                        <m:den>
                          <m:r>
                            <a:rPr lang="vi-VN" sz="3200" i="1">
                              <a:latin typeface="Cambria Math"/>
                            </a:rPr>
                            <m:t>𝑞</m:t>
                          </m:r>
                        </m:den>
                      </m:f>
                      <m:r>
                        <a:rPr lang="vi-VN" sz="3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3337875"/>
                <a:ext cx="2664296" cy="10186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656839" y="4535948"/>
            <a:ext cx="30235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dirty="0" smtClean="0">
                <a:latin typeface="+mj-lt"/>
              </a:rPr>
              <a:t>c) Cộng với số 0:</a:t>
            </a:r>
            <a:endParaRPr lang="en-US" sz="32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23434" y="5301208"/>
                <a:ext cx="3322320" cy="935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32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vi-VN" sz="3200" b="0" i="1" smtClean="0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vi-VN" sz="3200" b="0" i="1" smtClean="0">
                          <a:latin typeface="Cambria Math"/>
                        </a:rPr>
                        <m:t>+0=0+ </m:t>
                      </m:r>
                      <m:f>
                        <m:fPr>
                          <m:ctrlPr>
                            <a:rPr lang="vi-VN" sz="3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32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vi-VN" sz="3200" b="0" i="1" smtClean="0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vi-VN" sz="3200" b="0" i="1" smtClean="0">
                          <a:latin typeface="Cambria Math"/>
                        </a:rPr>
                        <m:t>=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434" y="5301208"/>
                <a:ext cx="3322320" cy="93576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20968" y="5318185"/>
                <a:ext cx="526490" cy="935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32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vi-VN" sz="3200" b="0" i="1" smtClean="0">
                              <a:latin typeface="Cambria Math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US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0968" y="5318185"/>
                <a:ext cx="526490" cy="93576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910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dirty="0" smtClean="0">
                <a:solidFill>
                  <a:srgbClr val="FF0000"/>
                </a:solidFill>
              </a:rPr>
              <a:t>Chú ý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pPr marL="0" indent="0">
              <a:buNone/>
            </a:pPr>
            <a:r>
              <a:rPr lang="vi-VN" dirty="0" smtClean="0">
                <a:latin typeface="+mj-lt"/>
              </a:rPr>
              <a:t>Dựa vào tính chất của phép cộng, khi cộng nhiều phân số ta có thể đổi chỗ hoặc nhóm các phân số để việc tính toán nhanh, hợp lí.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69461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5760640" cy="720080"/>
          </a:xfrm>
        </p:spPr>
        <p:txBody>
          <a:bodyPr>
            <a:normAutofit/>
          </a:bodyPr>
          <a:lstStyle/>
          <a:p>
            <a:pPr algn="l"/>
            <a:r>
              <a:rPr lang="vi-VN" sz="3600" u="sng" dirty="0" smtClean="0">
                <a:solidFill>
                  <a:srgbClr val="FF0000"/>
                </a:solidFill>
              </a:rPr>
              <a:t>Áp dụng. </a:t>
            </a:r>
            <a:r>
              <a:rPr lang="vi-VN" sz="3200" dirty="0" smtClean="0"/>
              <a:t>Tính nhanh: 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44576" y="764704"/>
                <a:ext cx="6768752" cy="810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3200" dirty="0" smtClean="0">
                    <a:latin typeface="+mj-lt"/>
                  </a:rPr>
                  <a:t>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17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15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23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19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−15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17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23</m:t>
                        </m:r>
                      </m:den>
                    </m:f>
                  </m:oMath>
                </a14:m>
                <a:endParaRPr lang="en-US" sz="32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576" y="764704"/>
                <a:ext cx="6768752" cy="810991"/>
              </a:xfrm>
              <a:prstGeom prst="rect">
                <a:avLst/>
              </a:prstGeom>
              <a:blipFill rotWithShape="1">
                <a:blip r:embed="rId2"/>
                <a:stretch>
                  <a:fillRect l="-2250" b="-9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31613" y="1575695"/>
                <a:ext cx="3756606" cy="8109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 smtClean="0">
                    <a:latin typeface="+mj-lt"/>
                  </a:rPr>
                  <a:t>B=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21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−5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30</m:t>
                        </m:r>
                      </m:den>
                    </m:f>
                  </m:oMath>
                </a14:m>
                <a:endParaRPr lang="en-US" dirty="0">
                  <a:latin typeface="+mj-lt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613" y="1575695"/>
                <a:ext cx="3756606" cy="810991"/>
              </a:xfrm>
              <a:prstGeom prst="rect">
                <a:avLst/>
              </a:prstGeom>
              <a:blipFill rotWithShape="1">
                <a:blip r:embed="rId3"/>
                <a:stretch>
                  <a:fillRect l="-4221" b="-89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51520" y="2852936"/>
                <a:ext cx="6120680" cy="810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3200" dirty="0">
                    <a:latin typeface="+mj-lt"/>
                  </a:rPr>
                  <a:t>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17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15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23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19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−15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17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23</m:t>
                        </m:r>
                      </m:den>
                    </m:f>
                  </m:oMath>
                </a14:m>
                <a:endParaRPr lang="en-US" sz="3200" dirty="0">
                  <a:latin typeface="+mj-lt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852936"/>
                <a:ext cx="6120680" cy="810991"/>
              </a:xfrm>
              <a:prstGeom prst="rect">
                <a:avLst/>
              </a:prstGeom>
              <a:blipFill rotWithShape="1">
                <a:blip r:embed="rId4"/>
                <a:stretch>
                  <a:fillRect l="-2490" b="-9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68596" y="3661608"/>
                <a:ext cx="5048177" cy="9008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600" dirty="0" smtClean="0">
                    <a:latin typeface="+mj-lt"/>
                  </a:rPr>
                  <a:t>=(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600" b="0" i="1" smtClean="0"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vi-VN" sz="3600" b="0" i="1" smtClean="0">
                            <a:latin typeface="Cambria Math"/>
                          </a:rPr>
                          <m:t>17</m:t>
                        </m:r>
                      </m:den>
                    </m:f>
                    <m:r>
                      <a:rPr lang="vi-VN" sz="36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600" b="0" i="1" smtClean="0">
                            <a:latin typeface="Cambria Math"/>
                          </a:rPr>
                          <m:t>−15</m:t>
                        </m:r>
                      </m:num>
                      <m:den>
                        <m:r>
                          <a:rPr lang="vi-VN" sz="3600" b="0" i="1" smtClean="0">
                            <a:latin typeface="Cambria Math"/>
                          </a:rPr>
                          <m:t>17</m:t>
                        </m:r>
                      </m:den>
                    </m:f>
                    <m:r>
                      <a:rPr lang="vi-VN" sz="3600" b="0" i="1" smtClean="0">
                        <a:latin typeface="Cambria Math"/>
                      </a:rPr>
                      <m:t>)+(</m:t>
                    </m:r>
                    <m:f>
                      <m:fPr>
                        <m:ctrlPr>
                          <a:rPr lang="vi-VN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600" i="1">
                            <a:latin typeface="Cambria Math"/>
                          </a:rPr>
                          <m:t>15</m:t>
                        </m:r>
                      </m:num>
                      <m:den>
                        <m:r>
                          <a:rPr lang="vi-VN" sz="3600" i="1">
                            <a:latin typeface="Cambria Math"/>
                          </a:rPr>
                          <m:t>23</m:t>
                        </m:r>
                      </m:den>
                    </m:f>
                  </m:oMath>
                </a14:m>
                <a:r>
                  <a:rPr lang="vi-VN" sz="3600" dirty="0" smtClean="0">
                    <a:latin typeface="+mj-lt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600" i="1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vi-VN" sz="3600" i="1">
                            <a:latin typeface="Cambria Math"/>
                          </a:rPr>
                          <m:t>23</m:t>
                        </m:r>
                      </m:den>
                    </m:f>
                  </m:oMath>
                </a14:m>
                <a:r>
                  <a:rPr lang="vi-VN" sz="3600" dirty="0" smtClean="0">
                    <a:latin typeface="+mj-lt"/>
                  </a:rPr>
                  <a:t>)+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6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vi-VN" sz="3600" i="1">
                            <a:latin typeface="Cambria Math"/>
                          </a:rPr>
                          <m:t>19</m:t>
                        </m:r>
                      </m:den>
                    </m:f>
                  </m:oMath>
                </a14:m>
                <a:endParaRPr lang="en-US" sz="3600" dirty="0">
                  <a:latin typeface="+mj-lt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596" y="3661608"/>
                <a:ext cx="5048177" cy="900824"/>
              </a:xfrm>
              <a:prstGeom prst="rect">
                <a:avLst/>
              </a:prstGeom>
              <a:blipFill rotWithShape="1">
                <a:blip r:embed="rId5"/>
                <a:stretch>
                  <a:fillRect l="-3623" b="-10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05508" y="4477762"/>
                <a:ext cx="2436886" cy="10793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 smtClean="0">
                    <a:latin typeface="+mj-lt"/>
                  </a:rPr>
                  <a:t>= (-1) +1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19</m:t>
                        </m:r>
                      </m:den>
                    </m:f>
                  </m:oMath>
                </a14:m>
                <a:endParaRPr lang="en-US" sz="3200" dirty="0">
                  <a:latin typeface="+mj-lt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08" y="4477762"/>
                <a:ext cx="2436886" cy="1079398"/>
              </a:xfrm>
              <a:prstGeom prst="rect">
                <a:avLst/>
              </a:prstGeom>
              <a:blipFill rotWithShape="1">
                <a:blip r:embed="rId6"/>
                <a:stretch>
                  <a:fillRect l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30847" y="5023119"/>
                <a:ext cx="2347522" cy="15124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3200" dirty="0" smtClean="0">
                    <a:latin typeface="+mj-lt"/>
                  </a:rPr>
                  <a:t>= 0+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19</m:t>
                        </m:r>
                      </m:den>
                    </m:f>
                  </m:oMath>
                </a14:m>
                <a:endParaRPr lang="vi-VN" sz="3200" dirty="0" smtClean="0">
                  <a:latin typeface="+mj-lt"/>
                </a:endParaRPr>
              </a:p>
              <a:p>
                <a:r>
                  <a:rPr lang="vi-VN" sz="3200" dirty="0" smtClean="0">
                    <a:latin typeface="+mj-lt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19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+mj-lt"/>
                  </a:rPr>
                  <a:t> </a:t>
                </a:r>
                <a:endParaRPr lang="en-US" sz="3200" dirty="0">
                  <a:latin typeface="+mj-lt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847" y="5023119"/>
                <a:ext cx="2347522" cy="1512465"/>
              </a:xfrm>
              <a:prstGeom prst="rect">
                <a:avLst/>
              </a:prstGeom>
              <a:blipFill rotWithShape="1">
                <a:blip r:embed="rId7"/>
                <a:stretch>
                  <a:fillRect l="-6477" b="-4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535792" y="2386686"/>
            <a:ext cx="10278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dirty="0" smtClean="0">
                <a:latin typeface="+mj-lt"/>
              </a:rPr>
              <a:t>Giải:</a:t>
            </a:r>
            <a:endParaRPr lang="en-US" sz="3200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57692" y="3881187"/>
            <a:ext cx="3916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(Tính chất giao hoán, kết hợp)</a:t>
            </a:r>
            <a:endParaRPr lang="en-US" sz="2400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09916" y="5243335"/>
            <a:ext cx="1843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( Cộng với 0)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87053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  <p:bldP spid="12" grpId="0"/>
      <p:bldP spid="13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l"/>
                <a:r>
                  <a:rPr lang="vi-VN" sz="3200" dirty="0" smtClean="0"/>
                  <a:t>B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21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−5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30</m:t>
                        </m:r>
                      </m:den>
                    </m:f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68016" y="1556792"/>
                <a:ext cx="3620543" cy="791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3200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−</m:t>
                        </m:r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−</m:t>
                        </m:r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vi-VN" sz="3200" dirty="0" smtClean="0"/>
                  <a:t> </a:t>
                </a:r>
                <a:endParaRPr lang="en-US" sz="3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016" y="1556792"/>
                <a:ext cx="3620543" cy="7918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16387" y="2625318"/>
                <a:ext cx="3601307" cy="8036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 smtClean="0">
                    <a:latin typeface="+mj-lt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+</m:t>
                    </m:r>
                  </m:oMath>
                </a14:m>
                <a:r>
                  <a:rPr lang="vi-VN" sz="3200" dirty="0" smtClean="0">
                    <a:latin typeface="+mj-lt"/>
                  </a:rPr>
                  <a:t>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+mj-lt"/>
                  </a:rPr>
                  <a:t>)</a:t>
                </a:r>
                <a:endParaRPr lang="en-US" sz="3200" dirty="0">
                  <a:latin typeface="+mj-lt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387" y="2625318"/>
                <a:ext cx="3601307" cy="803682"/>
              </a:xfrm>
              <a:prstGeom prst="rect">
                <a:avLst/>
              </a:prstGeom>
              <a:blipFill rotWithShape="1">
                <a:blip r:embed="rId4"/>
                <a:stretch>
                  <a:fillRect l="-4230" r="-3384"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48435" y="3465252"/>
                <a:ext cx="2644506" cy="8023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 smtClean="0">
                    <a:latin typeface="+mj-lt"/>
                  </a:rPr>
                  <a:t>=</a:t>
                </a:r>
                <a:r>
                  <a:rPr lang="vi-VN" sz="32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+mj-lt"/>
                  </a:rPr>
                  <a:t>  </a:t>
                </a:r>
                <a:endParaRPr lang="en-US" sz="3200" dirty="0">
                  <a:latin typeface="+mj-lt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435" y="3465252"/>
                <a:ext cx="2644506" cy="802336"/>
              </a:xfrm>
              <a:prstGeom prst="rect">
                <a:avLst/>
              </a:prstGeom>
              <a:blipFill rotWithShape="1">
                <a:blip r:embed="rId5"/>
                <a:stretch>
                  <a:fillRect l="-6005"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30701" y="4319397"/>
                <a:ext cx="2828723" cy="10793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 smtClean="0">
                    <a:latin typeface="+mj-lt"/>
                  </a:rPr>
                  <a:t>=(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vi-VN" sz="3200" dirty="0">
                    <a:latin typeface="+mj-lt"/>
                  </a:rPr>
                  <a:t> )</a:t>
                </a:r>
                <a14:m>
                  <m:oMath xmlns:m="http://schemas.openxmlformats.org/officeDocument/2006/math">
                    <m:r>
                      <a:rPr lang="vi-VN" sz="32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vi-VN" dirty="0" smtClean="0"/>
                  <a:t>  </a:t>
                </a:r>
                <a:endParaRPr lang="en-US" dirty="0"/>
              </a:p>
              <a:p>
                <a:r>
                  <a:rPr lang="vi-VN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701" y="4319397"/>
                <a:ext cx="2828723" cy="1079334"/>
              </a:xfrm>
              <a:prstGeom prst="rect">
                <a:avLst/>
              </a:prstGeom>
              <a:blipFill rotWithShape="1">
                <a:blip r:embed="rId6"/>
                <a:stretch>
                  <a:fillRect l="-53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24993" y="5154109"/>
                <a:ext cx="1604414" cy="8023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 smtClean="0">
                    <a:latin typeface="+mj-lt"/>
                  </a:rPr>
                  <a:t>= -1 </a:t>
                </a:r>
                <a14:m>
                  <m:oMath xmlns:m="http://schemas.openxmlformats.org/officeDocument/2006/math">
                    <m:r>
                      <a:rPr lang="vi-VN" sz="32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+mj-lt"/>
                  </a:rPr>
                  <a:t> </a:t>
                </a:r>
                <a:endParaRPr lang="en-US" sz="3200" dirty="0">
                  <a:latin typeface="+mj-lt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993" y="5154109"/>
                <a:ext cx="1604414" cy="802336"/>
              </a:xfrm>
              <a:prstGeom prst="rect">
                <a:avLst/>
              </a:prstGeom>
              <a:blipFill rotWithShape="1">
                <a:blip r:embed="rId7"/>
                <a:stretch>
                  <a:fillRect l="-9886"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150553" y="6003509"/>
                <a:ext cx="1553294" cy="8023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3200" dirty="0" smtClean="0">
                    <a:latin typeface="+mj-lt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−6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endParaRPr lang="en-US" sz="3200" dirty="0">
                  <a:latin typeface="+mj-lt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0553" y="6003509"/>
                <a:ext cx="1553294" cy="802336"/>
              </a:xfrm>
              <a:prstGeom prst="rect">
                <a:avLst/>
              </a:prstGeom>
              <a:blipFill rotWithShape="1">
                <a:blip r:embed="rId8"/>
                <a:stretch>
                  <a:fillRect l="-10196" b="-106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740455" y="2852936"/>
            <a:ext cx="26228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dirty="0" smtClean="0"/>
              <a:t> </a:t>
            </a:r>
            <a:r>
              <a:rPr lang="vi-VN" sz="2400" dirty="0">
                <a:latin typeface="+mj-lt"/>
              </a:rPr>
              <a:t>(</a:t>
            </a:r>
            <a:r>
              <a:rPr lang="vi-VN" sz="2400" dirty="0" smtClean="0">
                <a:latin typeface="+mj-lt"/>
              </a:rPr>
              <a:t>Tính chất kết </a:t>
            </a:r>
            <a:r>
              <a:rPr lang="vi-VN" sz="2400" dirty="0">
                <a:latin typeface="+mj-lt"/>
              </a:rPr>
              <a:t>hợp)</a:t>
            </a:r>
            <a:endParaRPr lang="en-US" sz="2400" dirty="0">
              <a:latin typeface="+mj-lt"/>
            </a:endParaRP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355976" y="4608087"/>
            <a:ext cx="39805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dirty="0" smtClean="0"/>
              <a:t> </a:t>
            </a:r>
            <a:r>
              <a:rPr lang="vi-VN" sz="2400" dirty="0">
                <a:latin typeface="+mj-lt"/>
              </a:rPr>
              <a:t>(Tính chất giao hoán, kết hợp)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92106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678" y="188640"/>
            <a:ext cx="2818656" cy="864096"/>
          </a:xfrm>
        </p:spPr>
        <p:txBody>
          <a:bodyPr>
            <a:normAutofit/>
          </a:bodyPr>
          <a:lstStyle/>
          <a:p>
            <a:pPr algn="l"/>
            <a:r>
              <a:rPr lang="vi-VN" sz="3200" b="1" dirty="0" smtClean="0">
                <a:solidFill>
                  <a:srgbClr val="0000FF"/>
                </a:solidFill>
              </a:rPr>
              <a:t>III) Bài tập</a:t>
            </a:r>
            <a:endParaRPr lang="en-US" sz="3200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23529" y="1196752"/>
                <a:ext cx="8496943" cy="34183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3200" dirty="0" smtClean="0">
                    <a:latin typeface="+mj-lt"/>
                  </a:rPr>
                  <a:t>Bài 1. Trong vở bài tập của bạn An có bài làm sau:</a:t>
                </a:r>
              </a:p>
              <a:p>
                <a:r>
                  <a:rPr lang="vi-VN" sz="3200" dirty="0" smtClean="0">
                    <a:latin typeface="+mj-lt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−3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vi-VN" sz="3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vi-VN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vi-VN" sz="3200" dirty="0" smtClean="0">
                  <a:latin typeface="+mj-lt"/>
                </a:endParaRPr>
              </a:p>
              <a:p>
                <a:r>
                  <a:rPr lang="vi-VN" sz="3200" dirty="0" smtClean="0">
                    <a:latin typeface="+mj-lt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−10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13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13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−12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13</m:t>
                        </m:r>
                      </m:den>
                    </m:f>
                  </m:oMath>
                </a14:m>
                <a:endParaRPr lang="vi-VN" sz="3200" dirty="0" smtClean="0">
                  <a:latin typeface="+mj-lt"/>
                </a:endParaRPr>
              </a:p>
              <a:p>
                <a:r>
                  <a:rPr lang="vi-VN" sz="3200" dirty="0" smtClean="0">
                    <a:latin typeface="+mj-lt"/>
                  </a:rPr>
                  <a:t>c)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vi-VN" sz="3200" dirty="0" smtClean="0">
                  <a:latin typeface="+mj-lt"/>
                </a:endParaRPr>
              </a:p>
              <a:p>
                <a:r>
                  <a:rPr lang="vi-VN" sz="3200" dirty="0" smtClean="0">
                    <a:latin typeface="+mj-lt"/>
                  </a:rPr>
                  <a:t>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−5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−10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15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−6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15</m:t>
                        </m:r>
                      </m:den>
                    </m:f>
                    <m:r>
                      <a:rPr lang="vi-VN" sz="3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vi-VN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−4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en-US" dirty="0">
                  <a:latin typeface="+mj-lt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9" y="1196752"/>
                <a:ext cx="8496943" cy="3418308"/>
              </a:xfrm>
              <a:prstGeom prst="rect">
                <a:avLst/>
              </a:prstGeom>
              <a:blipFill rotWithShape="1">
                <a:blip r:embed="rId2"/>
                <a:stretch>
                  <a:fillRect l="-1793" t="-2496" r="-1076" b="-3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83568" y="5133404"/>
            <a:ext cx="11304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a) Sai</a:t>
            </a:r>
            <a:endParaRPr lang="en-US" sz="3200" dirty="0">
              <a:solidFill>
                <a:srgbClr val="FF000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96819" y="5030290"/>
                <a:ext cx="2359941" cy="10806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 smtClean="0">
                    <a:solidFill>
                      <a:srgbClr val="FF0000"/>
                    </a:solidFill>
                    <a:latin typeface="+mj-lt"/>
                  </a:rPr>
                  <a:t>, sửa lại là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vi-VN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vi-VN" sz="3200" dirty="0">
                  <a:solidFill>
                    <a:srgbClr val="FF0000"/>
                  </a:solidFill>
                  <a:latin typeface="+mj-lt"/>
                </a:endParaRPr>
              </a:p>
              <a:p>
                <a:r>
                  <a:rPr lang="vi-VN" dirty="0" smtClean="0"/>
                  <a:t>  </a:t>
                </a:r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6819" y="5030290"/>
                <a:ext cx="2359941" cy="1080680"/>
              </a:xfrm>
              <a:prstGeom prst="rect">
                <a:avLst/>
              </a:prstGeom>
              <a:blipFill rotWithShape="1">
                <a:blip r:embed="rId3"/>
                <a:stretch>
                  <a:fillRect l="-67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731728" y="5827633"/>
            <a:ext cx="11528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d) Sai</a:t>
            </a:r>
            <a:endParaRPr lang="en-US" sz="3200" dirty="0">
              <a:solidFill>
                <a:srgbClr val="FF000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814006" y="5718179"/>
                <a:ext cx="2762567" cy="803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3200" dirty="0" smtClean="0">
                    <a:solidFill>
                      <a:srgbClr val="FF0000"/>
                    </a:solidFill>
                    <a:latin typeface="+mj-lt"/>
                  </a:rPr>
                  <a:t>, sửa lại là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vi-VN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vi-VN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16</m:t>
                        </m:r>
                      </m:num>
                      <m:den>
                        <m:r>
                          <a:rPr lang="vi-VN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en-US" dirty="0">
                  <a:solidFill>
                    <a:srgbClr val="FF0000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4006" y="5718179"/>
                <a:ext cx="2762567" cy="803682"/>
              </a:xfrm>
              <a:prstGeom prst="rect">
                <a:avLst/>
              </a:prstGeom>
              <a:blipFill rotWithShape="1">
                <a:blip r:embed="rId4"/>
                <a:stretch>
                  <a:fillRect l="-5740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288769" y="4648876"/>
            <a:ext cx="9025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dirty="0" smtClean="0">
                <a:latin typeface="+mj-lt"/>
              </a:rPr>
              <a:t>Hãy kiểm tra lại các đáp số và sửa lại chỗ sai (nếu có</a:t>
            </a:r>
            <a:r>
              <a:rPr lang="vi-VN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34284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2274</Words>
  <Application>Microsoft Office PowerPoint</Application>
  <PresentationFormat>On-screen Show (4:3)</PresentationFormat>
  <Paragraphs>176</Paragraphs>
  <Slides>22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Equation</vt:lpstr>
      <vt:lpstr>PHÉP CỘNG PHÂN SỐ. TÍNH CHẤT CƠ BẢN CỦA PHÉP CỘNG PHÂN SỐ</vt:lpstr>
      <vt:lpstr>PowerPoint Presentation</vt:lpstr>
      <vt:lpstr>2. Cộng hai phân số không cùng mẫu</vt:lpstr>
      <vt:lpstr>a) (-3)/4+5/16</vt:lpstr>
      <vt:lpstr>II) Tính chất cơ bản của phép cộng</vt:lpstr>
      <vt:lpstr>Chú ý</vt:lpstr>
      <vt:lpstr>Áp dụng. Tính nhanh: </vt:lpstr>
      <vt:lpstr>B = (-1)/2+3/21+(-2)/6+(-5)/30</vt:lpstr>
      <vt:lpstr>III) Bài tập</vt:lpstr>
      <vt:lpstr>Bài 2. Tính các tổng sau:</vt:lpstr>
      <vt:lpstr>a) 7/21+9/(-36) =</vt:lpstr>
      <vt:lpstr>Bài 3.Tính nhanh</vt:lpstr>
      <vt:lpstr>a) (-3)/7+5/(13 )+(-4)/7</vt:lpstr>
      <vt:lpstr>c) 2/3+(5/7+(-2)/3)</vt:lpstr>
      <vt:lpstr>e) 5/11+16/22+(-12)/4+(-2)/11 </vt:lpstr>
      <vt:lpstr>Bài 4</vt:lpstr>
      <vt:lpstr>Bài 5.Tìm x ∈Z biết</vt:lpstr>
      <vt:lpstr> a) x =  (-1)/2+  3/4      x = (-2)/4+3/4      x = 1/4   </vt:lpstr>
      <vt:lpstr>c)(-5)/6+8/3+29/(-6)≤x ≤(-1)/2+2+5/2</vt:lpstr>
      <vt:lpstr>Bài 6 </vt:lpstr>
      <vt:lpstr>Bài 7. Cho tổng: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PHÉP CỘNG PHÂN SỐ TÍNH CHẤT CƠ BẢN CỦA PHÉP CỘNG PHÂN SỐ</dc:title>
  <dc:creator>asuss</dc:creator>
  <cp:lastModifiedBy>asuss</cp:lastModifiedBy>
  <cp:revision>55</cp:revision>
  <dcterms:created xsi:type="dcterms:W3CDTF">2020-04-07T02:23:00Z</dcterms:created>
  <dcterms:modified xsi:type="dcterms:W3CDTF">2020-04-16T14:59:10Z</dcterms:modified>
</cp:coreProperties>
</file>