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57" r:id="rId3"/>
    <p:sldId id="258" r:id="rId4"/>
    <p:sldId id="259" r:id="rId5"/>
    <p:sldId id="267" r:id="rId6"/>
    <p:sldId id="272" r:id="rId7"/>
    <p:sldId id="260" r:id="rId8"/>
    <p:sldId id="261" r:id="rId9"/>
    <p:sldId id="268" r:id="rId10"/>
    <p:sldId id="262" r:id="rId11"/>
    <p:sldId id="269" r:id="rId12"/>
    <p:sldId id="270" r:id="rId13"/>
    <p:sldId id="263" r:id="rId14"/>
    <p:sldId id="273" r:id="rId15"/>
    <p:sldId id="264" r:id="rId16"/>
    <p:sldId id="274" r:id="rId17"/>
    <p:sldId id="265" r:id="rId18"/>
    <p:sldId id="275" r:id="rId19"/>
    <p:sldId id="266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844BEF-A2A1-4D8C-AC9E-787D8BBA7C25}" type="datetimeFigureOut">
              <a:rPr lang="en-US" smtClean="0"/>
              <a:t>3/21/2020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A718DD-656E-4F2C-882C-D0FBD7BFD2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6597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A718DD-656E-4F2C-882C-D0FBD7BFD294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4175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A24C6-B4BC-43B1-BBF7-E43B2C586E8C}" type="datetimeFigureOut">
              <a:rPr lang="en-US" smtClean="0"/>
              <a:t>3/21/2020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3D29B-0323-4B08-8148-6B0565546A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8890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A24C6-B4BC-43B1-BBF7-E43B2C586E8C}" type="datetimeFigureOut">
              <a:rPr lang="en-US" smtClean="0"/>
              <a:t>3/21/2020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3D29B-0323-4B08-8148-6B0565546A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0309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A24C6-B4BC-43B1-BBF7-E43B2C586E8C}" type="datetimeFigureOut">
              <a:rPr lang="en-US" smtClean="0"/>
              <a:t>3/21/2020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3D29B-0323-4B08-8148-6B0565546A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49984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A24C6-B4BC-43B1-BBF7-E43B2C586E8C}" type="datetimeFigureOut">
              <a:rPr lang="en-US" smtClean="0"/>
              <a:t>3/21/2020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3D29B-0323-4B08-8148-6B0565546A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7096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A24C6-B4BC-43B1-BBF7-E43B2C586E8C}" type="datetimeFigureOut">
              <a:rPr lang="en-US" smtClean="0"/>
              <a:t>3/21/2020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3D29B-0323-4B08-8148-6B0565546A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52730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A24C6-B4BC-43B1-BBF7-E43B2C586E8C}" type="datetimeFigureOut">
              <a:rPr lang="en-US" smtClean="0"/>
              <a:t>3/21/2020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3D29B-0323-4B08-8148-6B0565546A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8999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A24C6-B4BC-43B1-BBF7-E43B2C586E8C}" type="datetimeFigureOut">
              <a:rPr lang="en-US" smtClean="0"/>
              <a:t>3/21/2020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3D29B-0323-4B08-8148-6B0565546A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59591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A24C6-B4BC-43B1-BBF7-E43B2C586E8C}" type="datetimeFigureOut">
              <a:rPr lang="en-US" smtClean="0"/>
              <a:t>3/21/2020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3D29B-0323-4B08-8148-6B0565546A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2597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A24C6-B4BC-43B1-BBF7-E43B2C586E8C}" type="datetimeFigureOut">
              <a:rPr lang="en-US" smtClean="0"/>
              <a:t>3/21/2020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3D29B-0323-4B08-8148-6B0565546A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960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A24C6-B4BC-43B1-BBF7-E43B2C586E8C}" type="datetimeFigureOut">
              <a:rPr lang="en-US" smtClean="0"/>
              <a:t>3/21/2020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3D29B-0323-4B08-8148-6B0565546A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6634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A24C6-B4BC-43B1-BBF7-E43B2C586E8C}" type="datetimeFigureOut">
              <a:rPr lang="en-US" smtClean="0"/>
              <a:t>3/21/2020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3D29B-0323-4B08-8148-6B0565546A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4109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EA24C6-B4BC-43B1-BBF7-E43B2C586E8C}" type="datetimeFigureOut">
              <a:rPr lang="en-US" smtClean="0"/>
              <a:t>3/21/2020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83D29B-0323-4B08-8148-6B0565546A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3802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16832"/>
            <a:ext cx="7772400" cy="1470025"/>
          </a:xfrm>
        </p:spPr>
        <p:txBody>
          <a:bodyPr/>
          <a:lstStyle/>
          <a:p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2.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Ôn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chương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II</a:t>
            </a:r>
            <a:br>
              <a:rPr lang="en-US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NGUYÊN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6286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8904" y="980729"/>
            <a:ext cx="7149480" cy="3960440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4.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x,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biết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lphaLcParenR"/>
            </a:pPr>
            <a:r>
              <a:rPr lang="en-US" dirty="0" err="1" smtClean="0"/>
              <a:t>2x</a:t>
            </a:r>
            <a:r>
              <a:rPr lang="en-US" dirty="0" smtClean="0"/>
              <a:t> </a:t>
            </a:r>
            <a:r>
              <a:rPr lang="en-US" dirty="0"/>
              <a:t>– (–4) = </a:t>
            </a:r>
            <a:r>
              <a:rPr lang="en-US" dirty="0" smtClean="0"/>
              <a:t>6</a:t>
            </a:r>
          </a:p>
          <a:p>
            <a:pPr marL="514350" indent="-514350">
              <a:buFont typeface="Arial" pitchFamily="34" charset="0"/>
              <a:buAutoNum type="alphaLcParenR"/>
            </a:pPr>
            <a:r>
              <a:rPr lang="en-US" dirty="0" smtClean="0"/>
              <a:t>123 </a:t>
            </a:r>
            <a:r>
              <a:rPr lang="en-US" dirty="0"/>
              <a:t>– </a:t>
            </a:r>
            <a:r>
              <a:rPr lang="en-US" dirty="0" smtClean="0"/>
              <a:t>3(x </a:t>
            </a:r>
            <a:r>
              <a:rPr lang="en-US" dirty="0"/>
              <a:t>– 5) = </a:t>
            </a:r>
            <a:r>
              <a:rPr lang="en-US" dirty="0" smtClean="0"/>
              <a:t>3.4</a:t>
            </a:r>
            <a:r>
              <a:rPr lang="en-US" baseline="30000" dirty="0" smtClean="0"/>
              <a:t>2</a:t>
            </a:r>
          </a:p>
          <a:p>
            <a:pPr marL="514350" indent="-514350">
              <a:buFont typeface="Arial" pitchFamily="34" charset="0"/>
              <a:buAutoNum type="alphaLcParenR"/>
            </a:pPr>
            <a:r>
              <a:rPr lang="en-US" dirty="0" smtClean="0"/>
              <a:t>(</a:t>
            </a:r>
            <a:r>
              <a:rPr lang="en-US" dirty="0" err="1" smtClean="0"/>
              <a:t>6x</a:t>
            </a:r>
            <a:r>
              <a:rPr lang="en-US" dirty="0" smtClean="0"/>
              <a:t>  </a:t>
            </a:r>
            <a:r>
              <a:rPr lang="en-US" dirty="0"/>
              <a:t>– 72) : 2 + 84 = </a:t>
            </a:r>
            <a:r>
              <a:rPr lang="en-US" dirty="0" smtClean="0"/>
              <a:t>60</a:t>
            </a:r>
            <a:endParaRPr lang="en-US" baseline="30000" dirty="0">
              <a:ea typeface="Calibri"/>
              <a:cs typeface="Times New Roman"/>
            </a:endParaRPr>
          </a:p>
          <a:p>
            <a:pPr marL="514350" indent="-514350">
              <a:buFont typeface="Arial" pitchFamily="34" charset="0"/>
              <a:buAutoNum type="alphaLcParenR"/>
            </a:pPr>
            <a:r>
              <a:rPr lang="en-US" dirty="0" smtClean="0"/>
              <a:t>120 </a:t>
            </a:r>
            <a:r>
              <a:rPr lang="en-US" dirty="0"/>
              <a:t>+ </a:t>
            </a:r>
            <a:r>
              <a:rPr lang="en-US" dirty="0" smtClean="0"/>
              <a:t>|</a:t>
            </a:r>
            <a:r>
              <a:rPr lang="en-US" dirty="0" err="1" smtClean="0"/>
              <a:t>2x</a:t>
            </a:r>
            <a:r>
              <a:rPr lang="en-US" dirty="0"/>
              <a:t>| = </a:t>
            </a:r>
            <a:r>
              <a:rPr lang="en-US" dirty="0" smtClean="0"/>
              <a:t>150</a:t>
            </a:r>
            <a:endParaRPr lang="en-US" dirty="0">
              <a:ea typeface="Calibri"/>
              <a:cs typeface="Times New Roman"/>
            </a:endParaRPr>
          </a:p>
          <a:p>
            <a:pPr marL="514350" indent="-514350">
              <a:buAutoNum type="alphaLcParenR"/>
            </a:pPr>
            <a:endParaRPr lang="en-US" dirty="0"/>
          </a:p>
          <a:p>
            <a:pPr marL="0" indent="0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3687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27584" y="1183392"/>
            <a:ext cx="2589170" cy="267765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2x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– (–4) =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6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2x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+ 4      = 6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2x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   = 6 – 4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2x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   = 2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x            = 2 : 2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x            = 1</a:t>
            </a:r>
          </a:p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Vậy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x = 1.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644008" y="1124744"/>
            <a:ext cx="3640740" cy="37856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b) 123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3(x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– 5) =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3.4</a:t>
            </a:r>
            <a:r>
              <a:rPr lang="en-US" sz="24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123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– 3(x – 5) =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3.16    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123 – 3(x – 5) = 48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    3(x – 5) = 123 – 48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    3(x – 5) = 75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        x – 5 = 75 : 3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        x – 5 = 25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        x       = 25 + 5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        x       = 30</a:t>
            </a:r>
          </a:p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Vậy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x = 30.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35798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95536" y="1052736"/>
            <a:ext cx="4224233" cy="37856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c) (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6x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– 72) : 2 + 84 =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60</a:t>
            </a:r>
          </a:p>
          <a:p>
            <a:r>
              <a:rPr lang="en-US" sz="2400" dirty="0" smtClean="0">
                <a:latin typeface="Times New Roman" pitchFamily="18" charset="0"/>
                <a:ea typeface="Calibri"/>
                <a:cs typeface="Times New Roman" pitchFamily="18" charset="0"/>
              </a:rPr>
              <a:t>     (</a:t>
            </a:r>
            <a:r>
              <a:rPr lang="en-US" sz="2400" dirty="0" err="1" smtClean="0">
                <a:latin typeface="Times New Roman" pitchFamily="18" charset="0"/>
                <a:ea typeface="Calibri"/>
                <a:cs typeface="Times New Roman" pitchFamily="18" charset="0"/>
              </a:rPr>
              <a:t>6x</a:t>
            </a:r>
            <a:r>
              <a:rPr lang="en-US" sz="2400" dirty="0" smtClean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– 72</a:t>
            </a:r>
            <a:r>
              <a:rPr lang="en-US" sz="2400" dirty="0" smtClean="0">
                <a:latin typeface="Times New Roman" pitchFamily="18" charset="0"/>
                <a:ea typeface="Calibri"/>
                <a:cs typeface="Times New Roman" pitchFamily="18" charset="0"/>
              </a:rPr>
              <a:t>) : 2          = 60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– 84</a:t>
            </a:r>
          </a:p>
          <a:p>
            <a:r>
              <a:rPr lang="en-US" sz="2400" dirty="0" smtClean="0">
                <a:latin typeface="Times New Roman" pitchFamily="18" charset="0"/>
                <a:ea typeface="Calibri"/>
                <a:cs typeface="Times New Roman" pitchFamily="18" charset="0"/>
              </a:rPr>
              <a:t>     (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6x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– 72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) : 2          =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–24</a:t>
            </a:r>
            <a:endParaRPr lang="en-US" sz="2400" dirty="0" smtClean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ea typeface="Calibri"/>
                <a:cs typeface="Times New Roman" pitchFamily="18" charset="0"/>
              </a:rPr>
              <a:t>      </a:t>
            </a:r>
            <a:r>
              <a:rPr lang="en-US" sz="2400" dirty="0" err="1" smtClean="0">
                <a:latin typeface="Times New Roman" pitchFamily="18" charset="0"/>
                <a:ea typeface="Calibri"/>
                <a:cs typeface="Times New Roman" pitchFamily="18" charset="0"/>
              </a:rPr>
              <a:t>6x</a:t>
            </a:r>
            <a:r>
              <a:rPr lang="en-US" sz="2400" dirty="0" smtClean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72</a:t>
            </a:r>
            <a:r>
              <a:rPr lang="en-US" sz="2400" dirty="0" smtClean="0">
                <a:latin typeface="Times New Roman" pitchFamily="18" charset="0"/>
                <a:ea typeface="Calibri"/>
                <a:cs typeface="Times New Roman" pitchFamily="18" charset="0"/>
              </a:rPr>
              <a:t>                 = (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–24</a:t>
            </a:r>
            <a:r>
              <a:rPr lang="en-US" sz="2400" dirty="0" smtClean="0">
                <a:latin typeface="Times New Roman" pitchFamily="18" charset="0"/>
                <a:ea typeface="Calibri"/>
                <a:cs typeface="Times New Roman" pitchFamily="18" charset="0"/>
              </a:rPr>
              <a:t>).2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6x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– 72                 = –48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6x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                = –48 + 72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6x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                = 24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x                         = 24 : 6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x                         = 4</a:t>
            </a:r>
          </a:p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Vậy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x = 4.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004048" y="1052736"/>
            <a:ext cx="3788217" cy="23083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1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d) 120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|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2x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| =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150</a:t>
            </a:r>
          </a:p>
          <a:p>
            <a:pPr lvl="1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     |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2x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| = 150 – 120</a:t>
            </a:r>
          </a:p>
          <a:p>
            <a:pPr lvl="1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     |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2x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| = 30</a:t>
            </a:r>
          </a:p>
          <a:p>
            <a:pPr lvl="1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2x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= 30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2x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= –30</a:t>
            </a:r>
          </a:p>
          <a:p>
            <a:pPr lvl="1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x = 15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x = –15</a:t>
            </a:r>
          </a:p>
          <a:p>
            <a:pPr lvl="1"/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Vậy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x = 15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x = –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15.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2390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53649140"/>
              </p:ext>
            </p:extLst>
          </p:nvPr>
        </p:nvGraphicFramePr>
        <p:xfrm>
          <a:off x="2826143" y="2708920"/>
          <a:ext cx="2753969" cy="1671995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917684"/>
                <a:gridCol w="917684"/>
                <a:gridCol w="918601"/>
              </a:tblGrid>
              <a:tr h="53527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 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smtClean="0">
                          <a:effectLst/>
                        </a:rPr>
                        <a:t>- 4 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5287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2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 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7047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 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4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755576" y="836712"/>
            <a:ext cx="763284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Đố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Điền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ô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trống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tổng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dòng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cột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chéo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đều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6.</a:t>
            </a:r>
          </a:p>
        </p:txBody>
      </p:sp>
    </p:spTree>
    <p:extLst>
      <p:ext uri="{BB962C8B-B14F-4D97-AF65-F5344CB8AC3E}">
        <p14:creationId xmlns:p14="http://schemas.microsoft.com/office/powerpoint/2010/main" val="19187762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85492428"/>
              </p:ext>
            </p:extLst>
          </p:nvPr>
        </p:nvGraphicFramePr>
        <p:xfrm>
          <a:off x="1403648" y="980728"/>
          <a:ext cx="2753969" cy="1671995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917684"/>
                <a:gridCol w="917684"/>
                <a:gridCol w="918601"/>
              </a:tblGrid>
              <a:tr h="53527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en-US" sz="24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endParaRPr lang="en-US" sz="2400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en-US" sz="24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</a:t>
                      </a:r>
                      <a:endParaRPr lang="en-US" sz="2400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–</a:t>
                      </a:r>
                      <a:r>
                        <a:rPr lang="en-US" sz="2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</a:t>
                      </a:r>
                      <a:endParaRPr lang="en-US" sz="2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5287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</a:t>
                      </a:r>
                      <a:r>
                        <a:rPr lang="en-US" sz="24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2400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2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</a:t>
                      </a:r>
                      <a:r>
                        <a:rPr lang="en-US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2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7047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</a:t>
                      </a:r>
                      <a:r>
                        <a:rPr lang="en-US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2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en-US" sz="24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endParaRPr lang="en-US" sz="2400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2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11082851"/>
              </p:ext>
            </p:extLst>
          </p:nvPr>
        </p:nvGraphicFramePr>
        <p:xfrm>
          <a:off x="5130399" y="980728"/>
          <a:ext cx="2753969" cy="1671995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917684"/>
                <a:gridCol w="917684"/>
                <a:gridCol w="918601"/>
              </a:tblGrid>
              <a:tr h="53527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2400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2400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–</a:t>
                      </a:r>
                      <a:r>
                        <a:rPr lang="en-US" sz="2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</a:t>
                      </a:r>
                      <a:endParaRPr lang="en-US" sz="2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5287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2400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2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2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7047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2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2400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2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8" name="Right Arrow 7"/>
          <p:cNvSpPr/>
          <p:nvPr/>
        </p:nvSpPr>
        <p:spPr>
          <a:xfrm>
            <a:off x="4355976" y="1628800"/>
            <a:ext cx="576064" cy="288032"/>
          </a:xfrm>
          <a:prstGeom prst="rightArrow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115616" y="3140968"/>
            <a:ext cx="4685257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Ta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(–4) + 4 + D = 6.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Suy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D = 6</a:t>
            </a:r>
          </a:p>
          <a:p>
            <a:pPr>
              <a:lnSpc>
                <a:spcPct val="15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 (–4) + 2 + E = 6.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Suy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E = 8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2 + 6 + C = 6.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Suy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C =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2</a:t>
            </a:r>
          </a:p>
          <a:p>
            <a:pPr>
              <a:lnSpc>
                <a:spcPct val="15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8 + 4 + F = 6.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Suy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F = –6</a:t>
            </a:r>
          </a:p>
          <a:p>
            <a:pPr algn="just"/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Tương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A = 0, B = 10.</a:t>
            </a: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236296" y="162880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endParaRPr lang="en-U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372200" y="2133809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endParaRPr lang="en-U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368614" y="1023119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10</a:t>
            </a:r>
            <a:endParaRPr lang="en-U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441032" y="1023119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364088" y="1553490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–2</a:t>
            </a:r>
            <a:endParaRPr lang="en-U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431024" y="2144541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endParaRPr lang="en-U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731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2" grpId="0"/>
      <p:bldP spid="13" grpId="0"/>
      <p:bldP spid="14" grpId="0"/>
      <p:bldP spid="15" grpId="0"/>
      <p:bldP spid="16" grpId="0"/>
      <p:bldP spid="1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9261"/>
            <a:ext cx="8229600" cy="2077691"/>
          </a:xfrm>
        </p:spPr>
        <p:txBody>
          <a:bodyPr/>
          <a:lstStyle/>
          <a:p>
            <a:pPr marL="0" indent="0">
              <a:buNone/>
            </a:pPr>
            <a:r>
              <a:rPr lang="en-US" b="1" dirty="0" err="1"/>
              <a:t>Bài</a:t>
            </a:r>
            <a:r>
              <a:rPr lang="en-US" b="1" dirty="0"/>
              <a:t> 6</a:t>
            </a:r>
            <a:r>
              <a:rPr lang="en-US" dirty="0"/>
              <a:t>: </a:t>
            </a:r>
            <a:r>
              <a:rPr lang="en-US" dirty="0" err="1"/>
              <a:t>Tính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tổng</a:t>
            </a:r>
            <a:r>
              <a:rPr lang="en-US" dirty="0"/>
              <a:t> </a:t>
            </a:r>
            <a:r>
              <a:rPr lang="en-US" dirty="0" err="1"/>
              <a:t>sau</a:t>
            </a:r>
            <a:r>
              <a:rPr lang="en-US" dirty="0" smtClean="0"/>
              <a:t>:</a:t>
            </a:r>
          </a:p>
          <a:p>
            <a:pPr marL="514350" indent="-514350">
              <a:buAutoNum type="alphaLcParenR"/>
            </a:pPr>
            <a:r>
              <a:rPr lang="en-US" dirty="0" smtClean="0"/>
              <a:t>A = 1 + 2 + 3 + … + 999</a:t>
            </a:r>
          </a:p>
          <a:p>
            <a:pPr marL="514350" indent="-514350">
              <a:buAutoNum type="alphaLcParenR"/>
            </a:pPr>
            <a:r>
              <a:rPr lang="en-US" dirty="0" smtClean="0"/>
              <a:t>B = 2 – 4 + 6 – 8 + … + 2014 – 2016</a:t>
            </a:r>
            <a:endParaRPr lang="en-US" dirty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9868" y="3596823"/>
            <a:ext cx="9140644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hạng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dãy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= (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cuối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 :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Khoảng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+ 1</a:t>
            </a:r>
          </a:p>
          <a:p>
            <a:endParaRPr lang="en-US" sz="2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Tổng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dãy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= [(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cuối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 .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hạng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] : 2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947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9208" y="332656"/>
            <a:ext cx="4906888" cy="778098"/>
          </a:xfrm>
        </p:spPr>
        <p:txBody>
          <a:bodyPr>
            <a:normAutofit/>
          </a:bodyPr>
          <a:lstStyle/>
          <a:p>
            <a:pPr algn="l"/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giải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052736"/>
            <a:ext cx="9036496" cy="5400600"/>
          </a:xfrm>
        </p:spPr>
        <p:txBody>
          <a:bodyPr>
            <a:normAutofit/>
          </a:bodyPr>
          <a:lstStyle/>
          <a:p>
            <a:pPr marL="514350" indent="-514350">
              <a:buAutoNum type="alphaLcParenR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= 1 + 2 + 3 + … +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999</a:t>
            </a:r>
          </a:p>
          <a:p>
            <a:pPr marL="0" indent="0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hạng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tổng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 algn="ctr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(999 – 1) : 1 + 1 = 999 (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0" indent="0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A = (999+1).999 : 2 = 499500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b)  B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= 2 – 4 + 6 – 8 + … + 2014 –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2016  (1008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B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(2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4)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(6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8)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+ … +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(2014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2016)  (504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cặp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0" indent="0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B = (–2 )+ (–2) + … + (–2)  (504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(–2))</a:t>
            </a:r>
          </a:p>
          <a:p>
            <a:pPr marL="0" indent="0"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B = (–2).504</a:t>
            </a:r>
          </a:p>
          <a:p>
            <a:pPr marL="0" indent="0"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B = –1008.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47873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980927"/>
          </a:xfrm>
        </p:spPr>
        <p:txBody>
          <a:bodyPr/>
          <a:lstStyle/>
          <a:p>
            <a:pPr marL="0" indent="0">
              <a:buNone/>
            </a:pPr>
            <a:r>
              <a:rPr lang="en-US" b="1" dirty="0" err="1" smtClean="0"/>
              <a:t>Bài</a:t>
            </a:r>
            <a:r>
              <a:rPr lang="en-US" b="1" dirty="0" smtClean="0"/>
              <a:t> 7*. </a:t>
            </a:r>
            <a:r>
              <a:rPr lang="en-US" dirty="0" err="1" smtClean="0"/>
              <a:t>Tìm</a:t>
            </a:r>
            <a:r>
              <a:rPr lang="en-US" dirty="0" smtClean="0"/>
              <a:t> </a:t>
            </a:r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số</a:t>
            </a:r>
            <a:r>
              <a:rPr lang="en-US" dirty="0" smtClean="0"/>
              <a:t> </a:t>
            </a:r>
            <a:r>
              <a:rPr lang="en-US" dirty="0" err="1" smtClean="0"/>
              <a:t>nguyên</a:t>
            </a:r>
            <a:r>
              <a:rPr lang="en-US" dirty="0" smtClean="0"/>
              <a:t> x </a:t>
            </a:r>
            <a:r>
              <a:rPr lang="en-US" dirty="0" err="1" smtClean="0"/>
              <a:t>thỏa</a:t>
            </a:r>
            <a:r>
              <a:rPr lang="en-US" dirty="0" smtClean="0"/>
              <a:t> </a:t>
            </a:r>
            <a:r>
              <a:rPr lang="en-US" dirty="0" err="1" smtClean="0"/>
              <a:t>mãn</a:t>
            </a:r>
            <a:endParaRPr lang="en-US" i="1" dirty="0" smtClean="0"/>
          </a:p>
          <a:p>
            <a:pPr marL="514350" indent="-514350">
              <a:buAutoNum type="alphaLcParenR"/>
            </a:pPr>
            <a:r>
              <a:rPr lang="en-US" dirty="0" err="1" smtClean="0"/>
              <a:t>n+4</a:t>
            </a:r>
            <a:r>
              <a:rPr lang="en-US" dirty="0" smtClean="0"/>
              <a:t> </a:t>
            </a:r>
            <a:r>
              <a:rPr lang="en-US" dirty="0" err="1" smtClean="0"/>
              <a:t>là</a:t>
            </a:r>
            <a:r>
              <a:rPr lang="en-US" dirty="0" smtClean="0"/>
              <a:t> </a:t>
            </a:r>
            <a:r>
              <a:rPr lang="en-US" dirty="0" err="1" smtClean="0"/>
              <a:t>bội</a:t>
            </a:r>
            <a:r>
              <a:rPr lang="en-US" dirty="0" smtClean="0"/>
              <a:t> </a:t>
            </a:r>
            <a:r>
              <a:rPr lang="en-US" dirty="0" err="1" smtClean="0"/>
              <a:t>của</a:t>
            </a:r>
            <a:r>
              <a:rPr lang="en-US" dirty="0" smtClean="0"/>
              <a:t> n–1</a:t>
            </a:r>
          </a:p>
          <a:p>
            <a:pPr marL="514350" indent="-514350">
              <a:buFont typeface="Arial" pitchFamily="34" charset="0"/>
              <a:buAutoNum type="alphaLcParenR"/>
            </a:pPr>
            <a:r>
              <a:rPr lang="en-US" dirty="0" err="1" smtClean="0"/>
              <a:t>n</a:t>
            </a:r>
            <a:r>
              <a:rPr lang="en-US" baseline="30000" dirty="0" err="1" smtClean="0"/>
              <a:t>2</a:t>
            </a:r>
            <a:r>
              <a:rPr lang="en-US" baseline="30000" dirty="0" smtClean="0"/>
              <a:t> </a:t>
            </a:r>
            <a:r>
              <a:rPr lang="en-US" dirty="0" smtClean="0"/>
              <a:t>+ </a:t>
            </a:r>
            <a:r>
              <a:rPr lang="en-US" dirty="0" err="1" smtClean="0"/>
              <a:t>2n</a:t>
            </a:r>
            <a:r>
              <a:rPr lang="en-US" dirty="0" smtClean="0"/>
              <a:t> – 7 chia </a:t>
            </a:r>
            <a:r>
              <a:rPr lang="en-US" dirty="0" err="1" smtClean="0"/>
              <a:t>hết</a:t>
            </a:r>
            <a:r>
              <a:rPr lang="en-US" dirty="0" smtClean="0"/>
              <a:t> </a:t>
            </a:r>
            <a:r>
              <a:rPr lang="en-US" dirty="0" err="1" smtClean="0"/>
              <a:t>cho</a:t>
            </a:r>
            <a:r>
              <a:rPr lang="en-US" dirty="0" smtClean="0"/>
              <a:t> </a:t>
            </a:r>
            <a:r>
              <a:rPr lang="en-US" dirty="0" err="1" smtClean="0"/>
              <a:t>n+2</a:t>
            </a:r>
            <a:endParaRPr lang="en-US" dirty="0"/>
          </a:p>
          <a:p>
            <a:pPr marL="514350" indent="-514350">
              <a:buAutoNum type="alphaLcParenR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531608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87624" y="908720"/>
            <a:ext cx="8867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Gợi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ý</a:t>
            </a:r>
            <a:endParaRPr lang="en-U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174304" y="1475492"/>
            <a:ext cx="5933034" cy="19389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 algn="just">
              <a:buAutoNum type="alphaLcParenR"/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n+4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bội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n–1</a:t>
            </a:r>
          </a:p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Suy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n+4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chia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hết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n–1</a:t>
            </a:r>
          </a:p>
          <a:p>
            <a:pPr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Ta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n+4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= (n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1)+5</a:t>
            </a:r>
          </a:p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n+4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chia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hết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n–1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5 chia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hết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n–1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    {1; –1 ; 5; –5}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91650686"/>
              </p:ext>
            </p:extLst>
          </p:nvPr>
        </p:nvGraphicFramePr>
        <p:xfrm>
          <a:off x="1691679" y="3117344"/>
          <a:ext cx="432049" cy="1676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1" name="Equation" r:id="rId3" imgW="139680" imgH="139680" progId="Equation.DSMT4">
                  <p:embed/>
                </p:oleObj>
              </mc:Choice>
              <mc:Fallback>
                <p:oleObj name="Equation" r:id="rId3" imgW="139680" imgH="1396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691679" y="3117344"/>
                        <a:ext cx="432049" cy="16764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/>
          <p:cNvSpPr/>
          <p:nvPr/>
        </p:nvSpPr>
        <p:spPr>
          <a:xfrm>
            <a:off x="1187624" y="3635732"/>
            <a:ext cx="727280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AutoNum type="alphaLcParenR" startAt="2"/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400" baseline="30000" dirty="0" err="1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baseline="30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2n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– 7 chia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hết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n+2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Ta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400" baseline="30000" dirty="0" err="1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baseline="30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2n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– 7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= n(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n+2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 – 7</a:t>
            </a:r>
          </a:p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400" baseline="30000" dirty="0" err="1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baseline="30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2n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– 7 chia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hết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n+2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7 chia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hết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n+2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2532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BTVN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1.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x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514350" indent="-514350">
              <a:buAutoNum type="alphaLcParenR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2x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– 2</a:t>
            </a:r>
            <a:r>
              <a:rPr lang="en-US" baseline="30000" dirty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) . 8</a:t>
            </a:r>
            <a:r>
              <a:rPr lang="en-US" baseline="30000" dirty="0">
                <a:latin typeface="Times New Roman" pitchFamily="18" charset="0"/>
                <a:cs typeface="Times New Roman" pitchFamily="18" charset="0"/>
              </a:rPr>
              <a:t>21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23</a:t>
            </a:r>
          </a:p>
          <a:p>
            <a:pPr marL="514350" indent="-514350">
              <a:buAutoNum type="alphaLcParenR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|x – 3| = |5|+|– 7|</a:t>
            </a:r>
          </a:p>
          <a:p>
            <a:pPr marL="514350" indent="-514350">
              <a:buAutoNum type="alphaLcParenR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51 – (–12 +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3x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= 27</a:t>
            </a:r>
          </a:p>
          <a:p>
            <a:pPr marL="0" indent="0"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2.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tổng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 =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+(–4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)+2+(–5)+3+(–6)+…+17+(–20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9971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Trắc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nghiệm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32859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600" b="1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 1.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Z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gồm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:</a:t>
            </a:r>
          </a:p>
          <a:p>
            <a:pPr marL="0" indent="0">
              <a:buNone/>
            </a:pP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âm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dương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B.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âm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0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dương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C.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0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âm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D.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dương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0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r>
              <a:rPr lang="en-US" sz="2600" b="1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 2. 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Cho x + 3 = 0.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x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:</a:t>
            </a:r>
          </a:p>
          <a:p>
            <a:pPr marL="514350" indent="-514350">
              <a:buAutoNum type="alphaUcPeriod"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			</a:t>
            </a:r>
            <a:endParaRPr lang="en-US" sz="26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lphaUcPeriod"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		</a:t>
            </a:r>
            <a:endParaRPr lang="en-US" sz="26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lphaUcPeriod"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–3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				</a:t>
            </a:r>
            <a:endParaRPr lang="en-US" sz="26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lphaUcPeriod"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–6</a:t>
            </a:r>
            <a:endParaRPr lang="en-US" sz="26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sz="26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>
              <a:buNone/>
            </a:pPr>
            <a:endParaRPr lang="en-US" sz="2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Oval 3"/>
          <p:cNvSpPr/>
          <p:nvPr/>
        </p:nvSpPr>
        <p:spPr>
          <a:xfrm>
            <a:off x="395536" y="2492896"/>
            <a:ext cx="504056" cy="50405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395536" y="5301208"/>
            <a:ext cx="504056" cy="50405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1413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(–10).5.(–2)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:</a:t>
            </a:r>
          </a:p>
          <a:p>
            <a:pPr marL="514350" indent="-514350">
              <a:buAutoNum type="alphaUcPeriod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100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		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lphaUcPeriod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–100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		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lphaUcPeriod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150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			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lphaUcPeriod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–150</a:t>
            </a:r>
          </a:p>
          <a:p>
            <a:pPr marL="0" indent="0">
              <a:buNone/>
            </a:pP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tuyệt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:</a:t>
            </a:r>
          </a:p>
          <a:p>
            <a:pPr marL="514350" indent="-514350">
              <a:buAutoNum type="alphaUcPeriod"/>
            </a:pP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dương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	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lphaUcPeriod"/>
            </a:pP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0		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lphaUcPeriod"/>
            </a:pP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âm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		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lphaUcPeriod"/>
            </a:pP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nhiên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Oval 3"/>
          <p:cNvSpPr/>
          <p:nvPr/>
        </p:nvSpPr>
        <p:spPr>
          <a:xfrm>
            <a:off x="395536" y="1412776"/>
            <a:ext cx="504056" cy="50405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395536" y="5445224"/>
            <a:ext cx="504056" cy="50405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8012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II.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luận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1.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40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– 6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.(14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– 24)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b) –564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+ [(–724) + 564 + 224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]</a:t>
            </a:r>
          </a:p>
          <a:p>
            <a:pPr marL="0" indent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c) |–100|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+ 430 + 2145 +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(–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530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0" indent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d) 295 – (31 – 2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.5)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2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17528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53485" y="764704"/>
            <a:ext cx="2858475" cy="224676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a) 40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– 6.(14 – 24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= 40 – 6.(–10)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= 40 – (–60)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= 40 + 60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= 100.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300360" y="3284984"/>
            <a:ext cx="4999832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b) –564 + [(–724) + 564 + 224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]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= –564 + (–724) + 564 + 224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= (–564 + 564) + [(–724) + 224]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= 0 + (–500)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= –500.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8934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494704" y="791994"/>
            <a:ext cx="4445448" cy="249299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c)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|–100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| + 430 + 2145 + (–530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= 100 + 430 + 2145 + (–530)</a:t>
            </a:r>
          </a:p>
          <a:p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= (100 + 430) + (–530) + 2145</a:t>
            </a:r>
          </a:p>
          <a:p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= 530 + (–530) + 2145</a:t>
            </a:r>
          </a:p>
          <a:p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= 0 + 2145</a:t>
            </a:r>
          </a:p>
          <a:p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= 2145.</a:t>
            </a:r>
            <a:endParaRPr lang="en-US" sz="2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538925" y="3429000"/>
            <a:ext cx="2961067" cy="249299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d) 295 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– (31 – 2</a:t>
            </a:r>
            <a:r>
              <a:rPr lang="en-US" sz="2600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.5)</a:t>
            </a:r>
            <a:r>
              <a:rPr lang="en-US" sz="2600" baseline="30000" dirty="0">
                <a:latin typeface="Times New Roman" pitchFamily="18" charset="0"/>
                <a:cs typeface="Times New Roman" pitchFamily="18" charset="0"/>
              </a:rPr>
              <a:t>2 </a:t>
            </a:r>
            <a:endParaRPr lang="en-US" sz="2600" baseline="30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= 295 – (31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– 4.5)</a:t>
            </a:r>
            <a:r>
              <a:rPr lang="en-US" sz="26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</a:p>
          <a:p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= 295 – (31 – 20)</a:t>
            </a:r>
            <a:r>
              <a:rPr lang="en-US" sz="26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</a:p>
          <a:p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= 295 – 11</a:t>
            </a:r>
            <a:r>
              <a:rPr lang="en-US" sz="26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</a:p>
          <a:p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= 295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– 121</a:t>
            </a:r>
          </a:p>
          <a:p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= 174.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3204710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2664296"/>
          </a:xfrm>
        </p:spPr>
        <p:txBody>
          <a:bodyPr/>
          <a:lstStyle/>
          <a:p>
            <a:pPr marL="0" indent="0">
              <a:buNone/>
            </a:pP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Chiếc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diều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An bay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26m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(so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đất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lúc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chiếc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diều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giảm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5m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tăng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thêm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2m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chiếc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diều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An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mét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so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đất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thay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?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67544" y="3284984"/>
            <a:ext cx="8568952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endParaRPr lang="en-US" sz="3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thay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chiếc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diều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An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so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đất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:</a:t>
            </a:r>
          </a:p>
          <a:p>
            <a:pPr algn="ctr"/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26 – 5 + 2 = 23 (m)</a:t>
            </a:r>
          </a:p>
        </p:txBody>
      </p:sp>
    </p:spTree>
    <p:extLst>
      <p:ext uri="{BB962C8B-B14F-4D97-AF65-F5344CB8AC3E}">
        <p14:creationId xmlns:p14="http://schemas.microsoft.com/office/powerpoint/2010/main" val="3929253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47253"/>
            <a:ext cx="8229600" cy="4525963"/>
          </a:xfrm>
        </p:spPr>
        <p:txBody>
          <a:bodyPr/>
          <a:lstStyle/>
          <a:p>
            <a:pPr marL="0" indent="0">
              <a:lnSpc>
                <a:spcPct val="200000"/>
              </a:lnSpc>
              <a:buNone/>
            </a:pP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3.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lý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lphaLcParenR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58.75 + 58.50 – 58.25</a:t>
            </a:r>
          </a:p>
          <a:p>
            <a:pPr marL="514350" indent="-514350">
              <a:buAutoNum type="alphaLcParenR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44.179 + 20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– 79.44</a:t>
            </a:r>
          </a:p>
          <a:p>
            <a:pPr marL="514350" indent="-514350">
              <a:buAutoNum type="alphaLcParenR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(123 – 27) + (27 + 13 – 123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514350" indent="-514350">
              <a:buAutoNum type="alphaLcParenR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14: (–2) + 7] :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2012</a:t>
            </a:r>
          </a:p>
        </p:txBody>
      </p:sp>
    </p:spTree>
    <p:extLst>
      <p:ext uri="{BB962C8B-B14F-4D97-AF65-F5344CB8AC3E}">
        <p14:creationId xmlns:p14="http://schemas.microsoft.com/office/powerpoint/2010/main" val="141313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3568" y="970855"/>
            <a:ext cx="3464410" cy="169277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a) 58.75 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+ 58.50 –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58.25</a:t>
            </a:r>
          </a:p>
          <a:p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= 58.(75 + 50 – 25)</a:t>
            </a:r>
          </a:p>
          <a:p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= 58.100</a:t>
            </a:r>
          </a:p>
          <a:p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= 5800.</a:t>
            </a:r>
            <a:endParaRPr lang="en-US" sz="2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257184" y="970855"/>
            <a:ext cx="3531736" cy="249299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b) 44.179 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+ 20</a:t>
            </a:r>
            <a:r>
              <a:rPr lang="en-US" sz="2600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79.44</a:t>
            </a:r>
          </a:p>
          <a:p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= (44.179 – 79.44) + 400</a:t>
            </a:r>
          </a:p>
          <a:p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= 44.(179 – 79) + 400</a:t>
            </a:r>
          </a:p>
          <a:p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= 44.100 + 400</a:t>
            </a:r>
          </a:p>
          <a:p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= 4400 + 400</a:t>
            </a:r>
          </a:p>
          <a:p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= 4800.</a:t>
            </a:r>
            <a:endParaRPr lang="en-US" sz="2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16944" y="3712383"/>
            <a:ext cx="4461478" cy="209288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c) (123 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– 27) + (27 + 13 – 123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= 123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– 27 + 27 + 13 – 123</a:t>
            </a:r>
          </a:p>
          <a:p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= (123 – 123) + (–27 + 27) + 13</a:t>
            </a:r>
          </a:p>
          <a:p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= 0 + 0 + 13</a:t>
            </a:r>
          </a:p>
          <a:p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= 13.</a:t>
            </a:r>
            <a:endParaRPr lang="en-US" sz="2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275199" y="3721675"/>
            <a:ext cx="3278462" cy="169277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d) [14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: (–2) + 7] :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2012</a:t>
            </a:r>
          </a:p>
          <a:p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= [–7 + 7] : 2012</a:t>
            </a:r>
          </a:p>
          <a:p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= 0 : 2012</a:t>
            </a:r>
          </a:p>
          <a:p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6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3435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858</TotalTime>
  <Words>1360</Words>
  <Application>Microsoft Office PowerPoint</Application>
  <PresentationFormat>On-screen Show (4:3)</PresentationFormat>
  <Paragraphs>192</Paragraphs>
  <Slides>19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1" baseType="lpstr">
      <vt:lpstr>blank</vt:lpstr>
      <vt:lpstr>Equation</vt:lpstr>
      <vt:lpstr>Tiết 2. Ôn tập chương II SỐ NGUYÊN</vt:lpstr>
      <vt:lpstr>I. Trắc nghiệm</vt:lpstr>
      <vt:lpstr>PowerPoint Presentation</vt:lpstr>
      <vt:lpstr>II. Tự luận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Bài giải</vt:lpstr>
      <vt:lpstr>PowerPoint Presentation</vt:lpstr>
      <vt:lpstr>PowerPoint Presentation</vt:lpstr>
      <vt:lpstr>PowerPoint Presentation</vt:lpstr>
    </vt:vector>
  </TitlesOfParts>
  <Company>Microsoft Office 2010 Pro Plus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Administrator</cp:lastModifiedBy>
  <cp:revision>199</cp:revision>
  <dcterms:created xsi:type="dcterms:W3CDTF">2020-03-19T03:41:14Z</dcterms:created>
  <dcterms:modified xsi:type="dcterms:W3CDTF">2020-03-21T14:09:39Z</dcterms:modified>
</cp:coreProperties>
</file>