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85" r:id="rId12"/>
    <p:sldId id="268" r:id="rId13"/>
    <p:sldId id="269" r:id="rId14"/>
    <p:sldId id="270" r:id="rId15"/>
    <p:sldId id="271" r:id="rId16"/>
    <p:sldId id="273" r:id="rId17"/>
    <p:sldId id="272" r:id="rId18"/>
    <p:sldId id="276" r:id="rId19"/>
    <p:sldId id="274" r:id="rId20"/>
    <p:sldId id="275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660066"/>
    <a:srgbClr val="422C16"/>
    <a:srgbClr val="0C788E"/>
    <a:srgbClr val="025198"/>
    <a:srgbClr val="1C1C1C"/>
    <a:srgbClr val="000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4" autoAdjust="0"/>
    <p:restoredTop sz="94652" autoAdjust="0"/>
  </p:normalViewPr>
  <p:slideViewPr>
    <p:cSldViewPr>
      <p:cViewPr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FD146-D28D-403B-825C-FFB0BC0BDD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8675F-76D3-4D08-8091-2997AD86C48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79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FAAB6-9E0C-4569-804A-F70152B33B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9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9D11F-5148-4C5E-89FE-8B94949910B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3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E6C86-8681-4685-9AF2-A38643E46C4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80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2ADF-678B-437F-926F-065476FA58C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99D6-52DB-458F-A104-997A496FDD0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38AC8-FA2E-4565-8431-DCE9F28F2F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2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6929-C73A-4866-AED6-2A8E4A584C9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75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B225-8477-4C60-BBC8-E12679F4769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5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BBC48-D27A-4016-B24C-56B9EBB4511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DB6679-F252-4B43-B40E-D32F1A131E9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1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44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29.png"/><Relationship Id="rId10" Type="http://schemas.openxmlformats.org/officeDocument/2006/relationships/image" Target="../media/image30.gi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slide" Target="slide27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61.gif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62.gif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&#225;o%20&#225;n\H&#204;NH%20H&#7884;C%206%20-%20B&#192;I%2014%20-%20KHI%20N&#192;O%20XOY%20YOZ=XOZ.mp4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3" Type="http://schemas.openxmlformats.org/officeDocument/2006/relationships/oleObject" Target="../embeddings/oleObject9.bin"/><Relationship Id="rId7" Type="http://schemas.openxmlformats.org/officeDocument/2006/relationships/image" Target="../media/image6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7996" y="764704"/>
            <a:ext cx="67767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spc="0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cap="all" spc="0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cap="all" spc="0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cap="all" spc="0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5400" b="1" cap="all" spc="0" dirty="0" smtClean="0">
              <a:ln w="0"/>
              <a:blipFill>
                <a:blip r:embed="rId4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6A </a:t>
            </a:r>
            <a:r>
              <a:rPr lang="en-US" sz="5400" b="1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spc="0" dirty="0">
              <a:ln w="0"/>
              <a:blipFill>
                <a:blip r:embed="rId4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qqq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2004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"/>
    </mc:Choice>
    <mc:Fallback xmlns="">
      <p:transition spd="slow" advTm="3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14946"/>
              </p:ext>
            </p:extLst>
          </p:nvPr>
        </p:nvGraphicFramePr>
        <p:xfrm>
          <a:off x="179512" y="1268760"/>
          <a:ext cx="8712968" cy="49946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12968"/>
              </a:tblGrid>
              <a:tr h="3661542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Thế nào là 2 góc phụ nhau ? Tìm số đo của góc phụ với góc 60</a:t>
                      </a:r>
                      <a:r>
                        <a:rPr lang="pt-BR" sz="3200" baseline="30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35</a:t>
                      </a:r>
                      <a:r>
                        <a:rPr lang="pt-BR" sz="3200" baseline="30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32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 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Thế nào là 2 góc bù nhau ? C</a:t>
                      </a:r>
                      <a:r>
                        <a:rPr lang="pt-PT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 ví dụ. </a:t>
                      </a:r>
                      <a:endParaRPr lang="pt-PT" sz="32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PT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 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Thế nào là 2 góc kề bù ? Hai góc kề bù có tổng số đo bằng bao nhiêu ? Vẽ hình minh hoạ ?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875"/>
            <a:ext cx="123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99792" y="2636912"/>
            <a:ext cx="388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99792" y="4221088"/>
            <a:ext cx="388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8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9443"/>
              </p:ext>
            </p:extLst>
          </p:nvPr>
        </p:nvGraphicFramePr>
        <p:xfrm>
          <a:off x="179512" y="1268760"/>
          <a:ext cx="8712968" cy="49946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12968"/>
              </a:tblGrid>
              <a:tr h="3661542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Thế nào là 2 góc phụ nhau ? Tìm số đo của góc phụ với góc 60</a:t>
                      </a:r>
                      <a:r>
                        <a:rPr lang="pt-BR" sz="3200" baseline="30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35</a:t>
                      </a:r>
                      <a:r>
                        <a:rPr lang="pt-BR" sz="3200" baseline="30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32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 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Thế nào là 2 góc bù nhau ? C</a:t>
                      </a:r>
                      <a:r>
                        <a:rPr lang="pt-PT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 ví dụ. </a:t>
                      </a:r>
                      <a:endParaRPr lang="pt-PT" sz="32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PT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pt-BR" sz="32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 </a:t>
                      </a:r>
                      <a:r>
                        <a:rPr lang="pt-BR" sz="32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Thế nào là 2 góc kề bù ? Hai góc kề bù có tổng số đo bằng bao nhiêu ? Vẽ hình minh hoạ ?</a:t>
                      </a:r>
                      <a:endParaRPr lang="en-US" sz="3200" dirty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875"/>
            <a:ext cx="123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2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99792" y="2636912"/>
            <a:ext cx="388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99792" y="4221088"/>
            <a:ext cx="388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7201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141277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28498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371703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110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94116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50219"/>
              </p:ext>
            </p:extLst>
          </p:nvPr>
        </p:nvGraphicFramePr>
        <p:xfrm>
          <a:off x="683568" y="5525943"/>
          <a:ext cx="8229600" cy="11084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0"/>
              </a:tblGrid>
              <a:tr h="912637"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itchFamily="18" charset="0"/>
                        <a:buChar char="-"/>
                      </a:pP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bù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bù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itchFamily="18" charset="0"/>
                        <a:buChar char="-"/>
                      </a:pPr>
                      <a:r>
                        <a:rPr lang="en-US" sz="280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180</a:t>
                      </a:r>
                      <a:r>
                        <a:rPr lang="en-US" sz="2800" baseline="30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70" y="3933056"/>
            <a:ext cx="8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2962" y="1946234"/>
            <a:ext cx="3782068" cy="3528392"/>
            <a:chOff x="152962" y="1946234"/>
            <a:chExt cx="3782068" cy="3528392"/>
          </a:xfrm>
        </p:grpSpPr>
        <p:grpSp>
          <p:nvGrpSpPr>
            <p:cNvPr id="22" name="Group 21"/>
            <p:cNvGrpSpPr/>
            <p:nvPr/>
          </p:nvGrpSpPr>
          <p:grpSpPr>
            <a:xfrm>
              <a:off x="152962" y="1946234"/>
              <a:ext cx="3782068" cy="3528392"/>
              <a:chOff x="14372" y="1484784"/>
              <a:chExt cx="3782068" cy="352839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9" y="1484784"/>
                <a:ext cx="3774861" cy="3528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4372" y="1772816"/>
                <a:ext cx="88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14572" y="1784464"/>
                <a:ext cx="88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11220" y="3702223"/>
                <a:ext cx="88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95284" y="4797736"/>
              <a:ext cx="31688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H1: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85374" y="393538"/>
            <a:ext cx="5411162" cy="3035462"/>
            <a:chOff x="3985374" y="393538"/>
            <a:chExt cx="5411162" cy="3035462"/>
          </a:xfrm>
        </p:grpSpPr>
        <p:grpSp>
          <p:nvGrpSpPr>
            <p:cNvPr id="34" name="Group 33"/>
            <p:cNvGrpSpPr/>
            <p:nvPr/>
          </p:nvGrpSpPr>
          <p:grpSpPr>
            <a:xfrm>
              <a:off x="3985374" y="393538"/>
              <a:ext cx="5411162" cy="2747430"/>
              <a:chOff x="3985374" y="963215"/>
              <a:chExt cx="5411162" cy="27474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985374" y="963215"/>
                <a:ext cx="5411162" cy="2747430"/>
                <a:chOff x="3985374" y="963215"/>
                <a:chExt cx="5411162" cy="274743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211960" y="963215"/>
                  <a:ext cx="4752528" cy="2285765"/>
                  <a:chOff x="4211960" y="963215"/>
                  <a:chExt cx="4752528" cy="2285765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4211960" y="1772816"/>
                    <a:ext cx="2202488" cy="1476164"/>
                    <a:chOff x="4049706" y="1772816"/>
                    <a:chExt cx="2364742" cy="1906136"/>
                  </a:xfrm>
                </p:grpSpPr>
                <p:cxnSp>
                  <p:nvCxnSpPr>
                    <p:cNvPr id="5" name="Straight Connector 4"/>
                    <p:cNvCxnSpPr/>
                    <p:nvPr/>
                  </p:nvCxnSpPr>
                  <p:spPr>
                    <a:xfrm flipH="1">
                      <a:off x="4049706" y="1787857"/>
                      <a:ext cx="2364742" cy="0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H="1">
                      <a:off x="4572000" y="1772816"/>
                      <a:ext cx="1842448" cy="1906136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96136" y="2357884"/>
                    <a:ext cx="3168352" cy="890806"/>
                    <a:chOff x="4932040" y="2204864"/>
                    <a:chExt cx="3744416" cy="1196840"/>
                  </a:xfrm>
                </p:grpSpPr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flipH="1">
                      <a:off x="6311714" y="2204864"/>
                      <a:ext cx="2364742" cy="0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 flipV="1">
                      <a:off x="4932040" y="2204864"/>
                      <a:ext cx="1368152" cy="1196840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Arc 15"/>
                  <p:cNvSpPr/>
                  <p:nvPr/>
                </p:nvSpPr>
                <p:spPr>
                  <a:xfrm rot="9158227">
                    <a:off x="5332000" y="963215"/>
                    <a:ext cx="792088" cy="1284496"/>
                  </a:xfrm>
                  <a:prstGeom prst="arc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525206" y="1821681"/>
                    <a:ext cx="2008246" cy="954291"/>
                    <a:chOff x="5525206" y="1821681"/>
                    <a:chExt cx="2008246" cy="954291"/>
                  </a:xfrm>
                </p:grpSpPr>
                <p:sp>
                  <p:nvSpPr>
                    <p:cNvPr id="18" name="Arc 17"/>
                    <p:cNvSpPr/>
                    <p:nvPr/>
                  </p:nvSpPr>
                  <p:spPr>
                    <a:xfrm rot="5719177">
                      <a:off x="6184651" y="1500432"/>
                      <a:ext cx="858701" cy="1562849"/>
                    </a:xfrm>
                    <a:prstGeom prst="arc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Arc 18"/>
                    <p:cNvSpPr/>
                    <p:nvPr/>
                  </p:nvSpPr>
                  <p:spPr>
                    <a:xfrm rot="5719177">
                      <a:off x="6052183" y="1294704"/>
                      <a:ext cx="954291" cy="2008246"/>
                    </a:xfrm>
                    <a:prstGeom prst="arc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6192702" y="137463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985374" y="1362992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427984" y="324898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614001" y="1966596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8511316" y="198884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661908" y="324898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770852" y="2050395"/>
                    <a:ext cx="885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0852" y="2050395"/>
                    <a:ext cx="885220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88144" y="2854583"/>
                    <a:ext cx="885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140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8144" y="2854583"/>
                    <a:ext cx="885220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TextBox 40"/>
            <p:cNvSpPr txBox="1"/>
            <p:nvPr/>
          </p:nvSpPr>
          <p:spPr>
            <a:xfrm>
              <a:off x="5988918" y="2967335"/>
              <a:ext cx="316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H2: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bù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11960" y="3427747"/>
            <a:ext cx="8889763" cy="3137565"/>
            <a:chOff x="4211960" y="3427747"/>
            <a:chExt cx="8889763" cy="3137565"/>
          </a:xfrm>
        </p:grpSpPr>
        <p:grpSp>
          <p:nvGrpSpPr>
            <p:cNvPr id="39" name="Group 38"/>
            <p:cNvGrpSpPr/>
            <p:nvPr/>
          </p:nvGrpSpPr>
          <p:grpSpPr>
            <a:xfrm>
              <a:off x="4211960" y="3427747"/>
              <a:ext cx="8889763" cy="3137565"/>
              <a:chOff x="4323197" y="3459787"/>
              <a:chExt cx="8889763" cy="3137565"/>
            </a:xfrm>
          </p:grpSpPr>
          <p:pic>
            <p:nvPicPr>
              <p:cNvPr id="3076" name="Picture 4" descr="http://www.vnschool.net/georoot/Images/Toan6/L6_Ch2_h26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3197" y="3459787"/>
                <a:ext cx="8889763" cy="3137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050866" y="5220331"/>
                    <a:ext cx="31688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0866" y="5220331"/>
                    <a:ext cx="316889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TextBox 44"/>
            <p:cNvSpPr txBox="1"/>
            <p:nvPr/>
          </p:nvSpPr>
          <p:spPr>
            <a:xfrm>
              <a:off x="6374969" y="6103647"/>
              <a:ext cx="31688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H3: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kề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bù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1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197768"/>
            <a:ext cx="8229600" cy="1143000"/>
          </a:xfrm>
        </p:spPr>
        <p:txBody>
          <a:bodyPr/>
          <a:lstStyle/>
          <a:p>
            <a:pPr algn="l"/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0"/>
            <a:ext cx="9144000" cy="6669360"/>
            <a:chOff x="0" y="0"/>
            <a:chExt cx="9144000" cy="6669360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0"/>
              <a:ext cx="9144000" cy="6669360"/>
              <a:chOff x="0" y="0"/>
              <a:chExt cx="9144000" cy="6669360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9144000" cy="6669360"/>
                <a:chOff x="0" y="0"/>
                <a:chExt cx="9144000" cy="6669360"/>
              </a:xfrm>
            </p:grpSpPr>
            <p:sp>
              <p:nvSpPr>
                <p:cNvPr id="4" name="Rectangle 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116124" y="1412776"/>
                  <a:ext cx="6768244" cy="5256584"/>
                  <a:chOff x="0" y="1196752"/>
                  <a:chExt cx="6768244" cy="525658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5" name="Object 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02726919"/>
                          </p:ext>
                        </p:extLst>
                      </p:nvPr>
                    </p:nvGraphicFramePr>
                    <p:xfrm>
                      <a:off x="0" y="1196752"/>
                      <a:ext cx="2378086" cy="3384376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57" name="Bitmap Image" r:id="rId3" imgW="2019048" imgH="2838846" progId="Paint.Picture">
                              <p:embed/>
                            </p:oleObj>
                          </mc:Choice>
                          <mc:Fallback>
                            <p:oleObj name="Bitmap Image" r:id="rId3" imgW="2019048" imgH="2838846" progId="Paint.Picture">
                              <p:embed/>
                              <p:pic>
                                <p:nvPicPr>
                                  <p:cNvPr id="0" name="Object 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0" y="1196752"/>
                                    <a:ext cx="2378086" cy="338437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5" name="Object 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02726919"/>
                          </p:ext>
                        </p:extLst>
                      </p:nvPr>
                    </p:nvGraphicFramePr>
                    <p:xfrm>
                      <a:off x="0" y="1196752"/>
                      <a:ext cx="2378086" cy="3384376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41" name="Bitmap Image" r:id="rId5" imgW="2019048" imgH="2838846" progId="Paint.Picture">
                              <p:embed/>
                            </p:oleObj>
                          </mc:Choice>
                          <mc:Fallback>
                            <p:oleObj name="Bitmap Image" r:id="rId5" imgW="2019048" imgH="2838846" progId="Paint.Picture">
                              <p:embed/>
                              <p:pic>
                                <p:nvPicPr>
                                  <p:cNvPr id="0" name="Object 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0" y="1196752"/>
                                    <a:ext cx="2378086" cy="338437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7" name="Object 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038576993"/>
                          </p:ext>
                        </p:extLst>
                      </p:nvPr>
                    </p:nvGraphicFramePr>
                    <p:xfrm>
                      <a:off x="2375756" y="1196752"/>
                      <a:ext cx="4392488" cy="3456384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58" name="Bitmap Image" r:id="rId7" imgW="2561905" imgH="2971429" progId="Paint.Picture">
                              <p:embed/>
                            </p:oleObj>
                          </mc:Choice>
                          <mc:Fallback>
                            <p:oleObj name="Bitmap Image" r:id="rId7" imgW="2561905" imgH="2971429" progId="Paint.Picture">
                              <p:embed/>
                              <p:pic>
                                <p:nvPicPr>
                                  <p:cNvPr id="0" name="Object 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375756" y="1196752"/>
                                    <a:ext cx="4392488" cy="345638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7" name="Object 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038576993"/>
                          </p:ext>
                        </p:extLst>
                      </p:nvPr>
                    </p:nvGraphicFramePr>
                    <p:xfrm>
                      <a:off x="2375756" y="1196752"/>
                      <a:ext cx="4392488" cy="3456384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42" name="Bitmap Image" r:id="rId8" imgW="2561905" imgH="2971429" progId="Paint.Picture">
                              <p:embed/>
                            </p:oleObj>
                          </mc:Choice>
                          <mc:Fallback>
                            <p:oleObj name="Bitmap Image" r:id="rId8" imgW="2561905" imgH="2971429" progId="Paint.Picture">
                              <p:embed/>
                              <p:pic>
                                <p:nvPicPr>
                                  <p:cNvPr id="0" name="Object 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9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375756" y="1196752"/>
                                    <a:ext cx="4392488" cy="345638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9" name="Object 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93631460"/>
                          </p:ext>
                        </p:extLst>
                      </p:nvPr>
                    </p:nvGraphicFramePr>
                    <p:xfrm>
                      <a:off x="4211960" y="4293096"/>
                      <a:ext cx="2520280" cy="214223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59" name="Bitmap Image" r:id="rId10" imgW="1448002" imgH="1533739" progId="Paint.Picture">
                              <p:embed/>
                            </p:oleObj>
                          </mc:Choice>
                          <mc:Fallback>
                            <p:oleObj name="Bitmap Image" r:id="rId10" imgW="1448002" imgH="1533739" progId="Paint.Picture">
                              <p:embed/>
                              <p:pic>
                                <p:nvPicPr>
                                  <p:cNvPr id="0" name="Object 5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9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211960" y="4293096"/>
                                    <a:ext cx="2520280" cy="214223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9" name="Object 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93631460"/>
                          </p:ext>
                        </p:extLst>
                      </p:nvPr>
                    </p:nvGraphicFramePr>
                    <p:xfrm>
                      <a:off x="4211960" y="4293096"/>
                      <a:ext cx="2520280" cy="214223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43" name="Bitmap Image" r:id="rId11" imgW="1448002" imgH="1533739" progId="Paint.Picture">
                              <p:embed/>
                            </p:oleObj>
                          </mc:Choice>
                          <mc:Fallback>
                            <p:oleObj name="Bitmap Image" r:id="rId11" imgW="1448002" imgH="1533739" progId="Paint.Picture">
                              <p:embed/>
                              <p:pic>
                                <p:nvPicPr>
                                  <p:cNvPr id="0" name="Object 5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211960" y="4293096"/>
                                    <a:ext cx="2520280" cy="214223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11" name="Object 1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746197224"/>
                          </p:ext>
                        </p:extLst>
                      </p:nvPr>
                    </p:nvGraphicFramePr>
                    <p:xfrm>
                      <a:off x="0" y="4581128"/>
                      <a:ext cx="4283968" cy="187220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60" name="Bitmap Image" r:id="rId13" imgW="3115110" imgH="1390844" progId="Paint.Picture">
                              <p:embed/>
                            </p:oleObj>
                          </mc:Choice>
                          <mc:Fallback>
                            <p:oleObj name="Bitmap Image" r:id="rId13" imgW="3115110" imgH="1390844" progId="Paint.Picture">
                              <p:embed/>
                              <p:pic>
                                <p:nvPicPr>
                                  <p:cNvPr id="0" name="Object 7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2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0" y="4581128"/>
                                    <a:ext cx="4283968" cy="187220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11" name="Object 1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746197224"/>
                          </p:ext>
                        </p:extLst>
                      </p:nvPr>
                    </p:nvGraphicFramePr>
                    <p:xfrm>
                      <a:off x="0" y="4581128"/>
                      <a:ext cx="4283968" cy="187220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4244" name="Bitmap Image" r:id="rId14" imgW="3115110" imgH="1390844" progId="Paint.Picture">
                              <p:embed/>
                            </p:oleObj>
                          </mc:Choice>
                          <mc:Fallback>
                            <p:oleObj name="Bitmap Image" r:id="rId14" imgW="3115110" imgH="1390844" progId="Paint.Picture">
                              <p:embed/>
                              <p:pic>
                                <p:nvPicPr>
                                  <p:cNvPr id="0" name="Object 7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0" y="4581128"/>
                                    <a:ext cx="4283968" cy="187220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755576" y="2339588"/>
                      <a:ext cx="31688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35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576" y="2339588"/>
                      <a:ext cx="3168892" cy="369332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95536" y="3501008"/>
                      <a:ext cx="31688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55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536" y="3501008"/>
                      <a:ext cx="3168892" cy="369332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771260" y="2567339"/>
                      <a:ext cx="31688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1260" y="2567339"/>
                      <a:ext cx="3168892" cy="369332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563888" y="3318484"/>
                      <a:ext cx="31688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100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888" y="3318484"/>
                      <a:ext cx="3168892" cy="369332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91680" y="6300028"/>
                    <a:ext cx="31688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𝑶</m:t>
                          </m:r>
                        </m:oMath>
                      </m:oMathPara>
                    </a14:m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680" y="6300028"/>
                    <a:ext cx="3168892" cy="369332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139952" y="5507940"/>
                    <a:ext cx="31688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5507940"/>
                    <a:ext cx="3168892" cy="369332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499992" y="5939988"/>
                    <a:ext cx="31688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9992" y="5939988"/>
                    <a:ext cx="3168892" cy="36933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/>
            <p:cNvSpPr txBox="1"/>
            <p:nvPr/>
          </p:nvSpPr>
          <p:spPr>
            <a:xfrm>
              <a:off x="1116156" y="1444714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38709" y="1429005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7624" y="4509120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6136" y="4109010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5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97092" y="-315416"/>
            <a:ext cx="9541092" cy="4077072"/>
            <a:chOff x="-397092" y="0"/>
            <a:chExt cx="9541092" cy="4077072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04753016"/>
                    </p:ext>
                  </p:extLst>
                </p:nvPr>
              </p:nvGraphicFramePr>
              <p:xfrm>
                <a:off x="395536" y="1248556"/>
                <a:ext cx="2016224" cy="282851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92" name="Bitmap Image" r:id="rId3" imgW="2019048" imgH="2838846" progId="Paint.Picture">
                        <p:embed/>
                      </p:oleObj>
                    </mc:Choice>
                    <mc:Fallback>
                      <p:oleObj name="Bitmap Image" r:id="rId3" imgW="2019048" imgH="2838846" progId="Paint.Picture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5536" y="1248556"/>
                              <a:ext cx="2016224" cy="2828516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04753016"/>
                    </p:ext>
                  </p:extLst>
                </p:nvPr>
              </p:nvGraphicFramePr>
              <p:xfrm>
                <a:off x="395536" y="1248556"/>
                <a:ext cx="2016224" cy="282851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84" name="Bitmap Image" r:id="rId5" imgW="2019048" imgH="2838846" progId="Paint.Picture">
                        <p:embed/>
                      </p:oleObj>
                    </mc:Choice>
                    <mc:Fallback>
                      <p:oleObj name="Bitmap Image" r:id="rId5" imgW="2019048" imgH="2838846" progId="Paint.Picture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5536" y="1248556"/>
                              <a:ext cx="2016224" cy="2828516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-37052" y="1907540"/>
                  <a:ext cx="31688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052" y="1907540"/>
                  <a:ext cx="316889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397092" y="3059668"/>
                  <a:ext cx="31688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55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97092" y="3059668"/>
                  <a:ext cx="316889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5496" y="836712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64296" y="1233534"/>
                <a:ext cx="6516216" cy="269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55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phụ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1233534"/>
                <a:ext cx="6516216" cy="2699522"/>
              </a:xfrm>
              <a:prstGeom prst="rect">
                <a:avLst/>
              </a:prstGeom>
              <a:blipFill rotWithShape="1">
                <a:blip r:embed="rId9"/>
                <a:stretch>
                  <a:fillRect l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612576" y="3702223"/>
            <a:ext cx="3600940" cy="2897431"/>
            <a:chOff x="-612576" y="3702223"/>
            <a:chExt cx="3600940" cy="289743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2795204"/>
                    </p:ext>
                  </p:extLst>
                </p:nvPr>
              </p:nvGraphicFramePr>
              <p:xfrm>
                <a:off x="334866" y="4077072"/>
                <a:ext cx="2508942" cy="252258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93" name="Bitmap Image" r:id="rId10" imgW="2561905" imgH="2971429" progId="Paint.Picture">
                        <p:embed/>
                      </p:oleObj>
                    </mc:Choice>
                    <mc:Fallback>
                      <p:oleObj name="Bitmap Image" r:id="rId10" imgW="2561905" imgH="2971429" progId="Paint.Picture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866" y="4077072"/>
                              <a:ext cx="2508942" cy="252258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2795204"/>
                    </p:ext>
                  </p:extLst>
                </p:nvPr>
              </p:nvGraphicFramePr>
              <p:xfrm>
                <a:off x="334866" y="4077072"/>
                <a:ext cx="2508942" cy="252258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85" name="Bitmap Image" r:id="rId11" imgW="2561905" imgH="2971429" progId="Paint.Picture">
                        <p:embed/>
                      </p:oleObj>
                    </mc:Choice>
                    <mc:Fallback>
                      <p:oleObj name="Bitmap Image" r:id="rId11" imgW="2561905" imgH="2971429" progId="Paint.Picture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866" y="4077072"/>
                              <a:ext cx="2508942" cy="252258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35496" y="3702223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-612576" y="4797152"/>
                  <a:ext cx="31688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12576" y="4797152"/>
                  <a:ext cx="316889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180528" y="5445224"/>
                  <a:ext cx="31688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0528" y="5445224"/>
                  <a:ext cx="316889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80320" y="4118407"/>
                <a:ext cx="6516216" cy="269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0" y="4118407"/>
                <a:ext cx="6516216" cy="2694969"/>
              </a:xfrm>
              <a:prstGeom prst="rect">
                <a:avLst/>
              </a:prstGeom>
              <a:blipFill rotWithShape="1">
                <a:blip r:embed="rId15"/>
                <a:stretch>
                  <a:fillRect l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2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3356992"/>
                <a:ext cx="7920880" cy="334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phụ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còn là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56992"/>
                <a:ext cx="7920880" cy="3341299"/>
              </a:xfrm>
              <a:prstGeom prst="rect">
                <a:avLst/>
              </a:prstGeom>
              <a:blipFill rotWithShape="1">
                <a:blip r:embed="rId3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340292" y="315592"/>
            <a:ext cx="3636912" cy="2845100"/>
            <a:chOff x="-828600" y="699522"/>
            <a:chExt cx="3636912" cy="2845100"/>
          </a:xfrm>
        </p:grpSpPr>
        <p:grpSp>
          <p:nvGrpSpPr>
            <p:cNvPr id="9" name="Group 8"/>
            <p:cNvGrpSpPr/>
            <p:nvPr/>
          </p:nvGrpSpPr>
          <p:grpSpPr>
            <a:xfrm>
              <a:off x="-828600" y="1157087"/>
              <a:ext cx="3427164" cy="2387535"/>
              <a:chOff x="-828600" y="1157087"/>
              <a:chExt cx="3427164" cy="2387535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71574988"/>
                      </p:ext>
                    </p:extLst>
                  </p:nvPr>
                </p:nvGraphicFramePr>
                <p:xfrm>
                  <a:off x="366316" y="1157087"/>
                  <a:ext cx="2232248" cy="238753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201" name="Bitmap Image" r:id="rId4" imgW="1448002" imgH="1533739" progId="Paint.Picture">
                          <p:embed/>
                        </p:oleObj>
                      </mc:Choice>
                      <mc:Fallback>
                        <p:oleObj name="Bitmap Image" r:id="rId4" imgW="1448002" imgH="1533739" progId="Paint.Picture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6316" y="1157087"/>
                                <a:ext cx="2232248" cy="23875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71574988"/>
                      </p:ext>
                    </p:extLst>
                  </p:nvPr>
                </p:nvGraphicFramePr>
                <p:xfrm>
                  <a:off x="366316" y="1157087"/>
                  <a:ext cx="2232248" cy="238753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197" name="Bitmap Image" r:id="rId6" imgW="1448002" imgH="1533739" progId="Paint.Picture">
                          <p:embed/>
                        </p:oleObj>
                      </mc:Choice>
                      <mc:Fallback>
                        <p:oleObj name="Bitmap Image" r:id="rId6" imgW="1448002" imgH="1533739" progId="Paint.Picture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6316" y="1157087"/>
                                <a:ext cx="2232248" cy="23875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-828600" y="2276872"/>
                    <a:ext cx="31688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28600" y="2276872"/>
                    <a:ext cx="3168892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-612576" y="2791360"/>
                    <a:ext cx="31688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12576" y="2791360"/>
                    <a:ext cx="3168892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0" y="699522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1" descr="ani-2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18651" y="229290"/>
            <a:ext cx="3706698" cy="2261865"/>
            <a:chOff x="14952" y="1239143"/>
            <a:chExt cx="3706698" cy="2261865"/>
          </a:xfrm>
        </p:grpSpPr>
        <p:grpSp>
          <p:nvGrpSpPr>
            <p:cNvPr id="10" name="Group 9"/>
            <p:cNvGrpSpPr/>
            <p:nvPr/>
          </p:nvGrpSpPr>
          <p:grpSpPr>
            <a:xfrm>
              <a:off x="14952" y="1239143"/>
              <a:ext cx="3706698" cy="2261865"/>
              <a:chOff x="14952" y="807095"/>
              <a:chExt cx="3706698" cy="2261865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" name="Object 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38030240"/>
                      </p:ext>
                    </p:extLst>
                  </p:nvPr>
                </p:nvGraphicFramePr>
                <p:xfrm>
                  <a:off x="14952" y="1268760"/>
                  <a:ext cx="3706698" cy="18002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178" name="Bitmap Image" r:id="rId3" imgW="3115110" imgH="1390844" progId="Paint.Picture">
                          <p:embed/>
                        </p:oleObj>
                      </mc:Choice>
                      <mc:Fallback>
                        <p:oleObj name="Bitmap Image" r:id="rId3" imgW="3115110" imgH="1390844" progId="Paint.Picture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952" y="1268760"/>
                                <a:ext cx="3706698" cy="180020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" name="Object 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38030240"/>
                      </p:ext>
                    </p:extLst>
                  </p:nvPr>
                </p:nvGraphicFramePr>
                <p:xfrm>
                  <a:off x="14952" y="1268760"/>
                  <a:ext cx="3706698" cy="18002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6174" name="Bitmap Image" r:id="rId5" imgW="3115110" imgH="1390844" progId="Paint.Picture">
                          <p:embed/>
                        </p:oleObj>
                      </mc:Choice>
                      <mc:Fallback>
                        <p:oleObj name="Bitmap Image" r:id="rId5" imgW="3115110" imgH="1390844" progId="Paint.Picture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952" y="1268760"/>
                                <a:ext cx="3706698" cy="180020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323528" y="807095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endParaRPr lang="en-US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23528" y="2780928"/>
                  <a:ext cx="31688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𝑶</m:t>
                        </m:r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780928"/>
                  <a:ext cx="316889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2522104"/>
                <a:ext cx="8269984" cy="630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𝑂𝑥</m:t>
                        </m:r>
                      </m:e>
                    </m:acc>
                  </m:oMath>
                </a14:m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(</a:t>
                </a: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vì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tia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Oy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nằm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giữa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2 </a:t>
                </a: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tia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Ox </a:t>
                </a: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và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 Ox’)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i="1" dirty="0" err="1" smtClean="0">
                    <a:latin typeface="Cambria Math"/>
                    <a:cs typeface="Times New Roman" pitchFamily="18" charset="0"/>
                  </a:rPr>
                  <a:t>Mà</a:t>
                </a:r>
                <a:r>
                  <a:rPr lang="en-US" sz="2400" i="1" dirty="0" smtClean="0">
                    <a:latin typeface="Cambria Math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𝑂𝑥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bẹt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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.(1)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.(2)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(1)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bù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522104"/>
                <a:ext cx="8269984" cy="6307496"/>
              </a:xfrm>
              <a:prstGeom prst="rect">
                <a:avLst/>
              </a:prstGeom>
              <a:blipFill rotWithShape="1">
                <a:blip r:embed="rId8"/>
                <a:stretch>
                  <a:fillRect l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5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91683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Frames PPT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boy_math_md_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18" y="4221088"/>
            <a:ext cx="20619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ViÕt vë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945282"/>
            <a:ext cx="2661877" cy="14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7"/>
              <p:cNvSpPr>
                <a:spLocks noChangeArrowheads="1"/>
              </p:cNvSpPr>
              <p:nvPr/>
            </p:nvSpPr>
            <p:spPr bwMode="auto">
              <a:xfrm>
                <a:off x="238514" y="377500"/>
                <a:ext cx="9374046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50000"/>
                  </a:spcBef>
                </a:pPr>
                <a:r>
                  <a:rPr lang="en-US" sz="2600" b="1" u="sng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2600" b="1" u="sng" dirty="0" err="1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600" b="1" u="sng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u="sng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: (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18 SGK – 82)</a:t>
                </a:r>
              </a:p>
              <a:p>
                <a:pPr marL="342900" indent="-342900">
                  <a:spcBef>
                    <a:spcPct val="50000"/>
                  </a:spcBef>
                </a:pP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OA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OB, OC,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 ,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spcBef>
                    <a:spcPct val="50000"/>
                  </a:spcBef>
                  <a:buFont typeface="+mj-lt"/>
                  <a:buAutoNum type="alphaLcParenR"/>
                </a:pP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514350" indent="-514350">
                  <a:spcBef>
                    <a:spcPct val="50000"/>
                  </a:spcBef>
                  <a:buFont typeface="+mj-lt"/>
                  <a:buAutoNum type="alphaLcParenR"/>
                </a:pP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Dùng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kiểm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 smtClean="0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514" y="377500"/>
                <a:ext cx="9374046" cy="2819400"/>
              </a:xfrm>
              <a:prstGeom prst="rect">
                <a:avLst/>
              </a:prstGeom>
              <a:blipFill rotWithShape="1">
                <a:blip r:embed="rId2"/>
                <a:stretch>
                  <a:fillRect l="-1105" t="-19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139952" y="26415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6" y="3284984"/>
            <a:ext cx="3312368" cy="334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33"/>
              <p:cNvSpPr txBox="1">
                <a:spLocks noChangeArrowheads="1"/>
              </p:cNvSpPr>
              <p:nvPr/>
            </p:nvSpPr>
            <p:spPr bwMode="auto">
              <a:xfrm>
                <a:off x="3871664" y="3140968"/>
                <a:ext cx="4876800" cy="4250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a) </a:t>
                </a:r>
                <a:r>
                  <a:rPr lang="en-US" sz="2800" dirty="0" err="1" smtClean="0"/>
                  <a:t>Vì</a:t>
                </a:r>
                <a:r>
                  <a:rPr lang="en-US" sz="2400" dirty="0" smtClean="0">
                    <a:latin typeface=".VnTime" pitchFamily="34" charset="0"/>
                  </a:rPr>
                  <a:t> </a:t>
                </a:r>
                <a:r>
                  <a:rPr lang="en-US" sz="2800" dirty="0" err="1"/>
                  <a:t>tia</a:t>
                </a:r>
                <a:r>
                  <a:rPr lang="en-US" sz="2800" dirty="0"/>
                  <a:t> OA </a:t>
                </a:r>
                <a:r>
                  <a:rPr lang="en-US" sz="2800" dirty="0" err="1"/>
                  <a:t>nằm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tia</a:t>
                </a:r>
                <a:r>
                  <a:rPr lang="en-US" sz="2800" dirty="0"/>
                  <a:t> OB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OC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:  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           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𝐵𝑂𝐴</m:t>
                        </m:r>
                      </m:e>
                    </m:acc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𝐴𝑂𝐶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ym typeface="Symbol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>
                    <a:sym typeface="Symbol" pitchFamily="18" charset="2"/>
                  </a:rPr>
                  <a:t>= 45</a:t>
                </a:r>
                <a:r>
                  <a:rPr lang="en-US" sz="2800" baseline="30000" dirty="0">
                    <a:sym typeface="Symbol" pitchFamily="18" charset="2"/>
                  </a:rPr>
                  <a:t>o</a:t>
                </a:r>
                <a:r>
                  <a:rPr lang="en-US" sz="2800" dirty="0">
                    <a:sym typeface="Symbol" pitchFamily="18" charset="2"/>
                  </a:rPr>
                  <a:t> + </a:t>
                </a:r>
                <a:r>
                  <a:rPr lang="en-US" sz="2800" dirty="0" smtClean="0">
                    <a:sym typeface="Symbol" pitchFamily="18" charset="2"/>
                  </a:rPr>
                  <a:t>32</a:t>
                </a:r>
                <a:r>
                  <a:rPr lang="en-US" sz="2800" baseline="30000" dirty="0" smtClean="0">
                    <a:sym typeface="Symbol" pitchFamily="18" charset="2"/>
                  </a:rPr>
                  <a:t>o         </a:t>
                </a:r>
                <a:endParaRPr lang="en-US" sz="2800" baseline="30000" dirty="0">
                  <a:sym typeface="Symbol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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 = 77</a:t>
                </a:r>
                <a:r>
                  <a:rPr lang="en-US" sz="2800" baseline="30000" dirty="0">
                    <a:sym typeface="Symbol" pitchFamily="18" charset="2"/>
                  </a:rPr>
                  <a:t>o</a:t>
                </a:r>
                <a:endParaRPr lang="en-US" sz="2800" dirty="0"/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endParaRPr lang="en-US" sz="2800" dirty="0"/>
              </a:p>
            </p:txBody>
          </p:sp>
        </mc:Choice>
        <mc:Fallback xmlns="">
          <p:sp>
            <p:nvSpPr>
              <p:cNvPr id="17" name="Text 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1664" y="3140968"/>
                <a:ext cx="4876800" cy="4250394"/>
              </a:xfrm>
              <a:prstGeom prst="rect">
                <a:avLst/>
              </a:prstGeom>
              <a:blipFill rotWithShape="1">
                <a:blip r:embed="rId4"/>
                <a:stretch>
                  <a:fillRect l="-2500" r="-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572" y="273422"/>
            <a:ext cx="6443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008" y="1412776"/>
            <a:ext cx="9036496" cy="5175194"/>
            <a:chOff x="72008" y="1412776"/>
            <a:chExt cx="9036496" cy="5175194"/>
          </a:xfrm>
        </p:grpSpPr>
        <p:pic>
          <p:nvPicPr>
            <p:cNvPr id="6" name="Picture 4" descr="Frames PPT 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1412776"/>
              <a:ext cx="9036496" cy="517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29815" y="1772816"/>
                  <a:ext cx="7920880" cy="4441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Hãy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xOz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kỳ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tia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Oy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nằm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cạnh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xOz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Dùng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thước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đo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đo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đo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So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sánh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tổng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err="1" smtClean="0">
                      <a:latin typeface="Times New Roman" pitchFamily="18" charset="0"/>
                      <a:cs typeface="Times New Roman" pitchFamily="18" charset="0"/>
                    </a:rPr>
                    <a:t>đo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r>
                    <a:rPr lang="en-US" sz="4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𝑦𝑂𝑧</m:t>
                          </m:r>
                        </m:e>
                      </m:acc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𝑥𝑂𝑧</m:t>
                          </m:r>
                        </m:e>
                      </m:acc>
                    </m:oMath>
                  </a14:m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?</a:t>
                  </a:r>
                  <a:endParaRPr lang="en-US"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15" y="1772816"/>
                  <a:ext cx="7920880" cy="44414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85" t="-2473" b="-46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10" descr="ViÕt vë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41089" cy="15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rotractor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92" y="1662336"/>
            <a:ext cx="60198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237484" y="1557784"/>
            <a:ext cx="3505200" cy="3581400"/>
            <a:chOff x="5295900" y="3200400"/>
            <a:chExt cx="3505200" cy="3581400"/>
          </a:xfrm>
        </p:grpSpPr>
        <p:sp>
          <p:nvSpPr>
            <p:cNvPr id="16" name="Line 202"/>
            <p:cNvSpPr>
              <a:spLocks noChangeShapeType="1"/>
            </p:cNvSpPr>
            <p:nvPr/>
          </p:nvSpPr>
          <p:spPr bwMode="auto">
            <a:xfrm flipV="1">
              <a:off x="5546204" y="3200400"/>
              <a:ext cx="685800" cy="3048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99"/>
            <p:cNvGrpSpPr>
              <a:grpSpLocks/>
            </p:cNvGrpSpPr>
            <p:nvPr/>
          </p:nvGrpSpPr>
          <p:grpSpPr bwMode="auto">
            <a:xfrm>
              <a:off x="5295900" y="3581400"/>
              <a:ext cx="3505200" cy="3200400"/>
              <a:chOff x="3336" y="2256"/>
              <a:chExt cx="2208" cy="2016"/>
            </a:xfrm>
          </p:grpSpPr>
          <p:sp>
            <p:nvSpPr>
              <p:cNvPr id="18" name="Text Box 199"/>
              <p:cNvSpPr txBox="1">
                <a:spLocks noChangeArrowheads="1"/>
              </p:cNvSpPr>
              <p:nvPr/>
            </p:nvSpPr>
            <p:spPr bwMode="auto">
              <a:xfrm>
                <a:off x="3576" y="225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/>
                  <a:t>C</a:t>
                </a:r>
                <a:endParaRPr lang="en-US" sz="2400"/>
              </a:p>
            </p:txBody>
          </p:sp>
          <p:sp>
            <p:nvSpPr>
              <p:cNvPr id="19" name="Text Box 200"/>
              <p:cNvSpPr txBox="1">
                <a:spLocks noChangeArrowheads="1"/>
              </p:cNvSpPr>
              <p:nvPr/>
            </p:nvSpPr>
            <p:spPr bwMode="auto">
              <a:xfrm>
                <a:off x="4728" y="3984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/>
                  <a:t>B</a:t>
                </a:r>
                <a:endParaRPr lang="en-US" sz="2400"/>
              </a:p>
            </p:txBody>
          </p:sp>
          <p:sp>
            <p:nvSpPr>
              <p:cNvPr id="20" name="Text Box 201"/>
              <p:cNvSpPr txBox="1">
                <a:spLocks noChangeArrowheads="1"/>
              </p:cNvSpPr>
              <p:nvPr/>
            </p:nvSpPr>
            <p:spPr bwMode="auto">
              <a:xfrm>
                <a:off x="4344" y="259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/>
                  <a:t>A</a:t>
                </a:r>
              </a:p>
            </p:txBody>
          </p:sp>
          <p:sp>
            <p:nvSpPr>
              <p:cNvPr id="21" name="Line 203"/>
              <p:cNvSpPr>
                <a:spLocks noChangeShapeType="1"/>
              </p:cNvSpPr>
              <p:nvPr/>
            </p:nvSpPr>
            <p:spPr bwMode="auto">
              <a:xfrm flipV="1">
                <a:off x="3496" y="2400"/>
                <a:ext cx="1536" cy="15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204"/>
              <p:cNvSpPr txBox="1">
                <a:spLocks noChangeArrowheads="1"/>
              </p:cNvSpPr>
              <p:nvPr/>
            </p:nvSpPr>
            <p:spPr bwMode="auto">
              <a:xfrm>
                <a:off x="3336" y="38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/>
                  <a:t>O</a:t>
                </a:r>
                <a:endParaRPr lang="en-US" sz="2400"/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3808" y="2400"/>
                <a:ext cx="48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solidFill>
                    <a:schemeClr val="tx2"/>
                  </a:solidFill>
                  <a:latin typeface="VNI-Times" pitchFamily="2" charset="0"/>
                  <a:cs typeface="Arial" charset="0"/>
                </a:endParaRPr>
              </a:p>
            </p:txBody>
          </p:sp>
          <p:sp>
            <p:nvSpPr>
              <p:cNvPr id="24" name="Line 206"/>
              <p:cNvSpPr>
                <a:spLocks noChangeShapeType="1"/>
              </p:cNvSpPr>
              <p:nvPr/>
            </p:nvSpPr>
            <p:spPr bwMode="auto">
              <a:xfrm flipV="1">
                <a:off x="3480" y="3936"/>
                <a:ext cx="206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4568" y="2793"/>
                <a:ext cx="48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solidFill>
                    <a:schemeClr val="tx2"/>
                  </a:solidFill>
                  <a:latin typeface="VNI-Times" pitchFamily="2" charset="0"/>
                  <a:cs typeface="Arial" charset="0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872" y="3921"/>
                <a:ext cx="48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solidFill>
                    <a:schemeClr val="tx2"/>
                  </a:solidFill>
                  <a:latin typeface="VNI-Times" pitchFamily="2" charset="0"/>
                  <a:cs typeface="Arial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365523" y="4135854"/>
            <a:ext cx="817791" cy="573506"/>
            <a:chOff x="4628031" y="3630806"/>
            <a:chExt cx="817791" cy="573506"/>
          </a:xfrm>
        </p:grpSpPr>
        <p:sp>
          <p:nvSpPr>
            <p:cNvPr id="27" name="Arc 26"/>
            <p:cNvSpPr/>
            <p:nvPr/>
          </p:nvSpPr>
          <p:spPr>
            <a:xfrm rot="1777651">
              <a:off x="4656611" y="3700256"/>
              <a:ext cx="648072" cy="504056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2244433">
              <a:off x="4628031" y="3630806"/>
              <a:ext cx="817791" cy="461335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Arc 29"/>
          <p:cNvSpPr/>
          <p:nvPr/>
        </p:nvSpPr>
        <p:spPr>
          <a:xfrm rot="19005698">
            <a:off x="4578261" y="3881101"/>
            <a:ext cx="404737" cy="393928"/>
          </a:xfrm>
          <a:prstGeom prst="arc">
            <a:avLst>
              <a:gd name="adj1" fmla="val 16200000"/>
              <a:gd name="adj2" fmla="val 2922839"/>
            </a:avLst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173588" y="4090249"/>
                <a:ext cx="752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88" y="4090249"/>
                <a:ext cx="75206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85351" y="3473234"/>
                <a:ext cx="752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/>
                            </a:rPr>
                            <m:t>32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51" y="3473234"/>
                <a:ext cx="75206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19876" y="3081784"/>
                <a:ext cx="752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/>
                            </a:rPr>
                            <m:t>77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76" y="3081784"/>
                <a:ext cx="75206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rot="20440466">
            <a:off x="4328790" y="3637669"/>
            <a:ext cx="1220829" cy="1333619"/>
          </a:xfrm>
          <a:prstGeom prst="arc">
            <a:avLst>
              <a:gd name="adj1" fmla="val 16200000"/>
              <a:gd name="adj2" fmla="val 2922839"/>
            </a:avLst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6811" y="548680"/>
            <a:ext cx="7167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52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77272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5887603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17" y="5877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96" y="5877272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84" y="5877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877272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52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ction Button: Forward or Next 43">
            <a:hlinkClick r:id="rId7" action="ppaction://hlinksldjump" highlightClick="1"/>
          </p:cNvPr>
          <p:cNvSpPr/>
          <p:nvPr/>
        </p:nvSpPr>
        <p:spPr>
          <a:xfrm>
            <a:off x="7923659" y="6597352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hQRERUUExQUFRUWFx4XGRgWGBgWHRcXGBcWFxcfFxoYGyYeGBolGRkWHy8gIyopLS0sGx4yNTArNSYrLSkBCQoKDgwOGg8PGiwiHyQwLDIsLSwsLCsqNC0sNC4sLC8wLywqLSksKjIsKiwtLCwpNS8vLyovLCwsLCksLCwtL//AABEIALcBEwMBIgACEQEDEQH/xAAcAAEAAwEBAQEBAAAAAAAAAAAABAUGAwcCAQj/xABBEAACAgEDAgUCAwUGAwcFAAABAgMREgAEIQUxBhMiQVEyYSNxgQcUQmKRFjNScpKhscHRFSRDU4Ki4lRjc9Lw/8QAGgEAAgMBAQAAAAAAAAAAAAAAAAUDBAYCAf/EADURAAEDAgMFBgYBBAMAAAAAAAEAAhEDBCExQQUSUWHwE3GBkaGxFCLB0eHxBhUjMlIkM0L/2gAMAwEAAhEDEQA/ANNjr8x11x1o+keGhQeXmxYXn/3ff7a0VWu2kJcsTQtH13brFl8dMdbxugwH/wANf0sf8DrOdX2KGQxw1HiQrOxLAuVDhEQkFmxIYmwB8Nzivr7Yt7dhqVpaOvFXzsWuf8SD13LNdUgJjJX6k/EX/MnNfqLU/ZjqUhBAI7EWPyOpm78OBInZppXNd3cRqOK7Qxgn7Dm+2vj+zbKsSpMRQGSEiyAArYMyZCiVNMrXQX03ekjf5ls8umHxxgaePv4qY7CuN0CW+Z+yj46vfD/Q0lXOQ2Aax7dq7n/lrPyO0UvlSqRZKpJQxlIXP082DjdjtasL4FzdvuXjPoYr+Xv+Y99aOncsvaAqWz5B1+nIpeyl8LWiuyY0+vNegKR2Fa/DMBrHp4hlHfE/pX/A6k/2m4/u+f8ANx/w1RNnUCet2nRIzjwV9vdpFMtOAf8AYj8j3GsT1bYCKVlBscEX3o/OpkvXpWFWF+6jn/e9V7ksbJJJ9zzq/a0X0jicOCU39zSuAN1uPFR8dMdcT1WL/H/s3bk3VfTQPq7cHnUd+qE5mMRyKhVTT8gyUFYgCsMjRN2KJ1NUvKNMbznCFXo7Muqzt1tMzzw944qdjpjqJJNuAHPlL6Xwr1W1ME8xR3MYJF8drN/P75czsqlXVRIyNJGFN0WRWCMSxTIC+D79wOabts2gBIfMda6q63+PXpIBaBOsj6SVJx0x1Fg6bO1ZOwq/NxC3kJZEAhy4AxWyTfAHcnluNluIgWLhiC9jEsCoEfkhVWj5jFu3bknsOIRt60Lt2T5dcvMc4nP8ZuowLfP8dRzEysdaPofhgOucwYX2Xtx8n3/TjWSeaW0BVohfrelk8u1Yr5oB9AyC3/LZsauIvGG6jyeQI49QZFsYMsrRqsZClpGcAkA/F8DXN1takYZSfnqOusOKmsNgVQe0rt7geo64rX/2b2//AJQ/q3/XUKfwbEQcWdT7cggfoRdfrrh/bmJb8xZY6F26d+LA9JamIqlaibFdxrtt/FcEljzAGF2jAh1ING1799QUrh7j8j57jKv17Gi1s1KYA4xHqstvNk0TlGHI/wBx7EfbXDHVt1nqXnMKFKt1fc3Xf47dtV2OtDSe4sBcMVi69NjahFMyNFyx1VdedyI4ozUkjcG2ACoLYtgQ1duARyRdiwbrHVJvJsd2cQXkEC+XGoyY5yPmQB9kWySq8Cyt3ri4qNZTJeYGpyw1XVvTc6oN0SdO/T1VlDGQqhjkwABaqs1yaHazr9kYKCWIAAskmgAOSSfYasdr4caQI0juo5LR0EPIIFtFKaI7j1MPkH2iydAjaVIZZGmBdiw9SKEVC0aSGMgGQkq/NWFsAAG8q/8AmezxvBm86BoM/Mpq3YNckFxA4qgCybsGi0UB47U8qnv3/u1I/X+tCx6f05YIxGl4rdWbPJJPJ+51cHwxIhJSVWB7I4YBa/wvkzAfYhvtWq+TcBH8uSo5OPSxUEg8AobpxfHH6gHjTTZm3LG/P9p/z8Dgeu6VVvLC4oCCPk5ZeOs9/gmOmOo3UeqiEOcbCLk3NVfYDg5OfYflyLFzMhYFiyLA96+a71yNOGXFN7nMaZLc+SovtqjGte4QHZc4XxjpjrrjpjqaVBurljprrjr90SjcUzHWgh8RivUGB+1EapMNR97u1iXJrqwvHyxodyAOfkgaXVmsc2X5DVOLapVpuinmdFo5PEkaqzer0qWqu9AmuL76yfXOoERZxXNuZG8zNSqBWj/CYpkcaUWgU2GF5E8kxNv1mVyfwVUDtbg337MhYWPcV79z31FZRIKW4zThQQLR03Dy9gaNebEaBog/GsHt6vbV2M7CpIDvmbocMDpIEacVr9nULkP3blkA5H6a4rj1nqaogk3LblwDGAqFDJ5khkKYr/dKV8lzaiyxQAjvqSwljkjfNTKr4EDcGSRa/EMW4RsvKWRY2sBmxYd2rUHZ7vb7pmUhBPGwDqazjeNrBQnkqG5DDg+/cjXPY9ATbTSbiSRpJpmasiEFyOz4xIWoEsT3Pv7WdKg+1bbmk9kVBlzn0j6ZJ0aDzUlpG4fT8rZgNvlDYRiMM2DOrGRStIcQrDFr80ZBuwHBB1ndkkxkmh/eXLwtRLwxglWsrfHJoXkCQQyngkhdD4L6gJICuLIyszYuAGxld5FJAPHdl/NDqL4q3Yg3ET8DzI3Q5HEEo8RS2rig8p/K9efxy+fa7Q+GcSGGcO4Eg+XBJNpWnbU4YJdIjLjGqgy/vaBaEU3qAbvEwQnkjkqWA5rjU/cTBAOGazQCiyTRPA/IE/pridtLO2JjWo5AHRnIMhxJpCB2xbIE+681WpkHhdUAaS7yLq+ZEgGQMVnsWVeKN8i/m9xdbdo0AQw73A5j7nToJfb7Ac/ddcHd4gRMeBj089Kfcb/zcUiH1WQWfyQ/lspdENXlVgjiue9HUyHw3K7Eq0qqJBTMxDCLAgoQTWYlBGXPABs3etRt9oEX8MeolixN/U/LEC6Fkk8DueNR5OsRIFOQNS+VkDQWSmYBiKAHFE8jkfes5X2xc3NSWSO7zHj13Preyt6FPs6TJ4k4n7afgqt2nh1WVRm1Kkij+JgkqnzELCgQDiQe/FdiKsNr0mKwpTgDEAUMVKhSvoAJU1ZDH/gKgnr0jJmI2jRo5PVxJ+MAMAuNhhw3LAZHEfn22/S93PbFjEPw3wJUqZEIZgrAZiNiq8E3y3HzAyyu6rpeYjrr1Vx9TdGJAH55KwCEMMq4uubOPN97P5a+BOhkCq6AsWwWwC2LevEWfpINjuDZrg64R+D5mRiZShMpmEY9Sh881BNBithbFgE80DrttPBAYlpzllI0vl90DNY4sX9Jr4Pci9St2M84PcoTcUwJn0Xz+/ROQI3vNM6AY5qtAso7Nyy+3b2rX1+/xEqFf1sXjFZeop9YBH1EYnj3INdtS4/BUOQyt1UYorURGCSaXix3974AHYaDwTDkLsxqSViNYKWrIqK+Rf2s1V6n/o7f9uscvT1XHxNPmoEPWIGVMXa2YYEpKoYnlQCUABN++u0bR+7Rs1ErdN9NI5q+wJon2sX31d7nosTxiMrSrRXElSpHAxKkEcccapo/AseShmJjjVljUekorkZDJaJFAL/l45516/Y7QR2biOj+Fy25bHzSoG16FB61EYCy0W8s/UwbJD6TVg/xcVzqNvugxyNZBv8AEfE3iXc2WcJTMOAKJqh7cnUvqvhqSBi22DGPEekSP6AZC0xjT6cmXgEEVz864Bd66yNEorzWZWceoxk/Tg1e/Itl4pTXtXds+6Y6Kb/HqVabWa4b28MeKr9z4aljOMcl+j0LfaXNbBvlo8b4skcj/DUWfcyQ8TJQMmCn6TJzVxxep2Hc+3HPuBq6g66vl5Orqqr5psgkISBkVsgA07CifSh7k6m7rdRl8A6FuDiXXKwtghWazYIaxwRqWjta+tpmXAcccus+BVavs22rfLUpjXEYHzHfOMqPserbFYmZj5jLGXbhj9IDFU4ovyoxHPI1HTp7bcybpj6vJLSRiqJQMyIho4xqCwFdycjZJv5650mIwrIEywmEzD6gSJYmlIF8tipFAcliKJOvnqvXBNtJ2gAljwZfMR0KqMfxMgSGDKCTiAb45F8Kdt7SrXgZTEhpPzY4YxA61x0VZlnSt4FMacBPNQeqdakmmxgkkQErEoFKXdmUg049B7AXzjkSKrXGTfyruGUzqZ4hiQGikGLHkMEVSfUvZsWBHsGtqrqm6lk26/u0roVnWeNlvBmySxMlgsgZAwYBuMhjVMP2DooXeS7rhWmWnRSzL5jOHdky5UFsjjzyx59tRutbKna4O+eMo8wcPf2TFlN/abu58vH6/pafb+NUtlkRgyAF/L/EABFg4in7c1ifzOvjxLto3jG5UEowAku8WhIeiyMOwLA2AOCbsaznTN0JpJZEctGreWoDeksg9bAfmQt/y372ZEcxOS5kQRHIqT6fMHrJ+Qqgg43WRsAFdKfhW03yzAjMfTvnrBS/Dw4OYdVEm6IHBTOTBgHDZkkMpQoOT61pVq+Rj354h7U/96hsqWV2DIhZyDiymSWView4CE2A/c1rc9K/Z2ZyJ93JKoZRjBGzRYr3qZ0IZ2JNkCgvazyTqth4T2kChYttCoAoehSf9RBJ/rrb7OtK9J7atZ5z3o585wnnE8Cld6+lVY6lTaBIieXKIw5LFrR5FH8udfuOrPxuIopNssSos8knIUAXAqnzC9dwDhRP8RAHdtQsdbejX7VsxCwd1afDv3ZlccdNdsdfmp95Vt1Tcdc5gtU2NNxTVz9qPf8ALUlhQs8Ac6znUpY55UxqRQjgkqStloitMRi1gN2J7aUX962zomqcY0mJTqysjdVRTGE6xMKSngXdJI/krtI43OVsWvtQXy41ABH+LLnv31U9Z6TuttbSxIzIC5lgcUAA3LxyFbGNg2e3YjiqDxD47n2cMZjWdY3dkCmT0FUyDBCCWibIAUMaF18jr0nquz6htmLJGv8ADIjUGUt2phRN0aI54+2sjd/Dx29Sg75szMET4mR6ZLX24rf9VOq35csJBjwEH1WZ6p4VO7mO4yEQmIYOXUotgAjJbF39wfatb7Z9Mg28YCqoCLyxALEKLJZjyT7683ZpejboFWMm1l5HIIkT37cZrfcd+PY1rc9M6ht/NYxLCcFVm/BEgeB/Xkq2GLpkTQPvVWwCrr1tWo1gaZZHyxgOEHgRgMfTFX6dRok7vzDP38Vv+gdKWNFkIHmuoLt/mohR/KvAA+xPdjcCTw9udzu2nV0aGJikcbECmMcaykXGwYWGWiRTBufhteq7H0v++yJaBAfJaJBHwVEYkiOP5km/6Vcr496bt4gq7iPFBwqZSH9cQSST7nubJ13szYr6dZ1a4IMiABz9oyw9ksdWJMtzXztd0KMYBiEZGSPQKe68FiCtA0wJXih2IHz1DrUcWNEESqSrFvQSgU1lyAGDUG5F13ujVjdT7/dmSKOTbquMYZvLJKrlISwBYcsyAL7KGs+qhpujeFIoKNAtzz2HqNtS9ls12+B8aYN2S01C5zpacuOX58Qp+2a1oL8Tw+6zkizbrywIn5V81kJC0xRo8HUcMpFghbXEggXZvOm+EQMWmeSRwASHZmXILjdE1dEi+9HWiVQOw1+6bUrenSEMCr1Ll7xu5DkuabdVGIAAHtroBppqdVk0000ITTTTQhNNNNCE1+Vr900IVHvPCMLklR5eXDhKUOCQSGFc8j8+/NE3C8QeEq27HZgRzqD5ZU4ctQNkDiwO+tTrnuIFkRkYWrAqR8giiP6a8LQVKKzwQZyXjHVOuvJht5mUNG+bpKCrCNY2Uj02rAC2Dg1YHvqw2fXG2ySq6ecr1jx3bEIwlPPBRVGdexyBJtu3i3wLJtkRoHmlXzB6VgSRkXFrvGi4ItO38XJ99Vuz8JdQIVk2rIaIBlmWlVmBI8qyy0AKUHigCTzeUutm1ah3N2R385zgemKYitRez5j16+q4pCX5innCgdgEZlA9P4kciM3HAMiWh72L1mvEvTN88Z8verKhsFfw4GI9xa8Nx7Ej8ta/eeF9zHh+8yquRNFIo3AauAA5suTSgKSSSK1oNl+zWUIpaWHzDy1w8gk/41fkgVZrk66pWFzSfLWtJHEA+pA9IXTqrI3XuMHX9Erxvwt1htiskKgzTSMvlxAhqcBgxcqSAv08A2cece+tYnVhsdtEd5HI4En45TA55u7nElgGDGgRxS5duAbvrvQF6S0m5nKFJquVI3JVgAuLEWaYAEdhYa+SL8h8Z+MDvnAUFYUPpU92P+JvvXYe36nU4t6la6BdTgSHOJ1IGQ0j9ngvHVWMomHcQAOHuvcejfttj3jOu32z2gDVLIqFgTRrFXHBruR3GuE37ZG3Ep223hEEoOLtuSGKHsfLjQ1JXe8gPeiNeYfsj2jeZPJXpCBL/mLBq/ov+4+dWviLb7b/ALQwlIQzwAiTgGOVGYK2R7AoKPsaH5i0/aDmXT6USAAcM9J9FX+E37cPBgnoLf8ATdsgd2M3nzt/eSMyl+OAKX6EB7KKA1YYaysaMBCJURXDFEeI1j6GZWjBFqCFIKcj2OQ1aDrpix8/CmYIrqcbLGhaMe9n+En3NADTfZ+3qFcik8bh01B8ePes/tDYVelNVp3xroR4fZW2Gmu2OmtFKzu6q7xPuFBiR2Co2TkMQAxTDEG+CLfKv5R7Xqll62hbCIGeT/BF6v8AUw9Kj8z+mtvudkkgqRFcXdMoYX+RGom/lXbRfhogLHFFACrkbNkLXAAZjXxXvrK7Q2VTuKpuK9Q7oGXADmtZZbRfQpChSYN4nPmV5d458PbrcRBfJEbBvMWPzFkaRjSsUCj08UWJoHEe/er8PRJ0nbruJ0JnnbBEsAog7881fckXwVHudejqnJJJZm5Zj3Y/f4HwBwPatZrxb0WHeOkTFg62zMgyMUYDdwSAMnKDmu3tWs+y8bd1G2lNpFPvJMDidB7DBPfh3UGGs8gv5DCTwGp9yuni/oYl2e4Br03Mn8rqpL19mpv1dtffgboPldHWZiVkMglT75SJHR+zIWH2yvmhU/w74E3LxlNzupTAOChSMtInwJFZjRHBB+a51pfE3TT5EflGNHjb8OOQhUb0ha5ZaKjkMt1zwb1VD3UR8LvB0nTLKI8ddB5qR5D6gcBB8O9QujdY/dA0ZVvLJ/DdVL+VkeQ6g5YBvUCL4JXjFbm+Hto29dnZ2MWRDoJ2kTzEcEYqRaKayxPsV9u+bjk3CQ5yiOSywHlWAWTlkByIZigYqwNGmBxKnV9+zPqG2WRo1cvLKuQdpGcvGnIVlZrjdczxQsc8GwL+zGOpVjTqtx0PHXu/R1BXNy4NYTT1z5ddZrf7TZJEMUUKPgCtd9NNaVJ00000ITTTTQhNNNNCE0000ITTTTQhNNNNCE0000ITTTTQhVPX5Ahhke/Kjlyc9wowcKzAfwhypJ9uGNBSRZbfcrIoZGV1PIZSGBH2I4Oumqnd+FNpKSz7eEseScByf5q+r9dCFT+JuuR7lH2cHlzNICkrkB4oFPDFz9LSD2j73RNDv4x4x/ZVHsplYfvD7c/URhYvsAxIo37Ee/c69VgC9Pm8guiwBEAMhjhCVYuNaAksH1HvYHfsLndxLKuLBXGVgsA4sNa3QF131nry+rUK0O/x5dZhMmW7QATiDr17FeR7bxNt9tCI9vt5uOy4hQT7lnJN/nzqg2MrGaSfcbeOaWQ0MnASNaAAVcW59rPsPudavxZ0hIKVTD5meTgy5TPlz/dhQqLzl/z9jQIpDgVZuqHNn2qu+vKVCk0FzQSXakmY7wcuio7yvVY4NkQMoGHlitJsulSFEk/c4xFV4wlHauy+kquKjk+kk2F+DrsEJNRbKV37XKmAA/mkks19hetl0naGOCNG7qgB/Ouf971Lx06GwbZ+6528MMROH39Un/rly2WgNPAx0FmOn+Gp1jAbdOhskpEBguTFsUvnEXWmtPjpp+1jWgNGiSOqOcS468gpuGq/rHSTOgCtg6nJWxyANFTa2LBDH3Htq1x0x1We1tRpY4SDmrrC5jg5uBCyEXgqVv77dyEf4YUSG/sW5f8AoRqND0+BpRDAkPlI3KjMGUslFllHpMim6s3weRlY2+Os54bXN3kXMQj0xp55dVYZK6mJWpK9JAPbn7aSbRbSsrYmiA2eGHXvwTmxqvq1C+qSYGGPFXvSunrt4VjTsvexy3JJJFc2STx7n76oeo5brcmBEICGnEiK0bIUJvBmuxJwHUDuRfA1ddVnEe2chok4q5XaJSL59Y5U43RHY1rn4B2YMbTHIl2OLO7SsYwTjbuASPqI4FAixdko9lW/bP7apj9ymL6hYC4Zq2i8OxnajbyDNQoBNkMStUwZaIawDYo3rv0vocO2RFijVcECA1bYjsCx5I1P01qY1S4mU0000LxNNNNCE0000ITTTTQhNNNNCE0000ITTTTQhNNNNCE0000ITTTTQhVvXukieIjs6+pGsinAOJNe1nWa8O9UWUeWWVnhIA9fmsy0vqLjh7Yt2sDgH77WSMMCCLBFEH3B76wvUNudjuospq27nFRLMyrGFX1DFuHYkgLbcd64Nq9p23bUiQMR149Qrls/As8ly8ceHxMiyIVWROMjQUIxXPKktqxoL8sdZPwmkSb4o7ZMoqMtC8eRIBtQxtf4gCw5HIq9epbhOCpPFcEWCoog0VNjv+evJ+kz7sbycpKxMbskh3EqvUUbMPWt2QBfKD39r0s2VVl8ETulcXYDqJwx4r0TcbhIwC7KoJCgsasnsBfvrrjrynxv4sG7ZVjtY0si+CzH+Ij244A/P516D4V8SpvYrHEigeYvwT7j5U0a/prY0rttR5aPDmstuK1x011x01blG6puOvzHXbHTHVWVf3VWdZgjaBxKwWMgZE+3IrvweaFEG+1G61B8JE/uwclGyZvpjWOsTgF9AXIjHvXN/Fa+/F8MhhtcjGoLSLGwR2xplwYoxBBBPFG8SCK5m9F3Ge2jckNkCbDrJzdD8RAoY+1gf176zP8AIHnswI8cP3HWKb2Td2mTOZy61VP4r3DRrGV8xVF3JGkcvlk8KZElFFDTDIMpHHzxpPCvTzDt1yBDv63Bo+tuX7ADvxwAONZPxkSGjBsKawfzyoSQHhmhCHzQCVPv7Xj31u+nTh4kZWVgVBDL2P3GvdjNAtwdevH2U9wTujgpOmoG463DHOkDPUsgtVpu3PdgKW6NWRdGtT9OpVJNNNNCE0000ITTTTQhNNNNCE0000ITTTTQhNNNNCE0000ITTTTQhNNNNCE1gvF00g3KmRTj6kiCxwuroyq0glM0q1yl8AUAOTZve6zHjmZXiG3waR5KbFVUnygyiSi5CqcTQ/P27iGuAaZDjAU9uSKghddjufMiQ+miorHtQHsbNr8Hkfc99Ybxo6f9oRCSfcQgLnlSrEEK0wjKjIuWUWXvjj4Gtz0+bKIWT3NWAhABalIU1wKX9PnWK/ab0ISHzkRjIEVcvNjREUOx+gnN2NsKH2qyK1jtnu3bog4/vwViq1xa5rc8VgPFm7in3DvCgjSgoAAW6/iIHAJ+PsPfXpvgDqG2mg/CijilUBZVVVU37NYFspPI+DY15BPS3/y51qfCvhTqKzxzxR+UBRykYKGQ0SCASxBH2/prV21VwfvRKy7ZJIXsGGmuuOmncr3cUzHTHWaPjf/AO0P9f8A8dfP9ufiH/3/APw0o/qVv/t6H7K5LVedWWTym8qs+KujxYyq+Msbq+Lq+NV/huUfuygZ0hZKkxzBRioBKccVQ+wGoG48csFJEK2P5yff4C2a7171r78G7tWicKVYByc1ikjstfcyD8RhVE/lfOk22LilXobzHZHgY9kzsxNNxHEd/wClw8TqVfzFEn93RaFo1lxBYnFpEJoDkiNg327a0XhCJl2sYaqr01R9BNpZAAJxqyAL+NVXiHa+aIkRY5JsiYxInmBSBRc+oBQti2IPcAAkgH5E0vToFjMkcjqjy+WkeOYUgvTNKALZwOB3YUtcal2KP7G8R17Kau9pYBqpe26NHuN9NPKodtu6RQ3/AOHUSSsV/mLSd/sPga02s54e6mG3W6joqXKzqHUo1FFhcUeGxaMEstipF51o9Omva8bzTIOoVJNNNVvW/EEO0CNMxUO2ANWLxZjZ9vSpPya4BOukKy0000ITTTTQhNNNNCE0000ITTTTQhNNNNCE0000ITTTTQhNNNNCFyO6TPDJc6yxsZY9rrvV++s1+0Bo2hETrEzykqnmOqBWxJBJYHuRXHe6sEjUzrHhXz5VlSeWF1YP6ArKzoCqlgwvt6SARkvB1l+rbsybvygyR7rA+aB5biUJiUEJlRgpZWbg8rXIPDGvVe5lNzjAjLHTjl1xVm2aHVAtJ09QsSgRiIUKRcRiKsj0ekgfOvOv2t7hRJHRgLiqoMZ14ctbA4rGbHpPPuPfXp3lhVC/AAFccAflXx215H+0fr7yTPAHnVVanidYwvprBkdRkVYU1H7fpkdnNJuXO4T9evqpazgKb3ExgfVYyrvWo8G+Pn2REUuUm37V3aL/ACX3X+X+le+WPOp/h3pcM7FJZCr36VsDL8uDk18UOfi9aEVTS+fgsvTmcF7rtev7aVA6TxFWFg5qP6hiCD9iNNYDb+DNviKjR/ay812DRBpwBR4qvbX5qX+rN6lWob1+lZ9C6ek+6SKVmVWR2oHEuy4UoYcj0l24o+j4B1qd94AiIPkySRN7ZMZl/USHKv8AKy6yEm0o9yhUhlZayVhyrLfuP6exBBI1uPD3itZyIZKWeuw+mQCiWjNnmiCUJtfuKY1Nnuo1Wdm5olTUS1w3SFguo7KTbyCKdcWP0sOUk7n8Nj3NAkqeR9xyZHh3dDbzPIY3ZWAitStrIWulRmBORK9h/DfIsj0vqXTI9xG0UqB0buD/ALEEcgg8gjkHXmPUfDv7pusQQDFBLMHQIHeIIUrt6ZciAWAAq6otSxX1qKFNz24tjL25q1b/ANqpIEgiFsugdNkmUzyOU86mCJwwir8NWkBscWxCY+p25I19dX2MQeKFUQW3nOaBJERGFsfUWMjIbJshW551ebSApCiCrVAo9xYUD+mvMetdVMm7kEzegMqXGfLVfJdgrPyWAEwkIJYCwvBo1Z2l/wAeyNOnhhuj6+MT4qeiw1HrV9UjgyjMtByfLjILK1uVsIVIYXiLr2HPF6+N7H5UZeI7glf/ACpDIRXc+XIxV6r6aJ+Besjstzt5Y5ypnG52482V3kztI5SrhRmxjwKEqCFLUp9SsbtOidXG3VciJYp8pY3icbj8Qtc0beWAAxdwQFtcmYWABrI1Nm31jTFSk9xAAOBIGPj9+KmlrlfdJ8eRybdHIZ5Wv0RLZIzKoxBao8lpgrtfNc6mRdFbcyLNu1U48xw/Usd+7WPXJ9647Ady3PobCHcNBQCurTR8fSch5y38ZMjgfzN7AVotbuzuW3NBtZmRH79VUcIMJpppq0uU0000ITTTTQhNNNNCE0000ITTTTQhNNNNCE0000ITTQnWcm8ebYI7BicQCoIKB8nSNSrMAMcnS29gQe2uHPa3/IwvQ0nEK+3MmKM1gUpNkXVDuQO/5a852O1m3CruArZkiZGeWIqZKABxii9KMAAwBuu4sAiX1/qDTRKrvnI9MI0tY1UMLLX6mBogMeSeVC0Stfs927T+SkCSNhmsCzFQoDYu8hcAPZKizzxQH1HWUvdpvu4pWbZzzGfcJGHM8/G9SpvZTLiMDqtH1LcbkoPLjo2Mikil8KN4eYoXK8Tz7X24I8+8YeA3jU7hHaUtWSPbSs5/wnJvMav4RXY1etLL4k3Cy/ioyJGT5qxIJCrAKVV5WbywhBJJFEUBa86tOiyruXedolRkbBecmoqrEsR6eVKcC6rub4Q/EXtid6oIGojPHIz7jReVKQqMLTkYXjE3hvdqpd9vMiAWT5bcD3LccD/+vVbtdk0kirErF/qXE+rjmwQe473r+herdHE615k0Rqg0MrxkfoDif1B14l4l8Ny9NmVSxP8AFHILGQBF9zwwsWOe49jp7sza4u5Y6A7QYpRcWvYw5sxqu20g6iigKk1WTyMiSWJJJayTZPfTU3bftDYIA0ZJA5IagT81XGvzV09tP/WFW3ufr+Fpuq9W/dFDzWSbGOIJbuQLJBB9rHHzfbU+LaJMgcKSHIdfVgUPdStcq4JJyB49j21xnjSZHEiq5sMA6gix8ZcXqq3XiAqnBPpF0DiSaPB+9qB+utDs63bc0v7MbjZJBALtY5TImPwrgdS7PI7y3PTPFrQejdnJB23AqwPbz1Ucf/kUY+5Ce8nxB00TvIAyhzChhZj6SbmjYX8MJlX3+tSASBrEL1MyfQplbEEVxwRa5saC3d88/AOo0G43G0gUyxGRUJcqArqhyyygxt9uRwQUBAqyp+rSZu0aTnOpVsjgJiYPEfZd0hVcN7dMcYW3XxDO+1ke0iwUUACZCzhVVPVaowmyhLerlG4HtnDAITFzahfJYnn6scWYnvbrRv3k1Up49h3clQCWVr8yRY1QZ4Ch6Wcc54yAAn1PL3sEV3indjqW28vb+Y2Eg8+IDCVQFeskeiafE0LuvtqltgOr3FOjMNGZ0G9hj9J1Kb2QAaTqcuvdalukLU4Q+WNwAJcFjDPQrlmQmqA9Pbufc3Twp+7QrCTP5iGVxO4DCSUCIxFSthQscKCnqzY5F3U+CNn1S63MrJCo4Eio0jewALAlR92/ID3GvTaJ5uTu2MS+ZLI7cJEpVwtABRkyKe1lUbntpQ+5rW29QdUD2xGGOWXLlGOcZqZzGOb2m7BWgi3Ybf7aIMGkQSNJQHpXylHIslbZ4yPyOtjrD+BN/F+NJMBHuJZHkYuoBEXpMaGT6fTEYwVuwbsa2yOGAIIIPII5BH21rNlW3w1qynM6nvOJSqqHB2IhfWmmmmSiTTTTQhNNNNCE0000ITTTTQhNNNNCE0000ITTTQnQhefdf8ZytuWgibyowWXMIGdynpai+ShcvMB9N+leacXkNtvzDJF5sUr4RKoVBZLKS8pxH1AmKEcXQdv1t+u9B/fNydxA+42zMVdMUXCZGAV2ZC2LMCcjdHH2u9fW76FuNpTyyGZVOQnjQRtCaq2VbGHe25A5yFc6yt5VPbGXBwxAAzEgjDTI8cxxTpjKbafZuEE66Tz7j4Ll1dVlkkkYGRDIQ1M/0KFCFQrUyir/APUSPg8Nv0XF/Oh3Eyv5ZSNgyuqKylQVDA5EAmmu/vqO3U12huTiGRrzUEpGxAo2Lwjb4PCk8EqaTHeJIN1s9x5uzlcbaf1grckau1lhQDDk8g12Ne2l9pRqh4bSqbuHynQ8uR5KwSwUwHtnIEajn3c16j0rxJJtdksKRztJ6iZGp1ismxErSvK6jnHPv3J/h1C8O+IooWOOXl4BXUq4ePy/SrFGAJGPpYizwp+dROixSSbeJpnlzZAWHCc/+lFZb71Y767zbOKNAcVRQws3VZuA9k/Nkm+5576jvrt12ezr4xh8uXWSG2jGUzu5HHHNbrZbkyKWKlfUQAwIJUEgEhgCL70dY3xzs45dzAslsgv8NjwXdHKMpByFLFIGANWU45vWzbfIADkCGbAY+q2sggY32o38USaAOsT4j3MUvULtf+7Q4lv8DytZBr3CKP8AUNI9ltd8TvAEQD9vcwk10YpFV48GbY/+A36O/wD101agL/j/ANjprTdvU/2PmkUrLy+KVyiItfUxcFfZQyDkWGBkoWDXpN0AdffUd3FPt2dUjEposAxNIz0HHADGlYEjs3BNg6+YvDrN+8Vjb20aIPdPUt8cEhSKH+Nu96j+Hiqh5nxKRraqe7SOUKg/bJF4+Wb76s9sKIJpEgiMjmDoeIOXgoajy0xlORWH2/7RN3AcImRY1Y+kopu2J9RIyJ9uCOAKqtei9J8TfvUUc8sZEZDDBTl6wyrkRYLJw3LUFscnlh4/1vamOZwexJYH5B5/51r0H9l0Mq7PcuwXyCbo5AtgpL0V5IqhXvzyObs7TtaAoCs1oBkciZ+uuK01jWc6GgyIXdv2ayw7tdzDNDAilXIbL8M0PMUexS8gLYcGtW+82rvvdrPt3TKVjAXYARyqyM4oLRZFw4YsSSRRIGsV+1NJP3iLJZAWj5uirMGb+7CkgAKVFd/m7s6TwvOU/d23MWUcMaxLGxoAsBm0nwxGNcFaxBN8artpPqMp1qrw4EEZDLLPEnH7xK8ubqnbhzcjOHetP1wbyCg823QMD6oI2mYUQLxkcCqLG6N4176tuj+F0kYebuDPGrZKgTy4pJKDZklmO4YVzbGiK4qtVvWOtLysUKCRmQhSSRWfqLoqhQClrdqRziboaibPdlG/edtGiCUIxHqZlUNm6q5PBb6WJHtxWvH0KG7/AG4adI+pInjlzUFO/ZVduVHYjv1ykL0He9HikdWKLkhagwDAFjbMFvHItRsg3qt20+52KGNTHIioXQyGmfFS0iqsagLZ92J7+/bXPo/i1dxKUNKzFiiFs5MI/qaQA0gJIxXm6uyO12m6EqWLBCiw4IIyF0y3aGvnVVlxcWjj1hj+eXDRMpMBrsR1kpey8TbeUCpVUsQAr3GxsAjFXALAhhyL76tdZLf9EicPa15irlQClxHiQpYeoAgY/leoES7yFIsZ2rzcXAVCkcb5G1zBdqYqoLHiu1aeUNr03j5xB668lAbVpxYfP8Leaax3TvHMlETQMSkSyO0JVsLBvzA5UI1ANiCxAbn72Wx8a7eSg7GFiAQsuK2rrkjWCVAI45INgjTRtam/BpCrut6jcwr/AE1wh38bsVWRGZe6qwJF9rANjXfUqgiE0000ITTUHrXWotpC00zYov6kk9go9yT7arfD3jfb73ERsVdlLKjlMiqmjwjtRHwaNG6rXkiYXYpuLd8Axx0Wg01B3XWoYkEjSLgTiCPUCeSaxu6CsT8UfjVX1HxrChVIWSWRnCAF8FNqxtXxIfkBfTdFlBrXjnhokletpPdkFotfhNayP9uWcELt5AXEixUVdg8TCN/MU0qAOePUbrXDbRbyRV8yaVEMYajisgckZq5QC1Cg4sK+o3dDVStf0KIlzvLyU4tX/wDqB1yVtvvG+2SIyK+ZAsLTqa9PLWtqlMpyIqjxeqfZ7GeWjI7iMuxkHnM6yK2TRNGwINDIAqMVNAjsNd93t4dlD5uEkhijKXYZvKzW1JJAKqDfq7BTz3112viKGWI+U6SPgWEWQRhiOclPqUWQLI99JLnaVWrhSGGOOP7Gev0lTtdTpncZmeOccus0dU2yFYVxy59NVfeyCb5+dVaeOkKlkAKKSCwV2BYA+glRlGxNHIhhX3OqDq/iUyzx+UQS6B0wZaaNsuGU+pZFplbkjgHjsOKxihxR5yrgMS2XIAANGuTz99WjaWrLVj6pBeRlJ3p54mBwkcTgVUq3HZvO9ies02vTpo4FdZISZWJWAj0qG9TYtGSYkW/pIb2AqwNYsfs+6jCzPDuUDMSxCPJHZJs8Y49/Y6neI/Hcmx3aKUEkZhUYk0RUkv0n29rBBuhqy2f7VNk49TSRn4ZCf6FMv+WqFb4qm7tKFIFrgJwme8K/a1KVamO1fj5Qs5Hv+qbWQNvP3hoBYcx4NQIIDZKDVGjRrtrXbbq7hVlh/dnjI43DLNMyX9Vq8hw+5sAe4UDX4f2kbD/6gf6Jf/01VbDxNs5t7GmzLJLKxU+nCKVip8sOLsMXxUOACMrNgUYRTrXLgHUN09xDT3zrzxHEKWo2kGkdpI75I+/d5K73WzyUSGWaeUD8NhJ5Kplx+EIiFjFHuO4+dZzbSr5mIHlRrRkBJJLKxY2TyxLH8/6avOsbNhGzxBwOS8XKkEEhqA5DAg5IO5B97yzUPS5WqX6wTZwORH08H3J4uvv3HtNbuBadNIyjlGSzG0KFag/dcZGYOhC20M9qCARfPIo8/IrjTULbxnEFZJACLoVQvnjIEj8ieO2moiwT+1Cvrw31k7iVhEtOoLxljw5Xur0DjY/P31D6r1XbTsszROoZzlEpC5yovcsOMQGJJHJJA+dROseIdzFKCPRh6lCsrWAaykFg0RYC/n3riB1LcecizeSYh57O7Z5KGaLFhRHpFhPcgHi+aHvw01N84AjQ+ntEZFVqjpBbqJPop/iDo223nT13cCGMISrI7EhMmssp73ZB/mFfA199d38+2i2yxu0YMNyKY4sUoJ6VJQBTZcY8njtqL4X6qILXcEmK/MXBWYGXgZOoBJIH01YB+CFrT7TxQm6PlwEgm7aRcRQr6FJBduVodgDZ+DBVdUpOAc3fY0kycRB0kg5eaf7NDH0iW1Ic7QZiOXNUc28R9jtJCcpEkKRl8AzBM0a7sXgoJruyiuSNQ5fEcbMyt6ZDG4ZGVlsIjODR5HGYrm8hRNcbU9F2+CIyIwjsrlXBa8z+Zsk/nrJ+L+jbJIiI5PLkHKRRt5mTX2VDl5d8jJcRzzY417a3VGoTT3TiTHKTh4DPLNebT2ZUrtkuEboHDEa9ea7IBFHlLIY14uzTMfl2+ppD8A/YXV6+IMWT8GBnUCh5jBVA9uJCWA/9OoUkLvIWcM0gH0X5bItAWgAcSKTZLKbs1XsIv/aVg4RyB1POXlOR8kEFWx47hhXcgDVhlInPPXGB9z3rCUaJDz2kk6w7dHiMz39G+2fQ6bzHxWQigIvQEU8MFIoknsW4scUBxqw6XvH2lBY1eNVlxRPSTJJRVnJNNQAT2pSe5757Zb2UnCWcw9iaDG1vjmSVgFJoZAFeQMrIGrzo3i+Hy187yELSY8xM9K2JUuxcBQAf4QSavHVpjXO+WZHA5LU2twaQDWGBwPXPvV3D44/BYyU7QpD6T+EZnkepfLW+w4ofIs8EHV90nxDDOCqO9ZKlsjpcjBmoZclsRZrgD31x6ZsjWUoR0xBVQiK2IJIJ4F2KPc8aqOrVFOJBCYZEJdPLdJAzFcMjH6UVSgKkjk8fAOvallSI3jgT+MO78puLwAfOI+/qtLt1Rh5vpkHJBT1BrFd759wRqMvQow2IvFaxX2NIIlDhuWCpYAJqyTR7jJwbMKI3iliiZVcBZnJZZXAuUICEvvwByTZuq19t4rmDHy844ykSHMGQxsLEroATl6TXINkA13usbIs/weIPHrn58FZbdU3Yh3WivNx4dUgBGA4lIXFo1HmlCFcRsuYUJVcA8Xz3broRV7iaRCpAVs/UqBZco4zXoQsy1ye/FYiocHjNQI5CoxczWOco/LZFiLqh4BB5AB+oEcDn6n8YxrE0zASKsqxM8TekuY/Mcx3WSA+98gE80L5i7YMPx+5x9lYNUASTh4Kyk2+7R1ZJ3aiKDnJVixkLB1DVK+RADHnheTRJiz9O3BuSZ+GlUyBZGCPB6C4ZWPoxIy4/hDKTyb7zeJIs2DlbSRIXKuKjd1bHI1ffFciBRZv8LaiyeIoN5EdswZJJHfbGPIFlIQmRrUktGKPq4s0OK12K12QZmPDrLqV5IGIAXnPiPxCm528YabcSSKwCq3EaRqrC6/ickimNmhybJGvxdhC21gaBN2u4yuWUCkVPUD5ZJAPAJ79lksgA1a+GvB8e83qhxHHEMskhkJxdGwCOJizW7eockEKaHcjTeKN7tEWUwb6POMUUILkspGMaypwpvgLTEH45GmlUXEb9MA95jy6Cs19p0qDBSpDDMzz0gLt0LbRzuwvcbeRXWVISGhACqsZZIntXVhwxPILkGuLvdv0WJVwCXGcmxYGlLsXYV2oMx/Lga8qi8cMk6SMfLWJvVHCCzY2VALSXi2BICMwChmqmoHRp40aQQyAM7MspaNW/uXDqduRyFNepaB5W7+NKH0K9VoLjA78oy8PPNLaV22oC4O661W63G9ij5LxxjK2s9vUFskcAZEAk+5Fntqs694hCIwy8uQIPVIV/D8yTy0cqCQwrN6v6UPzrN7YzbkReZLBC6rKkjNhUwmC3lG2KgUnJB5Ivjtqj6d0/bzeWodIxl5YeRQRIFKleDzR4qqNMQeCRqSnY0xDnmZPeOusFE+6ptiMVKn/aRK6S7fcCIsEZQ0ZGDSWChsnBo+wrIE3yL41TzTKhLIxRaKinbzYVKjIMaGUfJAYXwBmPfUHqbwZYw7iGrb1iGLbkWeyn+9K9/qC9hxqGsQAC+dA197ZUv8qFf0AP31ddSp08G+kgg8tEgva++d2ZjIiQ4HkQI81oumSeWp4DSIGKMOPMjYgun8rAAY+1X7WBabzqKxfWHHpDEkBaDDIXkQQaI4Ooc/iKNZPKgbbiKL0w0Y/4YhTE8mzJY97BHB1X9W6zHLKJBUoVQRl9Ly1btTEFiWNDKqAHA0qph7ny4QDj1w7u/gqjHuYCHO1zIz4xB/C+uoQ7bftCMRJbMnIdaGDOadRQNoKPI5PBvim3H7NduZPKXcSxSd8JYw/BBIp0IU8A/wBDwKOtBs915kySiFHaPk+TiJOQVFhjZWieKA/m9tX253cu23KbtQjKiABWJWyfMDZe/wBLmsQxv2Opm3LmV20w8taRyOM8CD7Bau0p/wDFLi3eIPA5d+vhKwC/srjD4fvRd6vBIwDj2skvSrfuf0s8a0/hj9nkMU2aQvK+3Hn5CQsWaMhhGgVFAcnHuDQNizQ1e7PqzyySNLGyGRyyt62ByJxUsyKbUUosAUFAN8a49A6hu+nqQHyUGj5yB0KqTiVaMiSNaJNNagsxrkkzUb2bhza9U7oyyE8/ljDljnirFZgZRD2MzzwJjzx8V9xnyY481cKSI/MZGCmQgmiWAORpjdVfcgmjA6huYzKUV/LmFC2BVXsWoJrFj8e/cD3q/wDEfiiTebYwPtIyWKHLzg6DF1YmmQMeAeK5vvqhTpSlraR2UAr5b4uMTXBLLkwBAIsnVWta0abw+m8mQZ7/AC9PVRP2s11Mse0EcNPweB9FHPiCJPTMwikHDIQzUfsQKII5B+CO2mu39ndr/wCUn+nX7qUGlGMpG405wBVOekPupmkHpiL2rkgkhAEGK8/BIyquDRPGtLtNqsSBB9IFAc/rfyTyT82dNNcV3HeLNAodwNcYUbcdEgk/gCk+6eg/7ek/qDqsPhQh1sJNGTTBwAQOaauQSpPcUaLUOdNNR9q9mRXJaA7e1U4+G9uB/cQ/6FP/ABGuu26fHF/dxon+VQP+GmmvW1HOGJUkkr73G2WQUwv3HsQflSOVP3HOqXqfTWVWZsZFHqyIAkSh3sUJAABY4ahwSa001Iw4gKN9JryJGPHXrorjD4UhmRZAZFDgPWQNZqCQCRdHi7u/jVi/hmAqBiRQqwaJ4rn2Pv7e5+dNNdvqPmJXZaFL6dsE27ZRZK9Yhg72Afjmh+mu4X8zZskkkknuSTyTppqMuccyvV2WGx31zdK1+6ahDjvQuQoW62Nq3l4o5/ixB9+b4+LF899UUHhFySHdVQn+Ek36WA9NAGsiLNEAnnTTVgVXNGCC2V3XwvIvpWekuytcHGwtpeBoE88ck6tdr03BAC1sDYZQIyCDYxw+mvkc6/dNemq86rpstyXeCYbeGaMRRsjqhtgWKGIu14hlvhrBDWCOzXxnIdput2sZZxHCgAhFREhQQeFijQKpq6J4PsTzppqz8TU7Hd64rtzi5u65fcPg7FlYSm0+nhgB2usHUj9D7n5OtNxzSgXzx8/9dNNU3uL/APJRgACAs5v+hTvLmHU9xf0ELzXZfa67m/e/b4PhFgAVlpqHsRTAVwRyB79vYfc6aak7Zy53G5q22HTXU3JKrcVXlqvxyWHJ1MbaIGsAWe5rX5pqEuJcuoC+ljA7AD8hWoG/6IktkWjHuV7N8ZKeCfvwfuNNNegkYhBAOBVYPDr+arEJ35kjZo3XjhgOabsD6uRd9hVlH4ih2xrdSMZQSFZly9F+nHAUCVqzSknvdDTTUzaLbsim/wBM/rhyVyxuHWxinlwMke67f292zcRF5HPAUKVs/m9ADXX973T8loYB/hCmZh+bEqt/kP66aairWFG3MNE9+P49FbuNp3DsAY7l22USxIFstXuQLPJPtQHfsOBqQrg+2mmonNzKUHiv3yBpppqLeK5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RERUUExQUFRUWFx4XGRgWGBgWHRcXGBcWFxcfFxoYGyYeGBolGRkWHy8gIyopLS0sGx4yNTArNSYrLSkBCQoKDgwOGg8PGiwiHyQwLDIsLSwsLCsqNC0sNC4sLC8wLywqLSksKjIsKiwtLCwpNS8vLyovLCwsLCksLCwtL//AABEIALcBEwMBIgACEQEDEQH/xAAcAAEAAwEBAQEBAAAAAAAAAAAABAUGAwcCAQj/xABBEAACAgEDAgUCAwUGAwcFAAABAgMREgAEIQUxBhMiQVEyYSNxgQcUQmKRFjNScpKhscHRFSRDU4Ki4lRjc9Lw/8QAGgEAAgMBAQAAAAAAAAAAAAAAAAUDBAYCAf/EADURAAEDAgMFBgYBBAMAAAAAAAEAAhEDBCExQQUSUWHwE3GBkaGxFCLB0eHxBhUjMlIkM0L/2gAMAwEAAhEDEQA/ANNjr8x11x1o+keGhQeXmxYXn/3ff7a0VWu2kJcsTQtH13brFl8dMdbxugwH/wANf0sf8DrOdX2KGQxw1HiQrOxLAuVDhEQkFmxIYmwB8Nzivr7Yt7dhqVpaOvFXzsWuf8SD13LNdUgJjJX6k/EX/MnNfqLU/ZjqUhBAI7EWPyOpm78OBInZppXNd3cRqOK7Qxgn7Dm+2vj+zbKsSpMRQGSEiyAArYMyZCiVNMrXQX03ekjf5ls8umHxxgaePv4qY7CuN0CW+Z+yj46vfD/Q0lXOQ2Aax7dq7n/lrPyO0UvlSqRZKpJQxlIXP082DjdjtasL4FzdvuXjPoYr+Xv+Y99aOncsvaAqWz5B1+nIpeyl8LWiuyY0+vNegKR2Fa/DMBrHp4hlHfE/pX/A6k/2m4/u+f8ANx/w1RNnUCet2nRIzjwV9vdpFMtOAf8AYj8j3GsT1bYCKVlBscEX3o/OpkvXpWFWF+6jn/e9V7ksbJJJ9zzq/a0X0jicOCU39zSuAN1uPFR8dMdcT1WL/H/s3bk3VfTQPq7cHnUd+qE5mMRyKhVTT8gyUFYgCsMjRN2KJ1NUvKNMbznCFXo7Muqzt1tMzzw944qdjpjqJJNuAHPlL6Xwr1W1ME8xR3MYJF8drN/P75czsqlXVRIyNJGFN0WRWCMSxTIC+D79wOabts2gBIfMda6q63+PXpIBaBOsj6SVJx0x1Fg6bO1ZOwq/NxC3kJZEAhy4AxWyTfAHcnluNluIgWLhiC9jEsCoEfkhVWj5jFu3bknsOIRt60Lt2T5dcvMc4nP8ZuowLfP8dRzEysdaPofhgOucwYX2Xtx8n3/TjWSeaW0BVohfrelk8u1Yr5oB9AyC3/LZsauIvGG6jyeQI49QZFsYMsrRqsZClpGcAkA/F8DXN1takYZSfnqOusOKmsNgVQe0rt7geo64rX/2b2//AJQ/q3/XUKfwbEQcWdT7cggfoRdfrrh/bmJb8xZY6F26d+LA9JamIqlaibFdxrtt/FcEljzAGF2jAh1ING1799QUrh7j8j57jKv17Gi1s1KYA4xHqstvNk0TlGHI/wBx7EfbXDHVt1nqXnMKFKt1fc3Xf47dtV2OtDSe4sBcMVi69NjahFMyNFyx1VdedyI4ozUkjcG2ACoLYtgQ1duARyRdiwbrHVJvJsd2cQXkEC+XGoyY5yPmQB9kWySq8Cyt3ri4qNZTJeYGpyw1XVvTc6oN0SdO/T1VlDGQqhjkwABaqs1yaHazr9kYKCWIAAskmgAOSSfYasdr4caQI0juo5LR0EPIIFtFKaI7j1MPkH2iydAjaVIZZGmBdiw9SKEVC0aSGMgGQkq/NWFsAAG8q/8AmezxvBm86BoM/Mpq3YNckFxA4qgCybsGi0UB47U8qnv3/u1I/X+tCx6f05YIxGl4rdWbPJJPJ+51cHwxIhJSVWB7I4YBa/wvkzAfYhvtWq+TcBH8uSo5OPSxUEg8AobpxfHH6gHjTTZm3LG/P9p/z8Dgeu6VVvLC4oCCPk5ZeOs9/gmOmOo3UeqiEOcbCLk3NVfYDg5OfYflyLFzMhYFiyLA96+a71yNOGXFN7nMaZLc+SovtqjGte4QHZc4XxjpjrrjpjqaVBurljprrjr90SjcUzHWgh8RivUGB+1EapMNR97u1iXJrqwvHyxodyAOfkgaXVmsc2X5DVOLapVpuinmdFo5PEkaqzer0qWqu9AmuL76yfXOoERZxXNuZG8zNSqBWj/CYpkcaUWgU2GF5E8kxNv1mVyfwVUDtbg337MhYWPcV79z31FZRIKW4zThQQLR03Dy9gaNebEaBog/GsHt6vbV2M7CpIDvmbocMDpIEacVr9nULkP3blkA5H6a4rj1nqaogk3LblwDGAqFDJ5khkKYr/dKV8lzaiyxQAjvqSwljkjfNTKr4EDcGSRa/EMW4RsvKWRY2sBmxYd2rUHZ7vb7pmUhBPGwDqazjeNrBQnkqG5DDg+/cjXPY9ATbTSbiSRpJpmasiEFyOz4xIWoEsT3Pv7WdKg+1bbmk9kVBlzn0j6ZJ0aDzUlpG4fT8rZgNvlDYRiMM2DOrGRStIcQrDFr80ZBuwHBB1ndkkxkmh/eXLwtRLwxglWsrfHJoXkCQQyngkhdD4L6gJICuLIyszYuAGxld5FJAPHdl/NDqL4q3Yg3ET8DzI3Q5HEEo8RS2rig8p/K9efxy+fa7Q+GcSGGcO4Eg+XBJNpWnbU4YJdIjLjGqgy/vaBaEU3qAbvEwQnkjkqWA5rjU/cTBAOGazQCiyTRPA/IE/pridtLO2JjWo5AHRnIMhxJpCB2xbIE+681WpkHhdUAaS7yLq+ZEgGQMVnsWVeKN8i/m9xdbdo0AQw73A5j7nToJfb7Ac/ddcHd4gRMeBj089Kfcb/zcUiH1WQWfyQ/lspdENXlVgjiue9HUyHw3K7Eq0qqJBTMxDCLAgoQTWYlBGXPABs3etRt9oEX8MeolixN/U/LEC6Fkk8DueNR5OsRIFOQNS+VkDQWSmYBiKAHFE8jkfes5X2xc3NSWSO7zHj13Preyt6FPs6TJ4k4n7afgqt2nh1WVRm1Kkij+JgkqnzELCgQDiQe/FdiKsNr0mKwpTgDEAUMVKhSvoAJU1ZDH/gKgnr0jJmI2jRo5PVxJ+MAMAuNhhw3LAZHEfn22/S93PbFjEPw3wJUqZEIZgrAZiNiq8E3y3HzAyyu6rpeYjrr1Vx9TdGJAH55KwCEMMq4uubOPN97P5a+BOhkCq6AsWwWwC2LevEWfpINjuDZrg64R+D5mRiZShMpmEY9Sh881BNBithbFgE80DrttPBAYlpzllI0vl90DNY4sX9Jr4Pci9St2M84PcoTcUwJn0Xz+/ROQI3vNM6AY5qtAso7Nyy+3b2rX1+/xEqFf1sXjFZeop9YBH1EYnj3INdtS4/BUOQyt1UYorURGCSaXix3974AHYaDwTDkLsxqSViNYKWrIqK+Rf2s1V6n/o7f9uscvT1XHxNPmoEPWIGVMXa2YYEpKoYnlQCUABN++u0bR+7Rs1ErdN9NI5q+wJon2sX31d7nosTxiMrSrRXElSpHAxKkEcccapo/AseShmJjjVljUekorkZDJaJFAL/l45516/Y7QR2biOj+Fy25bHzSoG16FB61EYCy0W8s/UwbJD6TVg/xcVzqNvugxyNZBv8AEfE3iXc2WcJTMOAKJqh7cnUvqvhqSBi22DGPEekSP6AZC0xjT6cmXgEEVz864Bd66yNEorzWZWceoxk/Tg1e/Itl4pTXtXds+6Y6Kb/HqVabWa4b28MeKr9z4aljOMcl+j0LfaXNbBvlo8b4skcj/DUWfcyQ8TJQMmCn6TJzVxxep2Hc+3HPuBq6g66vl5Orqqr5psgkISBkVsgA07CifSh7k6m7rdRl8A6FuDiXXKwtghWazYIaxwRqWjta+tpmXAcccus+BVavs22rfLUpjXEYHzHfOMqPserbFYmZj5jLGXbhj9IDFU4ovyoxHPI1HTp7bcybpj6vJLSRiqJQMyIho4xqCwFdycjZJv5650mIwrIEywmEzD6gSJYmlIF8tipFAcliKJOvnqvXBNtJ2gAljwZfMR0KqMfxMgSGDKCTiAb45F8Kdt7SrXgZTEhpPzY4YxA61x0VZlnSt4FMacBPNQeqdakmmxgkkQErEoFKXdmUg049B7AXzjkSKrXGTfyruGUzqZ4hiQGikGLHkMEVSfUvZsWBHsGtqrqm6lk26/u0roVnWeNlvBmySxMlgsgZAwYBuMhjVMP2DooXeS7rhWmWnRSzL5jOHdky5UFsjjzyx59tRutbKna4O+eMo8wcPf2TFlN/abu58vH6/pafb+NUtlkRgyAF/L/EABFg4in7c1ifzOvjxLto3jG5UEowAku8WhIeiyMOwLA2AOCbsaznTN0JpJZEctGreWoDeksg9bAfmQt/y372ZEcxOS5kQRHIqT6fMHrJ+Qqgg43WRsAFdKfhW03yzAjMfTvnrBS/Dw4OYdVEm6IHBTOTBgHDZkkMpQoOT61pVq+Rj354h7U/96hsqWV2DIhZyDiymSWView4CE2A/c1rc9K/Z2ZyJ93JKoZRjBGzRYr3qZ0IZ2JNkCgvazyTqth4T2kChYttCoAoehSf9RBJ/rrb7OtK9J7atZ5z3o585wnnE8Cld6+lVY6lTaBIieXKIw5LFrR5FH8udfuOrPxuIopNssSos8knIUAXAqnzC9dwDhRP8RAHdtQsdbejX7VsxCwd1afDv3ZlccdNdsdfmp95Vt1Tcdc5gtU2NNxTVz9qPf8ALUlhQs8Ac6znUpY55UxqRQjgkqStloitMRi1gN2J7aUX962zomqcY0mJTqysjdVRTGE6xMKSngXdJI/krtI43OVsWvtQXy41ABH+LLnv31U9Z6TuttbSxIzIC5lgcUAA3LxyFbGNg2e3YjiqDxD47n2cMZjWdY3dkCmT0FUyDBCCWibIAUMaF18jr0nquz6htmLJGv8ADIjUGUt2phRN0aI54+2sjd/Dx29Sg75szMET4mR6ZLX24rf9VOq35csJBjwEH1WZ6p4VO7mO4yEQmIYOXUotgAjJbF39wfatb7Z9Mg28YCqoCLyxALEKLJZjyT7683ZpejboFWMm1l5HIIkT37cZrfcd+PY1rc9M6ht/NYxLCcFVm/BEgeB/Xkq2GLpkTQPvVWwCrr1tWo1gaZZHyxgOEHgRgMfTFX6dRok7vzDP38Vv+gdKWNFkIHmuoLt/mohR/KvAA+xPdjcCTw9udzu2nV0aGJikcbECmMcaykXGwYWGWiRTBufhteq7H0v++yJaBAfJaJBHwVEYkiOP5km/6Vcr496bt4gq7iPFBwqZSH9cQSST7nubJ13szYr6dZ1a4IMiABz9oyw9ksdWJMtzXztd0KMYBiEZGSPQKe68FiCtA0wJXih2IHz1DrUcWNEESqSrFvQSgU1lyAGDUG5F13ujVjdT7/dmSKOTbquMYZvLJKrlISwBYcsyAL7KGs+qhpujeFIoKNAtzz2HqNtS9ls12+B8aYN2S01C5zpacuOX58Qp+2a1oL8Tw+6zkizbrywIn5V81kJC0xRo8HUcMpFghbXEggXZvOm+EQMWmeSRwASHZmXILjdE1dEi+9HWiVQOw1+6bUrenSEMCr1Ll7xu5DkuabdVGIAAHtroBppqdVk0000ITTTTQhNNNNCE1+Vr900IVHvPCMLklR5eXDhKUOCQSGFc8j8+/NE3C8QeEq27HZgRzqD5ZU4ctQNkDiwO+tTrnuIFkRkYWrAqR8giiP6a8LQVKKzwQZyXjHVOuvJht5mUNG+bpKCrCNY2Uj02rAC2Dg1YHvqw2fXG2ySq6ecr1jx3bEIwlPPBRVGdexyBJtu3i3wLJtkRoHmlXzB6VgSRkXFrvGi4ItO38XJ99Vuz8JdQIVk2rIaIBlmWlVmBI8qyy0AKUHigCTzeUutm1ah3N2R385zgemKYitRez5j16+q4pCX5innCgdgEZlA9P4kciM3HAMiWh72L1mvEvTN88Z8verKhsFfw4GI9xa8Nx7Ej8ta/eeF9zHh+8yquRNFIo3AauAA5suTSgKSSSK1oNl+zWUIpaWHzDy1w8gk/41fkgVZrk66pWFzSfLWtJHEA+pA9IXTqrI3XuMHX9Erxvwt1htiskKgzTSMvlxAhqcBgxcqSAv08A2cece+tYnVhsdtEd5HI4En45TA55u7nElgGDGgRxS5duAbvrvQF6S0m5nKFJquVI3JVgAuLEWaYAEdhYa+SL8h8Z+MDvnAUFYUPpU92P+JvvXYe36nU4t6la6BdTgSHOJ1IGQ0j9ngvHVWMomHcQAOHuvcejfttj3jOu32z2gDVLIqFgTRrFXHBruR3GuE37ZG3Ep223hEEoOLtuSGKHsfLjQ1JXe8gPeiNeYfsj2jeZPJXpCBL/mLBq/ov+4+dWviLb7b/ALQwlIQzwAiTgGOVGYK2R7AoKPsaH5i0/aDmXT6USAAcM9J9FX+E37cPBgnoLf8ATdsgd2M3nzt/eSMyl+OAKX6EB7KKA1YYaysaMBCJURXDFEeI1j6GZWjBFqCFIKcj2OQ1aDrpix8/CmYIrqcbLGhaMe9n+En3NADTfZ+3qFcik8bh01B8ePes/tDYVelNVp3xroR4fZW2Gmu2OmtFKzu6q7xPuFBiR2Co2TkMQAxTDEG+CLfKv5R7Xqll62hbCIGeT/BF6v8AUw9Kj8z+mtvudkkgqRFcXdMoYX+RGom/lXbRfhogLHFFACrkbNkLXAAZjXxXvrK7Q2VTuKpuK9Q7oGXADmtZZbRfQpChSYN4nPmV5d458PbrcRBfJEbBvMWPzFkaRjSsUCj08UWJoHEe/er8PRJ0nbruJ0JnnbBEsAog7881fckXwVHudejqnJJJZm5Zj3Y/f4HwBwPatZrxb0WHeOkTFg62zMgyMUYDdwSAMnKDmu3tWs+y8bd1G2lNpFPvJMDidB7DBPfh3UGGs8gv5DCTwGp9yuni/oYl2e4Br03Mn8rqpL19mpv1dtffgboPldHWZiVkMglT75SJHR+zIWH2yvmhU/w74E3LxlNzupTAOChSMtInwJFZjRHBB+a51pfE3TT5EflGNHjb8OOQhUb0ha5ZaKjkMt1zwb1VD3UR8LvB0nTLKI8ddB5qR5D6gcBB8O9QujdY/dA0ZVvLJ/DdVL+VkeQ6g5YBvUCL4JXjFbm+Hto29dnZ2MWRDoJ2kTzEcEYqRaKayxPsV9u+bjk3CQ5yiOSywHlWAWTlkByIZigYqwNGmBxKnV9+zPqG2WRo1cvLKuQdpGcvGnIVlZrjdczxQsc8GwL+zGOpVjTqtx0PHXu/R1BXNy4NYTT1z5ddZrf7TZJEMUUKPgCtd9NNaVJ00000ITTTTQhNNNNCE0000ITTTTQhNNNNCE0000ITTTTQhVPX5Ahhke/Kjlyc9wowcKzAfwhypJ9uGNBSRZbfcrIoZGV1PIZSGBH2I4Oumqnd+FNpKSz7eEseScByf5q+r9dCFT+JuuR7lH2cHlzNICkrkB4oFPDFz9LSD2j73RNDv4x4x/ZVHsplYfvD7c/URhYvsAxIo37Ee/c69VgC9Pm8guiwBEAMhjhCVYuNaAksH1HvYHfsLndxLKuLBXGVgsA4sNa3QF131nry+rUK0O/x5dZhMmW7QATiDr17FeR7bxNt9tCI9vt5uOy4hQT7lnJN/nzqg2MrGaSfcbeOaWQ0MnASNaAAVcW59rPsPudavxZ0hIKVTD5meTgy5TPlz/dhQqLzl/z9jQIpDgVZuqHNn2qu+vKVCk0FzQSXakmY7wcuio7yvVY4NkQMoGHlitJsulSFEk/c4xFV4wlHauy+kquKjk+kk2F+DrsEJNRbKV37XKmAA/mkks19hetl0naGOCNG7qgB/Ouf971Lx06GwbZ+6528MMROH39Un/rly2WgNPAx0FmOn+Gp1jAbdOhskpEBguTFsUvnEXWmtPjpp+1jWgNGiSOqOcS468gpuGq/rHSTOgCtg6nJWxyANFTa2LBDH3Htq1x0x1We1tRpY4SDmrrC5jg5uBCyEXgqVv77dyEf4YUSG/sW5f8AoRqND0+BpRDAkPlI3KjMGUslFllHpMim6s3weRlY2+Os54bXN3kXMQj0xp55dVYZK6mJWpK9JAPbn7aSbRbSsrYmiA2eGHXvwTmxqvq1C+qSYGGPFXvSunrt4VjTsvexy3JJJFc2STx7n76oeo5brcmBEICGnEiK0bIUJvBmuxJwHUDuRfA1ddVnEe2chok4q5XaJSL59Y5U43RHY1rn4B2YMbTHIl2OLO7SsYwTjbuASPqI4FAixdko9lW/bP7apj9ymL6hYC4Zq2i8OxnajbyDNQoBNkMStUwZaIawDYo3rv0vocO2RFijVcECA1bYjsCx5I1P01qY1S4mU0000LxNNNNCE0000ITTTTQhNNNNCE0000ITTTTQhNNNNCE0000ITTTTQhVvXukieIjs6+pGsinAOJNe1nWa8O9UWUeWWVnhIA9fmsy0vqLjh7Yt2sDgH77WSMMCCLBFEH3B76wvUNudjuospq27nFRLMyrGFX1DFuHYkgLbcd64Nq9p23bUiQMR149Qrls/As8ly8ceHxMiyIVWROMjQUIxXPKktqxoL8sdZPwmkSb4o7ZMoqMtC8eRIBtQxtf4gCw5HIq9epbhOCpPFcEWCoog0VNjv+evJ+kz7sbycpKxMbskh3EqvUUbMPWt2QBfKD39r0s2VVl8ETulcXYDqJwx4r0TcbhIwC7KoJCgsasnsBfvrrjrynxv4sG7ZVjtY0si+CzH+Ij244A/P516D4V8SpvYrHEigeYvwT7j5U0a/prY0rttR5aPDmstuK1x011x01blG6puOvzHXbHTHVWVf3VWdZgjaBxKwWMgZE+3IrvweaFEG+1G61B8JE/uwclGyZvpjWOsTgF9AXIjHvXN/Fa+/F8MhhtcjGoLSLGwR2xplwYoxBBBPFG8SCK5m9F3Ge2jckNkCbDrJzdD8RAoY+1gf176zP8AIHnswI8cP3HWKb2Td2mTOZy61VP4r3DRrGV8xVF3JGkcvlk8KZElFFDTDIMpHHzxpPCvTzDt1yBDv63Bo+tuX7ADvxwAONZPxkSGjBsKawfzyoSQHhmhCHzQCVPv7Xj31u+nTh4kZWVgVBDL2P3GvdjNAtwdevH2U9wTujgpOmoG463DHOkDPUsgtVpu3PdgKW6NWRdGtT9OpVJNNNNCE0000ITTTTQhNNNNCE0000ITTTTQhNNNNCE0000ITTTTQhNNNNCE1gvF00g3KmRTj6kiCxwuroyq0glM0q1yl8AUAOTZve6zHjmZXiG3waR5KbFVUnygyiSi5CqcTQ/P27iGuAaZDjAU9uSKghddjufMiQ+miorHtQHsbNr8Hkfc99Ybxo6f9oRCSfcQgLnlSrEEK0wjKjIuWUWXvjj4Gtz0+bKIWT3NWAhABalIU1wKX9PnWK/ab0ISHzkRjIEVcvNjREUOx+gnN2NsKH2qyK1jtnu3bog4/vwViq1xa5rc8VgPFm7in3DvCgjSgoAAW6/iIHAJ+PsPfXpvgDqG2mg/CijilUBZVVVU37NYFspPI+DY15BPS3/y51qfCvhTqKzxzxR+UBRykYKGQ0SCASxBH2/prV21VwfvRKy7ZJIXsGGmuuOmncr3cUzHTHWaPjf/AO0P9f8A8dfP9ufiH/3/APw0o/qVv/t6H7K5LVedWWTym8qs+KujxYyq+Msbq+Lq+NV/huUfuygZ0hZKkxzBRioBKccVQ+wGoG48csFJEK2P5yff4C2a7171r78G7tWicKVYByc1ikjstfcyD8RhVE/lfOk22LilXobzHZHgY9kzsxNNxHEd/wClw8TqVfzFEn93RaFo1lxBYnFpEJoDkiNg327a0XhCJl2sYaqr01R9BNpZAAJxqyAL+NVXiHa+aIkRY5JsiYxInmBSBRc+oBQti2IPcAAkgH5E0vToFjMkcjqjy+WkeOYUgvTNKALZwOB3YUtcal2KP7G8R17Kau9pYBqpe26NHuN9NPKodtu6RQ3/AOHUSSsV/mLSd/sPga02s54e6mG3W6joqXKzqHUo1FFhcUeGxaMEstipF51o9Omva8bzTIOoVJNNNVvW/EEO0CNMxUO2ANWLxZjZ9vSpPya4BOukKy0000ITTTTQhNNNNCE0000ITTTTQhNNNNCE0000ITTTTQhNNNNCFyO6TPDJc6yxsZY9rrvV++s1+0Bo2hETrEzykqnmOqBWxJBJYHuRXHe6sEjUzrHhXz5VlSeWF1YP6ArKzoCqlgwvt6SARkvB1l+rbsybvygyR7rA+aB5biUJiUEJlRgpZWbg8rXIPDGvVe5lNzjAjLHTjl1xVm2aHVAtJ09QsSgRiIUKRcRiKsj0ekgfOvOv2t7hRJHRgLiqoMZ14ctbA4rGbHpPPuPfXp3lhVC/AAFccAflXx215H+0fr7yTPAHnVVanidYwvprBkdRkVYU1H7fpkdnNJuXO4T9evqpazgKb3ExgfVYyrvWo8G+Pn2REUuUm37V3aL/ACX3X+X+le+WPOp/h3pcM7FJZCr36VsDL8uDk18UOfi9aEVTS+fgsvTmcF7rtev7aVA6TxFWFg5qP6hiCD9iNNYDb+DNviKjR/ay812DRBpwBR4qvbX5qX+rN6lWob1+lZ9C6ek+6SKVmVWR2oHEuy4UoYcj0l24o+j4B1qd94AiIPkySRN7ZMZl/USHKv8AKy6yEm0o9yhUhlZayVhyrLfuP6exBBI1uPD3itZyIZKWeuw+mQCiWjNnmiCUJtfuKY1Nnuo1Wdm5olTUS1w3SFguo7KTbyCKdcWP0sOUk7n8Nj3NAkqeR9xyZHh3dDbzPIY3ZWAitStrIWulRmBORK9h/DfIsj0vqXTI9xG0UqB0buD/ALEEcgg8gjkHXmPUfDv7pusQQDFBLMHQIHeIIUrt6ZciAWAAq6otSxX1qKFNz24tjL25q1b/ANqpIEgiFsugdNkmUzyOU86mCJwwir8NWkBscWxCY+p25I19dX2MQeKFUQW3nOaBJERGFsfUWMjIbJshW551ebSApCiCrVAo9xYUD+mvMetdVMm7kEzegMqXGfLVfJdgrPyWAEwkIJYCwvBo1Z2l/wAeyNOnhhuj6+MT4qeiw1HrV9UjgyjMtByfLjILK1uVsIVIYXiLr2HPF6+N7H5UZeI7glf/ACpDIRXc+XIxV6r6aJ+Besjstzt5Y5ypnG52482V3kztI5SrhRmxjwKEqCFLUp9SsbtOidXG3VciJYp8pY3icbj8Qtc0beWAAxdwQFtcmYWABrI1Nm31jTFSk9xAAOBIGPj9+KmlrlfdJ8eRybdHIZ5Wv0RLZIzKoxBao8lpgrtfNc6mRdFbcyLNu1U48xw/Usd+7WPXJ9647Ady3PobCHcNBQCurTR8fSch5y38ZMjgfzN7AVotbuzuW3NBtZmRH79VUcIMJpppq0uU0000ITTTTQhNNNNCE0000ITTTTQhNNNNCE0000ITTQnWcm8ebYI7BicQCoIKB8nSNSrMAMcnS29gQe2uHPa3/IwvQ0nEK+3MmKM1gUpNkXVDuQO/5a852O1m3CruArZkiZGeWIqZKABxii9KMAAwBuu4sAiX1/qDTRKrvnI9MI0tY1UMLLX6mBogMeSeVC0Stfs927T+SkCSNhmsCzFQoDYu8hcAPZKizzxQH1HWUvdpvu4pWbZzzGfcJGHM8/G9SpvZTLiMDqtH1LcbkoPLjo2Mikil8KN4eYoXK8Tz7X24I8+8YeA3jU7hHaUtWSPbSs5/wnJvMav4RXY1etLL4k3Cy/ioyJGT5qxIJCrAKVV5WbywhBJJFEUBa86tOiyruXedolRkbBecmoqrEsR6eVKcC6rub4Q/EXtid6oIGojPHIz7jReVKQqMLTkYXjE3hvdqpd9vMiAWT5bcD3LccD/+vVbtdk0kirErF/qXE+rjmwQe473r+herdHE615k0Rqg0MrxkfoDif1B14l4l8Ny9NmVSxP8AFHILGQBF9zwwsWOe49jp7sza4u5Y6A7QYpRcWvYw5sxqu20g6iigKk1WTyMiSWJJJayTZPfTU3bftDYIA0ZJA5IagT81XGvzV09tP/WFW3ufr+Fpuq9W/dFDzWSbGOIJbuQLJBB9rHHzfbU+LaJMgcKSHIdfVgUPdStcq4JJyB49j21xnjSZHEiq5sMA6gix8ZcXqq3XiAqnBPpF0DiSaPB+9qB+utDs63bc0v7MbjZJBALtY5TImPwrgdS7PI7y3PTPFrQejdnJB23AqwPbz1Ucf/kUY+5Ce8nxB00TvIAyhzChhZj6SbmjYX8MJlX3+tSASBrEL1MyfQplbEEVxwRa5saC3d88/AOo0G43G0gUyxGRUJcqArqhyyygxt9uRwQUBAqyp+rSZu0aTnOpVsjgJiYPEfZd0hVcN7dMcYW3XxDO+1ke0iwUUACZCzhVVPVaowmyhLerlG4HtnDAITFzahfJYnn6scWYnvbrRv3k1Up49h3clQCWVr8yRY1QZ4Ch6Wcc54yAAn1PL3sEV3indjqW28vb+Y2Eg8+IDCVQFeskeiafE0LuvtqltgOr3FOjMNGZ0G9hj9J1Kb2QAaTqcuvdalukLU4Q+WNwAJcFjDPQrlmQmqA9Pbufc3Twp+7QrCTP5iGVxO4DCSUCIxFSthQscKCnqzY5F3U+CNn1S63MrJCo4Eio0jewALAlR92/ID3GvTaJ5uTu2MS+ZLI7cJEpVwtABRkyKe1lUbntpQ+5rW29QdUD2xGGOWXLlGOcZqZzGOb2m7BWgi3Ybf7aIMGkQSNJQHpXylHIslbZ4yPyOtjrD+BN/F+NJMBHuJZHkYuoBEXpMaGT6fTEYwVuwbsa2yOGAIIIPII5BH21rNlW3w1qynM6nvOJSqqHB2IhfWmmmmSiTTTTQhNNNNCE0000ITTTTQhNNNNCE0000ITTTQnQhefdf8ZytuWgibyowWXMIGdynpai+ShcvMB9N+leacXkNtvzDJF5sUr4RKoVBZLKS8pxH1AmKEcXQdv1t+u9B/fNydxA+42zMVdMUXCZGAV2ZC2LMCcjdHH2u9fW76FuNpTyyGZVOQnjQRtCaq2VbGHe25A5yFc6yt5VPbGXBwxAAzEgjDTI8cxxTpjKbafZuEE66Tz7j4Ll1dVlkkkYGRDIQ1M/0KFCFQrUyir/APUSPg8Nv0XF/Oh3Eyv5ZSNgyuqKylQVDA5EAmmu/vqO3U12huTiGRrzUEpGxAo2Lwjb4PCk8EqaTHeJIN1s9x5uzlcbaf1grckau1lhQDDk8g12Ne2l9pRqh4bSqbuHynQ8uR5KwSwUwHtnIEajn3c16j0rxJJtdksKRztJ6iZGp1ismxErSvK6jnHPv3J/h1C8O+IooWOOXl4BXUq4ePy/SrFGAJGPpYizwp+dROixSSbeJpnlzZAWHCc/+lFZb71Y767zbOKNAcVRQws3VZuA9k/Nkm+5576jvrt12ezr4xh8uXWSG2jGUzu5HHHNbrZbkyKWKlfUQAwIJUEgEhgCL70dY3xzs45dzAslsgv8NjwXdHKMpByFLFIGANWU45vWzbfIADkCGbAY+q2sggY32o38USaAOsT4j3MUvULtf+7Q4lv8DytZBr3CKP8AUNI9ltd8TvAEQD9vcwk10YpFV48GbY/+A36O/wD101agL/j/ANjprTdvU/2PmkUrLy+KVyiItfUxcFfZQyDkWGBkoWDXpN0AdffUd3FPt2dUjEposAxNIz0HHADGlYEjs3BNg6+YvDrN+8Vjb20aIPdPUt8cEhSKH+Nu96j+Hiqh5nxKRraqe7SOUKg/bJF4+Wb76s9sKIJpEgiMjmDoeIOXgoajy0xlORWH2/7RN3AcImRY1Y+kopu2J9RIyJ9uCOAKqtei9J8TfvUUc8sZEZDDBTl6wyrkRYLJw3LUFscnlh4/1vamOZwexJYH5B5/51r0H9l0Mq7PcuwXyCbo5AtgpL0V5IqhXvzyObs7TtaAoCs1oBkciZ+uuK01jWc6GgyIXdv2ayw7tdzDNDAilXIbL8M0PMUexS8gLYcGtW+82rvvdrPt3TKVjAXYARyqyM4oLRZFw4YsSSRRIGsV+1NJP3iLJZAWj5uirMGb+7CkgAKVFd/m7s6TwvOU/d23MWUcMaxLGxoAsBm0nwxGNcFaxBN8artpPqMp1qrw4EEZDLLPEnH7xK8ubqnbhzcjOHetP1wbyCg823QMD6oI2mYUQLxkcCqLG6N4176tuj+F0kYebuDPGrZKgTy4pJKDZklmO4YVzbGiK4qtVvWOtLysUKCRmQhSSRWfqLoqhQClrdqRziboaibPdlG/edtGiCUIxHqZlUNm6q5PBb6WJHtxWvH0KG7/AG4adI+pInjlzUFO/ZVduVHYjv1ykL0He9HikdWKLkhagwDAFjbMFvHItRsg3qt20+52KGNTHIioXQyGmfFS0iqsagLZ92J7+/bXPo/i1dxKUNKzFiiFs5MI/qaQA0gJIxXm6uyO12m6EqWLBCiw4IIyF0y3aGvnVVlxcWjj1hj+eXDRMpMBrsR1kpey8TbeUCpVUsQAr3GxsAjFXALAhhyL76tdZLf9EicPa15irlQClxHiQpYeoAgY/leoES7yFIsZ2rzcXAVCkcb5G1zBdqYqoLHiu1aeUNr03j5xB668lAbVpxYfP8Leaax3TvHMlETQMSkSyO0JVsLBvzA5UI1ANiCxAbn72Wx8a7eSg7GFiAQsuK2rrkjWCVAI45INgjTRtam/BpCrut6jcwr/AE1wh38bsVWRGZe6qwJF9rANjXfUqgiE0000ITTUHrXWotpC00zYov6kk9go9yT7arfD3jfb73ERsVdlLKjlMiqmjwjtRHwaNG6rXkiYXYpuLd8Axx0Wg01B3XWoYkEjSLgTiCPUCeSaxu6CsT8UfjVX1HxrChVIWSWRnCAF8FNqxtXxIfkBfTdFlBrXjnhokletpPdkFotfhNayP9uWcELt5AXEixUVdg8TCN/MU0qAOePUbrXDbRbyRV8yaVEMYajisgckZq5QC1Cg4sK+o3dDVStf0KIlzvLyU4tX/wDqB1yVtvvG+2SIyK+ZAsLTqa9PLWtqlMpyIqjxeqfZ7GeWjI7iMuxkHnM6yK2TRNGwINDIAqMVNAjsNd93t4dlD5uEkhijKXYZvKzW1JJAKqDfq7BTz3112viKGWI+U6SPgWEWQRhiOclPqUWQLI99JLnaVWrhSGGOOP7Gev0lTtdTpncZmeOccus0dU2yFYVxy59NVfeyCb5+dVaeOkKlkAKKSCwV2BYA+glRlGxNHIhhX3OqDq/iUyzx+UQS6B0wZaaNsuGU+pZFplbkjgHjsOKxihxR5yrgMS2XIAANGuTz99WjaWrLVj6pBeRlJ3p54mBwkcTgVUq3HZvO9ies02vTpo4FdZISZWJWAj0qG9TYtGSYkW/pIb2AqwNYsfs+6jCzPDuUDMSxCPJHZJs8Y49/Y6neI/Hcmx3aKUEkZhUYk0RUkv0n29rBBuhqy2f7VNk49TSRn4ZCf6FMv+WqFb4qm7tKFIFrgJwme8K/a1KVamO1fj5Qs5Hv+qbWQNvP3hoBYcx4NQIIDZKDVGjRrtrXbbq7hVlh/dnjI43DLNMyX9Vq8hw+5sAe4UDX4f2kbD/6gf6Jf/01VbDxNs5t7GmzLJLKxU+nCKVip8sOLsMXxUOACMrNgUYRTrXLgHUN09xDT3zrzxHEKWo2kGkdpI75I+/d5K73WzyUSGWaeUD8NhJ5Kplx+EIiFjFHuO4+dZzbSr5mIHlRrRkBJJLKxY2TyxLH8/6avOsbNhGzxBwOS8XKkEEhqA5DAg5IO5B97yzUPS5WqX6wTZwORH08H3J4uvv3HtNbuBadNIyjlGSzG0KFag/dcZGYOhC20M9qCARfPIo8/IrjTULbxnEFZJACLoVQvnjIEj8ieO2moiwT+1Cvrw31k7iVhEtOoLxljw5Xur0DjY/P31D6r1XbTsszROoZzlEpC5yovcsOMQGJJHJJA+dROseIdzFKCPRh6lCsrWAaykFg0RYC/n3riB1LcecizeSYh57O7Z5KGaLFhRHpFhPcgHi+aHvw01N84AjQ+ntEZFVqjpBbqJPop/iDo223nT13cCGMISrI7EhMmssp73ZB/mFfA199d38+2i2yxu0YMNyKY4sUoJ6VJQBTZcY8njtqL4X6qILXcEmK/MXBWYGXgZOoBJIH01YB+CFrT7TxQm6PlwEgm7aRcRQr6FJBduVodgDZ+DBVdUpOAc3fY0kycRB0kg5eaf7NDH0iW1Ic7QZiOXNUc28R9jtJCcpEkKRl8AzBM0a7sXgoJruyiuSNQ5fEcbMyt6ZDG4ZGVlsIjODR5HGYrm8hRNcbU9F2+CIyIwjsrlXBa8z+Zsk/nrJ+L+jbJIiI5PLkHKRRt5mTX2VDl5d8jJcRzzY417a3VGoTT3TiTHKTh4DPLNebT2ZUrtkuEboHDEa9ea7IBFHlLIY14uzTMfl2+ppD8A/YXV6+IMWT8GBnUCh5jBVA9uJCWA/9OoUkLvIWcM0gH0X5bItAWgAcSKTZLKbs1XsIv/aVg4RyB1POXlOR8kEFWx47hhXcgDVhlInPPXGB9z3rCUaJDz2kk6w7dHiMz39G+2fQ6bzHxWQigIvQEU8MFIoknsW4scUBxqw6XvH2lBY1eNVlxRPSTJJRVnJNNQAT2pSe5757Zb2UnCWcw9iaDG1vjmSVgFJoZAFeQMrIGrzo3i+Hy187yELSY8xM9K2JUuxcBQAf4QSavHVpjXO+WZHA5LU2twaQDWGBwPXPvV3D44/BYyU7QpD6T+EZnkepfLW+w4ofIs8EHV90nxDDOCqO9ZKlsjpcjBmoZclsRZrgD31x6ZsjWUoR0xBVQiK2IJIJ4F2KPc8aqOrVFOJBCYZEJdPLdJAzFcMjH6UVSgKkjk8fAOvallSI3jgT+MO78puLwAfOI+/qtLt1Rh5vpkHJBT1BrFd759wRqMvQow2IvFaxX2NIIlDhuWCpYAJqyTR7jJwbMKI3iliiZVcBZnJZZXAuUICEvvwByTZuq19t4rmDHy844ykSHMGQxsLEroATl6TXINkA13usbIs/weIPHrn58FZbdU3Yh3WivNx4dUgBGA4lIXFo1HmlCFcRsuYUJVcA8Xz3broRV7iaRCpAVs/UqBZco4zXoQsy1ye/FYiocHjNQI5CoxczWOco/LZFiLqh4BB5AB+oEcDn6n8YxrE0zASKsqxM8TekuY/Mcx3WSA+98gE80L5i7YMPx+5x9lYNUASTh4Kyk2+7R1ZJ3aiKDnJVixkLB1DVK+RADHnheTRJiz9O3BuSZ+GlUyBZGCPB6C4ZWPoxIy4/hDKTyb7zeJIs2DlbSRIXKuKjd1bHI1ffFciBRZv8LaiyeIoN5EdswZJJHfbGPIFlIQmRrUktGKPq4s0OK12K12QZmPDrLqV5IGIAXnPiPxCm528YabcSSKwCq3EaRqrC6/ickimNmhybJGvxdhC21gaBN2u4yuWUCkVPUD5ZJAPAJ79lksgA1a+GvB8e83qhxHHEMskhkJxdGwCOJizW7eockEKaHcjTeKN7tEWUwb6POMUUILkspGMaypwpvgLTEH45GmlUXEb9MA95jy6Cs19p0qDBSpDDMzz0gLt0LbRzuwvcbeRXWVISGhACqsZZIntXVhwxPILkGuLvdv0WJVwCXGcmxYGlLsXYV2oMx/Lga8qi8cMk6SMfLWJvVHCCzY2VALSXi2BICMwChmqmoHRp40aQQyAM7MspaNW/uXDqduRyFNepaB5W7+NKH0K9VoLjA78oy8PPNLaV22oC4O661W63G9ij5LxxjK2s9vUFskcAZEAk+5Fntqs694hCIwy8uQIPVIV/D8yTy0cqCQwrN6v6UPzrN7YzbkReZLBC6rKkjNhUwmC3lG2KgUnJB5Ivjtqj6d0/bzeWodIxl5YeRQRIFKleDzR4qqNMQeCRqSnY0xDnmZPeOusFE+6ptiMVKn/aRK6S7fcCIsEZQ0ZGDSWChsnBo+wrIE3yL41TzTKhLIxRaKinbzYVKjIMaGUfJAYXwBmPfUHqbwZYw7iGrb1iGLbkWeyn+9K9/qC9hxqGsQAC+dA197ZUv8qFf0AP31ddSp08G+kgg8tEgva++d2ZjIiQ4HkQI81oumSeWp4DSIGKMOPMjYgun8rAAY+1X7WBabzqKxfWHHpDEkBaDDIXkQQaI4Ooc/iKNZPKgbbiKL0w0Y/4YhTE8mzJY97BHB1X9W6zHLKJBUoVQRl9Ly1btTEFiWNDKqAHA0qph7ny4QDj1w7u/gqjHuYCHO1zIz4xB/C+uoQ7bftCMRJbMnIdaGDOadRQNoKPI5PBvim3H7NduZPKXcSxSd8JYw/BBIp0IU8A/wBDwKOtBs915kySiFHaPk+TiJOQVFhjZWieKA/m9tX253cu23KbtQjKiABWJWyfMDZe/wBLmsQxv2Opm3LmV20w8taRyOM8CD7Bau0p/wDFLi3eIPA5d+vhKwC/srjD4fvRd6vBIwDj2skvSrfuf0s8a0/hj9nkMU2aQvK+3Hn5CQsWaMhhGgVFAcnHuDQNizQ1e7PqzyySNLGyGRyyt62ByJxUsyKbUUosAUFAN8a49A6hu+nqQHyUGj5yB0KqTiVaMiSNaJNNagsxrkkzUb2bhza9U7oyyE8/ljDljnirFZgZRD2MzzwJjzx8V9xnyY481cKSI/MZGCmQgmiWAORpjdVfcgmjA6huYzKUV/LmFC2BVXsWoJrFj8e/cD3q/wDEfiiTebYwPtIyWKHLzg6DF1YmmQMeAeK5vvqhTpSlraR2UAr5b4uMTXBLLkwBAIsnVWta0abw+m8mQZ7/AC9PVRP2s11Mse0EcNPweB9FHPiCJPTMwikHDIQzUfsQKII5B+CO2mu39ndr/wCUn+nX7qUGlGMpG405wBVOekPupmkHpiL2rkgkhAEGK8/BIyquDRPGtLtNqsSBB9IFAc/rfyTyT82dNNcV3HeLNAodwNcYUbcdEgk/gCk+6eg/7ek/qDqsPhQh1sJNGTTBwAQOaauQSpPcUaLUOdNNR9q9mRXJaA7e1U4+G9uB/cQ/6FP/ABGuu26fHF/dxon+VQP+GmmvW1HOGJUkkr73G2WQUwv3HsQflSOVP3HOqXqfTWVWZsZFHqyIAkSh3sUJAABY4ahwSa001Iw4gKN9JryJGPHXrorjD4UhmRZAZFDgPWQNZqCQCRdHi7u/jVi/hmAqBiRQqwaJ4rn2Pv7e5+dNNdvqPmJXZaFL6dsE27ZRZK9Yhg72Afjmh+mu4X8zZskkkknuSTyTppqMuccyvV2WGx31zdK1+6ahDjvQuQoW62Nq3l4o5/ixB9+b4+LF899UUHhFySHdVQn+Ek36WA9NAGsiLNEAnnTTVgVXNGCC2V3XwvIvpWekuytcHGwtpeBoE88ck6tdr03BAC1sDYZQIyCDYxw+mvkc6/dNemq86rpstyXeCYbeGaMRRsjqhtgWKGIu14hlvhrBDWCOzXxnIdput2sZZxHCgAhFREhQQeFijQKpq6J4PsTzppqz8TU7Hd64rtzi5u65fcPg7FlYSm0+nhgB2usHUj9D7n5OtNxzSgXzx8/9dNNU3uL/APJRgACAs5v+hTvLmHU9xf0ELzXZfa67m/e/b4PhFgAVlpqHsRTAVwRyB79vYfc6aak7Zy53G5q22HTXU3JKrcVXlqvxyWHJ1MbaIGsAWe5rX5pqEuJcuoC+ljA7AD8hWoG/6IktkWjHuV7N8ZKeCfvwfuNNNegkYhBAOBVYPDr+arEJ35kjZo3XjhgOabsD6uRd9hVlH4ih2xrdSMZQSFZly9F+nHAUCVqzSknvdDTTUzaLbsim/wBM/rhyVyxuHWxinlwMke67f292zcRF5HPAUKVs/m9ADXX973T8loYB/hCmZh+bEqt/kP66aairWFG3MNE9+P49FbuNp3DsAY7l22USxIFstXuQLPJPtQHfsOBqQrg+2mmonNzKUHiv3yBpppqLeK5l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" name="Picture 11" descr="http://3.bp.blogspot.com/-1iax28LARNs/Uelm8nGz1nI/AAAAAAAABXA/p0-h14jUCr8/s1600/Khung-anh-dep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281376">
            <a:off x="3491895" y="1373056"/>
            <a:ext cx="405591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VNI-Whimsy" pitchFamily="2" charset="0"/>
              </a:rPr>
              <a:t>Ai</a:t>
            </a:r>
          </a:p>
          <a:p>
            <a:pPr algn="ctr"/>
            <a:r>
              <a:rPr lang="en-US" sz="8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VNI-Whimsy" pitchFamily="2" charset="0"/>
              </a:rPr>
              <a:t>Nhanh</a:t>
            </a:r>
            <a:endParaRPr lang="en-US" sz="8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VNI-Whimsy" pitchFamily="2" charset="0"/>
            </a:endParaRPr>
          </a:p>
          <a:p>
            <a:pPr algn="ctr"/>
            <a:r>
              <a:rPr lang="en-US" sz="8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VNI-Whimsy" pitchFamily="2" charset="0"/>
              </a:rPr>
              <a:t>Hôn</a:t>
            </a:r>
            <a:r>
              <a:rPr lang="en-US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VNI-Whimsy" pitchFamily="2" charset="0"/>
              </a:rPr>
              <a:t>???</a:t>
            </a:r>
            <a:endParaRPr lang="en-US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VNI-Whimsy" pitchFamily="2" charset="0"/>
            </a:endParaRPr>
          </a:p>
        </p:txBody>
      </p:sp>
      <p:pic>
        <p:nvPicPr>
          <p:cNvPr id="12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85" y="967594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16" y="2971283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02" y="1968149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71" y="1730643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43" y="2845298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883043"/>
            <a:ext cx="436797" cy="4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16" y="4509120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155516"/>
            <a:ext cx="6801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Commerce" pitchFamily="2" charset="0"/>
              </a:rPr>
              <a:t>Moãi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caâu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hoûi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töông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öùng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vôùi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moât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baøi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toaùn</a:t>
            </a:r>
            <a:r>
              <a:rPr lang="en-US" sz="4800" b="1" dirty="0" smtClean="0">
                <a:latin typeface="VNI-Commerce" pitchFamily="2" charset="0"/>
              </a:rPr>
              <a:t>. </a:t>
            </a:r>
            <a:r>
              <a:rPr lang="en-US" sz="4800" b="1" dirty="0" err="1" smtClean="0">
                <a:latin typeface="VNI-Commerce" pitchFamily="2" charset="0"/>
              </a:rPr>
              <a:t>Trong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khoaûng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thôøi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gian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töông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öùng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cuûa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caâu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hoûi</a:t>
            </a:r>
            <a:r>
              <a:rPr lang="en-US" sz="4800" b="1" dirty="0" smtClean="0">
                <a:latin typeface="VNI-Commerce" pitchFamily="2" charset="0"/>
              </a:rPr>
              <a:t>, </a:t>
            </a:r>
            <a:r>
              <a:rPr lang="en-US" sz="4800" b="1" dirty="0" err="1" smtClean="0">
                <a:latin typeface="VNI-Commerce" pitchFamily="2" charset="0"/>
              </a:rPr>
              <a:t>baïn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naøo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coù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ñaùp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aùn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Commerce" pitchFamily="2" charset="0"/>
              </a:rPr>
              <a:t>nhanh</a:t>
            </a:r>
            <a:r>
              <a:rPr lang="en-US" sz="4800" b="1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Commerce" pitchFamily="2" charset="0"/>
              </a:rPr>
              <a:t>vaø</a:t>
            </a:r>
            <a:r>
              <a:rPr lang="en-US" sz="4800" b="1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Commerce" pitchFamily="2" charset="0"/>
              </a:rPr>
              <a:t>ñuùng</a:t>
            </a:r>
            <a:r>
              <a:rPr lang="en-US" sz="4800" b="1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Commerce" pitchFamily="2" charset="0"/>
              </a:rPr>
              <a:t>nhaát</a:t>
            </a:r>
            <a:r>
              <a:rPr lang="en-US" sz="4800" b="1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seõ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nhaän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ñöôïc</a:t>
            </a:r>
            <a:r>
              <a:rPr lang="en-US" sz="4800" b="1" dirty="0" smtClean="0">
                <a:latin typeface="VNI-Commerce" pitchFamily="2" charset="0"/>
              </a:rPr>
              <a:t> </a:t>
            </a:r>
            <a:r>
              <a:rPr lang="en-US" sz="4800" b="1" dirty="0" err="1" smtClean="0">
                <a:latin typeface="VNI-Commerce" pitchFamily="2" charset="0"/>
              </a:rPr>
              <a:t>quaø</a:t>
            </a:r>
            <a:r>
              <a:rPr lang="en-US" sz="4800" b="1" dirty="0" smtClean="0">
                <a:latin typeface="VNI-Commerce" pitchFamily="2" charset="0"/>
              </a:rPr>
              <a:t>. </a:t>
            </a:r>
            <a:endParaRPr lang="en-US" sz="4800" b="1" dirty="0">
              <a:latin typeface="VNI-Commer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ingle Corner Rectangle 4"/>
              <p:cNvSpPr/>
              <p:nvPr/>
            </p:nvSpPr>
            <p:spPr>
              <a:xfrm>
                <a:off x="467544" y="44624"/>
                <a:ext cx="8064896" cy="1224136"/>
              </a:xfrm>
              <a:prstGeom prst="snip1Rect">
                <a:avLst/>
              </a:prstGeom>
              <a:blipFill>
                <a:blip r:embed="rId3"/>
                <a:tile tx="0" ty="0" sx="100000" sy="100000" flip="none" algn="tl"/>
              </a:blipFill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Caâu 1: Cho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hình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veõ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sau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,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cho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bieát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, </a:t>
                </a:r>
              </a:p>
              <a:p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hai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goùc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xOy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vaø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yOy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’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keà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buø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.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Tính</a:t>
                </a:r>
                <a:r>
                  <a:rPr lang="en-US" sz="3200" b="1" dirty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soá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ño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goùc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yOy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VNI-Disney" pitchFamily="2" charset="0"/>
                    <a:cs typeface="Times New Roman" pitchFamily="18" charset="0"/>
                  </a:rPr>
                  <a:t>’?</a:t>
                </a:r>
                <a:endParaRPr lang="en-US" sz="3200" b="1" dirty="0">
                  <a:solidFill>
                    <a:srgbClr val="FF0000"/>
                  </a:solidFill>
                  <a:latin typeface="VNI-Disney" pitchFamily="2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Snip Singl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624"/>
                <a:ext cx="8064896" cy="1224136"/>
              </a:xfrm>
              <a:prstGeom prst="snip1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reflection blurRad="6350" stA="50000" endA="300" endPos="55500" dist="508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1905000" y="1844824"/>
            <a:ext cx="6324600" cy="1878013"/>
            <a:chOff x="1371600" y="2590800"/>
            <a:chExt cx="6324600" cy="1878600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524000" y="3886200"/>
              <a:ext cx="5867400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V="1">
              <a:off x="4038600" y="2667000"/>
              <a:ext cx="1219200" cy="121920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848100" y="3810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.VnTime" pitchFamily="34" charset="0"/>
                </a:rPr>
                <a:t>O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Time" pitchFamily="34" charset="0"/>
                </a:rPr>
                <a:t>y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Time" pitchFamily="34" charset="0"/>
                </a:rPr>
                <a:t>t</a:t>
              </a:r>
            </a:p>
          </p:txBody>
        </p:sp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200400"/>
              <a:ext cx="6477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rc 14"/>
            <p:cNvSpPr/>
            <p:nvPr/>
          </p:nvSpPr>
          <p:spPr bwMode="auto">
            <a:xfrm rot="16853305">
              <a:off x="3646327" y="3440539"/>
              <a:ext cx="1029022" cy="1028700"/>
            </a:xfrm>
            <a:prstGeom prst="arc">
              <a:avLst>
                <a:gd name="adj1" fmla="val 16099993"/>
                <a:gd name="adj2" fmla="val 994673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4038600" y="3581710"/>
              <a:ext cx="609600" cy="609791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9"/>
              <p:cNvSpPr txBox="1">
                <a:spLocks noChangeArrowheads="1"/>
              </p:cNvSpPr>
              <p:nvPr/>
            </p:nvSpPr>
            <p:spPr bwMode="auto">
              <a:xfrm>
                <a:off x="1411188" y="3804611"/>
                <a:ext cx="5753100" cy="3512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bg1"/>
                    </a:solidFill>
                    <a:latin typeface="VNI-Disney" pitchFamily="2" charset="0"/>
                  </a:rPr>
                  <a:t>Vì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hai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goùc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xOy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vaø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yOy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’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keà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buø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neân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ta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coù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:</a:t>
                </a:r>
                <a:r>
                  <a:rPr lang="en-US" sz="28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𝑦𝑂𝑦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bg1"/>
                    </a:solidFill>
                    <a:latin typeface="VNI-Disney" pitchFamily="2" charset="0"/>
                  </a:rPr>
                  <a:t>Hay:</a:t>
                </a: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VNI-Disney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𝑦𝑂𝑦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𝑦𝑂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2800" dirty="0">
                  <a:solidFill>
                    <a:schemeClr val="bg1"/>
                  </a:solidFill>
                  <a:latin typeface="VNI-Disney" pitchFamily="2" charset="0"/>
                </a:endParaRPr>
              </a:p>
            </p:txBody>
          </p:sp>
        </mc:Choice>
        <mc:Fallback xmlns="">
          <p:sp>
            <p:nvSpPr>
              <p:cNvPr id="17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1188" y="3804611"/>
                <a:ext cx="5753100" cy="3512821"/>
              </a:xfrm>
              <a:prstGeom prst="rect">
                <a:avLst/>
              </a:prstGeom>
              <a:blipFill rotWithShape="1">
                <a:blip r:embed="rId6"/>
                <a:stretch>
                  <a:fillRect l="-2119" t="-17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1" descr="shee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718519" cy="17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467544" y="44624"/>
            <a:ext cx="8064896" cy="1224136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Caâu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2: Cho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veõ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haõy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nhaän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xeùt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caùc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khaúng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ñònh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ñaây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ñuùng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sai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665862" y="1695188"/>
            <a:ext cx="4191000" cy="2754313"/>
            <a:chOff x="2743200" y="914400"/>
            <a:chExt cx="4191000" cy="2755010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895600" y="1104900"/>
              <a:ext cx="3924300" cy="2564510"/>
              <a:chOff x="3924300" y="2236090"/>
              <a:chExt cx="3924300" cy="2564510"/>
            </a:xfrm>
          </p:grpSpPr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3924300" y="2236090"/>
                <a:ext cx="3924300" cy="2564510"/>
                <a:chOff x="3924300" y="2159890"/>
                <a:chExt cx="3924300" cy="2564510"/>
              </a:xfrm>
            </p:grpSpPr>
            <p:grpSp>
              <p:nvGrpSpPr>
                <p:cNvPr id="20" name="Group 15"/>
                <p:cNvGrpSpPr>
                  <a:grpSpLocks/>
                </p:cNvGrpSpPr>
                <p:nvPr/>
              </p:nvGrpSpPr>
              <p:grpSpPr bwMode="auto">
                <a:xfrm>
                  <a:off x="3924300" y="2159890"/>
                  <a:ext cx="3924300" cy="1942718"/>
                  <a:chOff x="3384" y="768"/>
                  <a:chExt cx="2472" cy="1224"/>
                </a:xfrm>
              </p:grpSpPr>
              <p:sp>
                <p:nvSpPr>
                  <p:cNvPr id="24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464"/>
                    <a:ext cx="960" cy="52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84" y="1992"/>
                    <a:ext cx="24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708" y="1380"/>
                    <a:ext cx="122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Arc 20"/>
                <p:cNvSpPr/>
                <p:nvPr/>
              </p:nvSpPr>
              <p:spPr bwMode="auto">
                <a:xfrm rot="16853305">
                  <a:off x="4811583" y="3695570"/>
                  <a:ext cx="1028960" cy="10287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Arc 21"/>
                <p:cNvSpPr/>
                <p:nvPr/>
              </p:nvSpPr>
              <p:spPr bwMode="auto">
                <a:xfrm>
                  <a:off x="5715000" y="3798653"/>
                  <a:ext cx="609600" cy="609754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 bwMode="auto">
                <a:xfrm rot="21176123">
                  <a:off x="5254625" y="3611280"/>
                  <a:ext cx="609600" cy="609754"/>
                </a:xfrm>
                <a:prstGeom prst="arc">
                  <a:avLst>
                    <a:gd name="adj1" fmla="val 14966633"/>
                    <a:gd name="adj2" fmla="val 21261099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7" name="TextBox 31"/>
              <p:cNvSpPr txBox="1">
                <a:spLocks noChangeArrowheads="1"/>
              </p:cNvSpPr>
              <p:nvPr/>
            </p:nvSpPr>
            <p:spPr bwMode="auto">
              <a:xfrm>
                <a:off x="4533900" y="3428627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90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Box 32"/>
              <p:cNvSpPr txBox="1">
                <a:spLocks noChangeArrowheads="1"/>
              </p:cNvSpPr>
              <p:nvPr/>
            </p:nvSpPr>
            <p:spPr bwMode="auto">
              <a:xfrm>
                <a:off x="5638800" y="3276185"/>
                <a:ext cx="800100" cy="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60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Box 33"/>
              <p:cNvSpPr txBox="1">
                <a:spLocks noChangeArrowheads="1"/>
              </p:cNvSpPr>
              <p:nvPr/>
            </p:nvSpPr>
            <p:spPr bwMode="auto">
              <a:xfrm>
                <a:off x="6248400" y="3614415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30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" name="TextBox 36"/>
            <p:cNvSpPr txBox="1">
              <a:spLocks noChangeArrowheads="1"/>
            </p:cNvSpPr>
            <p:nvPr/>
          </p:nvSpPr>
          <p:spPr bwMode="auto">
            <a:xfrm>
              <a:off x="4419600" y="914400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" name="TextBox 37"/>
            <p:cNvSpPr txBox="1">
              <a:spLocks noChangeArrowheads="1"/>
            </p:cNvSpPr>
            <p:nvPr/>
          </p:nvSpPr>
          <p:spPr bwMode="auto">
            <a:xfrm>
              <a:off x="5943600" y="1790922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3" name="TextBox 38"/>
            <p:cNvSpPr txBox="1">
              <a:spLocks noChangeArrowheads="1"/>
            </p:cNvSpPr>
            <p:nvPr/>
          </p:nvSpPr>
          <p:spPr bwMode="auto">
            <a:xfrm>
              <a:off x="6553200" y="2476896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2743200" y="2553115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4152900" y="2972321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55750" y="4365104"/>
                <a:ext cx="5973223" cy="79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𝑥𝑂𝑘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vaø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𝑂𝑘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laø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hai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goùc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keà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nhau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..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50" y="4365104"/>
                <a:ext cx="5973223" cy="793102"/>
              </a:xfrm>
              <a:prstGeom prst="rect">
                <a:avLst/>
              </a:prstGeom>
              <a:blipFill rotWithShape="1">
                <a:blip r:embed="rId4"/>
                <a:stretch>
                  <a:fillRect b="-2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193611" y="429999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Sai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5" name="Picture 7" descr="550452sulha8orw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0707"/>
            <a:ext cx="1828364" cy="17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ction Button: Forward or Next 53">
            <a:hlinkClick r:id="rId6" action="ppaction://hlinksldjump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467544" y="44624"/>
            <a:ext cx="8064896" cy="1224136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Caâu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3: Cho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veõ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haõy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nhaän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xeùt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khaúng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ñònh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ñaây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ñuùng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sai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2665862" y="1695188"/>
            <a:ext cx="4191000" cy="2754313"/>
            <a:chOff x="2743200" y="914400"/>
            <a:chExt cx="4191000" cy="275501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895600" y="1104900"/>
              <a:ext cx="3924300" cy="2564510"/>
              <a:chOff x="3924300" y="2236090"/>
              <a:chExt cx="3924300" cy="2564510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3924300" y="2236090"/>
                <a:ext cx="3924300" cy="2564510"/>
                <a:chOff x="3924300" y="2159890"/>
                <a:chExt cx="3924300" cy="2564510"/>
              </a:xfrm>
            </p:grpSpPr>
            <p:grpSp>
              <p:nvGrpSpPr>
                <p:cNvPr id="17" name="Group 15"/>
                <p:cNvGrpSpPr>
                  <a:grpSpLocks/>
                </p:cNvGrpSpPr>
                <p:nvPr/>
              </p:nvGrpSpPr>
              <p:grpSpPr bwMode="auto">
                <a:xfrm>
                  <a:off x="3924300" y="2159890"/>
                  <a:ext cx="3924300" cy="1942718"/>
                  <a:chOff x="3384" y="768"/>
                  <a:chExt cx="2472" cy="1224"/>
                </a:xfrm>
              </p:grpSpPr>
              <p:sp>
                <p:nvSpPr>
                  <p:cNvPr id="2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464"/>
                    <a:ext cx="960" cy="52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84" y="1992"/>
                    <a:ext cx="24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1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708" y="1380"/>
                    <a:ext cx="122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Arc 17"/>
                <p:cNvSpPr/>
                <p:nvPr/>
              </p:nvSpPr>
              <p:spPr bwMode="auto">
                <a:xfrm rot="16853305">
                  <a:off x="4811583" y="3695570"/>
                  <a:ext cx="1028960" cy="10287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 bwMode="auto">
                <a:xfrm>
                  <a:off x="5715000" y="3798653"/>
                  <a:ext cx="609600" cy="609754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Arc 19"/>
                <p:cNvSpPr/>
                <p:nvPr/>
              </p:nvSpPr>
              <p:spPr bwMode="auto">
                <a:xfrm rot="21176123">
                  <a:off x="5254625" y="3611280"/>
                  <a:ext cx="609600" cy="609754"/>
                </a:xfrm>
                <a:prstGeom prst="arc">
                  <a:avLst>
                    <a:gd name="adj1" fmla="val 14966633"/>
                    <a:gd name="adj2" fmla="val 21261099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4" name="TextBox 31"/>
              <p:cNvSpPr txBox="1">
                <a:spLocks noChangeArrowheads="1"/>
              </p:cNvSpPr>
              <p:nvPr/>
            </p:nvSpPr>
            <p:spPr bwMode="auto">
              <a:xfrm>
                <a:off x="4533900" y="3428627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90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Box 32"/>
              <p:cNvSpPr txBox="1">
                <a:spLocks noChangeArrowheads="1"/>
              </p:cNvSpPr>
              <p:nvPr/>
            </p:nvSpPr>
            <p:spPr bwMode="auto">
              <a:xfrm>
                <a:off x="5638800" y="3276185"/>
                <a:ext cx="800100" cy="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60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TextBox 33"/>
              <p:cNvSpPr txBox="1">
                <a:spLocks noChangeArrowheads="1"/>
              </p:cNvSpPr>
              <p:nvPr/>
            </p:nvSpPr>
            <p:spPr bwMode="auto">
              <a:xfrm>
                <a:off x="6248400" y="3614415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30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" name="TextBox 36"/>
            <p:cNvSpPr txBox="1">
              <a:spLocks noChangeArrowheads="1"/>
            </p:cNvSpPr>
            <p:nvPr/>
          </p:nvSpPr>
          <p:spPr bwMode="auto">
            <a:xfrm>
              <a:off x="4419600" y="914400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5943600" y="1790922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0" name="TextBox 38"/>
            <p:cNvSpPr txBox="1">
              <a:spLocks noChangeArrowheads="1"/>
            </p:cNvSpPr>
            <p:nvPr/>
          </p:nvSpPr>
          <p:spPr bwMode="auto">
            <a:xfrm>
              <a:off x="6553200" y="2476896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2743200" y="2553115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2" name="TextBox 40"/>
            <p:cNvSpPr txBox="1">
              <a:spLocks noChangeArrowheads="1"/>
            </p:cNvSpPr>
            <p:nvPr/>
          </p:nvSpPr>
          <p:spPr bwMode="auto">
            <a:xfrm>
              <a:off x="4152900" y="2972321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6150" y="4365104"/>
                <a:ext cx="5973223" cy="610745"/>
              </a:xfrm>
              <a:prstGeom prst="rect">
                <a:avLst/>
              </a:prstGeom>
              <a:noFill/>
              <a:ln cmpd="dbl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𝑥𝑂𝑘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vaø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laø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hai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goùc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keà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VNI-Disney" pitchFamily="2" charset="0"/>
                  </a:rPr>
                  <a:t>buø</a:t>
                </a:r>
                <a:r>
                  <a:rPr lang="en-US" sz="3200" dirty="0" smtClean="0">
                    <a:solidFill>
                      <a:schemeClr val="bg1"/>
                    </a:solidFill>
                    <a:latin typeface="VNI-Disney" pitchFamily="2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VNI-Disney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50" y="4365104"/>
                <a:ext cx="5973223" cy="610745"/>
              </a:xfrm>
              <a:prstGeom prst="rect">
                <a:avLst/>
              </a:prstGeom>
              <a:blipFill rotWithShape="1">
                <a:blip r:embed="rId4"/>
                <a:stretch>
                  <a:fillRect t="-6863" b="-31373"/>
                </a:stretch>
              </a:blipFill>
              <a:ln cmpd="dbl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230418" y="5223272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đúng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" name="Picture 9" descr="00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450954"/>
            <a:ext cx="21240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tion Button: Forward or Next 26">
            <a:hlinkClick r:id="rId6" action="ppaction://hlinksldjump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467544" y="44624"/>
            <a:ext cx="8064896" cy="1224136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Caâu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Neâu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moái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heä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cuûa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caùc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caëp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goùc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VNI-Disney" pitchFamily="2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VNI-Disney" pitchFamily="2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9" y="1584812"/>
            <a:ext cx="72691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9916" y="5349875"/>
            <a:ext cx="21193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Hai góc phụ nhau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3441" y="5310188"/>
            <a:ext cx="1978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Hai góc bù nhau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635254" y="5310188"/>
            <a:ext cx="16811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Hai góc kề bù</a:t>
            </a:r>
          </a:p>
        </p:txBody>
      </p:sp>
      <p:pic>
        <p:nvPicPr>
          <p:cNvPr id="10" name="Picture 6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9" y="1052736"/>
            <a:ext cx="1371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20, 21, 22, 23 (SGK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83).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Frames PPT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1399615"/>
            <a:ext cx="9144000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Movie 5">
            <a:hlinkClick r:id="rId3" action="ppaction://hlinkfile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0234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Bitmap Image" r:id="rId3" imgW="7373379" imgH="10352381" progId="PBrush">
                  <p:embed/>
                </p:oleObj>
              </mc:Choice>
              <mc:Fallback>
                <p:oleObj name="Bitmap Image" r:id="rId3" imgW="7373379" imgH="1035238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90588" y="3062570"/>
            <a:ext cx="80858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 smtClean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cap="none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qqq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8" y="3356992"/>
            <a:ext cx="24384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43" y="764704"/>
            <a:ext cx="474663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ireworks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26979"/>
            <a:ext cx="1054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reworks-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636588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1" y="1748551"/>
            <a:ext cx="474663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ireworks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8" y="1177051"/>
            <a:ext cx="1054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reworks-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" y="1367551"/>
            <a:ext cx="636588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1619672" y="1196752"/>
                <a:ext cx="5299497" cy="2952328"/>
              </a:xfrm>
              <a:prstGeom prst="cloudCallout">
                <a:avLst>
                  <a:gd name="adj1" fmla="val -67188"/>
                  <a:gd name="adj2" fmla="val 73366"/>
                </a:avLst>
              </a:prstGeom>
              <a:solidFill>
                <a:srgbClr val="92D050">
                  <a:alpha val="89000"/>
                </a:srgbClr>
              </a:solidFill>
              <a:ln>
                <a:noFill/>
              </a:ln>
              <a:scene3d>
                <a:camera prst="perspectiveHeroicExtremeLeftFacing"/>
                <a:lightRig rig="threePt" dir="t"/>
              </a:scene3d>
              <a:sp3d prstMaterial="plastic">
                <a:bevelT prst="relaxedInset"/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𝒙𝑶𝒚</m:t>
                          </m:r>
                        </m:e>
                      </m:acc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𝒚𝑶𝒛</m:t>
                          </m:r>
                        </m:e>
                      </m:acc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𝒙𝑶𝒛</m:t>
                          </m:r>
                        </m:e>
                      </m:acc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???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96752"/>
                <a:ext cx="5299497" cy="2952328"/>
              </a:xfrm>
              <a:prstGeom prst="cloudCallout">
                <a:avLst>
                  <a:gd name="adj1" fmla="val -67188"/>
                  <a:gd name="adj2" fmla="val 73366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-6341" y="4131434"/>
            <a:ext cx="2663969" cy="25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80874" y="1988840"/>
                <a:ext cx="6582251" cy="178215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spc="0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Fato" pitchFamily="2" charset="0"/>
                  </a:rPr>
                  <a:t>§4. </a:t>
                </a:r>
                <a:r>
                  <a:rPr lang="en-US" sz="5400" b="1" cap="all" spc="0" dirty="0" err="1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Fato" pitchFamily="2" charset="0"/>
                  </a:rPr>
                  <a:t>Khi</a:t>
                </a:r>
                <a:r>
                  <a:rPr lang="en-US" sz="5400" b="1" cap="all" spc="0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Fato" pitchFamily="2" charset="0"/>
                  </a:rPr>
                  <a:t> </a:t>
                </a:r>
                <a:r>
                  <a:rPr lang="en-US" sz="5400" b="1" cap="all" spc="0" dirty="0" err="1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Fato" pitchFamily="2" charset="0"/>
                  </a:rPr>
                  <a:t>naøo</a:t>
                </a:r>
                <a:r>
                  <a:rPr lang="en-US" sz="5400" b="1" cap="all" spc="0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Fato" pitchFamily="2" charset="0"/>
                  </a:rPr>
                  <a:t> </a:t>
                </a:r>
                <a:r>
                  <a:rPr lang="en-US" sz="5400" b="1" cap="all" spc="0" dirty="0" err="1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Fato" pitchFamily="2" charset="0"/>
                  </a:rPr>
                  <a:t>thì</a:t>
                </a:r>
                <a:r>
                  <a:rPr lang="en-US" sz="5400" b="1" cap="all" spc="0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Fato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?</m:t>
                    </m:r>
                  </m:oMath>
                </a14:m>
                <a:r>
                  <a:rPr lang="en-US" sz="5400" b="1" cap="all" spc="0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VNI-Truck" pitchFamily="2" charset="0"/>
                  </a:rPr>
                  <a:t> </a:t>
                </a:r>
                <a:endParaRPr lang="en-US" sz="5400" b="1" cap="all" spc="0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VNI-Truck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74" y="1988840"/>
                <a:ext cx="6582251" cy="17821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 descr="qqq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57" y="3770995"/>
            <a:ext cx="30670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ames PPT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4" y="163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32656"/>
                <a:ext cx="8208912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§4.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208912" cy="601383"/>
              </a:xfrm>
              <a:prstGeom prst="rect">
                <a:avLst/>
              </a:prstGeom>
              <a:blipFill rotWithShape="1">
                <a:blip r:embed="rId3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98363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3528" y="1969676"/>
            <a:ext cx="3066065" cy="2486600"/>
            <a:chOff x="323528" y="1969676"/>
            <a:chExt cx="3066065" cy="2486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25297" y="4275206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21528" y="2258982"/>
              <a:ext cx="939873" cy="20126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5297" y="2619022"/>
              <a:ext cx="1728192" cy="16525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01561" y="384188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11760" y="242088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9632" y="19696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393305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725297" y="2622630"/>
            <a:ext cx="1728192" cy="16525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21528" y="3501242"/>
            <a:ext cx="1629440" cy="1185068"/>
            <a:chOff x="634063" y="3899157"/>
            <a:chExt cx="1339127" cy="455506"/>
          </a:xfrm>
        </p:grpSpPr>
        <p:sp>
          <p:nvSpPr>
            <p:cNvPr id="31" name="Arc 30"/>
            <p:cNvSpPr/>
            <p:nvPr/>
          </p:nvSpPr>
          <p:spPr>
            <a:xfrm rot="1959742">
              <a:off x="634063" y="3899157"/>
              <a:ext cx="784805" cy="374993"/>
            </a:xfrm>
            <a:prstGeom prst="arc">
              <a:avLst/>
            </a:prstGeom>
            <a:ln w="19050">
              <a:solidFill>
                <a:srgbClr val="422C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55576" y="3245255"/>
            <a:ext cx="936590" cy="687801"/>
            <a:chOff x="755576" y="3245255"/>
            <a:chExt cx="936590" cy="687801"/>
          </a:xfrm>
        </p:grpSpPr>
        <p:grpSp>
          <p:nvGrpSpPr>
            <p:cNvPr id="35" name="Group 34"/>
            <p:cNvGrpSpPr/>
            <p:nvPr/>
          </p:nvGrpSpPr>
          <p:grpSpPr>
            <a:xfrm>
              <a:off x="755576" y="3674200"/>
              <a:ext cx="500051" cy="258856"/>
              <a:chOff x="755576" y="3674200"/>
              <a:chExt cx="500051" cy="258856"/>
            </a:xfrm>
          </p:grpSpPr>
          <p:sp>
            <p:nvSpPr>
              <p:cNvPr id="33" name="Arc 32"/>
              <p:cNvSpPr/>
              <p:nvPr/>
            </p:nvSpPr>
            <p:spPr>
              <a:xfrm>
                <a:off x="755576" y="3674200"/>
                <a:ext cx="500051" cy="258856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>
                <a:off x="797305" y="3717032"/>
                <a:ext cx="386314" cy="216024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01967" y="3803849"/>
            <a:ext cx="1217705" cy="561256"/>
            <a:chOff x="371687" y="3573016"/>
            <a:chExt cx="1536017" cy="849369"/>
          </a:xfrm>
        </p:grpSpPr>
        <p:sp>
          <p:nvSpPr>
            <p:cNvPr id="43" name="Arc 42"/>
            <p:cNvSpPr/>
            <p:nvPr/>
          </p:nvSpPr>
          <p:spPr>
            <a:xfrm rot="1335084">
              <a:off x="371687" y="3750921"/>
              <a:ext cx="906246" cy="67146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65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082" r="-6122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5536" y="4657391"/>
                <a:ext cx="3466142" cy="600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𝑥𝑂𝑦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𝑦𝑂𝑧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𝑥𝑂𝑧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57391"/>
                <a:ext cx="3466142" cy="6009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23928" y="2275873"/>
                <a:ext cx="4752528" cy="455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Oz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Ngược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Oz.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75873"/>
                <a:ext cx="4752528" cy="4556632"/>
              </a:xfrm>
              <a:prstGeom prst="rect">
                <a:avLst/>
              </a:prstGeom>
              <a:blipFill rotWithShape="1">
                <a:blip r:embed="rId8"/>
                <a:stretch>
                  <a:fillRect l="-3338" t="-1872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8" grpId="0"/>
      <p:bldP spid="4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260648"/>
                <a:ext cx="8208912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§4.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208912" cy="601383"/>
              </a:xfrm>
              <a:prstGeom prst="rect">
                <a:avLst/>
              </a:prstGeom>
              <a:blipFill rotWithShape="1"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83961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812778"/>
                <a:ext cx="8777064" cy="184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500" b="1" u="sng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2500" b="1" u="sng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500" b="1" u="sng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u="sng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𝐴𝑂𝐵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𝐵𝑂𝐶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𝐴𝑂𝐶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𝐴𝑂𝐵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𝐵𝑂𝐶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𝐴𝑂𝐶</m:t>
                        </m:r>
                      </m:e>
                    </m:acc>
                  </m:oMath>
                </a14:m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1; đo các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5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500" dirty="0" smtClean="0">
                    <a:latin typeface="Times New Roman" pitchFamily="18" charset="0"/>
                    <a:cs typeface="Times New Roman" pitchFamily="18" charset="0"/>
                  </a:rPr>
                  <a:t> 2:</a:t>
                </a:r>
                <a:endParaRPr lang="en-US" sz="2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12778"/>
                <a:ext cx="8777064" cy="1842940"/>
              </a:xfrm>
              <a:prstGeom prst="rect">
                <a:avLst/>
              </a:prstGeom>
              <a:blipFill rotWithShape="1">
                <a:blip r:embed="rId3"/>
                <a:stretch>
                  <a:fillRect l="-1111" r="-1597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71600" y="3599818"/>
            <a:ext cx="3131998" cy="2963428"/>
            <a:chOff x="-286604" y="122830"/>
            <a:chExt cx="2238263" cy="1767179"/>
          </a:xfrm>
        </p:grpSpPr>
        <p:grpSp>
          <p:nvGrpSpPr>
            <p:cNvPr id="9" name="Group 8"/>
            <p:cNvGrpSpPr/>
            <p:nvPr/>
          </p:nvGrpSpPr>
          <p:grpSpPr>
            <a:xfrm>
              <a:off x="-122830" y="354838"/>
              <a:ext cx="1692321" cy="1146386"/>
              <a:chOff x="-423080" y="81882"/>
              <a:chExt cx="1692321" cy="114638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-200" y="1009690"/>
                <a:ext cx="1269441" cy="2180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-423080" y="81882"/>
                <a:ext cx="423080" cy="11463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1693" y="1487400"/>
              <a:ext cx="388960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62698" y="108479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63948" y="214875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-286604" y="122830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056" y="3601414"/>
            <a:ext cx="3168348" cy="2530208"/>
            <a:chOff x="-1744061" y="122831"/>
            <a:chExt cx="4010277" cy="2007546"/>
          </a:xfrm>
        </p:grpSpPr>
        <p:grpSp>
          <p:nvGrpSpPr>
            <p:cNvPr id="18" name="Group 17"/>
            <p:cNvGrpSpPr/>
            <p:nvPr/>
          </p:nvGrpSpPr>
          <p:grpSpPr>
            <a:xfrm>
              <a:off x="-1587072" y="416180"/>
              <a:ext cx="3460372" cy="1514706"/>
              <a:chOff x="-1887322" y="143224"/>
              <a:chExt cx="3460372" cy="151470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-660" y="1227505"/>
                <a:ext cx="1573710" cy="2734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-1887322" y="1228268"/>
                <a:ext cx="1887323" cy="4296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7725" y="1501111"/>
              <a:ext cx="569496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658247" y="1371065"/>
              <a:ext cx="607969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x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11790" y="12283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z</a:t>
              </a:r>
              <a:endParaRPr lang="en-US" sz="2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-1744061" y="1574067"/>
              <a:ext cx="593331" cy="55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y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71600" y="6279703"/>
            <a:ext cx="225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9530" y="6279703"/>
            <a:ext cx="225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88640"/>
            <a:ext cx="225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764704"/>
            <a:ext cx="3131998" cy="2963428"/>
            <a:chOff x="-286604" y="122830"/>
            <a:chExt cx="2238263" cy="1767179"/>
          </a:xfrm>
        </p:grpSpPr>
        <p:grpSp>
          <p:nvGrpSpPr>
            <p:cNvPr id="9" name="Group 8"/>
            <p:cNvGrpSpPr/>
            <p:nvPr/>
          </p:nvGrpSpPr>
          <p:grpSpPr>
            <a:xfrm>
              <a:off x="-122830" y="354838"/>
              <a:ext cx="1692321" cy="1146386"/>
              <a:chOff x="-423080" y="81882"/>
              <a:chExt cx="1692321" cy="114638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-200" y="1009690"/>
                <a:ext cx="1269441" cy="2180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-423080" y="81882"/>
                <a:ext cx="423080" cy="11463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1693" y="1487400"/>
              <a:ext cx="388960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62698" y="108479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63948" y="214875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-286604" y="122830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7904" y="422309"/>
                <a:ext cx="4608512" cy="2620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𝐴𝑂𝐶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𝐴𝑂𝐵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65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𝐴𝑂𝐵</m:t>
                          </m:r>
                        </m:e>
                      </m:acc>
                      <m: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𝐵𝑂𝐶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𝐴𝑂𝐶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22309"/>
                <a:ext cx="4608512" cy="2620974"/>
              </a:xfrm>
              <a:prstGeom prst="rect">
                <a:avLst/>
              </a:prstGeom>
              <a:blipFill rotWithShape="1">
                <a:blip r:embed="rId2"/>
                <a:stretch>
                  <a:fillRect l="-3307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6043" y="3728132"/>
            <a:ext cx="3168348" cy="2943596"/>
            <a:chOff x="-1744061" y="122831"/>
            <a:chExt cx="4010277" cy="2007546"/>
          </a:xfrm>
        </p:grpSpPr>
        <p:grpSp>
          <p:nvGrpSpPr>
            <p:cNvPr id="19" name="Group 18"/>
            <p:cNvGrpSpPr/>
            <p:nvPr/>
          </p:nvGrpSpPr>
          <p:grpSpPr>
            <a:xfrm>
              <a:off x="-1587072" y="416180"/>
              <a:ext cx="3460372" cy="1514706"/>
              <a:chOff x="-1887322" y="143224"/>
              <a:chExt cx="3460372" cy="151470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-660" y="1227505"/>
                <a:ext cx="1573710" cy="2734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-1887322" y="1228268"/>
                <a:ext cx="1887323" cy="4296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57725" y="1501111"/>
              <a:ext cx="569496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658247" y="1371065"/>
              <a:ext cx="607969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x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511790" y="12283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z</a:t>
              </a:r>
              <a:endParaRPr lang="en-US" sz="2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-1744061" y="1574067"/>
              <a:ext cx="593331" cy="55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y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-108520" y="3356992"/>
            <a:ext cx="225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68360" y="3693226"/>
                <a:ext cx="4608512" cy="267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𝑦𝑂𝑧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𝑥𝑂𝑧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360" y="3693226"/>
                <a:ext cx="4608512" cy="2678747"/>
              </a:xfrm>
              <a:prstGeom prst="rect">
                <a:avLst/>
              </a:prstGeom>
              <a:blipFill rotWithShape="1">
                <a:blip r:embed="rId3"/>
                <a:stretch>
                  <a:fillRect l="-3439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6796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987824" y="1628800"/>
            <a:ext cx="5299497" cy="2952328"/>
          </a:xfrm>
          <a:prstGeom prst="cloudCallout">
            <a:avLst>
              <a:gd name="adj1" fmla="val 57199"/>
              <a:gd name="adj2" fmla="val 43781"/>
            </a:avLst>
          </a:prstGeom>
          <a:solidFill>
            <a:srgbClr val="FFC000">
              <a:alpha val="89000"/>
            </a:srgbClr>
          </a:solidFill>
          <a:ln>
            <a:noFill/>
          </a:ln>
          <a:scene3d>
            <a:camera prst="perspectiveHeroicExtremeLeftFacing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OYWR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27" y="4797152"/>
            <a:ext cx="259238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23528" y="1969676"/>
            <a:ext cx="3066065" cy="2486600"/>
            <a:chOff x="323528" y="1969676"/>
            <a:chExt cx="3066065" cy="2486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25297" y="4275206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21528" y="2258982"/>
              <a:ext cx="939873" cy="20126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5297" y="2619022"/>
              <a:ext cx="1728192" cy="16525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01561" y="384188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1760" y="242088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9632" y="19696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8" y="393305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1528" y="3501242"/>
            <a:ext cx="1629440" cy="1185068"/>
            <a:chOff x="634063" y="3899157"/>
            <a:chExt cx="1339127" cy="455506"/>
          </a:xfrm>
        </p:grpSpPr>
        <p:sp>
          <p:nvSpPr>
            <p:cNvPr id="25" name="Arc 24"/>
            <p:cNvSpPr/>
            <p:nvPr/>
          </p:nvSpPr>
          <p:spPr>
            <a:xfrm rot="1959742">
              <a:off x="634063" y="3899157"/>
              <a:ext cx="784805" cy="374993"/>
            </a:xfrm>
            <a:prstGeom prst="arc">
              <a:avLst/>
            </a:prstGeom>
            <a:ln w="19050">
              <a:solidFill>
                <a:srgbClr val="422C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55576" y="3245255"/>
            <a:ext cx="936590" cy="687801"/>
            <a:chOff x="755576" y="3245255"/>
            <a:chExt cx="936590" cy="687801"/>
          </a:xfrm>
        </p:grpSpPr>
        <p:grpSp>
          <p:nvGrpSpPr>
            <p:cNvPr id="28" name="Group 27"/>
            <p:cNvGrpSpPr/>
            <p:nvPr/>
          </p:nvGrpSpPr>
          <p:grpSpPr>
            <a:xfrm>
              <a:off x="755576" y="3674200"/>
              <a:ext cx="500051" cy="258856"/>
              <a:chOff x="755576" y="3674200"/>
              <a:chExt cx="500051" cy="258856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755576" y="3674200"/>
                <a:ext cx="500051" cy="258856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797305" y="3717032"/>
                <a:ext cx="386314" cy="216024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01967" y="3803849"/>
            <a:ext cx="1217705" cy="561256"/>
            <a:chOff x="371687" y="3573016"/>
            <a:chExt cx="1536017" cy="849369"/>
          </a:xfrm>
        </p:grpSpPr>
        <p:sp>
          <p:nvSpPr>
            <p:cNvPr id="33" name="Arc 32"/>
            <p:cNvSpPr/>
            <p:nvPr/>
          </p:nvSpPr>
          <p:spPr>
            <a:xfrm rot="1335084">
              <a:off x="371687" y="3750921"/>
              <a:ext cx="906246" cy="67146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65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082" r="-6122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03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7201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11560" y="1700808"/>
            <a:ext cx="813690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góc</a:t>
            </a:r>
            <a:r>
              <a:rPr lang="en-US" sz="2800" dirty="0" smtClean="0"/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+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.</a:t>
            </a:r>
            <a:endParaRPr 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+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 smtClean="0"/>
              <a:t>phẳng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.</a:t>
            </a:r>
            <a:endParaRPr lang="en-US" sz="3600" dirty="0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521874" y="3861048"/>
            <a:ext cx="4320480" cy="3230104"/>
            <a:chOff x="624" y="1527"/>
            <a:chExt cx="3182" cy="1617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2114" y="2688"/>
              <a:ext cx="549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O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624" y="2274"/>
              <a:ext cx="480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x</a:t>
              </a:r>
              <a:endParaRPr lang="en-US" sz="1400" dirty="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2105" y="1536"/>
              <a:ext cx="345" cy="1251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 flipH="1">
              <a:off x="2105" y="1995"/>
              <a:ext cx="1481" cy="78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672" y="1995"/>
              <a:ext cx="1433" cy="78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48"/>
            <p:cNvSpPr>
              <a:spLocks noChangeArrowheads="1"/>
            </p:cNvSpPr>
            <p:nvPr/>
          </p:nvSpPr>
          <p:spPr bwMode="auto">
            <a:xfrm>
              <a:off x="3390" y="1996"/>
              <a:ext cx="41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z</a:t>
              </a: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2402" y="1527"/>
              <a:ext cx="39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y</a:t>
              </a:r>
              <a:endParaRPr lang="en-US" sz="2800" dirty="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520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7" descr="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62575"/>
            <a:ext cx="19621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11903</TotalTime>
  <Words>1417</Words>
  <Application>Microsoft Office PowerPoint</Application>
  <PresentationFormat>On-screen Show (4:3)</PresentationFormat>
  <Paragraphs>221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Diseño predeterminado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vẽ minh họa.</vt:lpstr>
      <vt:lpstr>Bài tập 2: Cho các hình vẽ sau, hãy chỉ ra mối quan hệ giữa các cặp góc trong từng hình:</vt:lpstr>
      <vt:lpstr>Giải.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nhà.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home</cp:lastModifiedBy>
  <cp:revision>815</cp:revision>
  <dcterms:created xsi:type="dcterms:W3CDTF">2010-05-23T14:28:12Z</dcterms:created>
  <dcterms:modified xsi:type="dcterms:W3CDTF">2018-02-25T10:35:32Z</dcterms:modified>
</cp:coreProperties>
</file>