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316" r:id="rId2"/>
    <p:sldId id="257" r:id="rId3"/>
    <p:sldId id="299" r:id="rId4"/>
    <p:sldId id="286" r:id="rId5"/>
    <p:sldId id="300" r:id="rId6"/>
    <p:sldId id="301" r:id="rId7"/>
    <p:sldId id="288" r:id="rId8"/>
    <p:sldId id="302" r:id="rId9"/>
    <p:sldId id="285" r:id="rId10"/>
    <p:sldId id="290" r:id="rId11"/>
    <p:sldId id="303" r:id="rId12"/>
    <p:sldId id="305" r:id="rId13"/>
    <p:sldId id="306" r:id="rId14"/>
    <p:sldId id="314" r:id="rId15"/>
    <p:sldId id="304" r:id="rId16"/>
    <p:sldId id="298" r:id="rId17"/>
    <p:sldId id="312" r:id="rId18"/>
    <p:sldId id="308" r:id="rId19"/>
    <p:sldId id="309" r:id="rId20"/>
    <p:sldId id="307" r:id="rId21"/>
    <p:sldId id="293" r:id="rId22"/>
    <p:sldId id="318" r:id="rId23"/>
    <p:sldId id="281" r:id="rId24"/>
    <p:sldId id="313" r:id="rId25"/>
    <p:sldId id="280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33CCFF"/>
    <a:srgbClr val="FF3399"/>
    <a:srgbClr val="66CCFF"/>
    <a:srgbClr val="FEA7A0"/>
    <a:srgbClr val="CC0099"/>
    <a:srgbClr val="80008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465" autoAdjust="0"/>
    <p:restoredTop sz="94660"/>
  </p:normalViewPr>
  <p:slideViewPr>
    <p:cSldViewPr>
      <p:cViewPr varScale="1">
        <p:scale>
          <a:sx n="64" d="100"/>
          <a:sy n="64" d="100"/>
        </p:scale>
        <p:origin x="-1488" y="-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7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DCF419-63EE-436E-B8FC-9BC8A06881C0}" type="datetimeFigureOut">
              <a:rPr lang="en-US" smtClean="0"/>
              <a:pPr/>
              <a:t>2/7/2018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FD7A1F-8335-4858-BF00-64D6E3A773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16840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993C9-09BE-42DF-BC93-4F711CDEDDBB}" type="datetimeFigureOut">
              <a:rPr lang="en-US" smtClean="0"/>
              <a:pPr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4D88C-4FCE-4971-82A0-A2D6089E02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993C9-09BE-42DF-BC93-4F711CDEDDBB}" type="datetimeFigureOut">
              <a:rPr lang="en-US" smtClean="0"/>
              <a:pPr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4D88C-4FCE-4971-82A0-A2D6089E02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993C9-09BE-42DF-BC93-4F711CDEDDBB}" type="datetimeFigureOut">
              <a:rPr lang="en-US" smtClean="0"/>
              <a:pPr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4D88C-4FCE-4971-82A0-A2D6089E02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993C9-09BE-42DF-BC93-4F711CDEDDBB}" type="datetimeFigureOut">
              <a:rPr lang="en-US" smtClean="0"/>
              <a:pPr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4D88C-4FCE-4971-82A0-A2D6089E02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993C9-09BE-42DF-BC93-4F711CDEDDBB}" type="datetimeFigureOut">
              <a:rPr lang="en-US" smtClean="0"/>
              <a:pPr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4D88C-4FCE-4971-82A0-A2D6089E02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993C9-09BE-42DF-BC93-4F711CDEDDBB}" type="datetimeFigureOut">
              <a:rPr lang="en-US" smtClean="0"/>
              <a:pPr/>
              <a:t>2/7/2018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4D88C-4FCE-4971-82A0-A2D6089E02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993C9-09BE-42DF-BC93-4F711CDEDDBB}" type="datetimeFigureOut">
              <a:rPr lang="en-US" smtClean="0"/>
              <a:pPr/>
              <a:t>2/7/2018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4D88C-4FCE-4971-82A0-A2D6089E02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993C9-09BE-42DF-BC93-4F711CDEDDBB}" type="datetimeFigureOut">
              <a:rPr lang="en-US" smtClean="0"/>
              <a:pPr/>
              <a:t>2/7/2018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4D88C-4FCE-4971-82A0-A2D6089E02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993C9-09BE-42DF-BC93-4F711CDEDDBB}" type="datetimeFigureOut">
              <a:rPr lang="en-US" smtClean="0"/>
              <a:pPr/>
              <a:t>2/7/2018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4D88C-4FCE-4971-82A0-A2D6089E02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993C9-09BE-42DF-BC93-4F711CDEDDBB}" type="datetimeFigureOut">
              <a:rPr lang="en-US" smtClean="0"/>
              <a:pPr/>
              <a:t>2/7/2018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4D88C-4FCE-4971-82A0-A2D6089E02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993C9-09BE-42DF-BC93-4F711CDEDDBB}" type="datetimeFigureOut">
              <a:rPr lang="en-US" smtClean="0"/>
              <a:pPr/>
              <a:t>2/7/2018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4D88C-4FCE-4971-82A0-A2D6089E02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5993C9-09BE-42DF-BC93-4F711CDEDDBB}" type="datetimeFigureOut">
              <a:rPr lang="en-US" smtClean="0"/>
              <a:pPr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34D88C-4FCE-4971-82A0-A2D6089E024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gif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Admin\Downloads\Duong-Den-Ngay-Vinh-Quang-Buc-Tuong.mp3" TargetMode="External"/><Relationship Id="rId4" Type="http://schemas.openxmlformats.org/officeDocument/2006/relationships/image" Target="../media/image20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16"/>
          <p:cNvSpPr>
            <a:spLocks noChangeArrowheads="1" noChangeShapeType="1" noTextEdit="1"/>
          </p:cNvSpPr>
          <p:nvPr/>
        </p:nvSpPr>
        <p:spPr bwMode="auto">
          <a:xfrm>
            <a:off x="2438400" y="2590800"/>
            <a:ext cx="4581525" cy="1323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Left"/>
              <a:lightRig rig="legacyNormal3" dir="r"/>
            </a:scene3d>
            <a:sp3d extrusionH="201600" prstMaterial="legacyMetal">
              <a:extrusionClr>
                <a:srgbClr val="FFFFFF"/>
              </a:extrusionClr>
            </a:sp3d>
          </a:bodyPr>
          <a:lstStyle/>
          <a:p>
            <a:pPr algn="ctr"/>
            <a:endParaRPr lang="en-US" sz="3600" b="1" kern="10">
              <a:ln w="9525">
                <a:round/>
                <a:headEnd/>
                <a:tailEnd/>
              </a:ln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3" name="Text Box 18"/>
          <p:cNvSpPr txBox="1">
            <a:spLocks noChangeArrowheads="1"/>
          </p:cNvSpPr>
          <p:nvPr/>
        </p:nvSpPr>
        <p:spPr bwMode="auto">
          <a:xfrm>
            <a:off x="0" y="0"/>
            <a:ext cx="9144000" cy="830263"/>
          </a:xfrm>
          <a:prstGeom prst="rect">
            <a:avLst/>
          </a:prstGeom>
          <a:gradFill rotWithShape="1">
            <a:gsLst>
              <a:gs pos="0">
                <a:srgbClr val="FF66FF"/>
              </a:gs>
              <a:gs pos="50000">
                <a:schemeClr val="bg1"/>
              </a:gs>
              <a:gs pos="100000">
                <a:srgbClr val="FF66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dirty="0">
                <a:latin typeface="Times New Roman" pitchFamily="18" charset="0"/>
              </a:rPr>
              <a:t>PHÒNG GD &amp; ĐT HUYỆN THANH TRÌ</a:t>
            </a:r>
          </a:p>
          <a:p>
            <a:pPr algn="ctr">
              <a:defRPr/>
            </a:pPr>
            <a:r>
              <a:rPr lang="en-US" sz="2400" b="1" dirty="0">
                <a:latin typeface="Times New Roman" pitchFamily="18" charset="0"/>
              </a:rPr>
              <a:t>TRƯỜNG THCS </a:t>
            </a:r>
            <a:r>
              <a:rPr lang="en-US" sz="2400" b="1" dirty="0" smtClean="0">
                <a:latin typeface="Times New Roman" pitchFamily="18" charset="0"/>
              </a:rPr>
              <a:t>NGỌC HỒI</a:t>
            </a:r>
            <a:endParaRPr lang="en-US" b="1" dirty="0">
              <a:latin typeface="Times New Roman" pitchFamily="18" charset="0"/>
            </a:endParaRPr>
          </a:p>
        </p:txBody>
      </p:sp>
      <p:pic>
        <p:nvPicPr>
          <p:cNvPr id="4" name="Picture 64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466850" cy="146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12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7924800" y="-11113"/>
            <a:ext cx="1173163" cy="1247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762000" y="2049462"/>
            <a:ext cx="7696200" cy="6103938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670284"/>
              </a:avLst>
            </a:prstTxWarp>
          </a:bodyPr>
          <a:lstStyle/>
          <a:p>
            <a:r>
              <a:rPr lang="en-US" sz="5400" b="1" i="1" kern="10" dirty="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  </a:t>
            </a:r>
            <a:r>
              <a:rPr lang="en-US" sz="5400" b="1" i="1" kern="10" dirty="0" smtClean="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              </a:t>
            </a:r>
            <a:r>
              <a:rPr lang="en-US" sz="5400" b="1" i="1" kern="10" dirty="0" err="1" smtClean="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Nhiệt</a:t>
            </a:r>
            <a:r>
              <a:rPr lang="en-US" sz="5400" b="1" i="1" kern="10" dirty="0" smtClean="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5400" b="1" i="1" kern="10" dirty="0" err="1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liệt</a:t>
            </a:r>
            <a:r>
              <a:rPr lang="en-US" sz="5400" b="1" i="1" kern="10" dirty="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5400" b="1" i="1" kern="10" dirty="0" err="1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chào</a:t>
            </a:r>
            <a:r>
              <a:rPr lang="en-US" sz="5400" b="1" i="1" kern="10" dirty="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5400" b="1" i="1" kern="10" dirty="0" err="1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mừng</a:t>
            </a:r>
            <a:r>
              <a:rPr lang="en-US" sz="5400" b="1" i="1" kern="10" dirty="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5400" b="1" i="1" kern="10" dirty="0" err="1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các</a:t>
            </a:r>
            <a:r>
              <a:rPr lang="en-US" sz="5400" b="1" i="1" kern="10" dirty="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5400" b="1" i="1" kern="10" dirty="0" err="1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thầy</a:t>
            </a:r>
            <a:r>
              <a:rPr lang="en-US" sz="5400" b="1" i="1" kern="10" dirty="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, </a:t>
            </a:r>
            <a:r>
              <a:rPr lang="en-US" sz="5400" b="1" i="1" kern="10" dirty="0" err="1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cô</a:t>
            </a:r>
            <a:r>
              <a:rPr lang="en-US" sz="5400" b="1" i="1" kern="10" dirty="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5400" b="1" i="1" kern="10" dirty="0" err="1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giáo</a:t>
            </a:r>
            <a:r>
              <a:rPr lang="en-US" sz="5400" b="1" i="1" kern="10" dirty="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5400" b="1" i="1" kern="10" dirty="0" err="1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về</a:t>
            </a:r>
            <a:r>
              <a:rPr lang="en-US" sz="5400" b="1" i="1" kern="10" dirty="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5400" b="1" i="1" kern="10" dirty="0" err="1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dự</a:t>
            </a:r>
            <a:endParaRPr lang="en-US" sz="5400" b="1" i="1" kern="10" dirty="0">
              <a:ln w="19050">
                <a:solidFill>
                  <a:srgbClr val="FFFF00"/>
                </a:solidFill>
                <a:round/>
                <a:headEnd/>
                <a:tailEnd/>
              </a:ln>
              <a:effectLst>
                <a:outerShdw dist="38100" dir="2700000" algn="tl" rotWithShape="0">
                  <a:srgbClr val="000000">
                    <a:alpha val="43137"/>
                  </a:srgbClr>
                </a:outerShdw>
              </a:effectLst>
              <a:latin typeface="Times New Roman"/>
              <a:cs typeface="Times New Roman"/>
            </a:endParaRPr>
          </a:p>
          <a:p>
            <a:endParaRPr lang="en-US" sz="5400" b="1" i="1" kern="10" dirty="0">
              <a:ln w="19050">
                <a:solidFill>
                  <a:srgbClr val="FFFF00"/>
                </a:solidFill>
                <a:round/>
                <a:headEnd/>
                <a:tailEnd/>
              </a:ln>
              <a:effectLst>
                <a:outerShdw dist="38100" dir="2700000" algn="tl" rotWithShape="0">
                  <a:srgbClr val="000000">
                    <a:alpha val="43137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7" name="TextBox 152"/>
          <p:cNvSpPr txBox="1">
            <a:spLocks noChangeArrowheads="1"/>
          </p:cNvSpPr>
          <p:nvPr/>
        </p:nvSpPr>
        <p:spPr bwMode="auto">
          <a:xfrm>
            <a:off x="2590800" y="2743200"/>
            <a:ext cx="41910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8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LỚP </a:t>
            </a:r>
            <a:r>
              <a:rPr lang="en-US" sz="8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9D</a:t>
            </a:r>
            <a:endParaRPr lang="vi-VN" sz="8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777875" y="4800600"/>
            <a:ext cx="7604125" cy="2133600"/>
            <a:chOff x="777875" y="4800600"/>
            <a:chExt cx="7604125" cy="2133600"/>
          </a:xfrm>
        </p:grpSpPr>
        <p:pic>
          <p:nvPicPr>
            <p:cNvPr id="9" name="Picture 4" descr="daisy_button_pink_hb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895600" y="5257800"/>
              <a:ext cx="3505200" cy="1676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5" descr="daisy_button_white_hb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705100" y="5334000"/>
              <a:ext cx="647700" cy="647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6" descr="daisy_button_white_hb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791200" y="5143500"/>
              <a:ext cx="647700" cy="647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7" descr="daisy_button_pink_hb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514600" y="5638800"/>
              <a:ext cx="990600" cy="76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8" descr="daisy_button_pink_hb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943600" y="5867400"/>
              <a:ext cx="1066800" cy="83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" name="Picture 9" descr="daisy_button_pink_hb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2514600" y="6019800"/>
              <a:ext cx="914400" cy="76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" name="Picture 10" descr="daisy_button_pink_hb"/>
            <p:cNvPicPr>
              <a:picLocks noChangeAspect="1" noChangeArrowheads="1" noCrop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5715000" y="5486400"/>
              <a:ext cx="838200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" name="Picture 11" descr="daisy_button_pink_hb"/>
            <p:cNvPicPr>
              <a:picLocks noChangeAspect="1" noChangeArrowheads="1" noCrop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6324600" y="5257800"/>
              <a:ext cx="685800" cy="76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" name="Picture 12" descr="daisy_button_pink_hb"/>
            <p:cNvPicPr>
              <a:picLocks noChangeAspect="1" noChangeArrowheads="1" noCrop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1524000" y="5410200"/>
              <a:ext cx="762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" name="Picture 13" descr="daisy_button_blue_hb"/>
            <p:cNvPicPr>
              <a:picLocks noChangeAspect="1" noChangeArrowheads="1" noCrop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1752600" y="5295900"/>
              <a:ext cx="647700" cy="647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" name="Picture 14" descr="daisy_button_blue_hb"/>
            <p:cNvPicPr>
              <a:picLocks noChangeAspect="1" noChangeArrowheads="1" noCrop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6858000" y="5181600"/>
              <a:ext cx="647700" cy="647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" name="Picture 15" descr="daisy_button_pink_hb"/>
            <p:cNvPicPr>
              <a:picLocks noChangeAspect="1" noChangeArrowheads="1" noCrop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6858000" y="5638800"/>
              <a:ext cx="685800" cy="76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" name="Picture 16" descr="daisy_button_pink_hb"/>
            <p:cNvPicPr>
              <a:picLocks noChangeAspect="1" noChangeArrowheads="1" noCrop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7239000" y="5181600"/>
              <a:ext cx="685800" cy="76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" name="Picture 17" descr="daisy_button_pink_hb"/>
            <p:cNvPicPr>
              <a:picLocks noChangeAspect="1" noChangeArrowheads="1" noCrop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7696200" y="4800600"/>
              <a:ext cx="685800" cy="76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" name="Picture 18" descr="daisy_button_pink_hb"/>
            <p:cNvPicPr>
              <a:picLocks noChangeAspect="1" noChangeArrowheads="1" noCrop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2057400" y="5486400"/>
              <a:ext cx="762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" name="Picture 19" descr="daisy_button_blue_hb"/>
            <p:cNvPicPr>
              <a:picLocks noChangeAspect="1" noChangeArrowheads="1" noCrop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2019300" y="5829300"/>
              <a:ext cx="647700" cy="647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" name="Picture 20" descr="daisy_button_blue_hb"/>
            <p:cNvPicPr>
              <a:picLocks noChangeAspect="1" noChangeArrowheads="1" noCrop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6324600" y="5638800"/>
              <a:ext cx="647700" cy="647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6" name="Picture 21" descr="daisy_button_pink_hb"/>
            <p:cNvPicPr>
              <a:picLocks noChangeAspect="1" noChangeArrowheads="1" noCrop="1"/>
            </p:cNvPicPr>
            <p:nvPr/>
          </p:nvPicPr>
          <p:blipFill>
            <a:blip r:embed="rId12"/>
            <a:srcRect/>
            <a:stretch>
              <a:fillRect/>
            </a:stretch>
          </p:blipFill>
          <p:spPr bwMode="auto">
            <a:xfrm>
              <a:off x="1143000" y="5257800"/>
              <a:ext cx="685800" cy="781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7" name="Picture 22" descr="daisy_button_pink_hb"/>
            <p:cNvPicPr>
              <a:picLocks noChangeAspect="1" noChangeArrowheads="1" noCrop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777875" y="4953000"/>
              <a:ext cx="746125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xmlns="" val="2535472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hinh-nen-powerpoint-dep-nhat-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3" name="TextBox 2"/>
          <p:cNvSpPr txBox="1"/>
          <p:nvPr/>
        </p:nvSpPr>
        <p:spPr>
          <a:xfrm>
            <a:off x="381000" y="1282504"/>
            <a:ext cx="891539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u="sng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 1 (1 </a:t>
            </a:r>
            <a:r>
              <a:rPr lang="en-US" sz="2800" b="1" u="sng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):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Tx/>
              <a:buChar char="-"/>
            </a:pPr>
            <a:r>
              <a:rPr lang="en-US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Quang </a:t>
            </a:r>
            <a:r>
              <a:rPr lang="en-US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0.25 </a:t>
            </a:r>
            <a:r>
              <a:rPr lang="en-US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indent="-457200" algn="just">
              <a:buFontTx/>
              <a:buChar char="-"/>
            </a:pPr>
            <a:r>
              <a:rPr lang="en-US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“</a:t>
            </a:r>
            <a:r>
              <a:rPr lang="en-US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lược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(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0.25 </a:t>
            </a:r>
            <a:r>
              <a:rPr lang="en-US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indent="-457200" algn="just">
              <a:buFontTx/>
              <a:buChar char="-"/>
            </a:pP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Hai </a:t>
            </a:r>
            <a:r>
              <a:rPr lang="en-US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nhắc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trích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Thu (0.25 </a:t>
            </a:r>
            <a:r>
              <a:rPr lang="en-US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/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Anh </a:t>
            </a:r>
            <a:r>
              <a:rPr lang="en-US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(0.25 </a:t>
            </a:r>
            <a:r>
              <a:rPr lang="en-US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xmlns="" val="3581045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hinh-nen-powerpoint-dep-nhat-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" y="0"/>
            <a:ext cx="9143999" cy="6858000"/>
          </a:xfrm>
          <a:ln>
            <a:solidFill>
              <a:srgbClr val="0000FF"/>
            </a:solidFill>
          </a:ln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E3F27D95-D1D9-4778-A4CF-1DB7BD155184}"/>
              </a:ext>
            </a:extLst>
          </p:cNvPr>
          <p:cNvSpPr/>
          <p:nvPr/>
        </p:nvSpPr>
        <p:spPr>
          <a:xfrm>
            <a:off x="533402" y="1371600"/>
            <a:ext cx="8229600" cy="80508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DẠNG CÂU HỎI Ở MỨC ĐỘ THÔNG HIỂU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006E2FE8-69BC-49B3-B97E-00E41F7D9F81}"/>
              </a:ext>
            </a:extLst>
          </p:cNvPr>
          <p:cNvSpPr/>
          <p:nvPr/>
        </p:nvSpPr>
        <p:spPr>
          <a:xfrm>
            <a:off x="2612572" y="2993340"/>
            <a:ext cx="1371600" cy="198120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nhan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endParaRPr lang="en-US" sz="2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63B41EEA-B686-46E9-AFE8-81C995D8B1F4}"/>
              </a:ext>
            </a:extLst>
          </p:cNvPr>
          <p:cNvSpPr/>
          <p:nvPr/>
        </p:nvSpPr>
        <p:spPr>
          <a:xfrm>
            <a:off x="424543" y="2971800"/>
            <a:ext cx="1752600" cy="198120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endParaRPr lang="en-US" sz="2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xmlns="" id="{7F4359E3-A574-4F93-A9E2-7E2B0749A53F}"/>
              </a:ext>
            </a:extLst>
          </p:cNvPr>
          <p:cNvCxnSpPr>
            <a:cxnSpLocks/>
          </p:cNvCxnSpPr>
          <p:nvPr/>
        </p:nvCxnSpPr>
        <p:spPr>
          <a:xfrm flipH="1">
            <a:off x="1295400" y="2176680"/>
            <a:ext cx="3200400" cy="762000"/>
          </a:xfrm>
          <a:prstGeom prst="straightConnector1">
            <a:avLst/>
          </a:prstGeom>
          <a:ln w="28575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xmlns="" id="{6F587466-21EF-4361-81C8-0365B6F74537}"/>
              </a:ext>
            </a:extLst>
          </p:cNvPr>
          <p:cNvCxnSpPr>
            <a:cxnSpLocks/>
            <a:endCxn id="13" idx="0"/>
          </p:cNvCxnSpPr>
          <p:nvPr/>
        </p:nvCxnSpPr>
        <p:spPr>
          <a:xfrm>
            <a:off x="4533900" y="2193240"/>
            <a:ext cx="3314700" cy="789214"/>
          </a:xfrm>
          <a:prstGeom prst="straightConnector1">
            <a:avLst/>
          </a:prstGeom>
          <a:ln w="28575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9E29A547-C694-4CDB-9B1C-C30785540A48}"/>
              </a:ext>
            </a:extLst>
          </p:cNvPr>
          <p:cNvSpPr/>
          <p:nvPr/>
        </p:nvSpPr>
        <p:spPr>
          <a:xfrm>
            <a:off x="4397830" y="2938680"/>
            <a:ext cx="2209800" cy="198120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dung,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</a:t>
            </a:r>
            <a:r>
              <a:rPr lang="vi-VN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tưởng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C02A7FA3-E3F0-4EF9-9D5A-9DA85406083B}"/>
              </a:ext>
            </a:extLst>
          </p:cNvPr>
          <p:cNvSpPr/>
          <p:nvPr/>
        </p:nvSpPr>
        <p:spPr>
          <a:xfrm>
            <a:off x="7162800" y="2982454"/>
            <a:ext cx="1371600" cy="198120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xmlns="" id="{65D9534F-65A5-4351-88BE-5B9F4A3E725C}"/>
              </a:ext>
            </a:extLst>
          </p:cNvPr>
          <p:cNvCxnSpPr>
            <a:endCxn id="10" idx="0"/>
          </p:cNvCxnSpPr>
          <p:nvPr/>
        </p:nvCxnSpPr>
        <p:spPr>
          <a:xfrm flipH="1">
            <a:off x="3298372" y="2193240"/>
            <a:ext cx="1197428" cy="800100"/>
          </a:xfrm>
          <a:prstGeom prst="straightConnector1">
            <a:avLst/>
          </a:prstGeom>
          <a:ln w="28575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xmlns="" id="{CE6D25F1-7AF7-4A41-99EE-87D8FD3F9035}"/>
              </a:ext>
            </a:extLst>
          </p:cNvPr>
          <p:cNvCxnSpPr>
            <a:endCxn id="12" idx="0"/>
          </p:cNvCxnSpPr>
          <p:nvPr/>
        </p:nvCxnSpPr>
        <p:spPr>
          <a:xfrm>
            <a:off x="4495800" y="2193240"/>
            <a:ext cx="1006930" cy="745440"/>
          </a:xfrm>
          <a:prstGeom prst="straightConnector1">
            <a:avLst/>
          </a:prstGeom>
          <a:ln w="28575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662545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hinh-nen-powerpoint-dep-nhat-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" y="0"/>
            <a:ext cx="9143999" cy="6858000"/>
          </a:xfrm>
        </p:spPr>
      </p:pic>
      <p:sp>
        <p:nvSpPr>
          <p:cNvPr id="7" name="TextBox 6"/>
          <p:cNvSpPr txBox="1"/>
          <p:nvPr/>
        </p:nvSpPr>
        <p:spPr>
          <a:xfrm>
            <a:off x="381000" y="155566"/>
            <a:ext cx="83058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tuyển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2006 – 2007,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phố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l</a:t>
            </a:r>
            <a:r>
              <a:rPr lang="vi-VN" sz="2800" i="1" dirty="0"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ợc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ngà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cha con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Quang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xung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quanh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ng</a:t>
            </a:r>
            <a:r>
              <a:rPr lang="vi-VN" sz="2800" i="1" dirty="0"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ời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cầm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đ</a:t>
            </a:r>
            <a:r>
              <a:rPr lang="vi-VN" sz="2800" i="1" dirty="0"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ợc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bỗng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khó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thở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nắm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chặt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tim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”. </a:t>
            </a:r>
          </a:p>
          <a:p>
            <a:pPr algn="just"/>
            <a:r>
              <a:rPr lang="en-US" sz="2800" b="1" u="sng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 2 (1 </a:t>
            </a:r>
            <a:r>
              <a:rPr lang="en-US" sz="2800" b="1" u="sng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ngôi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Ba)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góp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l</a:t>
            </a:r>
            <a:r>
              <a:rPr lang="vi-VN" sz="2800" i="1" dirty="0"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ợc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ngà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xmlns="" val="798762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hinh-nen-powerpoint-dep-nhat-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" y="0"/>
            <a:ext cx="9143999" cy="6858000"/>
          </a:xfrm>
        </p:spPr>
      </p:pic>
      <p:sp>
        <p:nvSpPr>
          <p:cNvPr id="7" name="TextBox 6"/>
          <p:cNvSpPr txBox="1"/>
          <p:nvPr/>
        </p:nvSpPr>
        <p:spPr>
          <a:xfrm>
            <a:off x="381000" y="155566"/>
            <a:ext cx="83058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8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800" b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b="1" u="sng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2 (1 </a:t>
            </a:r>
            <a:r>
              <a:rPr lang="en-US" sz="2800" b="1" u="sng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Tx/>
              <a:buChar char="-"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ngôi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Ba):</a:t>
            </a:r>
          </a:p>
          <a:p>
            <a:pPr algn="just"/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chia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sẻ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chỉnh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nhịp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xen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suy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nghĩ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(0.5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/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tin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cậy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(0.5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3689718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hinh-nen-powerpoint-dep-nhat-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" y="0"/>
            <a:ext cx="9143999" cy="6858000"/>
          </a:xfrm>
          <a:ln>
            <a:solidFill>
              <a:srgbClr val="0000FF"/>
            </a:solidFill>
          </a:ln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E3F27D95-D1D9-4778-A4CF-1DB7BD155184}"/>
              </a:ext>
            </a:extLst>
          </p:cNvPr>
          <p:cNvSpPr/>
          <p:nvPr/>
        </p:nvSpPr>
        <p:spPr>
          <a:xfrm>
            <a:off x="76200" y="1447800"/>
            <a:ext cx="8991600" cy="80508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DẠNG CÂU HỎI Ở MỨC ĐỘ VẬN DỤNG THẤP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006E2FE8-69BC-49B3-B97E-00E41F7D9F81}"/>
              </a:ext>
            </a:extLst>
          </p:cNvPr>
          <p:cNvSpPr/>
          <p:nvPr/>
        </p:nvSpPr>
        <p:spPr>
          <a:xfrm>
            <a:off x="2612572" y="3069540"/>
            <a:ext cx="1371600" cy="198120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endParaRPr lang="en-US" sz="2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63B41EEA-B686-46E9-AFE8-81C995D8B1F4}"/>
              </a:ext>
            </a:extLst>
          </p:cNvPr>
          <p:cNvSpPr/>
          <p:nvPr/>
        </p:nvSpPr>
        <p:spPr>
          <a:xfrm>
            <a:off x="424543" y="3048000"/>
            <a:ext cx="1752600" cy="198120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endParaRPr lang="en-US" sz="2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xmlns="" id="{7F4359E3-A574-4F93-A9E2-7E2B0749A53F}"/>
              </a:ext>
            </a:extLst>
          </p:cNvPr>
          <p:cNvCxnSpPr>
            <a:cxnSpLocks/>
          </p:cNvCxnSpPr>
          <p:nvPr/>
        </p:nvCxnSpPr>
        <p:spPr>
          <a:xfrm flipH="1">
            <a:off x="1295400" y="2252880"/>
            <a:ext cx="3200400" cy="762000"/>
          </a:xfrm>
          <a:prstGeom prst="straightConnector1">
            <a:avLst/>
          </a:prstGeom>
          <a:ln w="28575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xmlns="" id="{6F587466-21EF-4361-81C8-0365B6F74537}"/>
              </a:ext>
            </a:extLst>
          </p:cNvPr>
          <p:cNvCxnSpPr>
            <a:cxnSpLocks/>
            <a:endCxn id="13" idx="0"/>
          </p:cNvCxnSpPr>
          <p:nvPr/>
        </p:nvCxnSpPr>
        <p:spPr>
          <a:xfrm>
            <a:off x="4533900" y="2269440"/>
            <a:ext cx="3314700" cy="789214"/>
          </a:xfrm>
          <a:prstGeom prst="straightConnector1">
            <a:avLst/>
          </a:prstGeom>
          <a:ln w="28575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9E29A547-C694-4CDB-9B1C-C30785540A48}"/>
              </a:ext>
            </a:extLst>
          </p:cNvPr>
          <p:cNvSpPr/>
          <p:nvPr/>
        </p:nvSpPr>
        <p:spPr>
          <a:xfrm>
            <a:off x="4397830" y="3014880"/>
            <a:ext cx="2209800" cy="198120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so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chiếu</a:t>
            </a:r>
            <a:endParaRPr lang="en-US" sz="2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C02A7FA3-E3F0-4EF9-9D5A-9DA85406083B}"/>
              </a:ext>
            </a:extLst>
          </p:cNvPr>
          <p:cNvSpPr/>
          <p:nvPr/>
        </p:nvSpPr>
        <p:spPr>
          <a:xfrm>
            <a:off x="7162800" y="3058654"/>
            <a:ext cx="1371600" cy="198120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xmlns="" id="{65D9534F-65A5-4351-88BE-5B9F4A3E725C}"/>
              </a:ext>
            </a:extLst>
          </p:cNvPr>
          <p:cNvCxnSpPr>
            <a:endCxn id="10" idx="0"/>
          </p:cNvCxnSpPr>
          <p:nvPr/>
        </p:nvCxnSpPr>
        <p:spPr>
          <a:xfrm flipH="1">
            <a:off x="3298372" y="2269440"/>
            <a:ext cx="1197428" cy="800100"/>
          </a:xfrm>
          <a:prstGeom prst="straightConnector1">
            <a:avLst/>
          </a:prstGeom>
          <a:ln w="28575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xmlns="" id="{CE6D25F1-7AF7-4A41-99EE-87D8FD3F9035}"/>
              </a:ext>
            </a:extLst>
          </p:cNvPr>
          <p:cNvCxnSpPr>
            <a:endCxn id="12" idx="0"/>
          </p:cNvCxnSpPr>
          <p:nvPr/>
        </p:nvCxnSpPr>
        <p:spPr>
          <a:xfrm>
            <a:off x="4495800" y="2269440"/>
            <a:ext cx="1006930" cy="745440"/>
          </a:xfrm>
          <a:prstGeom prst="straightConnector1">
            <a:avLst/>
          </a:prstGeom>
          <a:ln w="28575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687280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hinh-nen-powerpoint-dep-nhat-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9A041AA2-7BA0-484E-BD84-AB482BECDE9B}"/>
              </a:ext>
            </a:extLst>
          </p:cNvPr>
          <p:cNvSpPr txBox="1"/>
          <p:nvPr/>
        </p:nvSpPr>
        <p:spPr>
          <a:xfrm>
            <a:off x="76200" y="685800"/>
            <a:ext cx="89916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trích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/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ngoại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đêm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qua,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đ</a:t>
            </a:r>
            <a:r>
              <a:rPr lang="vi-VN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ợc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chịu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indent="-457200" algn="just">
              <a:buFontTx/>
              <a:buChar char="-"/>
            </a:pP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 con,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457200" indent="-457200" algn="just">
              <a:buFontTx/>
              <a:buChar char="-"/>
            </a:pP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.-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giẫy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buFontTx/>
              <a:buChar char="-"/>
            </a:pP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Sao con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Ba con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lâu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quên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457200" indent="-457200" algn="just">
              <a:buFontTx/>
              <a:buChar char="-"/>
            </a:pP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chụp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buFontTx/>
              <a:buChar char="-"/>
            </a:pP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Sao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lâu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già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</a:t>
            </a:r>
            <a:r>
              <a:rPr lang="vi-VN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vi-VN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ớc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thôi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buFontTx/>
              <a:buChar char="-"/>
            </a:pP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già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thẹo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r>
              <a:rPr lang="vi-VN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r"/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Trích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9,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1, NXB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dục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2013)</a:t>
            </a:r>
          </a:p>
          <a:p>
            <a:pPr algn="just"/>
            <a:r>
              <a:rPr lang="en-US" sz="2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(1 </a:t>
            </a:r>
            <a:r>
              <a:rPr lang="en-US" sz="2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nhắc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chi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chi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vết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thẹo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chi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868034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hinh-nen-powerpoint-dep-nhat-5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7" name="TextBox 6"/>
          <p:cNvSpPr txBox="1"/>
          <p:nvPr/>
        </p:nvSpPr>
        <p:spPr>
          <a:xfrm>
            <a:off x="152400" y="228600"/>
            <a:ext cx="8839200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(</a:t>
            </a:r>
            <a:r>
              <a:rPr lang="en-US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1,5 </a:t>
            </a:r>
            <a:r>
              <a:rPr 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Tx/>
              <a:buChar char="-"/>
            </a:pPr>
            <a:r>
              <a:rPr 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nút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thắt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nút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0,5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indent="-457200" algn="just">
              <a:buFontTx/>
              <a:buChar char="-"/>
            </a:pPr>
            <a:r>
              <a:rPr 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dung: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Góp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+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Thu: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mẽ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cha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mãnh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liệt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(0,25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+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nỗi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đau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lẫn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thần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dũng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lính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(0,25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indent="-457200" algn="just">
              <a:buFontTx/>
              <a:buChar char="-"/>
            </a:pPr>
            <a:r>
              <a:rPr 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/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(0,25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+ Ca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ngợi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cha con (0,25)</a:t>
            </a:r>
          </a:p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chi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8" algn="just"/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801055227"/>
              </p:ext>
            </p:extLst>
          </p:nvPr>
        </p:nvGraphicFramePr>
        <p:xfrm>
          <a:off x="128516" y="5791200"/>
          <a:ext cx="638969" cy="511175"/>
        </p:xfrm>
        <a:graphic>
          <a:graphicData uri="http://schemas.openxmlformats.org/presentationml/2006/ole">
            <p:oleObj spid="_x0000_s1031" name="Equation" r:id="rId4" imgW="190440" imgH="152280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672804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hinh-nen-powerpoint-dep-nhat-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" y="0"/>
            <a:ext cx="9143999" cy="6858000"/>
          </a:xfrm>
          <a:ln>
            <a:solidFill>
              <a:srgbClr val="0000FF"/>
            </a:solidFill>
          </a:ln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E3F27D95-D1D9-4778-A4CF-1DB7BD155184}"/>
              </a:ext>
            </a:extLst>
          </p:cNvPr>
          <p:cNvSpPr/>
          <p:nvPr/>
        </p:nvSpPr>
        <p:spPr>
          <a:xfrm>
            <a:off x="228600" y="1295400"/>
            <a:ext cx="8686800" cy="80508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DẠNG CÂU HỎI Ở MỨC ĐỘ VẬN DỤNG CAO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006E2FE8-69BC-49B3-B97E-00E41F7D9F81}"/>
              </a:ext>
            </a:extLst>
          </p:cNvPr>
          <p:cNvSpPr/>
          <p:nvPr/>
        </p:nvSpPr>
        <p:spPr>
          <a:xfrm>
            <a:off x="2438400" y="2983380"/>
            <a:ext cx="1752600" cy="198120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endParaRPr lang="en-US" sz="2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63B41EEA-B686-46E9-AFE8-81C995D8B1F4}"/>
              </a:ext>
            </a:extLst>
          </p:cNvPr>
          <p:cNvSpPr/>
          <p:nvPr/>
        </p:nvSpPr>
        <p:spPr>
          <a:xfrm>
            <a:off x="424543" y="2961840"/>
            <a:ext cx="1752600" cy="198120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2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xmlns="" id="{7F4359E3-A574-4F93-A9E2-7E2B0749A53F}"/>
              </a:ext>
            </a:extLst>
          </p:cNvPr>
          <p:cNvCxnSpPr>
            <a:cxnSpLocks/>
            <a:stCxn id="3" idx="2"/>
          </p:cNvCxnSpPr>
          <p:nvPr/>
        </p:nvCxnSpPr>
        <p:spPr>
          <a:xfrm flipH="1">
            <a:off x="1143000" y="2100480"/>
            <a:ext cx="3429000" cy="882900"/>
          </a:xfrm>
          <a:prstGeom prst="straightConnector1">
            <a:avLst/>
          </a:prstGeom>
          <a:ln w="28575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xmlns="" id="{6F587466-21EF-4361-81C8-0365B6F74537}"/>
              </a:ext>
            </a:extLst>
          </p:cNvPr>
          <p:cNvCxnSpPr>
            <a:cxnSpLocks/>
            <a:endCxn id="12" idx="0"/>
          </p:cNvCxnSpPr>
          <p:nvPr/>
        </p:nvCxnSpPr>
        <p:spPr>
          <a:xfrm>
            <a:off x="4495800" y="2100480"/>
            <a:ext cx="933450" cy="910230"/>
          </a:xfrm>
          <a:prstGeom prst="straightConnector1">
            <a:avLst/>
          </a:prstGeom>
          <a:ln w="28575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9E29A547-C694-4CDB-9B1C-C30785540A48}"/>
              </a:ext>
            </a:extLst>
          </p:cNvPr>
          <p:cNvSpPr/>
          <p:nvPr/>
        </p:nvSpPr>
        <p:spPr>
          <a:xfrm>
            <a:off x="4495800" y="3010710"/>
            <a:ext cx="1866900" cy="198120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endParaRPr lang="en-US" sz="2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C02A7FA3-E3F0-4EF9-9D5A-9DA85406083B}"/>
              </a:ext>
            </a:extLst>
          </p:cNvPr>
          <p:cNvSpPr/>
          <p:nvPr/>
        </p:nvSpPr>
        <p:spPr>
          <a:xfrm>
            <a:off x="6781801" y="2983380"/>
            <a:ext cx="1752600" cy="198120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xmlns="" id="{8643F696-721B-4FFF-A118-CFE72EDA0B5E}"/>
              </a:ext>
            </a:extLst>
          </p:cNvPr>
          <p:cNvCxnSpPr>
            <a:cxnSpLocks/>
            <a:endCxn id="10" idx="0"/>
          </p:cNvCxnSpPr>
          <p:nvPr/>
        </p:nvCxnSpPr>
        <p:spPr>
          <a:xfrm flipH="1">
            <a:off x="3314700" y="2127810"/>
            <a:ext cx="1181100" cy="85557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xmlns="" id="{E5BC1D5E-5782-436B-9809-85C17867995D}"/>
              </a:ext>
            </a:extLst>
          </p:cNvPr>
          <p:cNvCxnSpPr>
            <a:cxnSpLocks/>
            <a:endCxn id="13" idx="0"/>
          </p:cNvCxnSpPr>
          <p:nvPr/>
        </p:nvCxnSpPr>
        <p:spPr>
          <a:xfrm>
            <a:off x="4495800" y="2127810"/>
            <a:ext cx="3162301" cy="855570"/>
          </a:xfrm>
          <a:prstGeom prst="straightConnector1">
            <a:avLst/>
          </a:prstGeom>
          <a:ln w="28575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50256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`</a:t>
            </a:r>
          </a:p>
        </p:txBody>
      </p:sp>
      <p:pic>
        <p:nvPicPr>
          <p:cNvPr id="4" name="Content Placeholder 3" descr="hinh-nen-powerpoint-dep-nhat-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" y="0"/>
            <a:ext cx="9143999" cy="6858000"/>
          </a:xfr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5BEA8CF8-A94F-417A-A540-C2C9AFCFB963}"/>
              </a:ext>
            </a:extLst>
          </p:cNvPr>
          <p:cNvSpPr/>
          <p:nvPr/>
        </p:nvSpPr>
        <p:spPr>
          <a:xfrm>
            <a:off x="152400" y="2340430"/>
            <a:ext cx="2133600" cy="200297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NGHỊ LUẬN VỀ</a:t>
            </a:r>
          </a:p>
          <a:p>
            <a:pPr algn="ctr"/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TÁC PHẨM VĂN HỌC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E0CD92E6-FE51-4EE8-8BDE-1F00814454C9}"/>
              </a:ext>
            </a:extLst>
          </p:cNvPr>
          <p:cNvSpPr/>
          <p:nvPr/>
        </p:nvSpPr>
        <p:spPr>
          <a:xfrm>
            <a:off x="2895600" y="1807028"/>
            <a:ext cx="2019300" cy="1066801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endParaRPr lang="en-US" sz="2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9AB0008A-E4A4-46A5-A11B-880F344E7617}"/>
              </a:ext>
            </a:extLst>
          </p:cNvPr>
          <p:cNvSpPr/>
          <p:nvPr/>
        </p:nvSpPr>
        <p:spPr>
          <a:xfrm>
            <a:off x="2933700" y="3864428"/>
            <a:ext cx="2019300" cy="1066801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endParaRPr lang="en-US" sz="2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11882566-05B5-4E31-9CD1-047ED64954E5}"/>
              </a:ext>
            </a:extLst>
          </p:cNvPr>
          <p:cNvSpPr/>
          <p:nvPr/>
        </p:nvSpPr>
        <p:spPr>
          <a:xfrm>
            <a:off x="5638800" y="1295400"/>
            <a:ext cx="2438400" cy="616061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endParaRPr lang="en-US" sz="2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D62FA658-31B2-4D66-8218-8B498F0C38FA}"/>
              </a:ext>
            </a:extLst>
          </p:cNvPr>
          <p:cNvSpPr/>
          <p:nvPr/>
        </p:nvSpPr>
        <p:spPr>
          <a:xfrm>
            <a:off x="5617028" y="2133600"/>
            <a:ext cx="3145972" cy="616061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endParaRPr lang="en-US" sz="2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A269845A-F66E-42DF-A09E-3CE6A2D73A36}"/>
              </a:ext>
            </a:extLst>
          </p:cNvPr>
          <p:cNvSpPr/>
          <p:nvPr/>
        </p:nvSpPr>
        <p:spPr>
          <a:xfrm>
            <a:off x="5638800" y="3124200"/>
            <a:ext cx="2460171" cy="616061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endParaRPr lang="en-US" sz="2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xmlns="" id="{5658B5CA-31B5-4161-BCB0-41DBEBA155A1}"/>
              </a:ext>
            </a:extLst>
          </p:cNvPr>
          <p:cNvCxnSpPr>
            <a:endCxn id="9" idx="1"/>
          </p:cNvCxnSpPr>
          <p:nvPr/>
        </p:nvCxnSpPr>
        <p:spPr>
          <a:xfrm flipV="1">
            <a:off x="2286000" y="2340429"/>
            <a:ext cx="609600" cy="1012371"/>
          </a:xfrm>
          <a:prstGeom prst="straightConnector1">
            <a:avLst/>
          </a:prstGeom>
          <a:ln w="28575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xmlns="" id="{DA3D7494-48F0-46C3-A6EA-D2F10E8A464F}"/>
              </a:ext>
            </a:extLst>
          </p:cNvPr>
          <p:cNvCxnSpPr>
            <a:cxnSpLocks/>
            <a:stCxn id="8" idx="3"/>
            <a:endCxn id="10" idx="1"/>
          </p:cNvCxnSpPr>
          <p:nvPr/>
        </p:nvCxnSpPr>
        <p:spPr>
          <a:xfrm>
            <a:off x="2286000" y="3341915"/>
            <a:ext cx="647700" cy="1055914"/>
          </a:xfrm>
          <a:prstGeom prst="straightConnector1">
            <a:avLst/>
          </a:prstGeom>
          <a:ln w="28575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xmlns="" id="{E2C488ED-17D6-44DA-9E83-7B058D029CBE}"/>
              </a:ext>
            </a:extLst>
          </p:cNvPr>
          <p:cNvCxnSpPr>
            <a:endCxn id="11" idx="1"/>
          </p:cNvCxnSpPr>
          <p:nvPr/>
        </p:nvCxnSpPr>
        <p:spPr>
          <a:xfrm flipV="1">
            <a:off x="4914900" y="1603431"/>
            <a:ext cx="723900" cy="819658"/>
          </a:xfrm>
          <a:prstGeom prst="straightConnector1">
            <a:avLst/>
          </a:prstGeom>
          <a:ln w="28575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xmlns="" id="{67A39250-EBAF-4871-9C81-C8644BC7A21D}"/>
              </a:ext>
            </a:extLst>
          </p:cNvPr>
          <p:cNvCxnSpPr>
            <a:cxnSpLocks/>
            <a:endCxn id="12" idx="1"/>
          </p:cNvCxnSpPr>
          <p:nvPr/>
        </p:nvCxnSpPr>
        <p:spPr>
          <a:xfrm>
            <a:off x="4953000" y="2441631"/>
            <a:ext cx="664028" cy="0"/>
          </a:xfrm>
          <a:prstGeom prst="straightConnector1">
            <a:avLst/>
          </a:prstGeom>
          <a:ln w="28575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xmlns="" id="{D69B3841-859E-4462-814F-1E0501AF6010}"/>
              </a:ext>
            </a:extLst>
          </p:cNvPr>
          <p:cNvCxnSpPr>
            <a:cxnSpLocks/>
          </p:cNvCxnSpPr>
          <p:nvPr/>
        </p:nvCxnSpPr>
        <p:spPr>
          <a:xfrm>
            <a:off x="4914900" y="2419859"/>
            <a:ext cx="702128" cy="1012371"/>
          </a:xfrm>
          <a:prstGeom prst="straightConnector1">
            <a:avLst/>
          </a:prstGeom>
          <a:ln w="28575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882268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1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`</a:t>
            </a:r>
          </a:p>
        </p:txBody>
      </p:sp>
      <p:pic>
        <p:nvPicPr>
          <p:cNvPr id="4" name="Content Placeholder 3" descr="hinh-nen-powerpoint-dep-nhat-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" y="0"/>
            <a:ext cx="9143999" cy="6858000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133B993C-943F-4989-A332-6B367C697045}"/>
              </a:ext>
            </a:extLst>
          </p:cNvPr>
          <p:cNvSpPr txBox="1"/>
          <p:nvPr/>
        </p:nvSpPr>
        <p:spPr>
          <a:xfrm>
            <a:off x="152400" y="696754"/>
            <a:ext cx="88392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tuyển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2014-2015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phố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Hà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Nội</a:t>
            </a:r>
            <a:endParaRPr lang="en-US" sz="26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vi-VN" sz="2600" dirty="0"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ới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trích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truyện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ngắn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l</a:t>
            </a:r>
            <a:r>
              <a:rPr lang="vi-VN" sz="2600" i="1" dirty="0"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ợc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ngà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Quang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bữa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c</a:t>
            </a:r>
            <a:r>
              <a:rPr lang="vi-VN" sz="2600" i="1" dirty="0"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gắp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trứng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chén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liền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đũa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xoi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chén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thất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hất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trứng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, c</a:t>
            </a:r>
            <a:r>
              <a:rPr lang="vi-VN" sz="2600" i="1" dirty="0"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văng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tung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tóe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mâm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Giận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kịp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suy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nghĩ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vung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mông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hét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just"/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- Sao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mày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cứng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hả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?”</a:t>
            </a:r>
          </a:p>
          <a:p>
            <a:pPr algn="just"/>
            <a:r>
              <a:rPr lang="en-US" sz="2600" b="1" u="sng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600" b="1" u="sng" dirty="0">
                <a:latin typeface="Times New Roman" pitchFamily="18" charset="0"/>
                <a:cs typeface="Times New Roman" pitchFamily="18" charset="0"/>
              </a:rPr>
              <a:t> 3 (4 </a:t>
            </a:r>
            <a:r>
              <a:rPr lang="en-US" sz="2600" b="1" u="sng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600" b="1" u="sng" dirty="0">
                <a:latin typeface="Times New Roman" pitchFamily="18" charset="0"/>
                <a:cs typeface="Times New Roman" pitchFamily="18" charset="0"/>
              </a:rPr>
              <a:t>):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Dựa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trích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“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lược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Quang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rõ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mẽ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Thu.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phủ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Gạch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xmlns="" val="3486823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131043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12" name="Content Placeholder 11" descr="nv9t1tr195th0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1326" y="1534159"/>
            <a:ext cx="8801347" cy="5481904"/>
          </a:xfr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57F45823-0A08-4A91-A741-6A4D31C52718}"/>
              </a:ext>
            </a:extLst>
          </p:cNvPr>
          <p:cNvSpPr/>
          <p:nvPr/>
        </p:nvSpPr>
        <p:spPr>
          <a:xfrm>
            <a:off x="0" y="-35501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n w="24500" cmpd="dbl">
                  <a:solidFill>
                    <a:srgbClr val="0000FF"/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CHUYÊN ĐỀ :</a:t>
            </a:r>
          </a:p>
          <a:p>
            <a:pPr algn="ctr"/>
            <a:r>
              <a:rPr lang="en-US" sz="3200" b="1" dirty="0">
                <a:ln w="24500" cmpd="dbl">
                  <a:solidFill>
                    <a:srgbClr val="0000FF"/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RÈN KĨ NĂNG ÔN TẬP TÁC PHẨM TRUYỆN </a:t>
            </a:r>
          </a:p>
          <a:p>
            <a:pPr algn="ctr"/>
            <a:r>
              <a:rPr lang="en-US" sz="3200" b="1" dirty="0">
                <a:ln w="24500" cmpd="dbl">
                  <a:solidFill>
                    <a:srgbClr val="0000FF"/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QUA TRUYỆN NGẮN “CHIẾC LƯỢC NGÀ</a:t>
            </a:r>
            <a:r>
              <a:rPr lang="en-US" sz="2800" b="1" dirty="0">
                <a:ln w="24500" cmpd="dbl">
                  <a:solidFill>
                    <a:srgbClr val="0000FF"/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`</a:t>
            </a:r>
          </a:p>
        </p:txBody>
      </p:sp>
      <p:pic>
        <p:nvPicPr>
          <p:cNvPr id="4" name="Content Placeholder 3" descr="hinh-nen-powerpoint-dep-nhat-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7" name="TextBox 6"/>
          <p:cNvSpPr txBox="1"/>
          <p:nvPr/>
        </p:nvSpPr>
        <p:spPr>
          <a:xfrm>
            <a:off x="156258" y="1716390"/>
            <a:ext cx="8763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Dựa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trích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“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Quang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800" b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2800" b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b="1" dirty="0" err="1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2800" b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en-US" sz="2800" b="1" dirty="0" err="1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rõ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2800" b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2800" b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mẽ</a:t>
            </a:r>
            <a:r>
              <a:rPr lang="en-US" sz="2800" b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2800" b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 Thu.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phủ</a:t>
            </a:r>
            <a:r>
              <a:rPr lang="en-US" sz="2800" b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b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b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b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Gạch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xmlns="" val="1463506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hinh-nen-powerpoint-dep-nhat-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7" name="TextBox 6"/>
          <p:cNvSpPr txBox="1"/>
          <p:nvPr/>
        </p:nvSpPr>
        <p:spPr>
          <a:xfrm>
            <a:off x="76200" y="196096"/>
            <a:ext cx="8305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(1,5 </a:t>
            </a:r>
            <a:r>
              <a:rPr lang="en-US" sz="2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): </a:t>
            </a:r>
          </a:p>
          <a:p>
            <a:pPr marL="457200" indent="-457200">
              <a:buFontTx/>
              <a:buChar char="-"/>
            </a:pP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(0,5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457200" indent="-457200">
              <a:buFontTx/>
              <a:buChar char="-"/>
            </a:pP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(0,5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457200" indent="-457200">
              <a:buFontTx/>
              <a:buChar char="-"/>
            </a:pP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phủ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(0,5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" y="1676400"/>
            <a:ext cx="9143999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(2,5 </a:t>
            </a:r>
            <a:r>
              <a:rPr 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en-US" sz="2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2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 (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0.25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2900" indent="-342900" algn="just">
              <a:buFontTx/>
              <a:buChar char="-"/>
            </a:pP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2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mẽ</a:t>
            </a:r>
            <a:r>
              <a:rPr lang="en-US" sz="2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Thu </a:t>
            </a:r>
            <a:r>
              <a:rPr lang="en-US" sz="2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 </a:t>
            </a:r>
            <a:r>
              <a:rPr lang="en-US" sz="2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2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+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(0.75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</a:p>
          <a:p>
            <a:pPr algn="just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quyết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chịu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cha .</a:t>
            </a:r>
          </a:p>
          <a:p>
            <a:pPr algn="just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chịu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dù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dồn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=&gt; </a:t>
            </a:r>
            <a:r>
              <a:rPr lang="en-US" sz="2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Bướng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bỉnh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ương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ngạnh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</a:p>
          <a:p>
            <a:pPr algn="just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+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Hất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trứng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khỏi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bát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cơm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khóc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xuồng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ngoại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lòi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tói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loảng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xoảng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bộc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lộ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thật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mãnh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liệt</a:t>
            </a:r>
            <a:r>
              <a:rPr lang="en-US" sz="2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2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Symbol" panose="05050102010706020507" pitchFamily="18" charset="2"/>
              <a:buChar char="Þ"/>
            </a:pPr>
            <a:r>
              <a:rPr lang="en-US" sz="2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Quyết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liệt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gan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endParaRPr lang="en-US" sz="22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(0.5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huống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miêu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xmlns="" val="756652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hinh-nen-powerpoint-dep-nhat-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3" name="TextBox 2"/>
          <p:cNvSpPr txBox="1"/>
          <p:nvPr/>
        </p:nvSpPr>
        <p:spPr>
          <a:xfrm>
            <a:off x="304800" y="654308"/>
            <a:ext cx="75438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Kỹ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-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-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chi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tỏ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-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chi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dung,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-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chi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so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chiếu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0038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Content Placeholder 5" descr="hinh-nen-powerpoint-1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7" name="Rectangle 6"/>
          <p:cNvSpPr/>
          <p:nvPr/>
        </p:nvSpPr>
        <p:spPr>
          <a:xfrm>
            <a:off x="2209800" y="762000"/>
            <a:ext cx="6019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4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4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4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endParaRPr lang="en-US" sz="4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200" y="2286000"/>
            <a:ext cx="8763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chi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l</a:t>
            </a:r>
            <a:r>
              <a:rPr lang="vi-VN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ợc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ngà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truyện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ngắn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>
              <a:buFontTx/>
              <a:buChar char="-"/>
            </a:pP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qui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nạp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trạng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Thu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nghỉ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thăm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Gạch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36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 flipV="1">
            <a:off x="5791200" y="6629400"/>
            <a:ext cx="3352800" cy="215444"/>
          </a:xfrm>
          <a:prstGeom prst="rect">
            <a:avLst/>
          </a:prstGeom>
          <a:solidFill>
            <a:srgbClr val="66CCFF"/>
          </a:solidFill>
        </p:spPr>
        <p:txBody>
          <a:bodyPr wrap="square" rtlCol="0">
            <a:spAutoFit/>
          </a:bodyPr>
          <a:lstStyle/>
          <a:p>
            <a:endParaRPr lang="en-US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7803EEF-EE9A-463A-BC7A-A83EFE965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3" name="Content Placeholder 12">
            <a:extLst>
              <a:ext uri="{FF2B5EF4-FFF2-40B4-BE49-F238E27FC236}">
                <a16:creationId xmlns:a16="http://schemas.microsoft.com/office/drawing/2014/main" xmlns="" id="{39748DFF-9115-4B42-81BB-5BB977924D7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36830" y="-304800"/>
            <a:ext cx="9180830" cy="7162800"/>
          </a:xfrm>
        </p:spPr>
      </p:pic>
      <p:pic>
        <p:nvPicPr>
          <p:cNvPr id="5" name="Duong-Den-Ngay-Vinh-Quang-Buc-Tuong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8077200" y="0"/>
            <a:ext cx="106680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2404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9216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 descr="tuyen-tap-nhung-hinh-anh-hoa-anh-dao-lam-hinh-nen-dep-nhat-so-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24130" y="0"/>
            <a:ext cx="9168130" cy="6858000"/>
          </a:xfrm>
        </p:spPr>
      </p:pic>
      <p:sp>
        <p:nvSpPr>
          <p:cNvPr id="4" name="TextBox 3"/>
          <p:cNvSpPr txBox="1"/>
          <p:nvPr/>
        </p:nvSpPr>
        <p:spPr>
          <a:xfrm>
            <a:off x="32657" y="2383493"/>
            <a:ext cx="8229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XIN CHÂN THÀNH CẢM ƠN </a:t>
            </a:r>
          </a:p>
          <a:p>
            <a:pPr algn="ctr"/>
            <a:r>
              <a:rPr lang="en-US" sz="3600" b="1" dirty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CÁC THẦY CÔ GIÁO ĐÃ THAM DỰ </a:t>
            </a:r>
          </a:p>
          <a:p>
            <a:pPr algn="ctr"/>
            <a:r>
              <a:rPr lang="en-US" sz="3600" b="1" dirty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TIẾT HỌC NGÀY HÔM NAY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9980169-FD27-4B6B-8184-16921662B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FD9D538C-E25E-4233-ABC1-CE7C953F80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86" y="11591"/>
            <a:ext cx="9144000" cy="6858000"/>
          </a:xfr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44F727D8-B601-45D0-B250-182FCC597C4C}"/>
              </a:ext>
            </a:extLst>
          </p:cNvPr>
          <p:cNvSpPr/>
          <p:nvPr/>
        </p:nvSpPr>
        <p:spPr>
          <a:xfrm>
            <a:off x="457200" y="295870"/>
            <a:ext cx="481740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EA7A0"/>
                </a:solidFill>
                <a:effectLst/>
              </a:rPr>
              <a:t>NHÓM HỌC TẬP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E2642CB3-B940-48D2-9F02-346B36C6CEAA}"/>
              </a:ext>
            </a:extLst>
          </p:cNvPr>
          <p:cNvSpPr txBox="1"/>
          <p:nvPr/>
        </p:nvSpPr>
        <p:spPr>
          <a:xfrm>
            <a:off x="195943" y="1723128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8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  <a:endParaRPr lang="en-US" sz="28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0C8F664E-86FC-4AA4-A0B1-4A87496BBF40}"/>
              </a:ext>
            </a:extLst>
          </p:cNvPr>
          <p:cNvSpPr txBox="1"/>
          <p:nvPr/>
        </p:nvSpPr>
        <p:spPr>
          <a:xfrm>
            <a:off x="1729825" y="1676400"/>
            <a:ext cx="593271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B42FA455-712E-43B6-80CC-2F7972D3B07D}"/>
              </a:ext>
            </a:extLst>
          </p:cNvPr>
          <p:cNvSpPr txBox="1"/>
          <p:nvPr/>
        </p:nvSpPr>
        <p:spPr>
          <a:xfrm>
            <a:off x="182096" y="2727117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8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  <a:endParaRPr lang="en-US" sz="28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36CEDD7D-4ADE-43EB-A7E9-6198EAA5C935}"/>
              </a:ext>
            </a:extLst>
          </p:cNvPr>
          <p:cNvSpPr txBox="1"/>
          <p:nvPr/>
        </p:nvSpPr>
        <p:spPr>
          <a:xfrm>
            <a:off x="1784254" y="2748981"/>
            <a:ext cx="62157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ngắn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3B1001D7-2685-47B8-AAC0-E7807F876759}"/>
              </a:ext>
            </a:extLst>
          </p:cNvPr>
          <p:cNvSpPr txBox="1"/>
          <p:nvPr/>
        </p:nvSpPr>
        <p:spPr>
          <a:xfrm>
            <a:off x="10886" y="3685762"/>
            <a:ext cx="1970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8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3+4: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838200" y="1091625"/>
            <a:ext cx="594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9" name="Rectangle 8"/>
          <p:cNvSpPr/>
          <p:nvPr/>
        </p:nvSpPr>
        <p:spPr>
          <a:xfrm>
            <a:off x="1752600" y="3656110"/>
            <a:ext cx="62484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Dựa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trích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“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Quang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rõ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mẽ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Thu.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phủ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Gạch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xmlns="" val="75373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3" grpId="0"/>
      <p:bldP spid="10" grpId="0"/>
      <p:bldP spid="12" grpId="0"/>
      <p:bldP spid="13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08863269"/>
              </p:ext>
            </p:extLst>
          </p:nvPr>
        </p:nvGraphicFramePr>
        <p:xfrm>
          <a:off x="0" y="26952"/>
          <a:ext cx="8958942" cy="6983448"/>
        </p:xfrm>
        <a:graphic>
          <a:graphicData uri="http://schemas.openxmlformats.org/drawingml/2006/table">
            <a:tbl>
              <a:tblPr firstRow="1" firstCol="1" bandRow="1">
                <a:tableStyleId>{08FB837D-C827-4EFA-A057-4D05807E0F7C}</a:tableStyleId>
              </a:tblPr>
              <a:tblGrid>
                <a:gridCol w="705101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0792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2127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 DẠNG CÂU HỎI</a:t>
                      </a:r>
                      <a:endParaRPr lang="en-US" sz="2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lần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xuất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hiện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</a:t>
                      </a:r>
                      <a:endParaRPr lang="en-US" sz="2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9919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Tác giả, xuất xứ của đoạn văn, vị trí đoạn trích, hoàn cảnh sáng tác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856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Ý nghĩa nhan đề, tình huống truyện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9919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Ý nghĩa của 1 chi tiết, hình ảnh đặc sắc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 truyện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9919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Lời nói và hoàn cảnh lời nói của nhân vật, ngôi kể và tác dụng của ngôi kể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9919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Kiến thức tiếng Việt đã học: câu, từ, biện pháp tu từ…</a:t>
                      </a:r>
                      <a:endParaRPr lang="en-US" sz="2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9856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 hỏi liên hệ, so sánh, đối chiếu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79919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Viết đoạn văn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nghị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luận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tác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phẩm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truyện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6236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Nghị luận xã hội rút ra từ 1 tác phẩm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truyện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575873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3998" cy="6857999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EB427B3D-D7B9-4AE4-899F-E83D0EC8B2F5}"/>
              </a:ext>
            </a:extLst>
          </p:cNvPr>
          <p:cNvSpPr txBox="1"/>
          <p:nvPr/>
        </p:nvSpPr>
        <p:spPr>
          <a:xfrm>
            <a:off x="609600" y="1894582"/>
            <a:ext cx="1752600" cy="2677656"/>
          </a:xfrm>
          <a:prstGeom prst="rect">
            <a:avLst/>
          </a:prstGeom>
          <a:noFill/>
          <a:ln>
            <a:solidFill>
              <a:srgbClr val="66CCFF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DẠNG CÂU HỎI VỀ TÁC PHẨM TRUYỆN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273FAE98-5C62-450D-9E3F-343548DA784A}"/>
              </a:ext>
            </a:extLst>
          </p:cNvPr>
          <p:cNvSpPr txBox="1"/>
          <p:nvPr/>
        </p:nvSpPr>
        <p:spPr>
          <a:xfrm>
            <a:off x="2667000" y="1095227"/>
            <a:ext cx="4572000" cy="523220"/>
          </a:xfrm>
          <a:prstGeom prst="rect">
            <a:avLst/>
          </a:prstGeom>
          <a:noFill/>
          <a:ln>
            <a:solidFill>
              <a:srgbClr val="66CCFF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endParaRPr lang="en-US" sz="2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1B9A7A0A-B16B-4737-A529-76E37BF166BF}"/>
              </a:ext>
            </a:extLst>
          </p:cNvPr>
          <p:cNvSpPr txBox="1"/>
          <p:nvPr/>
        </p:nvSpPr>
        <p:spPr>
          <a:xfrm>
            <a:off x="2667000" y="2971800"/>
            <a:ext cx="4953000" cy="523220"/>
          </a:xfrm>
          <a:prstGeom prst="rect">
            <a:avLst/>
          </a:prstGeom>
          <a:noFill/>
          <a:ln>
            <a:solidFill>
              <a:srgbClr val="66CCFF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endParaRPr lang="en-US" sz="2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E6C410F0-BDC1-4A18-9303-4720ABE056E8}"/>
              </a:ext>
            </a:extLst>
          </p:cNvPr>
          <p:cNvSpPr txBox="1"/>
          <p:nvPr/>
        </p:nvSpPr>
        <p:spPr>
          <a:xfrm>
            <a:off x="2667000" y="4038600"/>
            <a:ext cx="1905000" cy="1384995"/>
          </a:xfrm>
          <a:prstGeom prst="rect">
            <a:avLst/>
          </a:prstGeom>
          <a:noFill/>
          <a:ln>
            <a:solidFill>
              <a:srgbClr val="66CCFF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ở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endParaRPr lang="en-US" sz="2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E24733BB-2492-452E-8504-F201C94C0890}"/>
              </a:ext>
            </a:extLst>
          </p:cNvPr>
          <p:cNvSpPr txBox="1"/>
          <p:nvPr/>
        </p:nvSpPr>
        <p:spPr>
          <a:xfrm>
            <a:off x="5334000" y="3896380"/>
            <a:ext cx="3810000" cy="523220"/>
          </a:xfrm>
          <a:prstGeom prst="rect">
            <a:avLst/>
          </a:prstGeom>
          <a:noFill/>
          <a:ln>
            <a:solidFill>
              <a:srgbClr val="66CC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thấp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B920D8CB-6802-4953-911E-322024CF779F}"/>
              </a:ext>
            </a:extLst>
          </p:cNvPr>
          <p:cNvSpPr txBox="1"/>
          <p:nvPr/>
        </p:nvSpPr>
        <p:spPr>
          <a:xfrm>
            <a:off x="5334000" y="5181600"/>
            <a:ext cx="3810000" cy="523220"/>
          </a:xfrm>
          <a:prstGeom prst="rect">
            <a:avLst/>
          </a:prstGeom>
          <a:noFill/>
          <a:ln>
            <a:solidFill>
              <a:srgbClr val="66CC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5E5A490B-0BEC-45F9-B524-517B80062CF5}"/>
              </a:ext>
            </a:extLst>
          </p:cNvPr>
          <p:cNvCxnSpPr>
            <a:cxnSpLocks/>
            <a:stCxn id="3" idx="3"/>
            <a:endCxn id="6" idx="1"/>
          </p:cNvCxnSpPr>
          <p:nvPr/>
        </p:nvCxnSpPr>
        <p:spPr>
          <a:xfrm flipV="1">
            <a:off x="2362200" y="1356837"/>
            <a:ext cx="304800" cy="1876573"/>
          </a:xfrm>
          <a:prstGeom prst="line">
            <a:avLst/>
          </a:prstGeom>
          <a:ln>
            <a:solidFill>
              <a:srgbClr val="66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xmlns="" id="{53292084-536D-4331-9CC8-6DA3DC1F0014}"/>
              </a:ext>
            </a:extLst>
          </p:cNvPr>
          <p:cNvCxnSpPr>
            <a:cxnSpLocks/>
            <a:stCxn id="3" idx="3"/>
            <a:endCxn id="9" idx="1"/>
          </p:cNvCxnSpPr>
          <p:nvPr/>
        </p:nvCxnSpPr>
        <p:spPr>
          <a:xfrm>
            <a:off x="2362200" y="3233410"/>
            <a:ext cx="304800" cy="1497688"/>
          </a:xfrm>
          <a:prstGeom prst="line">
            <a:avLst/>
          </a:prstGeom>
          <a:ln>
            <a:solidFill>
              <a:srgbClr val="66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xmlns="" id="{5439221D-C43F-45CF-A253-AFE6FE8AD3B7}"/>
              </a:ext>
            </a:extLst>
          </p:cNvPr>
          <p:cNvCxnSpPr>
            <a:cxnSpLocks/>
            <a:stCxn id="3" idx="3"/>
            <a:endCxn id="8" idx="1"/>
          </p:cNvCxnSpPr>
          <p:nvPr/>
        </p:nvCxnSpPr>
        <p:spPr>
          <a:xfrm>
            <a:off x="2362200" y="3233410"/>
            <a:ext cx="304800" cy="0"/>
          </a:xfrm>
          <a:prstGeom prst="line">
            <a:avLst/>
          </a:prstGeom>
          <a:ln>
            <a:solidFill>
              <a:srgbClr val="66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A07C2806-B83D-4FAC-B9D4-219112560435}"/>
              </a:ext>
            </a:extLst>
          </p:cNvPr>
          <p:cNvCxnSpPr>
            <a:stCxn id="9" idx="3"/>
            <a:endCxn id="11" idx="1"/>
          </p:cNvCxnSpPr>
          <p:nvPr/>
        </p:nvCxnSpPr>
        <p:spPr>
          <a:xfrm flipV="1">
            <a:off x="4572000" y="4157990"/>
            <a:ext cx="762000" cy="573108"/>
          </a:xfrm>
          <a:prstGeom prst="line">
            <a:avLst/>
          </a:prstGeom>
          <a:ln>
            <a:solidFill>
              <a:srgbClr val="33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xmlns="" id="{D87197E3-BA0C-469B-B6DC-8231283F1350}"/>
              </a:ext>
            </a:extLst>
          </p:cNvPr>
          <p:cNvCxnSpPr>
            <a:endCxn id="12" idx="1"/>
          </p:cNvCxnSpPr>
          <p:nvPr/>
        </p:nvCxnSpPr>
        <p:spPr>
          <a:xfrm>
            <a:off x="4572000" y="4731098"/>
            <a:ext cx="762000" cy="712112"/>
          </a:xfrm>
          <a:prstGeom prst="line">
            <a:avLst/>
          </a:prstGeom>
          <a:ln>
            <a:solidFill>
              <a:srgbClr val="33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781677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8" grpId="0" animBg="1"/>
      <p:bldP spid="9" grpId="0" animBg="1"/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hinh-nen-powerpoint-dep-nhat-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</p:spPr>
      </p:pic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xmlns="" id="{B164EA51-57B0-4502-AFE3-2DEDBD11D1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10690376"/>
              </p:ext>
            </p:extLst>
          </p:nvPr>
        </p:nvGraphicFramePr>
        <p:xfrm>
          <a:off x="0" y="769440"/>
          <a:ext cx="9144001" cy="61615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9764">
                  <a:extLst>
                    <a:ext uri="{9D8B030D-6E8A-4147-A177-3AD203B41FA5}">
                      <a16:colId xmlns:a16="http://schemas.microsoft.com/office/drawing/2014/main" xmlns="" val="3367016370"/>
                    </a:ext>
                  </a:extLst>
                </a:gridCol>
                <a:gridCol w="2247254">
                  <a:extLst>
                    <a:ext uri="{9D8B030D-6E8A-4147-A177-3AD203B41FA5}">
                      <a16:colId xmlns:a16="http://schemas.microsoft.com/office/drawing/2014/main" xmlns="" val="1364363505"/>
                    </a:ext>
                  </a:extLst>
                </a:gridCol>
                <a:gridCol w="2440983">
                  <a:extLst>
                    <a:ext uri="{9D8B030D-6E8A-4147-A177-3AD203B41FA5}">
                      <a16:colId xmlns:a16="http://schemas.microsoft.com/office/drawing/2014/main" xmlns="" val="302018405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xmlns="" val="318239994"/>
                    </a:ext>
                  </a:extLst>
                </a:gridCol>
              </a:tblGrid>
              <a:tr h="570874">
                <a:tc rowSpan="2">
                  <a:txBody>
                    <a:bodyPr/>
                    <a:lstStyle/>
                    <a:p>
                      <a:pPr algn="ctr"/>
                      <a:r>
                        <a:rPr lang="en-US" sz="2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Ở </a:t>
                      </a:r>
                      <a:r>
                        <a:rPr lang="en-US" sz="26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mức</a:t>
                      </a:r>
                      <a:r>
                        <a:rPr lang="en-US" sz="2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</a:t>
                      </a:r>
                      <a:r>
                        <a:rPr lang="en-US" sz="2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nhận</a:t>
                      </a:r>
                      <a:r>
                        <a:rPr lang="en-US" sz="2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biết</a:t>
                      </a:r>
                      <a:r>
                        <a:rPr lang="en-US" sz="2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>
                    <a:solidFill>
                      <a:srgbClr val="66CC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Ở </a:t>
                      </a:r>
                      <a:r>
                        <a:rPr lang="en-US" sz="26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mức</a:t>
                      </a:r>
                      <a:r>
                        <a:rPr lang="en-US" sz="2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</a:t>
                      </a:r>
                      <a:r>
                        <a:rPr lang="en-US" sz="2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26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thông</a:t>
                      </a:r>
                      <a:r>
                        <a:rPr lang="en-US" sz="2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hiểu</a:t>
                      </a:r>
                      <a:endParaRPr lang="en-US" sz="2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66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Ở </a:t>
                      </a:r>
                      <a:r>
                        <a:rPr lang="en-US" sz="26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mức</a:t>
                      </a:r>
                      <a:r>
                        <a:rPr lang="en-US" sz="2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</a:t>
                      </a:r>
                      <a:r>
                        <a:rPr lang="en-US" sz="2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vận</a:t>
                      </a:r>
                      <a:r>
                        <a:rPr lang="en-US" sz="2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dụng</a:t>
                      </a:r>
                      <a:endParaRPr lang="en-US" sz="2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66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7052222"/>
                  </a:ext>
                </a:extLst>
              </a:tr>
              <a:tr h="570874">
                <a:tc vMerge="1"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Vận</a:t>
                      </a:r>
                      <a:r>
                        <a:rPr lang="en-US" sz="2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lang="en-US" sz="2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thấp</a:t>
                      </a:r>
                      <a:endParaRPr lang="en-US" sz="2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Vận</a:t>
                      </a:r>
                      <a:r>
                        <a:rPr lang="en-US" sz="2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lang="en-US" sz="2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cao</a:t>
                      </a:r>
                      <a:endParaRPr lang="en-US" sz="2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70962234"/>
                  </a:ext>
                </a:extLst>
              </a:tr>
              <a:tr h="5019778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 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Tác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</a:t>
                      </a: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indent="-457200">
                        <a:buFontTx/>
                        <a:buChar char="-"/>
                      </a:pP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Tác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phẩm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xuất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xứ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vị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trí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đoạn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trích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hoàn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cảnh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sáng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tác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…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FontTx/>
                        <a:buChar char="-"/>
                      </a:pP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Ngôi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kể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tác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ngôi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kể</a:t>
                      </a: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indent="-457200">
                        <a:buFontTx/>
                        <a:buChar char="-"/>
                      </a:pP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Ý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nghĩa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nhan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đề</a:t>
                      </a: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…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FontTx/>
                        <a:buChar char="-"/>
                      </a:pP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Kiến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thức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tiếng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Việt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457200" indent="-457200">
                        <a:buFontTx/>
                        <a:buChar char="-"/>
                      </a:pP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hỏi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liên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hệ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so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sánh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đối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chiếu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457200" indent="-457200">
                        <a:buFontTx/>
                        <a:buChar char="-"/>
                      </a:pP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Tình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huống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truyện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457200" indent="-457200">
                        <a:buFontTx/>
                        <a:buChar char="-"/>
                      </a:pP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ảnh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chi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tiết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đặc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sắc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Viết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đoạn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Thuyết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minh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tác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tác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phẩm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nhân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vật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Nghị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luận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nghị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luận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xã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hội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224102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295111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hinh-nen-powerpoint-dep-nhat-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</p:spPr>
      </p:pic>
    </p:spTree>
    <p:extLst>
      <p:ext uri="{BB962C8B-B14F-4D97-AF65-F5344CB8AC3E}">
        <p14:creationId xmlns:p14="http://schemas.microsoft.com/office/powerpoint/2010/main" xmlns="" val="3101142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hinh-nen-powerpoint-dep-nhat-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38100" y="0"/>
            <a:ext cx="9143999" cy="6858000"/>
          </a:xfr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E3F27D95-D1D9-4778-A4CF-1DB7BD155184}"/>
              </a:ext>
            </a:extLst>
          </p:cNvPr>
          <p:cNvSpPr/>
          <p:nvPr/>
        </p:nvSpPr>
        <p:spPr>
          <a:xfrm>
            <a:off x="457200" y="990600"/>
            <a:ext cx="8153400" cy="80508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DẠNG CÂU HỎI Ở MỨC ĐỘ NHẬN BIẾT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7CE11273-DB76-41FE-9CB8-9F7E930A03CA}"/>
              </a:ext>
            </a:extLst>
          </p:cNvPr>
          <p:cNvSpPr/>
          <p:nvPr/>
        </p:nvSpPr>
        <p:spPr>
          <a:xfrm>
            <a:off x="2362200" y="4275581"/>
            <a:ext cx="1981200" cy="1291999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xứ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trích</a:t>
            </a:r>
            <a:endParaRPr lang="en-US" sz="2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006E2FE8-69BC-49B3-B97E-00E41F7D9F81}"/>
              </a:ext>
            </a:extLst>
          </p:cNvPr>
          <p:cNvSpPr/>
          <p:nvPr/>
        </p:nvSpPr>
        <p:spPr>
          <a:xfrm>
            <a:off x="3965122" y="2608020"/>
            <a:ext cx="2438400" cy="91440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endParaRPr lang="en-US" sz="2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63B41EEA-B686-46E9-AFE8-81C995D8B1F4}"/>
              </a:ext>
            </a:extLst>
          </p:cNvPr>
          <p:cNvSpPr/>
          <p:nvPr/>
        </p:nvSpPr>
        <p:spPr>
          <a:xfrm>
            <a:off x="685800" y="2557680"/>
            <a:ext cx="2362200" cy="91440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endParaRPr lang="en-US" sz="2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A50FE162-B57E-400A-B505-0BD83DCCAAD9}"/>
              </a:ext>
            </a:extLst>
          </p:cNvPr>
          <p:cNvSpPr/>
          <p:nvPr/>
        </p:nvSpPr>
        <p:spPr>
          <a:xfrm>
            <a:off x="4724400" y="4275581"/>
            <a:ext cx="1981200" cy="1330099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trích</a:t>
            </a:r>
            <a:endParaRPr lang="en-US" sz="2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063CF696-FE6D-464F-B282-B0BC08185423}"/>
              </a:ext>
            </a:extLst>
          </p:cNvPr>
          <p:cNvSpPr/>
          <p:nvPr/>
        </p:nvSpPr>
        <p:spPr>
          <a:xfrm>
            <a:off x="7010400" y="4275581"/>
            <a:ext cx="1981200" cy="1330099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endParaRPr lang="en-US" sz="2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xmlns="" id="{7F4359E3-A574-4F93-A9E2-7E2B0749A53F}"/>
              </a:ext>
            </a:extLst>
          </p:cNvPr>
          <p:cNvCxnSpPr>
            <a:cxnSpLocks/>
            <a:stCxn id="3" idx="2"/>
          </p:cNvCxnSpPr>
          <p:nvPr/>
        </p:nvCxnSpPr>
        <p:spPr>
          <a:xfrm flipH="1">
            <a:off x="1752600" y="1795680"/>
            <a:ext cx="2781300" cy="762000"/>
          </a:xfrm>
          <a:prstGeom prst="straightConnector1">
            <a:avLst/>
          </a:prstGeom>
          <a:ln w="28575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xmlns="" id="{6F587466-21EF-4361-81C8-0365B6F74537}"/>
              </a:ext>
            </a:extLst>
          </p:cNvPr>
          <p:cNvCxnSpPr>
            <a:cxnSpLocks/>
          </p:cNvCxnSpPr>
          <p:nvPr/>
        </p:nvCxnSpPr>
        <p:spPr>
          <a:xfrm>
            <a:off x="4572000" y="1795680"/>
            <a:ext cx="612322" cy="793749"/>
          </a:xfrm>
          <a:prstGeom prst="straightConnector1">
            <a:avLst/>
          </a:prstGeom>
          <a:ln w="28575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xmlns="" id="{5809D758-5438-45B0-BAC0-AAFE5A6DEE51}"/>
              </a:ext>
            </a:extLst>
          </p:cNvPr>
          <p:cNvCxnSpPr>
            <a:cxnSpLocks/>
            <a:stCxn id="10" idx="2"/>
            <a:endCxn id="9" idx="0"/>
          </p:cNvCxnSpPr>
          <p:nvPr/>
        </p:nvCxnSpPr>
        <p:spPr>
          <a:xfrm flipH="1">
            <a:off x="3352800" y="3522420"/>
            <a:ext cx="1831522" cy="753161"/>
          </a:xfrm>
          <a:prstGeom prst="straightConnector1">
            <a:avLst/>
          </a:prstGeom>
          <a:ln w="28575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xmlns="" id="{BC6AA7E3-6921-4B5C-9532-3BC2DBCC262D}"/>
              </a:ext>
            </a:extLst>
          </p:cNvPr>
          <p:cNvCxnSpPr>
            <a:cxnSpLocks/>
            <a:stCxn id="10" idx="2"/>
            <a:endCxn id="12" idx="0"/>
          </p:cNvCxnSpPr>
          <p:nvPr/>
        </p:nvCxnSpPr>
        <p:spPr>
          <a:xfrm>
            <a:off x="5184322" y="3522420"/>
            <a:ext cx="530678" cy="753161"/>
          </a:xfrm>
          <a:prstGeom prst="straightConnector1">
            <a:avLst/>
          </a:prstGeom>
          <a:ln w="28575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xmlns="" id="{BAB87CF6-D1F3-4CC4-8664-04250BD35A9F}"/>
              </a:ext>
            </a:extLst>
          </p:cNvPr>
          <p:cNvCxnSpPr>
            <a:cxnSpLocks/>
            <a:stCxn id="10" idx="2"/>
            <a:endCxn id="13" idx="0"/>
          </p:cNvCxnSpPr>
          <p:nvPr/>
        </p:nvCxnSpPr>
        <p:spPr>
          <a:xfrm>
            <a:off x="5184322" y="3522420"/>
            <a:ext cx="2816678" cy="753161"/>
          </a:xfrm>
          <a:prstGeom prst="straightConnector1">
            <a:avLst/>
          </a:prstGeom>
          <a:ln w="28575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179A0BC1-B63C-461F-B27C-F9ADC36446C4}"/>
              </a:ext>
            </a:extLst>
          </p:cNvPr>
          <p:cNvSpPr/>
          <p:nvPr/>
        </p:nvSpPr>
        <p:spPr>
          <a:xfrm>
            <a:off x="6689271" y="2608020"/>
            <a:ext cx="2362200" cy="91440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xmlns="" id="{32FB3D5A-7B95-4749-868B-8E512BDECFD3}"/>
              </a:ext>
            </a:extLst>
          </p:cNvPr>
          <p:cNvCxnSpPr>
            <a:cxnSpLocks/>
            <a:endCxn id="18" idx="0"/>
          </p:cNvCxnSpPr>
          <p:nvPr/>
        </p:nvCxnSpPr>
        <p:spPr>
          <a:xfrm>
            <a:off x="4572000" y="1795680"/>
            <a:ext cx="3298371" cy="812340"/>
          </a:xfrm>
          <a:prstGeom prst="straightConnector1">
            <a:avLst/>
          </a:prstGeom>
          <a:ln w="28575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92571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1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hinh-nen-powerpoint-dep-nhat-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" y="-10886"/>
            <a:ext cx="9143999" cy="6858000"/>
          </a:xfrm>
        </p:spPr>
      </p:pic>
      <p:sp>
        <p:nvSpPr>
          <p:cNvPr id="9" name="TextBox 8"/>
          <p:cNvSpPr txBox="1"/>
          <p:nvPr/>
        </p:nvSpPr>
        <p:spPr>
          <a:xfrm>
            <a:off x="152400" y="762000"/>
            <a:ext cx="8763001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tuyển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2010-2011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phố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Hà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Nội</a:t>
            </a:r>
            <a:endParaRPr lang="en-US" sz="26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trích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“Con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lạ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chớp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nh</a:t>
            </a:r>
            <a:r>
              <a:rPr lang="vi-VN" sz="2600" i="1" dirty="0"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bỗng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tái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vụt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kêu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thét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: “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Má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!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Má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!”.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sững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con,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nỗi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đau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đớn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khiến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sầm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trông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vi-VN" sz="2600" i="1" dirty="0"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ơng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buông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xuống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nh</a:t>
            </a:r>
            <a:r>
              <a:rPr lang="vi-VN" sz="2600" i="1" dirty="0"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>
                <a:latin typeface="Times New Roman" pitchFamily="18" charset="0"/>
                <a:cs typeface="Times New Roman" pitchFamily="18" charset="0"/>
              </a:rPr>
              <a:t>gãy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.”</a:t>
            </a:r>
          </a:p>
          <a:p>
            <a:pPr algn="just"/>
            <a:r>
              <a:rPr lang="en-US" sz="2600" b="1" u="sng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600" b="1" u="sng" dirty="0">
                <a:latin typeface="Times New Roman" pitchFamily="18" charset="0"/>
                <a:cs typeface="Times New Roman" pitchFamily="18" charset="0"/>
              </a:rPr>
              <a:t> 1 (1 </a:t>
            </a:r>
            <a:r>
              <a:rPr lang="en-US" sz="2600" b="1" u="sng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): 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trích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đ</a:t>
            </a:r>
            <a:r>
              <a:rPr lang="vi-VN" sz="2600" dirty="0"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ợc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ng</a:t>
            </a:r>
            <a:r>
              <a:rPr lang="vi-VN" sz="2600" dirty="0"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ời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nhắc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tới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trích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872771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2446</TotalTime>
  <Words>1912</Words>
  <Application>Microsoft Office PowerPoint</Application>
  <PresentationFormat>On-screen Show (4:3)</PresentationFormat>
  <Paragraphs>174</Paragraphs>
  <Slides>25</Slides>
  <Notes>0</Notes>
  <HiddenSlides>0</HiddenSlides>
  <MMClips>1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Office Theme</vt:lpstr>
      <vt:lpstr>Equation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`</vt:lpstr>
      <vt:lpstr>`</vt:lpstr>
      <vt:lpstr>`</vt:lpstr>
      <vt:lpstr>Slide 21</vt:lpstr>
      <vt:lpstr>Slide 22</vt:lpstr>
      <vt:lpstr>Slide 23</vt:lpstr>
      <vt:lpstr>Slide 24</vt:lpstr>
      <vt:lpstr>Slide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linhpro</dc:creator>
  <cp:lastModifiedBy>Admin</cp:lastModifiedBy>
  <cp:revision>363</cp:revision>
  <dcterms:created xsi:type="dcterms:W3CDTF">2017-11-02T07:28:58Z</dcterms:created>
  <dcterms:modified xsi:type="dcterms:W3CDTF">2018-02-07T15:29:03Z</dcterms:modified>
</cp:coreProperties>
</file>