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79" r:id="rId3"/>
    <p:sldId id="286" r:id="rId4"/>
    <p:sldId id="260" r:id="rId5"/>
    <p:sldId id="258" r:id="rId6"/>
    <p:sldId id="259" r:id="rId7"/>
    <p:sldId id="261" r:id="rId8"/>
    <p:sldId id="269" r:id="rId9"/>
    <p:sldId id="263" r:id="rId10"/>
    <p:sldId id="270" r:id="rId11"/>
    <p:sldId id="265" r:id="rId12"/>
    <p:sldId id="271" r:id="rId13"/>
    <p:sldId id="289" r:id="rId14"/>
    <p:sldId id="288" r:id="rId15"/>
    <p:sldId id="266" r:id="rId16"/>
    <p:sldId id="290" r:id="rId17"/>
    <p:sldId id="292" r:id="rId18"/>
    <p:sldId id="273" r:id="rId19"/>
    <p:sldId id="274" r:id="rId20"/>
    <p:sldId id="268" r:id="rId21"/>
    <p:sldId id="275" r:id="rId22"/>
    <p:sldId id="293" r:id="rId23"/>
    <p:sldId id="281" r:id="rId24"/>
    <p:sldId id="277" r:id="rId25"/>
    <p:sldId id="282" r:id="rId26"/>
    <p:sldId id="294" r:id="rId27"/>
    <p:sldId id="278" r:id="rId28"/>
    <p:sldId id="284" r:id="rId29"/>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1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D49039-D257-4877-A42C-88503A1AAD6F}" type="datetimeFigureOut">
              <a:rPr lang="en-US" smtClean="0"/>
              <a:pPr/>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17A71-9654-4C6B-A870-EA5ED9476D5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49039-D257-4877-A42C-88503A1AAD6F}" type="datetimeFigureOut">
              <a:rPr lang="en-US" smtClean="0"/>
              <a:pPr/>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17A71-9654-4C6B-A870-EA5ED9476D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49039-D257-4877-A42C-88503A1AAD6F}" type="datetimeFigureOut">
              <a:rPr lang="en-US" smtClean="0"/>
              <a:pPr/>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17A71-9654-4C6B-A870-EA5ED9476D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49039-D257-4877-A42C-88503A1AAD6F}" type="datetimeFigureOut">
              <a:rPr lang="en-US" smtClean="0"/>
              <a:pPr/>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17A71-9654-4C6B-A870-EA5ED9476D5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D49039-D257-4877-A42C-88503A1AAD6F}" type="datetimeFigureOut">
              <a:rPr lang="en-US" smtClean="0"/>
              <a:pPr/>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17A71-9654-4C6B-A870-EA5ED9476D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D49039-D257-4877-A42C-88503A1AAD6F}" type="datetimeFigureOut">
              <a:rPr lang="en-US" smtClean="0"/>
              <a:pPr/>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17A71-9654-4C6B-A870-EA5ED9476D5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D49039-D257-4877-A42C-88503A1AAD6F}" type="datetimeFigureOut">
              <a:rPr lang="en-US" smtClean="0"/>
              <a:pPr/>
              <a:t>8/30/2017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17A71-9654-4C6B-A870-EA5ED9476D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D49039-D257-4877-A42C-88503A1AAD6F}" type="datetimeFigureOut">
              <a:rPr lang="en-US" smtClean="0"/>
              <a:pPr/>
              <a:t>8/30/2017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17A71-9654-4C6B-A870-EA5ED9476D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49039-D257-4877-A42C-88503A1AAD6F}" type="datetimeFigureOut">
              <a:rPr lang="en-US" smtClean="0"/>
              <a:pPr/>
              <a:t>8/30/2017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17A71-9654-4C6B-A870-EA5ED9476D5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49039-D257-4877-A42C-88503A1AAD6F}" type="datetimeFigureOut">
              <a:rPr lang="en-US" smtClean="0"/>
              <a:pPr/>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17A71-9654-4C6B-A870-EA5ED9476D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49039-D257-4877-A42C-88503A1AAD6F}" type="datetimeFigureOut">
              <a:rPr lang="en-US" smtClean="0"/>
              <a:pPr/>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17A71-9654-4C6B-A870-EA5ED9476D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49039-D257-4877-A42C-88503A1AAD6F}" type="datetimeFigureOut">
              <a:rPr lang="en-US" smtClean="0"/>
              <a:pPr/>
              <a:t>8/30/2017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17A71-9654-4C6B-A870-EA5ED9476D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www.bigoo.ws/Glitters/stars/Stars-209550.htm" TargetMode="External"/><Relationship Id="rId3" Type="http://schemas.openxmlformats.org/officeDocument/2006/relationships/image" Target="../media/image6.gif"/><Relationship Id="rId7" Type="http://schemas.openxmlformats.org/officeDocument/2006/relationships/hyperlink" Target="http://www.bigoo.ws/Glitters/stars/Stars-211081.htm" TargetMode="External"/><Relationship Id="rId12"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11" Type="http://schemas.openxmlformats.org/officeDocument/2006/relationships/hyperlink" Target="http://www.bigoo.ws/Glitters/stars/Stars-210975.htm" TargetMode="External"/><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hyperlink" Target="http://www.bigoo.ws/Glitters/stars/Stars-211469.htm" TargetMode="External"/><Relationship Id="rId14" Type="http://schemas.openxmlformats.org/officeDocument/2006/relationships/image" Target="../media/image1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anada"/>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053" name="Picture 6" descr="firew1"/>
          <p:cNvPicPr>
            <a:picLocks noChangeAspect="1" noChangeArrowheads="1" noCrop="1"/>
          </p:cNvPicPr>
          <p:nvPr/>
        </p:nvPicPr>
        <p:blipFill>
          <a:blip r:embed="rId3" cstate="print"/>
          <a:srcRect/>
          <a:stretch>
            <a:fillRect/>
          </a:stretch>
        </p:blipFill>
        <p:spPr bwMode="auto">
          <a:xfrm>
            <a:off x="7410450" y="4702175"/>
            <a:ext cx="952500" cy="1905000"/>
          </a:xfrm>
          <a:prstGeom prst="rect">
            <a:avLst/>
          </a:prstGeom>
          <a:noFill/>
          <a:ln w="9525">
            <a:noFill/>
            <a:miter lim="800000"/>
            <a:headEnd/>
            <a:tailEnd/>
          </a:ln>
        </p:spPr>
      </p:pic>
      <p:sp>
        <p:nvSpPr>
          <p:cNvPr id="25607" name="Text Box 7"/>
          <p:cNvSpPr txBox="1">
            <a:spLocks noChangeArrowheads="1"/>
          </p:cNvSpPr>
          <p:nvPr/>
        </p:nvSpPr>
        <p:spPr bwMode="auto">
          <a:xfrm>
            <a:off x="457200" y="4876800"/>
            <a:ext cx="8686800" cy="923330"/>
          </a:xfrm>
          <a:prstGeom prst="rect">
            <a:avLst/>
          </a:prstGeom>
          <a:noFill/>
          <a:ln w="9525">
            <a:noFill/>
            <a:miter lim="800000"/>
            <a:headEnd/>
            <a:tailEnd/>
          </a:ln>
        </p:spPr>
        <p:txBody>
          <a:bodyPr>
            <a:spAutoFit/>
          </a:bodyPr>
          <a:lstStyle/>
          <a:p>
            <a:pPr algn="ctr">
              <a:spcBef>
                <a:spcPct val="50000"/>
              </a:spcBef>
            </a:pPr>
            <a:r>
              <a:rPr lang="en-US" sz="5400" u="none" dirty="0" err="1">
                <a:solidFill>
                  <a:srgbClr val="FF0000"/>
                </a:solidFill>
                <a:latin typeface="VNI-Franko" pitchFamily="2" charset="0"/>
              </a:rPr>
              <a:t>Chaøo</a:t>
            </a:r>
            <a:r>
              <a:rPr lang="en-US" sz="5400" u="none" dirty="0">
                <a:solidFill>
                  <a:srgbClr val="FF0000"/>
                </a:solidFill>
                <a:latin typeface="VNI-Franko" pitchFamily="2" charset="0"/>
              </a:rPr>
              <a:t> </a:t>
            </a:r>
            <a:r>
              <a:rPr lang="en-US" sz="5400" u="none" dirty="0" err="1">
                <a:solidFill>
                  <a:srgbClr val="FF0000"/>
                </a:solidFill>
                <a:latin typeface="VNI-Franko" pitchFamily="2" charset="0"/>
              </a:rPr>
              <a:t>möøng</a:t>
            </a:r>
            <a:r>
              <a:rPr lang="en-US" sz="5400" u="none" dirty="0">
                <a:solidFill>
                  <a:srgbClr val="FF0000"/>
                </a:solidFill>
                <a:latin typeface="VNI-Franko" pitchFamily="2" charset="0"/>
              </a:rPr>
              <a:t> </a:t>
            </a:r>
            <a:r>
              <a:rPr lang="en-US" sz="5400" u="none" dirty="0" err="1" smtClean="0">
                <a:solidFill>
                  <a:srgbClr val="FF0000"/>
                </a:solidFill>
                <a:latin typeface="VNI-Franko" pitchFamily="2" charset="0"/>
              </a:rPr>
              <a:t>thaày</a:t>
            </a:r>
            <a:r>
              <a:rPr lang="en-US" sz="5400" u="none" dirty="0" smtClean="0">
                <a:solidFill>
                  <a:srgbClr val="FF0000"/>
                </a:solidFill>
                <a:latin typeface="VNI-Franko" pitchFamily="2" charset="0"/>
              </a:rPr>
              <a:t> </a:t>
            </a:r>
            <a:r>
              <a:rPr lang="en-US" sz="5400" u="none" dirty="0" err="1">
                <a:solidFill>
                  <a:srgbClr val="FF0000"/>
                </a:solidFill>
                <a:latin typeface="VNI-Franko" pitchFamily="2" charset="0"/>
              </a:rPr>
              <a:t>coâ</a:t>
            </a:r>
            <a:r>
              <a:rPr lang="en-US" sz="5400" u="none" dirty="0">
                <a:solidFill>
                  <a:srgbClr val="FF0000"/>
                </a:solidFill>
                <a:latin typeface="VNI-Franko" pitchFamily="2" charset="0"/>
              </a:rPr>
              <a:t> </a:t>
            </a:r>
            <a:r>
              <a:rPr lang="en-US" sz="5400" u="none" dirty="0" err="1">
                <a:solidFill>
                  <a:srgbClr val="FF0000"/>
                </a:solidFill>
                <a:latin typeface="VNI-Franko" pitchFamily="2" charset="0"/>
              </a:rPr>
              <a:t>veà</a:t>
            </a:r>
            <a:r>
              <a:rPr lang="en-US" sz="5400" u="none" dirty="0">
                <a:solidFill>
                  <a:srgbClr val="FF0000"/>
                </a:solidFill>
                <a:latin typeface="VNI-Franko" pitchFamily="2" charset="0"/>
              </a:rPr>
              <a:t> </a:t>
            </a:r>
            <a:r>
              <a:rPr lang="en-US" sz="5400" u="none" dirty="0" err="1">
                <a:solidFill>
                  <a:srgbClr val="FF0000"/>
                </a:solidFill>
                <a:latin typeface="VNI-Franko" pitchFamily="2" charset="0"/>
              </a:rPr>
              <a:t>döï</a:t>
            </a:r>
            <a:r>
              <a:rPr lang="en-US" sz="5400" u="none" dirty="0">
                <a:solidFill>
                  <a:srgbClr val="FF0000"/>
                </a:solidFill>
                <a:latin typeface="VNI-Franko" pitchFamily="2" charset="0"/>
              </a:rPr>
              <a:t> </a:t>
            </a:r>
            <a:r>
              <a:rPr lang="en-US" sz="5400" u="none" dirty="0" err="1">
                <a:solidFill>
                  <a:srgbClr val="FF0000"/>
                </a:solidFill>
                <a:latin typeface="VNI-Franko" pitchFamily="2" charset="0"/>
              </a:rPr>
              <a:t>giôø</a:t>
            </a:r>
            <a:r>
              <a:rPr lang="en-US" sz="5400" u="none" dirty="0">
                <a:solidFill>
                  <a:srgbClr val="FF0000"/>
                </a:solidFill>
                <a:latin typeface="VNI-Franko" pitchFamily="2" charset="0"/>
              </a:rPr>
              <a:t> </a:t>
            </a:r>
          </a:p>
        </p:txBody>
      </p:sp>
      <p:pic>
        <p:nvPicPr>
          <p:cNvPr id="2055" name="Picture 8" descr="firew1"/>
          <p:cNvPicPr>
            <a:picLocks noChangeAspect="1" noChangeArrowheads="1" noCrop="1"/>
          </p:cNvPicPr>
          <p:nvPr/>
        </p:nvPicPr>
        <p:blipFill>
          <a:blip r:embed="rId3" cstate="print"/>
          <a:srcRect/>
          <a:stretch>
            <a:fillRect/>
          </a:stretch>
        </p:blipFill>
        <p:spPr bwMode="auto">
          <a:xfrm>
            <a:off x="4724400" y="1143000"/>
            <a:ext cx="952500" cy="2746375"/>
          </a:xfrm>
          <a:prstGeom prst="rect">
            <a:avLst/>
          </a:prstGeom>
          <a:noFill/>
          <a:ln w="9525">
            <a:noFill/>
            <a:miter lim="800000"/>
            <a:headEnd/>
            <a:tailEnd/>
          </a:ln>
        </p:spPr>
      </p:pic>
      <p:pic>
        <p:nvPicPr>
          <p:cNvPr id="2056" name="Picture 9" descr="firew1"/>
          <p:cNvPicPr>
            <a:picLocks noChangeAspect="1" noChangeArrowheads="1" noCrop="1"/>
          </p:cNvPicPr>
          <p:nvPr/>
        </p:nvPicPr>
        <p:blipFill>
          <a:blip r:embed="rId3" cstate="print"/>
          <a:srcRect/>
          <a:stretch>
            <a:fillRect/>
          </a:stretch>
        </p:blipFill>
        <p:spPr bwMode="auto">
          <a:xfrm>
            <a:off x="6248400" y="0"/>
            <a:ext cx="952500" cy="2746375"/>
          </a:xfrm>
          <a:prstGeom prst="rect">
            <a:avLst/>
          </a:prstGeom>
          <a:noFill/>
          <a:ln w="9525">
            <a:noFill/>
            <a:miter lim="800000"/>
            <a:headEnd/>
            <a:tailEnd/>
          </a:ln>
        </p:spPr>
      </p:pic>
      <p:pic>
        <p:nvPicPr>
          <p:cNvPr id="2057" name="Picture 10" descr="firew1"/>
          <p:cNvPicPr>
            <a:picLocks noChangeAspect="1" noChangeArrowheads="1" noCrop="1"/>
          </p:cNvPicPr>
          <p:nvPr/>
        </p:nvPicPr>
        <p:blipFill>
          <a:blip r:embed="rId3" cstate="print"/>
          <a:srcRect/>
          <a:stretch>
            <a:fillRect/>
          </a:stretch>
        </p:blipFill>
        <p:spPr bwMode="auto">
          <a:xfrm>
            <a:off x="6477000" y="3048000"/>
            <a:ext cx="952500" cy="2746375"/>
          </a:xfrm>
          <a:prstGeom prst="rect">
            <a:avLst/>
          </a:prstGeom>
          <a:noFill/>
          <a:ln w="9525">
            <a:noFill/>
            <a:miter lim="800000"/>
            <a:headEnd/>
            <a:tailEnd/>
          </a:ln>
        </p:spPr>
      </p:pic>
      <p:pic>
        <p:nvPicPr>
          <p:cNvPr id="2058" name="Picture 11" descr="firew1"/>
          <p:cNvPicPr>
            <a:picLocks noChangeAspect="1" noChangeArrowheads="1" noCrop="1"/>
          </p:cNvPicPr>
          <p:nvPr/>
        </p:nvPicPr>
        <p:blipFill>
          <a:blip r:embed="rId3" cstate="print"/>
          <a:srcRect/>
          <a:stretch>
            <a:fillRect/>
          </a:stretch>
        </p:blipFill>
        <p:spPr bwMode="auto">
          <a:xfrm>
            <a:off x="1371600" y="3349625"/>
            <a:ext cx="1295400" cy="3127375"/>
          </a:xfrm>
          <a:prstGeom prst="rect">
            <a:avLst/>
          </a:prstGeom>
          <a:noFill/>
          <a:ln w="9525">
            <a:noFill/>
            <a:miter lim="800000"/>
            <a:headEnd/>
            <a:tailEnd/>
          </a:ln>
        </p:spPr>
      </p:pic>
      <p:pic>
        <p:nvPicPr>
          <p:cNvPr id="2059" name="Picture 12" descr="1PTRIGB20"/>
          <p:cNvPicPr>
            <a:picLocks noChangeAspect="1" noChangeArrowheads="1" noCrop="1"/>
          </p:cNvPicPr>
          <p:nvPr/>
        </p:nvPicPr>
        <p:blipFill>
          <a:blip r:embed="rId4" cstate="print"/>
          <a:srcRect/>
          <a:stretch>
            <a:fillRect/>
          </a:stretch>
        </p:blipFill>
        <p:spPr bwMode="auto">
          <a:xfrm>
            <a:off x="0" y="6019800"/>
            <a:ext cx="1017588" cy="838200"/>
          </a:xfrm>
          <a:prstGeom prst="rect">
            <a:avLst/>
          </a:prstGeom>
          <a:noFill/>
          <a:ln w="9525">
            <a:noFill/>
            <a:miter lim="800000"/>
            <a:headEnd/>
            <a:tailEnd/>
          </a:ln>
        </p:spPr>
      </p:pic>
      <p:pic>
        <p:nvPicPr>
          <p:cNvPr id="2060" name="Picture 14" descr="1PTRIGB20"/>
          <p:cNvPicPr>
            <a:picLocks noChangeAspect="1" noChangeArrowheads="1" noCrop="1"/>
          </p:cNvPicPr>
          <p:nvPr/>
        </p:nvPicPr>
        <p:blipFill>
          <a:blip r:embed="rId4" cstate="print"/>
          <a:srcRect/>
          <a:stretch>
            <a:fillRect/>
          </a:stretch>
        </p:blipFill>
        <p:spPr bwMode="auto">
          <a:xfrm>
            <a:off x="0" y="0"/>
            <a:ext cx="1017588" cy="838200"/>
          </a:xfrm>
          <a:prstGeom prst="rect">
            <a:avLst/>
          </a:prstGeom>
          <a:noFill/>
          <a:ln w="9525">
            <a:noFill/>
            <a:miter lim="800000"/>
            <a:headEnd/>
            <a:tailEnd/>
          </a:ln>
        </p:spPr>
      </p:pic>
      <p:pic>
        <p:nvPicPr>
          <p:cNvPr id="2061" name="Picture 15" descr="1PTRIGB20"/>
          <p:cNvPicPr>
            <a:picLocks noChangeAspect="1" noChangeArrowheads="1" noCrop="1"/>
          </p:cNvPicPr>
          <p:nvPr/>
        </p:nvPicPr>
        <p:blipFill>
          <a:blip r:embed="rId4" cstate="print"/>
          <a:srcRect/>
          <a:stretch>
            <a:fillRect/>
          </a:stretch>
        </p:blipFill>
        <p:spPr bwMode="auto">
          <a:xfrm>
            <a:off x="8126413" y="0"/>
            <a:ext cx="1017587" cy="838200"/>
          </a:xfrm>
          <a:prstGeom prst="rect">
            <a:avLst/>
          </a:prstGeom>
          <a:noFill/>
          <a:ln w="9525">
            <a:noFill/>
            <a:miter lim="800000"/>
            <a:headEnd/>
            <a:tailEnd/>
          </a:ln>
        </p:spPr>
      </p:pic>
      <p:pic>
        <p:nvPicPr>
          <p:cNvPr id="2062" name="Picture 16" descr="1PTRIGB20"/>
          <p:cNvPicPr>
            <a:picLocks noChangeAspect="1" noChangeArrowheads="1" noCrop="1"/>
          </p:cNvPicPr>
          <p:nvPr/>
        </p:nvPicPr>
        <p:blipFill>
          <a:blip r:embed="rId4" cstate="print"/>
          <a:srcRect/>
          <a:stretch>
            <a:fillRect/>
          </a:stretch>
        </p:blipFill>
        <p:spPr bwMode="auto">
          <a:xfrm>
            <a:off x="8126413" y="6019800"/>
            <a:ext cx="1017587" cy="838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0" fill="hold"/>
                                        <p:tgtEl>
                                          <p:spTgt spid="25602"/>
                                        </p:tgtEl>
                                        <p:attrNameLst>
                                          <p:attrName>ppt_w</p:attrName>
                                        </p:attrNameLst>
                                      </p:cBhvr>
                                      <p:tavLst>
                                        <p:tav tm="0">
                                          <p:val>
                                            <p:fltVal val="0"/>
                                          </p:val>
                                        </p:tav>
                                        <p:tav tm="100000">
                                          <p:val>
                                            <p:strVal val="#ppt_w"/>
                                          </p:val>
                                        </p:tav>
                                      </p:tavLst>
                                    </p:anim>
                                    <p:anim calcmode="lin" valueType="num">
                                      <p:cBhvr>
                                        <p:cTn id="8" dur="5000" fill="hold"/>
                                        <p:tgtEl>
                                          <p:spTgt spid="25602"/>
                                        </p:tgtEl>
                                        <p:attrNameLst>
                                          <p:attrName>ppt_h</p:attrName>
                                        </p:attrNameLst>
                                      </p:cBhvr>
                                      <p:tavLst>
                                        <p:tav tm="0">
                                          <p:val>
                                            <p:fltVal val="0"/>
                                          </p:val>
                                        </p:tav>
                                        <p:tav tm="100000">
                                          <p:val>
                                            <p:strVal val="#ppt_h"/>
                                          </p:val>
                                        </p:tav>
                                      </p:tavLst>
                                    </p:anim>
                                  </p:childTnLst>
                                </p:cTn>
                              </p:par>
                              <p:par>
                                <p:cTn id="9" presetID="55" presetClass="entr" presetSubtype="0" repeatCount="2000" fill="hold" grpId="0" nodeType="withEffect">
                                  <p:stCondLst>
                                    <p:cond delay="1500"/>
                                  </p:stCondLst>
                                  <p:childTnLst>
                                    <p:set>
                                      <p:cBhvr>
                                        <p:cTn id="10" dur="1" fill="hold">
                                          <p:stCondLst>
                                            <p:cond delay="0"/>
                                          </p:stCondLst>
                                        </p:cTn>
                                        <p:tgtEl>
                                          <p:spTgt spid="25607"/>
                                        </p:tgtEl>
                                        <p:attrNameLst>
                                          <p:attrName>style.visibility</p:attrName>
                                        </p:attrNameLst>
                                      </p:cBhvr>
                                      <p:to>
                                        <p:strVal val="visible"/>
                                      </p:to>
                                    </p:set>
                                    <p:anim calcmode="lin" valueType="num">
                                      <p:cBhvr>
                                        <p:cTn id="11" dur="2000" fill="hold"/>
                                        <p:tgtEl>
                                          <p:spTgt spid="25607"/>
                                        </p:tgtEl>
                                        <p:attrNameLst>
                                          <p:attrName>ppt_w</p:attrName>
                                        </p:attrNameLst>
                                      </p:cBhvr>
                                      <p:tavLst>
                                        <p:tav tm="0">
                                          <p:val>
                                            <p:strVal val="#ppt_w*0.70"/>
                                          </p:val>
                                        </p:tav>
                                        <p:tav tm="100000">
                                          <p:val>
                                            <p:strVal val="#ppt_w"/>
                                          </p:val>
                                        </p:tav>
                                      </p:tavLst>
                                    </p:anim>
                                    <p:anim calcmode="lin" valueType="num">
                                      <p:cBhvr>
                                        <p:cTn id="12" dur="2000" fill="hold"/>
                                        <p:tgtEl>
                                          <p:spTgt spid="25607"/>
                                        </p:tgtEl>
                                        <p:attrNameLst>
                                          <p:attrName>ppt_h</p:attrName>
                                        </p:attrNameLst>
                                      </p:cBhvr>
                                      <p:tavLst>
                                        <p:tav tm="0">
                                          <p:val>
                                            <p:strVal val="#ppt_h"/>
                                          </p:val>
                                        </p:tav>
                                        <p:tav tm="100000">
                                          <p:val>
                                            <p:strVal val="#ppt_h"/>
                                          </p:val>
                                        </p:tav>
                                      </p:tavLst>
                                    </p:anim>
                                    <p:animEffect transition="in" filter="fade">
                                      <p:cBhvr>
                                        <p:cTn id="13" dur="20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 y="2490788"/>
            <a:ext cx="1143000" cy="889000"/>
          </a:xfrm>
          <a:prstGeom prst="rect">
            <a:avLst/>
          </a:prstGeom>
          <a:noFill/>
          <a:ln w="38100" algn="ctr">
            <a:solidFill>
              <a:srgbClr val="FF0000"/>
            </a:solidFill>
            <a:round/>
            <a:headEnd/>
            <a:tailEnd/>
          </a:ln>
        </p:spPr>
        <p:txBody>
          <a:bodyPr/>
          <a:lstStyle/>
          <a:p>
            <a:pPr algn="ctr"/>
            <a:r>
              <a:rPr lang="en-US" sz="2400" b="1">
                <a:solidFill>
                  <a:srgbClr val="FF0000"/>
                </a:solidFill>
              </a:rPr>
              <a:t>Mắt </a:t>
            </a:r>
          </a:p>
        </p:txBody>
      </p:sp>
      <p:sp>
        <p:nvSpPr>
          <p:cNvPr id="10243" name="Rectangle 2"/>
          <p:cNvSpPr>
            <a:spLocks noChangeArrowheads="1"/>
          </p:cNvSpPr>
          <p:nvPr/>
        </p:nvSpPr>
        <p:spPr bwMode="auto">
          <a:xfrm>
            <a:off x="2362200" y="1128713"/>
            <a:ext cx="2936875" cy="590550"/>
          </a:xfrm>
          <a:prstGeom prst="rect">
            <a:avLst/>
          </a:prstGeom>
          <a:noFill/>
          <a:ln w="38100" algn="ctr">
            <a:solidFill>
              <a:srgbClr val="FF0000"/>
            </a:solidFill>
            <a:round/>
            <a:headEnd/>
            <a:tailEnd/>
          </a:ln>
        </p:spPr>
        <p:txBody>
          <a:bodyPr/>
          <a:lstStyle/>
          <a:p>
            <a:r>
              <a:rPr lang="en-US" sz="2400" b="1">
                <a:solidFill>
                  <a:srgbClr val="003FBC"/>
                </a:solidFill>
              </a:rPr>
              <a:t>Bộ phận của mắt</a:t>
            </a:r>
          </a:p>
        </p:txBody>
      </p:sp>
      <p:sp>
        <p:nvSpPr>
          <p:cNvPr id="10244" name="Rectangle 3"/>
          <p:cNvSpPr>
            <a:spLocks noChangeArrowheads="1"/>
          </p:cNvSpPr>
          <p:nvPr/>
        </p:nvSpPr>
        <p:spPr bwMode="auto">
          <a:xfrm>
            <a:off x="2362200" y="4149725"/>
            <a:ext cx="2971800" cy="590550"/>
          </a:xfrm>
          <a:prstGeom prst="rect">
            <a:avLst/>
          </a:prstGeom>
          <a:noFill/>
          <a:ln w="38100" algn="ctr">
            <a:solidFill>
              <a:srgbClr val="FF0000"/>
            </a:solidFill>
            <a:round/>
            <a:headEnd/>
            <a:tailEnd/>
          </a:ln>
        </p:spPr>
        <p:txBody>
          <a:bodyPr/>
          <a:lstStyle/>
          <a:p>
            <a:r>
              <a:rPr lang="en-US" sz="2400" b="1">
                <a:solidFill>
                  <a:srgbClr val="003FBC"/>
                </a:solidFill>
              </a:rPr>
              <a:t>Hoạt động của mắt</a:t>
            </a:r>
          </a:p>
        </p:txBody>
      </p:sp>
      <p:sp>
        <p:nvSpPr>
          <p:cNvPr id="10245" name="Rectangle 4"/>
          <p:cNvSpPr>
            <a:spLocks noChangeArrowheads="1"/>
          </p:cNvSpPr>
          <p:nvPr/>
        </p:nvSpPr>
        <p:spPr bwMode="auto">
          <a:xfrm>
            <a:off x="2351088" y="3379788"/>
            <a:ext cx="2971800" cy="590550"/>
          </a:xfrm>
          <a:prstGeom prst="rect">
            <a:avLst/>
          </a:prstGeom>
          <a:noFill/>
          <a:ln w="38100" algn="ctr">
            <a:solidFill>
              <a:srgbClr val="FF0000"/>
            </a:solidFill>
            <a:round/>
            <a:headEnd/>
            <a:tailEnd/>
          </a:ln>
        </p:spPr>
        <p:txBody>
          <a:bodyPr/>
          <a:lstStyle/>
          <a:p>
            <a:r>
              <a:rPr lang="en-US" sz="2400" b="1">
                <a:solidFill>
                  <a:srgbClr val="003FBC"/>
                </a:solidFill>
              </a:rPr>
              <a:t>Bệnh về mắt</a:t>
            </a:r>
          </a:p>
        </p:txBody>
      </p:sp>
      <p:sp>
        <p:nvSpPr>
          <p:cNvPr id="10246" name="Rectangle 5"/>
          <p:cNvSpPr>
            <a:spLocks noChangeArrowheads="1"/>
          </p:cNvSpPr>
          <p:nvPr/>
        </p:nvSpPr>
        <p:spPr bwMode="auto">
          <a:xfrm>
            <a:off x="2328863" y="2640013"/>
            <a:ext cx="2971800" cy="590550"/>
          </a:xfrm>
          <a:prstGeom prst="rect">
            <a:avLst/>
          </a:prstGeom>
          <a:noFill/>
          <a:ln w="38100" algn="ctr">
            <a:solidFill>
              <a:srgbClr val="FF0000"/>
            </a:solidFill>
            <a:round/>
            <a:headEnd/>
            <a:tailEnd/>
          </a:ln>
        </p:spPr>
        <p:txBody>
          <a:bodyPr/>
          <a:lstStyle/>
          <a:p>
            <a:r>
              <a:rPr lang="en-US" sz="2400" b="1">
                <a:solidFill>
                  <a:srgbClr val="003FBC"/>
                </a:solidFill>
              </a:rPr>
              <a:t>Cảm giác của mắt</a:t>
            </a:r>
          </a:p>
        </p:txBody>
      </p:sp>
      <p:sp>
        <p:nvSpPr>
          <p:cNvPr id="10247" name="Rectangle 6"/>
          <p:cNvSpPr>
            <a:spLocks noChangeArrowheads="1"/>
          </p:cNvSpPr>
          <p:nvPr/>
        </p:nvSpPr>
        <p:spPr bwMode="auto">
          <a:xfrm>
            <a:off x="2327275" y="1900238"/>
            <a:ext cx="2971800" cy="590550"/>
          </a:xfrm>
          <a:prstGeom prst="rect">
            <a:avLst/>
          </a:prstGeom>
          <a:noFill/>
          <a:ln w="38100" algn="ctr">
            <a:solidFill>
              <a:srgbClr val="FF0000"/>
            </a:solidFill>
            <a:round/>
            <a:headEnd/>
            <a:tailEnd/>
          </a:ln>
        </p:spPr>
        <p:txBody>
          <a:bodyPr/>
          <a:lstStyle/>
          <a:p>
            <a:r>
              <a:rPr lang="en-US" sz="2400" b="1">
                <a:solidFill>
                  <a:srgbClr val="003FBC"/>
                </a:solidFill>
              </a:rPr>
              <a:t>Đặc điểm của mắt</a:t>
            </a:r>
          </a:p>
        </p:txBody>
      </p:sp>
      <p:cxnSp>
        <p:nvCxnSpPr>
          <p:cNvPr id="10248" name="Straight Arrow Connector 8"/>
          <p:cNvCxnSpPr>
            <a:cxnSpLocks noChangeShapeType="1"/>
            <a:stCxn id="10242" idx="3"/>
            <a:endCxn id="10243" idx="1"/>
          </p:cNvCxnSpPr>
          <p:nvPr/>
        </p:nvCxnSpPr>
        <p:spPr bwMode="auto">
          <a:xfrm flipV="1">
            <a:off x="1295400" y="1423988"/>
            <a:ext cx="1066800" cy="1511300"/>
          </a:xfrm>
          <a:prstGeom prst="straightConnector1">
            <a:avLst/>
          </a:prstGeom>
          <a:noFill/>
          <a:ln w="38100" algn="ctr">
            <a:solidFill>
              <a:schemeClr val="tx1"/>
            </a:solidFill>
            <a:round/>
            <a:headEnd/>
            <a:tailEnd type="triangle" w="med" len="med"/>
          </a:ln>
          <a:effectLst/>
        </p:spPr>
      </p:cxnSp>
      <p:cxnSp>
        <p:nvCxnSpPr>
          <p:cNvPr id="10249" name="Straight Arrow Connector 13"/>
          <p:cNvCxnSpPr>
            <a:cxnSpLocks noChangeShapeType="1"/>
            <a:stCxn id="10242" idx="3"/>
            <a:endCxn id="10247" idx="1"/>
          </p:cNvCxnSpPr>
          <p:nvPr/>
        </p:nvCxnSpPr>
        <p:spPr bwMode="auto">
          <a:xfrm flipV="1">
            <a:off x="1295400" y="2195513"/>
            <a:ext cx="1031875" cy="739775"/>
          </a:xfrm>
          <a:prstGeom prst="straightConnector1">
            <a:avLst/>
          </a:prstGeom>
          <a:noFill/>
          <a:ln w="38100" algn="ctr">
            <a:solidFill>
              <a:schemeClr val="tx1"/>
            </a:solidFill>
            <a:round/>
            <a:headEnd/>
            <a:tailEnd type="triangle" w="med" len="med"/>
          </a:ln>
          <a:effectLst/>
        </p:spPr>
      </p:cxnSp>
      <p:cxnSp>
        <p:nvCxnSpPr>
          <p:cNvPr id="10250" name="Straight Arrow Connector 14"/>
          <p:cNvCxnSpPr>
            <a:cxnSpLocks noChangeShapeType="1"/>
            <a:stCxn id="10242" idx="3"/>
            <a:endCxn id="10246" idx="1"/>
          </p:cNvCxnSpPr>
          <p:nvPr/>
        </p:nvCxnSpPr>
        <p:spPr bwMode="auto">
          <a:xfrm>
            <a:off x="1295400" y="2935288"/>
            <a:ext cx="1033463" cy="0"/>
          </a:xfrm>
          <a:prstGeom prst="straightConnector1">
            <a:avLst/>
          </a:prstGeom>
          <a:noFill/>
          <a:ln w="38100" algn="ctr">
            <a:solidFill>
              <a:schemeClr val="tx1"/>
            </a:solidFill>
            <a:round/>
            <a:headEnd/>
            <a:tailEnd type="triangle" w="med" len="med"/>
          </a:ln>
          <a:effectLst/>
        </p:spPr>
      </p:cxnSp>
      <p:cxnSp>
        <p:nvCxnSpPr>
          <p:cNvPr id="10251" name="Straight Arrow Connector 15"/>
          <p:cNvCxnSpPr>
            <a:cxnSpLocks noChangeShapeType="1"/>
            <a:endCxn id="10245" idx="1"/>
          </p:cNvCxnSpPr>
          <p:nvPr/>
        </p:nvCxnSpPr>
        <p:spPr bwMode="auto">
          <a:xfrm>
            <a:off x="1296988" y="2935288"/>
            <a:ext cx="1054100" cy="739775"/>
          </a:xfrm>
          <a:prstGeom prst="straightConnector1">
            <a:avLst/>
          </a:prstGeom>
          <a:noFill/>
          <a:ln w="38100" algn="ctr">
            <a:solidFill>
              <a:schemeClr val="tx1"/>
            </a:solidFill>
            <a:round/>
            <a:headEnd/>
            <a:tailEnd type="triangle" w="med" len="med"/>
          </a:ln>
          <a:effectLst/>
        </p:spPr>
      </p:cxnSp>
      <p:cxnSp>
        <p:nvCxnSpPr>
          <p:cNvPr id="10252" name="Straight Arrow Connector 16"/>
          <p:cNvCxnSpPr>
            <a:cxnSpLocks noChangeShapeType="1"/>
            <a:stCxn id="10242" idx="3"/>
            <a:endCxn id="10244" idx="1"/>
          </p:cNvCxnSpPr>
          <p:nvPr/>
        </p:nvCxnSpPr>
        <p:spPr bwMode="auto">
          <a:xfrm>
            <a:off x="1295400" y="2935288"/>
            <a:ext cx="1066800" cy="1509712"/>
          </a:xfrm>
          <a:prstGeom prst="straightConnector1">
            <a:avLst/>
          </a:prstGeom>
          <a:noFill/>
          <a:ln w="38100" algn="ctr">
            <a:solidFill>
              <a:schemeClr val="tx1"/>
            </a:solidFill>
            <a:round/>
            <a:headEnd/>
            <a:tailEnd type="triangle" w="med" len="med"/>
          </a:ln>
          <a:effectLst/>
        </p:spPr>
      </p:cxnSp>
      <p:sp>
        <p:nvSpPr>
          <p:cNvPr id="10253" name="Rectangle 27"/>
          <p:cNvSpPr>
            <a:spLocks noChangeArrowheads="1"/>
          </p:cNvSpPr>
          <p:nvPr/>
        </p:nvSpPr>
        <p:spPr bwMode="auto">
          <a:xfrm>
            <a:off x="5842000" y="1128713"/>
            <a:ext cx="3149600" cy="590550"/>
          </a:xfrm>
          <a:prstGeom prst="rect">
            <a:avLst/>
          </a:prstGeom>
          <a:noFill/>
          <a:ln w="38100" algn="ctr">
            <a:solidFill>
              <a:srgbClr val="FF0000"/>
            </a:solidFill>
            <a:round/>
            <a:headEnd/>
            <a:tailEnd/>
          </a:ln>
        </p:spPr>
        <p:txBody>
          <a:bodyPr/>
          <a:lstStyle/>
          <a:p>
            <a:r>
              <a:rPr lang="en-US" b="1" i="1" dirty="0" err="1">
                <a:latin typeface="Times New Roman" pitchFamily="18" charset="0"/>
                <a:cs typeface="Times New Roman" pitchFamily="18" charset="0"/>
              </a:rPr>
              <a:t>Lòng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đen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lòng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trắng</a:t>
            </a:r>
            <a:r>
              <a:rPr lang="en-US" b="1" i="1" dirty="0">
                <a:latin typeface="Times New Roman" pitchFamily="18" charset="0"/>
                <a:cs typeface="Times New Roman" pitchFamily="18" charset="0"/>
              </a:rPr>
              <a:t>, con </a:t>
            </a:r>
            <a:r>
              <a:rPr lang="en-US" b="1" i="1" dirty="0" err="1">
                <a:latin typeface="Times New Roman" pitchFamily="18" charset="0"/>
                <a:cs typeface="Times New Roman" pitchFamily="18" charset="0"/>
              </a:rPr>
              <a:t>ngươi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lông</a:t>
            </a:r>
            <a:r>
              <a:rPr lang="en-US" b="1" i="1" dirty="0">
                <a:latin typeface="Times New Roman" pitchFamily="18" charset="0"/>
                <a:cs typeface="Times New Roman" pitchFamily="18" charset="0"/>
              </a:rPr>
              <a:t> mi, </a:t>
            </a:r>
            <a:r>
              <a:rPr lang="en-US" b="1" i="1" dirty="0" err="1">
                <a:latin typeface="Times New Roman" pitchFamily="18" charset="0"/>
                <a:cs typeface="Times New Roman" pitchFamily="18" charset="0"/>
              </a:rPr>
              <a:t>lông</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mày</a:t>
            </a:r>
            <a:r>
              <a:rPr lang="en-US" b="1" i="1" dirty="0">
                <a:latin typeface="Times New Roman" pitchFamily="18" charset="0"/>
                <a:cs typeface="Times New Roman" pitchFamily="18" charset="0"/>
              </a:rPr>
              <a:t>…</a:t>
            </a:r>
          </a:p>
        </p:txBody>
      </p:sp>
      <p:sp>
        <p:nvSpPr>
          <p:cNvPr id="10254" name="Rectangle 28"/>
          <p:cNvSpPr>
            <a:spLocks noChangeArrowheads="1"/>
          </p:cNvSpPr>
          <p:nvPr/>
        </p:nvSpPr>
        <p:spPr bwMode="auto">
          <a:xfrm>
            <a:off x="5842000" y="1906588"/>
            <a:ext cx="3149600" cy="590550"/>
          </a:xfrm>
          <a:prstGeom prst="rect">
            <a:avLst/>
          </a:prstGeom>
          <a:noFill/>
          <a:ln w="38100" algn="ctr">
            <a:solidFill>
              <a:srgbClr val="FF0000"/>
            </a:solidFill>
            <a:round/>
            <a:headEnd/>
            <a:tailEnd/>
          </a:ln>
        </p:spPr>
        <p:txBody>
          <a:bodyPr/>
          <a:lstStyle/>
          <a:p>
            <a:r>
              <a:rPr lang="en-US" b="1" i="1" dirty="0" err="1">
                <a:latin typeface="Times New Roman" pitchFamily="18" charset="0"/>
                <a:cs typeface="Times New Roman" pitchFamily="18" charset="0"/>
              </a:rPr>
              <a:t>Tinh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anh</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đờ</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đẫn</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lờ</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đờ</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mù</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lòa</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ti</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hí</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hấp</a:t>
            </a:r>
            <a:r>
              <a:rPr lang="en-US" b="1" i="1" dirty="0">
                <a:latin typeface="Times New Roman" pitchFamily="18" charset="0"/>
                <a:cs typeface="Times New Roman" pitchFamily="18" charset="0"/>
              </a:rPr>
              <a:t> </a:t>
            </a:r>
            <a:r>
              <a:rPr lang="en-US" b="1" i="1" dirty="0" err="1">
                <a:latin typeface="Times New Roman" pitchFamily="18" charset="0"/>
                <a:cs typeface="Times New Roman" pitchFamily="18" charset="0"/>
              </a:rPr>
              <a:t>háy</a:t>
            </a:r>
            <a:r>
              <a:rPr lang="en-US" b="1" i="1" dirty="0">
                <a:latin typeface="Times New Roman" pitchFamily="18" charset="0"/>
                <a:cs typeface="Times New Roman" pitchFamily="18" charset="0"/>
              </a:rPr>
              <a:t>…</a:t>
            </a:r>
          </a:p>
        </p:txBody>
      </p:sp>
      <p:sp>
        <p:nvSpPr>
          <p:cNvPr id="10255" name="Rectangle 29"/>
          <p:cNvSpPr>
            <a:spLocks noChangeArrowheads="1"/>
          </p:cNvSpPr>
          <p:nvPr/>
        </p:nvSpPr>
        <p:spPr bwMode="auto">
          <a:xfrm>
            <a:off x="5842000" y="2640013"/>
            <a:ext cx="3149600" cy="590550"/>
          </a:xfrm>
          <a:prstGeom prst="rect">
            <a:avLst/>
          </a:prstGeom>
          <a:noFill/>
          <a:ln w="38100" algn="ctr">
            <a:solidFill>
              <a:srgbClr val="FF0000"/>
            </a:solidFill>
            <a:round/>
            <a:headEnd/>
            <a:tailEnd/>
          </a:ln>
        </p:spPr>
        <p:txBody>
          <a:bodyPr/>
          <a:lstStyle/>
          <a:p>
            <a:r>
              <a:rPr lang="en-US" b="1" i="1">
                <a:latin typeface="Times New Roman" pitchFamily="18" charset="0"/>
                <a:cs typeface="Times New Roman" pitchFamily="18" charset="0"/>
              </a:rPr>
              <a:t>Chói, quáng, hoa, cộm…</a:t>
            </a:r>
          </a:p>
        </p:txBody>
      </p:sp>
      <p:sp>
        <p:nvSpPr>
          <p:cNvPr id="10256" name="Rectangle 30"/>
          <p:cNvSpPr>
            <a:spLocks noChangeArrowheads="1"/>
          </p:cNvSpPr>
          <p:nvPr/>
        </p:nvSpPr>
        <p:spPr bwMode="auto">
          <a:xfrm>
            <a:off x="5842000" y="3373438"/>
            <a:ext cx="3149600" cy="590550"/>
          </a:xfrm>
          <a:prstGeom prst="rect">
            <a:avLst/>
          </a:prstGeom>
          <a:noFill/>
          <a:ln w="38100" algn="ctr">
            <a:solidFill>
              <a:srgbClr val="FF0000"/>
            </a:solidFill>
            <a:round/>
            <a:headEnd/>
            <a:tailEnd/>
          </a:ln>
        </p:spPr>
        <p:txBody>
          <a:bodyPr/>
          <a:lstStyle/>
          <a:p>
            <a:r>
              <a:rPr lang="en-US" b="1" i="1">
                <a:latin typeface="Times New Roman" pitchFamily="18" charset="0"/>
                <a:cs typeface="Times New Roman" pitchFamily="18" charset="0"/>
              </a:rPr>
              <a:t>Quáng gà, cận thị, viễn thị..</a:t>
            </a:r>
          </a:p>
        </p:txBody>
      </p:sp>
      <p:sp>
        <p:nvSpPr>
          <p:cNvPr id="10257" name="Rectangle 31"/>
          <p:cNvSpPr>
            <a:spLocks noChangeArrowheads="1"/>
          </p:cNvSpPr>
          <p:nvPr/>
        </p:nvSpPr>
        <p:spPr bwMode="auto">
          <a:xfrm>
            <a:off x="5883275" y="4149725"/>
            <a:ext cx="3149600" cy="590550"/>
          </a:xfrm>
          <a:prstGeom prst="rect">
            <a:avLst/>
          </a:prstGeom>
          <a:noFill/>
          <a:ln w="38100" algn="ctr">
            <a:solidFill>
              <a:srgbClr val="FF0000"/>
            </a:solidFill>
            <a:round/>
            <a:headEnd/>
            <a:tailEnd/>
          </a:ln>
        </p:spPr>
        <p:txBody>
          <a:bodyPr/>
          <a:lstStyle/>
          <a:p>
            <a:r>
              <a:rPr lang="en-US" b="1" i="1">
                <a:latin typeface="Times New Roman" pitchFamily="18" charset="0"/>
                <a:cs typeface="Times New Roman" pitchFamily="18" charset="0"/>
              </a:rPr>
              <a:t>Nhìn, trông, liếc, nhòm…</a:t>
            </a:r>
          </a:p>
        </p:txBody>
      </p:sp>
      <p:cxnSp>
        <p:nvCxnSpPr>
          <p:cNvPr id="10258" name="Straight Arrow Connector 33"/>
          <p:cNvCxnSpPr>
            <a:cxnSpLocks noChangeShapeType="1"/>
          </p:cNvCxnSpPr>
          <p:nvPr/>
        </p:nvCxnSpPr>
        <p:spPr bwMode="auto">
          <a:xfrm flipV="1">
            <a:off x="5284788" y="1425575"/>
            <a:ext cx="542925" cy="31750"/>
          </a:xfrm>
          <a:prstGeom prst="straightConnector1">
            <a:avLst/>
          </a:prstGeom>
          <a:noFill/>
          <a:ln w="38100" algn="ctr">
            <a:solidFill>
              <a:schemeClr val="tx1"/>
            </a:solidFill>
            <a:round/>
            <a:headEnd/>
            <a:tailEnd type="triangle" w="med" len="med"/>
          </a:ln>
          <a:effectLst/>
        </p:spPr>
      </p:cxnSp>
      <p:cxnSp>
        <p:nvCxnSpPr>
          <p:cNvPr id="10259" name="Straight Arrow Connector 35"/>
          <p:cNvCxnSpPr>
            <a:cxnSpLocks noChangeShapeType="1"/>
          </p:cNvCxnSpPr>
          <p:nvPr/>
        </p:nvCxnSpPr>
        <p:spPr bwMode="auto">
          <a:xfrm flipV="1">
            <a:off x="5299075" y="2201863"/>
            <a:ext cx="542925" cy="30162"/>
          </a:xfrm>
          <a:prstGeom prst="straightConnector1">
            <a:avLst/>
          </a:prstGeom>
          <a:noFill/>
          <a:ln w="38100" algn="ctr">
            <a:solidFill>
              <a:schemeClr val="tx1"/>
            </a:solidFill>
            <a:round/>
            <a:headEnd/>
            <a:tailEnd type="triangle" w="med" len="med"/>
          </a:ln>
          <a:effectLst/>
        </p:spPr>
      </p:cxnSp>
      <p:cxnSp>
        <p:nvCxnSpPr>
          <p:cNvPr id="10260" name="Straight Arrow Connector 36"/>
          <p:cNvCxnSpPr>
            <a:cxnSpLocks noChangeShapeType="1"/>
          </p:cNvCxnSpPr>
          <p:nvPr/>
        </p:nvCxnSpPr>
        <p:spPr bwMode="auto">
          <a:xfrm flipV="1">
            <a:off x="5286375" y="2914650"/>
            <a:ext cx="544513" cy="30163"/>
          </a:xfrm>
          <a:prstGeom prst="straightConnector1">
            <a:avLst/>
          </a:prstGeom>
          <a:noFill/>
          <a:ln w="38100" algn="ctr">
            <a:solidFill>
              <a:schemeClr val="tx1"/>
            </a:solidFill>
            <a:round/>
            <a:headEnd/>
            <a:tailEnd type="triangle" w="med" len="med"/>
          </a:ln>
          <a:effectLst/>
        </p:spPr>
      </p:cxnSp>
      <p:cxnSp>
        <p:nvCxnSpPr>
          <p:cNvPr id="10261" name="Straight Arrow Connector 37"/>
          <p:cNvCxnSpPr>
            <a:cxnSpLocks noChangeShapeType="1"/>
          </p:cNvCxnSpPr>
          <p:nvPr/>
        </p:nvCxnSpPr>
        <p:spPr bwMode="auto">
          <a:xfrm flipV="1">
            <a:off x="5321300" y="3654425"/>
            <a:ext cx="544513" cy="30163"/>
          </a:xfrm>
          <a:prstGeom prst="straightConnector1">
            <a:avLst/>
          </a:prstGeom>
          <a:noFill/>
          <a:ln w="38100" algn="ctr">
            <a:solidFill>
              <a:schemeClr val="tx1"/>
            </a:solidFill>
            <a:round/>
            <a:headEnd/>
            <a:tailEnd type="triangle" w="med" len="med"/>
          </a:ln>
          <a:effectLst/>
        </p:spPr>
      </p:cxnSp>
      <p:cxnSp>
        <p:nvCxnSpPr>
          <p:cNvPr id="10262" name="Straight Arrow Connector 38"/>
          <p:cNvCxnSpPr>
            <a:cxnSpLocks noChangeShapeType="1"/>
          </p:cNvCxnSpPr>
          <p:nvPr/>
        </p:nvCxnSpPr>
        <p:spPr bwMode="auto">
          <a:xfrm flipV="1">
            <a:off x="5334000" y="4430713"/>
            <a:ext cx="542925" cy="30162"/>
          </a:xfrm>
          <a:prstGeom prst="straightConnector1">
            <a:avLst/>
          </a:prstGeom>
          <a:noFill/>
          <a:ln w="38100" algn="ctr">
            <a:solidFill>
              <a:schemeClr val="tx1"/>
            </a:solidFill>
            <a:round/>
            <a:headEnd/>
            <a:tailEnd type="triangle" w="med" len="med"/>
          </a:ln>
          <a:effectLst/>
        </p:spPr>
      </p:cxnSp>
      <p:sp>
        <p:nvSpPr>
          <p:cNvPr id="10263" name="TextBox 40"/>
          <p:cNvSpPr txBox="1">
            <a:spLocks noChangeArrowheads="1"/>
          </p:cNvSpPr>
          <p:nvPr/>
        </p:nvSpPr>
        <p:spPr bwMode="auto">
          <a:xfrm>
            <a:off x="0" y="76200"/>
            <a:ext cx="3200400" cy="461963"/>
          </a:xfrm>
          <a:prstGeom prst="rect">
            <a:avLst/>
          </a:prstGeom>
          <a:noFill/>
          <a:ln w="9525">
            <a:noFill/>
            <a:miter lim="800000"/>
            <a:headEnd/>
            <a:tailEnd/>
          </a:ln>
        </p:spPr>
        <p:txBody>
          <a:bodyPr>
            <a:spAutoFit/>
          </a:bodyPr>
          <a:lstStyle/>
          <a:p>
            <a:r>
              <a:rPr lang="en-US" sz="2400" b="1">
                <a:solidFill>
                  <a:srgbClr val="003FBC"/>
                </a:solidFill>
              </a:rPr>
              <a:t>Ví dụ:</a:t>
            </a:r>
          </a:p>
        </p:txBody>
      </p:sp>
      <p:sp>
        <p:nvSpPr>
          <p:cNvPr id="33" name="Rectangle 32"/>
          <p:cNvSpPr>
            <a:spLocks noChangeArrowheads="1"/>
          </p:cNvSpPr>
          <p:nvPr/>
        </p:nvSpPr>
        <p:spPr bwMode="auto">
          <a:xfrm>
            <a:off x="6384925" y="273050"/>
            <a:ext cx="2133600" cy="438150"/>
          </a:xfrm>
          <a:prstGeom prst="rect">
            <a:avLst/>
          </a:prstGeom>
          <a:noFill/>
          <a:ln w="38100" algn="ctr">
            <a:solidFill>
              <a:srgbClr val="FF0000"/>
            </a:solidFill>
            <a:round/>
            <a:headEnd/>
            <a:tailEnd/>
          </a:ln>
        </p:spPr>
        <p:txBody>
          <a:bodyPr/>
          <a:lstStyle/>
          <a:p>
            <a:pPr algn="ctr"/>
            <a:r>
              <a:rPr lang="en-US" sz="2400" b="1">
                <a:solidFill>
                  <a:srgbClr val="FF0000"/>
                </a:solidFill>
              </a:rPr>
              <a:t>Danh từ </a:t>
            </a:r>
          </a:p>
        </p:txBody>
      </p:sp>
      <p:cxnSp>
        <p:nvCxnSpPr>
          <p:cNvPr id="35" name="Straight Arrow Connector 34"/>
          <p:cNvCxnSpPr>
            <a:cxnSpLocks noChangeShapeType="1"/>
            <a:stCxn id="10253" idx="0"/>
          </p:cNvCxnSpPr>
          <p:nvPr/>
        </p:nvCxnSpPr>
        <p:spPr bwMode="auto">
          <a:xfrm flipV="1">
            <a:off x="7416800" y="711200"/>
            <a:ext cx="15875" cy="417513"/>
          </a:xfrm>
          <a:prstGeom prst="straightConnector1">
            <a:avLst/>
          </a:prstGeom>
          <a:noFill/>
          <a:ln w="38100" algn="ctr">
            <a:solidFill>
              <a:schemeClr val="tx1"/>
            </a:solidFill>
            <a:round/>
            <a:headEnd/>
            <a:tailEnd type="triangle" w="med" len="med"/>
          </a:ln>
          <a:effectLst/>
        </p:spPr>
      </p:cxnSp>
      <p:sp>
        <p:nvSpPr>
          <p:cNvPr id="40" name="Rectangle 39"/>
          <p:cNvSpPr>
            <a:spLocks noChangeArrowheads="1"/>
          </p:cNvSpPr>
          <p:nvPr/>
        </p:nvSpPr>
        <p:spPr bwMode="auto">
          <a:xfrm>
            <a:off x="2057400" y="4930775"/>
            <a:ext cx="2133600" cy="419100"/>
          </a:xfrm>
          <a:prstGeom prst="rect">
            <a:avLst/>
          </a:prstGeom>
          <a:noFill/>
          <a:ln w="38100" algn="ctr">
            <a:solidFill>
              <a:srgbClr val="FF0000"/>
            </a:solidFill>
            <a:round/>
            <a:headEnd/>
            <a:tailEnd/>
          </a:ln>
        </p:spPr>
        <p:txBody>
          <a:bodyPr/>
          <a:lstStyle/>
          <a:p>
            <a:pPr algn="ctr"/>
            <a:r>
              <a:rPr lang="en-US" sz="2400" b="1">
                <a:solidFill>
                  <a:srgbClr val="FF0000"/>
                </a:solidFill>
              </a:rPr>
              <a:t>Tính từ </a:t>
            </a:r>
          </a:p>
        </p:txBody>
      </p:sp>
      <p:cxnSp>
        <p:nvCxnSpPr>
          <p:cNvPr id="42" name="Straight Arrow Connector 41"/>
          <p:cNvCxnSpPr>
            <a:cxnSpLocks noChangeShapeType="1"/>
            <a:stCxn id="10254" idx="1"/>
            <a:endCxn id="40" idx="0"/>
          </p:cNvCxnSpPr>
          <p:nvPr/>
        </p:nvCxnSpPr>
        <p:spPr bwMode="auto">
          <a:xfrm flipH="1">
            <a:off x="3124200" y="2201863"/>
            <a:ext cx="2717800" cy="2728912"/>
          </a:xfrm>
          <a:prstGeom prst="straightConnector1">
            <a:avLst/>
          </a:prstGeom>
          <a:noFill/>
          <a:ln w="38100" algn="ctr">
            <a:solidFill>
              <a:schemeClr val="tx1"/>
            </a:solidFill>
            <a:round/>
            <a:headEnd/>
            <a:tailEnd type="triangle" w="med" len="med"/>
          </a:ln>
          <a:effectLst/>
        </p:spPr>
      </p:cxnSp>
      <p:cxnSp>
        <p:nvCxnSpPr>
          <p:cNvPr id="43" name="Straight Arrow Connector 42"/>
          <p:cNvCxnSpPr>
            <a:cxnSpLocks noChangeShapeType="1"/>
            <a:endCxn id="40" idx="0"/>
          </p:cNvCxnSpPr>
          <p:nvPr/>
        </p:nvCxnSpPr>
        <p:spPr bwMode="auto">
          <a:xfrm flipH="1">
            <a:off x="3124200" y="2930525"/>
            <a:ext cx="2684463" cy="2000250"/>
          </a:xfrm>
          <a:prstGeom prst="straightConnector1">
            <a:avLst/>
          </a:prstGeom>
          <a:noFill/>
          <a:ln w="38100" algn="ctr">
            <a:solidFill>
              <a:schemeClr val="tx1"/>
            </a:solidFill>
            <a:round/>
            <a:headEnd/>
            <a:tailEnd type="triangle" w="med" len="med"/>
          </a:ln>
          <a:effectLst/>
        </p:spPr>
      </p:cxnSp>
      <p:cxnSp>
        <p:nvCxnSpPr>
          <p:cNvPr id="44" name="Straight Arrow Connector 43"/>
          <p:cNvCxnSpPr>
            <a:cxnSpLocks noChangeShapeType="1"/>
            <a:stCxn id="10256" idx="1"/>
          </p:cNvCxnSpPr>
          <p:nvPr/>
        </p:nvCxnSpPr>
        <p:spPr bwMode="auto">
          <a:xfrm flipH="1">
            <a:off x="3186113" y="3668713"/>
            <a:ext cx="2655887" cy="1277937"/>
          </a:xfrm>
          <a:prstGeom prst="straightConnector1">
            <a:avLst/>
          </a:prstGeom>
          <a:noFill/>
          <a:ln w="38100" algn="ctr">
            <a:solidFill>
              <a:schemeClr val="tx1"/>
            </a:solidFill>
            <a:round/>
            <a:headEnd/>
            <a:tailEnd type="triangle" w="med" len="med"/>
          </a:ln>
          <a:effectLst/>
        </p:spPr>
      </p:cxnSp>
      <p:sp>
        <p:nvSpPr>
          <p:cNvPr id="45" name="Rectangle 44"/>
          <p:cNvSpPr>
            <a:spLocks noChangeArrowheads="1"/>
          </p:cNvSpPr>
          <p:nvPr/>
        </p:nvSpPr>
        <p:spPr bwMode="auto">
          <a:xfrm>
            <a:off x="6391275" y="5449888"/>
            <a:ext cx="2133600" cy="419100"/>
          </a:xfrm>
          <a:prstGeom prst="rect">
            <a:avLst/>
          </a:prstGeom>
          <a:noFill/>
          <a:ln w="38100" algn="ctr">
            <a:solidFill>
              <a:srgbClr val="FF0000"/>
            </a:solidFill>
            <a:round/>
            <a:headEnd/>
            <a:tailEnd/>
          </a:ln>
        </p:spPr>
        <p:txBody>
          <a:bodyPr/>
          <a:lstStyle/>
          <a:p>
            <a:pPr algn="ctr"/>
            <a:r>
              <a:rPr lang="en-US" sz="2400" b="1">
                <a:solidFill>
                  <a:srgbClr val="FF0000"/>
                </a:solidFill>
              </a:rPr>
              <a:t>Động từ </a:t>
            </a:r>
          </a:p>
        </p:txBody>
      </p:sp>
      <p:cxnSp>
        <p:nvCxnSpPr>
          <p:cNvPr id="46" name="Straight Arrow Connector 45"/>
          <p:cNvCxnSpPr>
            <a:cxnSpLocks noChangeShapeType="1"/>
            <a:stCxn id="10257" idx="2"/>
            <a:endCxn id="45" idx="0"/>
          </p:cNvCxnSpPr>
          <p:nvPr/>
        </p:nvCxnSpPr>
        <p:spPr bwMode="auto">
          <a:xfrm>
            <a:off x="7458075" y="4740275"/>
            <a:ext cx="0" cy="709613"/>
          </a:xfrm>
          <a:prstGeom prst="straightConnector1">
            <a:avLst/>
          </a:prstGeom>
          <a:noFill/>
          <a:ln w="38100" algn="ctr">
            <a:solidFill>
              <a:schemeClr val="tx1"/>
            </a:solidFill>
            <a:round/>
            <a:headEn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down)">
                                      <p:cBhvr>
                                        <p:cTn id="14" dur="500"/>
                                        <p:tgtEl>
                                          <p:spTgt spid="3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down)">
                                      <p:cBhvr>
                                        <p:cTn id="30" dur="500"/>
                                        <p:tgtEl>
                                          <p:spTgt spid="4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barn(inVertical)">
                                      <p:cBhvr>
                                        <p:cTn id="35" dur="500"/>
                                        <p:tgtEl>
                                          <p:spTgt spid="4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down)">
                                      <p:cBhvr>
                                        <p:cTn id="4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0" grpId="0" animBg="1"/>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371600" y="0"/>
            <a:ext cx="6934200" cy="646331"/>
          </a:xfrm>
          <a:prstGeom prst="rect">
            <a:avLst/>
          </a:prstGeom>
          <a:noFill/>
          <a:ln w="9525">
            <a:noFill/>
            <a:miter lim="800000"/>
            <a:headEnd/>
            <a:tailEnd/>
          </a:ln>
        </p:spPr>
        <p:txBody>
          <a:bodyPr wrap="square">
            <a:spAutoFit/>
          </a:bodyPr>
          <a:lstStyle/>
          <a:p>
            <a:pPr>
              <a:spcBef>
                <a:spcPct val="50000"/>
              </a:spcBef>
            </a:pPr>
            <a:r>
              <a:rPr lang="en-US" sz="2800" b="1" u="sng" dirty="0">
                <a:solidFill>
                  <a:srgbClr val="FF0000"/>
                </a:solidFill>
                <a:latin typeface="Times New Roman" pitchFamily="18" charset="0"/>
              </a:rPr>
              <a:t>TIẾT 6</a:t>
            </a:r>
            <a:r>
              <a:rPr lang="en-US" sz="2800" b="1" dirty="0">
                <a:solidFill>
                  <a:srgbClr val="FF0000"/>
                </a:solidFill>
                <a:latin typeface="Times New Roman" pitchFamily="18" charset="0"/>
              </a:rPr>
              <a:t>            </a:t>
            </a:r>
            <a:r>
              <a:rPr lang="en-US" sz="3600" b="1" dirty="0">
                <a:solidFill>
                  <a:srgbClr val="FF0000"/>
                </a:solidFill>
                <a:latin typeface="Times New Roman" pitchFamily="18" charset="0"/>
              </a:rPr>
              <a:t>TRƯỜNG TỪ VỰNG</a:t>
            </a:r>
          </a:p>
        </p:txBody>
      </p:sp>
      <p:sp>
        <p:nvSpPr>
          <p:cNvPr id="3" name="Text Box 6"/>
          <p:cNvSpPr txBox="1">
            <a:spLocks noChangeArrowheads="1"/>
          </p:cNvSpPr>
          <p:nvPr/>
        </p:nvSpPr>
        <p:spPr bwMode="auto">
          <a:xfrm>
            <a:off x="0" y="1841242"/>
            <a:ext cx="5486400" cy="4031873"/>
          </a:xfrm>
          <a:prstGeom prst="rect">
            <a:avLst/>
          </a:prstGeom>
          <a:noFill/>
          <a:ln w="9525">
            <a:noFill/>
            <a:miter lim="800000"/>
            <a:headEnd/>
            <a:tailEnd/>
          </a:ln>
          <a:effectLst/>
        </p:spPr>
        <p:txBody>
          <a:bodyPr wrap="square">
            <a:spAutoFit/>
          </a:bodyPr>
          <a:lstStyle/>
          <a:p>
            <a:r>
              <a:rPr lang="en-US" sz="3200" i="1" dirty="0" smtClean="0">
                <a:solidFill>
                  <a:srgbClr val="FF0000"/>
                </a:solidFill>
                <a:latin typeface="Times New Roman" pitchFamily="18" charset="0"/>
                <a:cs typeface="Times New Roman" pitchFamily="18" charset="0"/>
              </a:rPr>
              <a:t>2. </a:t>
            </a:r>
            <a:r>
              <a:rPr lang="en-US" sz="3200" i="1" dirty="0" err="1" smtClean="0">
                <a:solidFill>
                  <a:srgbClr val="FF0000"/>
                </a:solidFill>
                <a:latin typeface="Times New Roman" pitchFamily="18" charset="0"/>
                <a:cs typeface="Times New Roman" pitchFamily="18" charset="0"/>
              </a:rPr>
              <a:t>Ghi</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nhớ</a:t>
            </a:r>
            <a:r>
              <a:rPr lang="en-US" sz="3200" i="1" dirty="0" smtClean="0">
                <a:solidFill>
                  <a:srgbClr val="FF0000"/>
                </a:solidFill>
                <a:latin typeface="Times New Roman" pitchFamily="18" charset="0"/>
                <a:cs typeface="Times New Roman" pitchFamily="18" charset="0"/>
              </a:rPr>
              <a:t>: </a:t>
            </a:r>
          </a:p>
          <a:p>
            <a:r>
              <a:rPr lang="en-US" sz="3200" i="1" dirty="0" smtClean="0">
                <a:solidFill>
                  <a:srgbClr val="FF0000"/>
                </a:solidFill>
                <a:latin typeface="Times New Roman" pitchFamily="18" charset="0"/>
                <a:cs typeface="Times New Roman" pitchFamily="18" charset="0"/>
              </a:rPr>
              <a:t>3. </a:t>
            </a:r>
            <a:r>
              <a:rPr lang="en-US" sz="3200" i="1" dirty="0" err="1">
                <a:solidFill>
                  <a:srgbClr val="FF0000"/>
                </a:solidFill>
                <a:latin typeface="Times New Roman" pitchFamily="18" charset="0"/>
                <a:cs typeface="Times New Roman" pitchFamily="18" charset="0"/>
              </a:rPr>
              <a:t>Lưu</a:t>
            </a:r>
            <a:r>
              <a:rPr lang="en-US" sz="3200" i="1" dirty="0">
                <a:solidFill>
                  <a:srgbClr val="FF0000"/>
                </a:solidFill>
                <a:latin typeface="Times New Roman" pitchFamily="18" charset="0"/>
                <a:cs typeface="Times New Roman" pitchFamily="18" charset="0"/>
              </a:rPr>
              <a:t> ý:</a:t>
            </a:r>
          </a:p>
          <a:p>
            <a:r>
              <a:rPr lang="en-US" sz="3200" b="1" dirty="0">
                <a:latin typeface="Times New Roman" pitchFamily="18" charset="0"/>
                <a:cs typeface="Times New Roman" pitchFamily="18" charset="0"/>
              </a:rPr>
              <a:t>a/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nhỏ</a:t>
            </a:r>
            <a:r>
              <a:rPr lang="en-US" sz="3200" b="1" dirty="0">
                <a:latin typeface="Times New Roman" pitchFamily="18" charset="0"/>
                <a:cs typeface="Times New Roman" pitchFamily="18" charset="0"/>
              </a:rPr>
              <a:t>.</a:t>
            </a:r>
          </a:p>
          <a:p>
            <a:r>
              <a:rPr lang="nl-NL" sz="3200" b="1" dirty="0">
                <a:latin typeface="Times New Roman" pitchFamily="18" charset="0"/>
                <a:cs typeface="Times New Roman" pitchFamily="18" charset="0"/>
              </a:rPr>
              <a:t>b. Một trường từ vựng có thể bao gồm những từ khác biệt nhau về từ loại.</a:t>
            </a:r>
          </a:p>
          <a:p>
            <a:endParaRPr lang="en-US" sz="3200" b="1" dirty="0">
              <a:latin typeface="Times New Roman" pitchFamily="18" charset="0"/>
              <a:cs typeface="Times New Roman" pitchFamily="18" charset="0"/>
            </a:endParaRPr>
          </a:p>
        </p:txBody>
      </p:sp>
      <p:sp>
        <p:nvSpPr>
          <p:cNvPr id="6" name="Rectangle 11"/>
          <p:cNvSpPr>
            <a:spLocks noChangeArrowheads="1"/>
          </p:cNvSpPr>
          <p:nvPr/>
        </p:nvSpPr>
        <p:spPr bwMode="auto">
          <a:xfrm>
            <a:off x="0" y="1447800"/>
            <a:ext cx="5486400" cy="409575"/>
          </a:xfrm>
          <a:prstGeom prst="rect">
            <a:avLst/>
          </a:prstGeom>
          <a:noFill/>
          <a:ln w="9525">
            <a:noFill/>
            <a:miter lim="800000"/>
            <a:headEnd/>
            <a:tailEnd/>
          </a:ln>
        </p:spPr>
        <p:txBody>
          <a:bodyPr anchor="ctr"/>
          <a:lstStyle/>
          <a:p>
            <a:pPr marL="571500" indent="-571500">
              <a:buAutoNum type="romanUcPeriod"/>
            </a:pPr>
            <a:r>
              <a:rPr lang="en-US" sz="3000" b="1" u="sng" dirty="0" err="1" smtClean="0">
                <a:solidFill>
                  <a:srgbClr val="FF0000"/>
                </a:solidFill>
                <a:latin typeface="Times New Roman" pitchFamily="18" charset="0"/>
              </a:rPr>
              <a:t>Thế</a:t>
            </a:r>
            <a:r>
              <a:rPr lang="en-US" sz="3000" b="1" u="sng" dirty="0" smtClean="0">
                <a:solidFill>
                  <a:srgbClr val="FF0000"/>
                </a:solidFill>
                <a:latin typeface="Times New Roman" pitchFamily="18" charset="0"/>
              </a:rPr>
              <a:t> </a:t>
            </a:r>
            <a:r>
              <a:rPr lang="en-US" sz="3000" b="1" u="sng" dirty="0" err="1">
                <a:solidFill>
                  <a:srgbClr val="FF0000"/>
                </a:solidFill>
                <a:latin typeface="Times New Roman" pitchFamily="18" charset="0"/>
              </a:rPr>
              <a:t>nào</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là</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trường</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từ</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vựng</a:t>
            </a:r>
            <a:r>
              <a:rPr lang="en-US" sz="3000" b="1" u="sng" dirty="0" smtClean="0">
                <a:solidFill>
                  <a:srgbClr val="FF0000"/>
                </a:solidFill>
                <a:latin typeface="Times New Roman" pitchFamily="18" charset="0"/>
              </a:rPr>
              <a:t>:</a:t>
            </a:r>
          </a:p>
          <a:p>
            <a:pPr marL="571500" indent="-571500"/>
            <a:r>
              <a:rPr lang="en-US" sz="3200" i="1" dirty="0" smtClean="0">
                <a:solidFill>
                  <a:srgbClr val="FF0000"/>
                </a:solidFill>
                <a:latin typeface="Times New Roman" pitchFamily="18" charset="0"/>
              </a:rPr>
              <a:t>1. </a:t>
            </a:r>
            <a:r>
              <a:rPr lang="en-US" sz="3200" i="1" dirty="0" err="1" smtClean="0">
                <a:solidFill>
                  <a:srgbClr val="FF0000"/>
                </a:solidFill>
                <a:latin typeface="Times New Roman" pitchFamily="18" charset="0"/>
              </a:rPr>
              <a:t>Ví</a:t>
            </a:r>
            <a:r>
              <a:rPr lang="en-US" sz="3200" i="1" dirty="0" smtClean="0">
                <a:solidFill>
                  <a:srgbClr val="FF0000"/>
                </a:solidFill>
                <a:latin typeface="Times New Roman" pitchFamily="18" charset="0"/>
              </a:rPr>
              <a:t> </a:t>
            </a:r>
            <a:r>
              <a:rPr lang="en-US" sz="3200" i="1" dirty="0" err="1" smtClean="0">
                <a:solidFill>
                  <a:srgbClr val="FF0000"/>
                </a:solidFill>
                <a:latin typeface="Times New Roman" pitchFamily="18" charset="0"/>
              </a:rPr>
              <a:t>dụ</a:t>
            </a:r>
            <a:r>
              <a:rPr lang="en-US" sz="3200" i="1" dirty="0" smtClean="0">
                <a:solidFill>
                  <a:srgbClr val="FF0000"/>
                </a:solidFill>
                <a:latin typeface="Times New Roman" pitchFamily="18" charset="0"/>
              </a:rPr>
              <a:t>:</a:t>
            </a:r>
          </a:p>
          <a:p>
            <a:pPr marL="571500" indent="-571500"/>
            <a:endParaRPr lang="en-US" sz="3000" b="1" u="sng" dirty="0">
              <a:solidFill>
                <a:srgbClr val="FF0000"/>
              </a:solidFill>
              <a:latin typeface="Times New Roman" pitchFamily="18" charset="0"/>
            </a:endParaRPr>
          </a:p>
        </p:txBody>
      </p:sp>
      <p:cxnSp>
        <p:nvCxnSpPr>
          <p:cNvPr id="7" name="Straight Connector 6"/>
          <p:cNvCxnSpPr/>
          <p:nvPr/>
        </p:nvCxnSpPr>
        <p:spPr>
          <a:xfrm>
            <a:off x="5562600" y="838200"/>
            <a:ext cx="0" cy="6019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514600"/>
            <a:ext cx="1143000" cy="889000"/>
          </a:xfrm>
          <a:prstGeom prst="rect">
            <a:avLst/>
          </a:prstGeom>
          <a:noFill/>
          <a:ln w="38100" algn="ctr">
            <a:solidFill>
              <a:srgbClr val="FF0000"/>
            </a:solidFill>
            <a:round/>
            <a:headEnd/>
            <a:tailEnd/>
          </a:ln>
        </p:spPr>
        <p:txBody>
          <a:bodyPr/>
          <a:lstStyle/>
          <a:p>
            <a:pPr algn="ctr"/>
            <a:r>
              <a:rPr lang="en-US" sz="3200" b="1">
                <a:solidFill>
                  <a:srgbClr val="FF0000"/>
                </a:solidFill>
                <a:latin typeface="Times New Roman" pitchFamily="18" charset="0"/>
                <a:cs typeface="Times New Roman" pitchFamily="18" charset="0"/>
              </a:rPr>
              <a:t>Ngọt </a:t>
            </a:r>
          </a:p>
        </p:txBody>
      </p:sp>
      <p:sp>
        <p:nvSpPr>
          <p:cNvPr id="3" name="Rectangle 2"/>
          <p:cNvSpPr>
            <a:spLocks noChangeArrowheads="1"/>
          </p:cNvSpPr>
          <p:nvPr/>
        </p:nvSpPr>
        <p:spPr bwMode="auto">
          <a:xfrm>
            <a:off x="1981200" y="1066800"/>
            <a:ext cx="2936875" cy="590550"/>
          </a:xfrm>
          <a:prstGeom prst="rect">
            <a:avLst/>
          </a:prstGeom>
          <a:noFill/>
          <a:ln w="38100" algn="ctr">
            <a:solidFill>
              <a:srgbClr val="FF0000"/>
            </a:solidFill>
            <a:round/>
            <a:headEnd/>
            <a:tailEnd/>
          </a:ln>
        </p:spPr>
        <p:txBody>
          <a:bodyPr/>
          <a:lstStyle/>
          <a:p>
            <a:r>
              <a:rPr lang="en-US" sz="2800" b="1">
                <a:solidFill>
                  <a:srgbClr val="003FBC"/>
                </a:solidFill>
                <a:latin typeface="Times New Roman" pitchFamily="18" charset="0"/>
                <a:cs typeface="Times New Roman" pitchFamily="18" charset="0"/>
              </a:rPr>
              <a:t>Trường mùi vị</a:t>
            </a:r>
          </a:p>
        </p:txBody>
      </p:sp>
      <p:sp>
        <p:nvSpPr>
          <p:cNvPr id="4" name="Rectangle 3"/>
          <p:cNvSpPr>
            <a:spLocks noChangeArrowheads="1"/>
          </p:cNvSpPr>
          <p:nvPr/>
        </p:nvSpPr>
        <p:spPr bwMode="auto">
          <a:xfrm>
            <a:off x="2133600" y="4191000"/>
            <a:ext cx="2971800" cy="590550"/>
          </a:xfrm>
          <a:prstGeom prst="rect">
            <a:avLst/>
          </a:prstGeom>
          <a:noFill/>
          <a:ln w="38100" algn="ctr">
            <a:solidFill>
              <a:srgbClr val="FF0000"/>
            </a:solidFill>
            <a:round/>
            <a:headEnd/>
            <a:tailEnd/>
          </a:ln>
        </p:spPr>
        <p:txBody>
          <a:bodyPr/>
          <a:lstStyle/>
          <a:p>
            <a:r>
              <a:rPr lang="en-US" sz="2800" b="1" dirty="0" err="1">
                <a:solidFill>
                  <a:srgbClr val="003FBC"/>
                </a:solidFill>
                <a:latin typeface="Times New Roman" pitchFamily="18" charset="0"/>
                <a:cs typeface="Times New Roman" pitchFamily="18" charset="0"/>
              </a:rPr>
              <a:t>Trường</a:t>
            </a:r>
            <a:r>
              <a:rPr lang="en-US" sz="2800" b="1" dirty="0">
                <a:solidFill>
                  <a:srgbClr val="003FBC"/>
                </a:solidFill>
              </a:rPr>
              <a:t> </a:t>
            </a:r>
            <a:r>
              <a:rPr lang="en-US" sz="2800" b="1" dirty="0" err="1">
                <a:solidFill>
                  <a:srgbClr val="003FBC"/>
                </a:solidFill>
              </a:rPr>
              <a:t>thời</a:t>
            </a:r>
            <a:r>
              <a:rPr lang="en-US" sz="2800" b="1" dirty="0">
                <a:solidFill>
                  <a:srgbClr val="003FBC"/>
                </a:solidFill>
              </a:rPr>
              <a:t> </a:t>
            </a:r>
            <a:r>
              <a:rPr lang="en-US" sz="2800" b="1" dirty="0" err="1">
                <a:solidFill>
                  <a:srgbClr val="003FBC"/>
                </a:solidFill>
              </a:rPr>
              <a:t>tiết</a:t>
            </a:r>
            <a:endParaRPr lang="en-US" sz="2800" b="1" dirty="0">
              <a:solidFill>
                <a:srgbClr val="003FBC"/>
              </a:solidFill>
            </a:endParaRPr>
          </a:p>
        </p:txBody>
      </p:sp>
      <p:sp>
        <p:nvSpPr>
          <p:cNvPr id="6" name="Rectangle 5"/>
          <p:cNvSpPr>
            <a:spLocks noChangeArrowheads="1"/>
          </p:cNvSpPr>
          <p:nvPr/>
        </p:nvSpPr>
        <p:spPr bwMode="auto">
          <a:xfrm>
            <a:off x="2057400" y="2590800"/>
            <a:ext cx="2971800" cy="590550"/>
          </a:xfrm>
          <a:prstGeom prst="rect">
            <a:avLst/>
          </a:prstGeom>
          <a:noFill/>
          <a:ln w="38100" algn="ctr">
            <a:solidFill>
              <a:srgbClr val="FF0000"/>
            </a:solidFill>
            <a:round/>
            <a:headEnd/>
            <a:tailEnd/>
          </a:ln>
        </p:spPr>
        <p:txBody>
          <a:bodyPr/>
          <a:lstStyle/>
          <a:p>
            <a:r>
              <a:rPr lang="en-US" sz="2800" b="1">
                <a:solidFill>
                  <a:srgbClr val="003FBC"/>
                </a:solidFill>
                <a:latin typeface="Times New Roman" pitchFamily="18" charset="0"/>
                <a:cs typeface="Times New Roman" pitchFamily="18" charset="0"/>
              </a:rPr>
              <a:t>Trường âm thanh</a:t>
            </a:r>
          </a:p>
        </p:txBody>
      </p:sp>
      <p:cxnSp>
        <p:nvCxnSpPr>
          <p:cNvPr id="9" name="Straight Arrow Connector 8"/>
          <p:cNvCxnSpPr>
            <a:cxnSpLocks noChangeShapeType="1"/>
            <a:stCxn id="2" idx="3"/>
            <a:endCxn id="3" idx="1"/>
          </p:cNvCxnSpPr>
          <p:nvPr/>
        </p:nvCxnSpPr>
        <p:spPr bwMode="auto">
          <a:xfrm flipV="1">
            <a:off x="1143000" y="1362075"/>
            <a:ext cx="838200" cy="1597025"/>
          </a:xfrm>
          <a:prstGeom prst="straightConnector1">
            <a:avLst/>
          </a:prstGeom>
          <a:noFill/>
          <a:ln w="38100" algn="ctr">
            <a:solidFill>
              <a:schemeClr val="tx1"/>
            </a:solidFill>
            <a:round/>
            <a:headEnd/>
            <a:tailEnd type="triangle" w="med" len="med"/>
          </a:ln>
          <a:effectLst/>
        </p:spPr>
      </p:cxnSp>
      <p:cxnSp>
        <p:nvCxnSpPr>
          <p:cNvPr id="15" name="Straight Arrow Connector 14"/>
          <p:cNvCxnSpPr>
            <a:cxnSpLocks noChangeShapeType="1"/>
            <a:stCxn id="2" idx="3"/>
            <a:endCxn id="6" idx="1"/>
          </p:cNvCxnSpPr>
          <p:nvPr/>
        </p:nvCxnSpPr>
        <p:spPr bwMode="auto">
          <a:xfrm flipV="1">
            <a:off x="1143000" y="2886075"/>
            <a:ext cx="914400" cy="73025"/>
          </a:xfrm>
          <a:prstGeom prst="straightConnector1">
            <a:avLst/>
          </a:prstGeom>
          <a:noFill/>
          <a:ln w="38100" algn="ctr">
            <a:solidFill>
              <a:schemeClr val="tx1"/>
            </a:solidFill>
            <a:round/>
            <a:headEnd/>
            <a:tailEnd type="triangle" w="med" len="med"/>
          </a:ln>
          <a:effectLst/>
        </p:spPr>
      </p:cxnSp>
      <p:cxnSp>
        <p:nvCxnSpPr>
          <p:cNvPr id="17" name="Straight Arrow Connector 16"/>
          <p:cNvCxnSpPr>
            <a:cxnSpLocks noChangeShapeType="1"/>
            <a:stCxn id="2" idx="3"/>
            <a:endCxn id="4" idx="1"/>
          </p:cNvCxnSpPr>
          <p:nvPr/>
        </p:nvCxnSpPr>
        <p:spPr bwMode="auto">
          <a:xfrm>
            <a:off x="1143000" y="2959100"/>
            <a:ext cx="990600" cy="1527175"/>
          </a:xfrm>
          <a:prstGeom prst="straightConnector1">
            <a:avLst/>
          </a:prstGeom>
          <a:noFill/>
          <a:ln w="38100" algn="ctr">
            <a:solidFill>
              <a:schemeClr val="tx1"/>
            </a:solidFill>
            <a:round/>
            <a:headEnd/>
            <a:tailEnd type="triangle" w="med" len="med"/>
          </a:ln>
          <a:effectLst/>
        </p:spPr>
      </p:cxnSp>
      <p:sp>
        <p:nvSpPr>
          <p:cNvPr id="28" name="Rectangle 27"/>
          <p:cNvSpPr>
            <a:spLocks noChangeArrowheads="1"/>
          </p:cNvSpPr>
          <p:nvPr/>
        </p:nvSpPr>
        <p:spPr bwMode="auto">
          <a:xfrm>
            <a:off x="5638800" y="838200"/>
            <a:ext cx="3149600" cy="990600"/>
          </a:xfrm>
          <a:prstGeom prst="rect">
            <a:avLst/>
          </a:prstGeom>
          <a:noFill/>
          <a:ln w="38100" algn="ctr">
            <a:solidFill>
              <a:srgbClr val="FF0000"/>
            </a:solidFill>
            <a:round/>
            <a:headEnd/>
            <a:tailEnd/>
          </a:ln>
        </p:spPr>
        <p:txBody>
          <a:bodyPr/>
          <a:lstStyle/>
          <a:p>
            <a:r>
              <a:rPr lang="en-US" sz="2800" b="1" i="1" dirty="0" err="1">
                <a:solidFill>
                  <a:srgbClr val="FF0000"/>
                </a:solidFill>
                <a:latin typeface="Times New Roman" pitchFamily="18" charset="0"/>
                <a:cs typeface="Times New Roman" pitchFamily="18" charset="0"/>
              </a:rPr>
              <a:t>ngọt</a:t>
            </a:r>
            <a:r>
              <a:rPr lang="en-US" sz="2800" b="1" i="1" dirty="0">
                <a:solidFill>
                  <a:srgbClr val="0070C0"/>
                </a:solidFill>
                <a:latin typeface="Times New Roman" pitchFamily="18" charset="0"/>
                <a:cs typeface="Times New Roman" pitchFamily="18" charset="0"/>
              </a:rPr>
              <a:t>, cay, </a:t>
            </a:r>
            <a:r>
              <a:rPr lang="en-US" sz="2800" b="1" i="1" dirty="0" err="1">
                <a:solidFill>
                  <a:srgbClr val="0070C0"/>
                </a:solidFill>
                <a:latin typeface="Times New Roman" pitchFamily="18" charset="0"/>
                <a:cs typeface="Times New Roman" pitchFamily="18" charset="0"/>
              </a:rPr>
              <a:t>đắng</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chát</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mặn</a:t>
            </a:r>
            <a:r>
              <a:rPr lang="en-US" sz="2800" b="1" i="1" dirty="0">
                <a:solidFill>
                  <a:srgbClr val="0070C0"/>
                </a:solidFill>
                <a:latin typeface="Times New Roman" pitchFamily="18" charset="0"/>
                <a:cs typeface="Times New Roman" pitchFamily="18" charset="0"/>
              </a:rPr>
              <a:t>…</a:t>
            </a:r>
          </a:p>
        </p:txBody>
      </p:sp>
      <p:sp>
        <p:nvSpPr>
          <p:cNvPr id="30" name="Rectangle 29"/>
          <p:cNvSpPr>
            <a:spLocks noChangeArrowheads="1"/>
          </p:cNvSpPr>
          <p:nvPr/>
        </p:nvSpPr>
        <p:spPr bwMode="auto">
          <a:xfrm>
            <a:off x="5715000" y="2362200"/>
            <a:ext cx="3429000" cy="1143000"/>
          </a:xfrm>
          <a:prstGeom prst="rect">
            <a:avLst/>
          </a:prstGeom>
          <a:noFill/>
          <a:ln w="38100" algn="ctr">
            <a:solidFill>
              <a:srgbClr val="FF0000"/>
            </a:solidFill>
            <a:round/>
            <a:headEnd/>
            <a:tailEnd/>
          </a:ln>
        </p:spPr>
        <p:txBody>
          <a:bodyPr/>
          <a:lstStyle/>
          <a:p>
            <a:r>
              <a:rPr lang="en-US" sz="2800" b="1" i="1" dirty="0" err="1">
                <a:solidFill>
                  <a:srgbClr val="FF0000"/>
                </a:solidFill>
                <a:latin typeface="Times New Roman" pitchFamily="18" charset="0"/>
                <a:cs typeface="Times New Roman" pitchFamily="18" charset="0"/>
              </a:rPr>
              <a:t>ngọt</a:t>
            </a:r>
            <a:r>
              <a:rPr lang="en-US" sz="2800" b="1" i="1" dirty="0">
                <a:solidFill>
                  <a:srgbClr val="FF0000"/>
                </a:solidFill>
                <a:latin typeface="Times New Roman" pitchFamily="18" charset="0"/>
                <a:cs typeface="Times New Roman" pitchFamily="18" charset="0"/>
              </a:rPr>
              <a:t> </a:t>
            </a:r>
            <a:r>
              <a:rPr lang="en-US" sz="2800" b="1" i="1" dirty="0">
                <a:solidFill>
                  <a:srgbClr val="0070C0"/>
                </a:solidFill>
                <a:latin typeface="Times New Roman" pitchFamily="18" charset="0"/>
                <a:cs typeface="Times New Roman" pitchFamily="18" charset="0"/>
              </a:rPr>
              <a:t>(</a:t>
            </a:r>
            <a:r>
              <a:rPr lang="en-US" sz="2800" b="1" i="1" dirty="0" err="1">
                <a:solidFill>
                  <a:srgbClr val="0070C0"/>
                </a:solidFill>
                <a:latin typeface="Times New Roman" pitchFamily="18" charset="0"/>
                <a:cs typeface="Times New Roman" pitchFamily="18" charset="0"/>
              </a:rPr>
              <a:t>ngọt</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ngào</a:t>
            </a:r>
            <a:r>
              <a:rPr lang="en-US" sz="2800" b="1" i="1" dirty="0">
                <a:solidFill>
                  <a:srgbClr val="0070C0"/>
                </a:solidFill>
                <a:latin typeface="Times New Roman" pitchFamily="18" charset="0"/>
                <a:cs typeface="Times New Roman" pitchFamily="18" charset="0"/>
              </a:rPr>
              <a:t>) , </a:t>
            </a:r>
            <a:r>
              <a:rPr lang="en-US" sz="2800" b="1" i="1" dirty="0" err="1">
                <a:solidFill>
                  <a:srgbClr val="0070C0"/>
                </a:solidFill>
                <a:latin typeface="Times New Roman" pitchFamily="18" charset="0"/>
                <a:cs typeface="Times New Roman" pitchFamily="18" charset="0"/>
              </a:rPr>
              <a:t>dịu</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êm</a:t>
            </a:r>
            <a:r>
              <a:rPr lang="en-US" sz="2800" b="1" i="1" dirty="0">
                <a:solidFill>
                  <a:srgbClr val="0070C0"/>
                </a:solidFill>
                <a:latin typeface="Times New Roman" pitchFamily="18" charset="0"/>
                <a:cs typeface="Times New Roman" pitchFamily="18" charset="0"/>
              </a:rPr>
              <a:t>, the </a:t>
            </a:r>
            <a:r>
              <a:rPr lang="en-US" sz="2800" b="1" i="1" dirty="0" err="1">
                <a:solidFill>
                  <a:srgbClr val="0070C0"/>
                </a:solidFill>
                <a:latin typeface="Times New Roman" pitchFamily="18" charset="0"/>
                <a:cs typeface="Times New Roman" pitchFamily="18" charset="0"/>
              </a:rPr>
              <a:t>thé</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chói</a:t>
            </a:r>
            <a:r>
              <a:rPr lang="en-US" sz="2800" b="1" i="1" dirty="0">
                <a:solidFill>
                  <a:srgbClr val="0070C0"/>
                </a:solidFill>
                <a:latin typeface="Times New Roman" pitchFamily="18" charset="0"/>
                <a:cs typeface="Times New Roman" pitchFamily="18" charset="0"/>
              </a:rPr>
              <a:t> tai…</a:t>
            </a:r>
          </a:p>
        </p:txBody>
      </p:sp>
      <p:sp>
        <p:nvSpPr>
          <p:cNvPr id="32" name="Rectangle 31"/>
          <p:cNvSpPr>
            <a:spLocks noChangeArrowheads="1"/>
          </p:cNvSpPr>
          <p:nvPr/>
        </p:nvSpPr>
        <p:spPr bwMode="auto">
          <a:xfrm>
            <a:off x="5715000" y="3962400"/>
            <a:ext cx="3149600" cy="990600"/>
          </a:xfrm>
          <a:prstGeom prst="rect">
            <a:avLst/>
          </a:prstGeom>
          <a:noFill/>
          <a:ln w="38100" algn="ctr">
            <a:solidFill>
              <a:srgbClr val="FF0000"/>
            </a:solidFill>
            <a:round/>
            <a:headEnd/>
            <a:tailEnd/>
          </a:ln>
        </p:spPr>
        <p:txBody>
          <a:bodyPr/>
          <a:lstStyle/>
          <a:p>
            <a:r>
              <a:rPr lang="en-US" sz="2800" b="1" i="1" dirty="0" err="1">
                <a:solidFill>
                  <a:srgbClr val="0070C0"/>
                </a:solidFill>
                <a:latin typeface="Times New Roman" pitchFamily="18" charset="0"/>
                <a:cs typeface="Times New Roman" pitchFamily="18" charset="0"/>
              </a:rPr>
              <a:t>Rét</a:t>
            </a:r>
            <a:r>
              <a:rPr lang="en-US" sz="2800" b="1" i="1" dirty="0">
                <a:solidFill>
                  <a:srgbClr val="0070C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ngọt</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hanh</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ẩm</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ướt</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nóng</a:t>
            </a:r>
            <a:r>
              <a:rPr lang="en-US" sz="2800" b="1" i="1" dirty="0">
                <a:solidFill>
                  <a:srgbClr val="0070C0"/>
                </a:solidFill>
                <a:latin typeface="Times New Roman" pitchFamily="18" charset="0"/>
                <a:cs typeface="Times New Roman" pitchFamily="18" charset="0"/>
              </a:rPr>
              <a:t> </a:t>
            </a:r>
            <a:r>
              <a:rPr lang="en-US" sz="2800" b="1" i="1" dirty="0" err="1">
                <a:solidFill>
                  <a:srgbClr val="0070C0"/>
                </a:solidFill>
                <a:latin typeface="Times New Roman" pitchFamily="18" charset="0"/>
                <a:cs typeface="Times New Roman" pitchFamily="18" charset="0"/>
              </a:rPr>
              <a:t>bức</a:t>
            </a:r>
            <a:r>
              <a:rPr lang="en-US" sz="2800" b="1" i="1" dirty="0">
                <a:solidFill>
                  <a:srgbClr val="0070C0"/>
                </a:solidFill>
                <a:latin typeface="Times New Roman" pitchFamily="18" charset="0"/>
                <a:cs typeface="Times New Roman" pitchFamily="18" charset="0"/>
              </a:rPr>
              <a:t>, …</a:t>
            </a:r>
          </a:p>
        </p:txBody>
      </p:sp>
      <p:cxnSp>
        <p:nvCxnSpPr>
          <p:cNvPr id="34" name="Straight Arrow Connector 33"/>
          <p:cNvCxnSpPr>
            <a:cxnSpLocks noChangeShapeType="1"/>
            <a:endCxn id="28" idx="1"/>
          </p:cNvCxnSpPr>
          <p:nvPr/>
        </p:nvCxnSpPr>
        <p:spPr bwMode="auto">
          <a:xfrm>
            <a:off x="4876800" y="1327150"/>
            <a:ext cx="762000" cy="6350"/>
          </a:xfrm>
          <a:prstGeom prst="straightConnector1">
            <a:avLst/>
          </a:prstGeom>
          <a:noFill/>
          <a:ln w="38100" algn="ctr">
            <a:solidFill>
              <a:schemeClr val="tx1"/>
            </a:solidFill>
            <a:round/>
            <a:headEnd/>
            <a:tailEnd type="triangle" w="med" len="med"/>
          </a:ln>
          <a:effectLst/>
        </p:spPr>
      </p:cxnSp>
      <p:cxnSp>
        <p:nvCxnSpPr>
          <p:cNvPr id="37" name="Straight Arrow Connector 36"/>
          <p:cNvCxnSpPr>
            <a:cxnSpLocks noChangeShapeType="1"/>
            <a:endCxn id="30" idx="1"/>
          </p:cNvCxnSpPr>
          <p:nvPr/>
        </p:nvCxnSpPr>
        <p:spPr bwMode="auto">
          <a:xfrm>
            <a:off x="5029200" y="2925764"/>
            <a:ext cx="685800" cy="7936"/>
          </a:xfrm>
          <a:prstGeom prst="straightConnector1">
            <a:avLst/>
          </a:prstGeom>
          <a:noFill/>
          <a:ln w="38100" algn="ctr">
            <a:solidFill>
              <a:schemeClr val="tx1"/>
            </a:solidFill>
            <a:round/>
            <a:headEnd/>
            <a:tailEnd type="triangle" w="med" len="med"/>
          </a:ln>
          <a:effectLst/>
        </p:spPr>
      </p:cxnSp>
      <p:cxnSp>
        <p:nvCxnSpPr>
          <p:cNvPr id="39" name="Straight Arrow Connector 38"/>
          <p:cNvCxnSpPr>
            <a:cxnSpLocks noChangeShapeType="1"/>
            <a:stCxn id="4" idx="3"/>
          </p:cNvCxnSpPr>
          <p:nvPr/>
        </p:nvCxnSpPr>
        <p:spPr bwMode="auto">
          <a:xfrm>
            <a:off x="5105400" y="4486275"/>
            <a:ext cx="619125" cy="9525"/>
          </a:xfrm>
          <a:prstGeom prst="straightConnector1">
            <a:avLst/>
          </a:prstGeom>
          <a:noFill/>
          <a:ln w="38100" algn="ctr">
            <a:solidFill>
              <a:schemeClr val="tx1"/>
            </a:solidFill>
            <a:round/>
            <a:headEnd/>
            <a:tailEnd type="triangle" w="med" len="med"/>
          </a:ln>
          <a:effectLst/>
        </p:spPr>
      </p:cxnSp>
      <p:sp>
        <p:nvSpPr>
          <p:cNvPr id="12303" name="TextBox 40"/>
          <p:cNvSpPr txBox="1">
            <a:spLocks noChangeArrowheads="1"/>
          </p:cNvSpPr>
          <p:nvPr/>
        </p:nvSpPr>
        <p:spPr bwMode="auto">
          <a:xfrm>
            <a:off x="0" y="76200"/>
            <a:ext cx="3200400" cy="461963"/>
          </a:xfrm>
          <a:prstGeom prst="rect">
            <a:avLst/>
          </a:prstGeom>
          <a:noFill/>
          <a:ln w="9525">
            <a:noFill/>
            <a:miter lim="800000"/>
            <a:headEnd/>
            <a:tailEnd/>
          </a:ln>
        </p:spPr>
        <p:txBody>
          <a:bodyPr>
            <a:spAutoFit/>
          </a:bodyPr>
          <a:lstStyle/>
          <a:p>
            <a:r>
              <a:rPr lang="en-US" sz="2400" b="1">
                <a:solidFill>
                  <a:srgbClr val="003FBC"/>
                </a:solidFill>
              </a:rPr>
              <a:t>Ví dụ: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anim calcmode="lin" valueType="num">
                                      <p:cBhvr>
                                        <p:cTn id="66" dur="1000" fill="hold"/>
                                        <p:tgtEl>
                                          <p:spTgt spid="4"/>
                                        </p:tgtEl>
                                        <p:attrNameLst>
                                          <p:attrName>ppt_x</p:attrName>
                                        </p:attrNameLst>
                                      </p:cBhvr>
                                      <p:tavLst>
                                        <p:tav tm="0">
                                          <p:val>
                                            <p:strVal val="#ppt_x"/>
                                          </p:val>
                                        </p:tav>
                                        <p:tav tm="100000">
                                          <p:val>
                                            <p:strVal val="#ppt_x"/>
                                          </p:val>
                                        </p:tav>
                                      </p:tavLst>
                                    </p:anim>
                                    <p:anim calcmode="lin" valueType="num">
                                      <p:cBhvr>
                                        <p:cTn id="6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42" presetClass="entr" presetSubtype="0" fill="hold"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1000" fill="hold"/>
                                        <p:tgtEl>
                                          <p:spTgt spid="3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28" grpId="0" animBg="1"/>
      <p:bldP spid="30"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371600" y="0"/>
            <a:ext cx="6934200" cy="646331"/>
          </a:xfrm>
          <a:prstGeom prst="rect">
            <a:avLst/>
          </a:prstGeom>
          <a:noFill/>
          <a:ln w="9525">
            <a:noFill/>
            <a:miter lim="800000"/>
            <a:headEnd/>
            <a:tailEnd/>
          </a:ln>
        </p:spPr>
        <p:txBody>
          <a:bodyPr wrap="square">
            <a:spAutoFit/>
          </a:bodyPr>
          <a:lstStyle/>
          <a:p>
            <a:pPr>
              <a:spcBef>
                <a:spcPct val="50000"/>
              </a:spcBef>
            </a:pPr>
            <a:r>
              <a:rPr lang="en-US" sz="2800" b="1" u="sng" dirty="0">
                <a:solidFill>
                  <a:srgbClr val="FF0000"/>
                </a:solidFill>
                <a:latin typeface="Times New Roman" pitchFamily="18" charset="0"/>
              </a:rPr>
              <a:t>TIẾT 6</a:t>
            </a:r>
            <a:r>
              <a:rPr lang="en-US" sz="2800" b="1" dirty="0">
                <a:solidFill>
                  <a:srgbClr val="FF0000"/>
                </a:solidFill>
                <a:latin typeface="Times New Roman" pitchFamily="18" charset="0"/>
              </a:rPr>
              <a:t>            </a:t>
            </a:r>
            <a:r>
              <a:rPr lang="en-US" sz="3600" b="1" dirty="0">
                <a:solidFill>
                  <a:srgbClr val="FF0000"/>
                </a:solidFill>
                <a:latin typeface="Times New Roman" pitchFamily="18" charset="0"/>
              </a:rPr>
              <a:t>TRƯỜNG TỪ VỰNG</a:t>
            </a:r>
          </a:p>
        </p:txBody>
      </p:sp>
      <p:sp>
        <p:nvSpPr>
          <p:cNvPr id="3" name="Text Box 6"/>
          <p:cNvSpPr txBox="1">
            <a:spLocks noChangeArrowheads="1"/>
          </p:cNvSpPr>
          <p:nvPr/>
        </p:nvSpPr>
        <p:spPr bwMode="auto">
          <a:xfrm>
            <a:off x="0" y="1841242"/>
            <a:ext cx="5486400" cy="5509200"/>
          </a:xfrm>
          <a:prstGeom prst="rect">
            <a:avLst/>
          </a:prstGeom>
          <a:noFill/>
          <a:ln w="9525">
            <a:noFill/>
            <a:miter lim="800000"/>
            <a:headEnd/>
            <a:tailEnd/>
          </a:ln>
          <a:effectLst/>
        </p:spPr>
        <p:txBody>
          <a:bodyPr wrap="square">
            <a:spAutoFit/>
          </a:bodyPr>
          <a:lstStyle/>
          <a:p>
            <a:r>
              <a:rPr lang="en-US" sz="3200" i="1" dirty="0" smtClean="0">
                <a:solidFill>
                  <a:srgbClr val="FF0000"/>
                </a:solidFill>
                <a:latin typeface="Times New Roman" pitchFamily="18" charset="0"/>
                <a:cs typeface="Times New Roman" pitchFamily="18" charset="0"/>
              </a:rPr>
              <a:t>2. </a:t>
            </a:r>
            <a:r>
              <a:rPr lang="en-US" sz="3200" i="1" dirty="0" err="1" smtClean="0">
                <a:solidFill>
                  <a:srgbClr val="FF0000"/>
                </a:solidFill>
                <a:latin typeface="Times New Roman" pitchFamily="18" charset="0"/>
                <a:cs typeface="Times New Roman" pitchFamily="18" charset="0"/>
              </a:rPr>
              <a:t>Ghi</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nhớ</a:t>
            </a:r>
            <a:r>
              <a:rPr lang="en-US" sz="3200" i="1" dirty="0" smtClean="0">
                <a:solidFill>
                  <a:srgbClr val="FF0000"/>
                </a:solidFill>
                <a:latin typeface="Times New Roman" pitchFamily="18" charset="0"/>
                <a:cs typeface="Times New Roman" pitchFamily="18" charset="0"/>
              </a:rPr>
              <a:t>: </a:t>
            </a:r>
          </a:p>
          <a:p>
            <a:r>
              <a:rPr lang="en-US" sz="3200" i="1" dirty="0" smtClean="0">
                <a:solidFill>
                  <a:srgbClr val="FF0000"/>
                </a:solidFill>
                <a:latin typeface="Times New Roman" pitchFamily="18" charset="0"/>
                <a:cs typeface="Times New Roman" pitchFamily="18" charset="0"/>
              </a:rPr>
              <a:t>3. </a:t>
            </a:r>
            <a:r>
              <a:rPr lang="en-US" sz="3200" i="1" dirty="0" err="1">
                <a:solidFill>
                  <a:srgbClr val="FF0000"/>
                </a:solidFill>
                <a:latin typeface="Times New Roman" pitchFamily="18" charset="0"/>
                <a:cs typeface="Times New Roman" pitchFamily="18" charset="0"/>
              </a:rPr>
              <a:t>Lưu</a:t>
            </a:r>
            <a:r>
              <a:rPr lang="en-US" sz="3200" i="1" dirty="0">
                <a:solidFill>
                  <a:srgbClr val="FF0000"/>
                </a:solidFill>
                <a:latin typeface="Times New Roman" pitchFamily="18" charset="0"/>
                <a:cs typeface="Times New Roman" pitchFamily="18" charset="0"/>
              </a:rPr>
              <a:t> ý:</a:t>
            </a:r>
          </a:p>
          <a:p>
            <a:r>
              <a:rPr lang="en-US" sz="3200" b="1" dirty="0">
                <a:latin typeface="Times New Roman" pitchFamily="18" charset="0"/>
                <a:cs typeface="Times New Roman" pitchFamily="18" charset="0"/>
              </a:rPr>
              <a:t>a/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nhỏ</a:t>
            </a:r>
            <a:r>
              <a:rPr lang="en-US" sz="3200" b="1" dirty="0">
                <a:latin typeface="Times New Roman" pitchFamily="18" charset="0"/>
                <a:cs typeface="Times New Roman" pitchFamily="18" charset="0"/>
              </a:rPr>
              <a:t>.</a:t>
            </a:r>
          </a:p>
          <a:p>
            <a:r>
              <a:rPr lang="nl-NL" sz="3200" b="1" dirty="0">
                <a:latin typeface="Times New Roman" pitchFamily="18" charset="0"/>
                <a:cs typeface="Times New Roman" pitchFamily="18" charset="0"/>
              </a:rPr>
              <a:t>b. Một trường từ vựng có thể bao gồm những từ khác biệt nhau về từ loại</a:t>
            </a:r>
            <a:r>
              <a:rPr lang="nl-NL" sz="3200" b="1" dirty="0" smtClean="0">
                <a:latin typeface="Times New Roman" pitchFamily="18" charset="0"/>
                <a:cs typeface="Times New Roman" pitchFamily="18" charset="0"/>
              </a:rPr>
              <a:t>.</a:t>
            </a:r>
          </a:p>
          <a:p>
            <a:r>
              <a:rPr lang="nl-NL" sz="3200" b="1" dirty="0" smtClean="0">
                <a:latin typeface="Times New Roman" pitchFamily="18" charset="0"/>
                <a:cs typeface="Times New Roman" pitchFamily="18" charset="0"/>
              </a:rPr>
              <a:t>c. Một từ có thể thuộc nhiều trường từ vựng khác nhau.</a:t>
            </a:r>
          </a:p>
          <a:p>
            <a:endParaRPr lang="nl-NL" sz="3200" b="1" dirty="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p:txBody>
      </p:sp>
      <p:sp>
        <p:nvSpPr>
          <p:cNvPr id="6" name="Rectangle 11"/>
          <p:cNvSpPr>
            <a:spLocks noChangeArrowheads="1"/>
          </p:cNvSpPr>
          <p:nvPr/>
        </p:nvSpPr>
        <p:spPr bwMode="auto">
          <a:xfrm>
            <a:off x="0" y="1447800"/>
            <a:ext cx="5486400" cy="409575"/>
          </a:xfrm>
          <a:prstGeom prst="rect">
            <a:avLst/>
          </a:prstGeom>
          <a:noFill/>
          <a:ln w="9525">
            <a:noFill/>
            <a:miter lim="800000"/>
            <a:headEnd/>
            <a:tailEnd/>
          </a:ln>
        </p:spPr>
        <p:txBody>
          <a:bodyPr anchor="ctr"/>
          <a:lstStyle/>
          <a:p>
            <a:pPr marL="571500" indent="-571500">
              <a:buAutoNum type="romanUcPeriod"/>
            </a:pPr>
            <a:r>
              <a:rPr lang="en-US" sz="3000" b="1" u="sng" dirty="0" err="1" smtClean="0">
                <a:solidFill>
                  <a:srgbClr val="FF0000"/>
                </a:solidFill>
                <a:latin typeface="Times New Roman" pitchFamily="18" charset="0"/>
              </a:rPr>
              <a:t>Thế</a:t>
            </a:r>
            <a:r>
              <a:rPr lang="en-US" sz="3000" b="1" u="sng" dirty="0" smtClean="0">
                <a:solidFill>
                  <a:srgbClr val="FF0000"/>
                </a:solidFill>
                <a:latin typeface="Times New Roman" pitchFamily="18" charset="0"/>
              </a:rPr>
              <a:t> </a:t>
            </a:r>
            <a:r>
              <a:rPr lang="en-US" sz="3000" b="1" u="sng" dirty="0" err="1">
                <a:solidFill>
                  <a:srgbClr val="FF0000"/>
                </a:solidFill>
                <a:latin typeface="Times New Roman" pitchFamily="18" charset="0"/>
              </a:rPr>
              <a:t>nào</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là</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trường</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từ</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vựng</a:t>
            </a:r>
            <a:r>
              <a:rPr lang="en-US" sz="3000" b="1" u="sng" dirty="0" smtClean="0">
                <a:solidFill>
                  <a:srgbClr val="FF0000"/>
                </a:solidFill>
                <a:latin typeface="Times New Roman" pitchFamily="18" charset="0"/>
              </a:rPr>
              <a:t>:</a:t>
            </a:r>
          </a:p>
          <a:p>
            <a:pPr marL="571500" indent="-571500"/>
            <a:r>
              <a:rPr lang="en-US" sz="3200" i="1" dirty="0" smtClean="0">
                <a:solidFill>
                  <a:srgbClr val="FF0000"/>
                </a:solidFill>
                <a:latin typeface="Times New Roman" pitchFamily="18" charset="0"/>
              </a:rPr>
              <a:t>1. </a:t>
            </a:r>
            <a:r>
              <a:rPr lang="en-US" sz="3200" i="1" dirty="0" err="1" smtClean="0">
                <a:solidFill>
                  <a:srgbClr val="FF0000"/>
                </a:solidFill>
                <a:latin typeface="Times New Roman" pitchFamily="18" charset="0"/>
              </a:rPr>
              <a:t>Ví</a:t>
            </a:r>
            <a:r>
              <a:rPr lang="en-US" sz="3200" i="1" dirty="0" smtClean="0">
                <a:solidFill>
                  <a:srgbClr val="FF0000"/>
                </a:solidFill>
                <a:latin typeface="Times New Roman" pitchFamily="18" charset="0"/>
              </a:rPr>
              <a:t> </a:t>
            </a:r>
            <a:r>
              <a:rPr lang="en-US" sz="3200" i="1" dirty="0" err="1" smtClean="0">
                <a:solidFill>
                  <a:srgbClr val="FF0000"/>
                </a:solidFill>
                <a:latin typeface="Times New Roman" pitchFamily="18" charset="0"/>
              </a:rPr>
              <a:t>dụ</a:t>
            </a:r>
            <a:r>
              <a:rPr lang="en-US" sz="3200" i="1" dirty="0" smtClean="0">
                <a:solidFill>
                  <a:srgbClr val="FF0000"/>
                </a:solidFill>
                <a:latin typeface="Times New Roman" pitchFamily="18" charset="0"/>
              </a:rPr>
              <a:t>:</a:t>
            </a:r>
          </a:p>
          <a:p>
            <a:pPr marL="571500" indent="-571500"/>
            <a:endParaRPr lang="en-US" sz="3000" b="1" u="sng" dirty="0">
              <a:solidFill>
                <a:srgbClr val="FF0000"/>
              </a:solidFill>
              <a:latin typeface="Times New Roman" pitchFamily="18" charset="0"/>
            </a:endParaRPr>
          </a:p>
        </p:txBody>
      </p:sp>
      <p:cxnSp>
        <p:nvCxnSpPr>
          <p:cNvPr id="7" name="Straight Connector 6"/>
          <p:cNvCxnSpPr/>
          <p:nvPr/>
        </p:nvCxnSpPr>
        <p:spPr>
          <a:xfrm>
            <a:off x="5562600" y="838200"/>
            <a:ext cx="0" cy="6019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0"/>
            <a:ext cx="9144000" cy="6555641"/>
          </a:xfrm>
          <a:prstGeom prst="rect">
            <a:avLst/>
          </a:prstGeom>
          <a:noFill/>
          <a:ln w="9525">
            <a:noFill/>
            <a:miter lim="800000"/>
            <a:headEnd/>
            <a:tailEnd/>
          </a:ln>
        </p:spPr>
        <p:txBody>
          <a:bodyPr>
            <a:spAutoFit/>
          </a:bodyPr>
          <a:lstStyle/>
          <a:p>
            <a:r>
              <a:rPr lang="en-US" sz="2800" b="1" dirty="0" err="1">
                <a:solidFill>
                  <a:srgbClr val="003FBC"/>
                </a:solidFill>
                <a:latin typeface="Times New Roman" pitchFamily="18" charset="0"/>
                <a:cs typeface="Times New Roman" pitchFamily="18" charset="0"/>
              </a:rPr>
              <a:t>Ví</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dụ</a:t>
            </a:r>
            <a:r>
              <a:rPr lang="en-US" sz="2800" b="1" dirty="0">
                <a:solidFill>
                  <a:srgbClr val="003FBC"/>
                </a:solidFill>
                <a:latin typeface="Times New Roman" pitchFamily="18" charset="0"/>
                <a:cs typeface="Times New Roman" pitchFamily="18" charset="0"/>
              </a:rPr>
              <a:t>:</a:t>
            </a:r>
          </a:p>
          <a:p>
            <a:r>
              <a:rPr lang="en-US" sz="2800" b="1" i="1" dirty="0">
                <a:solidFill>
                  <a:srgbClr val="0070C0"/>
                </a:solidFill>
                <a:latin typeface="Times New Roman" pitchFamily="18" charset="0"/>
                <a:cs typeface="Times New Roman" pitchFamily="18" charset="0"/>
              </a:rPr>
              <a:t>   </a:t>
            </a:r>
            <a:r>
              <a:rPr lang="en-US" sz="2800" b="1" dirty="0">
                <a:latin typeface="Times New Roman" pitchFamily="18" charset="0"/>
                <a:cs typeface="Times New Roman" pitchFamily="18" charset="0"/>
              </a:rPr>
              <a:t>Con </a:t>
            </a:r>
            <a:r>
              <a:rPr lang="en-US" sz="2800" b="1" dirty="0" err="1">
                <a:latin typeface="Times New Roman" pitchFamily="18" charset="0"/>
                <a:cs typeface="Times New Roman" pitchFamily="18" charset="0"/>
              </a:rPr>
              <a:t>chó</a:t>
            </a:r>
            <a:r>
              <a:rPr lang="en-US" sz="2800" b="1"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tưởng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vẫy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đuôi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mừng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Lão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nạt</a:t>
            </a:r>
            <a:r>
              <a:rPr lang="en-US" sz="2800" b="1" dirty="0">
                <a:latin typeface="Times New Roman" pitchFamily="18" charset="0"/>
                <a:cs typeface="Times New Roman" pitchFamily="18" charset="0"/>
              </a:rPr>
              <a:t> to </a:t>
            </a:r>
            <a:r>
              <a:rPr lang="en-US" sz="2800" b="1" dirty="0" err="1">
                <a:latin typeface="Times New Roman" pitchFamily="18" charset="0"/>
                <a:cs typeface="Times New Roman" pitchFamily="18" charset="0"/>
              </a:rPr>
              <a:t>hơn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nữa</a:t>
            </a:r>
            <a:r>
              <a:rPr lang="en-US" sz="2800" b="1" dirty="0">
                <a:latin typeface="Times New Roman" pitchFamily="18" charset="0"/>
                <a:cs typeface="Times New Roman" pitchFamily="18" charset="0"/>
              </a:rPr>
              <a:t>:</a:t>
            </a:r>
          </a:p>
          <a:p>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Mừng</a:t>
            </a:r>
            <a:r>
              <a:rPr lang="en-US" sz="2800" b="1" dirty="0">
                <a:latin typeface="Times New Roman" pitchFamily="18" charset="0"/>
                <a:cs typeface="Times New Roman" pitchFamily="18" charset="0"/>
              </a:rPr>
              <a:t> à? </a:t>
            </a:r>
            <a:r>
              <a:rPr lang="en-US" sz="2800" b="1" dirty="0" err="1">
                <a:latin typeface="Times New Roman" pitchFamily="18" charset="0"/>
                <a:cs typeface="Times New Roman" pitchFamily="18" charset="0"/>
              </a:rPr>
              <a:t>Vẫy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đuôi</a:t>
            </a:r>
            <a:r>
              <a:rPr lang="en-US" sz="2800" b="1" dirty="0">
                <a:latin typeface="Times New Roman" pitchFamily="18" charset="0"/>
                <a:cs typeface="Times New Roman" pitchFamily="18" charset="0"/>
              </a:rPr>
              <a:t> à? </a:t>
            </a:r>
            <a:r>
              <a:rPr lang="en-US" sz="2800" b="1" dirty="0" err="1">
                <a:latin typeface="Times New Roman" pitchFamily="18" charset="0"/>
                <a:cs typeface="Times New Roman" pitchFamily="18" charset="0"/>
              </a:rPr>
              <a:t>Vẫy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đuôi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giết</a:t>
            </a:r>
            <a:r>
              <a:rPr lang="en-US" sz="2800" b="1" dirty="0">
                <a:latin typeface="Times New Roman" pitchFamily="18" charset="0"/>
                <a:cs typeface="Times New Roman" pitchFamily="18" charset="0"/>
              </a:rPr>
              <a:t>! Cho </a:t>
            </a:r>
            <a:r>
              <a:rPr lang="en-US" sz="2800" b="1" dirty="0" err="1">
                <a:latin typeface="Times New Roman" pitchFamily="18" charset="0"/>
                <a:cs typeface="Times New Roman" pitchFamily="18" charset="0"/>
              </a:rPr>
              <a:t>cậu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chết</a:t>
            </a:r>
            <a:r>
              <a:rPr lang="en-US" sz="2800" b="1" dirty="0">
                <a:latin typeface="Times New Roman" pitchFamily="18" charset="0"/>
                <a:cs typeface="Times New Roman" pitchFamily="18" charset="0"/>
              </a:rPr>
              <a:t>!</a:t>
            </a:r>
          </a:p>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lão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sừng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quá</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chó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vừa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vẫy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đuôi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vừa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lão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nắm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ôm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nhè</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nhẹ</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lưng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dấu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dí</a:t>
            </a:r>
            <a:r>
              <a:rPr lang="en-US" sz="2800" b="1" dirty="0">
                <a:latin typeface="Times New Roman" pitchFamily="18" charset="0"/>
                <a:cs typeface="Times New Roman" pitchFamily="18" charset="0"/>
              </a:rPr>
              <a:t>:</a:t>
            </a:r>
          </a:p>
          <a:p>
            <a:r>
              <a:rPr lang="en-US" sz="2800" b="1" dirty="0">
                <a:latin typeface="Times New Roman" pitchFamily="18" charset="0"/>
                <a:cs typeface="Times New Roman" pitchFamily="18" charset="0"/>
              </a:rPr>
              <a:t>   - À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À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nhỉ</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ngoan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lắm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nuôi</a:t>
            </a:r>
            <a:r>
              <a:rPr lang="en-US" sz="2800" b="1" dirty="0">
                <a:latin typeface="Times New Roman" pitchFamily="18" charset="0"/>
                <a:cs typeface="Times New Roman" pitchFamily="18" charset="0"/>
              </a:rPr>
              <a:t>…</a:t>
            </a:r>
          </a:p>
          <a:p>
            <a:r>
              <a:rPr lang="en-US" sz="2800" b="1" i="1" dirty="0">
                <a:solidFill>
                  <a:srgbClr val="0070C0"/>
                </a:solidFill>
                <a:latin typeface="Times New Roman" pitchFamily="18" charset="0"/>
                <a:cs typeface="Times New Roman" pitchFamily="18" charset="0"/>
              </a:rPr>
              <a:t>                                </a:t>
            </a:r>
            <a:r>
              <a:rPr lang="en-US" sz="2800" i="1" dirty="0">
                <a:solidFill>
                  <a:srgbClr val="002060"/>
                </a:solidFill>
                <a:latin typeface="Times New Roman" pitchFamily="18" charset="0"/>
                <a:cs typeface="Times New Roman" pitchFamily="18" charset="0"/>
              </a:rPr>
              <a:t>(Nam Cao- “</a:t>
            </a:r>
            <a:r>
              <a:rPr lang="en-US" sz="2800" i="1" dirty="0" err="1">
                <a:solidFill>
                  <a:srgbClr val="002060"/>
                </a:solidFill>
                <a:latin typeface="Times New Roman" pitchFamily="18" charset="0"/>
                <a:cs typeface="Times New Roman" pitchFamily="18" charset="0"/>
              </a:rPr>
              <a:t>Lão</a:t>
            </a:r>
            <a:r>
              <a:rPr lang="en-US" sz="2800" i="1" dirty="0">
                <a:solidFill>
                  <a:srgbClr val="002060"/>
                </a:solidFill>
                <a:latin typeface="Times New Roman" pitchFamily="18" charset="0"/>
                <a:cs typeface="Times New Roman" pitchFamily="18" charset="0"/>
              </a:rPr>
              <a:t> </a:t>
            </a:r>
            <a:r>
              <a:rPr lang="en-US" sz="2800" i="1" dirty="0" err="1">
                <a:solidFill>
                  <a:srgbClr val="002060"/>
                </a:solidFill>
                <a:latin typeface="Times New Roman" pitchFamily="18" charset="0"/>
                <a:cs typeface="Times New Roman" pitchFamily="18" charset="0"/>
              </a:rPr>
              <a:t>Hạc</a:t>
            </a:r>
            <a:r>
              <a:rPr lang="en-US" sz="2800" i="1" dirty="0">
                <a:solidFill>
                  <a:srgbClr val="002060"/>
                </a:solidFill>
                <a:latin typeface="Times New Roman" pitchFamily="18" charset="0"/>
                <a:cs typeface="Times New Roman" pitchFamily="18" charset="0"/>
              </a:rPr>
              <a:t>”)</a:t>
            </a:r>
          </a:p>
          <a:p>
            <a:r>
              <a:rPr lang="en-US" sz="2800" b="1" dirty="0">
                <a:solidFill>
                  <a:srgbClr val="003FBC"/>
                </a:solidFill>
                <a:latin typeface="Times New Roman" pitchFamily="18" charset="0"/>
                <a:cs typeface="Times New Roman" pitchFamily="18" charset="0"/>
              </a:rPr>
              <a:t>=&gt; </a:t>
            </a:r>
            <a:r>
              <a:rPr lang="en-US" sz="2800" b="1" dirty="0" err="1">
                <a:solidFill>
                  <a:srgbClr val="003FBC"/>
                </a:solidFill>
                <a:latin typeface="Times New Roman" pitchFamily="18" charset="0"/>
                <a:cs typeface="Times New Roman" pitchFamily="18" charset="0"/>
              </a:rPr>
              <a:t>trường</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từ</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vựng</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người</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chuyển</a:t>
            </a:r>
            <a:r>
              <a:rPr lang="en-US" sz="2800" b="1" dirty="0">
                <a:solidFill>
                  <a:srgbClr val="003FBC"/>
                </a:solidFill>
                <a:latin typeface="Times New Roman" pitchFamily="18" charset="0"/>
                <a:cs typeface="Times New Roman" pitchFamily="18" charset="0"/>
              </a:rPr>
              <a:t> sang </a:t>
            </a:r>
            <a:r>
              <a:rPr lang="en-US" sz="2800" b="1" dirty="0" err="1">
                <a:solidFill>
                  <a:srgbClr val="003FBC"/>
                </a:solidFill>
                <a:latin typeface="Times New Roman" pitchFamily="18" charset="0"/>
                <a:cs typeface="Times New Roman" pitchFamily="18" charset="0"/>
              </a:rPr>
              <a:t>trường</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từ</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vựng</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thú</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vật</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để</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nhân</a:t>
            </a:r>
            <a:r>
              <a:rPr lang="en-US" sz="2800" b="1" dirty="0">
                <a:solidFill>
                  <a:srgbClr val="003FBC"/>
                </a:solidFill>
                <a:latin typeface="Times New Roman" pitchFamily="18" charset="0"/>
                <a:cs typeface="Times New Roman" pitchFamily="18" charset="0"/>
              </a:rPr>
              <a:t> </a:t>
            </a:r>
            <a:r>
              <a:rPr lang="en-US" sz="2800" b="1" dirty="0" err="1">
                <a:solidFill>
                  <a:srgbClr val="003FBC"/>
                </a:solidFill>
                <a:latin typeface="Times New Roman" pitchFamily="18" charset="0"/>
                <a:cs typeface="Times New Roman" pitchFamily="18" charset="0"/>
              </a:rPr>
              <a:t>hoá</a:t>
            </a:r>
            <a:endParaRPr lang="en-US" sz="2800" b="1" dirty="0">
              <a:solidFill>
                <a:srgbClr val="003FBC"/>
              </a:solidFill>
              <a:latin typeface="Times New Roman" pitchFamily="18" charset="0"/>
              <a:cs typeface="Times New Roman" pitchFamily="18" charset="0"/>
            </a:endParaRPr>
          </a:p>
          <a:p>
            <a:endParaRPr lang="en-US" sz="2800" b="1" i="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checkerboard(across)">
                                      <p:cBhvr>
                                        <p:cTn id="19" dur="500"/>
                                        <p:tgtEl>
                                          <p:spTgt spid="2">
                                            <p:txEl>
                                              <p:pRg st="1" end="1"/>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heckerboard(across)">
                                      <p:cBhvr>
                                        <p:cTn id="22" dur="500"/>
                                        <p:tgtEl>
                                          <p:spTgt spid="2">
                                            <p:txEl>
                                              <p:pRg st="2" end="2"/>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checkerboard(across)">
                                      <p:cBhvr>
                                        <p:cTn id="25" dur="500"/>
                                        <p:tgtEl>
                                          <p:spTgt spid="2">
                                            <p:txEl>
                                              <p:pRg st="3" end="3"/>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checkerboard(across)">
                                      <p:cBhvr>
                                        <p:cTn id="28" dur="500"/>
                                        <p:tgtEl>
                                          <p:spTgt spid="2">
                                            <p:txEl>
                                              <p:pRg st="4" end="4"/>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checkerboard(across)">
                                      <p:cBhvr>
                                        <p:cTn id="31" dur="500"/>
                                        <p:tgtEl>
                                          <p:spTgt spid="2">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checkerboard(across)">
                                      <p:cBhvr>
                                        <p:cTn id="3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371600" y="0"/>
            <a:ext cx="6934200" cy="646331"/>
          </a:xfrm>
          <a:prstGeom prst="rect">
            <a:avLst/>
          </a:prstGeom>
          <a:noFill/>
          <a:ln w="9525">
            <a:noFill/>
            <a:miter lim="800000"/>
            <a:headEnd/>
            <a:tailEnd/>
          </a:ln>
        </p:spPr>
        <p:txBody>
          <a:bodyPr wrap="square">
            <a:spAutoFit/>
          </a:bodyPr>
          <a:lstStyle/>
          <a:p>
            <a:pPr>
              <a:spcBef>
                <a:spcPct val="50000"/>
              </a:spcBef>
            </a:pPr>
            <a:r>
              <a:rPr lang="en-US" sz="2800" b="1" u="sng" dirty="0">
                <a:solidFill>
                  <a:srgbClr val="FF0000"/>
                </a:solidFill>
                <a:latin typeface="Times New Roman" pitchFamily="18" charset="0"/>
              </a:rPr>
              <a:t>TIẾT 6</a:t>
            </a:r>
            <a:r>
              <a:rPr lang="en-US" sz="2800" b="1" dirty="0">
                <a:solidFill>
                  <a:srgbClr val="FF0000"/>
                </a:solidFill>
                <a:latin typeface="Times New Roman" pitchFamily="18" charset="0"/>
              </a:rPr>
              <a:t>            </a:t>
            </a:r>
            <a:r>
              <a:rPr lang="en-US" sz="3600" b="1" dirty="0">
                <a:solidFill>
                  <a:srgbClr val="FF0000"/>
                </a:solidFill>
                <a:latin typeface="Times New Roman" pitchFamily="18" charset="0"/>
              </a:rPr>
              <a:t>TRƯỜNG TỪ VỰNG</a:t>
            </a:r>
          </a:p>
        </p:txBody>
      </p:sp>
      <p:sp>
        <p:nvSpPr>
          <p:cNvPr id="3" name="Text Box 6"/>
          <p:cNvSpPr txBox="1">
            <a:spLocks noChangeArrowheads="1"/>
          </p:cNvSpPr>
          <p:nvPr/>
        </p:nvSpPr>
        <p:spPr bwMode="auto">
          <a:xfrm>
            <a:off x="0" y="762000"/>
            <a:ext cx="5486400" cy="5509200"/>
          </a:xfrm>
          <a:prstGeom prst="rect">
            <a:avLst/>
          </a:prstGeom>
          <a:noFill/>
          <a:ln w="9525">
            <a:noFill/>
            <a:miter lim="800000"/>
            <a:headEnd/>
            <a:tailEnd/>
          </a:ln>
          <a:effectLst/>
        </p:spPr>
        <p:txBody>
          <a:bodyPr wrap="square">
            <a:spAutoFit/>
          </a:bodyPr>
          <a:lstStyle/>
          <a:p>
            <a:r>
              <a:rPr lang="en-US" sz="3200" i="1" dirty="0" smtClean="0">
                <a:solidFill>
                  <a:srgbClr val="FF0000"/>
                </a:solidFill>
                <a:latin typeface="Times New Roman" pitchFamily="18" charset="0"/>
                <a:cs typeface="Times New Roman" pitchFamily="18" charset="0"/>
              </a:rPr>
              <a:t>3. </a:t>
            </a:r>
            <a:r>
              <a:rPr lang="en-US" sz="3200" i="1" dirty="0" err="1" smtClean="0">
                <a:solidFill>
                  <a:srgbClr val="FF0000"/>
                </a:solidFill>
                <a:latin typeface="Times New Roman" pitchFamily="18" charset="0"/>
                <a:cs typeface="Times New Roman" pitchFamily="18" charset="0"/>
              </a:rPr>
              <a:t>Lưu</a:t>
            </a:r>
            <a:r>
              <a:rPr lang="en-US" sz="3200" i="1" dirty="0" smtClean="0">
                <a:solidFill>
                  <a:srgbClr val="FF0000"/>
                </a:solidFill>
                <a:latin typeface="Times New Roman" pitchFamily="18" charset="0"/>
                <a:cs typeface="Times New Roman" pitchFamily="18" charset="0"/>
              </a:rPr>
              <a:t> ý:</a:t>
            </a:r>
          </a:p>
          <a:p>
            <a:r>
              <a:rPr lang="en-US" sz="3200" b="1" dirty="0" smtClean="0">
                <a:latin typeface="Times New Roman" pitchFamily="18" charset="0"/>
                <a:cs typeface="Times New Roman" pitchFamily="18" charset="0"/>
              </a:rPr>
              <a:t>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nhỏ</a:t>
            </a:r>
            <a:r>
              <a:rPr lang="en-US" sz="3200" b="1" dirty="0">
                <a:latin typeface="Times New Roman" pitchFamily="18" charset="0"/>
                <a:cs typeface="Times New Roman" pitchFamily="18" charset="0"/>
              </a:rPr>
              <a:t>.</a:t>
            </a:r>
          </a:p>
          <a:p>
            <a:r>
              <a:rPr lang="nl-NL" sz="3200" b="1" dirty="0">
                <a:latin typeface="Times New Roman" pitchFamily="18" charset="0"/>
                <a:cs typeface="Times New Roman" pitchFamily="18" charset="0"/>
              </a:rPr>
              <a:t>b. Một trường từ vựng có thể bao gồm những từ khác biệt nhau về từ loại.</a:t>
            </a:r>
          </a:p>
          <a:p>
            <a:r>
              <a:rPr lang="nl-NL" sz="3200" b="1" dirty="0">
                <a:latin typeface="Times New Roman" pitchFamily="18" charset="0"/>
                <a:cs typeface="Times New Roman" pitchFamily="18" charset="0"/>
              </a:rPr>
              <a:t>c. Một từ có thể thuộc nhiều trường từ vựng khác nhau.</a:t>
            </a:r>
          </a:p>
          <a:p>
            <a:r>
              <a:rPr lang="nl-NL" sz="3200" b="1" dirty="0">
                <a:latin typeface="Times New Roman" pitchFamily="18" charset="0"/>
                <a:cs typeface="Times New Roman" pitchFamily="18" charset="0"/>
              </a:rPr>
              <a:t>d. </a:t>
            </a:r>
            <a:r>
              <a:rPr lang="nl-NL" sz="3200" b="1" dirty="0" smtClean="0">
                <a:latin typeface="Times New Roman" pitchFamily="18" charset="0"/>
                <a:cs typeface="Times New Roman" pitchFamily="18" charset="0"/>
              </a:rPr>
              <a:t>Chuyển trường </a:t>
            </a:r>
            <a:r>
              <a:rPr lang="nl-NL" sz="3200" b="1" dirty="0">
                <a:latin typeface="Times New Roman" pitchFamily="18" charset="0"/>
                <a:cs typeface="Times New Roman" pitchFamily="18" charset="0"/>
              </a:rPr>
              <a:t>từ vựng để tăng thêm tính nghệ thuật của ngôn từ.</a:t>
            </a:r>
            <a:endParaRPr lang="en-US" sz="3200" b="1" dirty="0">
              <a:latin typeface="Times New Roman" pitchFamily="18" charset="0"/>
              <a:cs typeface="Times New Roman" pitchFamily="18" charset="0"/>
            </a:endParaRPr>
          </a:p>
        </p:txBody>
      </p:sp>
      <p:cxnSp>
        <p:nvCxnSpPr>
          <p:cNvPr id="6" name="Straight Connector 5"/>
          <p:cNvCxnSpPr/>
          <p:nvPr/>
        </p:nvCxnSpPr>
        <p:spPr>
          <a:xfrm>
            <a:off x="5562600" y="838200"/>
            <a:ext cx="0" cy="6019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78729"/>
          </a:xfrm>
          <a:prstGeom prst="rect">
            <a:avLst/>
          </a:prstGeom>
        </p:spPr>
        <p:txBody>
          <a:bodyPr wrap="square">
            <a:spAutoFit/>
          </a:bodyPr>
          <a:lstStyle/>
          <a:p>
            <a:pPr marL="342900" lvl="0" indent="-342900">
              <a:lnSpc>
                <a:spcPct val="90000"/>
              </a:lnSpc>
              <a:spcBef>
                <a:spcPct val="20000"/>
              </a:spcBef>
              <a:defRPr/>
            </a:pPr>
            <a:r>
              <a:rPr lang="en-US" sz="3200" b="1" dirty="0" smtClean="0">
                <a:latin typeface="VNI-Times" pitchFamily="2" charset="0"/>
              </a:rPr>
              <a:t>? </a:t>
            </a:r>
            <a:r>
              <a:rPr lang="en-US" sz="3200" b="1" dirty="0" err="1" smtClean="0">
                <a:latin typeface="VNI-Times" pitchFamily="2" charset="0"/>
              </a:rPr>
              <a:t>Phaân</a:t>
            </a:r>
            <a:r>
              <a:rPr lang="en-US" sz="3200" b="1" dirty="0" smtClean="0">
                <a:latin typeface="VNI-Times" pitchFamily="2" charset="0"/>
              </a:rPr>
              <a:t> </a:t>
            </a:r>
            <a:r>
              <a:rPr lang="en-US" sz="3200" b="1" dirty="0" err="1" smtClean="0">
                <a:latin typeface="VNI-Times" pitchFamily="2" charset="0"/>
              </a:rPr>
              <a:t>bieät</a:t>
            </a:r>
            <a:r>
              <a:rPr lang="en-US" sz="3200" b="1" dirty="0" smtClean="0">
                <a:latin typeface="VNI-Times" pitchFamily="2" charset="0"/>
              </a:rPr>
              <a:t> </a:t>
            </a:r>
            <a:r>
              <a:rPr lang="en-US" sz="3200" b="1" i="1" dirty="0" err="1" smtClean="0">
                <a:solidFill>
                  <a:srgbClr val="FF0000"/>
                </a:solidFill>
                <a:latin typeface="VNI-Times" pitchFamily="2" charset="0"/>
              </a:rPr>
              <a:t>Tröôøng</a:t>
            </a:r>
            <a:r>
              <a:rPr lang="en-US" sz="3200" b="1" i="1" dirty="0" smtClean="0">
                <a:solidFill>
                  <a:srgbClr val="FF0000"/>
                </a:solidFill>
                <a:latin typeface="VNI-Times" pitchFamily="2" charset="0"/>
              </a:rPr>
              <a:t> </a:t>
            </a:r>
            <a:r>
              <a:rPr lang="en-US" sz="3200" b="1" i="1" dirty="0" err="1" smtClean="0">
                <a:solidFill>
                  <a:srgbClr val="FF0000"/>
                </a:solidFill>
                <a:latin typeface="VNI-Times" pitchFamily="2" charset="0"/>
              </a:rPr>
              <a:t>töø</a:t>
            </a:r>
            <a:r>
              <a:rPr lang="en-US" sz="3200" b="1" i="1" dirty="0" smtClean="0">
                <a:solidFill>
                  <a:srgbClr val="FF0000"/>
                </a:solidFill>
                <a:latin typeface="VNI-Times" pitchFamily="2" charset="0"/>
              </a:rPr>
              <a:t> </a:t>
            </a:r>
            <a:r>
              <a:rPr lang="en-US" sz="3200" b="1" i="1" dirty="0" err="1" smtClean="0">
                <a:solidFill>
                  <a:srgbClr val="FF0000"/>
                </a:solidFill>
                <a:latin typeface="VNI-Times" pitchFamily="2" charset="0"/>
              </a:rPr>
              <a:t>vöïng</a:t>
            </a:r>
            <a:r>
              <a:rPr lang="en-US" sz="3200" b="1" dirty="0" smtClean="0">
                <a:solidFill>
                  <a:srgbClr val="FF0000"/>
                </a:solidFill>
                <a:latin typeface="VNI-Times" pitchFamily="2" charset="0"/>
              </a:rPr>
              <a:t> </a:t>
            </a:r>
            <a:r>
              <a:rPr lang="en-US" sz="3200" b="1" dirty="0" err="1" smtClean="0">
                <a:latin typeface="VNI-Times" pitchFamily="2" charset="0"/>
              </a:rPr>
              <a:t>vaø</a:t>
            </a:r>
            <a:r>
              <a:rPr lang="en-US" sz="3200" b="1" dirty="0" smtClean="0">
                <a:latin typeface="VNI-Times" pitchFamily="2" charset="0"/>
              </a:rPr>
              <a:t> </a:t>
            </a:r>
            <a:r>
              <a:rPr lang="en-US" sz="3200" b="1" i="1" dirty="0" err="1" smtClean="0">
                <a:solidFill>
                  <a:srgbClr val="FF0000"/>
                </a:solidFill>
                <a:latin typeface="VNI-Times" pitchFamily="2" charset="0"/>
              </a:rPr>
              <a:t>Caáp</a:t>
            </a:r>
            <a:r>
              <a:rPr lang="en-US" sz="3200" b="1" i="1" dirty="0" smtClean="0">
                <a:solidFill>
                  <a:srgbClr val="FF0000"/>
                </a:solidFill>
                <a:latin typeface="VNI-Times" pitchFamily="2" charset="0"/>
              </a:rPr>
              <a:t> </a:t>
            </a:r>
            <a:r>
              <a:rPr lang="en-US" sz="3200" b="1" i="1" dirty="0" err="1" smtClean="0">
                <a:solidFill>
                  <a:srgbClr val="FF0000"/>
                </a:solidFill>
                <a:latin typeface="VNI-Times" pitchFamily="2" charset="0"/>
              </a:rPr>
              <a:t>ñoä</a:t>
            </a:r>
            <a:r>
              <a:rPr lang="en-US" sz="3200" b="1" i="1" dirty="0" smtClean="0">
                <a:solidFill>
                  <a:srgbClr val="FF0000"/>
                </a:solidFill>
                <a:latin typeface="VNI-Times" pitchFamily="2" charset="0"/>
              </a:rPr>
              <a:t> </a:t>
            </a:r>
            <a:r>
              <a:rPr lang="en-US" sz="3200" b="1" i="1" dirty="0" err="1" smtClean="0">
                <a:solidFill>
                  <a:srgbClr val="FF0000"/>
                </a:solidFill>
                <a:latin typeface="VNI-Times" pitchFamily="2" charset="0"/>
              </a:rPr>
              <a:t>khaùi</a:t>
            </a:r>
            <a:r>
              <a:rPr lang="en-US" sz="3200" b="1" i="1" dirty="0" smtClean="0">
                <a:solidFill>
                  <a:srgbClr val="FF0000"/>
                </a:solidFill>
                <a:latin typeface="VNI-Times" pitchFamily="2" charset="0"/>
              </a:rPr>
              <a:t> </a:t>
            </a:r>
            <a:r>
              <a:rPr lang="en-US" sz="3200" b="1" i="1" dirty="0" err="1" smtClean="0">
                <a:solidFill>
                  <a:srgbClr val="FF0000"/>
                </a:solidFill>
                <a:latin typeface="VNI-Times" pitchFamily="2" charset="0"/>
              </a:rPr>
              <a:t>quaùt</a:t>
            </a:r>
            <a:r>
              <a:rPr lang="en-US" sz="3200" b="1" i="1" dirty="0" smtClean="0">
                <a:solidFill>
                  <a:srgbClr val="FF0000"/>
                </a:solidFill>
                <a:latin typeface="VNI-Times" pitchFamily="2" charset="0"/>
              </a:rPr>
              <a:t> </a:t>
            </a:r>
            <a:r>
              <a:rPr lang="en-US" sz="3200" b="1" i="1" dirty="0" err="1" smtClean="0">
                <a:solidFill>
                  <a:srgbClr val="FF0000"/>
                </a:solidFill>
                <a:latin typeface="VNI-Times" pitchFamily="2" charset="0"/>
              </a:rPr>
              <a:t>cuûa</a:t>
            </a:r>
            <a:r>
              <a:rPr lang="en-US" sz="3200" b="1" i="1" dirty="0" smtClean="0">
                <a:solidFill>
                  <a:srgbClr val="FF0000"/>
                </a:solidFill>
                <a:latin typeface="VNI-Times" pitchFamily="2" charset="0"/>
              </a:rPr>
              <a:t> </a:t>
            </a:r>
            <a:r>
              <a:rPr lang="en-US" sz="3200" b="1" i="1" dirty="0" err="1" smtClean="0">
                <a:solidFill>
                  <a:srgbClr val="FF0000"/>
                </a:solidFill>
                <a:latin typeface="VNI-Times" pitchFamily="2" charset="0"/>
              </a:rPr>
              <a:t>nghóa</a:t>
            </a:r>
            <a:r>
              <a:rPr lang="en-US" sz="3200" b="1" i="1" dirty="0" smtClean="0">
                <a:solidFill>
                  <a:srgbClr val="FF0000"/>
                </a:solidFill>
                <a:latin typeface="VNI-Times" pitchFamily="2" charset="0"/>
              </a:rPr>
              <a:t> </a:t>
            </a:r>
            <a:r>
              <a:rPr lang="en-US" sz="3200" b="1" i="1" dirty="0" err="1" smtClean="0">
                <a:solidFill>
                  <a:srgbClr val="FF0000"/>
                </a:solidFill>
                <a:latin typeface="VNI-Times" pitchFamily="2" charset="0"/>
              </a:rPr>
              <a:t>töø</a:t>
            </a:r>
            <a:r>
              <a:rPr lang="en-US" sz="3200" b="1" i="1" dirty="0" smtClean="0">
                <a:solidFill>
                  <a:srgbClr val="FF0000"/>
                </a:solidFill>
                <a:latin typeface="VNI-Times" pitchFamily="2" charset="0"/>
              </a:rPr>
              <a:t> </a:t>
            </a:r>
            <a:r>
              <a:rPr lang="en-US" sz="3200" b="1" i="1" dirty="0" err="1" smtClean="0">
                <a:solidFill>
                  <a:srgbClr val="FF0000"/>
                </a:solidFill>
                <a:latin typeface="VNI-Times" pitchFamily="2" charset="0"/>
              </a:rPr>
              <a:t>ngöõ</a:t>
            </a:r>
            <a:r>
              <a:rPr lang="en-US" sz="3200" b="1" i="1" dirty="0" smtClean="0">
                <a:solidFill>
                  <a:srgbClr val="FF0000"/>
                </a:solidFill>
                <a:latin typeface="VNI-Times" pitchFamily="2" charset="0"/>
              </a:rPr>
              <a:t>?</a:t>
            </a:r>
          </a:p>
        </p:txBody>
      </p:sp>
      <p:sp>
        <p:nvSpPr>
          <p:cNvPr id="5" name="Rectangle 4"/>
          <p:cNvSpPr/>
          <p:nvPr/>
        </p:nvSpPr>
        <p:spPr>
          <a:xfrm>
            <a:off x="0" y="990601"/>
            <a:ext cx="4572000" cy="5867400"/>
          </a:xfrm>
          <a:prstGeom prst="rect">
            <a:avLst/>
          </a:prstGeom>
        </p:spPr>
        <p:txBody>
          <a:bodyPr wrap="square">
            <a:spAutoFit/>
          </a:bodyPr>
          <a:lstStyle/>
          <a:p>
            <a:pPr marL="342900" lvl="0" indent="-342900">
              <a:lnSpc>
                <a:spcPct val="90000"/>
              </a:lnSpc>
              <a:spcBef>
                <a:spcPct val="20000"/>
              </a:spcBef>
              <a:defRPr/>
            </a:pPr>
            <a:r>
              <a:rPr lang="en-US" sz="3200" b="1" dirty="0" err="1" smtClean="0">
                <a:solidFill>
                  <a:srgbClr val="FF0000"/>
                </a:solidFill>
                <a:latin typeface="VNI-Times" pitchFamily="2" charset="0"/>
                <a:sym typeface="Wingdings" pitchFamily="2" charset="2"/>
              </a:rPr>
              <a:t>Tröôøng</a:t>
            </a:r>
            <a:r>
              <a:rPr lang="en-US" sz="3200" b="1" dirty="0" smtClean="0">
                <a:solidFill>
                  <a:srgbClr val="FF0000"/>
                </a:solidFill>
                <a:latin typeface="VNI-Times" pitchFamily="2" charset="0"/>
                <a:sym typeface="Wingdings" pitchFamily="2" charset="2"/>
              </a:rPr>
              <a:t> </a:t>
            </a:r>
            <a:r>
              <a:rPr lang="en-US" sz="3200" b="1" dirty="0" err="1" smtClean="0">
                <a:solidFill>
                  <a:srgbClr val="FF0000"/>
                </a:solidFill>
                <a:latin typeface="VNI-Times" pitchFamily="2" charset="0"/>
                <a:sym typeface="Wingdings" pitchFamily="2" charset="2"/>
              </a:rPr>
              <a:t>töø</a:t>
            </a:r>
            <a:r>
              <a:rPr lang="en-US" sz="3200" b="1" dirty="0" smtClean="0">
                <a:solidFill>
                  <a:srgbClr val="FF0000"/>
                </a:solidFill>
                <a:latin typeface="VNI-Times" pitchFamily="2" charset="0"/>
                <a:sym typeface="Wingdings" pitchFamily="2" charset="2"/>
              </a:rPr>
              <a:t> </a:t>
            </a:r>
            <a:r>
              <a:rPr lang="en-US" sz="3200" b="1" dirty="0" err="1" smtClean="0">
                <a:solidFill>
                  <a:srgbClr val="FF0000"/>
                </a:solidFill>
                <a:latin typeface="VNI-Times" pitchFamily="2" charset="0"/>
                <a:sym typeface="Wingdings" pitchFamily="2" charset="2"/>
              </a:rPr>
              <a:t>vöïng</a:t>
            </a:r>
            <a:r>
              <a:rPr lang="en-US" sz="3200" b="1" dirty="0" smtClean="0">
                <a:solidFill>
                  <a:srgbClr val="FF0000"/>
                </a:solidFill>
                <a:latin typeface="VNI-Times" pitchFamily="2" charset="0"/>
                <a:sym typeface="Wingdings" pitchFamily="2" charset="2"/>
              </a:rPr>
              <a:t>: </a:t>
            </a:r>
            <a:r>
              <a:rPr lang="en-US" sz="3200" b="1" i="1" dirty="0" err="1" smtClean="0">
                <a:latin typeface="VNI-Times" pitchFamily="2" charset="0"/>
                <a:sym typeface="Wingdings" pitchFamily="2" charset="2"/>
              </a:rPr>
              <a:t>Laø</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moät</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taäp</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hôïp</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nhöõng</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töø</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coù</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ít</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nhaát</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moät</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neùt</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chung</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veà</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nghóa</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trong</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ñoù</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caùc</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töø</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coù</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theå</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khaùc</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nhau</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veà</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töø</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loaïi</a:t>
            </a:r>
            <a:r>
              <a:rPr lang="en-US" sz="3200" b="1" i="1" dirty="0" smtClean="0">
                <a:latin typeface="VNI-Times" pitchFamily="2" charset="0"/>
                <a:sym typeface="Wingdings" pitchFamily="2" charset="2"/>
              </a:rPr>
              <a:t>.</a:t>
            </a:r>
          </a:p>
          <a:p>
            <a:pPr marL="342900" lvl="0" indent="-342900">
              <a:lnSpc>
                <a:spcPct val="90000"/>
              </a:lnSpc>
              <a:spcBef>
                <a:spcPct val="20000"/>
              </a:spcBef>
              <a:defRPr/>
            </a:pPr>
            <a:r>
              <a:rPr lang="en-US" sz="3200" b="1" dirty="0" smtClean="0">
                <a:latin typeface="VNI-Times" pitchFamily="2" charset="0"/>
                <a:sym typeface="Wingdings" pitchFamily="2" charset="2"/>
              </a:rPr>
              <a:t>*V/d: </a:t>
            </a:r>
            <a:r>
              <a:rPr lang="en-US" sz="3200" b="1" dirty="0" err="1" smtClean="0">
                <a:latin typeface="VNI-Times" pitchFamily="2" charset="0"/>
                <a:sym typeface="Wingdings" pitchFamily="2" charset="2"/>
              </a:rPr>
              <a:t>Tröôøng</a:t>
            </a: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töø</a:t>
            </a: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vöïng</a:t>
            </a: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veà</a:t>
            </a: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Caây</a:t>
            </a:r>
            <a:r>
              <a:rPr lang="en-US" sz="3200" b="1" dirty="0" smtClean="0">
                <a:latin typeface="VNI-Times" pitchFamily="2" charset="0"/>
                <a:sym typeface="Wingdings" pitchFamily="2" charset="2"/>
              </a:rPr>
              <a:t>”:</a:t>
            </a:r>
          </a:p>
          <a:p>
            <a:pPr marL="342900" lvl="0" indent="-342900">
              <a:lnSpc>
                <a:spcPct val="90000"/>
              </a:lnSpc>
              <a:spcBef>
                <a:spcPct val="20000"/>
              </a:spcBef>
              <a:defRPr/>
            </a:pP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Boä</a:t>
            </a: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phaän</a:t>
            </a: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cuûa</a:t>
            </a: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caây</a:t>
            </a:r>
            <a:r>
              <a:rPr lang="en-US" sz="3200" b="1" dirty="0" smtClean="0">
                <a:latin typeface="VNI-Times" pitchFamily="2" charset="0"/>
                <a:sym typeface="Wingdings" pitchFamily="2" charset="2"/>
              </a:rPr>
              <a:t>: </a:t>
            </a:r>
            <a:r>
              <a:rPr lang="en-US" sz="3200" b="1" i="1" dirty="0" err="1" smtClean="0">
                <a:latin typeface="VNI-Times" pitchFamily="2" charset="0"/>
                <a:sym typeface="Wingdings" pitchFamily="2" charset="2"/>
              </a:rPr>
              <a:t>thaân</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reã</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caønh</a:t>
            </a:r>
            <a:r>
              <a:rPr lang="en-US" sz="3200" b="1" i="1" dirty="0" smtClean="0">
                <a:latin typeface="VNI-Times" pitchFamily="2" charset="0"/>
                <a:sym typeface="Wingdings" pitchFamily="2" charset="2"/>
              </a:rPr>
              <a:t>…</a:t>
            </a:r>
            <a:r>
              <a:rPr lang="en-US" sz="3200" b="1" dirty="0" smtClean="0">
                <a:latin typeface="VNI-Times" pitchFamily="2" charset="0"/>
                <a:sym typeface="Wingdings" pitchFamily="2" charset="2"/>
              </a:rPr>
              <a:t> (DT)</a:t>
            </a:r>
          </a:p>
          <a:p>
            <a:pPr marL="342900" lvl="0" indent="-342900">
              <a:lnSpc>
                <a:spcPct val="90000"/>
              </a:lnSpc>
              <a:spcBef>
                <a:spcPct val="20000"/>
              </a:spcBef>
              <a:defRPr/>
            </a:pP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Hình</a:t>
            </a: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daùng</a:t>
            </a: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cuûa</a:t>
            </a: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caây</a:t>
            </a:r>
            <a:r>
              <a:rPr lang="en-US" sz="3200" b="1" dirty="0" smtClean="0">
                <a:latin typeface="VNI-Times" pitchFamily="2" charset="0"/>
                <a:sym typeface="Wingdings" pitchFamily="2" charset="2"/>
              </a:rPr>
              <a:t>: </a:t>
            </a:r>
            <a:r>
              <a:rPr lang="en-US" sz="3200" b="1" i="1" dirty="0" err="1" smtClean="0">
                <a:latin typeface="VNI-Times" pitchFamily="2" charset="0"/>
                <a:sym typeface="Wingdings" pitchFamily="2" charset="2"/>
              </a:rPr>
              <a:t>cao</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thaáp</a:t>
            </a:r>
            <a:r>
              <a:rPr lang="en-US" sz="3200" b="1" i="1" dirty="0" smtClean="0">
                <a:latin typeface="VNI-Times" pitchFamily="2" charset="0"/>
                <a:sym typeface="Wingdings" pitchFamily="2" charset="2"/>
              </a:rPr>
              <a:t>, to, </a:t>
            </a:r>
            <a:r>
              <a:rPr lang="en-US" sz="3200" b="1" i="1" dirty="0" err="1" smtClean="0">
                <a:latin typeface="VNI-Times" pitchFamily="2" charset="0"/>
                <a:sym typeface="Wingdings" pitchFamily="2" charset="2"/>
              </a:rPr>
              <a:t>beù</a:t>
            </a:r>
            <a:r>
              <a:rPr lang="en-US" sz="3200" b="1" i="1" dirty="0" smtClean="0">
                <a:latin typeface="VNI-Times" pitchFamily="2" charset="0"/>
                <a:sym typeface="Wingdings" pitchFamily="2" charset="2"/>
              </a:rPr>
              <a:t>….</a:t>
            </a:r>
            <a:r>
              <a:rPr lang="en-US" sz="3200" b="1" dirty="0" smtClean="0">
                <a:latin typeface="VNI-Times" pitchFamily="2" charset="0"/>
                <a:sym typeface="Wingdings" pitchFamily="2" charset="2"/>
              </a:rPr>
              <a:t> (TT)</a:t>
            </a:r>
          </a:p>
        </p:txBody>
      </p:sp>
      <p:sp>
        <p:nvSpPr>
          <p:cNvPr id="6" name="Rectangle 5"/>
          <p:cNvSpPr/>
          <p:nvPr/>
        </p:nvSpPr>
        <p:spPr>
          <a:xfrm>
            <a:off x="4572000" y="1066800"/>
            <a:ext cx="4572000" cy="5706177"/>
          </a:xfrm>
          <a:prstGeom prst="rect">
            <a:avLst/>
          </a:prstGeom>
        </p:spPr>
        <p:txBody>
          <a:bodyPr>
            <a:spAutoFit/>
          </a:bodyPr>
          <a:lstStyle/>
          <a:p>
            <a:pPr marL="342900" lvl="0" indent="-342900">
              <a:lnSpc>
                <a:spcPct val="90000"/>
              </a:lnSpc>
              <a:spcBef>
                <a:spcPct val="20000"/>
              </a:spcBef>
              <a:defRPr/>
            </a:pPr>
            <a:r>
              <a:rPr lang="en-US" sz="3200" b="1" dirty="0" err="1" smtClean="0">
                <a:solidFill>
                  <a:srgbClr val="FF0000"/>
                </a:solidFill>
                <a:latin typeface="VNI-Times" pitchFamily="2" charset="0"/>
                <a:sym typeface="Wingdings" pitchFamily="2" charset="2"/>
              </a:rPr>
              <a:t>Caáp</a:t>
            </a:r>
            <a:r>
              <a:rPr lang="en-US" sz="3200" b="1" dirty="0" smtClean="0">
                <a:solidFill>
                  <a:srgbClr val="FF0000"/>
                </a:solidFill>
                <a:latin typeface="VNI-Times" pitchFamily="2" charset="0"/>
                <a:sym typeface="Wingdings" pitchFamily="2" charset="2"/>
              </a:rPr>
              <a:t> </a:t>
            </a:r>
            <a:r>
              <a:rPr lang="en-US" sz="3200" b="1" dirty="0" err="1" smtClean="0">
                <a:solidFill>
                  <a:srgbClr val="FF0000"/>
                </a:solidFill>
                <a:latin typeface="VNI-Times" pitchFamily="2" charset="0"/>
                <a:sym typeface="Wingdings" pitchFamily="2" charset="2"/>
              </a:rPr>
              <a:t>ñoä</a:t>
            </a:r>
            <a:r>
              <a:rPr lang="en-US" sz="3200" b="1" dirty="0" smtClean="0">
                <a:solidFill>
                  <a:srgbClr val="FF0000"/>
                </a:solidFill>
                <a:latin typeface="VNI-Times" pitchFamily="2" charset="0"/>
                <a:sym typeface="Wingdings" pitchFamily="2" charset="2"/>
              </a:rPr>
              <a:t> </a:t>
            </a:r>
            <a:r>
              <a:rPr lang="en-US" sz="3200" b="1" dirty="0" err="1" smtClean="0">
                <a:solidFill>
                  <a:srgbClr val="FF0000"/>
                </a:solidFill>
                <a:latin typeface="VNI-Times" pitchFamily="2" charset="0"/>
                <a:sym typeface="Wingdings" pitchFamily="2" charset="2"/>
              </a:rPr>
              <a:t>khaùi</a:t>
            </a:r>
            <a:r>
              <a:rPr lang="en-US" sz="3200" b="1" dirty="0" smtClean="0">
                <a:solidFill>
                  <a:srgbClr val="FF0000"/>
                </a:solidFill>
                <a:latin typeface="VNI-Times" pitchFamily="2" charset="0"/>
                <a:sym typeface="Wingdings" pitchFamily="2" charset="2"/>
              </a:rPr>
              <a:t> </a:t>
            </a:r>
            <a:r>
              <a:rPr lang="en-US" sz="3200" b="1" dirty="0" err="1" smtClean="0">
                <a:solidFill>
                  <a:srgbClr val="FF0000"/>
                </a:solidFill>
                <a:latin typeface="VNI-Times" pitchFamily="2" charset="0"/>
                <a:sym typeface="Wingdings" pitchFamily="2" charset="2"/>
              </a:rPr>
              <a:t>quaùt</a:t>
            </a:r>
            <a:r>
              <a:rPr lang="en-US" sz="3200" b="1" dirty="0" smtClean="0">
                <a:solidFill>
                  <a:srgbClr val="FF0000"/>
                </a:solidFill>
                <a:latin typeface="VNI-Times" pitchFamily="2" charset="0"/>
                <a:sym typeface="Wingdings" pitchFamily="2" charset="2"/>
              </a:rPr>
              <a:t> </a:t>
            </a:r>
            <a:r>
              <a:rPr lang="en-US" sz="3200" b="1" dirty="0" err="1" smtClean="0">
                <a:solidFill>
                  <a:srgbClr val="FF0000"/>
                </a:solidFill>
                <a:latin typeface="VNI-Times" pitchFamily="2" charset="0"/>
                <a:sym typeface="Wingdings" pitchFamily="2" charset="2"/>
              </a:rPr>
              <a:t>cuûa</a:t>
            </a:r>
            <a:r>
              <a:rPr lang="en-US" sz="3200" b="1" dirty="0" smtClean="0">
                <a:solidFill>
                  <a:srgbClr val="FF0000"/>
                </a:solidFill>
                <a:latin typeface="VNI-Times" pitchFamily="2" charset="0"/>
                <a:sym typeface="Wingdings" pitchFamily="2" charset="2"/>
              </a:rPr>
              <a:t> </a:t>
            </a:r>
            <a:r>
              <a:rPr lang="en-US" sz="3200" b="1" dirty="0" err="1" smtClean="0">
                <a:solidFill>
                  <a:srgbClr val="FF0000"/>
                </a:solidFill>
                <a:latin typeface="VNI-Times" pitchFamily="2" charset="0"/>
                <a:sym typeface="Wingdings" pitchFamily="2" charset="2"/>
              </a:rPr>
              <a:t>nghóa</a:t>
            </a:r>
            <a:r>
              <a:rPr lang="en-US" sz="3200" b="1" dirty="0" smtClean="0">
                <a:solidFill>
                  <a:srgbClr val="FF0000"/>
                </a:solidFill>
                <a:latin typeface="VNI-Times" pitchFamily="2" charset="0"/>
                <a:sym typeface="Wingdings" pitchFamily="2" charset="2"/>
              </a:rPr>
              <a:t> </a:t>
            </a:r>
            <a:r>
              <a:rPr lang="en-US" sz="3200" b="1" dirty="0" err="1" smtClean="0">
                <a:solidFill>
                  <a:srgbClr val="FF0000"/>
                </a:solidFill>
                <a:latin typeface="VNI-Times" pitchFamily="2" charset="0"/>
                <a:sym typeface="Wingdings" pitchFamily="2" charset="2"/>
              </a:rPr>
              <a:t>töø</a:t>
            </a:r>
            <a:r>
              <a:rPr lang="en-US" sz="3200" b="1" dirty="0" smtClean="0">
                <a:solidFill>
                  <a:srgbClr val="FF0000"/>
                </a:solidFill>
                <a:latin typeface="VNI-Times" pitchFamily="2" charset="0"/>
                <a:sym typeface="Wingdings" pitchFamily="2" charset="2"/>
              </a:rPr>
              <a:t> </a:t>
            </a:r>
            <a:r>
              <a:rPr lang="en-US" sz="3200" b="1" dirty="0" err="1" smtClean="0">
                <a:solidFill>
                  <a:srgbClr val="FF0000"/>
                </a:solidFill>
                <a:latin typeface="VNI-Times" pitchFamily="2" charset="0"/>
                <a:sym typeface="Wingdings" pitchFamily="2" charset="2"/>
              </a:rPr>
              <a:t>ngöõ</a:t>
            </a:r>
            <a:r>
              <a:rPr lang="en-US" sz="3200" b="1" dirty="0" smtClean="0">
                <a:solidFill>
                  <a:srgbClr val="FF0000"/>
                </a:solidFill>
                <a:latin typeface="VNI-Times" pitchFamily="2" charset="0"/>
                <a:sym typeface="Wingdings" pitchFamily="2" charset="2"/>
              </a:rPr>
              <a:t>: </a:t>
            </a:r>
            <a:r>
              <a:rPr lang="en-US" sz="3200" b="1" i="1" dirty="0" err="1" smtClean="0">
                <a:latin typeface="VNI-Times" pitchFamily="2" charset="0"/>
                <a:sym typeface="Wingdings" pitchFamily="2" charset="2"/>
              </a:rPr>
              <a:t>Laø</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moät</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taäp</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hôïp</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caùc</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töø</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coù</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quan</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heä</a:t>
            </a:r>
            <a:r>
              <a:rPr lang="en-US" sz="3200" b="1" i="1" dirty="0" smtClean="0">
                <a:latin typeface="VNI-Times" pitchFamily="2" charset="0"/>
                <a:sym typeface="Wingdings" pitchFamily="2" charset="2"/>
              </a:rPr>
              <a:t> so </a:t>
            </a:r>
            <a:r>
              <a:rPr lang="en-US" sz="3200" b="1" i="1" dirty="0" err="1" smtClean="0">
                <a:latin typeface="VNI-Times" pitchFamily="2" charset="0"/>
                <a:sym typeface="Wingdings" pitchFamily="2" charset="2"/>
              </a:rPr>
              <a:t>saùnh</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veà</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phaïm</a:t>
            </a:r>
            <a:r>
              <a:rPr lang="en-US" sz="3200" b="1" i="1" dirty="0" smtClean="0">
                <a:latin typeface="VNI-Times" pitchFamily="2" charset="0"/>
                <a:sym typeface="Wingdings" pitchFamily="2" charset="2"/>
              </a:rPr>
              <a:t> vi </a:t>
            </a:r>
            <a:r>
              <a:rPr lang="en-US" sz="3200" b="1" i="1" dirty="0" err="1" smtClean="0">
                <a:latin typeface="VNI-Times" pitchFamily="2" charset="0"/>
                <a:sym typeface="Wingdings" pitchFamily="2" charset="2"/>
              </a:rPr>
              <a:t>nghóa</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roäng</a:t>
            </a:r>
            <a:r>
              <a:rPr lang="en-US" sz="3200" b="1" i="1" dirty="0" smtClean="0">
                <a:latin typeface="VNI-Times" pitchFamily="2" charset="0"/>
                <a:sym typeface="Wingdings" pitchFamily="2" charset="2"/>
              </a:rPr>
              <a:t> hay </a:t>
            </a:r>
            <a:r>
              <a:rPr lang="en-US" sz="3200" b="1" i="1" dirty="0" err="1" smtClean="0">
                <a:latin typeface="VNI-Times" pitchFamily="2" charset="0"/>
                <a:sym typeface="Wingdings" pitchFamily="2" charset="2"/>
              </a:rPr>
              <a:t>heïp</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trong</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ñoù</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caùc</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töø</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phaûi</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cuøng</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töø</a:t>
            </a:r>
            <a:r>
              <a:rPr lang="en-US" sz="3200" b="1" i="1" dirty="0" smtClean="0">
                <a:latin typeface="VNI-Times" pitchFamily="2" charset="0"/>
                <a:sym typeface="Wingdings" pitchFamily="2" charset="2"/>
              </a:rPr>
              <a:t> </a:t>
            </a:r>
            <a:r>
              <a:rPr lang="en-US" sz="3200" b="1" i="1" dirty="0" err="1" smtClean="0">
                <a:latin typeface="VNI-Times" pitchFamily="2" charset="0"/>
                <a:sym typeface="Wingdings" pitchFamily="2" charset="2"/>
              </a:rPr>
              <a:t>loaïi</a:t>
            </a:r>
            <a:r>
              <a:rPr lang="en-US" sz="3200" b="1" i="1" dirty="0" smtClean="0">
                <a:latin typeface="VNI-Times" pitchFamily="2" charset="0"/>
                <a:sym typeface="Wingdings" pitchFamily="2" charset="2"/>
              </a:rPr>
              <a:t>.</a:t>
            </a:r>
          </a:p>
          <a:p>
            <a:pPr marL="342900" lvl="0" indent="-342900">
              <a:lnSpc>
                <a:spcPct val="90000"/>
              </a:lnSpc>
              <a:spcBef>
                <a:spcPct val="20000"/>
              </a:spcBef>
              <a:defRPr/>
            </a:pPr>
            <a:r>
              <a:rPr lang="en-US" sz="3200" b="1" dirty="0" smtClean="0">
                <a:latin typeface="VNI-Times" pitchFamily="2" charset="0"/>
                <a:sym typeface="Wingdings" pitchFamily="2" charset="2"/>
              </a:rPr>
              <a:t>V/d: </a:t>
            </a:r>
          </a:p>
          <a:p>
            <a:pPr marL="342900" lvl="0" indent="-342900">
              <a:lnSpc>
                <a:spcPct val="90000"/>
              </a:lnSpc>
              <a:spcBef>
                <a:spcPct val="20000"/>
              </a:spcBef>
              <a:defRPr/>
            </a:pP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Baøn</a:t>
            </a:r>
            <a:r>
              <a:rPr lang="en-US" sz="3200" b="1" dirty="0" smtClean="0">
                <a:latin typeface="VNI-Times" pitchFamily="2" charset="0"/>
                <a:sym typeface="Wingdings" pitchFamily="2" charset="2"/>
              </a:rPr>
              <a:t> &gt; </a:t>
            </a:r>
            <a:r>
              <a:rPr lang="en-US" sz="3200" b="1" dirty="0" err="1" smtClean="0">
                <a:latin typeface="VNI-Times" pitchFamily="2" charset="0"/>
                <a:sym typeface="Wingdings" pitchFamily="2" charset="2"/>
              </a:rPr>
              <a:t>baøn</a:t>
            </a: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goã</a:t>
            </a: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baøn</a:t>
            </a: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ñaù</a:t>
            </a: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baøn</a:t>
            </a: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nhoâm</a:t>
            </a:r>
            <a:r>
              <a:rPr lang="en-US" sz="3200" b="1" dirty="0" smtClean="0">
                <a:latin typeface="VNI-Times" pitchFamily="2" charset="0"/>
                <a:sym typeface="Wingdings" pitchFamily="2" charset="2"/>
              </a:rPr>
              <a:t> (DT)</a:t>
            </a:r>
          </a:p>
          <a:p>
            <a:pPr marL="342900" lvl="0" indent="-342900">
              <a:lnSpc>
                <a:spcPct val="90000"/>
              </a:lnSpc>
              <a:spcBef>
                <a:spcPct val="20000"/>
              </a:spcBef>
              <a:defRPr/>
            </a:pP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Nhìn</a:t>
            </a:r>
            <a:r>
              <a:rPr lang="en-US" sz="3200" b="1" dirty="0" smtClean="0">
                <a:latin typeface="VNI-Times" pitchFamily="2" charset="0"/>
                <a:sym typeface="Wingdings" pitchFamily="2" charset="2"/>
              </a:rPr>
              <a:t> &gt; </a:t>
            </a:r>
            <a:r>
              <a:rPr lang="en-US" sz="3200" b="1" dirty="0" err="1" smtClean="0">
                <a:latin typeface="VNI-Times" pitchFamily="2" charset="0"/>
                <a:sym typeface="Wingdings" pitchFamily="2" charset="2"/>
              </a:rPr>
              <a:t>lieác</a:t>
            </a: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ngaém</a:t>
            </a: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nhoøm</a:t>
            </a:r>
            <a:r>
              <a:rPr lang="en-US" sz="3200" b="1" dirty="0" smtClean="0">
                <a:latin typeface="VNI-Times" pitchFamily="2" charset="0"/>
                <a:sym typeface="Wingdings" pitchFamily="2" charset="2"/>
              </a:rPr>
              <a:t>, </a:t>
            </a:r>
            <a:r>
              <a:rPr lang="en-US" sz="3200" b="1" dirty="0" err="1" smtClean="0">
                <a:latin typeface="VNI-Times" pitchFamily="2" charset="0"/>
                <a:sym typeface="Wingdings" pitchFamily="2" charset="2"/>
              </a:rPr>
              <a:t>ngoù</a:t>
            </a:r>
            <a:r>
              <a:rPr lang="en-US" sz="3200" b="1" dirty="0" smtClean="0">
                <a:latin typeface="VNI-Times" pitchFamily="2" charset="0"/>
                <a:sym typeface="Wingdings" pitchFamily="2" charset="2"/>
              </a:rPr>
              <a:t>,…. (ÑT)</a:t>
            </a:r>
          </a:p>
        </p:txBody>
      </p:sp>
      <p:cxnSp>
        <p:nvCxnSpPr>
          <p:cNvPr id="7" name="Straight Connector 6"/>
          <p:cNvCxnSpPr/>
          <p:nvPr/>
        </p:nvCxnSpPr>
        <p:spPr>
          <a:xfrm>
            <a:off x="4572000" y="1066800"/>
            <a:ext cx="0" cy="5791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371600" y="0"/>
            <a:ext cx="6934200" cy="646331"/>
          </a:xfrm>
          <a:prstGeom prst="rect">
            <a:avLst/>
          </a:prstGeom>
          <a:noFill/>
          <a:ln w="9525">
            <a:noFill/>
            <a:miter lim="800000"/>
            <a:headEnd/>
            <a:tailEnd/>
          </a:ln>
        </p:spPr>
        <p:txBody>
          <a:bodyPr wrap="square">
            <a:spAutoFit/>
          </a:bodyPr>
          <a:lstStyle/>
          <a:p>
            <a:pPr>
              <a:spcBef>
                <a:spcPct val="50000"/>
              </a:spcBef>
            </a:pPr>
            <a:r>
              <a:rPr lang="en-US" sz="2800" b="1" u="sng" dirty="0">
                <a:solidFill>
                  <a:srgbClr val="FF0000"/>
                </a:solidFill>
                <a:latin typeface="Times New Roman" pitchFamily="18" charset="0"/>
              </a:rPr>
              <a:t>TIẾT 6</a:t>
            </a:r>
            <a:r>
              <a:rPr lang="en-US" sz="2800" b="1" dirty="0">
                <a:solidFill>
                  <a:srgbClr val="FF0000"/>
                </a:solidFill>
                <a:latin typeface="Times New Roman" pitchFamily="18" charset="0"/>
              </a:rPr>
              <a:t>            </a:t>
            </a:r>
            <a:r>
              <a:rPr lang="en-US" sz="3600" b="1" dirty="0">
                <a:solidFill>
                  <a:srgbClr val="FF0000"/>
                </a:solidFill>
                <a:latin typeface="Times New Roman" pitchFamily="18" charset="0"/>
              </a:rPr>
              <a:t>TRƯỜNG TỪ VỰNG</a:t>
            </a:r>
          </a:p>
        </p:txBody>
      </p:sp>
      <p:sp>
        <p:nvSpPr>
          <p:cNvPr id="3" name="Rectangle 11"/>
          <p:cNvSpPr>
            <a:spLocks noChangeArrowheads="1"/>
          </p:cNvSpPr>
          <p:nvPr/>
        </p:nvSpPr>
        <p:spPr bwMode="auto">
          <a:xfrm>
            <a:off x="0" y="1447800"/>
            <a:ext cx="5486400" cy="409575"/>
          </a:xfrm>
          <a:prstGeom prst="rect">
            <a:avLst/>
          </a:prstGeom>
          <a:noFill/>
          <a:ln w="9525">
            <a:noFill/>
            <a:miter lim="800000"/>
            <a:headEnd/>
            <a:tailEnd/>
          </a:ln>
        </p:spPr>
        <p:txBody>
          <a:bodyPr anchor="ctr"/>
          <a:lstStyle/>
          <a:p>
            <a:pPr marL="571500" indent="-571500">
              <a:buAutoNum type="romanUcPeriod"/>
            </a:pPr>
            <a:r>
              <a:rPr lang="en-US" sz="3000" b="1" u="sng" dirty="0" err="1" smtClean="0">
                <a:solidFill>
                  <a:srgbClr val="FF0000"/>
                </a:solidFill>
                <a:latin typeface="Times New Roman" pitchFamily="18" charset="0"/>
              </a:rPr>
              <a:t>Thế</a:t>
            </a:r>
            <a:r>
              <a:rPr lang="en-US" sz="3000" b="1" u="sng" dirty="0" smtClean="0">
                <a:solidFill>
                  <a:srgbClr val="FF0000"/>
                </a:solidFill>
                <a:latin typeface="Times New Roman" pitchFamily="18" charset="0"/>
              </a:rPr>
              <a:t> </a:t>
            </a:r>
            <a:r>
              <a:rPr lang="en-US" sz="3000" b="1" u="sng" dirty="0" err="1">
                <a:solidFill>
                  <a:srgbClr val="FF0000"/>
                </a:solidFill>
                <a:latin typeface="Times New Roman" pitchFamily="18" charset="0"/>
              </a:rPr>
              <a:t>nào</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là</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trường</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từ</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vựng</a:t>
            </a:r>
            <a:r>
              <a:rPr lang="en-US" sz="3000" b="1" u="sng" dirty="0" smtClean="0">
                <a:solidFill>
                  <a:srgbClr val="FF0000"/>
                </a:solidFill>
                <a:latin typeface="Times New Roman" pitchFamily="18" charset="0"/>
              </a:rPr>
              <a:t>:</a:t>
            </a:r>
          </a:p>
          <a:p>
            <a:pPr marL="571500" indent="-571500"/>
            <a:r>
              <a:rPr lang="en-US" sz="3200" b="1" dirty="0" smtClean="0">
                <a:solidFill>
                  <a:srgbClr val="FF0000"/>
                </a:solidFill>
                <a:latin typeface="Times New Roman" pitchFamily="18" charset="0"/>
              </a:rPr>
              <a:t>II. </a:t>
            </a:r>
            <a:r>
              <a:rPr lang="en-US" sz="3200" b="1" u="sng" dirty="0" err="1" smtClean="0">
                <a:solidFill>
                  <a:srgbClr val="FF0000"/>
                </a:solidFill>
                <a:latin typeface="Times New Roman" pitchFamily="18" charset="0"/>
              </a:rPr>
              <a:t>Luyện</a:t>
            </a:r>
            <a:r>
              <a:rPr lang="en-US" sz="3200" b="1" u="sng" dirty="0" smtClean="0">
                <a:solidFill>
                  <a:srgbClr val="FF0000"/>
                </a:solidFill>
                <a:latin typeface="Times New Roman" pitchFamily="18" charset="0"/>
              </a:rPr>
              <a:t> </a:t>
            </a:r>
            <a:r>
              <a:rPr lang="en-US" sz="3200" b="1" u="sng" dirty="0" err="1" smtClean="0">
                <a:solidFill>
                  <a:srgbClr val="FF0000"/>
                </a:solidFill>
                <a:latin typeface="Times New Roman" pitchFamily="18" charset="0"/>
              </a:rPr>
              <a:t>tập</a:t>
            </a:r>
            <a:r>
              <a:rPr lang="en-US" sz="3200" b="1" u="sng" dirty="0" smtClean="0">
                <a:solidFill>
                  <a:srgbClr val="FF0000"/>
                </a:solidFill>
                <a:latin typeface="Times New Roman" pitchFamily="18" charset="0"/>
              </a:rPr>
              <a:t>:</a:t>
            </a:r>
          </a:p>
          <a:p>
            <a:pPr marL="571500" indent="-571500"/>
            <a:endParaRPr lang="en-US" sz="3000" b="1" u="sng" dirty="0">
              <a:solidFill>
                <a:srgbClr val="FF0000"/>
              </a:solidFill>
              <a:latin typeface="Times New Roman" pitchFamily="18" charset="0"/>
            </a:endParaRPr>
          </a:p>
        </p:txBody>
      </p:sp>
      <p:sp>
        <p:nvSpPr>
          <p:cNvPr id="5" name="Rectangle 4"/>
          <p:cNvSpPr/>
          <p:nvPr/>
        </p:nvSpPr>
        <p:spPr>
          <a:xfrm>
            <a:off x="0" y="2133600"/>
            <a:ext cx="9144000" cy="1815882"/>
          </a:xfrm>
          <a:prstGeom prst="rect">
            <a:avLst/>
          </a:prstGeom>
        </p:spPr>
        <p:txBody>
          <a:bodyPr wrap="square">
            <a:spAutoFit/>
          </a:bodyPr>
          <a:lstStyle/>
          <a:p>
            <a:pPr>
              <a:spcBef>
                <a:spcPct val="50000"/>
              </a:spcBef>
            </a:pP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1: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từ</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thuộc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trường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từ</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vựng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ruột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thịt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trong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văn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bản</a:t>
            </a:r>
            <a:r>
              <a:rPr lang="en-US" sz="3200" b="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Trong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lòng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mẹ</a:t>
            </a:r>
            <a:endParaRPr lang="en-US" sz="3200" b="1" i="1" dirty="0" smtClean="0">
              <a:solidFill>
                <a:srgbClr val="FF0000"/>
              </a:solidFill>
              <a:latin typeface="Times New Roman" pitchFamily="18" charset="0"/>
              <a:cs typeface="Times New Roman" pitchFamily="18" charset="0"/>
            </a:endParaRPr>
          </a:p>
          <a:p>
            <a:pPr>
              <a:spcBef>
                <a:spcPct val="50000"/>
              </a:spcBef>
            </a:pPr>
            <a:r>
              <a:rPr lang="en-US" sz="3200" b="1" i="1" dirty="0" smtClean="0">
                <a:latin typeface="Times New Roman" pitchFamily="18" charset="0"/>
                <a:cs typeface="Times New Roman" pitchFamily="18" charset="0"/>
              </a:rPr>
              <a:t>=&gt;</a:t>
            </a:r>
            <a:r>
              <a:rPr lang="en-US" sz="3200" b="1" i="1" dirty="0" err="1" smtClean="0">
                <a:latin typeface="Times New Roman" pitchFamily="18" charset="0"/>
                <a:cs typeface="Times New Roman" pitchFamily="18" charset="0"/>
              </a:rPr>
              <a:t>Thầy</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mẹ</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cô</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mợ</a:t>
            </a:r>
            <a:r>
              <a:rPr lang="en-US" sz="3200" b="1" i="1" dirty="0" smtClean="0">
                <a:latin typeface="Times New Roman" pitchFamily="18" charset="0"/>
                <a:cs typeface="Times New Roman" pitchFamily="18" charset="0"/>
              </a:rPr>
              <a:t>, con, </a:t>
            </a:r>
            <a:r>
              <a:rPr lang="en-US" sz="3200" b="1" i="1" dirty="0" err="1" smtClean="0">
                <a:latin typeface="Times New Roman" pitchFamily="18" charset="0"/>
                <a:cs typeface="Times New Roman" pitchFamily="18" charset="0"/>
              </a:rPr>
              <a:t>cháu</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anh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em</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em</a:t>
            </a:r>
            <a:endParaRPr lang="en-US" sz="32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4"/>
          <p:cNvSpPr txBox="1">
            <a:spLocks noChangeArrowheads="1"/>
          </p:cNvSpPr>
          <p:nvPr/>
        </p:nvSpPr>
        <p:spPr bwMode="auto">
          <a:xfrm>
            <a:off x="0" y="2133600"/>
            <a:ext cx="8991600" cy="4401205"/>
          </a:xfrm>
          <a:prstGeom prst="rect">
            <a:avLst/>
          </a:prstGeom>
          <a:noFill/>
          <a:ln w="9525">
            <a:noFill/>
            <a:miter lim="800000"/>
            <a:headEnd/>
            <a:tailEnd/>
          </a:ln>
        </p:spPr>
        <p:txBody>
          <a:bodyPr wrap="square">
            <a:spAutoFit/>
          </a:bodyPr>
          <a:lstStyle/>
          <a:p>
            <a:pPr>
              <a:spcBef>
                <a:spcPct val="50000"/>
              </a:spcBef>
            </a:pP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Hãy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đặt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vựng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mỗi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đây</a:t>
            </a:r>
            <a:r>
              <a:rPr lang="en-US" sz="2800" b="1" dirty="0">
                <a:solidFill>
                  <a:srgbClr val="FF0000"/>
                </a:solidFill>
                <a:latin typeface="Times New Roman" pitchFamily="18" charset="0"/>
                <a:cs typeface="Times New Roman" pitchFamily="18" charset="0"/>
              </a:rPr>
              <a:t>:</a:t>
            </a:r>
          </a:p>
          <a:p>
            <a:pPr>
              <a:spcBef>
                <a:spcPct val="50000"/>
              </a:spcBef>
            </a:pPr>
            <a:r>
              <a:rPr lang="en-US" sz="2800" b="1" dirty="0">
                <a:latin typeface="Times New Roman" pitchFamily="18" charset="0"/>
                <a:cs typeface="Times New Roman" pitchFamily="18" charset="0"/>
              </a:rPr>
              <a:t>a. </a:t>
            </a:r>
            <a:r>
              <a:rPr lang="en-US" sz="2800" b="1" dirty="0" err="1">
                <a:latin typeface="Times New Roman" pitchFamily="18" charset="0"/>
                <a:cs typeface="Times New Roman" pitchFamily="18" charset="0"/>
              </a:rPr>
              <a:t>lưới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vó</a:t>
            </a:r>
            <a:endParaRPr lang="en-US" sz="2800" b="1" dirty="0">
              <a:latin typeface="Times New Roman" pitchFamily="18" charset="0"/>
              <a:cs typeface="Times New Roman" pitchFamily="18" charset="0"/>
            </a:endParaRPr>
          </a:p>
          <a:p>
            <a:pPr>
              <a:spcBef>
                <a:spcPct val="50000"/>
              </a:spcBef>
            </a:pPr>
            <a:r>
              <a:rPr lang="en-US" sz="2800" b="1" dirty="0">
                <a:latin typeface="Times New Roman" pitchFamily="18" charset="0"/>
                <a:cs typeface="Times New Roman" pitchFamily="18" charset="0"/>
              </a:rPr>
              <a:t>b. </a:t>
            </a:r>
            <a:r>
              <a:rPr lang="en-US" sz="2800" b="1" dirty="0" err="1">
                <a:latin typeface="Times New Roman" pitchFamily="18" charset="0"/>
                <a:cs typeface="Times New Roman" pitchFamily="18" charset="0"/>
              </a:rPr>
              <a:t>tủ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hòm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lọ</a:t>
            </a:r>
            <a:endParaRPr lang="en-US" sz="2800" b="1" dirty="0">
              <a:latin typeface="Times New Roman" pitchFamily="18" charset="0"/>
              <a:cs typeface="Times New Roman" pitchFamily="18" charset="0"/>
            </a:endParaRPr>
          </a:p>
          <a:p>
            <a:pPr>
              <a:spcBef>
                <a:spcPct val="50000"/>
              </a:spcBef>
            </a:pPr>
            <a:r>
              <a:rPr lang="en-US" sz="2800" b="1" dirty="0">
                <a:latin typeface="Times New Roman" pitchFamily="18" charset="0"/>
                <a:cs typeface="Times New Roman" pitchFamily="18" charset="0"/>
              </a:rPr>
              <a:t>c. </a:t>
            </a:r>
            <a:r>
              <a:rPr lang="en-US" sz="2800" b="1" dirty="0" err="1">
                <a:latin typeface="Times New Roman" pitchFamily="18" charset="0"/>
                <a:cs typeface="Times New Roman" pitchFamily="18" charset="0"/>
              </a:rPr>
              <a:t>đá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giẫm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xéo</a:t>
            </a:r>
            <a:endParaRPr lang="en-US" sz="2800" b="1" dirty="0">
              <a:latin typeface="Times New Roman" pitchFamily="18" charset="0"/>
              <a:cs typeface="Times New Roman" pitchFamily="18" charset="0"/>
            </a:endParaRPr>
          </a:p>
          <a:p>
            <a:pPr>
              <a:spcBef>
                <a:spcPct val="50000"/>
              </a:spcBef>
            </a:pPr>
            <a:r>
              <a:rPr lang="en-US" sz="2800" b="1" dirty="0">
                <a:latin typeface="Times New Roman" pitchFamily="18" charset="0"/>
                <a:cs typeface="Times New Roman" pitchFamily="18" charset="0"/>
              </a:rPr>
              <a:t>d.  </a:t>
            </a:r>
            <a:r>
              <a:rPr lang="en-US" sz="2800" b="1" dirty="0" err="1">
                <a:latin typeface="Times New Roman" pitchFamily="18" charset="0"/>
                <a:cs typeface="Times New Roman" pitchFamily="18" charset="0"/>
              </a:rPr>
              <a:t>buồn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vui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khởi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hãi</a:t>
            </a:r>
            <a:endParaRPr lang="en-US" sz="2800" b="1" dirty="0">
              <a:latin typeface="Times New Roman" pitchFamily="18" charset="0"/>
              <a:cs typeface="Times New Roman" pitchFamily="18" charset="0"/>
            </a:endParaRPr>
          </a:p>
          <a:p>
            <a:pPr>
              <a:spcBef>
                <a:spcPct val="50000"/>
              </a:spcBef>
            </a:pPr>
            <a:r>
              <a:rPr lang="en-US" sz="2800" b="1" dirty="0">
                <a:latin typeface="Times New Roman" pitchFamily="18" charset="0"/>
                <a:cs typeface="Times New Roman" pitchFamily="18" charset="0"/>
              </a:rPr>
              <a:t>e. </a:t>
            </a:r>
            <a:r>
              <a:rPr lang="en-US" sz="2800" b="1" dirty="0" err="1">
                <a:latin typeface="Times New Roman" pitchFamily="18" charset="0"/>
                <a:cs typeface="Times New Roman" pitchFamily="18" charset="0"/>
              </a:rPr>
              <a:t>hiền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cởi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mở</a:t>
            </a:r>
            <a:endParaRPr lang="en-US" sz="2800" b="1" dirty="0">
              <a:latin typeface="Times New Roman" pitchFamily="18" charset="0"/>
              <a:cs typeface="Times New Roman" pitchFamily="18" charset="0"/>
            </a:endParaRPr>
          </a:p>
          <a:p>
            <a:pPr>
              <a:spcBef>
                <a:spcPct val="50000"/>
              </a:spcBef>
            </a:pPr>
            <a:r>
              <a:rPr lang="en-US" sz="2800" b="1" dirty="0">
                <a:latin typeface="Times New Roman" pitchFamily="18" charset="0"/>
                <a:cs typeface="Times New Roman" pitchFamily="18" charset="0"/>
              </a:rPr>
              <a:t>g. </a:t>
            </a:r>
            <a:r>
              <a:rPr lang="en-US" sz="2800" b="1" dirty="0" err="1">
                <a:latin typeface="Times New Roman" pitchFamily="18" charset="0"/>
                <a:cs typeface="Times New Roman" pitchFamily="18" charset="0"/>
              </a:rPr>
              <a:t>Bút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máy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bút</a:t>
            </a:r>
            <a:r>
              <a:rPr lang="en-US" sz="2800" b="1" dirty="0">
                <a:latin typeface="Times New Roman" pitchFamily="18" charset="0"/>
                <a:cs typeface="Times New Roman" pitchFamily="18" charset="0"/>
              </a:rPr>
              <a:t> bi, </a:t>
            </a:r>
            <a:r>
              <a:rPr lang="en-US" sz="2800" b="1" dirty="0" err="1">
                <a:latin typeface="Times New Roman" pitchFamily="18" charset="0"/>
                <a:cs typeface="Times New Roman" pitchFamily="18" charset="0"/>
              </a:rPr>
              <a:t>bút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chì</a:t>
            </a:r>
            <a:endParaRPr lang="en-US" sz="2800" b="1" dirty="0">
              <a:latin typeface="Times New Roman" pitchFamily="18" charset="0"/>
              <a:cs typeface="Times New Roman" pitchFamily="18" charset="0"/>
            </a:endParaRPr>
          </a:p>
        </p:txBody>
      </p:sp>
      <p:sp>
        <p:nvSpPr>
          <p:cNvPr id="9" name="Text Box 24"/>
          <p:cNvSpPr txBox="1">
            <a:spLocks noChangeArrowheads="1"/>
          </p:cNvSpPr>
          <p:nvPr/>
        </p:nvSpPr>
        <p:spPr bwMode="auto">
          <a:xfrm>
            <a:off x="4191000" y="2743200"/>
            <a:ext cx="4953000"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002060"/>
                </a:solidFill>
                <a:latin typeface="Times New Roman" pitchFamily="18" charset="0"/>
                <a:cs typeface="Times New Roman" pitchFamily="18" charset="0"/>
              </a:rPr>
              <a:t>=&gt; </a:t>
            </a:r>
            <a:r>
              <a:rPr lang="en-US" sz="2800" b="1" dirty="0" err="1">
                <a:solidFill>
                  <a:srgbClr val="002060"/>
                </a:solidFill>
                <a:latin typeface="Times New Roman" pitchFamily="18" charset="0"/>
                <a:cs typeface="Times New Roman" pitchFamily="18" charset="0"/>
              </a:rPr>
              <a:t>dụng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cụ</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đánh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bắt</a:t>
            </a:r>
            <a:r>
              <a:rPr lang="en-US" sz="2800" b="1" dirty="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thủy</a:t>
            </a:r>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sản</a:t>
            </a:r>
            <a:endParaRPr lang="en-US" sz="2800" b="1" dirty="0">
              <a:solidFill>
                <a:srgbClr val="002060"/>
              </a:solidFill>
              <a:latin typeface="Times New Roman" pitchFamily="18" charset="0"/>
              <a:cs typeface="Times New Roman" pitchFamily="18" charset="0"/>
            </a:endParaRPr>
          </a:p>
        </p:txBody>
      </p:sp>
      <p:sp>
        <p:nvSpPr>
          <p:cNvPr id="10" name="Text Box 26"/>
          <p:cNvSpPr txBox="1">
            <a:spLocks noChangeArrowheads="1"/>
          </p:cNvSpPr>
          <p:nvPr/>
        </p:nvSpPr>
        <p:spPr bwMode="auto">
          <a:xfrm>
            <a:off x="4953000" y="3429000"/>
            <a:ext cx="3581400" cy="523220"/>
          </a:xfrm>
          <a:prstGeom prst="rect">
            <a:avLst/>
          </a:prstGeom>
          <a:noFill/>
          <a:ln w="9525">
            <a:noFill/>
            <a:miter lim="800000"/>
            <a:headEnd/>
            <a:tailEnd/>
          </a:ln>
        </p:spPr>
        <p:txBody>
          <a:bodyPr>
            <a:spAutoFit/>
          </a:bodyPr>
          <a:lstStyle/>
          <a:p>
            <a:pPr>
              <a:spcBef>
                <a:spcPct val="50000"/>
              </a:spcBef>
            </a:pPr>
            <a:r>
              <a:rPr lang="en-US" sz="2800" b="1" dirty="0">
                <a:solidFill>
                  <a:srgbClr val="002060"/>
                </a:solidFill>
                <a:latin typeface="Times New Roman" pitchFamily="18" charset="0"/>
                <a:cs typeface="Times New Roman" pitchFamily="18" charset="0"/>
              </a:rPr>
              <a:t>=&gt; </a:t>
            </a:r>
            <a:r>
              <a:rPr lang="en-US" sz="2800" b="1" dirty="0" err="1" smtClean="0">
                <a:solidFill>
                  <a:srgbClr val="002060"/>
                </a:solidFill>
                <a:latin typeface="Times New Roman" pitchFamily="18" charset="0"/>
                <a:cs typeface="Times New Roman" pitchFamily="18" charset="0"/>
              </a:rPr>
              <a:t>dụng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cụ</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để</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đựng</a:t>
            </a:r>
            <a:endParaRPr lang="en-US" sz="2800" b="1" dirty="0">
              <a:solidFill>
                <a:srgbClr val="002060"/>
              </a:solidFill>
              <a:latin typeface="Times New Roman" pitchFamily="18" charset="0"/>
              <a:cs typeface="Times New Roman" pitchFamily="18" charset="0"/>
            </a:endParaRPr>
          </a:p>
        </p:txBody>
      </p:sp>
      <p:sp>
        <p:nvSpPr>
          <p:cNvPr id="11" name="Text Box 28"/>
          <p:cNvSpPr txBox="1">
            <a:spLocks noChangeArrowheads="1"/>
          </p:cNvSpPr>
          <p:nvPr/>
        </p:nvSpPr>
        <p:spPr bwMode="auto">
          <a:xfrm>
            <a:off x="4953000" y="4038600"/>
            <a:ext cx="4038600"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002060"/>
                </a:solidFill>
                <a:latin typeface="Times New Roman" pitchFamily="18" charset="0"/>
                <a:cs typeface="Times New Roman" pitchFamily="18" charset="0"/>
              </a:rPr>
              <a:t>=&gt; </a:t>
            </a:r>
            <a:r>
              <a:rPr lang="en-US" sz="2800" b="1" dirty="0" err="1">
                <a:solidFill>
                  <a:srgbClr val="002060"/>
                </a:solidFill>
                <a:latin typeface="Times New Roman" pitchFamily="18" charset="0"/>
                <a:cs typeface="Times New Roman" pitchFamily="18" charset="0"/>
              </a:rPr>
              <a:t>hoạt</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động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của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chân</a:t>
            </a:r>
            <a:endParaRPr lang="en-US" sz="2800" b="1" dirty="0">
              <a:solidFill>
                <a:srgbClr val="002060"/>
              </a:solidFill>
              <a:latin typeface="Times New Roman" pitchFamily="18" charset="0"/>
              <a:cs typeface="Times New Roman" pitchFamily="18" charset="0"/>
            </a:endParaRPr>
          </a:p>
        </p:txBody>
      </p:sp>
      <p:sp>
        <p:nvSpPr>
          <p:cNvPr id="12" name="Text Box 30"/>
          <p:cNvSpPr txBox="1">
            <a:spLocks noChangeArrowheads="1"/>
          </p:cNvSpPr>
          <p:nvPr/>
        </p:nvSpPr>
        <p:spPr bwMode="auto">
          <a:xfrm>
            <a:off x="4953000" y="4724400"/>
            <a:ext cx="3505200"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002060"/>
                </a:solidFill>
                <a:latin typeface="Times New Roman" pitchFamily="18" charset="0"/>
                <a:cs typeface="Times New Roman" pitchFamily="18" charset="0"/>
              </a:rPr>
              <a:t>=&gt; </a:t>
            </a:r>
            <a:r>
              <a:rPr lang="en-US" sz="2800" b="1" dirty="0" err="1">
                <a:solidFill>
                  <a:srgbClr val="002060"/>
                </a:solidFill>
                <a:latin typeface="Times New Roman" pitchFamily="18" charset="0"/>
                <a:cs typeface="Times New Roman" pitchFamily="18" charset="0"/>
              </a:rPr>
              <a:t>trạng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thái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tâm</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lý</a:t>
            </a:r>
            <a:endParaRPr lang="en-US" sz="2800" b="1" dirty="0">
              <a:solidFill>
                <a:srgbClr val="002060"/>
              </a:solidFill>
              <a:latin typeface="Times New Roman" pitchFamily="18" charset="0"/>
              <a:cs typeface="Times New Roman" pitchFamily="18" charset="0"/>
            </a:endParaRPr>
          </a:p>
        </p:txBody>
      </p:sp>
      <p:sp>
        <p:nvSpPr>
          <p:cNvPr id="13" name="Text Box 32"/>
          <p:cNvSpPr txBox="1">
            <a:spLocks noChangeArrowheads="1"/>
          </p:cNvSpPr>
          <p:nvPr/>
        </p:nvSpPr>
        <p:spPr bwMode="auto">
          <a:xfrm>
            <a:off x="4953000" y="5257800"/>
            <a:ext cx="3124200" cy="523220"/>
          </a:xfrm>
          <a:prstGeom prst="rect">
            <a:avLst/>
          </a:prstGeom>
          <a:noFill/>
          <a:ln w="9525">
            <a:noFill/>
            <a:miter lim="800000"/>
            <a:headEnd/>
            <a:tailEnd/>
          </a:ln>
        </p:spPr>
        <p:txBody>
          <a:bodyPr>
            <a:spAutoFit/>
          </a:bodyPr>
          <a:lstStyle/>
          <a:p>
            <a:pPr>
              <a:spcBef>
                <a:spcPct val="50000"/>
              </a:spcBef>
            </a:pPr>
            <a:r>
              <a:rPr lang="en-US" sz="2800" b="1" dirty="0">
                <a:solidFill>
                  <a:srgbClr val="002060"/>
                </a:solidFill>
                <a:latin typeface="Times New Roman" pitchFamily="18" charset="0"/>
                <a:cs typeface="Times New Roman" pitchFamily="18" charset="0"/>
              </a:rPr>
              <a:t>=&gt; </a:t>
            </a:r>
            <a:r>
              <a:rPr lang="en-US" sz="2800" b="1" dirty="0" err="1">
                <a:solidFill>
                  <a:srgbClr val="002060"/>
                </a:solidFill>
                <a:latin typeface="Times New Roman" pitchFamily="18" charset="0"/>
                <a:cs typeface="Times New Roman" pitchFamily="18" charset="0"/>
              </a:rPr>
              <a:t>tính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cách</a:t>
            </a:r>
            <a:endParaRPr lang="en-US" sz="2800" b="1" dirty="0">
              <a:solidFill>
                <a:srgbClr val="002060"/>
              </a:solidFill>
              <a:latin typeface="Times New Roman" pitchFamily="18" charset="0"/>
              <a:cs typeface="Times New Roman" pitchFamily="18" charset="0"/>
            </a:endParaRPr>
          </a:p>
        </p:txBody>
      </p:sp>
      <p:sp>
        <p:nvSpPr>
          <p:cNvPr id="14" name="Text Box 35"/>
          <p:cNvSpPr txBox="1">
            <a:spLocks noChangeArrowheads="1"/>
          </p:cNvSpPr>
          <p:nvPr/>
        </p:nvSpPr>
        <p:spPr bwMode="auto">
          <a:xfrm>
            <a:off x="4953000" y="5867400"/>
            <a:ext cx="4191000" cy="523220"/>
          </a:xfrm>
          <a:prstGeom prst="rect">
            <a:avLst/>
          </a:prstGeom>
          <a:noFill/>
          <a:ln w="9525">
            <a:noFill/>
            <a:miter lim="800000"/>
            <a:headEnd/>
            <a:tailEnd/>
          </a:ln>
        </p:spPr>
        <p:txBody>
          <a:bodyPr>
            <a:spAutoFit/>
          </a:bodyPr>
          <a:lstStyle/>
          <a:p>
            <a:pPr>
              <a:spcBef>
                <a:spcPct val="50000"/>
              </a:spcBef>
            </a:pPr>
            <a:r>
              <a:rPr lang="en-US" sz="2800" b="1" dirty="0">
                <a:solidFill>
                  <a:srgbClr val="002060"/>
                </a:solidFill>
                <a:latin typeface="Times New Roman" pitchFamily="18" charset="0"/>
                <a:cs typeface="Times New Roman" pitchFamily="18" charset="0"/>
              </a:rPr>
              <a:t>=&gt;</a:t>
            </a:r>
            <a:r>
              <a:rPr lang="en-US" sz="2800" b="1" dirty="0" err="1">
                <a:solidFill>
                  <a:srgbClr val="002060"/>
                </a:solidFill>
                <a:latin typeface="Times New Roman" pitchFamily="18" charset="0"/>
                <a:cs typeface="Times New Roman" pitchFamily="18" charset="0"/>
              </a:rPr>
              <a:t>dụng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cụ</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để</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viết</a:t>
            </a:r>
            <a:endParaRPr lang="en-US" sz="2800" b="1" dirty="0">
              <a:solidFill>
                <a:srgbClr val="002060"/>
              </a:solidFill>
              <a:latin typeface="Times New Roman" pitchFamily="18" charset="0"/>
              <a:cs typeface="Times New Roman" pitchFamily="18" charset="0"/>
            </a:endParaRPr>
          </a:p>
        </p:txBody>
      </p:sp>
      <p:sp>
        <p:nvSpPr>
          <p:cNvPr id="15" name="Text Box 4"/>
          <p:cNvSpPr txBox="1">
            <a:spLocks noChangeArrowheads="1"/>
          </p:cNvSpPr>
          <p:nvPr/>
        </p:nvSpPr>
        <p:spPr bwMode="auto">
          <a:xfrm>
            <a:off x="1371600" y="0"/>
            <a:ext cx="6934200" cy="646331"/>
          </a:xfrm>
          <a:prstGeom prst="rect">
            <a:avLst/>
          </a:prstGeom>
          <a:noFill/>
          <a:ln w="9525">
            <a:noFill/>
            <a:miter lim="800000"/>
            <a:headEnd/>
            <a:tailEnd/>
          </a:ln>
        </p:spPr>
        <p:txBody>
          <a:bodyPr wrap="square">
            <a:spAutoFit/>
          </a:bodyPr>
          <a:lstStyle/>
          <a:p>
            <a:pPr>
              <a:spcBef>
                <a:spcPct val="50000"/>
              </a:spcBef>
            </a:pPr>
            <a:r>
              <a:rPr lang="en-US" sz="2800" b="1" u="sng" dirty="0">
                <a:solidFill>
                  <a:srgbClr val="FF0000"/>
                </a:solidFill>
                <a:latin typeface="Times New Roman" pitchFamily="18" charset="0"/>
              </a:rPr>
              <a:t>TIẾT 6</a:t>
            </a:r>
            <a:r>
              <a:rPr lang="en-US" sz="2800" b="1" dirty="0">
                <a:solidFill>
                  <a:srgbClr val="FF0000"/>
                </a:solidFill>
                <a:latin typeface="Times New Roman" pitchFamily="18" charset="0"/>
              </a:rPr>
              <a:t>            </a:t>
            </a:r>
            <a:r>
              <a:rPr lang="en-US" sz="3600" b="1" dirty="0">
                <a:solidFill>
                  <a:srgbClr val="FF0000"/>
                </a:solidFill>
                <a:latin typeface="Times New Roman" pitchFamily="18" charset="0"/>
              </a:rPr>
              <a:t>TRƯỜNG TỪ VỰNG</a:t>
            </a:r>
          </a:p>
        </p:txBody>
      </p:sp>
      <p:sp>
        <p:nvSpPr>
          <p:cNvPr id="16" name="Rectangle 11"/>
          <p:cNvSpPr>
            <a:spLocks noChangeArrowheads="1"/>
          </p:cNvSpPr>
          <p:nvPr/>
        </p:nvSpPr>
        <p:spPr bwMode="auto">
          <a:xfrm>
            <a:off x="0" y="1447800"/>
            <a:ext cx="5486400" cy="409575"/>
          </a:xfrm>
          <a:prstGeom prst="rect">
            <a:avLst/>
          </a:prstGeom>
          <a:noFill/>
          <a:ln w="9525">
            <a:noFill/>
            <a:miter lim="800000"/>
            <a:headEnd/>
            <a:tailEnd/>
          </a:ln>
        </p:spPr>
        <p:txBody>
          <a:bodyPr anchor="ctr"/>
          <a:lstStyle/>
          <a:p>
            <a:pPr marL="571500" indent="-571500">
              <a:buAutoNum type="romanUcPeriod"/>
            </a:pPr>
            <a:r>
              <a:rPr lang="en-US" sz="3000" b="1" u="sng" dirty="0" err="1" smtClean="0">
                <a:solidFill>
                  <a:srgbClr val="FF0000"/>
                </a:solidFill>
                <a:latin typeface="Times New Roman" pitchFamily="18" charset="0"/>
              </a:rPr>
              <a:t>Thế</a:t>
            </a:r>
            <a:r>
              <a:rPr lang="en-US" sz="3000" b="1" u="sng" dirty="0" smtClean="0">
                <a:solidFill>
                  <a:srgbClr val="FF0000"/>
                </a:solidFill>
                <a:latin typeface="Times New Roman" pitchFamily="18" charset="0"/>
              </a:rPr>
              <a:t> </a:t>
            </a:r>
            <a:r>
              <a:rPr lang="en-US" sz="3000" b="1" u="sng" dirty="0" err="1">
                <a:solidFill>
                  <a:srgbClr val="FF0000"/>
                </a:solidFill>
                <a:latin typeface="Times New Roman" pitchFamily="18" charset="0"/>
              </a:rPr>
              <a:t>nào</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là</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trường</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từ</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vựng</a:t>
            </a:r>
            <a:r>
              <a:rPr lang="en-US" sz="3000" b="1" u="sng" dirty="0" smtClean="0">
                <a:solidFill>
                  <a:srgbClr val="FF0000"/>
                </a:solidFill>
                <a:latin typeface="Times New Roman" pitchFamily="18" charset="0"/>
              </a:rPr>
              <a:t>:</a:t>
            </a:r>
          </a:p>
          <a:p>
            <a:pPr marL="571500" indent="-571500"/>
            <a:r>
              <a:rPr lang="en-US" sz="3200" b="1" dirty="0" smtClean="0">
                <a:solidFill>
                  <a:srgbClr val="FF0000"/>
                </a:solidFill>
                <a:latin typeface="Times New Roman" pitchFamily="18" charset="0"/>
              </a:rPr>
              <a:t>II. </a:t>
            </a:r>
            <a:r>
              <a:rPr lang="en-US" sz="3200" b="1" u="sng" dirty="0" err="1" smtClean="0">
                <a:solidFill>
                  <a:srgbClr val="FF0000"/>
                </a:solidFill>
                <a:latin typeface="Times New Roman" pitchFamily="18" charset="0"/>
              </a:rPr>
              <a:t>Luyện</a:t>
            </a:r>
            <a:r>
              <a:rPr lang="en-US" sz="3200" b="1" u="sng" dirty="0" smtClean="0">
                <a:solidFill>
                  <a:srgbClr val="FF0000"/>
                </a:solidFill>
                <a:latin typeface="Times New Roman" pitchFamily="18" charset="0"/>
              </a:rPr>
              <a:t> </a:t>
            </a:r>
            <a:r>
              <a:rPr lang="en-US" sz="3200" b="1" u="sng" dirty="0" err="1" smtClean="0">
                <a:solidFill>
                  <a:srgbClr val="FF0000"/>
                </a:solidFill>
                <a:latin typeface="Times New Roman" pitchFamily="18" charset="0"/>
              </a:rPr>
              <a:t>tập</a:t>
            </a:r>
            <a:r>
              <a:rPr lang="en-US" sz="3200" b="1" u="sng" dirty="0" smtClean="0">
                <a:solidFill>
                  <a:srgbClr val="FF0000"/>
                </a:solidFill>
                <a:latin typeface="Times New Roman" pitchFamily="18" charset="0"/>
              </a:rPr>
              <a:t>:</a:t>
            </a:r>
          </a:p>
          <a:p>
            <a:pPr marL="571500" indent="-571500"/>
            <a:endParaRPr lang="en-US" sz="3000" b="1" u="sng"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checkerboard(across)">
                                      <p:cBhvr>
                                        <p:cTn id="12" dur="500"/>
                                        <p:tgtEl>
                                          <p:spTgt spid="16387">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checkerboard(across)">
                                      <p:cBhvr>
                                        <p:cTn id="15" dur="500"/>
                                        <p:tgtEl>
                                          <p:spTgt spid="16387">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6387">
                                            <p:txEl>
                                              <p:pRg st="3" end="3"/>
                                            </p:txEl>
                                          </p:spTgt>
                                        </p:tgtEl>
                                        <p:attrNameLst>
                                          <p:attrName>style.visibility</p:attrName>
                                        </p:attrNameLst>
                                      </p:cBhvr>
                                      <p:to>
                                        <p:strVal val="visible"/>
                                      </p:to>
                                    </p:set>
                                    <p:animEffect transition="in" filter="checkerboard(across)">
                                      <p:cBhvr>
                                        <p:cTn id="18" dur="500"/>
                                        <p:tgtEl>
                                          <p:spTgt spid="16387">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Effect transition="in" filter="checkerboard(across)">
                                      <p:cBhvr>
                                        <p:cTn id="21" dur="500"/>
                                        <p:tgtEl>
                                          <p:spTgt spid="16387">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6387">
                                            <p:txEl>
                                              <p:pRg st="5" end="5"/>
                                            </p:txEl>
                                          </p:spTgt>
                                        </p:tgtEl>
                                        <p:attrNameLst>
                                          <p:attrName>style.visibility</p:attrName>
                                        </p:attrNameLst>
                                      </p:cBhvr>
                                      <p:to>
                                        <p:strVal val="visible"/>
                                      </p:to>
                                    </p:set>
                                    <p:animEffect transition="in" filter="checkerboard(across)">
                                      <p:cBhvr>
                                        <p:cTn id="24" dur="500"/>
                                        <p:tgtEl>
                                          <p:spTgt spid="16387">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animEffect transition="in" filter="checkerboard(across)">
                                      <p:cBhvr>
                                        <p:cTn id="27" dur="500"/>
                                        <p:tgtEl>
                                          <p:spTgt spid="1638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linds(horizontal)">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linds(horizontal)">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4"/>
          <p:cNvSpPr txBox="1">
            <a:spLocks noChangeArrowheads="1"/>
          </p:cNvSpPr>
          <p:nvPr/>
        </p:nvSpPr>
        <p:spPr bwMode="auto">
          <a:xfrm>
            <a:off x="0" y="2057400"/>
            <a:ext cx="9144000" cy="3262432"/>
          </a:xfrm>
          <a:prstGeom prst="rect">
            <a:avLst/>
          </a:prstGeom>
          <a:noFill/>
          <a:ln w="9525">
            <a:noFill/>
            <a:miter lim="800000"/>
            <a:headEnd/>
            <a:tailEnd/>
          </a:ln>
        </p:spPr>
        <p:txBody>
          <a:bodyPr>
            <a:spAutoFit/>
          </a:bodyPr>
          <a:lstStyle/>
          <a:p>
            <a:pPr>
              <a:spcBef>
                <a:spcPct val="50000"/>
              </a:spcBef>
            </a:pP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3: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từ</a:t>
            </a:r>
            <a:r>
              <a:rPr lang="en-US" sz="3200" b="1" dirty="0">
                <a:solidFill>
                  <a:srgbClr val="FF0000"/>
                </a:solidFill>
                <a:latin typeface="Times New Roman" pitchFamily="18" charset="0"/>
                <a:cs typeface="Times New Roman" pitchFamily="18" charset="0"/>
              </a:rPr>
              <a:t> in </a:t>
            </a:r>
            <a:r>
              <a:rPr lang="en-US" sz="3200" b="1" dirty="0" err="1">
                <a:solidFill>
                  <a:srgbClr val="FF0000"/>
                </a:solidFill>
                <a:latin typeface="Times New Roman" pitchFamily="18" charset="0"/>
                <a:cs typeface="Times New Roman" pitchFamily="18" charset="0"/>
              </a:rPr>
              <a:t>đậm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đoạn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đây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thuộc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từ</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vựng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a:t>
            </a:r>
          </a:p>
          <a:p>
            <a:pPr>
              <a:spcBef>
                <a:spcPct val="50000"/>
              </a:spcBef>
            </a:pPr>
            <a:r>
              <a:rPr lang="en-US" sz="3200" b="1" dirty="0" smtClean="0">
                <a:solidFill>
                  <a:srgbClr val="003FBC"/>
                </a:solidFill>
                <a:latin typeface="Times New Roman" pitchFamily="18" charset="0"/>
                <a:cs typeface="Times New Roman" pitchFamily="18" charset="0"/>
              </a:rPr>
              <a:t>=&gt; </a:t>
            </a:r>
            <a:r>
              <a:rPr lang="en-US" sz="3200" b="1" dirty="0" err="1">
                <a:solidFill>
                  <a:srgbClr val="003FBC"/>
                </a:solidFill>
                <a:latin typeface="Times New Roman" pitchFamily="18" charset="0"/>
                <a:cs typeface="Times New Roman" pitchFamily="18" charset="0"/>
              </a:rPr>
              <a:t>Các</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từ</a:t>
            </a:r>
            <a:r>
              <a:rPr lang="en-US" sz="3200" b="1" dirty="0">
                <a:solidFill>
                  <a:srgbClr val="003FBC"/>
                </a:solidFill>
                <a:latin typeface="Times New Roman" pitchFamily="18" charset="0"/>
                <a:cs typeface="Times New Roman" pitchFamily="18" charset="0"/>
              </a:rPr>
              <a:t> </a:t>
            </a:r>
            <a:r>
              <a:rPr lang="en-US" sz="3200" b="1" i="1" dirty="0" err="1">
                <a:latin typeface="Times New Roman" pitchFamily="18" charset="0"/>
                <a:cs typeface="Times New Roman" pitchFamily="18" charset="0"/>
              </a:rPr>
              <a:t>hoài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nghi</a:t>
            </a:r>
            <a:r>
              <a:rPr lang="en-US" sz="3200" b="1" i="1" dirty="0">
                <a:latin typeface="Times New Roman" pitchFamily="18" charset="0"/>
                <a:cs typeface="Times New Roman" pitchFamily="18" charset="0"/>
              </a:rPr>
              <a:t>,</a:t>
            </a:r>
            <a:r>
              <a:rPr lang="en-US" sz="3200" b="1" i="1" dirty="0">
                <a:solidFill>
                  <a:srgbClr val="0070C0"/>
                </a:solidFill>
                <a:latin typeface="Times New Roman" pitchFamily="18" charset="0"/>
                <a:cs typeface="Times New Roman" pitchFamily="18" charset="0"/>
              </a:rPr>
              <a:t> </a:t>
            </a:r>
            <a:r>
              <a:rPr lang="en-US" sz="3200" b="1" i="1" dirty="0" err="1">
                <a:latin typeface="Times New Roman" pitchFamily="18" charset="0"/>
                <a:cs typeface="Times New Roman" pitchFamily="18" charset="0"/>
              </a:rPr>
              <a:t>khinh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miệt</a:t>
            </a:r>
            <a:r>
              <a:rPr lang="en-US" sz="3200" b="1" i="1" dirty="0">
                <a:latin typeface="Times New Roman" pitchFamily="18" charset="0"/>
                <a:cs typeface="Times New Roman" pitchFamily="18" charset="0"/>
              </a:rPr>
              <a:t>,</a:t>
            </a:r>
            <a:r>
              <a:rPr lang="en-US" sz="3200" b="1" i="1" dirty="0">
                <a:solidFill>
                  <a:srgbClr val="0070C0"/>
                </a:solidFill>
                <a:latin typeface="Times New Roman" pitchFamily="18" charset="0"/>
                <a:cs typeface="Times New Roman" pitchFamily="18" charset="0"/>
              </a:rPr>
              <a:t> </a:t>
            </a:r>
            <a:r>
              <a:rPr lang="en-US" sz="3200" b="1" i="1" dirty="0" err="1">
                <a:latin typeface="Times New Roman" pitchFamily="18" charset="0"/>
                <a:cs typeface="Times New Roman" pitchFamily="18" charset="0"/>
              </a:rPr>
              <a:t>ruồng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rẫy</a:t>
            </a:r>
            <a:r>
              <a:rPr lang="en-US" sz="3200" b="1" i="1" dirty="0">
                <a:latin typeface="Times New Roman" pitchFamily="18" charset="0"/>
                <a:cs typeface="Times New Roman" pitchFamily="18" charset="0"/>
              </a:rPr>
              <a:t>,</a:t>
            </a:r>
            <a:r>
              <a:rPr lang="en-US" sz="3200" b="1" i="1" dirty="0">
                <a:solidFill>
                  <a:srgbClr val="0070C0"/>
                </a:solidFill>
                <a:latin typeface="Times New Roman" pitchFamily="18" charset="0"/>
                <a:cs typeface="Times New Roman" pitchFamily="18" charset="0"/>
              </a:rPr>
              <a:t> </a:t>
            </a:r>
            <a:r>
              <a:rPr lang="en-US" sz="3200" b="1" i="1" dirty="0" err="1">
                <a:latin typeface="Times New Roman" pitchFamily="18" charset="0"/>
                <a:cs typeface="Times New Roman" pitchFamily="18" charset="0"/>
              </a:rPr>
              <a:t>thương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yêu</a:t>
            </a:r>
            <a:r>
              <a:rPr lang="en-US" sz="3200" b="1" i="1" dirty="0">
                <a:latin typeface="Times New Roman" pitchFamily="18" charset="0"/>
                <a:cs typeface="Times New Roman" pitchFamily="18" charset="0"/>
              </a:rPr>
              <a:t>,</a:t>
            </a:r>
            <a:r>
              <a:rPr lang="en-US" sz="3200" b="1" i="1" dirty="0">
                <a:solidFill>
                  <a:srgbClr val="0070C0"/>
                </a:solidFill>
                <a:latin typeface="Times New Roman" pitchFamily="18" charset="0"/>
                <a:cs typeface="Times New Roman" pitchFamily="18" charset="0"/>
              </a:rPr>
              <a:t> </a:t>
            </a:r>
            <a:r>
              <a:rPr lang="en-US" sz="3200" b="1" i="1" dirty="0" err="1">
                <a:latin typeface="Times New Roman" pitchFamily="18" charset="0"/>
                <a:cs typeface="Times New Roman" pitchFamily="18" charset="0"/>
              </a:rPr>
              <a:t>kính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mến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rắp</a:t>
            </a:r>
            <a:r>
              <a:rPr lang="en-US" sz="3200" b="1" i="1" dirty="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tâm</a:t>
            </a:r>
            <a:r>
              <a:rPr lang="en-US" sz="3200" b="1" i="1" dirty="0" smtClean="0">
                <a:latin typeface="Times New Roman" pitchFamily="18" charset="0"/>
                <a:cs typeface="Times New Roman" pitchFamily="18" charset="0"/>
              </a:rPr>
              <a:t> </a:t>
            </a:r>
            <a:r>
              <a:rPr lang="en-US" sz="3200" b="1" dirty="0" err="1" smtClean="0">
                <a:solidFill>
                  <a:srgbClr val="003FBC"/>
                </a:solidFill>
                <a:latin typeface="Times New Roman" pitchFamily="18" charset="0"/>
                <a:cs typeface="Times New Roman" pitchFamily="18" charset="0"/>
              </a:rPr>
              <a:t>thuộc</a:t>
            </a:r>
            <a:r>
              <a:rPr lang="en-US" sz="3200" b="1" dirty="0" smtClean="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trường</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từ</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vựng</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chỉ</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thái</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độ</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tình</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cảm</a:t>
            </a:r>
            <a:r>
              <a:rPr lang="en-US" sz="3200" b="1" dirty="0">
                <a:solidFill>
                  <a:srgbClr val="003FBC"/>
                </a:solidFill>
                <a:latin typeface="Times New Roman" pitchFamily="18" charset="0"/>
                <a:cs typeface="Times New Roman" pitchFamily="18" charset="0"/>
              </a:rPr>
              <a:t> </a:t>
            </a:r>
          </a:p>
          <a:p>
            <a:pPr>
              <a:spcBef>
                <a:spcPct val="50000"/>
              </a:spcBef>
            </a:pPr>
            <a:endParaRPr lang="en-US" sz="2000" dirty="0">
              <a:solidFill>
                <a:srgbClr val="003FBC"/>
              </a:solidFill>
              <a:latin typeface="Times New Roman" pitchFamily="18" charset="0"/>
              <a:cs typeface="Times New Roman" pitchFamily="18" charset="0"/>
            </a:endParaRPr>
          </a:p>
        </p:txBody>
      </p:sp>
      <p:sp>
        <p:nvSpPr>
          <p:cNvPr id="4" name="Text Box 4"/>
          <p:cNvSpPr txBox="1">
            <a:spLocks noChangeArrowheads="1"/>
          </p:cNvSpPr>
          <p:nvPr/>
        </p:nvSpPr>
        <p:spPr bwMode="auto">
          <a:xfrm>
            <a:off x="1371600" y="0"/>
            <a:ext cx="6934200" cy="646331"/>
          </a:xfrm>
          <a:prstGeom prst="rect">
            <a:avLst/>
          </a:prstGeom>
          <a:noFill/>
          <a:ln w="9525">
            <a:noFill/>
            <a:miter lim="800000"/>
            <a:headEnd/>
            <a:tailEnd/>
          </a:ln>
        </p:spPr>
        <p:txBody>
          <a:bodyPr wrap="square">
            <a:spAutoFit/>
          </a:bodyPr>
          <a:lstStyle/>
          <a:p>
            <a:pPr>
              <a:spcBef>
                <a:spcPct val="50000"/>
              </a:spcBef>
            </a:pPr>
            <a:r>
              <a:rPr lang="en-US" sz="2800" b="1" u="sng" dirty="0">
                <a:solidFill>
                  <a:srgbClr val="FF0000"/>
                </a:solidFill>
                <a:latin typeface="Times New Roman" pitchFamily="18" charset="0"/>
              </a:rPr>
              <a:t>TIẾT 6</a:t>
            </a:r>
            <a:r>
              <a:rPr lang="en-US" sz="2800" b="1" dirty="0">
                <a:solidFill>
                  <a:srgbClr val="FF0000"/>
                </a:solidFill>
                <a:latin typeface="Times New Roman" pitchFamily="18" charset="0"/>
              </a:rPr>
              <a:t>            </a:t>
            </a:r>
            <a:r>
              <a:rPr lang="en-US" sz="3600" b="1" dirty="0">
                <a:solidFill>
                  <a:srgbClr val="FF0000"/>
                </a:solidFill>
                <a:latin typeface="Times New Roman" pitchFamily="18" charset="0"/>
              </a:rPr>
              <a:t>TRƯỜNG TỪ VỰNG</a:t>
            </a:r>
          </a:p>
        </p:txBody>
      </p:sp>
      <p:sp>
        <p:nvSpPr>
          <p:cNvPr id="5" name="Rectangle 11"/>
          <p:cNvSpPr>
            <a:spLocks noChangeArrowheads="1"/>
          </p:cNvSpPr>
          <p:nvPr/>
        </p:nvSpPr>
        <p:spPr bwMode="auto">
          <a:xfrm>
            <a:off x="0" y="1447800"/>
            <a:ext cx="5486400" cy="409575"/>
          </a:xfrm>
          <a:prstGeom prst="rect">
            <a:avLst/>
          </a:prstGeom>
          <a:noFill/>
          <a:ln w="9525">
            <a:noFill/>
            <a:miter lim="800000"/>
            <a:headEnd/>
            <a:tailEnd/>
          </a:ln>
        </p:spPr>
        <p:txBody>
          <a:bodyPr anchor="ctr"/>
          <a:lstStyle/>
          <a:p>
            <a:pPr marL="571500" indent="-571500">
              <a:buAutoNum type="romanUcPeriod"/>
            </a:pPr>
            <a:r>
              <a:rPr lang="en-US" sz="3000" b="1" u="sng" dirty="0" err="1" smtClean="0">
                <a:solidFill>
                  <a:srgbClr val="FF0000"/>
                </a:solidFill>
                <a:latin typeface="Times New Roman" pitchFamily="18" charset="0"/>
              </a:rPr>
              <a:t>Thế</a:t>
            </a:r>
            <a:r>
              <a:rPr lang="en-US" sz="3000" b="1" u="sng" dirty="0" smtClean="0">
                <a:solidFill>
                  <a:srgbClr val="FF0000"/>
                </a:solidFill>
                <a:latin typeface="Times New Roman" pitchFamily="18" charset="0"/>
              </a:rPr>
              <a:t> </a:t>
            </a:r>
            <a:r>
              <a:rPr lang="en-US" sz="3000" b="1" u="sng" dirty="0" err="1">
                <a:solidFill>
                  <a:srgbClr val="FF0000"/>
                </a:solidFill>
                <a:latin typeface="Times New Roman" pitchFamily="18" charset="0"/>
              </a:rPr>
              <a:t>nào</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là</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trường</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từ</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vựng</a:t>
            </a:r>
            <a:r>
              <a:rPr lang="en-US" sz="3000" b="1" u="sng" dirty="0" smtClean="0">
                <a:solidFill>
                  <a:srgbClr val="FF0000"/>
                </a:solidFill>
                <a:latin typeface="Times New Roman" pitchFamily="18" charset="0"/>
              </a:rPr>
              <a:t>:</a:t>
            </a:r>
          </a:p>
          <a:p>
            <a:pPr marL="571500" indent="-571500"/>
            <a:r>
              <a:rPr lang="en-US" sz="3200" b="1" dirty="0" smtClean="0">
                <a:solidFill>
                  <a:srgbClr val="FF0000"/>
                </a:solidFill>
                <a:latin typeface="Times New Roman" pitchFamily="18" charset="0"/>
              </a:rPr>
              <a:t>II. </a:t>
            </a:r>
            <a:r>
              <a:rPr lang="en-US" sz="3200" b="1" u="sng" dirty="0" err="1" smtClean="0">
                <a:solidFill>
                  <a:srgbClr val="FF0000"/>
                </a:solidFill>
                <a:latin typeface="Times New Roman" pitchFamily="18" charset="0"/>
              </a:rPr>
              <a:t>Luyện</a:t>
            </a:r>
            <a:r>
              <a:rPr lang="en-US" sz="3200" b="1" u="sng" dirty="0" smtClean="0">
                <a:solidFill>
                  <a:srgbClr val="FF0000"/>
                </a:solidFill>
                <a:latin typeface="Times New Roman" pitchFamily="18" charset="0"/>
              </a:rPr>
              <a:t> </a:t>
            </a:r>
            <a:r>
              <a:rPr lang="en-US" sz="3200" b="1" u="sng" dirty="0" err="1" smtClean="0">
                <a:solidFill>
                  <a:srgbClr val="FF0000"/>
                </a:solidFill>
                <a:latin typeface="Times New Roman" pitchFamily="18" charset="0"/>
              </a:rPr>
              <a:t>tập</a:t>
            </a:r>
            <a:r>
              <a:rPr lang="en-US" sz="3200" b="1" u="sng" dirty="0" smtClean="0">
                <a:solidFill>
                  <a:srgbClr val="FF0000"/>
                </a:solidFill>
                <a:latin typeface="Times New Roman" pitchFamily="18" charset="0"/>
              </a:rPr>
              <a:t>:</a:t>
            </a:r>
          </a:p>
          <a:p>
            <a:pPr marL="571500" indent="-571500"/>
            <a:endParaRPr lang="en-US" sz="3000" b="1" u="sng"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down)">
                                      <p:cBhvr>
                                        <p:cTn id="7" dur="580">
                                          <p:stCondLst>
                                            <p:cond delay="0"/>
                                          </p:stCondLst>
                                        </p:cTn>
                                        <p:tgtEl>
                                          <p:spTgt spid="16387">
                                            <p:txEl>
                                              <p:pRg st="0" end="0"/>
                                            </p:txEl>
                                          </p:spTgt>
                                        </p:tgtEl>
                                      </p:cBhvr>
                                    </p:animEffect>
                                    <p:anim calcmode="lin" valueType="num">
                                      <p:cBhvr>
                                        <p:cTn id="8" dur="1822" tmFilter="0,0; 0.14,0.36; 0.43,0.73; 0.71,0.91; 1.0,1.0">
                                          <p:stCondLst>
                                            <p:cond delay="0"/>
                                          </p:stCondLst>
                                        </p:cTn>
                                        <p:tgtEl>
                                          <p:spTgt spid="1638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8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8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8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8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87">
                                            <p:txEl>
                                              <p:pRg st="0" end="0"/>
                                            </p:txEl>
                                          </p:spTgt>
                                        </p:tgtEl>
                                      </p:cBhvr>
                                      <p:to x="100000" y="60000"/>
                                    </p:animScale>
                                    <p:animScale>
                                      <p:cBhvr>
                                        <p:cTn id="14" dur="166" decel="50000">
                                          <p:stCondLst>
                                            <p:cond delay="676"/>
                                          </p:stCondLst>
                                        </p:cTn>
                                        <p:tgtEl>
                                          <p:spTgt spid="16387">
                                            <p:txEl>
                                              <p:pRg st="0" end="0"/>
                                            </p:txEl>
                                          </p:spTgt>
                                        </p:tgtEl>
                                      </p:cBhvr>
                                      <p:to x="100000" y="100000"/>
                                    </p:animScale>
                                    <p:animScale>
                                      <p:cBhvr>
                                        <p:cTn id="15" dur="26">
                                          <p:stCondLst>
                                            <p:cond delay="1312"/>
                                          </p:stCondLst>
                                        </p:cTn>
                                        <p:tgtEl>
                                          <p:spTgt spid="16387">
                                            <p:txEl>
                                              <p:pRg st="0" end="0"/>
                                            </p:txEl>
                                          </p:spTgt>
                                        </p:tgtEl>
                                      </p:cBhvr>
                                      <p:to x="100000" y="80000"/>
                                    </p:animScale>
                                    <p:animScale>
                                      <p:cBhvr>
                                        <p:cTn id="16" dur="166" decel="50000">
                                          <p:stCondLst>
                                            <p:cond delay="1338"/>
                                          </p:stCondLst>
                                        </p:cTn>
                                        <p:tgtEl>
                                          <p:spTgt spid="16387">
                                            <p:txEl>
                                              <p:pRg st="0" end="0"/>
                                            </p:txEl>
                                          </p:spTgt>
                                        </p:tgtEl>
                                      </p:cBhvr>
                                      <p:to x="100000" y="100000"/>
                                    </p:animScale>
                                    <p:animScale>
                                      <p:cBhvr>
                                        <p:cTn id="17" dur="26">
                                          <p:stCondLst>
                                            <p:cond delay="1642"/>
                                          </p:stCondLst>
                                        </p:cTn>
                                        <p:tgtEl>
                                          <p:spTgt spid="16387">
                                            <p:txEl>
                                              <p:pRg st="0" end="0"/>
                                            </p:txEl>
                                          </p:spTgt>
                                        </p:tgtEl>
                                      </p:cBhvr>
                                      <p:to x="100000" y="90000"/>
                                    </p:animScale>
                                    <p:animScale>
                                      <p:cBhvr>
                                        <p:cTn id="18" dur="166" decel="50000">
                                          <p:stCondLst>
                                            <p:cond delay="1668"/>
                                          </p:stCondLst>
                                        </p:cTn>
                                        <p:tgtEl>
                                          <p:spTgt spid="16387">
                                            <p:txEl>
                                              <p:pRg st="0" end="0"/>
                                            </p:txEl>
                                          </p:spTgt>
                                        </p:tgtEl>
                                      </p:cBhvr>
                                      <p:to x="100000" y="100000"/>
                                    </p:animScale>
                                    <p:animScale>
                                      <p:cBhvr>
                                        <p:cTn id="19" dur="26">
                                          <p:stCondLst>
                                            <p:cond delay="1808"/>
                                          </p:stCondLst>
                                        </p:cTn>
                                        <p:tgtEl>
                                          <p:spTgt spid="16387">
                                            <p:txEl>
                                              <p:pRg st="0" end="0"/>
                                            </p:txEl>
                                          </p:spTgt>
                                        </p:tgtEl>
                                      </p:cBhvr>
                                      <p:to x="100000" y="95000"/>
                                    </p:animScale>
                                    <p:animScale>
                                      <p:cBhvr>
                                        <p:cTn id="20" dur="166" decel="50000">
                                          <p:stCondLst>
                                            <p:cond delay="1834"/>
                                          </p:stCondLst>
                                        </p:cTn>
                                        <p:tgtEl>
                                          <p:spTgt spid="1638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6387">
                                            <p:txEl>
                                              <p:pRg st="1" end="1"/>
                                            </p:txEl>
                                          </p:spTgt>
                                        </p:tgtEl>
                                        <p:attrNameLst>
                                          <p:attrName>style.visibility</p:attrName>
                                        </p:attrNameLst>
                                      </p:cBhvr>
                                      <p:to>
                                        <p:strVal val="visible"/>
                                      </p:to>
                                    </p:set>
                                    <p:animEffect transition="in" filter="checkerboard(across)">
                                      <p:cBhvr>
                                        <p:cTn id="25" dur="500"/>
                                        <p:tgtEl>
                                          <p:spTgt spid="1638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idx="1"/>
          </p:nvPr>
        </p:nvSpPr>
        <p:spPr>
          <a:xfrm>
            <a:off x="0" y="1295400"/>
            <a:ext cx="9144000" cy="3962400"/>
          </a:xfrm>
        </p:spPr>
        <p:txBody>
          <a:bodyPr>
            <a:noAutofit/>
          </a:bodyPr>
          <a:lstStyle/>
          <a:p>
            <a:pPr marL="0" indent="0">
              <a:lnSpc>
                <a:spcPct val="80000"/>
              </a:lnSpc>
              <a:buNone/>
            </a:pPr>
            <a:r>
              <a:rPr lang="en-US" b="1" dirty="0" err="1" smtClean="0">
                <a:solidFill>
                  <a:srgbClr val="FF0000"/>
                </a:solidFill>
                <a:latin typeface="Times New Roman" pitchFamily="18" charset="0"/>
                <a:cs typeface="Times New Roman" pitchFamily="18" charset="0"/>
              </a:rPr>
              <a:t>Câu</a:t>
            </a:r>
            <a:r>
              <a:rPr lang="en-US" b="1" dirty="0" smtClean="0">
                <a:solidFill>
                  <a:srgbClr val="FF0000"/>
                </a:solidFill>
                <a:latin typeface="Times New Roman" pitchFamily="18" charset="0"/>
                <a:cs typeface="Times New Roman" pitchFamily="18" charset="0"/>
              </a:rPr>
              <a:t> 1: </a:t>
            </a:r>
            <a:r>
              <a:rPr lang="en-US" b="1" dirty="0" err="1" smtClean="0">
                <a:solidFill>
                  <a:srgbClr val="002060"/>
                </a:solidFill>
                <a:latin typeface="Times New Roman" pitchFamily="18" charset="0"/>
                <a:cs typeface="Times New Roman" pitchFamily="18" charset="0"/>
              </a:rPr>
              <a:t>Thế</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nào</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là</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từ</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ngữ</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nghĩa</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rộng</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từ</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ngữ</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nghĩa</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hẹp</a:t>
            </a:r>
            <a:r>
              <a:rPr lang="en-US" b="1" dirty="0" smtClean="0">
                <a:solidFill>
                  <a:srgbClr val="002060"/>
                </a:solidFill>
                <a:latin typeface="Times New Roman" pitchFamily="18" charset="0"/>
                <a:cs typeface="Times New Roman" pitchFamily="18" charset="0"/>
              </a:rPr>
              <a:t>? ( 5 đ)</a:t>
            </a:r>
          </a:p>
          <a:p>
            <a:pPr marL="0" indent="0">
              <a:lnSpc>
                <a:spcPct val="80000"/>
              </a:lnSpc>
              <a:buNone/>
            </a:pPr>
            <a:r>
              <a:rPr lang="en-US" b="1" dirty="0" err="1" smtClean="0">
                <a:solidFill>
                  <a:srgbClr val="FF0000"/>
                </a:solidFill>
                <a:latin typeface="Times New Roman" pitchFamily="18" charset="0"/>
                <a:cs typeface="Times New Roman" pitchFamily="18" charset="0"/>
              </a:rPr>
              <a:t>Câu</a:t>
            </a:r>
            <a:r>
              <a:rPr lang="en-US" b="1" dirty="0" smtClean="0">
                <a:solidFill>
                  <a:srgbClr val="FF0000"/>
                </a:solidFill>
                <a:latin typeface="Times New Roman" pitchFamily="18" charset="0"/>
                <a:cs typeface="Times New Roman" pitchFamily="18" charset="0"/>
              </a:rPr>
              <a:t> 2: </a:t>
            </a:r>
            <a:r>
              <a:rPr lang="en-US" b="1" dirty="0" smtClean="0">
                <a:solidFill>
                  <a:srgbClr val="002060"/>
                </a:solidFill>
                <a:latin typeface="Times New Roman" pitchFamily="18" charset="0"/>
              </a:rPr>
              <a:t>Cho </a:t>
            </a:r>
            <a:r>
              <a:rPr lang="en-US" b="1" dirty="0" err="1" smtClean="0">
                <a:solidFill>
                  <a:srgbClr val="002060"/>
                </a:solidFill>
                <a:latin typeface="Times New Roman" pitchFamily="18" charset="0"/>
              </a:rPr>
              <a:t>các</a:t>
            </a:r>
            <a:r>
              <a:rPr lang="en-US" b="1" dirty="0" smtClean="0">
                <a:solidFill>
                  <a:srgbClr val="002060"/>
                </a:solidFill>
                <a:latin typeface="Times New Roman" pitchFamily="18" charset="0"/>
              </a:rPr>
              <a:t> </a:t>
            </a:r>
            <a:r>
              <a:rPr lang="en-US" b="1" dirty="0" err="1" smtClean="0">
                <a:solidFill>
                  <a:srgbClr val="002060"/>
                </a:solidFill>
                <a:latin typeface="Times New Roman" pitchFamily="18" charset="0"/>
              </a:rPr>
              <a:t>từ</a:t>
            </a:r>
            <a:r>
              <a:rPr lang="en-US" b="1" dirty="0" smtClean="0">
                <a:solidFill>
                  <a:srgbClr val="002060"/>
                </a:solidFill>
                <a:latin typeface="Times New Roman" pitchFamily="18" charset="0"/>
              </a:rPr>
              <a:t>: </a:t>
            </a:r>
            <a:r>
              <a:rPr lang="en-US" b="1" i="1" dirty="0" err="1" smtClean="0">
                <a:solidFill>
                  <a:srgbClr val="002060"/>
                </a:solidFill>
                <a:latin typeface="Times New Roman" pitchFamily="18" charset="0"/>
              </a:rPr>
              <a:t>cây</a:t>
            </a:r>
            <a:r>
              <a:rPr lang="en-US" b="1" i="1" dirty="0" smtClean="0">
                <a:solidFill>
                  <a:srgbClr val="002060"/>
                </a:solidFill>
                <a:latin typeface="Times New Roman" pitchFamily="18" charset="0"/>
              </a:rPr>
              <a:t>, </a:t>
            </a:r>
            <a:r>
              <a:rPr lang="en-US" b="1" i="1" dirty="0" err="1" smtClean="0">
                <a:solidFill>
                  <a:srgbClr val="002060"/>
                </a:solidFill>
                <a:latin typeface="Times New Roman" pitchFamily="18" charset="0"/>
              </a:rPr>
              <a:t>cỏ</a:t>
            </a:r>
            <a:r>
              <a:rPr lang="en-US" b="1" i="1" dirty="0" smtClean="0">
                <a:solidFill>
                  <a:srgbClr val="002060"/>
                </a:solidFill>
                <a:latin typeface="Times New Roman" pitchFamily="18" charset="0"/>
              </a:rPr>
              <a:t>, </a:t>
            </a:r>
            <a:r>
              <a:rPr lang="en-US" b="1" i="1" dirty="0" err="1" smtClean="0">
                <a:solidFill>
                  <a:srgbClr val="002060"/>
                </a:solidFill>
                <a:latin typeface="Times New Roman" pitchFamily="18" charset="0"/>
              </a:rPr>
              <a:t>hoa</a:t>
            </a:r>
            <a:r>
              <a:rPr lang="en-US" b="1" i="1" dirty="0" smtClean="0">
                <a:solidFill>
                  <a:srgbClr val="002060"/>
                </a:solidFill>
                <a:latin typeface="Times New Roman" pitchFamily="18" charset="0"/>
              </a:rPr>
              <a:t>.</a:t>
            </a:r>
            <a:r>
              <a:rPr lang="en-US" b="1" dirty="0" smtClean="0">
                <a:solidFill>
                  <a:srgbClr val="002060"/>
                </a:solidFill>
                <a:latin typeface="Times New Roman" pitchFamily="18" charset="0"/>
              </a:rPr>
              <a:t>  </a:t>
            </a:r>
            <a:r>
              <a:rPr lang="en-US" b="1" dirty="0" err="1" smtClean="0">
                <a:solidFill>
                  <a:srgbClr val="002060"/>
                </a:solidFill>
                <a:latin typeface="Times New Roman" pitchFamily="18" charset="0"/>
              </a:rPr>
              <a:t>Hãy</a:t>
            </a:r>
            <a:r>
              <a:rPr lang="en-US" b="1" dirty="0" smtClean="0">
                <a:solidFill>
                  <a:srgbClr val="002060"/>
                </a:solidFill>
                <a:latin typeface="Times New Roman" pitchFamily="18" charset="0"/>
              </a:rPr>
              <a:t> </a:t>
            </a:r>
            <a:r>
              <a:rPr lang="en-US" b="1" dirty="0" err="1" smtClean="0">
                <a:solidFill>
                  <a:srgbClr val="002060"/>
                </a:solidFill>
                <a:latin typeface="Times New Roman" pitchFamily="18" charset="0"/>
              </a:rPr>
              <a:t>tìm</a:t>
            </a:r>
            <a:r>
              <a:rPr lang="en-US" b="1" dirty="0" smtClean="0">
                <a:solidFill>
                  <a:srgbClr val="002060"/>
                </a:solidFill>
                <a:latin typeface="Times New Roman" pitchFamily="18" charset="0"/>
              </a:rPr>
              <a:t> </a:t>
            </a:r>
            <a:r>
              <a:rPr lang="en-US" b="1" dirty="0" err="1" smtClean="0">
                <a:solidFill>
                  <a:srgbClr val="002060"/>
                </a:solidFill>
                <a:latin typeface="Times New Roman" pitchFamily="18" charset="0"/>
              </a:rPr>
              <a:t>các</a:t>
            </a:r>
            <a:r>
              <a:rPr lang="en-US" b="1" dirty="0" smtClean="0">
                <a:solidFill>
                  <a:srgbClr val="002060"/>
                </a:solidFill>
                <a:latin typeface="Times New Roman" pitchFamily="18" charset="0"/>
              </a:rPr>
              <a:t> </a:t>
            </a:r>
            <a:r>
              <a:rPr lang="en-US" b="1" dirty="0" err="1" smtClean="0">
                <a:solidFill>
                  <a:srgbClr val="002060"/>
                </a:solidFill>
                <a:latin typeface="Times New Roman" pitchFamily="18" charset="0"/>
              </a:rPr>
              <a:t>từ</a:t>
            </a:r>
            <a:r>
              <a:rPr lang="en-US" b="1" dirty="0" smtClean="0">
                <a:solidFill>
                  <a:srgbClr val="002060"/>
                </a:solidFill>
                <a:latin typeface="Times New Roman" pitchFamily="18" charset="0"/>
              </a:rPr>
              <a:t> </a:t>
            </a:r>
            <a:r>
              <a:rPr lang="en-US" b="1" dirty="0" err="1" smtClean="0">
                <a:solidFill>
                  <a:srgbClr val="002060"/>
                </a:solidFill>
                <a:latin typeface="Times New Roman" pitchFamily="18" charset="0"/>
              </a:rPr>
              <a:t>ngữ</a:t>
            </a:r>
            <a:r>
              <a:rPr lang="en-US" b="1" dirty="0" smtClean="0">
                <a:solidFill>
                  <a:srgbClr val="002060"/>
                </a:solidFill>
                <a:latin typeface="Times New Roman" pitchFamily="18" charset="0"/>
              </a:rPr>
              <a:t> </a:t>
            </a:r>
            <a:r>
              <a:rPr lang="en-US" b="1" dirty="0" err="1" smtClean="0">
                <a:solidFill>
                  <a:srgbClr val="002060"/>
                </a:solidFill>
                <a:latin typeface="Times New Roman" pitchFamily="18" charset="0"/>
              </a:rPr>
              <a:t>có</a:t>
            </a:r>
            <a:r>
              <a:rPr lang="en-US" b="1" dirty="0" smtClean="0">
                <a:solidFill>
                  <a:srgbClr val="002060"/>
                </a:solidFill>
                <a:latin typeface="Times New Roman" pitchFamily="18" charset="0"/>
              </a:rPr>
              <a:t> </a:t>
            </a:r>
            <a:r>
              <a:rPr lang="en-US" b="1" dirty="0" err="1" smtClean="0">
                <a:solidFill>
                  <a:srgbClr val="002060"/>
                </a:solidFill>
                <a:latin typeface="Times New Roman" pitchFamily="18" charset="0"/>
              </a:rPr>
              <a:t>phạm</a:t>
            </a:r>
            <a:r>
              <a:rPr lang="en-US" b="1" dirty="0" smtClean="0">
                <a:solidFill>
                  <a:srgbClr val="002060"/>
                </a:solidFill>
                <a:latin typeface="Times New Roman" pitchFamily="18" charset="0"/>
              </a:rPr>
              <a:t> vi </a:t>
            </a:r>
            <a:r>
              <a:rPr lang="en-US" b="1" dirty="0" err="1" smtClean="0">
                <a:solidFill>
                  <a:srgbClr val="002060"/>
                </a:solidFill>
                <a:latin typeface="Times New Roman" pitchFamily="18" charset="0"/>
              </a:rPr>
              <a:t>nghĩa</a:t>
            </a:r>
            <a:r>
              <a:rPr lang="en-US" b="1" dirty="0" smtClean="0">
                <a:solidFill>
                  <a:srgbClr val="002060"/>
                </a:solidFill>
                <a:latin typeface="Times New Roman" pitchFamily="18" charset="0"/>
              </a:rPr>
              <a:t> </a:t>
            </a:r>
            <a:r>
              <a:rPr lang="en-US" b="1" dirty="0" err="1" smtClean="0">
                <a:solidFill>
                  <a:srgbClr val="002060"/>
                </a:solidFill>
                <a:latin typeface="Times New Roman" pitchFamily="18" charset="0"/>
              </a:rPr>
              <a:t>hẹp</a:t>
            </a:r>
            <a:r>
              <a:rPr lang="en-US" b="1" dirty="0" smtClean="0">
                <a:solidFill>
                  <a:srgbClr val="002060"/>
                </a:solidFill>
                <a:latin typeface="Times New Roman" pitchFamily="18" charset="0"/>
              </a:rPr>
              <a:t> </a:t>
            </a:r>
            <a:r>
              <a:rPr lang="en-US" b="1" dirty="0" err="1" smtClean="0">
                <a:solidFill>
                  <a:srgbClr val="002060"/>
                </a:solidFill>
                <a:latin typeface="Times New Roman" pitchFamily="18" charset="0"/>
              </a:rPr>
              <a:t>hơn</a:t>
            </a:r>
            <a:r>
              <a:rPr lang="en-US" b="1" dirty="0" smtClean="0">
                <a:solidFill>
                  <a:srgbClr val="002060"/>
                </a:solidFill>
                <a:latin typeface="Times New Roman" pitchFamily="18" charset="0"/>
              </a:rPr>
              <a:t> </a:t>
            </a:r>
            <a:r>
              <a:rPr lang="en-US" b="1" i="1" dirty="0" smtClean="0">
                <a:solidFill>
                  <a:srgbClr val="002060"/>
                </a:solidFill>
                <a:latin typeface="Times New Roman" pitchFamily="18" charset="0"/>
              </a:rPr>
              <a:t>“</a:t>
            </a:r>
            <a:r>
              <a:rPr lang="en-US" b="1" i="1" dirty="0" err="1" smtClean="0">
                <a:solidFill>
                  <a:srgbClr val="002060"/>
                </a:solidFill>
                <a:latin typeface="Times New Roman" pitchFamily="18" charset="0"/>
              </a:rPr>
              <a:t>cây</a:t>
            </a:r>
            <a:r>
              <a:rPr lang="en-US" b="1" dirty="0" smtClean="0">
                <a:solidFill>
                  <a:srgbClr val="002060"/>
                </a:solidFill>
                <a:latin typeface="Times New Roman" pitchFamily="18" charset="0"/>
              </a:rPr>
              <a:t>, </a:t>
            </a:r>
            <a:r>
              <a:rPr lang="en-US" b="1" i="1" dirty="0" err="1" smtClean="0">
                <a:solidFill>
                  <a:srgbClr val="002060"/>
                </a:solidFill>
                <a:latin typeface="Times New Roman" pitchFamily="18" charset="0"/>
              </a:rPr>
              <a:t>cỏ</a:t>
            </a:r>
            <a:r>
              <a:rPr lang="en-US" b="1" i="1" dirty="0" smtClean="0">
                <a:solidFill>
                  <a:srgbClr val="002060"/>
                </a:solidFill>
                <a:latin typeface="Times New Roman" pitchFamily="18" charset="0"/>
              </a:rPr>
              <a:t>, </a:t>
            </a:r>
            <a:r>
              <a:rPr lang="en-US" b="1" i="1" dirty="0" err="1" smtClean="0">
                <a:solidFill>
                  <a:srgbClr val="002060"/>
                </a:solidFill>
                <a:latin typeface="Times New Roman" pitchFamily="18" charset="0"/>
              </a:rPr>
              <a:t>hoa</a:t>
            </a:r>
            <a:r>
              <a:rPr lang="en-US" b="1" i="1" dirty="0" smtClean="0">
                <a:solidFill>
                  <a:srgbClr val="002060"/>
                </a:solidFill>
                <a:latin typeface="Times New Roman" pitchFamily="18" charset="0"/>
              </a:rPr>
              <a:t>”</a:t>
            </a:r>
            <a:r>
              <a:rPr lang="en-US" b="1" dirty="0" smtClean="0">
                <a:solidFill>
                  <a:srgbClr val="002060"/>
                </a:solidFill>
                <a:latin typeface="Times New Roman" pitchFamily="18" charset="0"/>
              </a:rPr>
              <a:t> </a:t>
            </a:r>
            <a:r>
              <a:rPr lang="en-US" b="1" dirty="0" err="1" smtClean="0">
                <a:solidFill>
                  <a:srgbClr val="002060"/>
                </a:solidFill>
                <a:latin typeface="Times New Roman" pitchFamily="18" charset="0"/>
              </a:rPr>
              <a:t>và</a:t>
            </a:r>
            <a:r>
              <a:rPr lang="en-US" b="1" dirty="0" smtClean="0">
                <a:solidFill>
                  <a:srgbClr val="002060"/>
                </a:solidFill>
                <a:latin typeface="Times New Roman" pitchFamily="18" charset="0"/>
              </a:rPr>
              <a:t> </a:t>
            </a:r>
            <a:r>
              <a:rPr lang="en-US" b="1" dirty="0" err="1" smtClean="0">
                <a:solidFill>
                  <a:srgbClr val="002060"/>
                </a:solidFill>
                <a:latin typeface="Times New Roman" pitchFamily="18" charset="0"/>
              </a:rPr>
              <a:t>từ</a:t>
            </a:r>
            <a:r>
              <a:rPr lang="en-US" b="1" dirty="0" smtClean="0">
                <a:solidFill>
                  <a:srgbClr val="002060"/>
                </a:solidFill>
                <a:latin typeface="Times New Roman" pitchFamily="18" charset="0"/>
              </a:rPr>
              <a:t> </a:t>
            </a:r>
            <a:r>
              <a:rPr lang="en-US" b="1" dirty="0" err="1" smtClean="0">
                <a:solidFill>
                  <a:srgbClr val="002060"/>
                </a:solidFill>
                <a:latin typeface="Times New Roman" pitchFamily="18" charset="0"/>
              </a:rPr>
              <a:t>ngữ</a:t>
            </a:r>
            <a:r>
              <a:rPr lang="en-US" b="1" dirty="0" smtClean="0">
                <a:solidFill>
                  <a:srgbClr val="002060"/>
                </a:solidFill>
                <a:latin typeface="Times New Roman" pitchFamily="18" charset="0"/>
              </a:rPr>
              <a:t> </a:t>
            </a:r>
            <a:r>
              <a:rPr lang="en-US" b="1" dirty="0" err="1" smtClean="0">
                <a:solidFill>
                  <a:srgbClr val="002060"/>
                </a:solidFill>
                <a:latin typeface="Times New Roman" pitchFamily="18" charset="0"/>
              </a:rPr>
              <a:t>có</a:t>
            </a:r>
            <a:r>
              <a:rPr lang="en-US" b="1" dirty="0" smtClean="0">
                <a:solidFill>
                  <a:srgbClr val="002060"/>
                </a:solidFill>
                <a:latin typeface="Times New Roman" pitchFamily="18" charset="0"/>
              </a:rPr>
              <a:t> </a:t>
            </a:r>
            <a:r>
              <a:rPr lang="en-US" b="1" dirty="0" err="1" smtClean="0">
                <a:solidFill>
                  <a:srgbClr val="002060"/>
                </a:solidFill>
                <a:latin typeface="Times New Roman" pitchFamily="18" charset="0"/>
              </a:rPr>
              <a:t>nghĩa</a:t>
            </a:r>
            <a:r>
              <a:rPr lang="en-US" b="1" dirty="0" smtClean="0">
                <a:solidFill>
                  <a:srgbClr val="002060"/>
                </a:solidFill>
                <a:latin typeface="Times New Roman" pitchFamily="18" charset="0"/>
              </a:rPr>
              <a:t> </a:t>
            </a:r>
            <a:r>
              <a:rPr lang="en-US" b="1" dirty="0" err="1" smtClean="0">
                <a:solidFill>
                  <a:srgbClr val="002060"/>
                </a:solidFill>
                <a:latin typeface="Times New Roman" pitchFamily="18" charset="0"/>
              </a:rPr>
              <a:t>rộng</a:t>
            </a:r>
            <a:r>
              <a:rPr lang="en-US" b="1" dirty="0" smtClean="0">
                <a:solidFill>
                  <a:srgbClr val="002060"/>
                </a:solidFill>
                <a:latin typeface="Times New Roman" pitchFamily="18" charset="0"/>
              </a:rPr>
              <a:t> </a:t>
            </a:r>
            <a:r>
              <a:rPr lang="en-US" b="1" dirty="0" err="1" smtClean="0">
                <a:solidFill>
                  <a:srgbClr val="002060"/>
                </a:solidFill>
                <a:latin typeface="Times New Roman" pitchFamily="18" charset="0"/>
              </a:rPr>
              <a:t>hơn</a:t>
            </a:r>
            <a:r>
              <a:rPr lang="en-US" b="1" dirty="0" smtClean="0">
                <a:solidFill>
                  <a:srgbClr val="002060"/>
                </a:solidFill>
                <a:latin typeface="Times New Roman" pitchFamily="18" charset="0"/>
              </a:rPr>
              <a:t> 3 </a:t>
            </a:r>
            <a:r>
              <a:rPr lang="en-US" b="1" dirty="0" err="1" smtClean="0">
                <a:solidFill>
                  <a:srgbClr val="002060"/>
                </a:solidFill>
                <a:latin typeface="Times New Roman" pitchFamily="18" charset="0"/>
              </a:rPr>
              <a:t>từ</a:t>
            </a:r>
            <a:r>
              <a:rPr lang="en-US" b="1" dirty="0" smtClean="0">
                <a:solidFill>
                  <a:srgbClr val="002060"/>
                </a:solidFill>
                <a:latin typeface="Times New Roman" pitchFamily="18" charset="0"/>
              </a:rPr>
              <a:t> </a:t>
            </a:r>
            <a:r>
              <a:rPr lang="en-US" b="1" dirty="0" err="1" smtClean="0">
                <a:solidFill>
                  <a:srgbClr val="002060"/>
                </a:solidFill>
                <a:latin typeface="Times New Roman" pitchFamily="18" charset="0"/>
              </a:rPr>
              <a:t>đó</a:t>
            </a:r>
            <a:r>
              <a:rPr lang="en-US" b="1" dirty="0" smtClean="0">
                <a:solidFill>
                  <a:srgbClr val="002060"/>
                </a:solidFill>
                <a:latin typeface="Times New Roman" pitchFamily="18" charset="0"/>
              </a:rPr>
              <a:t>?</a:t>
            </a:r>
            <a:r>
              <a:rPr lang="en-US" b="1" dirty="0" smtClean="0">
                <a:solidFill>
                  <a:srgbClr val="002060"/>
                </a:solidFill>
                <a:latin typeface="Times New Roman" pitchFamily="18" charset="0"/>
                <a:cs typeface="Times New Roman" pitchFamily="18" charset="0"/>
              </a:rPr>
              <a:t> ( 4 đ)</a:t>
            </a:r>
            <a:endParaRPr lang="en-US" b="1" dirty="0" smtClean="0">
              <a:solidFill>
                <a:srgbClr val="002060"/>
              </a:solidFill>
              <a:latin typeface="Times New Roman" pitchFamily="18" charset="0"/>
            </a:endParaRPr>
          </a:p>
          <a:p>
            <a:pPr>
              <a:buNone/>
            </a:pPr>
            <a:r>
              <a:rPr lang="en-US" b="1" dirty="0" err="1" smtClean="0">
                <a:solidFill>
                  <a:srgbClr val="FF0000"/>
                </a:solidFill>
                <a:latin typeface="Times New Roman" pitchFamily="18" charset="0"/>
                <a:cs typeface="Times New Roman" pitchFamily="18" charset="0"/>
              </a:rPr>
              <a:t>Câu</a:t>
            </a:r>
            <a:r>
              <a:rPr lang="en-US" b="1" dirty="0" smtClean="0">
                <a:solidFill>
                  <a:srgbClr val="FF0000"/>
                </a:solidFill>
                <a:latin typeface="Times New Roman" pitchFamily="18" charset="0"/>
                <a:cs typeface="Times New Roman" pitchFamily="18" charset="0"/>
              </a:rPr>
              <a:t> 3: </a:t>
            </a:r>
            <a:r>
              <a:rPr lang="en-US" b="1" dirty="0" err="1" smtClean="0">
                <a:solidFill>
                  <a:srgbClr val="002060"/>
                </a:solidFill>
                <a:latin typeface="Times New Roman" pitchFamily="18" charset="0"/>
                <a:cs typeface="Times New Roman" pitchFamily="18" charset="0"/>
              </a:rPr>
              <a:t>Hôm</a:t>
            </a:r>
            <a:r>
              <a:rPr lang="en-US" b="1" dirty="0" smtClean="0">
                <a:solidFill>
                  <a:srgbClr val="002060"/>
                </a:solidFill>
                <a:latin typeface="Times New Roman" pitchFamily="18" charset="0"/>
                <a:cs typeface="Times New Roman" pitchFamily="18" charset="0"/>
              </a:rPr>
              <a:t> nay </a:t>
            </a:r>
            <a:r>
              <a:rPr lang="en-US" b="1" dirty="0" err="1" smtClean="0">
                <a:solidFill>
                  <a:srgbClr val="002060"/>
                </a:solidFill>
                <a:latin typeface="Times New Roman" pitchFamily="18" charset="0"/>
                <a:cs typeface="Times New Roman" pitchFamily="18" charset="0"/>
              </a:rPr>
              <a:t>chúng</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ta</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học</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bài</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gì</a:t>
            </a:r>
            <a:r>
              <a:rPr lang="en-US" b="1" dirty="0" smtClean="0">
                <a:solidFill>
                  <a:srgbClr val="002060"/>
                </a:solidFill>
                <a:latin typeface="Times New Roman" pitchFamily="18" charset="0"/>
                <a:cs typeface="Times New Roman" pitchFamily="18" charset="0"/>
              </a:rPr>
              <a:t>? ( 1 đ)</a:t>
            </a:r>
          </a:p>
          <a:p>
            <a:pPr marL="0" indent="0" eaLnBrk="1" hangingPunct="1">
              <a:lnSpc>
                <a:spcPct val="80000"/>
              </a:lnSpc>
              <a:buFontTx/>
              <a:buNone/>
            </a:pPr>
            <a:endParaRPr lang="en-US" b="1" dirty="0" smtClean="0">
              <a:solidFill>
                <a:srgbClr val="002060"/>
              </a:solidFill>
              <a:latin typeface="Times New Roman" pitchFamily="18" charset="0"/>
              <a:cs typeface="Times New Roman" pitchFamily="18" charset="0"/>
            </a:endParaRPr>
          </a:p>
        </p:txBody>
      </p:sp>
      <p:sp>
        <p:nvSpPr>
          <p:cNvPr id="4" name="AutoShape 2"/>
          <p:cNvSpPr>
            <a:spLocks noChangeArrowheads="1"/>
          </p:cNvSpPr>
          <p:nvPr/>
        </p:nvSpPr>
        <p:spPr bwMode="auto">
          <a:xfrm>
            <a:off x="1905000" y="0"/>
            <a:ext cx="5105400" cy="685800"/>
          </a:xfrm>
          <a:prstGeom prst="flowChartAlternateProcess">
            <a:avLst/>
          </a:prstGeom>
          <a:noFill/>
          <a:ln w="22225">
            <a:solidFill>
              <a:schemeClr val="tx1"/>
            </a:solidFill>
            <a:miter lim="800000"/>
            <a:headEnd/>
            <a:tailEnd/>
          </a:ln>
        </p:spPr>
        <p:txBody>
          <a:bodyPr wrap="none" anchor="ctr"/>
          <a:lstStyle/>
          <a:p>
            <a:pPr algn="ctr" eaLnBrk="0" hangingPunct="0"/>
            <a:r>
              <a:rPr lang="en-US" sz="3600" b="1" u="none" dirty="0" err="1">
                <a:solidFill>
                  <a:srgbClr val="FF0000"/>
                </a:solidFill>
                <a:latin typeface=".VnTimeH" pitchFamily="34" charset="0"/>
              </a:rPr>
              <a:t>KiÓm</a:t>
            </a:r>
            <a:r>
              <a:rPr lang="en-US" sz="3600" b="1" u="none" dirty="0">
                <a:solidFill>
                  <a:srgbClr val="FF0000"/>
                </a:solidFill>
                <a:latin typeface=".VnTimeH" pitchFamily="34" charset="0"/>
              </a:rPr>
              <a:t> </a:t>
            </a:r>
            <a:r>
              <a:rPr lang="en-US" sz="3600" b="1" u="none" dirty="0" err="1">
                <a:solidFill>
                  <a:srgbClr val="FF0000"/>
                </a:solidFill>
                <a:latin typeface=".VnTimeH" pitchFamily="34" charset="0"/>
              </a:rPr>
              <a:t>tra</a:t>
            </a:r>
            <a:r>
              <a:rPr lang="en-US" sz="3600" b="1" u="none" dirty="0">
                <a:solidFill>
                  <a:srgbClr val="FF0000"/>
                </a:solidFill>
                <a:latin typeface=".VnTimeH" pitchFamily="34" charset="0"/>
              </a:rPr>
              <a:t> </a:t>
            </a:r>
            <a:r>
              <a:rPr lang="en-US" sz="3600" b="1" u="none" dirty="0" err="1">
                <a:solidFill>
                  <a:srgbClr val="FF0000"/>
                </a:solidFill>
                <a:latin typeface=".VnTimeH" pitchFamily="34" charset="0"/>
              </a:rPr>
              <a:t>bµi</a:t>
            </a:r>
            <a:r>
              <a:rPr lang="en-US" sz="3600" b="1" u="none" dirty="0">
                <a:solidFill>
                  <a:srgbClr val="FF0000"/>
                </a:solidFill>
                <a:latin typeface=".VnTimeH" pitchFamily="34" charset="0"/>
              </a:rPr>
              <a:t> </a:t>
            </a:r>
            <a:r>
              <a:rPr lang="en-US" sz="3600" b="1" u="none" dirty="0" err="1">
                <a:solidFill>
                  <a:srgbClr val="FF0000"/>
                </a:solidFill>
                <a:latin typeface=".VnTimeH" pitchFamily="34" charset="0"/>
              </a:rPr>
              <a:t>cò</a:t>
            </a:r>
            <a:endParaRPr lang="en-US" sz="3600" b="1" u="none" dirty="0">
              <a:solidFill>
                <a:srgbClr val="FF0000"/>
              </a:solidFill>
              <a:latin typeface=".VnTimeH"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00200"/>
            <a:ext cx="8839200" cy="1569660"/>
          </a:xfrm>
          <a:prstGeom prst="rect">
            <a:avLst/>
          </a:prstGeom>
        </p:spPr>
        <p:txBody>
          <a:bodyPr wrap="square">
            <a:spAutoFit/>
          </a:bodyPr>
          <a:lstStyle/>
          <a:p>
            <a:pPr>
              <a:spcBef>
                <a:spcPct val="50000"/>
              </a:spcBef>
            </a:pP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4:  </a:t>
            </a:r>
            <a:r>
              <a:rPr lang="en-US" sz="3200" b="1" dirty="0" err="1" smtClean="0">
                <a:solidFill>
                  <a:srgbClr val="FF0000"/>
                </a:solidFill>
                <a:latin typeface="Times New Roman" pitchFamily="18" charset="0"/>
                <a:cs typeface="Times New Roman" pitchFamily="18" charset="0"/>
              </a:rPr>
              <a:t>Xếp</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từ</a:t>
            </a:r>
            <a:r>
              <a:rPr lang="en-US" sz="3200" b="1" dirty="0" smtClean="0">
                <a:solidFill>
                  <a:srgbClr val="FF0000"/>
                </a:solidFill>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mũi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nghe</a:t>
            </a:r>
            <a:r>
              <a:rPr lang="en-US" sz="3200" b="1" dirty="0" smtClean="0">
                <a:latin typeface="Times New Roman" pitchFamily="18" charset="0"/>
                <a:cs typeface="Times New Roman" pitchFamily="18" charset="0"/>
              </a:rPr>
              <a:t>, tai, </a:t>
            </a:r>
            <a:r>
              <a:rPr lang="en-US" sz="3200" b="1" dirty="0" err="1" smtClean="0">
                <a:latin typeface="Times New Roman" pitchFamily="18" charset="0"/>
                <a:cs typeface="Times New Roman" pitchFamily="18" charset="0"/>
              </a:rPr>
              <a:t>thính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điếc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thơm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rõ</a:t>
            </a:r>
            <a:r>
              <a:rPr lang="en-US" sz="3200" b="1" dirty="0" smtClean="0">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đúng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trường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từ</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vựng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nó</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theo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bảng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sau</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152400" y="3505200"/>
          <a:ext cx="8991600" cy="1616076"/>
        </p:xfrm>
        <a:graphic>
          <a:graphicData uri="http://schemas.openxmlformats.org/drawingml/2006/table">
            <a:tbl>
              <a:tblPr firstRow="1" bandRow="1">
                <a:tableStyleId>{5C22544A-7EE6-4342-B048-85BDC9FD1C3A}</a:tableStyleId>
              </a:tblPr>
              <a:tblGrid>
                <a:gridCol w="4495800"/>
                <a:gridCol w="4495800"/>
              </a:tblGrid>
              <a:tr h="834794">
                <a:tc>
                  <a:txBody>
                    <a:bodyPr/>
                    <a:lstStyle/>
                    <a:p>
                      <a:pPr algn="ctr"/>
                      <a:r>
                        <a:rPr lang="en-US" sz="3200" dirty="0" err="1" smtClean="0">
                          <a:solidFill>
                            <a:srgbClr val="7030A0"/>
                          </a:solidFill>
                          <a:latin typeface="Times New Roman" pitchFamily="18" charset="0"/>
                          <a:cs typeface="Times New Roman" pitchFamily="18" charset="0"/>
                        </a:rPr>
                        <a:t>Khứu</a:t>
                      </a:r>
                      <a:r>
                        <a:rPr lang="en-US" sz="3200" baseline="0" dirty="0" smtClean="0">
                          <a:solidFill>
                            <a:srgbClr val="7030A0"/>
                          </a:solidFill>
                          <a:latin typeface="Times New Roman" pitchFamily="18" charset="0"/>
                          <a:cs typeface="Times New Roman" pitchFamily="18" charset="0"/>
                        </a:rPr>
                        <a:t> </a:t>
                      </a:r>
                      <a:r>
                        <a:rPr lang="en-US" sz="3200" baseline="0" dirty="0" err="1" smtClean="0">
                          <a:solidFill>
                            <a:srgbClr val="7030A0"/>
                          </a:solidFill>
                          <a:latin typeface="Times New Roman" pitchFamily="18" charset="0"/>
                          <a:cs typeface="Times New Roman" pitchFamily="18" charset="0"/>
                        </a:rPr>
                        <a:t>giác</a:t>
                      </a:r>
                      <a:endParaRPr lang="en-US" sz="3200" dirty="0">
                        <a:solidFill>
                          <a:srgbClr val="7030A0"/>
                        </a:solidFill>
                        <a:latin typeface="Times New Roman" pitchFamily="18" charset="0"/>
                        <a:cs typeface="Times New Roman"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3200" dirty="0" err="1" smtClean="0">
                          <a:solidFill>
                            <a:srgbClr val="7030A0"/>
                          </a:solidFill>
                          <a:latin typeface="Times New Roman" pitchFamily="18" charset="0"/>
                          <a:cs typeface="Times New Roman" pitchFamily="18" charset="0"/>
                        </a:rPr>
                        <a:t>Thính</a:t>
                      </a:r>
                      <a:r>
                        <a:rPr lang="en-US" sz="3200" baseline="0" dirty="0" smtClean="0">
                          <a:solidFill>
                            <a:srgbClr val="7030A0"/>
                          </a:solidFill>
                          <a:latin typeface="Times New Roman" pitchFamily="18" charset="0"/>
                          <a:cs typeface="Times New Roman" pitchFamily="18" charset="0"/>
                        </a:rPr>
                        <a:t> </a:t>
                      </a:r>
                      <a:r>
                        <a:rPr lang="en-US" sz="3200" baseline="0" dirty="0" err="1" smtClean="0">
                          <a:solidFill>
                            <a:srgbClr val="7030A0"/>
                          </a:solidFill>
                          <a:latin typeface="Times New Roman" pitchFamily="18" charset="0"/>
                          <a:cs typeface="Times New Roman" pitchFamily="18" charset="0"/>
                        </a:rPr>
                        <a:t>giác</a:t>
                      </a:r>
                      <a:endParaRPr lang="en-US" sz="3200" dirty="0">
                        <a:solidFill>
                          <a:srgbClr val="7030A0"/>
                        </a:solidFill>
                        <a:latin typeface="Times New Roman" pitchFamily="18" charset="0"/>
                        <a:cs typeface="Times New Roman"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r>
              <a:tr h="781282">
                <a:tc>
                  <a:txBody>
                    <a:bodyPr/>
                    <a:lstStyle/>
                    <a:p>
                      <a:endParaRPr lang="en-US" sz="3200" dirty="0">
                        <a:latin typeface="Times New Roman" pitchFamily="18" charset="0"/>
                        <a:cs typeface="Times New Roman"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r>
                        <a:rPr lang="en-US" sz="3200" b="1" i="1" dirty="0" smtClean="0">
                          <a:solidFill>
                            <a:srgbClr val="0070C0"/>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r>
            </a:tbl>
          </a:graphicData>
        </a:graphic>
      </p:graphicFrame>
      <p:sp>
        <p:nvSpPr>
          <p:cNvPr id="7" name="TextBox 6"/>
          <p:cNvSpPr txBox="1">
            <a:spLocks noChangeArrowheads="1"/>
          </p:cNvSpPr>
          <p:nvPr/>
        </p:nvSpPr>
        <p:spPr bwMode="auto">
          <a:xfrm>
            <a:off x="228600" y="4267200"/>
            <a:ext cx="4343400" cy="584775"/>
          </a:xfrm>
          <a:prstGeom prst="rect">
            <a:avLst/>
          </a:prstGeom>
          <a:noFill/>
          <a:ln w="9525">
            <a:noFill/>
            <a:miter lim="800000"/>
            <a:headEnd/>
            <a:tailEnd/>
          </a:ln>
        </p:spPr>
        <p:txBody>
          <a:bodyPr wrap="square">
            <a:spAutoFit/>
          </a:bodyPr>
          <a:lstStyle/>
          <a:p>
            <a:r>
              <a:rPr lang="en-US" sz="3200" b="1" dirty="0" err="1">
                <a:latin typeface="Times New Roman" pitchFamily="18" charset="0"/>
                <a:cs typeface="Times New Roman" pitchFamily="18" charset="0"/>
              </a:rPr>
              <a:t>mũi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thính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điếc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thơm</a:t>
            </a:r>
            <a:r>
              <a:rPr lang="en-US" sz="3200" b="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8" name="TextBox 7"/>
          <p:cNvSpPr txBox="1">
            <a:spLocks noChangeArrowheads="1"/>
          </p:cNvSpPr>
          <p:nvPr/>
        </p:nvSpPr>
        <p:spPr bwMode="auto">
          <a:xfrm>
            <a:off x="4648200" y="4267200"/>
            <a:ext cx="4876800" cy="584775"/>
          </a:xfrm>
          <a:prstGeom prst="rect">
            <a:avLst/>
          </a:prstGeom>
          <a:noFill/>
          <a:ln w="9525">
            <a:noFill/>
            <a:miter lim="800000"/>
            <a:headEnd/>
            <a:tailEnd/>
          </a:ln>
        </p:spPr>
        <p:txBody>
          <a:bodyPr wrap="square">
            <a:spAutoFit/>
          </a:bodyPr>
          <a:lstStyle/>
          <a:p>
            <a:r>
              <a:rPr lang="en-US" sz="3200" b="1" dirty="0" err="1">
                <a:latin typeface="Times New Roman" pitchFamily="18" charset="0"/>
                <a:cs typeface="Times New Roman" pitchFamily="18" charset="0"/>
              </a:rPr>
              <a:t>nghe</a:t>
            </a:r>
            <a:r>
              <a:rPr lang="en-US" sz="3200" b="1" dirty="0">
                <a:latin typeface="Times New Roman" pitchFamily="18" charset="0"/>
                <a:cs typeface="Times New Roman" pitchFamily="18" charset="0"/>
              </a:rPr>
              <a:t>, tai, </a:t>
            </a:r>
            <a:r>
              <a:rPr lang="en-US" sz="3200" b="1" dirty="0" err="1">
                <a:latin typeface="Times New Roman" pitchFamily="18" charset="0"/>
                <a:cs typeface="Times New Roman" pitchFamily="18" charset="0"/>
              </a:rPr>
              <a:t>thính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điếc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rõ</a:t>
            </a:r>
            <a:r>
              <a:rPr lang="en-US" sz="3200" b="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9" name="Rectangle 11"/>
          <p:cNvSpPr>
            <a:spLocks noChangeArrowheads="1"/>
          </p:cNvSpPr>
          <p:nvPr/>
        </p:nvSpPr>
        <p:spPr bwMode="auto">
          <a:xfrm>
            <a:off x="0" y="1066800"/>
            <a:ext cx="5486400" cy="409575"/>
          </a:xfrm>
          <a:prstGeom prst="rect">
            <a:avLst/>
          </a:prstGeom>
          <a:noFill/>
          <a:ln w="9525">
            <a:noFill/>
            <a:miter lim="800000"/>
            <a:headEnd/>
            <a:tailEnd/>
          </a:ln>
        </p:spPr>
        <p:txBody>
          <a:bodyPr anchor="ctr"/>
          <a:lstStyle/>
          <a:p>
            <a:pPr marL="571500" indent="-571500">
              <a:buAutoNum type="romanUcPeriod"/>
            </a:pPr>
            <a:r>
              <a:rPr lang="en-US" sz="3000" b="1" u="sng" dirty="0" err="1" smtClean="0">
                <a:solidFill>
                  <a:srgbClr val="FF0000"/>
                </a:solidFill>
                <a:latin typeface="Times New Roman" pitchFamily="18" charset="0"/>
              </a:rPr>
              <a:t>Thế</a:t>
            </a:r>
            <a:r>
              <a:rPr lang="en-US" sz="3000" b="1" u="sng" dirty="0" smtClean="0">
                <a:solidFill>
                  <a:srgbClr val="FF0000"/>
                </a:solidFill>
                <a:latin typeface="Times New Roman" pitchFamily="18" charset="0"/>
              </a:rPr>
              <a:t> </a:t>
            </a:r>
            <a:r>
              <a:rPr lang="en-US" sz="3000" b="1" u="sng" dirty="0" err="1">
                <a:solidFill>
                  <a:srgbClr val="FF0000"/>
                </a:solidFill>
                <a:latin typeface="Times New Roman" pitchFamily="18" charset="0"/>
              </a:rPr>
              <a:t>nào</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là</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trường</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từ</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vựng</a:t>
            </a:r>
            <a:r>
              <a:rPr lang="en-US" sz="3000" b="1" u="sng" dirty="0" smtClean="0">
                <a:solidFill>
                  <a:srgbClr val="FF0000"/>
                </a:solidFill>
                <a:latin typeface="Times New Roman" pitchFamily="18" charset="0"/>
              </a:rPr>
              <a:t>:</a:t>
            </a:r>
          </a:p>
          <a:p>
            <a:pPr marL="571500" indent="-571500"/>
            <a:r>
              <a:rPr lang="en-US" sz="3200" b="1" dirty="0" smtClean="0">
                <a:solidFill>
                  <a:srgbClr val="FF0000"/>
                </a:solidFill>
                <a:latin typeface="Times New Roman" pitchFamily="18" charset="0"/>
              </a:rPr>
              <a:t>II. </a:t>
            </a:r>
            <a:r>
              <a:rPr lang="en-US" sz="3200" b="1" u="sng" dirty="0" err="1" smtClean="0">
                <a:solidFill>
                  <a:srgbClr val="FF0000"/>
                </a:solidFill>
                <a:latin typeface="Times New Roman" pitchFamily="18" charset="0"/>
              </a:rPr>
              <a:t>Luyện</a:t>
            </a:r>
            <a:r>
              <a:rPr lang="en-US" sz="3200" b="1" u="sng" dirty="0" smtClean="0">
                <a:solidFill>
                  <a:srgbClr val="FF0000"/>
                </a:solidFill>
                <a:latin typeface="Times New Roman" pitchFamily="18" charset="0"/>
              </a:rPr>
              <a:t> </a:t>
            </a:r>
            <a:r>
              <a:rPr lang="en-US" sz="3200" b="1" u="sng" dirty="0" err="1" smtClean="0">
                <a:solidFill>
                  <a:srgbClr val="FF0000"/>
                </a:solidFill>
                <a:latin typeface="Times New Roman" pitchFamily="18" charset="0"/>
              </a:rPr>
              <a:t>tập</a:t>
            </a:r>
            <a:r>
              <a:rPr lang="en-US" sz="3200" b="1" u="sng" dirty="0" smtClean="0">
                <a:solidFill>
                  <a:srgbClr val="FF0000"/>
                </a:solidFill>
                <a:latin typeface="Times New Roman" pitchFamily="18" charset="0"/>
              </a:rPr>
              <a:t>:</a:t>
            </a:r>
          </a:p>
          <a:p>
            <a:pPr marL="571500" indent="-571500"/>
            <a:endParaRPr lang="en-US" sz="3000" b="1" u="sng" dirty="0">
              <a:solidFill>
                <a:srgbClr val="FF0000"/>
              </a:solidFill>
              <a:latin typeface="Times New Roman" pitchFamily="18" charset="0"/>
            </a:endParaRPr>
          </a:p>
        </p:txBody>
      </p:sp>
      <p:sp>
        <p:nvSpPr>
          <p:cNvPr id="10" name="Text Box 4"/>
          <p:cNvSpPr txBox="1">
            <a:spLocks noChangeArrowheads="1"/>
          </p:cNvSpPr>
          <p:nvPr/>
        </p:nvSpPr>
        <p:spPr bwMode="auto">
          <a:xfrm>
            <a:off x="1371600" y="0"/>
            <a:ext cx="6934200" cy="646331"/>
          </a:xfrm>
          <a:prstGeom prst="rect">
            <a:avLst/>
          </a:prstGeom>
          <a:noFill/>
          <a:ln w="9525">
            <a:noFill/>
            <a:miter lim="800000"/>
            <a:headEnd/>
            <a:tailEnd/>
          </a:ln>
        </p:spPr>
        <p:txBody>
          <a:bodyPr wrap="square">
            <a:spAutoFit/>
          </a:bodyPr>
          <a:lstStyle/>
          <a:p>
            <a:pPr>
              <a:spcBef>
                <a:spcPct val="50000"/>
              </a:spcBef>
            </a:pPr>
            <a:r>
              <a:rPr lang="en-US" sz="2800" b="1" u="sng" dirty="0">
                <a:solidFill>
                  <a:srgbClr val="FF0000"/>
                </a:solidFill>
                <a:latin typeface="Times New Roman" pitchFamily="18" charset="0"/>
              </a:rPr>
              <a:t>TIẾT 6</a:t>
            </a:r>
            <a:r>
              <a:rPr lang="en-US" sz="2800" b="1" dirty="0">
                <a:solidFill>
                  <a:srgbClr val="FF0000"/>
                </a:solidFill>
                <a:latin typeface="Times New Roman" pitchFamily="18" charset="0"/>
              </a:rPr>
              <a:t>            </a:t>
            </a:r>
            <a:r>
              <a:rPr lang="en-US" sz="3600" b="1" dirty="0">
                <a:solidFill>
                  <a:srgbClr val="FF0000"/>
                </a:solidFill>
                <a:latin typeface="Times New Roman" pitchFamily="18" charset="0"/>
              </a:rPr>
              <a:t>TRƯỜNG TỪ VỰNG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2133600"/>
            <a:ext cx="9144000" cy="4031873"/>
          </a:xfrm>
          <a:prstGeom prst="rect">
            <a:avLst/>
          </a:prstGeom>
          <a:noFill/>
          <a:ln w="9525">
            <a:noFill/>
            <a:miter lim="800000"/>
            <a:headEnd/>
            <a:tailEnd/>
          </a:ln>
        </p:spPr>
        <p:txBody>
          <a:bodyPr>
            <a:spAutoFit/>
          </a:bodyPr>
          <a:lstStyle/>
          <a:p>
            <a:r>
              <a:rPr lang="nl-NL" sz="3200" b="1" dirty="0">
                <a:solidFill>
                  <a:srgbClr val="FF0000"/>
                </a:solidFill>
                <a:latin typeface="Times New Roman" pitchFamily="18" charset="0"/>
                <a:cs typeface="Times New Roman" pitchFamily="18" charset="0"/>
              </a:rPr>
              <a:t>Bài 5. Tìm các trường từ vựng của mỗi từ sau đây: lưới, lạnh, tấn công</a:t>
            </a:r>
          </a:p>
          <a:p>
            <a:r>
              <a:rPr lang="nl-NL" sz="3200" b="1" dirty="0">
                <a:latin typeface="Times New Roman" pitchFamily="18" charset="0"/>
                <a:cs typeface="Times New Roman" pitchFamily="18" charset="0"/>
              </a:rPr>
              <a:t>    </a:t>
            </a:r>
            <a:r>
              <a:rPr lang="nl-NL" sz="3200" b="1" dirty="0">
                <a:solidFill>
                  <a:srgbClr val="003399"/>
                </a:solidFill>
                <a:latin typeface="Times New Roman" pitchFamily="18" charset="0"/>
                <a:cs typeface="Times New Roman" pitchFamily="18" charset="0"/>
              </a:rPr>
              <a:t>* </a:t>
            </a:r>
            <a:r>
              <a:rPr lang="nl-NL" sz="3200" b="1" u="sng" dirty="0">
                <a:solidFill>
                  <a:srgbClr val="003399"/>
                </a:solidFill>
                <a:latin typeface="Times New Roman" pitchFamily="18" charset="0"/>
                <a:cs typeface="Times New Roman" pitchFamily="18" charset="0"/>
              </a:rPr>
              <a:t>Lưới :</a:t>
            </a:r>
            <a:endParaRPr lang="en-US" sz="3200" b="1" dirty="0">
              <a:solidFill>
                <a:srgbClr val="003399"/>
              </a:solidFill>
              <a:latin typeface="Times New Roman" pitchFamily="18" charset="0"/>
              <a:cs typeface="Times New Roman" pitchFamily="18" charset="0"/>
            </a:endParaRPr>
          </a:p>
          <a:p>
            <a:r>
              <a:rPr lang="nl-NL" sz="3200" b="1" dirty="0">
                <a:latin typeface="Times New Roman" pitchFamily="18" charset="0"/>
                <a:cs typeface="Times New Roman" pitchFamily="18" charset="0"/>
              </a:rPr>
              <a:t> </a:t>
            </a:r>
            <a:r>
              <a:rPr lang="nl-NL" sz="3200" b="1" dirty="0">
                <a:solidFill>
                  <a:srgbClr val="003399"/>
                </a:solidFill>
                <a:latin typeface="Times New Roman" pitchFamily="18" charset="0"/>
                <a:cs typeface="Times New Roman" pitchFamily="18" charset="0"/>
              </a:rPr>
              <a:t>- Dụng cụ đánh bắt thuỷ sản </a:t>
            </a:r>
            <a:r>
              <a:rPr lang="nl-NL" sz="3200" b="1" i="1" dirty="0">
                <a:solidFill>
                  <a:srgbClr val="003399"/>
                </a:solidFill>
                <a:latin typeface="Times New Roman" pitchFamily="18" charset="0"/>
                <a:cs typeface="Times New Roman" pitchFamily="18" charset="0"/>
              </a:rPr>
              <a:t>: </a:t>
            </a:r>
            <a:r>
              <a:rPr lang="nl-NL" sz="3200" b="1" i="1" dirty="0">
                <a:solidFill>
                  <a:srgbClr val="0070C0"/>
                </a:solidFill>
                <a:latin typeface="Times New Roman" pitchFamily="18" charset="0"/>
                <a:cs typeface="Times New Roman" pitchFamily="18" charset="0"/>
              </a:rPr>
              <a:t>lưới, nơm, câu, vó …</a:t>
            </a:r>
            <a:endParaRPr lang="en-US" sz="3200" b="1" dirty="0">
              <a:solidFill>
                <a:srgbClr val="0070C0"/>
              </a:solidFill>
              <a:latin typeface="Times New Roman" pitchFamily="18" charset="0"/>
              <a:cs typeface="Times New Roman" pitchFamily="18" charset="0"/>
            </a:endParaRPr>
          </a:p>
          <a:p>
            <a:r>
              <a:rPr lang="nl-NL" sz="3200" b="1" dirty="0">
                <a:solidFill>
                  <a:srgbClr val="003399"/>
                </a:solidFill>
                <a:latin typeface="Times New Roman" pitchFamily="18" charset="0"/>
                <a:cs typeface="Times New Roman" pitchFamily="18" charset="0"/>
              </a:rPr>
              <a:t> - Dụng cụ thể thao : </a:t>
            </a:r>
            <a:r>
              <a:rPr lang="nl-NL" sz="3200" b="1" i="1" dirty="0">
                <a:solidFill>
                  <a:srgbClr val="0070C0"/>
                </a:solidFill>
                <a:latin typeface="Times New Roman" pitchFamily="18" charset="0"/>
                <a:cs typeface="Times New Roman" pitchFamily="18" charset="0"/>
              </a:rPr>
              <a:t>lưới, vợt, bóng</a:t>
            </a:r>
            <a:r>
              <a:rPr lang="nl-NL" sz="3200" b="1" dirty="0">
                <a:solidFill>
                  <a:srgbClr val="0070C0"/>
                </a:solidFill>
                <a:latin typeface="Times New Roman" pitchFamily="18" charset="0"/>
                <a:cs typeface="Times New Roman" pitchFamily="18" charset="0"/>
              </a:rPr>
              <a:t> …</a:t>
            </a:r>
            <a:endParaRPr lang="en-US" sz="3200" b="1" dirty="0">
              <a:solidFill>
                <a:srgbClr val="0070C0"/>
              </a:solidFill>
              <a:latin typeface="Times New Roman" pitchFamily="18" charset="0"/>
              <a:cs typeface="Times New Roman" pitchFamily="18" charset="0"/>
            </a:endParaRPr>
          </a:p>
          <a:p>
            <a:endParaRPr lang="en-US" sz="3200" b="1" dirty="0">
              <a:solidFill>
                <a:srgbClr val="0070C0"/>
              </a:solidFill>
              <a:latin typeface="Times New Roman" pitchFamily="18" charset="0"/>
              <a:cs typeface="Times New Roman" pitchFamily="18" charset="0"/>
            </a:endParaRPr>
          </a:p>
          <a:p>
            <a:pPr eaLnBrk="1" hangingPunct="1"/>
            <a:endParaRPr lang="en-US" sz="3200" dirty="0">
              <a:solidFill>
                <a:srgbClr val="000000"/>
              </a:solidFill>
              <a:latin typeface="Times New Roman" pitchFamily="18" charset="0"/>
              <a:cs typeface="Times New Roman" pitchFamily="18" charset="0"/>
            </a:endParaRPr>
          </a:p>
          <a:p>
            <a:endParaRPr lang="en-US" sz="3200" b="1" dirty="0">
              <a:solidFill>
                <a:srgbClr val="0070C0"/>
              </a:solidFill>
              <a:latin typeface="Times New Roman" pitchFamily="18" charset="0"/>
              <a:cs typeface="Times New Roman" pitchFamily="18" charset="0"/>
            </a:endParaRPr>
          </a:p>
        </p:txBody>
      </p:sp>
      <p:sp>
        <p:nvSpPr>
          <p:cNvPr id="4" name="Text Box 4"/>
          <p:cNvSpPr txBox="1">
            <a:spLocks noChangeArrowheads="1"/>
          </p:cNvSpPr>
          <p:nvPr/>
        </p:nvSpPr>
        <p:spPr bwMode="auto">
          <a:xfrm>
            <a:off x="1371600" y="0"/>
            <a:ext cx="6934200" cy="646331"/>
          </a:xfrm>
          <a:prstGeom prst="rect">
            <a:avLst/>
          </a:prstGeom>
          <a:noFill/>
          <a:ln w="9525">
            <a:noFill/>
            <a:miter lim="800000"/>
            <a:headEnd/>
            <a:tailEnd/>
          </a:ln>
        </p:spPr>
        <p:txBody>
          <a:bodyPr wrap="square">
            <a:spAutoFit/>
          </a:bodyPr>
          <a:lstStyle/>
          <a:p>
            <a:pPr>
              <a:spcBef>
                <a:spcPct val="50000"/>
              </a:spcBef>
            </a:pPr>
            <a:r>
              <a:rPr lang="en-US" sz="2800" b="1" u="sng" dirty="0">
                <a:solidFill>
                  <a:srgbClr val="FF0000"/>
                </a:solidFill>
                <a:latin typeface="Times New Roman" pitchFamily="18" charset="0"/>
              </a:rPr>
              <a:t>TIẾT 6</a:t>
            </a:r>
            <a:r>
              <a:rPr lang="en-US" sz="2800" b="1" dirty="0">
                <a:solidFill>
                  <a:srgbClr val="FF0000"/>
                </a:solidFill>
                <a:latin typeface="Times New Roman" pitchFamily="18" charset="0"/>
              </a:rPr>
              <a:t>            </a:t>
            </a:r>
            <a:r>
              <a:rPr lang="en-US" sz="3600" b="1" dirty="0">
                <a:solidFill>
                  <a:srgbClr val="FF0000"/>
                </a:solidFill>
                <a:latin typeface="Times New Roman" pitchFamily="18" charset="0"/>
              </a:rPr>
              <a:t>TRƯỜNG TỪ VỰNG</a:t>
            </a:r>
          </a:p>
        </p:txBody>
      </p:sp>
      <p:sp>
        <p:nvSpPr>
          <p:cNvPr id="5" name="Rectangle 11"/>
          <p:cNvSpPr>
            <a:spLocks noChangeArrowheads="1"/>
          </p:cNvSpPr>
          <p:nvPr/>
        </p:nvSpPr>
        <p:spPr bwMode="auto">
          <a:xfrm>
            <a:off x="0" y="1219200"/>
            <a:ext cx="5486400" cy="409575"/>
          </a:xfrm>
          <a:prstGeom prst="rect">
            <a:avLst/>
          </a:prstGeom>
          <a:noFill/>
          <a:ln w="9525">
            <a:noFill/>
            <a:miter lim="800000"/>
            <a:headEnd/>
            <a:tailEnd/>
          </a:ln>
        </p:spPr>
        <p:txBody>
          <a:bodyPr anchor="ctr"/>
          <a:lstStyle/>
          <a:p>
            <a:pPr marL="571500" indent="-571500">
              <a:buAutoNum type="romanUcPeriod"/>
            </a:pPr>
            <a:r>
              <a:rPr lang="en-US" sz="3000" b="1" u="sng" dirty="0" err="1" smtClean="0">
                <a:solidFill>
                  <a:srgbClr val="FF0000"/>
                </a:solidFill>
                <a:latin typeface="Times New Roman" pitchFamily="18" charset="0"/>
              </a:rPr>
              <a:t>Thế</a:t>
            </a:r>
            <a:r>
              <a:rPr lang="en-US" sz="3000" b="1" u="sng" dirty="0" smtClean="0">
                <a:solidFill>
                  <a:srgbClr val="FF0000"/>
                </a:solidFill>
                <a:latin typeface="Times New Roman" pitchFamily="18" charset="0"/>
              </a:rPr>
              <a:t> </a:t>
            </a:r>
            <a:r>
              <a:rPr lang="en-US" sz="3000" b="1" u="sng" dirty="0" err="1">
                <a:solidFill>
                  <a:srgbClr val="FF0000"/>
                </a:solidFill>
                <a:latin typeface="Times New Roman" pitchFamily="18" charset="0"/>
              </a:rPr>
              <a:t>nào</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là</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trường</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từ</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vựng</a:t>
            </a:r>
            <a:r>
              <a:rPr lang="en-US" sz="3000" b="1" u="sng" dirty="0" smtClean="0">
                <a:solidFill>
                  <a:srgbClr val="FF0000"/>
                </a:solidFill>
                <a:latin typeface="Times New Roman" pitchFamily="18" charset="0"/>
              </a:rPr>
              <a:t>:</a:t>
            </a:r>
          </a:p>
          <a:p>
            <a:pPr marL="571500" indent="-571500"/>
            <a:r>
              <a:rPr lang="en-US" sz="3200" b="1" dirty="0" smtClean="0">
                <a:solidFill>
                  <a:srgbClr val="FF0000"/>
                </a:solidFill>
                <a:latin typeface="Times New Roman" pitchFamily="18" charset="0"/>
              </a:rPr>
              <a:t>II. </a:t>
            </a:r>
            <a:r>
              <a:rPr lang="en-US" sz="3200" b="1" u="sng" dirty="0" err="1" smtClean="0">
                <a:solidFill>
                  <a:srgbClr val="FF0000"/>
                </a:solidFill>
                <a:latin typeface="Times New Roman" pitchFamily="18" charset="0"/>
              </a:rPr>
              <a:t>Luyện</a:t>
            </a:r>
            <a:r>
              <a:rPr lang="en-US" sz="3200" b="1" u="sng" dirty="0" smtClean="0">
                <a:solidFill>
                  <a:srgbClr val="FF0000"/>
                </a:solidFill>
                <a:latin typeface="Times New Roman" pitchFamily="18" charset="0"/>
              </a:rPr>
              <a:t> </a:t>
            </a:r>
            <a:r>
              <a:rPr lang="en-US" sz="3200" b="1" u="sng" dirty="0" err="1" smtClean="0">
                <a:solidFill>
                  <a:srgbClr val="FF0000"/>
                </a:solidFill>
                <a:latin typeface="Times New Roman" pitchFamily="18" charset="0"/>
              </a:rPr>
              <a:t>tập</a:t>
            </a:r>
            <a:r>
              <a:rPr lang="en-US" sz="3200" b="1" u="sng" dirty="0" smtClean="0">
                <a:solidFill>
                  <a:srgbClr val="FF0000"/>
                </a:solidFill>
                <a:latin typeface="Times New Roman" pitchFamily="18" charset="0"/>
              </a:rPr>
              <a:t>:</a:t>
            </a:r>
          </a:p>
          <a:p>
            <a:pPr marL="571500" indent="-571500"/>
            <a:endParaRPr lang="en-US" sz="3000" b="1" u="sng"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1676400"/>
            <a:ext cx="9144000" cy="6001643"/>
          </a:xfrm>
          <a:prstGeom prst="rect">
            <a:avLst/>
          </a:prstGeom>
          <a:noFill/>
          <a:ln w="9525">
            <a:noFill/>
            <a:miter lim="800000"/>
            <a:headEnd/>
            <a:tailEnd/>
          </a:ln>
        </p:spPr>
        <p:txBody>
          <a:bodyPr>
            <a:spAutoFit/>
          </a:bodyPr>
          <a:lstStyle/>
          <a:p>
            <a:r>
              <a:rPr lang="nl-NL" sz="3200" b="1" dirty="0" smtClean="0">
                <a:solidFill>
                  <a:srgbClr val="FF0000"/>
                </a:solidFill>
                <a:latin typeface="Times New Roman" pitchFamily="18" charset="0"/>
                <a:cs typeface="Times New Roman" pitchFamily="18" charset="0"/>
              </a:rPr>
              <a:t>Bài </a:t>
            </a:r>
            <a:r>
              <a:rPr lang="nl-NL" sz="3200" b="1" dirty="0">
                <a:solidFill>
                  <a:srgbClr val="FF0000"/>
                </a:solidFill>
                <a:latin typeface="Times New Roman" pitchFamily="18" charset="0"/>
                <a:cs typeface="Times New Roman" pitchFamily="18" charset="0"/>
              </a:rPr>
              <a:t>6. Trong đoạn thơ sau, các từ in đậm được chuyển từ trường từ vựng nào sang trường từ vựng nào?</a:t>
            </a:r>
          </a:p>
          <a:p>
            <a:pPr eaLnBrk="1" hangingPunct="1"/>
            <a:r>
              <a:rPr lang="en-US" sz="3200" dirty="0">
                <a:solidFill>
                  <a:srgbClr val="00000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Ruộng</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rẫy</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là</a:t>
            </a:r>
            <a:r>
              <a:rPr lang="en-US" sz="3200" b="1" i="1" dirty="0">
                <a:solidFill>
                  <a:srgbClr val="0070C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chiến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trường</a:t>
            </a:r>
            <a:r>
              <a:rPr lang="en-US" sz="3200" b="1" i="1" dirty="0">
                <a:solidFill>
                  <a:srgbClr val="002060"/>
                </a:solidFill>
                <a:latin typeface="Times New Roman" pitchFamily="18" charset="0"/>
                <a:cs typeface="Times New Roman" pitchFamily="18" charset="0"/>
              </a:rPr>
              <a:t>,</a:t>
            </a:r>
          </a:p>
          <a:p>
            <a:pPr eaLnBrk="1" hangingPunct="1"/>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Cuốc</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cày</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là</a:t>
            </a:r>
            <a:r>
              <a:rPr lang="en-US" sz="3200" b="1" i="1" dirty="0">
                <a:solidFill>
                  <a:srgbClr val="0070C0"/>
                </a:solidFill>
                <a:latin typeface="Times New Roman" pitchFamily="18" charset="0"/>
                <a:cs typeface="Times New Roman" pitchFamily="18" charset="0"/>
              </a:rPr>
              <a:t> </a:t>
            </a:r>
            <a:r>
              <a:rPr lang="en-US" sz="3200" b="1" i="1" dirty="0" err="1">
                <a:solidFill>
                  <a:srgbClr val="003399"/>
                </a:solidFill>
                <a:latin typeface="Times New Roman" pitchFamily="18" charset="0"/>
                <a:cs typeface="Times New Roman" pitchFamily="18" charset="0"/>
              </a:rPr>
              <a:t>vũ</a:t>
            </a:r>
            <a:r>
              <a:rPr lang="en-US" sz="3200" b="1" i="1" dirty="0">
                <a:solidFill>
                  <a:srgbClr val="003399"/>
                </a:solidFill>
                <a:latin typeface="Times New Roman" pitchFamily="18" charset="0"/>
                <a:cs typeface="Times New Roman" pitchFamily="18" charset="0"/>
              </a:rPr>
              <a:t> </a:t>
            </a:r>
            <a:r>
              <a:rPr lang="en-US" sz="3200" b="1" i="1" dirty="0" err="1">
                <a:solidFill>
                  <a:srgbClr val="003399"/>
                </a:solidFill>
                <a:latin typeface="Times New Roman" pitchFamily="18" charset="0"/>
                <a:cs typeface="Times New Roman" pitchFamily="18" charset="0"/>
              </a:rPr>
              <a:t>khí</a:t>
            </a:r>
            <a:r>
              <a:rPr lang="en-US" sz="3200" b="1" i="1" dirty="0">
                <a:solidFill>
                  <a:srgbClr val="0070C0"/>
                </a:solidFill>
                <a:latin typeface="Times New Roman" pitchFamily="18" charset="0"/>
                <a:cs typeface="Times New Roman" pitchFamily="18" charset="0"/>
              </a:rPr>
              <a:t>,</a:t>
            </a:r>
          </a:p>
          <a:p>
            <a:pPr eaLnBrk="1" hangingPunct="1"/>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Nhà</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nông</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là</a:t>
            </a:r>
            <a:r>
              <a:rPr lang="en-US" sz="3200" b="1" i="1" dirty="0">
                <a:solidFill>
                  <a:srgbClr val="0070C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chiến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sĩ</a:t>
            </a:r>
            <a:r>
              <a:rPr lang="en-US" sz="3200" b="1" i="1" dirty="0">
                <a:solidFill>
                  <a:srgbClr val="002060"/>
                </a:solidFill>
                <a:latin typeface="Times New Roman" pitchFamily="18" charset="0"/>
                <a:cs typeface="Times New Roman" pitchFamily="18" charset="0"/>
              </a:rPr>
              <a:t>,</a:t>
            </a:r>
          </a:p>
          <a:p>
            <a:pPr eaLnBrk="1" hangingPunct="1"/>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Hậu</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phương</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thi</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đua</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với</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tiền</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phương</a:t>
            </a:r>
            <a:r>
              <a:rPr lang="en-US" sz="3200" b="1" i="1" dirty="0">
                <a:solidFill>
                  <a:srgbClr val="0070C0"/>
                </a:solidFill>
                <a:latin typeface="Times New Roman" pitchFamily="18" charset="0"/>
                <a:cs typeface="Times New Roman" pitchFamily="18" charset="0"/>
              </a:rPr>
              <a:t>             </a:t>
            </a:r>
            <a:r>
              <a:rPr lang="en-US" sz="3200" dirty="0">
                <a:solidFill>
                  <a:srgbClr val="000000"/>
                </a:solidFill>
                <a:latin typeface="Times New Roman" pitchFamily="18" charset="0"/>
                <a:cs typeface="Times New Roman" pitchFamily="18" charset="0"/>
              </a:rPr>
              <a:t>(</a:t>
            </a:r>
            <a:r>
              <a:rPr lang="en-US" sz="3200" dirty="0" err="1">
                <a:solidFill>
                  <a:srgbClr val="000000"/>
                </a:solidFill>
                <a:latin typeface="Times New Roman" pitchFamily="18" charset="0"/>
                <a:cs typeface="Times New Roman" pitchFamily="18" charset="0"/>
              </a:rPr>
              <a:t>Hồ</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Chí</a:t>
            </a:r>
            <a:r>
              <a:rPr lang="en-US" sz="3200" dirty="0">
                <a:solidFill>
                  <a:srgbClr val="000000"/>
                </a:solidFill>
                <a:latin typeface="Times New Roman" pitchFamily="18" charset="0"/>
                <a:cs typeface="Times New Roman" pitchFamily="18" charset="0"/>
              </a:rPr>
              <a:t> Minh)</a:t>
            </a:r>
          </a:p>
          <a:p>
            <a:pPr eaLnBrk="1" hangingPunct="1"/>
            <a:r>
              <a:rPr lang="nl-NL" sz="3200" b="1" dirty="0">
                <a:solidFill>
                  <a:srgbClr val="002060"/>
                </a:solidFill>
                <a:latin typeface="Times New Roman" pitchFamily="18" charset="0"/>
                <a:cs typeface="Times New Roman" pitchFamily="18" charset="0"/>
              </a:rPr>
              <a:t>=&gt; Chuyển từ trường từ vựng </a:t>
            </a:r>
            <a:r>
              <a:rPr lang="nl-NL" sz="3200" b="1" dirty="0">
                <a:solidFill>
                  <a:srgbClr val="FF0000"/>
                </a:solidFill>
                <a:latin typeface="Times New Roman" pitchFamily="18" charset="0"/>
                <a:cs typeface="Times New Roman" pitchFamily="18" charset="0"/>
              </a:rPr>
              <a:t>quân sự </a:t>
            </a:r>
            <a:r>
              <a:rPr lang="nl-NL" sz="3200" b="1" dirty="0">
                <a:solidFill>
                  <a:srgbClr val="002060"/>
                </a:solidFill>
                <a:latin typeface="Times New Roman" pitchFamily="18" charset="0"/>
                <a:cs typeface="Times New Roman" pitchFamily="18" charset="0"/>
              </a:rPr>
              <a:t>sang trường từ vựng </a:t>
            </a:r>
            <a:r>
              <a:rPr lang="nl-NL" sz="3200" b="1" dirty="0">
                <a:solidFill>
                  <a:srgbClr val="FF0000"/>
                </a:solidFill>
                <a:latin typeface="Times New Roman" pitchFamily="18" charset="0"/>
                <a:cs typeface="Times New Roman" pitchFamily="18" charset="0"/>
              </a:rPr>
              <a:t>nông nghiệp.</a:t>
            </a:r>
            <a:endParaRPr lang="en-US" sz="3200" b="1" dirty="0">
              <a:solidFill>
                <a:srgbClr val="FF0000"/>
              </a:solidFill>
              <a:latin typeface="Times New Roman" pitchFamily="18" charset="0"/>
              <a:cs typeface="Times New Roman" pitchFamily="18" charset="0"/>
            </a:endParaRPr>
          </a:p>
          <a:p>
            <a:pPr eaLnBrk="1" hangingPunct="1"/>
            <a:endParaRPr lang="en-US" sz="3200" dirty="0">
              <a:solidFill>
                <a:srgbClr val="000000"/>
              </a:solidFill>
              <a:latin typeface="Times New Roman" pitchFamily="18" charset="0"/>
              <a:cs typeface="Times New Roman" pitchFamily="18" charset="0"/>
            </a:endParaRPr>
          </a:p>
          <a:p>
            <a:endParaRPr lang="en-US" sz="3200" b="1" dirty="0">
              <a:solidFill>
                <a:srgbClr val="0070C0"/>
              </a:solidFill>
              <a:latin typeface="Times New Roman" pitchFamily="18" charset="0"/>
              <a:cs typeface="Times New Roman" pitchFamily="18" charset="0"/>
            </a:endParaRPr>
          </a:p>
        </p:txBody>
      </p:sp>
      <p:sp>
        <p:nvSpPr>
          <p:cNvPr id="4" name="Text Box 4"/>
          <p:cNvSpPr txBox="1">
            <a:spLocks noChangeArrowheads="1"/>
          </p:cNvSpPr>
          <p:nvPr/>
        </p:nvSpPr>
        <p:spPr bwMode="auto">
          <a:xfrm>
            <a:off x="1371600" y="0"/>
            <a:ext cx="6934200" cy="646331"/>
          </a:xfrm>
          <a:prstGeom prst="rect">
            <a:avLst/>
          </a:prstGeom>
          <a:noFill/>
          <a:ln w="9525">
            <a:noFill/>
            <a:miter lim="800000"/>
            <a:headEnd/>
            <a:tailEnd/>
          </a:ln>
        </p:spPr>
        <p:txBody>
          <a:bodyPr wrap="square">
            <a:spAutoFit/>
          </a:bodyPr>
          <a:lstStyle/>
          <a:p>
            <a:pPr>
              <a:spcBef>
                <a:spcPct val="50000"/>
              </a:spcBef>
            </a:pPr>
            <a:r>
              <a:rPr lang="en-US" sz="2800" b="1" u="sng" dirty="0">
                <a:solidFill>
                  <a:srgbClr val="FF0000"/>
                </a:solidFill>
                <a:latin typeface="Times New Roman" pitchFamily="18" charset="0"/>
              </a:rPr>
              <a:t>TIẾT 6</a:t>
            </a:r>
            <a:r>
              <a:rPr lang="en-US" sz="2800" b="1" dirty="0">
                <a:solidFill>
                  <a:srgbClr val="FF0000"/>
                </a:solidFill>
                <a:latin typeface="Times New Roman" pitchFamily="18" charset="0"/>
              </a:rPr>
              <a:t>            </a:t>
            </a:r>
            <a:r>
              <a:rPr lang="en-US" sz="3600" b="1" dirty="0">
                <a:solidFill>
                  <a:srgbClr val="FF0000"/>
                </a:solidFill>
                <a:latin typeface="Times New Roman" pitchFamily="18" charset="0"/>
              </a:rPr>
              <a:t>TRƯỜNG TỪ VỰNG</a:t>
            </a:r>
          </a:p>
        </p:txBody>
      </p:sp>
      <p:sp>
        <p:nvSpPr>
          <p:cNvPr id="5" name="Rectangle 11"/>
          <p:cNvSpPr>
            <a:spLocks noChangeArrowheads="1"/>
          </p:cNvSpPr>
          <p:nvPr/>
        </p:nvSpPr>
        <p:spPr bwMode="auto">
          <a:xfrm>
            <a:off x="0" y="1219200"/>
            <a:ext cx="5486400" cy="409575"/>
          </a:xfrm>
          <a:prstGeom prst="rect">
            <a:avLst/>
          </a:prstGeom>
          <a:noFill/>
          <a:ln w="9525">
            <a:noFill/>
            <a:miter lim="800000"/>
            <a:headEnd/>
            <a:tailEnd/>
          </a:ln>
        </p:spPr>
        <p:txBody>
          <a:bodyPr anchor="ctr"/>
          <a:lstStyle/>
          <a:p>
            <a:pPr marL="571500" indent="-571500">
              <a:buAutoNum type="romanUcPeriod"/>
            </a:pPr>
            <a:r>
              <a:rPr lang="en-US" sz="3000" b="1" u="sng" dirty="0" err="1" smtClean="0">
                <a:solidFill>
                  <a:srgbClr val="FF0000"/>
                </a:solidFill>
                <a:latin typeface="Times New Roman" pitchFamily="18" charset="0"/>
              </a:rPr>
              <a:t>Thế</a:t>
            </a:r>
            <a:r>
              <a:rPr lang="en-US" sz="3000" b="1" u="sng" dirty="0" smtClean="0">
                <a:solidFill>
                  <a:srgbClr val="FF0000"/>
                </a:solidFill>
                <a:latin typeface="Times New Roman" pitchFamily="18" charset="0"/>
              </a:rPr>
              <a:t> </a:t>
            </a:r>
            <a:r>
              <a:rPr lang="en-US" sz="3000" b="1" u="sng" dirty="0" err="1">
                <a:solidFill>
                  <a:srgbClr val="FF0000"/>
                </a:solidFill>
                <a:latin typeface="Times New Roman" pitchFamily="18" charset="0"/>
              </a:rPr>
              <a:t>nào</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là</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trường</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từ</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vựng</a:t>
            </a:r>
            <a:r>
              <a:rPr lang="en-US" sz="3000" b="1" u="sng" dirty="0" smtClean="0">
                <a:solidFill>
                  <a:srgbClr val="FF0000"/>
                </a:solidFill>
                <a:latin typeface="Times New Roman" pitchFamily="18" charset="0"/>
              </a:rPr>
              <a:t>:</a:t>
            </a:r>
          </a:p>
          <a:p>
            <a:pPr marL="571500" indent="-571500"/>
            <a:r>
              <a:rPr lang="en-US" sz="3200" b="1" dirty="0" smtClean="0">
                <a:solidFill>
                  <a:srgbClr val="FF0000"/>
                </a:solidFill>
                <a:latin typeface="Times New Roman" pitchFamily="18" charset="0"/>
              </a:rPr>
              <a:t>II. </a:t>
            </a:r>
            <a:r>
              <a:rPr lang="en-US" sz="3200" b="1" u="sng" dirty="0" err="1" smtClean="0">
                <a:solidFill>
                  <a:srgbClr val="FF0000"/>
                </a:solidFill>
                <a:latin typeface="Times New Roman" pitchFamily="18" charset="0"/>
              </a:rPr>
              <a:t>Luyện</a:t>
            </a:r>
            <a:r>
              <a:rPr lang="en-US" sz="3200" b="1" u="sng" dirty="0" smtClean="0">
                <a:solidFill>
                  <a:srgbClr val="FF0000"/>
                </a:solidFill>
                <a:latin typeface="Times New Roman" pitchFamily="18" charset="0"/>
              </a:rPr>
              <a:t> </a:t>
            </a:r>
            <a:r>
              <a:rPr lang="en-US" sz="3200" b="1" u="sng" dirty="0" err="1" smtClean="0">
                <a:solidFill>
                  <a:srgbClr val="FF0000"/>
                </a:solidFill>
                <a:latin typeface="Times New Roman" pitchFamily="18" charset="0"/>
              </a:rPr>
              <a:t>tập</a:t>
            </a:r>
            <a:r>
              <a:rPr lang="en-US" sz="3200" b="1" u="sng" dirty="0" smtClean="0">
                <a:solidFill>
                  <a:srgbClr val="FF0000"/>
                </a:solidFill>
                <a:latin typeface="Times New Roman" pitchFamily="18" charset="0"/>
              </a:rPr>
              <a:t>:</a:t>
            </a:r>
          </a:p>
          <a:p>
            <a:pPr marL="571500" indent="-571500"/>
            <a:endParaRPr lang="en-US" sz="3000" b="1" u="sng"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linds(horizont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Box 8"/>
          <p:cNvSpPr txBox="1">
            <a:spLocks noChangeArrowheads="1"/>
          </p:cNvSpPr>
          <p:nvPr/>
        </p:nvSpPr>
        <p:spPr bwMode="auto">
          <a:xfrm>
            <a:off x="2971800" y="2590800"/>
            <a:ext cx="3048000" cy="1077218"/>
          </a:xfrm>
          <a:prstGeom prst="rect">
            <a:avLst/>
          </a:prstGeom>
          <a:solidFill>
            <a:srgbClr val="00B0F0"/>
          </a:solidFill>
          <a:ln w="9525">
            <a:noFill/>
            <a:miter lim="800000"/>
            <a:headEnd/>
            <a:tailEnd/>
          </a:ln>
        </p:spPr>
        <p:txBody>
          <a:bodyPr wrap="square">
            <a:spAutoFit/>
          </a:bodyPr>
          <a:lstStyle/>
          <a:p>
            <a:pPr algn="ctr"/>
            <a:r>
              <a:rPr lang="en-US" sz="3200" b="1" dirty="0" err="1">
                <a:solidFill>
                  <a:srgbClr val="FF0000"/>
                </a:solidFill>
                <a:latin typeface="Times New Roman" pitchFamily="18" charset="0"/>
                <a:cs typeface="Times New Roman" pitchFamily="18" charset="0"/>
              </a:rPr>
              <a:t>Tr</a:t>
            </a:r>
            <a:r>
              <a:rPr lang="vi-VN" sz="3200" b="1" dirty="0">
                <a:solidFill>
                  <a:srgbClr val="FF0000"/>
                </a:solidFill>
                <a:latin typeface="Times New Roman" pitchFamily="18" charset="0"/>
                <a:cs typeface="Times New Roman" pitchFamily="18" charset="0"/>
              </a:rPr>
              <a:t>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từ</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vựng</a:t>
            </a:r>
            <a:endParaRPr lang="en-US" sz="3200" b="1" dirty="0">
              <a:solidFill>
                <a:srgbClr val="FF0000"/>
              </a:solidFill>
              <a:latin typeface="Times New Roman" pitchFamily="18" charset="0"/>
              <a:cs typeface="Times New Roman" pitchFamily="18" charset="0"/>
            </a:endParaRPr>
          </a:p>
          <a:p>
            <a:pPr algn="ct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chỉ</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a:t>
            </a:r>
            <a:r>
              <a:rPr lang="vi-VN" sz="3200" b="1" dirty="0">
                <a:solidFill>
                  <a:srgbClr val="FF0000"/>
                </a:solidFill>
                <a:latin typeface="Times New Roman" pitchFamily="18" charset="0"/>
                <a:cs typeface="Times New Roman" pitchFamily="18" charset="0"/>
              </a:rPr>
              <a:t>ười</a:t>
            </a:r>
            <a:endParaRPr lang="en-US" sz="3200" b="1" dirty="0">
              <a:solidFill>
                <a:srgbClr val="FF0000"/>
              </a:solidFill>
              <a:latin typeface="Times New Roman" pitchFamily="18" charset="0"/>
              <a:cs typeface="Times New Roman" pitchFamily="18" charset="0"/>
            </a:endParaRPr>
          </a:p>
        </p:txBody>
      </p:sp>
      <p:sp>
        <p:nvSpPr>
          <p:cNvPr id="18439" name="TextBox 12"/>
          <p:cNvSpPr txBox="1">
            <a:spLocks noChangeArrowheads="1"/>
          </p:cNvSpPr>
          <p:nvPr/>
        </p:nvSpPr>
        <p:spPr bwMode="auto">
          <a:xfrm>
            <a:off x="228600" y="609600"/>
            <a:ext cx="3505200" cy="1077218"/>
          </a:xfrm>
          <a:prstGeom prst="rect">
            <a:avLst/>
          </a:prstGeom>
          <a:solidFill>
            <a:schemeClr val="accent1"/>
          </a:solidFill>
          <a:ln w="9525">
            <a:noFill/>
            <a:miter lim="800000"/>
            <a:headEnd/>
            <a:tailEnd/>
          </a:ln>
        </p:spPr>
        <p:txBody>
          <a:bodyPr wrap="square">
            <a:spAutoFit/>
          </a:bodyPr>
          <a:lstStyle/>
          <a:p>
            <a:pPr algn="ctr"/>
            <a:r>
              <a:rPr lang="en-US" sz="3200" b="1" dirty="0" err="1">
                <a:latin typeface="Times New Roman" pitchFamily="18" charset="0"/>
                <a:cs typeface="Times New Roman" pitchFamily="18" charset="0"/>
              </a:rPr>
              <a:t>Tr</a:t>
            </a:r>
            <a:r>
              <a:rPr lang="vi-VN" sz="3200" b="1" dirty="0">
                <a:latin typeface="Times New Roman" pitchFamily="18" charset="0"/>
                <a:cs typeface="Times New Roman" pitchFamily="18" charset="0"/>
              </a:rPr>
              <a:t>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bộ</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phận</a:t>
            </a:r>
            <a:r>
              <a:rPr lang="en-US" sz="3200" b="1" dirty="0">
                <a:latin typeface="Times New Roman" pitchFamily="18" charset="0"/>
                <a:cs typeface="Times New Roman" pitchFamily="18" charset="0"/>
              </a:rPr>
              <a:t> c</a:t>
            </a:r>
            <a:r>
              <a:rPr lang="vi-VN" sz="3200" b="1" dirty="0">
                <a:latin typeface="Times New Roman" pitchFamily="18" charset="0"/>
                <a:cs typeface="Times New Roman" pitchFamily="18" charset="0"/>
              </a:rPr>
              <a:t>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endParaRPr lang="en-US" sz="3200" b="1" dirty="0">
              <a:latin typeface="Times New Roman" pitchFamily="18" charset="0"/>
              <a:cs typeface="Times New Roman" pitchFamily="18" charset="0"/>
            </a:endParaRPr>
          </a:p>
        </p:txBody>
      </p:sp>
      <p:sp>
        <p:nvSpPr>
          <p:cNvPr id="18440" name="TextBox 13"/>
          <p:cNvSpPr txBox="1">
            <a:spLocks noChangeArrowheads="1"/>
          </p:cNvSpPr>
          <p:nvPr/>
        </p:nvSpPr>
        <p:spPr bwMode="auto">
          <a:xfrm>
            <a:off x="5943600" y="533400"/>
            <a:ext cx="2971800" cy="1077218"/>
          </a:xfrm>
          <a:prstGeom prst="rect">
            <a:avLst/>
          </a:prstGeom>
          <a:solidFill>
            <a:schemeClr val="accent1"/>
          </a:solidFill>
          <a:ln w="9525">
            <a:noFill/>
            <a:miter lim="800000"/>
            <a:headEnd/>
            <a:tailEnd/>
          </a:ln>
        </p:spPr>
        <p:txBody>
          <a:bodyPr wrap="square">
            <a:spAutoFit/>
          </a:bodyPr>
          <a:lstStyle/>
          <a:p>
            <a:pPr algn="ctr"/>
            <a:r>
              <a:rPr lang="en-US" sz="3200" b="1" dirty="0" err="1">
                <a:latin typeface="Times New Roman" pitchFamily="18" charset="0"/>
                <a:cs typeface="Times New Roman" pitchFamily="18" charset="0"/>
              </a:rPr>
              <a:t>Tr</a:t>
            </a:r>
            <a:r>
              <a:rPr lang="vi-VN" sz="3200" b="1" dirty="0">
                <a:latin typeface="Times New Roman" pitchFamily="18" charset="0"/>
                <a:cs typeface="Times New Roman" pitchFamily="18" charset="0"/>
              </a:rPr>
              <a:t>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dáng</a:t>
            </a:r>
            <a:endParaRPr lang="en-US" sz="3200" b="1" dirty="0">
              <a:latin typeface="Times New Roman" pitchFamily="18" charset="0"/>
              <a:cs typeface="Times New Roman" pitchFamily="18" charset="0"/>
            </a:endParaRPr>
          </a:p>
        </p:txBody>
      </p:sp>
      <p:sp>
        <p:nvSpPr>
          <p:cNvPr id="18441" name="TextBox 14"/>
          <p:cNvSpPr txBox="1">
            <a:spLocks noChangeArrowheads="1"/>
          </p:cNvSpPr>
          <p:nvPr/>
        </p:nvSpPr>
        <p:spPr bwMode="auto">
          <a:xfrm>
            <a:off x="228600" y="4495800"/>
            <a:ext cx="3352800" cy="1077218"/>
          </a:xfrm>
          <a:prstGeom prst="rect">
            <a:avLst/>
          </a:prstGeom>
          <a:solidFill>
            <a:schemeClr val="accent1"/>
          </a:solidFill>
          <a:ln w="9525">
            <a:noFill/>
            <a:miter lim="800000"/>
            <a:headEnd/>
            <a:tailEnd/>
          </a:ln>
        </p:spPr>
        <p:txBody>
          <a:bodyPr wrap="square">
            <a:spAutoFit/>
          </a:bodyPr>
          <a:lstStyle/>
          <a:p>
            <a:pPr algn="ctr"/>
            <a:r>
              <a:rPr lang="en-US" sz="3200" b="1" dirty="0" err="1">
                <a:latin typeface="Times New Roman" pitchFamily="18" charset="0"/>
                <a:cs typeface="Times New Roman" pitchFamily="18" charset="0"/>
              </a:rPr>
              <a:t>Tr</a:t>
            </a:r>
            <a:r>
              <a:rPr lang="vi-VN" sz="3200" b="1" dirty="0">
                <a:latin typeface="Times New Roman" pitchFamily="18" charset="0"/>
                <a:cs typeface="Times New Roman" pitchFamily="18" charset="0"/>
              </a:rPr>
              <a:t>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tính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endParaRPr lang="en-US" sz="3200" b="1" dirty="0">
              <a:latin typeface="Times New Roman" pitchFamily="18" charset="0"/>
              <a:cs typeface="Times New Roman" pitchFamily="18" charset="0"/>
            </a:endParaRPr>
          </a:p>
        </p:txBody>
      </p:sp>
      <p:sp>
        <p:nvSpPr>
          <p:cNvPr id="18442" name="TextBox 15"/>
          <p:cNvSpPr txBox="1">
            <a:spLocks noChangeArrowheads="1"/>
          </p:cNvSpPr>
          <p:nvPr/>
        </p:nvSpPr>
        <p:spPr bwMode="auto">
          <a:xfrm>
            <a:off x="5638800" y="4343400"/>
            <a:ext cx="3276600" cy="1077218"/>
          </a:xfrm>
          <a:prstGeom prst="rect">
            <a:avLst/>
          </a:prstGeom>
          <a:solidFill>
            <a:schemeClr val="accent1"/>
          </a:solidFill>
          <a:ln w="9525">
            <a:noFill/>
            <a:miter lim="800000"/>
            <a:headEnd/>
            <a:tailEnd/>
          </a:ln>
        </p:spPr>
        <p:txBody>
          <a:bodyPr wrap="square">
            <a:spAutoFit/>
          </a:bodyPr>
          <a:lstStyle/>
          <a:p>
            <a:pPr algn="ctr"/>
            <a:r>
              <a:rPr lang="en-US" sz="3200" b="1" dirty="0" err="1">
                <a:latin typeface="Times New Roman" pitchFamily="18" charset="0"/>
                <a:cs typeface="Times New Roman" pitchFamily="18" charset="0"/>
              </a:rPr>
              <a:t>Tr</a:t>
            </a:r>
            <a:r>
              <a:rPr lang="vi-VN" sz="3200" b="1" dirty="0">
                <a:latin typeface="Times New Roman" pitchFamily="18" charset="0"/>
                <a:cs typeface="Times New Roman" pitchFamily="18" charset="0"/>
              </a:rPr>
              <a:t>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vi-VN" sz="3200" b="1" dirty="0">
                <a:latin typeface="Times New Roman" pitchFamily="18" charset="0"/>
                <a:cs typeface="Times New Roman" pitchFamily="18" charset="0"/>
              </a:rPr>
              <a:t>động</a:t>
            </a:r>
            <a:endParaRPr lang="en-US" sz="3200" b="1" dirty="0">
              <a:latin typeface="Times New Roman" pitchFamily="18" charset="0"/>
              <a:cs typeface="Times New Roman" pitchFamily="18" charset="0"/>
            </a:endParaRPr>
          </a:p>
        </p:txBody>
      </p:sp>
      <p:cxnSp>
        <p:nvCxnSpPr>
          <p:cNvPr id="18" name="Straight Arrow Connector 17"/>
          <p:cNvCxnSpPr>
            <a:stCxn id="18438" idx="0"/>
            <a:endCxn id="18440" idx="2"/>
          </p:cNvCxnSpPr>
          <p:nvPr/>
        </p:nvCxnSpPr>
        <p:spPr>
          <a:xfrm flipV="1">
            <a:off x="4495800" y="1610618"/>
            <a:ext cx="2933700" cy="9801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8438" idx="0"/>
            <a:endCxn id="18439" idx="2"/>
          </p:cNvCxnSpPr>
          <p:nvPr/>
        </p:nvCxnSpPr>
        <p:spPr>
          <a:xfrm flipH="1" flipV="1">
            <a:off x="1981200" y="1686818"/>
            <a:ext cx="2514600" cy="903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438" idx="2"/>
            <a:endCxn id="18441" idx="0"/>
          </p:cNvCxnSpPr>
          <p:nvPr/>
        </p:nvCxnSpPr>
        <p:spPr>
          <a:xfrm flipH="1">
            <a:off x="1905000" y="3668018"/>
            <a:ext cx="2590800" cy="827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438" idx="2"/>
            <a:endCxn id="18442" idx="0"/>
          </p:cNvCxnSpPr>
          <p:nvPr/>
        </p:nvCxnSpPr>
        <p:spPr>
          <a:xfrm>
            <a:off x="4495800" y="3668018"/>
            <a:ext cx="2781300" cy="675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Rectangle 5"/>
          <p:cNvSpPr>
            <a:spLocks noChangeArrowheads="1"/>
          </p:cNvSpPr>
          <p:nvPr/>
        </p:nvSpPr>
        <p:spPr bwMode="auto">
          <a:xfrm>
            <a:off x="3657600" y="-304800"/>
            <a:ext cx="3886200" cy="1219200"/>
          </a:xfrm>
          <a:prstGeom prst="rect">
            <a:avLst/>
          </a:prstGeom>
          <a:noFill/>
          <a:ln w="9525">
            <a:noFill/>
            <a:miter lim="800000"/>
            <a:headEnd/>
            <a:tailEnd/>
          </a:ln>
        </p:spPr>
        <p:txBody>
          <a:bodyPr wrap="none" anchor="ctr"/>
          <a:lstStyle/>
          <a:p>
            <a:r>
              <a:rPr lang="en-US" sz="3200" b="1" dirty="0">
                <a:solidFill>
                  <a:srgbClr val="FF3300"/>
                </a:solidFill>
                <a:latin typeface="Times New Roman" pitchFamily="18" charset="0"/>
              </a:rPr>
              <a:t>TỔNG KẾT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 y="1055400"/>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1" i="1"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Theá</a:t>
            </a: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1" i="1"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naøo</a:t>
            </a: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1" i="1"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laø</a:t>
            </a: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1" i="1"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tröôøng</a:t>
            </a: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1" i="1"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töø</a:t>
            </a: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1" i="1"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vöïng</a:t>
            </a: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a:t>
            </a:r>
            <a:endParaRPr kumimoji="0" lang="en-US" sz="3200" b="1" i="1"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A.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Laø</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taäp</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hôïp</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caùc</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töø</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coù</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chung</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caùch</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phaùt</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aâm</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B.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Laø</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taäp</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hôïp</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caùc</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töø</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coù</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cuøng</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töø</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loaïi</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C. </a:t>
            </a:r>
            <a:r>
              <a:rPr kumimoji="0" lang="en-US" sz="320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Laø</a:t>
            </a: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taäp</a:t>
            </a: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hôïp</a:t>
            </a: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taát</a:t>
            </a: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caû</a:t>
            </a: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caùc</a:t>
            </a: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töø</a:t>
            </a: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coù</a:t>
            </a: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ít</a:t>
            </a: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nhất</a:t>
            </a: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một</a:t>
            </a: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nét</a:t>
            </a: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chung</a:t>
            </a: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veà</a:t>
            </a: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nghóa</a:t>
            </a: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a:t>
            </a:r>
            <a:endParaRPr kumimoji="0" lang="en-US" sz="320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1" i="1"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Töø</a:t>
            </a: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1" i="1"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trao</a:t>
            </a: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1" i="1"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ñoåi</a:t>
            </a: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1" i="1"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mua</a:t>
            </a: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1" i="1"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baùn</a:t>
            </a: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1" i="1"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saûn</a:t>
            </a: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1" i="1"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xuaát</a:t>
            </a: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1" i="1"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xeáp</a:t>
            </a: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1" i="1"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vaøo</a:t>
            </a: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1" i="1"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tröôøng</a:t>
            </a: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1" i="1"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töø</a:t>
            </a: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1" i="1"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vöïng</a:t>
            </a: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1" i="1"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naøo</a:t>
            </a:r>
            <a:r>
              <a:rPr kumimoji="0" lang="en-US" sz="3200" b="1" i="1"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a:t>
            </a:r>
            <a:endParaRPr kumimoji="0" lang="en-US" sz="3200" b="1" i="1"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AutoNum type="alphaUcPeriod"/>
              <a:tabLst/>
            </a:pPr>
            <a:r>
              <a:rPr kumimoji="0" lang="en-US" sz="320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Hoaït</a:t>
            </a: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ñoäng</a:t>
            </a: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kinh</a:t>
            </a: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teá</a:t>
            </a:r>
            <a:r>
              <a:rPr kumimoji="0" lang="en-US" sz="320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p>
          <a:p>
            <a:pPr marL="0" marR="0" lvl="0" indent="457200" algn="l" defTabSz="914400" rtl="0" eaLnBrk="0" fontAlgn="base" latinLnBrk="0" hangingPunct="0">
              <a:lnSpc>
                <a:spcPct val="100000"/>
              </a:lnSpc>
              <a:spcBef>
                <a:spcPct val="0"/>
              </a:spcBef>
              <a:spcAft>
                <a:spcPct val="0"/>
              </a:spcAft>
              <a:buClrTx/>
              <a:buSzTx/>
              <a:buFontTx/>
              <a:buAutoNum type="alphaUcPeriod"/>
              <a:tabLst/>
            </a:pP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Hoaït</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ñoäng</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chính</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trò</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a:t>
            </a:r>
            <a:endParaRPr lang="en-US" sz="3200" dirty="0" smtClean="0">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AutoNum type="alphaUcPeriod"/>
              <a:tabLst/>
            </a:pP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Hoaït</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ñoäng</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v</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ă</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n</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hoaù</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p>
          <a:p>
            <a:pPr marL="0" marR="0" lvl="0" indent="457200" algn="l" defTabSz="914400" rtl="0" eaLnBrk="0" fontAlgn="base" latinLnBrk="0" hangingPunct="0">
              <a:lnSpc>
                <a:spcPct val="100000"/>
              </a:lnSpc>
              <a:spcBef>
                <a:spcPct val="0"/>
              </a:spcBef>
              <a:spcAft>
                <a:spcPct val="0"/>
              </a:spcAft>
              <a:buClrTx/>
              <a:buSzTx/>
              <a:buFontTx/>
              <a:buAutoNum type="alphaUcPeriod"/>
              <a:tabLst/>
            </a:pP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Hoaït</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ñoäng</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xaõ</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VNI-Times" pitchFamily="2" charset="0"/>
                <a:ea typeface="Times New Roman" pitchFamily="18" charset="0"/>
                <a:cs typeface="Arial" pitchFamily="34" charset="0"/>
              </a:rPr>
              <a:t>hoäi</a:t>
            </a:r>
            <a:r>
              <a:rPr kumimoji="0" lang="en-US" sz="3200" b="0" i="0" u="none" strike="noStrike" cap="none" normalizeH="0" baseline="0" dirty="0" smtClean="0">
                <a:ln>
                  <a:noFill/>
                </a:ln>
                <a:solidFill>
                  <a:schemeClr val="tx1"/>
                </a:solidFill>
                <a:effectLst/>
                <a:latin typeface="VNI-Times" pitchFamily="2" charset="0"/>
                <a:ea typeface="Times New Roman" pitchFamily="18"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3276600" y="-228600"/>
            <a:ext cx="3886200" cy="1219200"/>
          </a:xfrm>
          <a:prstGeom prst="rect">
            <a:avLst/>
          </a:prstGeom>
          <a:noFill/>
          <a:ln w="9525">
            <a:noFill/>
            <a:miter lim="800000"/>
            <a:headEnd/>
            <a:tailEnd/>
          </a:ln>
        </p:spPr>
        <p:txBody>
          <a:bodyPr wrap="none" anchor="ctr"/>
          <a:lstStyle/>
          <a:p>
            <a:r>
              <a:rPr lang="en-US" sz="3200" b="1" dirty="0">
                <a:solidFill>
                  <a:srgbClr val="FF3300"/>
                </a:solidFill>
                <a:latin typeface="Times New Roman" pitchFamily="18" charset="0"/>
              </a:rPr>
              <a:t>TỔNG KẾT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3">
                                            <p:txEl>
                                              <p:pRg st="0" end="0"/>
                                            </p:txEl>
                                          </p:spTgt>
                                        </p:tgtEl>
                                        <p:attrNameLst>
                                          <p:attrName>style.visibility</p:attrName>
                                        </p:attrNameLst>
                                      </p:cBhvr>
                                      <p:to>
                                        <p:strVal val="visible"/>
                                      </p:to>
                                    </p:set>
                                    <p:anim calcmode="lin" valueType="num">
                                      <p:cBhvr additive="base">
                                        <p:cTn id="7" dur="500" fill="hold"/>
                                        <p:tgtEl>
                                          <p:spTgt spid="30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3">
                                            <p:txEl>
                                              <p:pRg st="1" end="1"/>
                                            </p:txEl>
                                          </p:spTgt>
                                        </p:tgtEl>
                                        <p:attrNameLst>
                                          <p:attrName>style.visibility</p:attrName>
                                        </p:attrNameLst>
                                      </p:cBhvr>
                                      <p:to>
                                        <p:strVal val="visible"/>
                                      </p:to>
                                    </p:set>
                                    <p:anim calcmode="lin" valueType="num">
                                      <p:cBhvr additive="base">
                                        <p:cTn id="11" dur="500" fill="hold"/>
                                        <p:tgtEl>
                                          <p:spTgt spid="307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3">
                                            <p:txEl>
                                              <p:pRg st="2" end="2"/>
                                            </p:txEl>
                                          </p:spTgt>
                                        </p:tgtEl>
                                        <p:attrNameLst>
                                          <p:attrName>style.visibility</p:attrName>
                                        </p:attrNameLst>
                                      </p:cBhvr>
                                      <p:to>
                                        <p:strVal val="visible"/>
                                      </p:to>
                                    </p:set>
                                    <p:anim calcmode="lin" valueType="num">
                                      <p:cBhvr additive="base">
                                        <p:cTn id="15" dur="500" fill="hold"/>
                                        <p:tgtEl>
                                          <p:spTgt spid="307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3">
                                            <p:txEl>
                                              <p:pRg st="3" end="3"/>
                                            </p:txEl>
                                          </p:spTgt>
                                        </p:tgtEl>
                                        <p:attrNameLst>
                                          <p:attrName>style.visibility</p:attrName>
                                        </p:attrNameLst>
                                      </p:cBhvr>
                                      <p:to>
                                        <p:strVal val="visible"/>
                                      </p:to>
                                    </p:set>
                                    <p:anim calcmode="lin" valueType="num">
                                      <p:cBhvr additive="base">
                                        <p:cTn id="19" dur="500" fill="hold"/>
                                        <p:tgtEl>
                                          <p:spTgt spid="307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24315"/>
          </a:xfrm>
          <a:prstGeom prst="rect">
            <a:avLst/>
          </a:prstGeom>
        </p:spPr>
        <p:txBody>
          <a:bodyPr wrap="square">
            <a:spAutoFit/>
          </a:bodyPr>
          <a:lstStyle/>
          <a:p>
            <a:r>
              <a:rPr lang="vi-VN" sz="3200" b="1" dirty="0" smtClean="0">
                <a:latin typeface="Times New Roman" pitchFamily="18" charset="0"/>
                <a:cs typeface="Times New Roman" pitchFamily="18" charset="0"/>
              </a:rPr>
              <a:t>Đoạn văn tham khảo thuộc trường từ vựng "trường học"</a:t>
            </a:r>
            <a:endParaRPr lang="vi-VN"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N</a:t>
            </a:r>
            <a:r>
              <a:rPr lang="vi-VN" sz="3200" dirty="0" smtClean="0">
                <a:latin typeface="Times New Roman" pitchFamily="18" charset="0"/>
                <a:cs typeface="Times New Roman" pitchFamily="18" charset="0"/>
              </a:rPr>
              <a:t>hững ngày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đầu</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năm 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mới</a:t>
            </a:r>
            <a:r>
              <a:rPr lang="vi-VN" sz="3200" dirty="0" smtClean="0">
                <a:latin typeface="Times New Roman" pitchFamily="18" charset="0"/>
                <a:cs typeface="Times New Roman" pitchFamily="18" charset="0"/>
              </a:rPr>
              <a:t>, quang cảnh </a:t>
            </a:r>
            <a:r>
              <a:rPr lang="vi-VN" sz="3200" b="1" dirty="0" smtClean="0">
                <a:latin typeface="Times New Roman" pitchFamily="18" charset="0"/>
                <a:cs typeface="Times New Roman" pitchFamily="18" charset="0"/>
              </a:rPr>
              <a:t>sân trường</a:t>
            </a:r>
            <a:r>
              <a:rPr lang="vi-VN" sz="3200" dirty="0" smtClean="0">
                <a:latin typeface="Times New Roman" pitchFamily="18" charset="0"/>
                <a:cs typeface="Times New Roman" pitchFamily="18" charset="0"/>
              </a:rPr>
              <a:t> trở nên </a:t>
            </a:r>
            <a:r>
              <a:rPr lang="en-US" sz="3200" dirty="0" err="1" smtClean="0">
                <a:latin typeface="Times New Roman" pitchFamily="18" charset="0"/>
                <a:cs typeface="Times New Roman" pitchFamily="18" charset="0"/>
              </a:rPr>
              <a:t>im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a:t>
            </a:r>
            <a:r>
              <a:rPr lang="vi-VN" sz="3200" dirty="0" smtClean="0">
                <a:latin typeface="Times New Roman" pitchFamily="18" charset="0"/>
                <a:cs typeface="Times New Roman" pitchFamily="18" charset="0"/>
              </a:rPr>
              <a:t>. Trong </a:t>
            </a:r>
            <a:r>
              <a:rPr lang="vi-VN" sz="3200" b="1" dirty="0" smtClean="0">
                <a:latin typeface="Times New Roman" pitchFamily="18" charset="0"/>
                <a:cs typeface="Times New Roman" pitchFamily="18" charset="0"/>
              </a:rPr>
              <a:t>lớp học</a:t>
            </a:r>
            <a:r>
              <a:rPr lang="vi-VN" sz="3200" dirty="0" smtClean="0">
                <a:latin typeface="Times New Roman" pitchFamily="18" charset="0"/>
                <a:cs typeface="Times New Roman" pitchFamily="18" charset="0"/>
              </a:rPr>
              <a:t>, tiếng</a:t>
            </a:r>
            <a:r>
              <a:rPr lang="en-US" sz="3200" dirty="0" smtClean="0">
                <a:latin typeface="Times New Roman" pitchFamily="18" charset="0"/>
                <a:cs typeface="Times New Roman" pitchFamily="18" charset="0"/>
              </a:rPr>
              <a:t> m</a:t>
            </a:r>
            <a:r>
              <a:rPr lang="vi-VN" sz="3200" dirty="0" smtClean="0">
                <a:latin typeface="Times New Roman" pitchFamily="18" charset="0"/>
                <a:cs typeface="Times New Roman" pitchFamily="18" charset="0"/>
              </a:rPr>
              <a:t>ở  </a:t>
            </a:r>
            <a:r>
              <a:rPr lang="vi-VN" sz="3200" b="1" dirty="0" smtClean="0">
                <a:latin typeface="Times New Roman" pitchFamily="18" charset="0"/>
                <a:cs typeface="Times New Roman" pitchFamily="18" charset="0"/>
              </a:rPr>
              <a:t>sách vở</a:t>
            </a:r>
            <a:r>
              <a:rPr lang="vi-VN" sz="3200" dirty="0" smtClean="0">
                <a:latin typeface="Times New Roman" pitchFamily="18" charset="0"/>
                <a:cs typeface="Times New Roman" pitchFamily="18" charset="0"/>
              </a:rPr>
              <a:t> khe khẽ những bạn </a:t>
            </a:r>
            <a:r>
              <a:rPr lang="vi-VN" sz="3200" b="1" dirty="0" smtClean="0">
                <a:latin typeface="Times New Roman" pitchFamily="18" charset="0"/>
                <a:cs typeface="Times New Roman" pitchFamily="18" charset="0"/>
              </a:rPr>
              <a:t>học sinh</a:t>
            </a:r>
            <a:r>
              <a:rPr lang="vi-VN" sz="3200" dirty="0" smtClean="0">
                <a:latin typeface="Times New Roman" pitchFamily="18" charset="0"/>
                <a:cs typeface="Times New Roman" pitchFamily="18" charset="0"/>
              </a:rPr>
              <a:t> đang tập trung </a:t>
            </a:r>
            <a:r>
              <a:rPr lang="en-US" sz="3200" dirty="0" err="1" smtClean="0">
                <a:latin typeface="Times New Roman" pitchFamily="18" charset="0"/>
                <a:cs typeface="Times New Roman" pitchFamily="18" charset="0"/>
              </a:rPr>
              <a:t>nghe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thầy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vi-VN" sz="3200" dirty="0" smtClean="0">
                <a:latin typeface="Times New Roman" pitchFamily="18" charset="0"/>
                <a:cs typeface="Times New Roman" pitchFamily="18" charset="0"/>
              </a:rPr>
              <a:t>. Tiếng t</a:t>
            </a:r>
            <a:r>
              <a:rPr lang="vi-VN" sz="3200" b="1" dirty="0" smtClean="0">
                <a:latin typeface="Times New Roman" pitchFamily="18" charset="0"/>
                <a:cs typeface="Times New Roman" pitchFamily="18" charset="0"/>
              </a:rPr>
              <a:t>hầy cô</a:t>
            </a:r>
            <a:r>
              <a:rPr lang="vi-VN" sz="3200" dirty="0" smtClean="0">
                <a:latin typeface="Times New Roman" pitchFamily="18" charset="0"/>
                <a:cs typeface="Times New Roman" pitchFamily="18" charset="0"/>
              </a:rPr>
              <a:t> giảng bài đầy nhiệt huyết vẫn vang vọng khắp trong các </a:t>
            </a:r>
            <a:r>
              <a:rPr lang="vi-VN" sz="3200" b="1" dirty="0" smtClean="0">
                <a:latin typeface="Times New Roman" pitchFamily="18" charset="0"/>
                <a:cs typeface="Times New Roman" pitchFamily="18" charset="0"/>
              </a:rPr>
              <a:t>phòng học</a:t>
            </a:r>
            <a:r>
              <a:rPr lang="vi-VN" sz="3200" dirty="0" smtClean="0">
                <a:latin typeface="Times New Roman" pitchFamily="18" charset="0"/>
                <a:cs typeface="Times New Roman" pitchFamily="18" charset="0"/>
              </a:rPr>
              <a:t>. Một bầu không khí rộn ràng, khẩn trương</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để chuẩn bị cho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năm học </a:t>
            </a:r>
            <a:r>
              <a:rPr lang="en-US" sz="3200" dirty="0" err="1" smtClean="0">
                <a:latin typeface="Times New Roman" pitchFamily="18" charset="0"/>
                <a:cs typeface="Times New Roman" pitchFamily="18" charset="0"/>
              </a:rPr>
              <a:t>mới</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diễn ra đạt kết quả cao.</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86528"/>
          </a:xfrm>
          <a:prstGeom prst="rect">
            <a:avLst/>
          </a:prstGeom>
        </p:spPr>
        <p:txBody>
          <a:bodyPr wrap="square">
            <a:spAutoFit/>
          </a:bodyPr>
          <a:lstStyle/>
          <a:p>
            <a:r>
              <a:rPr lang="vi-VN" sz="2800" b="1" dirty="0" smtClean="0">
                <a:latin typeface="Times New Roman" pitchFamily="18" charset="0"/>
                <a:cs typeface="Times New Roman" pitchFamily="18" charset="0"/>
              </a:rPr>
              <a:t>Đoạn văn tham khảo thuộc trường từ vựng "môn bóng đá"</a:t>
            </a:r>
            <a:endParaRPr lang="vi-VN" sz="2800" dirty="0" smtClean="0">
              <a:latin typeface="Times New Roman" pitchFamily="18" charset="0"/>
              <a:cs typeface="Times New Roman" pitchFamily="18" charset="0"/>
            </a:endParaRPr>
          </a:p>
          <a:p>
            <a:r>
              <a:rPr lang="vi-VN" sz="2800" b="1" dirty="0" smtClean="0">
                <a:latin typeface="Times New Roman" pitchFamily="18" charset="0"/>
                <a:cs typeface="Times New Roman" pitchFamily="18" charset="0"/>
              </a:rPr>
              <a:t>Bóng đá</a:t>
            </a:r>
            <a:r>
              <a:rPr lang="vi-VN" sz="2800" dirty="0" smtClean="0">
                <a:latin typeface="Times New Roman" pitchFamily="18" charset="0"/>
                <a:cs typeface="Times New Roman" pitchFamily="18" charset="0"/>
              </a:rPr>
              <a:t> là môn thể thao được nhiều bạn đều ưa thích. Chiều thứ 7 vừa qua, trường em đã tổ chức trận đấu giao lưu giữa các lớp. Trận đấu giữa lớp em và lớp 8A diễn ra vô cùng gây cấn và hấp dẫn. Mỗi đội gồm có 10 </a:t>
            </a:r>
            <a:r>
              <a:rPr lang="vi-VN" sz="2800" b="1" dirty="0" smtClean="0">
                <a:latin typeface="Times New Roman" pitchFamily="18" charset="0"/>
                <a:cs typeface="Times New Roman" pitchFamily="18" charset="0"/>
              </a:rPr>
              <a:t>cầu thủ </a:t>
            </a:r>
            <a:r>
              <a:rPr lang="vi-VN" sz="2800" dirty="0" smtClean="0">
                <a:latin typeface="Times New Roman" pitchFamily="18" charset="0"/>
                <a:cs typeface="Times New Roman" pitchFamily="18" charset="0"/>
              </a:rPr>
              <a:t>và </a:t>
            </a:r>
            <a:r>
              <a:rPr lang="vi-VN" sz="2800" b="1" dirty="0" smtClean="0">
                <a:latin typeface="Times New Roman" pitchFamily="18" charset="0"/>
                <a:cs typeface="Times New Roman" pitchFamily="18" charset="0"/>
              </a:rPr>
              <a:t>trọng tài</a:t>
            </a:r>
            <a:r>
              <a:rPr lang="vi-VN" sz="2800" dirty="0" smtClean="0">
                <a:latin typeface="Times New Roman" pitchFamily="18" charset="0"/>
                <a:cs typeface="Times New Roman" pitchFamily="18" charset="0"/>
              </a:rPr>
              <a:t> thổi còi bắt đầu 90 phút thi đấu. </a:t>
            </a:r>
            <a:r>
              <a:rPr lang="vi-VN" sz="2800" b="1" dirty="0" smtClean="0">
                <a:latin typeface="Times New Roman" pitchFamily="18" charset="0"/>
                <a:cs typeface="Times New Roman" pitchFamily="18" charset="0"/>
              </a:rPr>
              <a:t>Trái bóng</a:t>
            </a:r>
            <a:r>
              <a:rPr lang="vi-VN" sz="2800" dirty="0" smtClean="0">
                <a:latin typeface="Times New Roman" pitchFamily="18" charset="0"/>
                <a:cs typeface="Times New Roman" pitchFamily="18" charset="0"/>
              </a:rPr>
              <a:t> lăn nhanh qua đôi chân các </a:t>
            </a:r>
            <a:r>
              <a:rPr lang="vi-VN" sz="2800" b="1" dirty="0" smtClean="0">
                <a:latin typeface="Times New Roman" pitchFamily="18" charset="0"/>
                <a:cs typeface="Times New Roman" pitchFamily="18" charset="0"/>
              </a:rPr>
              <a:t>cầu thủ</a:t>
            </a:r>
            <a:r>
              <a:rPr lang="vi-VN" sz="2800" dirty="0" smtClean="0">
                <a:latin typeface="Times New Roman" pitchFamily="18" charset="0"/>
                <a:cs typeface="Times New Roman" pitchFamily="18" charset="0"/>
              </a:rPr>
              <a:t> và tiến sát về khung thành của </a:t>
            </a:r>
            <a:r>
              <a:rPr lang="vi-VN" sz="2800" b="1" dirty="0" smtClean="0">
                <a:latin typeface="Times New Roman" pitchFamily="18" charset="0"/>
                <a:cs typeface="Times New Roman" pitchFamily="18" charset="0"/>
              </a:rPr>
              <a:t>thủ môn</a:t>
            </a:r>
            <a:r>
              <a:rPr lang="vi-VN" sz="2800" dirty="0" smtClean="0">
                <a:latin typeface="Times New Roman" pitchFamily="18" charset="0"/>
                <a:cs typeface="Times New Roman" pitchFamily="18" charset="0"/>
              </a:rPr>
              <a:t>. Những giây phút đó khiến chúng em cảm thấy thật hồi hộp chờ đợi kết quả.  Tiếng hò reo, cổ vũ trên khán đài của khán giả khiến các </a:t>
            </a:r>
            <a:r>
              <a:rPr lang="vi-VN" sz="2800" b="1" dirty="0" smtClean="0">
                <a:latin typeface="Times New Roman" pitchFamily="18" charset="0"/>
                <a:cs typeface="Times New Roman" pitchFamily="18" charset="0"/>
              </a:rPr>
              <a:t>cầu thủ</a:t>
            </a:r>
            <a:r>
              <a:rPr lang="vi-VN" sz="2800" dirty="0" smtClean="0">
                <a:latin typeface="Times New Roman" pitchFamily="18" charset="0"/>
                <a:cs typeface="Times New Roman" pitchFamily="18" charset="0"/>
              </a:rPr>
              <a:t> hăng hái thi đấu hơn. Và không phụ lòng tin của các bạn, đội tuyển của lớp em đã dành chiến thắng vang dội với </a:t>
            </a:r>
            <a:r>
              <a:rPr lang="vi-VN" sz="2800" b="1" dirty="0" smtClean="0">
                <a:latin typeface="Times New Roman" pitchFamily="18" charset="0"/>
                <a:cs typeface="Times New Roman" pitchFamily="18" charset="0"/>
              </a:rPr>
              <a:t>tỉ số</a:t>
            </a:r>
            <a:r>
              <a:rPr lang="vi-VN" sz="2800" dirty="0" smtClean="0">
                <a:latin typeface="Times New Roman" pitchFamily="18" charset="0"/>
                <a:cs typeface="Times New Roman" pitchFamily="18" charset="0"/>
              </a:rPr>
              <a:t> 2-0. Qua trận đấu, chúng em cảm thấy yêu hơn môn “thể thao vua” này, vì không chỉ giúp chúng ta rèn luyện sức khỏe mà còn tăng thêm tinh thần giao lưu, đoàn kết  giữa các bạn học sinh trong trường.</a:t>
            </a:r>
            <a:endParaRPr lang="vi-V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438400" y="0"/>
            <a:ext cx="3886200" cy="838200"/>
          </a:xfrm>
          <a:prstGeom prst="rect">
            <a:avLst/>
          </a:prstGeom>
          <a:noFill/>
          <a:ln w="9525">
            <a:noFill/>
            <a:miter lim="800000"/>
            <a:headEnd/>
            <a:tailEnd/>
          </a:ln>
        </p:spPr>
        <p:txBody>
          <a:bodyPr wrap="none" anchor="ctr"/>
          <a:lstStyle/>
          <a:p>
            <a:r>
              <a:rPr lang="en-US" sz="3200" b="1" dirty="0">
                <a:solidFill>
                  <a:srgbClr val="FF3300"/>
                </a:solidFill>
                <a:latin typeface="Times New Roman" pitchFamily="18" charset="0"/>
              </a:rPr>
              <a:t>HƯỚNG DẪN HỌC TẬP:</a:t>
            </a:r>
          </a:p>
        </p:txBody>
      </p:sp>
      <p:sp>
        <p:nvSpPr>
          <p:cNvPr id="2049" name="Rectangle 1"/>
          <p:cNvSpPr>
            <a:spLocks noChangeArrowheads="1"/>
          </p:cNvSpPr>
          <p:nvPr/>
        </p:nvSpPr>
        <p:spPr bwMode="auto">
          <a:xfrm>
            <a:off x="0" y="1269087"/>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 </a:t>
            </a:r>
            <a:r>
              <a:rPr kumimoji="0" lang="en-US" sz="2800"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Đối</a:t>
            </a:r>
            <a:r>
              <a:rPr kumimoji="0" lang="en-US"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với</a:t>
            </a:r>
            <a:r>
              <a:rPr kumimoji="0" lang="en-US"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bài</a:t>
            </a:r>
            <a:r>
              <a:rPr kumimoji="0" lang="en-US"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học</a:t>
            </a:r>
            <a:r>
              <a:rPr kumimoji="0" lang="en-US"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ở </a:t>
            </a:r>
            <a:r>
              <a:rPr kumimoji="0" lang="en-US" sz="2800"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tiết</a:t>
            </a:r>
            <a:r>
              <a:rPr kumimoji="0" lang="en-US"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này</a:t>
            </a:r>
            <a:r>
              <a:rPr kumimoji="0" lang="en-US"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a:t>
            </a:r>
            <a:endParaRPr kumimoji="0" lang="en-US" sz="28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Xem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lại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nội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dung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bài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Học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thuộc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ghi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nhớ</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SGK /21</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bài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tập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5, 6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phần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luyện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tập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SGK / 23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b.Đối</a:t>
            </a:r>
            <a:r>
              <a:rPr kumimoji="0" lang="en-US"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với</a:t>
            </a:r>
            <a:r>
              <a:rPr kumimoji="0" lang="en-US"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bài</a:t>
            </a:r>
            <a:r>
              <a:rPr kumimoji="0" lang="en-US"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học</a:t>
            </a:r>
            <a:r>
              <a:rPr kumimoji="0" lang="en-US"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ở </a:t>
            </a:r>
            <a:r>
              <a:rPr kumimoji="0" lang="en-US" sz="2800"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tiết</a:t>
            </a:r>
            <a:r>
              <a:rPr kumimoji="0" lang="en-US"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học</a:t>
            </a:r>
            <a:r>
              <a:rPr kumimoji="0" lang="en-US"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tiếp</a:t>
            </a:r>
            <a:r>
              <a:rPr kumimoji="0" lang="en-US"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theo</a:t>
            </a:r>
            <a:r>
              <a:rPr kumimoji="0" lang="en-US" sz="28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Chuẩn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bị</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bài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Từ</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tượng</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hình</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từ</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tượng</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thanh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Xem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nội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dung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trả</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lời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câu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hỏi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phần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sgk</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/49</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Xem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bài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tập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phần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luyện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tập</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sgk</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/49,50.</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h"/>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WordArt 20"/>
          <p:cNvSpPr>
            <a:spLocks noChangeArrowheads="1" noChangeShapeType="1" noTextEdit="1"/>
          </p:cNvSpPr>
          <p:nvPr/>
        </p:nvSpPr>
        <p:spPr bwMode="auto">
          <a:xfrm>
            <a:off x="1295400" y="2514600"/>
            <a:ext cx="7010400" cy="2362200"/>
          </a:xfrm>
          <a:prstGeom prst="rect">
            <a:avLst/>
          </a:prstGeom>
        </p:spPr>
        <p:txBody>
          <a:bodyPr wrap="none" fromWordArt="1">
            <a:prstTxWarp prst="textPlain">
              <a:avLst>
                <a:gd name="adj" fmla="val 50000"/>
              </a:avLst>
            </a:prstTxWarp>
          </a:bodyPr>
          <a:lstStyle/>
          <a:p>
            <a:pPr algn="ctr">
              <a:defRPr/>
            </a:pP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a:t>
            </a:r>
            <a:r>
              <a:rPr lang="en-US" sz="36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hào</a:t>
            </a:r>
            <a:r>
              <a:rPr lang="en-US" sz="36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tạm</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en-US" sz="3600" b="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biệt</a:t>
            </a:r>
            <a:r>
              <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a:t>
            </a:r>
          </a:p>
        </p:txBody>
      </p:sp>
      <p:pic>
        <p:nvPicPr>
          <p:cNvPr id="25604" name="Picture 13" descr="gif_balloon"/>
          <p:cNvPicPr>
            <a:picLocks noChangeAspect="1" noChangeArrowheads="1" noCrop="1"/>
          </p:cNvPicPr>
          <p:nvPr/>
        </p:nvPicPr>
        <p:blipFill>
          <a:blip r:embed="rId3" cstate="print"/>
          <a:srcRect/>
          <a:stretch>
            <a:fillRect/>
          </a:stretch>
        </p:blipFill>
        <p:spPr bwMode="auto">
          <a:xfrm>
            <a:off x="0" y="1447800"/>
            <a:ext cx="1298575" cy="1390650"/>
          </a:xfrm>
          <a:prstGeom prst="rect">
            <a:avLst/>
          </a:prstGeom>
          <a:noFill/>
          <a:ln w="9525">
            <a:noFill/>
            <a:miter lim="800000"/>
            <a:headEnd/>
            <a:tailEnd/>
          </a:ln>
        </p:spPr>
      </p:pic>
      <p:pic>
        <p:nvPicPr>
          <p:cNvPr id="25605" name="Picture 14" descr="gif_balloon"/>
          <p:cNvPicPr>
            <a:picLocks noChangeAspect="1" noChangeArrowheads="1" noCrop="1"/>
          </p:cNvPicPr>
          <p:nvPr/>
        </p:nvPicPr>
        <p:blipFill>
          <a:blip r:embed="rId3" cstate="print"/>
          <a:srcRect/>
          <a:stretch>
            <a:fillRect/>
          </a:stretch>
        </p:blipFill>
        <p:spPr bwMode="auto">
          <a:xfrm>
            <a:off x="3886200" y="1143000"/>
            <a:ext cx="1298575" cy="1390650"/>
          </a:xfrm>
          <a:prstGeom prst="rect">
            <a:avLst/>
          </a:prstGeom>
          <a:noFill/>
          <a:ln w="9525">
            <a:noFill/>
            <a:miter lim="800000"/>
            <a:headEnd/>
            <a:tailEnd/>
          </a:ln>
        </p:spPr>
      </p:pic>
      <p:pic>
        <p:nvPicPr>
          <p:cNvPr id="25606" name="Picture 12" descr="gif_balloon"/>
          <p:cNvPicPr>
            <a:picLocks noChangeAspect="1" noChangeArrowheads="1" noCrop="1"/>
          </p:cNvPicPr>
          <p:nvPr/>
        </p:nvPicPr>
        <p:blipFill>
          <a:blip r:embed="rId3" cstate="print"/>
          <a:srcRect/>
          <a:stretch>
            <a:fillRect/>
          </a:stretch>
        </p:blipFill>
        <p:spPr bwMode="auto">
          <a:xfrm>
            <a:off x="7543800" y="1447800"/>
            <a:ext cx="1298575" cy="1390650"/>
          </a:xfrm>
          <a:prstGeom prst="rect">
            <a:avLst/>
          </a:prstGeom>
          <a:noFill/>
          <a:ln w="9525">
            <a:noFill/>
            <a:miter lim="800000"/>
            <a:headEnd/>
            <a:tailEnd/>
          </a:ln>
        </p:spPr>
      </p:pic>
      <p:pic>
        <p:nvPicPr>
          <p:cNvPr id="25607" name="Picture 10" descr="flower002"/>
          <p:cNvPicPr>
            <a:picLocks noChangeAspect="1" noChangeArrowheads="1" noCrop="1"/>
          </p:cNvPicPr>
          <p:nvPr/>
        </p:nvPicPr>
        <p:blipFill>
          <a:blip r:embed="rId4" cstate="print"/>
          <a:srcRect/>
          <a:stretch>
            <a:fillRect/>
          </a:stretch>
        </p:blipFill>
        <p:spPr bwMode="auto">
          <a:xfrm>
            <a:off x="8462963" y="0"/>
            <a:ext cx="681037" cy="627063"/>
          </a:xfrm>
          <a:prstGeom prst="rect">
            <a:avLst/>
          </a:prstGeom>
          <a:noFill/>
          <a:ln w="9525">
            <a:noFill/>
            <a:miter lim="800000"/>
            <a:headEnd/>
            <a:tailEnd/>
          </a:ln>
        </p:spPr>
      </p:pic>
      <p:pic>
        <p:nvPicPr>
          <p:cNvPr id="25608" name="Picture 11" descr="flower002"/>
          <p:cNvPicPr>
            <a:picLocks noChangeAspect="1" noChangeArrowheads="1" noCrop="1"/>
          </p:cNvPicPr>
          <p:nvPr/>
        </p:nvPicPr>
        <p:blipFill>
          <a:blip r:embed="rId5" cstate="print"/>
          <a:srcRect/>
          <a:stretch>
            <a:fillRect/>
          </a:stretch>
        </p:blipFill>
        <p:spPr bwMode="auto">
          <a:xfrm>
            <a:off x="0" y="0"/>
            <a:ext cx="725488" cy="666750"/>
          </a:xfrm>
          <a:prstGeom prst="rect">
            <a:avLst/>
          </a:prstGeom>
          <a:noFill/>
          <a:ln w="9525">
            <a:noFill/>
            <a:miter lim="800000"/>
            <a:headEnd/>
            <a:tailEnd/>
          </a:ln>
        </p:spPr>
      </p:pic>
      <p:grpSp>
        <p:nvGrpSpPr>
          <p:cNvPr id="2" name="Group 19"/>
          <p:cNvGrpSpPr>
            <a:grpSpLocks/>
          </p:cNvGrpSpPr>
          <p:nvPr/>
        </p:nvGrpSpPr>
        <p:grpSpPr bwMode="auto">
          <a:xfrm>
            <a:off x="41275" y="6164263"/>
            <a:ext cx="9102725" cy="693737"/>
            <a:chOff x="26" y="3883"/>
            <a:chExt cx="5734" cy="437"/>
          </a:xfrm>
        </p:grpSpPr>
        <p:pic>
          <p:nvPicPr>
            <p:cNvPr id="25626" name="Picture 20" descr="B32"/>
            <p:cNvPicPr>
              <a:picLocks noChangeAspect="1" noChangeArrowheads="1" noCrop="1"/>
            </p:cNvPicPr>
            <p:nvPr/>
          </p:nvPicPr>
          <p:blipFill>
            <a:blip r:embed="rId6" cstate="print"/>
            <a:srcRect/>
            <a:stretch>
              <a:fillRect/>
            </a:stretch>
          </p:blipFill>
          <p:spPr bwMode="auto">
            <a:xfrm>
              <a:off x="26" y="3883"/>
              <a:ext cx="516" cy="437"/>
            </a:xfrm>
            <a:prstGeom prst="rect">
              <a:avLst/>
            </a:prstGeom>
            <a:noFill/>
            <a:ln w="9525">
              <a:noFill/>
              <a:miter lim="800000"/>
              <a:headEnd/>
              <a:tailEnd/>
            </a:ln>
          </p:spPr>
        </p:pic>
        <p:pic>
          <p:nvPicPr>
            <p:cNvPr id="25627" name="Picture 21" descr="B32"/>
            <p:cNvPicPr>
              <a:picLocks noChangeAspect="1" noChangeArrowheads="1" noCrop="1"/>
            </p:cNvPicPr>
            <p:nvPr/>
          </p:nvPicPr>
          <p:blipFill>
            <a:blip r:embed="rId6" cstate="print"/>
            <a:srcRect/>
            <a:stretch>
              <a:fillRect/>
            </a:stretch>
          </p:blipFill>
          <p:spPr bwMode="auto">
            <a:xfrm>
              <a:off x="5244" y="3883"/>
              <a:ext cx="516" cy="437"/>
            </a:xfrm>
            <a:prstGeom prst="rect">
              <a:avLst/>
            </a:prstGeom>
            <a:noFill/>
            <a:ln w="9525">
              <a:noFill/>
              <a:miter lim="800000"/>
              <a:headEnd/>
              <a:tailEnd/>
            </a:ln>
          </p:spPr>
        </p:pic>
        <p:pic>
          <p:nvPicPr>
            <p:cNvPr id="25628" name="Picture 22" descr="B32"/>
            <p:cNvPicPr>
              <a:picLocks noChangeAspect="1" noChangeArrowheads="1" noCrop="1"/>
            </p:cNvPicPr>
            <p:nvPr/>
          </p:nvPicPr>
          <p:blipFill>
            <a:blip r:embed="rId6" cstate="print"/>
            <a:srcRect/>
            <a:stretch>
              <a:fillRect/>
            </a:stretch>
          </p:blipFill>
          <p:spPr bwMode="auto">
            <a:xfrm>
              <a:off x="3840" y="3883"/>
              <a:ext cx="515" cy="437"/>
            </a:xfrm>
            <a:prstGeom prst="rect">
              <a:avLst/>
            </a:prstGeom>
            <a:noFill/>
            <a:ln w="9525">
              <a:noFill/>
              <a:miter lim="800000"/>
              <a:headEnd/>
              <a:tailEnd/>
            </a:ln>
          </p:spPr>
        </p:pic>
        <p:pic>
          <p:nvPicPr>
            <p:cNvPr id="25629" name="Picture 23" descr="B32"/>
            <p:cNvPicPr>
              <a:picLocks noChangeAspect="1" noChangeArrowheads="1" noCrop="1"/>
            </p:cNvPicPr>
            <p:nvPr/>
          </p:nvPicPr>
          <p:blipFill>
            <a:blip r:embed="rId6" cstate="print"/>
            <a:srcRect/>
            <a:stretch>
              <a:fillRect/>
            </a:stretch>
          </p:blipFill>
          <p:spPr bwMode="auto">
            <a:xfrm>
              <a:off x="3024" y="3883"/>
              <a:ext cx="516" cy="437"/>
            </a:xfrm>
            <a:prstGeom prst="rect">
              <a:avLst/>
            </a:prstGeom>
            <a:noFill/>
            <a:ln w="9525">
              <a:noFill/>
              <a:miter lim="800000"/>
              <a:headEnd/>
              <a:tailEnd/>
            </a:ln>
          </p:spPr>
        </p:pic>
        <p:pic>
          <p:nvPicPr>
            <p:cNvPr id="25630" name="Picture 24" descr="B32"/>
            <p:cNvPicPr>
              <a:picLocks noChangeAspect="1" noChangeArrowheads="1" noCrop="1"/>
            </p:cNvPicPr>
            <p:nvPr/>
          </p:nvPicPr>
          <p:blipFill>
            <a:blip r:embed="rId6" cstate="print"/>
            <a:srcRect/>
            <a:stretch>
              <a:fillRect/>
            </a:stretch>
          </p:blipFill>
          <p:spPr bwMode="auto">
            <a:xfrm>
              <a:off x="1584" y="3883"/>
              <a:ext cx="515" cy="437"/>
            </a:xfrm>
            <a:prstGeom prst="rect">
              <a:avLst/>
            </a:prstGeom>
            <a:noFill/>
            <a:ln w="9525">
              <a:noFill/>
              <a:miter lim="800000"/>
              <a:headEnd/>
              <a:tailEnd/>
            </a:ln>
          </p:spPr>
        </p:pic>
        <p:pic>
          <p:nvPicPr>
            <p:cNvPr id="25631" name="Picture 25" descr="B32"/>
            <p:cNvPicPr>
              <a:picLocks noChangeAspect="1" noChangeArrowheads="1" noCrop="1"/>
            </p:cNvPicPr>
            <p:nvPr/>
          </p:nvPicPr>
          <p:blipFill>
            <a:blip r:embed="rId6" cstate="print"/>
            <a:srcRect/>
            <a:stretch>
              <a:fillRect/>
            </a:stretch>
          </p:blipFill>
          <p:spPr bwMode="auto">
            <a:xfrm>
              <a:off x="2256" y="3883"/>
              <a:ext cx="515" cy="437"/>
            </a:xfrm>
            <a:prstGeom prst="rect">
              <a:avLst/>
            </a:prstGeom>
            <a:noFill/>
            <a:ln w="9525">
              <a:noFill/>
              <a:miter lim="800000"/>
              <a:headEnd/>
              <a:tailEnd/>
            </a:ln>
          </p:spPr>
        </p:pic>
        <p:pic>
          <p:nvPicPr>
            <p:cNvPr id="25632" name="Picture 26" descr="B32"/>
            <p:cNvPicPr>
              <a:picLocks noChangeAspect="1" noChangeArrowheads="1" noCrop="1"/>
            </p:cNvPicPr>
            <p:nvPr/>
          </p:nvPicPr>
          <p:blipFill>
            <a:blip r:embed="rId6" cstate="print"/>
            <a:srcRect/>
            <a:stretch>
              <a:fillRect/>
            </a:stretch>
          </p:blipFill>
          <p:spPr bwMode="auto">
            <a:xfrm>
              <a:off x="816" y="3883"/>
              <a:ext cx="516" cy="437"/>
            </a:xfrm>
            <a:prstGeom prst="rect">
              <a:avLst/>
            </a:prstGeom>
            <a:noFill/>
            <a:ln w="9525">
              <a:noFill/>
              <a:miter lim="800000"/>
              <a:headEnd/>
              <a:tailEnd/>
            </a:ln>
          </p:spPr>
        </p:pic>
        <p:pic>
          <p:nvPicPr>
            <p:cNvPr id="25633" name="Picture 27" descr="B32"/>
            <p:cNvPicPr>
              <a:picLocks noChangeAspect="1" noChangeArrowheads="1" noCrop="1"/>
            </p:cNvPicPr>
            <p:nvPr/>
          </p:nvPicPr>
          <p:blipFill>
            <a:blip r:embed="rId6" cstate="print"/>
            <a:srcRect/>
            <a:stretch>
              <a:fillRect/>
            </a:stretch>
          </p:blipFill>
          <p:spPr bwMode="auto">
            <a:xfrm>
              <a:off x="4608" y="3883"/>
              <a:ext cx="516" cy="437"/>
            </a:xfrm>
            <a:prstGeom prst="rect">
              <a:avLst/>
            </a:prstGeom>
            <a:noFill/>
            <a:ln w="9525">
              <a:noFill/>
              <a:miter lim="800000"/>
              <a:headEnd/>
              <a:tailEnd/>
            </a:ln>
          </p:spPr>
        </p:pic>
      </p:grpSp>
      <p:pic>
        <p:nvPicPr>
          <p:cNvPr id="25610" name="Picture 16" descr="gif_balloon"/>
          <p:cNvPicPr>
            <a:picLocks noChangeAspect="1" noChangeArrowheads="1" noCrop="1"/>
          </p:cNvPicPr>
          <p:nvPr/>
        </p:nvPicPr>
        <p:blipFill>
          <a:blip r:embed="rId3" cstate="print"/>
          <a:srcRect/>
          <a:stretch>
            <a:fillRect/>
          </a:stretch>
        </p:blipFill>
        <p:spPr bwMode="auto">
          <a:xfrm>
            <a:off x="152400" y="6610350"/>
            <a:ext cx="1298575" cy="1390650"/>
          </a:xfrm>
          <a:prstGeom prst="rect">
            <a:avLst/>
          </a:prstGeom>
          <a:noFill/>
          <a:ln w="9525">
            <a:noFill/>
            <a:miter lim="800000"/>
            <a:headEnd/>
            <a:tailEnd/>
          </a:ln>
        </p:spPr>
      </p:pic>
      <p:pic>
        <p:nvPicPr>
          <p:cNvPr id="25611" name="Picture 17" descr="gif_balloon"/>
          <p:cNvPicPr>
            <a:picLocks noChangeAspect="1" noChangeArrowheads="1" noCrop="1"/>
          </p:cNvPicPr>
          <p:nvPr/>
        </p:nvPicPr>
        <p:blipFill>
          <a:blip r:embed="rId3" cstate="print"/>
          <a:srcRect/>
          <a:stretch>
            <a:fillRect/>
          </a:stretch>
        </p:blipFill>
        <p:spPr bwMode="auto">
          <a:xfrm>
            <a:off x="7235825" y="6477000"/>
            <a:ext cx="1298575" cy="1390650"/>
          </a:xfrm>
          <a:prstGeom prst="rect">
            <a:avLst/>
          </a:prstGeom>
          <a:noFill/>
          <a:ln w="9525">
            <a:noFill/>
            <a:miter lim="800000"/>
            <a:headEnd/>
            <a:tailEnd/>
          </a:ln>
        </p:spPr>
      </p:pic>
      <p:pic>
        <p:nvPicPr>
          <p:cNvPr id="25612" name="Picture 37" descr="Stars Glitters">
            <a:hlinkClick r:id="rId7"/>
          </p:cNvPr>
          <p:cNvPicPr>
            <a:picLocks noChangeAspect="1" noChangeArrowheads="1" noCrop="1"/>
          </p:cNvPicPr>
          <p:nvPr/>
        </p:nvPicPr>
        <p:blipFill>
          <a:blip r:embed="rId8" cstate="print"/>
          <a:srcRect/>
          <a:stretch>
            <a:fillRect/>
          </a:stretch>
        </p:blipFill>
        <p:spPr bwMode="auto">
          <a:xfrm>
            <a:off x="8429625" y="4267200"/>
            <a:ext cx="714375" cy="485775"/>
          </a:xfrm>
          <a:prstGeom prst="rect">
            <a:avLst/>
          </a:prstGeom>
          <a:noFill/>
          <a:ln w="9525">
            <a:noFill/>
            <a:miter lim="800000"/>
            <a:headEnd/>
            <a:tailEnd/>
          </a:ln>
        </p:spPr>
      </p:pic>
      <p:pic>
        <p:nvPicPr>
          <p:cNvPr id="25613" name="Picture 35" descr="Stars Glitters">
            <a:hlinkClick r:id="rId9"/>
          </p:cNvPr>
          <p:cNvPicPr>
            <a:picLocks noChangeAspect="1" noChangeArrowheads="1" noCrop="1"/>
          </p:cNvPicPr>
          <p:nvPr/>
        </p:nvPicPr>
        <p:blipFill>
          <a:blip r:embed="rId10" cstate="print"/>
          <a:srcRect/>
          <a:stretch>
            <a:fillRect/>
          </a:stretch>
        </p:blipFill>
        <p:spPr bwMode="auto">
          <a:xfrm>
            <a:off x="8429625" y="3581400"/>
            <a:ext cx="714375" cy="485775"/>
          </a:xfrm>
          <a:prstGeom prst="rect">
            <a:avLst/>
          </a:prstGeom>
          <a:noFill/>
          <a:ln w="9525">
            <a:noFill/>
            <a:miter lim="800000"/>
            <a:headEnd/>
            <a:tailEnd/>
          </a:ln>
        </p:spPr>
      </p:pic>
      <p:pic>
        <p:nvPicPr>
          <p:cNvPr id="25614" name="Picture 40" descr="Stars Glitters">
            <a:hlinkClick r:id="rId11"/>
          </p:cNvPr>
          <p:cNvPicPr>
            <a:picLocks noChangeAspect="1" noChangeArrowheads="1" noCrop="1"/>
          </p:cNvPicPr>
          <p:nvPr/>
        </p:nvPicPr>
        <p:blipFill>
          <a:blip r:embed="rId12" cstate="print"/>
          <a:srcRect/>
          <a:stretch>
            <a:fillRect/>
          </a:stretch>
        </p:blipFill>
        <p:spPr bwMode="auto">
          <a:xfrm>
            <a:off x="8429625" y="2895600"/>
            <a:ext cx="714375" cy="485775"/>
          </a:xfrm>
          <a:prstGeom prst="rect">
            <a:avLst/>
          </a:prstGeom>
          <a:noFill/>
          <a:ln w="9525">
            <a:noFill/>
            <a:miter lim="800000"/>
            <a:headEnd/>
            <a:tailEnd/>
          </a:ln>
        </p:spPr>
      </p:pic>
      <p:pic>
        <p:nvPicPr>
          <p:cNvPr id="25615" name="Picture 37" descr="Stars Glitters">
            <a:hlinkClick r:id="rId7"/>
          </p:cNvPr>
          <p:cNvPicPr>
            <a:picLocks noChangeAspect="1" noChangeArrowheads="1" noCrop="1"/>
          </p:cNvPicPr>
          <p:nvPr/>
        </p:nvPicPr>
        <p:blipFill>
          <a:blip r:embed="rId8" cstate="print"/>
          <a:srcRect/>
          <a:stretch>
            <a:fillRect/>
          </a:stretch>
        </p:blipFill>
        <p:spPr bwMode="auto">
          <a:xfrm>
            <a:off x="8429625" y="2209800"/>
            <a:ext cx="714375" cy="485775"/>
          </a:xfrm>
          <a:prstGeom prst="rect">
            <a:avLst/>
          </a:prstGeom>
          <a:noFill/>
          <a:ln w="9525">
            <a:noFill/>
            <a:miter lim="800000"/>
            <a:headEnd/>
            <a:tailEnd/>
          </a:ln>
        </p:spPr>
      </p:pic>
      <p:pic>
        <p:nvPicPr>
          <p:cNvPr id="25616" name="Picture 35" descr="Stars Glitters">
            <a:hlinkClick r:id="rId9"/>
          </p:cNvPr>
          <p:cNvPicPr>
            <a:picLocks noChangeAspect="1" noChangeArrowheads="1" noCrop="1"/>
          </p:cNvPicPr>
          <p:nvPr/>
        </p:nvPicPr>
        <p:blipFill>
          <a:blip r:embed="rId10" cstate="print"/>
          <a:srcRect/>
          <a:stretch>
            <a:fillRect/>
          </a:stretch>
        </p:blipFill>
        <p:spPr bwMode="auto">
          <a:xfrm>
            <a:off x="8429625" y="1524000"/>
            <a:ext cx="714375" cy="485775"/>
          </a:xfrm>
          <a:prstGeom prst="rect">
            <a:avLst/>
          </a:prstGeom>
          <a:noFill/>
          <a:ln w="9525">
            <a:noFill/>
            <a:miter lim="800000"/>
            <a:headEnd/>
            <a:tailEnd/>
          </a:ln>
        </p:spPr>
      </p:pic>
      <p:pic>
        <p:nvPicPr>
          <p:cNvPr id="25617" name="Picture 40" descr="Stars Glitters">
            <a:hlinkClick r:id="rId11"/>
          </p:cNvPr>
          <p:cNvPicPr>
            <a:picLocks noChangeAspect="1" noChangeArrowheads="1" noCrop="1"/>
          </p:cNvPicPr>
          <p:nvPr/>
        </p:nvPicPr>
        <p:blipFill>
          <a:blip r:embed="rId12" cstate="print"/>
          <a:srcRect/>
          <a:stretch>
            <a:fillRect/>
          </a:stretch>
        </p:blipFill>
        <p:spPr bwMode="auto">
          <a:xfrm>
            <a:off x="8429625" y="838200"/>
            <a:ext cx="714375" cy="485775"/>
          </a:xfrm>
          <a:prstGeom prst="rect">
            <a:avLst/>
          </a:prstGeom>
          <a:noFill/>
          <a:ln w="9525">
            <a:noFill/>
            <a:miter lim="800000"/>
            <a:headEnd/>
            <a:tailEnd/>
          </a:ln>
        </p:spPr>
      </p:pic>
      <p:pic>
        <p:nvPicPr>
          <p:cNvPr id="25618" name="Picture 30" descr="Stars Glitters">
            <a:hlinkClick r:id="rId13"/>
          </p:cNvPr>
          <p:cNvPicPr>
            <a:picLocks noChangeAspect="1" noChangeArrowheads="1" noCrop="1"/>
          </p:cNvPicPr>
          <p:nvPr/>
        </p:nvPicPr>
        <p:blipFill>
          <a:blip r:embed="rId14" cstate="print"/>
          <a:srcRect/>
          <a:stretch>
            <a:fillRect/>
          </a:stretch>
        </p:blipFill>
        <p:spPr bwMode="auto">
          <a:xfrm>
            <a:off x="6629400" y="533400"/>
            <a:ext cx="714375" cy="571500"/>
          </a:xfrm>
          <a:prstGeom prst="rect">
            <a:avLst/>
          </a:prstGeom>
          <a:noFill/>
          <a:ln w="9525">
            <a:noFill/>
            <a:miter lim="800000"/>
            <a:headEnd/>
            <a:tailEnd/>
          </a:ln>
        </p:spPr>
      </p:pic>
      <p:pic>
        <p:nvPicPr>
          <p:cNvPr id="25619" name="Picture 31" descr="A1"/>
          <p:cNvPicPr>
            <a:picLocks noChangeAspect="1" noChangeArrowheads="1"/>
          </p:cNvPicPr>
          <p:nvPr/>
        </p:nvPicPr>
        <p:blipFill>
          <a:blip r:embed="rId15" cstate="print"/>
          <a:srcRect/>
          <a:stretch>
            <a:fillRect/>
          </a:stretch>
        </p:blipFill>
        <p:spPr bwMode="auto">
          <a:xfrm>
            <a:off x="2438400" y="76200"/>
            <a:ext cx="4114800" cy="381000"/>
          </a:xfrm>
          <a:prstGeom prst="rect">
            <a:avLst/>
          </a:prstGeom>
          <a:noFill/>
          <a:ln w="9525">
            <a:noFill/>
            <a:miter lim="800000"/>
            <a:headEnd/>
            <a:tailEnd/>
          </a:ln>
        </p:spPr>
      </p:pic>
      <p:pic>
        <p:nvPicPr>
          <p:cNvPr id="25620" name="Picture 29" descr="Stars Glitters">
            <a:hlinkClick r:id="rId13"/>
          </p:cNvPr>
          <p:cNvPicPr>
            <a:picLocks noChangeAspect="1" noChangeArrowheads="1" noCrop="1"/>
          </p:cNvPicPr>
          <p:nvPr/>
        </p:nvPicPr>
        <p:blipFill>
          <a:blip r:embed="rId14" cstate="print"/>
          <a:srcRect/>
          <a:stretch>
            <a:fillRect/>
          </a:stretch>
        </p:blipFill>
        <p:spPr bwMode="auto">
          <a:xfrm>
            <a:off x="1905000" y="533400"/>
            <a:ext cx="714375" cy="571500"/>
          </a:xfrm>
          <a:prstGeom prst="rect">
            <a:avLst/>
          </a:prstGeom>
          <a:noFill/>
          <a:ln w="9525">
            <a:noFill/>
            <a:miter lim="800000"/>
            <a:headEnd/>
            <a:tailEnd/>
          </a:ln>
        </p:spPr>
      </p:pic>
      <p:pic>
        <p:nvPicPr>
          <p:cNvPr id="25621" name="Picture 39" descr="Stars Glitters">
            <a:hlinkClick r:id="rId9"/>
          </p:cNvPr>
          <p:cNvPicPr>
            <a:picLocks noChangeAspect="1" noChangeArrowheads="1" noCrop="1"/>
          </p:cNvPicPr>
          <p:nvPr/>
        </p:nvPicPr>
        <p:blipFill>
          <a:blip r:embed="rId10" cstate="print"/>
          <a:srcRect/>
          <a:stretch>
            <a:fillRect/>
          </a:stretch>
        </p:blipFill>
        <p:spPr bwMode="auto">
          <a:xfrm>
            <a:off x="0" y="762000"/>
            <a:ext cx="714375" cy="485775"/>
          </a:xfrm>
          <a:prstGeom prst="rect">
            <a:avLst/>
          </a:prstGeom>
          <a:noFill/>
          <a:ln w="9525">
            <a:noFill/>
            <a:miter lim="800000"/>
            <a:headEnd/>
            <a:tailEnd/>
          </a:ln>
        </p:spPr>
      </p:pic>
      <p:pic>
        <p:nvPicPr>
          <p:cNvPr id="25622" name="Picture 41" descr="Stars Glitters">
            <a:hlinkClick r:id="rId7"/>
          </p:cNvPr>
          <p:cNvPicPr>
            <a:picLocks noChangeAspect="1" noChangeArrowheads="1" noCrop="1"/>
          </p:cNvPicPr>
          <p:nvPr/>
        </p:nvPicPr>
        <p:blipFill>
          <a:blip r:embed="rId8" cstate="print"/>
          <a:srcRect/>
          <a:stretch>
            <a:fillRect/>
          </a:stretch>
        </p:blipFill>
        <p:spPr bwMode="auto">
          <a:xfrm>
            <a:off x="0" y="1460500"/>
            <a:ext cx="714375" cy="485775"/>
          </a:xfrm>
          <a:prstGeom prst="rect">
            <a:avLst/>
          </a:prstGeom>
          <a:noFill/>
          <a:ln w="9525">
            <a:noFill/>
            <a:miter lim="800000"/>
            <a:headEnd/>
            <a:tailEnd/>
          </a:ln>
        </p:spPr>
      </p:pic>
      <p:pic>
        <p:nvPicPr>
          <p:cNvPr id="25623" name="Picture 40" descr="Stars Glitters">
            <a:hlinkClick r:id="rId11"/>
          </p:cNvPr>
          <p:cNvPicPr>
            <a:picLocks noChangeAspect="1" noChangeArrowheads="1" noCrop="1"/>
          </p:cNvPicPr>
          <p:nvPr/>
        </p:nvPicPr>
        <p:blipFill>
          <a:blip r:embed="rId12" cstate="print"/>
          <a:srcRect/>
          <a:stretch>
            <a:fillRect/>
          </a:stretch>
        </p:blipFill>
        <p:spPr bwMode="auto">
          <a:xfrm>
            <a:off x="0" y="2743200"/>
            <a:ext cx="714375" cy="485775"/>
          </a:xfrm>
          <a:prstGeom prst="rect">
            <a:avLst/>
          </a:prstGeom>
          <a:noFill/>
          <a:ln w="9525">
            <a:noFill/>
            <a:miter lim="800000"/>
            <a:headEnd/>
            <a:tailEnd/>
          </a:ln>
        </p:spPr>
      </p:pic>
      <p:pic>
        <p:nvPicPr>
          <p:cNvPr id="25624" name="Picture 35" descr="Stars Glitters">
            <a:hlinkClick r:id="rId9"/>
          </p:cNvPr>
          <p:cNvPicPr>
            <a:picLocks noChangeAspect="1" noChangeArrowheads="1" noCrop="1"/>
          </p:cNvPicPr>
          <p:nvPr/>
        </p:nvPicPr>
        <p:blipFill>
          <a:blip r:embed="rId10" cstate="print"/>
          <a:srcRect/>
          <a:stretch>
            <a:fillRect/>
          </a:stretch>
        </p:blipFill>
        <p:spPr bwMode="auto">
          <a:xfrm>
            <a:off x="0" y="3429000"/>
            <a:ext cx="714375" cy="485775"/>
          </a:xfrm>
          <a:prstGeom prst="rect">
            <a:avLst/>
          </a:prstGeom>
          <a:noFill/>
          <a:ln w="9525">
            <a:noFill/>
            <a:miter lim="800000"/>
            <a:headEnd/>
            <a:tailEnd/>
          </a:ln>
        </p:spPr>
      </p:pic>
      <p:pic>
        <p:nvPicPr>
          <p:cNvPr id="25625" name="Picture 37" descr="Stars Glitters">
            <a:hlinkClick r:id="rId7"/>
          </p:cNvPr>
          <p:cNvPicPr>
            <a:picLocks noChangeAspect="1" noChangeArrowheads="1" noCrop="1"/>
          </p:cNvPicPr>
          <p:nvPr/>
        </p:nvPicPr>
        <p:blipFill>
          <a:blip r:embed="rId8" cstate="print"/>
          <a:srcRect/>
          <a:stretch>
            <a:fillRect/>
          </a:stretch>
        </p:blipFill>
        <p:spPr bwMode="auto">
          <a:xfrm>
            <a:off x="0" y="4114800"/>
            <a:ext cx="714375" cy="485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3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0"/>
            <a:ext cx="9144000" cy="5952399"/>
          </a:xfrm>
          <a:prstGeom prst="rect">
            <a:avLst/>
          </a:prstGeom>
        </p:spPr>
        <p:txBody>
          <a:bodyPr wrap="square">
            <a:spAutoFit/>
          </a:bodyPr>
          <a:lstStyle/>
          <a:p>
            <a:pPr>
              <a:lnSpc>
                <a:spcPct val="80000"/>
              </a:lnSpc>
            </a:pPr>
            <a:r>
              <a:rPr lang="en-US" sz="3200" b="1" dirty="0" err="1" smtClean="0">
                <a:solidFill>
                  <a:srgbClr val="FF0000"/>
                </a:solidFill>
                <a:latin typeface="Times New Roman" pitchFamily="18" charset="0"/>
                <a:cs typeface="Times New Roman" pitchFamily="18" charset="0"/>
              </a:rPr>
              <a:t>Câu</a:t>
            </a:r>
            <a:r>
              <a:rPr lang="en-US" sz="3200" b="1" dirty="0" smtClean="0">
                <a:solidFill>
                  <a:srgbClr val="FF0000"/>
                </a:solidFill>
                <a:latin typeface="Times New Roman" pitchFamily="18" charset="0"/>
                <a:cs typeface="Times New Roman" pitchFamily="18" charset="0"/>
              </a:rPr>
              <a:t> 1: </a:t>
            </a:r>
          </a:p>
          <a:p>
            <a:pPr>
              <a:lnSpc>
                <a:spcPct val="80000"/>
              </a:lnSpc>
            </a:pP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coi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nghĩa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rộng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phạm</a:t>
            </a:r>
            <a:r>
              <a:rPr lang="en-US" sz="3200" dirty="0" smtClean="0">
                <a:latin typeface="Times New Roman" pitchFamily="18" charset="0"/>
                <a:cs typeface="Times New Roman" pitchFamily="18" charset="0"/>
              </a:rPr>
              <a:t> vi </a:t>
            </a:r>
            <a:r>
              <a:rPr lang="en-US" sz="3200" dirty="0" err="1" smtClean="0">
                <a:latin typeface="Times New Roman" pitchFamily="18" charset="0"/>
                <a:cs typeface="Times New Roman" pitchFamily="18" charset="0"/>
              </a:rPr>
              <a:t>nghĩa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phạm</a:t>
            </a:r>
            <a:r>
              <a:rPr lang="en-US" sz="3200" dirty="0" smtClean="0">
                <a:latin typeface="Times New Roman" pitchFamily="18" charset="0"/>
                <a:cs typeface="Times New Roman" pitchFamily="18" charset="0"/>
              </a:rPr>
              <a:t> vi </a:t>
            </a:r>
            <a:r>
              <a:rPr lang="en-US" sz="3200" dirty="0" err="1" smtClean="0">
                <a:latin typeface="Times New Roman" pitchFamily="18" charset="0"/>
                <a:cs typeface="Times New Roman" pitchFamily="18" charset="0"/>
              </a:rPr>
              <a:t>nghĩa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khác</a:t>
            </a:r>
            <a:r>
              <a:rPr lang="en-US" sz="3200" dirty="0" smtClean="0">
                <a:latin typeface="Times New Roman" pitchFamily="18" charset="0"/>
                <a:cs typeface="Times New Roman" pitchFamily="18" charset="0"/>
              </a:rPr>
              <a:t>. </a:t>
            </a:r>
          </a:p>
          <a:p>
            <a:pPr>
              <a:lnSpc>
                <a:spcPct val="80000"/>
              </a:lnSpc>
            </a:pP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coi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nghĩa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hẹp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phạm</a:t>
            </a:r>
            <a:r>
              <a:rPr lang="en-US" sz="3200" dirty="0" smtClean="0">
                <a:latin typeface="Times New Roman" pitchFamily="18" charset="0"/>
                <a:cs typeface="Times New Roman" pitchFamily="18" charset="0"/>
              </a:rPr>
              <a:t> vi </a:t>
            </a:r>
            <a:r>
              <a:rPr lang="en-US" sz="3200" dirty="0" err="1" smtClean="0">
                <a:latin typeface="Times New Roman" pitchFamily="18" charset="0"/>
                <a:cs typeface="Times New Roman" pitchFamily="18" charset="0"/>
              </a:rPr>
              <a:t>nghĩa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phạm</a:t>
            </a:r>
            <a:r>
              <a:rPr lang="en-US" sz="3200" dirty="0" smtClean="0">
                <a:latin typeface="Times New Roman" pitchFamily="18" charset="0"/>
                <a:cs typeface="Times New Roman" pitchFamily="18" charset="0"/>
              </a:rPr>
              <a:t> vi </a:t>
            </a:r>
            <a:r>
              <a:rPr lang="en-US" sz="3200" dirty="0" err="1" smtClean="0">
                <a:latin typeface="Times New Roman" pitchFamily="18" charset="0"/>
                <a:cs typeface="Times New Roman" pitchFamily="18" charset="0"/>
              </a:rPr>
              <a:t>nghĩa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khác</a:t>
            </a:r>
            <a:r>
              <a:rPr lang="en-US" sz="3200" dirty="0" smtClean="0">
                <a:latin typeface="Times New Roman" pitchFamily="18" charset="0"/>
                <a:cs typeface="Times New Roman" pitchFamily="18" charset="0"/>
              </a:rPr>
              <a:t> .</a:t>
            </a:r>
          </a:p>
          <a:p>
            <a:pPr>
              <a:lnSpc>
                <a:spcPct val="80000"/>
              </a:lnSpc>
            </a:pPr>
            <a:r>
              <a:rPr lang="en-US" sz="3200" b="1" dirty="0" err="1" smtClean="0">
                <a:solidFill>
                  <a:srgbClr val="FF0000"/>
                </a:solidFill>
                <a:latin typeface="Times New Roman" pitchFamily="18" charset="0"/>
                <a:cs typeface="Times New Roman" pitchFamily="18" charset="0"/>
              </a:rPr>
              <a:t>Câu</a:t>
            </a:r>
            <a:r>
              <a:rPr lang="en-US" sz="3200" b="1" dirty="0" smtClean="0">
                <a:solidFill>
                  <a:srgbClr val="FF0000"/>
                </a:solidFill>
                <a:latin typeface="Times New Roman" pitchFamily="18" charset="0"/>
                <a:cs typeface="Times New Roman" pitchFamily="18" charset="0"/>
              </a:rPr>
              <a:t> 2:</a:t>
            </a:r>
          </a:p>
          <a:p>
            <a:pPr>
              <a:lnSpc>
                <a:spcPct val="80000"/>
              </a:lnSpc>
            </a:pPr>
            <a:endParaRPr lang="en-US" sz="3200" b="1" dirty="0" smtClean="0">
              <a:solidFill>
                <a:srgbClr val="FF0000"/>
              </a:solidFill>
              <a:latin typeface="Times New Roman" pitchFamily="18" charset="0"/>
              <a:cs typeface="Times New Roman" pitchFamily="18" charset="0"/>
            </a:endParaRPr>
          </a:p>
          <a:p>
            <a:pPr>
              <a:lnSpc>
                <a:spcPct val="80000"/>
              </a:lnSpc>
            </a:pPr>
            <a:endParaRPr lang="en-US" sz="3200" b="1" dirty="0" smtClean="0">
              <a:solidFill>
                <a:srgbClr val="FF0000"/>
              </a:solidFill>
              <a:latin typeface="Times New Roman" pitchFamily="18" charset="0"/>
              <a:cs typeface="Times New Roman" pitchFamily="18" charset="0"/>
            </a:endParaRPr>
          </a:p>
          <a:p>
            <a:pPr>
              <a:lnSpc>
                <a:spcPct val="80000"/>
              </a:lnSpc>
            </a:pPr>
            <a:endParaRPr lang="en-US" sz="3200" b="1" dirty="0" smtClean="0">
              <a:solidFill>
                <a:srgbClr val="FF0000"/>
              </a:solidFill>
              <a:latin typeface="Times New Roman" pitchFamily="18" charset="0"/>
              <a:cs typeface="Times New Roman" pitchFamily="18" charset="0"/>
            </a:endParaRPr>
          </a:p>
          <a:p>
            <a:pPr>
              <a:lnSpc>
                <a:spcPct val="80000"/>
              </a:lnSpc>
            </a:pPr>
            <a:endParaRPr lang="en-US" sz="3200" b="1" dirty="0" smtClean="0">
              <a:solidFill>
                <a:srgbClr val="FF0000"/>
              </a:solidFill>
              <a:latin typeface="Times New Roman" pitchFamily="18" charset="0"/>
              <a:cs typeface="Times New Roman" pitchFamily="18" charset="0"/>
            </a:endParaRPr>
          </a:p>
          <a:p>
            <a:pPr>
              <a:lnSpc>
                <a:spcPct val="80000"/>
              </a:lnSpc>
            </a:pPr>
            <a:r>
              <a:rPr lang="en-US" sz="2800" b="1" dirty="0" err="1" smtClean="0">
                <a:solidFill>
                  <a:srgbClr val="FF0000"/>
                </a:solidFill>
                <a:latin typeface="Times New Roman" pitchFamily="18" charset="0"/>
                <a:cs typeface="Times New Roman" pitchFamily="18" charset="0"/>
              </a:rPr>
              <a:t>Cây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cây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ổi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Cỏ</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mực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cỏ</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tranh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Hoa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cúc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hoa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hồng</a:t>
            </a:r>
            <a:endParaRPr lang="en-US" sz="2800" b="1" dirty="0" smtClean="0">
              <a:solidFill>
                <a:srgbClr val="FF0000"/>
              </a:solidFill>
              <a:latin typeface="Times New Roman" pitchFamily="18" charset="0"/>
              <a:cs typeface="Times New Roman" pitchFamily="18" charset="0"/>
            </a:endParaRPr>
          </a:p>
          <a:p>
            <a:pPr>
              <a:lnSpc>
                <a:spcPct val="80000"/>
              </a:lnSpc>
            </a:pPr>
            <a:endParaRPr lang="en-US" sz="3200" b="1" dirty="0" smtClean="0">
              <a:solidFill>
                <a:srgbClr val="FF0000"/>
              </a:solidFill>
              <a:latin typeface="Times New Roman" pitchFamily="18" charset="0"/>
              <a:cs typeface="Times New Roman" pitchFamily="18" charset="0"/>
            </a:endParaRPr>
          </a:p>
          <a:p>
            <a:pPr>
              <a:lnSpc>
                <a:spcPct val="80000"/>
              </a:lnSpc>
            </a:pPr>
            <a:r>
              <a:rPr lang="en-US" sz="3200" b="1" dirty="0" err="1" smtClean="0">
                <a:solidFill>
                  <a:srgbClr val="FF0000"/>
                </a:solidFill>
                <a:latin typeface="Times New Roman" pitchFamily="18" charset="0"/>
                <a:cs typeface="Times New Roman" pitchFamily="18" charset="0"/>
              </a:rPr>
              <a:t>Câu</a:t>
            </a:r>
            <a:r>
              <a:rPr lang="en-US" sz="3200" b="1" dirty="0" smtClean="0">
                <a:solidFill>
                  <a:srgbClr val="FF0000"/>
                </a:solidFill>
                <a:latin typeface="Times New Roman" pitchFamily="18" charset="0"/>
                <a:cs typeface="Times New Roman" pitchFamily="18" charset="0"/>
              </a:rPr>
              <a:t> 3: </a:t>
            </a:r>
            <a:r>
              <a:rPr lang="en-US" sz="3200" b="1" dirty="0" err="1" smtClean="0">
                <a:latin typeface="Times New Roman" pitchFamily="18" charset="0"/>
                <a:cs typeface="Times New Roman" pitchFamily="18" charset="0"/>
              </a:rPr>
              <a:t>Trường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từ</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vựng</a:t>
            </a:r>
            <a:endParaRPr lang="en-US" sz="3200" b="1" i="1" dirty="0" smtClean="0">
              <a:latin typeface="Times New Roman" pitchFamily="18" charset="0"/>
              <a:cs typeface="Times New Roman" pitchFamily="18" charset="0"/>
            </a:endParaRPr>
          </a:p>
        </p:txBody>
      </p:sp>
      <p:sp>
        <p:nvSpPr>
          <p:cNvPr id="5" name="AutoShape 2"/>
          <p:cNvSpPr>
            <a:spLocks noChangeArrowheads="1"/>
          </p:cNvSpPr>
          <p:nvPr/>
        </p:nvSpPr>
        <p:spPr bwMode="auto">
          <a:xfrm>
            <a:off x="1905000" y="0"/>
            <a:ext cx="5105400" cy="685800"/>
          </a:xfrm>
          <a:prstGeom prst="flowChartAlternateProcess">
            <a:avLst/>
          </a:prstGeom>
          <a:noFill/>
          <a:ln w="22225">
            <a:solidFill>
              <a:schemeClr val="tx1"/>
            </a:solidFill>
            <a:miter lim="800000"/>
            <a:headEnd/>
            <a:tailEnd/>
          </a:ln>
        </p:spPr>
        <p:txBody>
          <a:bodyPr wrap="none" anchor="ctr"/>
          <a:lstStyle/>
          <a:p>
            <a:pPr algn="ctr" eaLnBrk="0" hangingPunct="0"/>
            <a:r>
              <a:rPr lang="en-US" sz="3600" b="1" u="none" dirty="0" err="1">
                <a:solidFill>
                  <a:srgbClr val="FF0000"/>
                </a:solidFill>
                <a:latin typeface=".VnTimeH" pitchFamily="34" charset="0"/>
              </a:rPr>
              <a:t>KiÓm</a:t>
            </a:r>
            <a:r>
              <a:rPr lang="en-US" sz="3600" b="1" u="none" dirty="0">
                <a:solidFill>
                  <a:srgbClr val="FF0000"/>
                </a:solidFill>
                <a:latin typeface=".VnTimeH" pitchFamily="34" charset="0"/>
              </a:rPr>
              <a:t> </a:t>
            </a:r>
            <a:r>
              <a:rPr lang="en-US" sz="3600" b="1" u="none" dirty="0" err="1">
                <a:solidFill>
                  <a:srgbClr val="FF0000"/>
                </a:solidFill>
                <a:latin typeface=".VnTimeH" pitchFamily="34" charset="0"/>
              </a:rPr>
              <a:t>tra</a:t>
            </a:r>
            <a:r>
              <a:rPr lang="en-US" sz="3600" b="1" u="none" dirty="0">
                <a:solidFill>
                  <a:srgbClr val="FF0000"/>
                </a:solidFill>
                <a:latin typeface=".VnTimeH" pitchFamily="34" charset="0"/>
              </a:rPr>
              <a:t> </a:t>
            </a:r>
            <a:r>
              <a:rPr lang="en-US" sz="3600" b="1" u="none" dirty="0" err="1">
                <a:solidFill>
                  <a:srgbClr val="FF0000"/>
                </a:solidFill>
                <a:latin typeface=".VnTimeH" pitchFamily="34" charset="0"/>
              </a:rPr>
              <a:t>bµi</a:t>
            </a:r>
            <a:r>
              <a:rPr lang="en-US" sz="3600" b="1" u="none" dirty="0">
                <a:solidFill>
                  <a:srgbClr val="FF0000"/>
                </a:solidFill>
                <a:latin typeface=".VnTimeH" pitchFamily="34" charset="0"/>
              </a:rPr>
              <a:t> </a:t>
            </a:r>
            <a:r>
              <a:rPr lang="en-US" sz="3600" b="1" u="none" dirty="0" err="1">
                <a:solidFill>
                  <a:srgbClr val="FF0000"/>
                </a:solidFill>
                <a:latin typeface=".VnTimeH" pitchFamily="34" charset="0"/>
              </a:rPr>
              <a:t>cò</a:t>
            </a:r>
            <a:endParaRPr lang="en-US" sz="3600" b="1" u="none" dirty="0">
              <a:solidFill>
                <a:srgbClr val="FF0000"/>
              </a:solidFill>
              <a:latin typeface=".VnTimeH" pitchFamily="34" charset="0"/>
            </a:endParaRPr>
          </a:p>
        </p:txBody>
      </p:sp>
      <p:sp>
        <p:nvSpPr>
          <p:cNvPr id="6" name="Rectangle 5"/>
          <p:cNvSpPr/>
          <p:nvPr/>
        </p:nvSpPr>
        <p:spPr>
          <a:xfrm>
            <a:off x="381000" y="4724400"/>
            <a:ext cx="1600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Cây</a:t>
            </a:r>
            <a:endParaRPr lang="en-US" sz="3200" b="1" dirty="0">
              <a:solidFill>
                <a:schemeClr val="tx1"/>
              </a:solidFill>
              <a:latin typeface="Times New Roman" pitchFamily="18" charset="0"/>
              <a:cs typeface="Times New Roman" pitchFamily="18" charset="0"/>
            </a:endParaRPr>
          </a:p>
        </p:txBody>
      </p:sp>
      <p:sp>
        <p:nvSpPr>
          <p:cNvPr id="8" name="Rectangle 7"/>
          <p:cNvSpPr/>
          <p:nvPr/>
        </p:nvSpPr>
        <p:spPr>
          <a:xfrm>
            <a:off x="3352800" y="4648200"/>
            <a:ext cx="1600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Cỏ</a:t>
            </a:r>
            <a:endParaRPr lang="en-US" sz="3200" b="1" dirty="0">
              <a:solidFill>
                <a:schemeClr val="tx1"/>
              </a:solidFill>
              <a:latin typeface="Times New Roman" pitchFamily="18" charset="0"/>
              <a:cs typeface="Times New Roman" pitchFamily="18" charset="0"/>
            </a:endParaRPr>
          </a:p>
        </p:txBody>
      </p:sp>
      <p:sp>
        <p:nvSpPr>
          <p:cNvPr id="9" name="Rectangle 8"/>
          <p:cNvSpPr/>
          <p:nvPr/>
        </p:nvSpPr>
        <p:spPr>
          <a:xfrm>
            <a:off x="6477000" y="4648200"/>
            <a:ext cx="1600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Hoa</a:t>
            </a:r>
            <a:endParaRPr lang="en-US" sz="3200" b="1" dirty="0">
              <a:solidFill>
                <a:schemeClr val="tx1"/>
              </a:solidFill>
              <a:latin typeface="Times New Roman" pitchFamily="18" charset="0"/>
              <a:cs typeface="Times New Roman" pitchFamily="18" charset="0"/>
            </a:endParaRPr>
          </a:p>
        </p:txBody>
      </p:sp>
      <p:sp>
        <p:nvSpPr>
          <p:cNvPr id="10" name="Rectangle 9"/>
          <p:cNvSpPr/>
          <p:nvPr/>
        </p:nvSpPr>
        <p:spPr>
          <a:xfrm>
            <a:off x="3048000" y="3657600"/>
            <a:ext cx="22860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0000"/>
                </a:solidFill>
                <a:latin typeface="Times New Roman" pitchFamily="18" charset="0"/>
                <a:cs typeface="Times New Roman" pitchFamily="18" charset="0"/>
              </a:rPr>
              <a:t>Thực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vật</a:t>
            </a:r>
            <a:endParaRPr lang="en-US" sz="3200" b="1" dirty="0">
              <a:solidFill>
                <a:srgbClr val="FF0000"/>
              </a:solidFill>
              <a:latin typeface="Times New Roman" pitchFamily="18" charset="0"/>
              <a:cs typeface="Times New Roman" pitchFamily="18" charset="0"/>
            </a:endParaRPr>
          </a:p>
        </p:txBody>
      </p:sp>
      <p:cxnSp>
        <p:nvCxnSpPr>
          <p:cNvPr id="20" name="Straight Arrow Connector 19"/>
          <p:cNvCxnSpPr>
            <a:stCxn id="10" idx="2"/>
            <a:endCxn id="9" idx="0"/>
          </p:cNvCxnSpPr>
          <p:nvPr/>
        </p:nvCxnSpPr>
        <p:spPr>
          <a:xfrm>
            <a:off x="4191000" y="4267200"/>
            <a:ext cx="3086100" cy="381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2"/>
            <a:endCxn id="6" idx="0"/>
          </p:cNvCxnSpPr>
          <p:nvPr/>
        </p:nvCxnSpPr>
        <p:spPr>
          <a:xfrm flipH="1">
            <a:off x="1181100" y="4267200"/>
            <a:ext cx="3009900" cy="457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2"/>
            <a:endCxn id="8" idx="0"/>
          </p:cNvCxnSpPr>
          <p:nvPr/>
        </p:nvCxnSpPr>
        <p:spPr>
          <a:xfrm flipH="1">
            <a:off x="4152900" y="4267200"/>
            <a:ext cx="38100" cy="381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620030"/>
          <p:cNvPicPr>
            <a:picLocks noChangeAspect="1" noChangeArrowheads="1"/>
          </p:cNvPicPr>
          <p:nvPr/>
        </p:nvPicPr>
        <p:blipFill>
          <a:blip r:embed="rId2" cstate="print"/>
          <a:srcRect/>
          <a:stretch>
            <a:fillRect/>
          </a:stretch>
        </p:blipFill>
        <p:spPr bwMode="auto">
          <a:xfrm>
            <a:off x="228600" y="228600"/>
            <a:ext cx="8763000" cy="6400800"/>
          </a:xfrm>
          <a:prstGeom prst="rect">
            <a:avLst/>
          </a:prstGeom>
          <a:solidFill>
            <a:srgbClr val="FF0000"/>
          </a:solidFill>
          <a:ln w="9525">
            <a:solidFill>
              <a:srgbClr val="0000FF"/>
            </a:solidFill>
            <a:miter lim="800000"/>
            <a:headEnd/>
            <a:tailEnd/>
          </a:ln>
        </p:spPr>
      </p:pic>
      <p:sp>
        <p:nvSpPr>
          <p:cNvPr id="5" name="WordArt 5"/>
          <p:cNvSpPr>
            <a:spLocks noChangeArrowheads="1" noChangeShapeType="1" noTextEdit="1"/>
          </p:cNvSpPr>
          <p:nvPr/>
        </p:nvSpPr>
        <p:spPr bwMode="auto">
          <a:xfrm>
            <a:off x="838200" y="1676400"/>
            <a:ext cx="7391400" cy="16764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3399"/>
              </a:extrusionClr>
            </a:sp3d>
          </a:bodyPr>
          <a:lstStyle/>
          <a:p>
            <a:pPr algn="ctr"/>
            <a:r>
              <a:rPr lang="vi-VN" sz="3600" b="1" kern="10" dirty="0">
                <a:ln w="9525">
                  <a:round/>
                  <a:headEnd/>
                  <a:tailEnd/>
                </a:ln>
                <a:solidFill>
                  <a:srgbClr val="002060"/>
                </a:solidFill>
                <a:latin typeface="Arial"/>
                <a:cs typeface="Arial"/>
              </a:rPr>
              <a:t>TRƯỜNG TỪ VỰNG</a:t>
            </a:r>
            <a:endParaRPr lang="en-US" sz="3600" b="1" kern="10" dirty="0">
              <a:ln w="9525">
                <a:round/>
                <a:headEnd/>
                <a:tailEnd/>
              </a:ln>
              <a:solidFill>
                <a:srgbClr val="002060"/>
              </a:solidFill>
              <a:latin typeface="Arial"/>
              <a:cs typeface="Arial"/>
            </a:endParaRPr>
          </a:p>
        </p:txBody>
      </p:sp>
      <p:sp>
        <p:nvSpPr>
          <p:cNvPr id="6" name="Text Box 8"/>
          <p:cNvSpPr txBox="1">
            <a:spLocks noChangeArrowheads="1"/>
          </p:cNvSpPr>
          <p:nvPr/>
        </p:nvSpPr>
        <p:spPr bwMode="auto">
          <a:xfrm>
            <a:off x="838200" y="762000"/>
            <a:ext cx="2133600" cy="461665"/>
          </a:xfrm>
          <a:prstGeom prst="rect">
            <a:avLst/>
          </a:prstGeom>
          <a:noFill/>
          <a:ln w="9525">
            <a:noFill/>
            <a:miter lim="800000"/>
            <a:headEnd/>
            <a:tailEnd/>
          </a:ln>
          <a:effectLst/>
        </p:spPr>
        <p:txBody>
          <a:bodyPr>
            <a:spAutoFit/>
          </a:bodyPr>
          <a:lstStyle/>
          <a:p>
            <a:pPr>
              <a:spcBef>
                <a:spcPct val="50000"/>
              </a:spcBef>
            </a:pPr>
            <a:r>
              <a:rPr lang="en-US" sz="2400" b="1" i="1" u="sng" dirty="0">
                <a:solidFill>
                  <a:srgbClr val="FF0066"/>
                </a:solidFill>
              </a:rPr>
              <a:t>TIẾT</a:t>
            </a:r>
            <a:r>
              <a:rPr lang="en-US" sz="2400" b="1" i="1" u="sng" dirty="0">
                <a:solidFill>
                  <a:schemeClr val="bg1"/>
                </a:solidFill>
              </a:rPr>
              <a:t> </a:t>
            </a:r>
            <a:r>
              <a:rPr lang="en-US" sz="2400" b="1" i="1" u="sng" dirty="0">
                <a:solidFill>
                  <a:srgbClr val="FF0066"/>
                </a:solidFill>
              </a:rPr>
              <a:t>7-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371600" y="0"/>
            <a:ext cx="6934200" cy="646331"/>
          </a:xfrm>
          <a:prstGeom prst="rect">
            <a:avLst/>
          </a:prstGeom>
          <a:noFill/>
          <a:ln w="9525">
            <a:noFill/>
            <a:miter lim="800000"/>
            <a:headEnd/>
            <a:tailEnd/>
          </a:ln>
        </p:spPr>
        <p:txBody>
          <a:bodyPr wrap="square">
            <a:spAutoFit/>
          </a:bodyPr>
          <a:lstStyle/>
          <a:p>
            <a:pPr>
              <a:spcBef>
                <a:spcPct val="50000"/>
              </a:spcBef>
            </a:pPr>
            <a:r>
              <a:rPr lang="en-US" sz="2800" b="1" u="sng" dirty="0">
                <a:solidFill>
                  <a:srgbClr val="FF0000"/>
                </a:solidFill>
                <a:latin typeface="Times New Roman" pitchFamily="18" charset="0"/>
              </a:rPr>
              <a:t>TIẾT 6</a:t>
            </a:r>
            <a:r>
              <a:rPr lang="en-US" sz="2800" b="1" dirty="0">
                <a:solidFill>
                  <a:srgbClr val="FF0000"/>
                </a:solidFill>
                <a:latin typeface="Times New Roman" pitchFamily="18" charset="0"/>
              </a:rPr>
              <a:t>            </a:t>
            </a:r>
            <a:r>
              <a:rPr lang="en-US" sz="3600" b="1" dirty="0">
                <a:solidFill>
                  <a:srgbClr val="FF0000"/>
                </a:solidFill>
                <a:latin typeface="Times New Roman" pitchFamily="18" charset="0"/>
              </a:rPr>
              <a:t>TRƯỜNG TỪ VỰNG</a:t>
            </a:r>
          </a:p>
        </p:txBody>
      </p:sp>
      <p:cxnSp>
        <p:nvCxnSpPr>
          <p:cNvPr id="3" name="Straight Connector 2"/>
          <p:cNvCxnSpPr/>
          <p:nvPr/>
        </p:nvCxnSpPr>
        <p:spPr>
          <a:xfrm>
            <a:off x="5562600" y="838200"/>
            <a:ext cx="0" cy="6019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11"/>
          <p:cNvSpPr>
            <a:spLocks noChangeArrowheads="1"/>
          </p:cNvSpPr>
          <p:nvPr/>
        </p:nvSpPr>
        <p:spPr bwMode="auto">
          <a:xfrm>
            <a:off x="0" y="1524000"/>
            <a:ext cx="5486400" cy="409575"/>
          </a:xfrm>
          <a:prstGeom prst="rect">
            <a:avLst/>
          </a:prstGeom>
          <a:noFill/>
          <a:ln w="9525">
            <a:noFill/>
            <a:miter lim="800000"/>
            <a:headEnd/>
            <a:tailEnd/>
          </a:ln>
        </p:spPr>
        <p:txBody>
          <a:bodyPr anchor="ctr"/>
          <a:lstStyle/>
          <a:p>
            <a:pPr marL="571500" indent="-571500">
              <a:buAutoNum type="romanUcPeriod"/>
            </a:pPr>
            <a:r>
              <a:rPr lang="en-US" sz="3000" b="1" u="sng" dirty="0" err="1" smtClean="0">
                <a:solidFill>
                  <a:srgbClr val="FF0000"/>
                </a:solidFill>
                <a:latin typeface="Times New Roman" pitchFamily="18" charset="0"/>
              </a:rPr>
              <a:t>Thế</a:t>
            </a:r>
            <a:r>
              <a:rPr lang="en-US" sz="3000" b="1" u="sng" dirty="0" smtClean="0">
                <a:solidFill>
                  <a:srgbClr val="FF0000"/>
                </a:solidFill>
                <a:latin typeface="Times New Roman" pitchFamily="18" charset="0"/>
              </a:rPr>
              <a:t> </a:t>
            </a:r>
            <a:r>
              <a:rPr lang="en-US" sz="3000" b="1" u="sng" dirty="0" err="1">
                <a:solidFill>
                  <a:srgbClr val="FF0000"/>
                </a:solidFill>
                <a:latin typeface="Times New Roman" pitchFamily="18" charset="0"/>
              </a:rPr>
              <a:t>nào</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là</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trường</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từ</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vựng</a:t>
            </a:r>
            <a:r>
              <a:rPr lang="en-US" sz="3000" b="1" u="sng" dirty="0" smtClean="0">
                <a:solidFill>
                  <a:srgbClr val="FF0000"/>
                </a:solidFill>
                <a:latin typeface="Times New Roman" pitchFamily="18" charset="0"/>
              </a:rPr>
              <a:t>:</a:t>
            </a:r>
          </a:p>
          <a:p>
            <a:pPr marL="571500" indent="-571500"/>
            <a:r>
              <a:rPr lang="en-US" sz="3200" i="1" dirty="0" smtClean="0">
                <a:solidFill>
                  <a:srgbClr val="FF0000"/>
                </a:solidFill>
                <a:latin typeface="Times New Roman" pitchFamily="18" charset="0"/>
              </a:rPr>
              <a:t>1. </a:t>
            </a:r>
            <a:r>
              <a:rPr lang="en-US" sz="3200" i="1" dirty="0" err="1" smtClean="0">
                <a:solidFill>
                  <a:srgbClr val="FF0000"/>
                </a:solidFill>
                <a:latin typeface="Times New Roman" pitchFamily="18" charset="0"/>
              </a:rPr>
              <a:t>Ví</a:t>
            </a:r>
            <a:r>
              <a:rPr lang="en-US" sz="3200" i="1" dirty="0" smtClean="0">
                <a:solidFill>
                  <a:srgbClr val="FF0000"/>
                </a:solidFill>
                <a:latin typeface="Times New Roman" pitchFamily="18" charset="0"/>
              </a:rPr>
              <a:t> </a:t>
            </a:r>
            <a:r>
              <a:rPr lang="en-US" sz="3200" i="1" dirty="0" err="1" smtClean="0">
                <a:solidFill>
                  <a:srgbClr val="FF0000"/>
                </a:solidFill>
                <a:latin typeface="Times New Roman" pitchFamily="18" charset="0"/>
              </a:rPr>
              <a:t>dụ</a:t>
            </a:r>
            <a:r>
              <a:rPr lang="en-US" sz="3200" i="1" dirty="0" smtClean="0">
                <a:solidFill>
                  <a:srgbClr val="FF0000"/>
                </a:solidFill>
                <a:latin typeface="Times New Roman" pitchFamily="18" charset="0"/>
              </a:rPr>
              <a:t>:</a:t>
            </a:r>
          </a:p>
          <a:p>
            <a:pPr marL="571500" indent="-571500"/>
            <a:endParaRPr lang="en-US" sz="3000" b="1" u="sng" dirty="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0"/>
            <a:ext cx="9144000" cy="6986528"/>
          </a:xfrm>
          <a:prstGeom prst="rect">
            <a:avLst/>
          </a:prstGeom>
          <a:noFill/>
          <a:ln w="9525">
            <a:noFill/>
            <a:miter lim="800000"/>
            <a:headEnd/>
            <a:tailEnd/>
          </a:ln>
        </p:spPr>
        <p:txBody>
          <a:bodyPr>
            <a:spAutoFit/>
          </a:bodyPr>
          <a:lstStyle/>
          <a:p>
            <a:r>
              <a:rPr lang="en-US" sz="3200" b="1" dirty="0" err="1">
                <a:solidFill>
                  <a:srgbClr val="FF0000"/>
                </a:solidFill>
                <a:latin typeface="Times New Roman" pitchFamily="18" charset="0"/>
                <a:cs typeface="Times New Roman" pitchFamily="18" charset="0"/>
              </a:rPr>
              <a:t>Đọc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đoạn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trích</a:t>
            </a:r>
            <a:endParaRPr lang="en-US" sz="3200" b="1" dirty="0">
              <a:solidFill>
                <a:srgbClr val="FF0000"/>
              </a:solidFill>
              <a:latin typeface="Times New Roman" pitchFamily="18" charset="0"/>
              <a:cs typeface="Times New Roman" pitchFamily="18" charset="0"/>
            </a:endParaRPr>
          </a:p>
          <a:p>
            <a:r>
              <a:rPr lang="en-US" sz="3200" b="1" dirty="0">
                <a:solidFill>
                  <a:srgbClr val="FF0000"/>
                </a:solidFill>
                <a:latin typeface="Times New Roman" pitchFamily="18" charset="0"/>
                <a:cs typeface="Times New Roman" pitchFamily="18" charset="0"/>
              </a:rPr>
              <a:t> </a:t>
            </a:r>
            <a:r>
              <a:rPr lang="en-US" sz="3200" b="1" i="1" dirty="0" err="1">
                <a:latin typeface="Times New Roman" pitchFamily="18" charset="0"/>
                <a:cs typeface="Times New Roman" pitchFamily="18" charset="0"/>
              </a:rPr>
              <a:t>Mẹ</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tôi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lấy</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vạt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áo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nâu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thấm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nước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mắt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tôi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rồi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xốc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nách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tôi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lên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xe</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Đến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bấy</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giờ</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tôi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mới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kịp</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nhận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ra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mẹ</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tôi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không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còm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cõi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xơ</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xác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quá</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như</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cô</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tôi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nhắc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lời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người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họ</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nội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của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tôi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Gương</a:t>
            </a:r>
            <a:r>
              <a:rPr lang="en-US" sz="3200" b="1" i="1" dirty="0">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mặt</a:t>
            </a:r>
            <a:r>
              <a:rPr lang="en-US" sz="3200" b="1" i="1" dirty="0">
                <a:solidFill>
                  <a:srgbClr val="0070C0"/>
                </a:solidFill>
                <a:latin typeface="Times New Roman" pitchFamily="18" charset="0"/>
                <a:cs typeface="Times New Roman" pitchFamily="18" charset="0"/>
              </a:rPr>
              <a:t> </a:t>
            </a:r>
            <a:r>
              <a:rPr lang="en-US" sz="3200" b="1" i="1" dirty="0" err="1">
                <a:latin typeface="Times New Roman" pitchFamily="18" charset="0"/>
                <a:cs typeface="Times New Roman" pitchFamily="18" charset="0"/>
              </a:rPr>
              <a:t>mẹ</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vẫn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tươi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sáng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với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đôi</a:t>
            </a:r>
            <a:r>
              <a:rPr lang="en-US" sz="3200" b="1" i="1" dirty="0">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mắt</a:t>
            </a:r>
            <a:r>
              <a:rPr lang="en-US" sz="3200" b="1" i="1" dirty="0">
                <a:solidFill>
                  <a:srgbClr val="0070C0"/>
                </a:solidFill>
                <a:latin typeface="Times New Roman" pitchFamily="18" charset="0"/>
                <a:cs typeface="Times New Roman" pitchFamily="18" charset="0"/>
              </a:rPr>
              <a:t> </a:t>
            </a:r>
            <a:r>
              <a:rPr lang="en-US" sz="3200" b="1" i="1" dirty="0" err="1">
                <a:latin typeface="Times New Roman" pitchFamily="18" charset="0"/>
                <a:cs typeface="Times New Roman" pitchFamily="18" charset="0"/>
              </a:rPr>
              <a:t>trong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và</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nước</a:t>
            </a:r>
            <a:r>
              <a:rPr lang="en-US" sz="3200" b="1" i="1" dirty="0">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da</a:t>
            </a:r>
            <a:r>
              <a:rPr lang="en-US" sz="3200" b="1" i="1" dirty="0">
                <a:solidFill>
                  <a:srgbClr val="0070C0"/>
                </a:solidFill>
                <a:latin typeface="Times New Roman" pitchFamily="18" charset="0"/>
                <a:cs typeface="Times New Roman" pitchFamily="18" charset="0"/>
              </a:rPr>
              <a:t> </a:t>
            </a:r>
            <a:r>
              <a:rPr lang="en-US" sz="3200" b="1" i="1" dirty="0" err="1">
                <a:latin typeface="Times New Roman" pitchFamily="18" charset="0"/>
                <a:cs typeface="Times New Roman" pitchFamily="18" charset="0"/>
              </a:rPr>
              <a:t>mịn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làm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nổi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bật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màu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hồng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của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hai</a:t>
            </a:r>
            <a:r>
              <a:rPr lang="en-US" sz="3200" b="1" i="1" dirty="0">
                <a:solidFill>
                  <a:srgbClr val="0070C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gò</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má</a:t>
            </a:r>
            <a:r>
              <a:rPr lang="en-US" sz="3200" b="1" i="1" dirty="0">
                <a:solidFill>
                  <a:srgbClr val="0070C0"/>
                </a:solidFill>
                <a:latin typeface="Times New Roman" pitchFamily="18" charset="0"/>
                <a:cs typeface="Times New Roman" pitchFamily="18" charset="0"/>
              </a:rPr>
              <a:t>. </a:t>
            </a:r>
            <a:r>
              <a:rPr lang="en-US" sz="3200" b="1" i="1" dirty="0">
                <a:latin typeface="Times New Roman" pitchFamily="18" charset="0"/>
                <a:cs typeface="Times New Roman" pitchFamily="18" charset="0"/>
              </a:rPr>
              <a:t>Hay </a:t>
            </a:r>
            <a:r>
              <a:rPr lang="en-US" sz="3200" b="1" i="1" dirty="0" err="1">
                <a:latin typeface="Times New Roman" pitchFamily="18" charset="0"/>
                <a:cs typeface="Times New Roman" pitchFamily="18" charset="0"/>
              </a:rPr>
              <a:t>tại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sự</a:t>
            </a:r>
            <a:r>
              <a:rPr lang="en-US" sz="3200" b="1" i="1" dirty="0">
                <a:latin typeface="Times New Roman" pitchFamily="18" charset="0"/>
                <a:cs typeface="Times New Roman" pitchFamily="18" charset="0"/>
              </a:rPr>
              <a:t> sung </a:t>
            </a:r>
            <a:r>
              <a:rPr lang="en-US" sz="3200" b="1" i="1" dirty="0" err="1">
                <a:latin typeface="Times New Roman" pitchFamily="18" charset="0"/>
                <a:cs typeface="Times New Roman" pitchFamily="18" charset="0"/>
              </a:rPr>
              <a:t>sướng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bỗng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được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trông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nhìn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và</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ôm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ấp</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hình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hài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máu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mủ</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của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mình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mà</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mẹ</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tôi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tươi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đẹp</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như</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thuở</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còn</a:t>
            </a:r>
            <a:r>
              <a:rPr lang="en-US" sz="3200" b="1" i="1" dirty="0">
                <a:latin typeface="Times New Roman" pitchFamily="18" charset="0"/>
                <a:cs typeface="Times New Roman" pitchFamily="18" charset="0"/>
              </a:rPr>
              <a:t> sung </a:t>
            </a:r>
            <a:r>
              <a:rPr lang="en-US" sz="3200" b="1" i="1" dirty="0" err="1">
                <a:latin typeface="Times New Roman" pitchFamily="18" charset="0"/>
                <a:cs typeface="Times New Roman" pitchFamily="18" charset="0"/>
              </a:rPr>
              <a:t>túc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Tôi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ngồi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trên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đệm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xe</a:t>
            </a:r>
            <a:r>
              <a:rPr lang="en-US" sz="3200" b="1" i="1" dirty="0">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đùi</a:t>
            </a:r>
            <a:r>
              <a:rPr lang="en-US" sz="3200" b="1" i="1" dirty="0">
                <a:solidFill>
                  <a:srgbClr val="0070C0"/>
                </a:solidFill>
                <a:latin typeface="Times New Roman" pitchFamily="18" charset="0"/>
                <a:cs typeface="Times New Roman" pitchFamily="18" charset="0"/>
              </a:rPr>
              <a:t> </a:t>
            </a:r>
            <a:r>
              <a:rPr lang="en-US" sz="3200" b="1" i="1" dirty="0" err="1">
                <a:latin typeface="Times New Roman" pitchFamily="18" charset="0"/>
                <a:cs typeface="Times New Roman" pitchFamily="18" charset="0"/>
              </a:rPr>
              <a:t>áp</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đùi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mẹ</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tôi</a:t>
            </a:r>
            <a:r>
              <a:rPr lang="en-US" sz="3200" b="1" i="1" dirty="0">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đầu</a:t>
            </a:r>
            <a:r>
              <a:rPr lang="en-US" sz="3200" b="1" i="1" dirty="0">
                <a:solidFill>
                  <a:srgbClr val="0070C0"/>
                </a:solidFill>
                <a:latin typeface="Times New Roman" pitchFamily="18" charset="0"/>
                <a:cs typeface="Times New Roman" pitchFamily="18" charset="0"/>
              </a:rPr>
              <a:t> </a:t>
            </a:r>
            <a:r>
              <a:rPr lang="en-US" sz="3200" b="1" i="1" dirty="0" err="1">
                <a:latin typeface="Times New Roman" pitchFamily="18" charset="0"/>
                <a:cs typeface="Times New Roman" pitchFamily="18" charset="0"/>
              </a:rPr>
              <a:t>ngả</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vào</a:t>
            </a:r>
            <a:r>
              <a:rPr lang="en-US" sz="3200" b="1" i="1" dirty="0">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cánh</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tay</a:t>
            </a:r>
            <a:r>
              <a:rPr lang="en-US" sz="3200" b="1" i="1" dirty="0">
                <a:solidFill>
                  <a:srgbClr val="FF0000"/>
                </a:solidFill>
                <a:latin typeface="Times New Roman" pitchFamily="18" charset="0"/>
                <a:cs typeface="Times New Roman" pitchFamily="18" charset="0"/>
              </a:rPr>
              <a:t> </a:t>
            </a:r>
            <a:r>
              <a:rPr lang="en-US" sz="3200" b="1" i="1" dirty="0" err="1">
                <a:latin typeface="Times New Roman" pitchFamily="18" charset="0"/>
                <a:cs typeface="Times New Roman" pitchFamily="18" charset="0"/>
              </a:rPr>
              <a:t>mẹ</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tôi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tôi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cảm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thấy</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những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cảm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giác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ấm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áp</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đã</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bao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lâu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mất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bỗng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mơn</a:t>
            </a:r>
            <a:r>
              <a:rPr lang="en-US" sz="3200" b="1" i="1" dirty="0">
                <a:latin typeface="Times New Roman" pitchFamily="18" charset="0"/>
                <a:cs typeface="Times New Roman" pitchFamily="18" charset="0"/>
              </a:rPr>
              <a:t> man </a:t>
            </a:r>
            <a:r>
              <a:rPr lang="en-US" sz="3200" b="1" i="1" dirty="0" err="1">
                <a:latin typeface="Times New Roman" pitchFamily="18" charset="0"/>
                <a:cs typeface="Times New Roman" pitchFamily="18" charset="0"/>
              </a:rPr>
              <a:t>khắp</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thịt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quần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áo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mẹ</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tôi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và</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những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thở</a:t>
            </a:r>
            <a:r>
              <a:rPr lang="en-US" sz="3200" b="1" i="1" dirty="0">
                <a:latin typeface="Times New Roman" pitchFamily="18" charset="0"/>
                <a:cs typeface="Times New Roman" pitchFamily="18" charset="0"/>
              </a:rPr>
              <a:t> ở </a:t>
            </a:r>
            <a:r>
              <a:rPr lang="en-US" sz="3200" b="1" i="1" dirty="0" err="1">
                <a:latin typeface="Times New Roman" pitchFamily="18" charset="0"/>
                <a:cs typeface="Times New Roman" pitchFamily="18" charset="0"/>
              </a:rPr>
              <a:t>khuôn</a:t>
            </a:r>
            <a:r>
              <a:rPr lang="en-US" sz="3200" b="1" i="1" dirty="0">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miệng</a:t>
            </a:r>
            <a:r>
              <a:rPr lang="en-US" sz="3200" b="1" i="1" dirty="0">
                <a:solidFill>
                  <a:srgbClr val="0070C0"/>
                </a:solidFill>
                <a:latin typeface="Times New Roman" pitchFamily="18" charset="0"/>
                <a:cs typeface="Times New Roman" pitchFamily="18" charset="0"/>
              </a:rPr>
              <a:t> </a:t>
            </a:r>
            <a:r>
              <a:rPr lang="en-US" sz="3200" b="1" i="1" dirty="0" err="1">
                <a:latin typeface="Times New Roman" pitchFamily="18" charset="0"/>
                <a:cs typeface="Times New Roman" pitchFamily="18" charset="0"/>
              </a:rPr>
              <a:t>xinh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xắn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nhai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trầu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phả</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ra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lúc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đó</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thơm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lạ</a:t>
            </a:r>
            <a:r>
              <a:rPr lang="en-US" sz="3200" b="1" i="1" dirty="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thường</a:t>
            </a:r>
            <a:endParaRPr lang="en-US" sz="32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heckerboard(across)">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371600" y="0"/>
            <a:ext cx="6934200" cy="646331"/>
          </a:xfrm>
          <a:prstGeom prst="rect">
            <a:avLst/>
          </a:prstGeom>
          <a:noFill/>
          <a:ln w="9525">
            <a:noFill/>
            <a:miter lim="800000"/>
            <a:headEnd/>
            <a:tailEnd/>
          </a:ln>
        </p:spPr>
        <p:txBody>
          <a:bodyPr wrap="square">
            <a:spAutoFit/>
          </a:bodyPr>
          <a:lstStyle/>
          <a:p>
            <a:pPr>
              <a:spcBef>
                <a:spcPct val="50000"/>
              </a:spcBef>
            </a:pPr>
            <a:r>
              <a:rPr lang="en-US" sz="2800" b="1" u="sng" dirty="0">
                <a:solidFill>
                  <a:srgbClr val="FF0000"/>
                </a:solidFill>
                <a:latin typeface="Times New Roman" pitchFamily="18" charset="0"/>
              </a:rPr>
              <a:t>TIẾT 6</a:t>
            </a:r>
            <a:r>
              <a:rPr lang="en-US" sz="2800" b="1" dirty="0">
                <a:solidFill>
                  <a:srgbClr val="FF0000"/>
                </a:solidFill>
                <a:latin typeface="Times New Roman" pitchFamily="18" charset="0"/>
              </a:rPr>
              <a:t>            </a:t>
            </a:r>
            <a:r>
              <a:rPr lang="en-US" sz="3600" b="1" dirty="0">
                <a:solidFill>
                  <a:srgbClr val="FF0000"/>
                </a:solidFill>
                <a:latin typeface="Times New Roman" pitchFamily="18" charset="0"/>
              </a:rPr>
              <a:t>TRƯỜNG TỪ VỰNG</a:t>
            </a:r>
          </a:p>
        </p:txBody>
      </p:sp>
      <p:sp>
        <p:nvSpPr>
          <p:cNvPr id="6" name="Rectangle 5"/>
          <p:cNvSpPr/>
          <p:nvPr/>
        </p:nvSpPr>
        <p:spPr>
          <a:xfrm>
            <a:off x="0" y="2057400"/>
            <a:ext cx="5486400" cy="4031873"/>
          </a:xfrm>
          <a:prstGeom prst="rect">
            <a:avLst/>
          </a:prstGeom>
        </p:spPr>
        <p:txBody>
          <a:bodyPr wrap="square">
            <a:spAutoFit/>
          </a:bodyPr>
          <a:lstStyle/>
          <a:p>
            <a:pPr>
              <a:buFont typeface="Symbol" pitchFamily="18" charset="2"/>
              <a:buChar char="Þ"/>
            </a:pP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từ</a:t>
            </a:r>
            <a:r>
              <a:rPr lang="en-US" sz="3200" b="1" dirty="0" smtClean="0">
                <a:latin typeface="Times New Roman" pitchFamily="18" charset="0"/>
                <a:cs typeface="Times New Roman" pitchFamily="18" charset="0"/>
              </a:rPr>
              <a:t> </a:t>
            </a:r>
            <a:r>
              <a:rPr lang="en-US" sz="3200" b="1" i="1" dirty="0" smtClean="0">
                <a:solidFill>
                  <a:srgbClr val="FF0000"/>
                </a:solidFill>
                <a:latin typeface="Times New Roman" pitchFamily="18" charset="0"/>
                <a:cs typeface="Times New Roman" pitchFamily="18" charset="0"/>
              </a:rPr>
              <a:t>(</a:t>
            </a:r>
            <a:r>
              <a:rPr lang="en-US" sz="3200" b="1" i="1" dirty="0" err="1" smtClean="0">
                <a:solidFill>
                  <a:srgbClr val="FF0000"/>
                </a:solidFill>
                <a:latin typeface="Times New Roman" pitchFamily="18" charset="0"/>
                <a:cs typeface="Times New Roman" pitchFamily="18" charset="0"/>
              </a:rPr>
              <a:t>mặt</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mắt</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da</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gò</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má</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đùi</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đầu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cánh</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tay</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miệng</a:t>
            </a:r>
            <a:r>
              <a:rPr lang="en-US" sz="3200" b="1" i="1" dirty="0" smtClean="0">
                <a:solidFill>
                  <a:srgbClr val="FF0000"/>
                </a:solidFill>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nét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chung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về</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nghĩa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chỉ</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bộ</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phận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cơ</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thể</a:t>
            </a:r>
            <a:r>
              <a:rPr lang="en-US" sz="3200" b="1" dirty="0" smtClean="0">
                <a:latin typeface="Times New Roman" pitchFamily="18" charset="0"/>
                <a:cs typeface="Times New Roman" pitchFamily="18" charset="0"/>
              </a:rPr>
              <a:t> con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a:t>
            </a:r>
          </a:p>
          <a:p>
            <a:r>
              <a:rPr lang="en-US" sz="3200" i="1" dirty="0" smtClean="0">
                <a:solidFill>
                  <a:srgbClr val="FF0000"/>
                </a:solidFill>
                <a:latin typeface="Times New Roman" pitchFamily="18" charset="0"/>
                <a:cs typeface="Times New Roman" pitchFamily="18" charset="0"/>
              </a:rPr>
              <a:t>2. </a:t>
            </a:r>
            <a:r>
              <a:rPr lang="en-US" sz="3200" i="1" dirty="0" err="1" smtClean="0">
                <a:solidFill>
                  <a:srgbClr val="FF0000"/>
                </a:solidFill>
                <a:latin typeface="Times New Roman" pitchFamily="18" charset="0"/>
                <a:cs typeface="Times New Roman" pitchFamily="18" charset="0"/>
              </a:rPr>
              <a:t>Ghi</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nhớ</a:t>
            </a:r>
            <a:r>
              <a:rPr lang="en-US" sz="3200" i="1" dirty="0" smtClean="0">
                <a:solidFill>
                  <a:srgbClr val="FF0000"/>
                </a:solidFill>
                <a:latin typeface="Times New Roman" pitchFamily="18" charset="0"/>
                <a:cs typeface="Times New Roman" pitchFamily="18" charset="0"/>
              </a:rPr>
              <a:t>: </a:t>
            </a:r>
          </a:p>
          <a:p>
            <a:r>
              <a:rPr lang="en-US" sz="3200" i="1" dirty="0" smtClean="0">
                <a:solidFill>
                  <a:srgbClr val="FF0000"/>
                </a:solidFill>
                <a:latin typeface="Times New Roman" pitchFamily="18" charset="0"/>
                <a:cs typeface="Times New Roman" pitchFamily="18" charset="0"/>
              </a:rPr>
              <a:t>3. </a:t>
            </a:r>
            <a:r>
              <a:rPr lang="en-US" sz="3200" i="1" dirty="0" err="1" smtClean="0">
                <a:solidFill>
                  <a:srgbClr val="FF0000"/>
                </a:solidFill>
                <a:latin typeface="Times New Roman" pitchFamily="18" charset="0"/>
                <a:cs typeface="Times New Roman" pitchFamily="18" charset="0"/>
              </a:rPr>
              <a:t>Lưu</a:t>
            </a:r>
            <a:r>
              <a:rPr lang="en-US" sz="3200" i="1" dirty="0" smtClean="0">
                <a:solidFill>
                  <a:srgbClr val="FF0000"/>
                </a:solidFill>
                <a:latin typeface="Times New Roman" pitchFamily="18" charset="0"/>
                <a:cs typeface="Times New Roman" pitchFamily="18" charset="0"/>
              </a:rPr>
              <a:t> ý:</a:t>
            </a:r>
          </a:p>
          <a:p>
            <a:endParaRPr lang="en-US" sz="3200" i="1" dirty="0" smtClean="0">
              <a:solidFill>
                <a:srgbClr val="FF0000"/>
              </a:solidFill>
              <a:latin typeface="Times New Roman" pitchFamily="18" charset="0"/>
              <a:cs typeface="Times New Roman" pitchFamily="18" charset="0"/>
            </a:endParaRPr>
          </a:p>
          <a:p>
            <a:endParaRPr lang="en-US" sz="3200" b="1" i="1" dirty="0">
              <a:latin typeface="Times New Roman" pitchFamily="18" charset="0"/>
              <a:cs typeface="Times New Roman" pitchFamily="18" charset="0"/>
            </a:endParaRPr>
          </a:p>
        </p:txBody>
      </p:sp>
      <p:sp>
        <p:nvSpPr>
          <p:cNvPr id="4" name="Rectangle 11"/>
          <p:cNvSpPr>
            <a:spLocks noChangeArrowheads="1"/>
          </p:cNvSpPr>
          <p:nvPr/>
        </p:nvSpPr>
        <p:spPr bwMode="auto">
          <a:xfrm>
            <a:off x="0" y="1524000"/>
            <a:ext cx="5486400" cy="409575"/>
          </a:xfrm>
          <a:prstGeom prst="rect">
            <a:avLst/>
          </a:prstGeom>
          <a:noFill/>
          <a:ln w="9525">
            <a:noFill/>
            <a:miter lim="800000"/>
            <a:headEnd/>
            <a:tailEnd/>
          </a:ln>
        </p:spPr>
        <p:txBody>
          <a:bodyPr anchor="ctr"/>
          <a:lstStyle/>
          <a:p>
            <a:pPr marL="571500" indent="-571500">
              <a:buAutoNum type="romanUcPeriod"/>
            </a:pPr>
            <a:r>
              <a:rPr lang="en-US" sz="3000" b="1" u="sng" dirty="0" err="1" smtClean="0">
                <a:solidFill>
                  <a:srgbClr val="FF0000"/>
                </a:solidFill>
                <a:latin typeface="Times New Roman" pitchFamily="18" charset="0"/>
              </a:rPr>
              <a:t>Thế</a:t>
            </a:r>
            <a:r>
              <a:rPr lang="en-US" sz="3000" b="1" u="sng" dirty="0" smtClean="0">
                <a:solidFill>
                  <a:srgbClr val="FF0000"/>
                </a:solidFill>
                <a:latin typeface="Times New Roman" pitchFamily="18" charset="0"/>
              </a:rPr>
              <a:t> </a:t>
            </a:r>
            <a:r>
              <a:rPr lang="en-US" sz="3000" b="1" u="sng" dirty="0" err="1">
                <a:solidFill>
                  <a:srgbClr val="FF0000"/>
                </a:solidFill>
                <a:latin typeface="Times New Roman" pitchFamily="18" charset="0"/>
              </a:rPr>
              <a:t>nào</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là</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trường</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từ</a:t>
            </a:r>
            <a:r>
              <a:rPr lang="en-US" sz="3000" b="1" u="sng" dirty="0">
                <a:solidFill>
                  <a:srgbClr val="FF0000"/>
                </a:solidFill>
                <a:latin typeface="Times New Roman" pitchFamily="18" charset="0"/>
              </a:rPr>
              <a:t> </a:t>
            </a:r>
            <a:r>
              <a:rPr lang="en-US" sz="3000" b="1" u="sng" dirty="0" err="1">
                <a:solidFill>
                  <a:srgbClr val="FF0000"/>
                </a:solidFill>
                <a:latin typeface="Times New Roman" pitchFamily="18" charset="0"/>
              </a:rPr>
              <a:t>vựng</a:t>
            </a:r>
            <a:r>
              <a:rPr lang="en-US" sz="3000" b="1" u="sng" dirty="0" smtClean="0">
                <a:solidFill>
                  <a:srgbClr val="FF0000"/>
                </a:solidFill>
                <a:latin typeface="Times New Roman" pitchFamily="18" charset="0"/>
              </a:rPr>
              <a:t>:</a:t>
            </a:r>
          </a:p>
          <a:p>
            <a:pPr marL="571500" indent="-571500"/>
            <a:r>
              <a:rPr lang="en-US" sz="3200" i="1" dirty="0" smtClean="0">
                <a:solidFill>
                  <a:srgbClr val="FF0000"/>
                </a:solidFill>
                <a:latin typeface="Times New Roman" pitchFamily="18" charset="0"/>
              </a:rPr>
              <a:t>1. </a:t>
            </a:r>
            <a:r>
              <a:rPr lang="en-US" sz="3200" i="1" dirty="0" err="1" smtClean="0">
                <a:solidFill>
                  <a:srgbClr val="FF0000"/>
                </a:solidFill>
                <a:latin typeface="Times New Roman" pitchFamily="18" charset="0"/>
              </a:rPr>
              <a:t>Ví</a:t>
            </a:r>
            <a:r>
              <a:rPr lang="en-US" sz="3200" i="1" dirty="0" smtClean="0">
                <a:solidFill>
                  <a:srgbClr val="FF0000"/>
                </a:solidFill>
                <a:latin typeface="Times New Roman" pitchFamily="18" charset="0"/>
              </a:rPr>
              <a:t> </a:t>
            </a:r>
            <a:r>
              <a:rPr lang="en-US" sz="3200" i="1" dirty="0" err="1" smtClean="0">
                <a:solidFill>
                  <a:srgbClr val="FF0000"/>
                </a:solidFill>
                <a:latin typeface="Times New Roman" pitchFamily="18" charset="0"/>
              </a:rPr>
              <a:t>dụ</a:t>
            </a:r>
            <a:r>
              <a:rPr lang="en-US" sz="3200" i="1" dirty="0" smtClean="0">
                <a:solidFill>
                  <a:srgbClr val="FF0000"/>
                </a:solidFill>
                <a:latin typeface="Times New Roman" pitchFamily="18" charset="0"/>
              </a:rPr>
              <a:t>:</a:t>
            </a:r>
          </a:p>
          <a:p>
            <a:pPr marL="571500" indent="-571500"/>
            <a:endParaRPr lang="en-US" sz="3000" b="1" u="sng" dirty="0">
              <a:solidFill>
                <a:srgbClr val="FF0000"/>
              </a:solidFill>
              <a:latin typeface="Times New Roman" pitchFamily="18" charset="0"/>
            </a:endParaRPr>
          </a:p>
        </p:txBody>
      </p:sp>
      <p:cxnSp>
        <p:nvCxnSpPr>
          <p:cNvPr id="7" name="Straight Connector 6"/>
          <p:cNvCxnSpPr/>
          <p:nvPr/>
        </p:nvCxnSpPr>
        <p:spPr>
          <a:xfrm>
            <a:off x="5562600" y="838200"/>
            <a:ext cx="0" cy="6019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638800" y="1371600"/>
            <a:ext cx="3276600" cy="2062103"/>
          </a:xfrm>
          <a:prstGeom prst="rect">
            <a:avLst/>
          </a:prstGeom>
        </p:spPr>
        <p:txBody>
          <a:bodyPr wrap="square">
            <a:spAutoFit/>
          </a:bodyPr>
          <a:lstStyle/>
          <a:p>
            <a:r>
              <a:rPr lang="en-US" sz="3200" b="1" i="1" dirty="0" err="1" smtClean="0">
                <a:solidFill>
                  <a:srgbClr val="002060"/>
                </a:solidFill>
                <a:latin typeface="Times New Roman" pitchFamily="18" charset="0"/>
                <a:cs typeface="Times New Roman" pitchFamily="18" charset="0"/>
              </a:rPr>
              <a:t>Những</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từ</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màu</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đỏ</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trong</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đoạn</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trích</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có</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nét</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nghĩa</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chung</a:t>
            </a:r>
            <a:r>
              <a:rPr lang="en-US" sz="3200" b="1" i="1" dirty="0" smtClean="0">
                <a:solidFill>
                  <a:srgbClr val="002060"/>
                </a:solidFill>
                <a:latin typeface="Times New Roman" pitchFamily="18" charset="0"/>
                <a:cs typeface="Times New Roman" pitchFamily="18" charset="0"/>
              </a:rPr>
              <a:t> </a:t>
            </a:r>
            <a:r>
              <a:rPr lang="en-US" sz="3200" b="1" i="1" dirty="0" err="1" smtClean="0">
                <a:solidFill>
                  <a:srgbClr val="002060"/>
                </a:solidFill>
                <a:latin typeface="Times New Roman" pitchFamily="18" charset="0"/>
                <a:cs typeface="Times New Roman" pitchFamily="18" charset="0"/>
              </a:rPr>
              <a:t>nào</a:t>
            </a:r>
            <a:r>
              <a:rPr lang="en-US" sz="3200" b="1" i="1" dirty="0" smtClean="0">
                <a:solidFill>
                  <a:srgbClr val="00206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514600"/>
            <a:ext cx="990600" cy="889000"/>
          </a:xfrm>
          <a:prstGeom prst="rect">
            <a:avLst/>
          </a:prstGeom>
          <a:noFill/>
          <a:ln w="38100" algn="ctr">
            <a:solidFill>
              <a:srgbClr val="FF0000"/>
            </a:solidFill>
            <a:round/>
            <a:headEnd/>
            <a:tailEnd/>
          </a:ln>
        </p:spPr>
        <p:txBody>
          <a:bodyPr/>
          <a:lstStyle/>
          <a:p>
            <a:pPr algn="ctr"/>
            <a:r>
              <a:rPr lang="en-US" sz="3200" b="1" dirty="0" err="1">
                <a:solidFill>
                  <a:srgbClr val="FF0000"/>
                </a:solidFill>
              </a:rPr>
              <a:t>Mắt</a:t>
            </a:r>
            <a:r>
              <a:rPr lang="en-US" sz="3200" b="1" dirty="0">
                <a:solidFill>
                  <a:srgbClr val="FF0000"/>
                </a:solidFill>
              </a:rPr>
              <a:t> </a:t>
            </a:r>
          </a:p>
        </p:txBody>
      </p:sp>
      <p:sp>
        <p:nvSpPr>
          <p:cNvPr id="3" name="Rectangle 2"/>
          <p:cNvSpPr>
            <a:spLocks noChangeArrowheads="1"/>
          </p:cNvSpPr>
          <p:nvPr/>
        </p:nvSpPr>
        <p:spPr bwMode="auto">
          <a:xfrm>
            <a:off x="1295400" y="685800"/>
            <a:ext cx="3394075" cy="590550"/>
          </a:xfrm>
          <a:prstGeom prst="rect">
            <a:avLst/>
          </a:prstGeom>
          <a:noFill/>
          <a:ln w="38100" algn="ctr">
            <a:solidFill>
              <a:srgbClr val="FF0000"/>
            </a:solidFill>
            <a:round/>
            <a:headEnd/>
            <a:tailEnd/>
          </a:ln>
        </p:spPr>
        <p:txBody>
          <a:bodyPr/>
          <a:lstStyle/>
          <a:p>
            <a:r>
              <a:rPr lang="en-US" sz="3200" b="1" dirty="0" err="1">
                <a:solidFill>
                  <a:srgbClr val="003FBC"/>
                </a:solidFill>
                <a:latin typeface="Times New Roman" pitchFamily="18" charset="0"/>
                <a:cs typeface="Times New Roman" pitchFamily="18" charset="0"/>
              </a:rPr>
              <a:t>Bộ</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phận</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của</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mắt</a:t>
            </a:r>
            <a:endParaRPr lang="en-US" sz="3200" b="1" dirty="0">
              <a:solidFill>
                <a:srgbClr val="003FBC"/>
              </a:solidFill>
              <a:latin typeface="Times New Roman" pitchFamily="18" charset="0"/>
              <a:cs typeface="Times New Roman" pitchFamily="18" charset="0"/>
            </a:endParaRPr>
          </a:p>
        </p:txBody>
      </p:sp>
      <p:sp>
        <p:nvSpPr>
          <p:cNvPr id="4" name="Rectangle 3"/>
          <p:cNvSpPr>
            <a:spLocks noChangeArrowheads="1"/>
          </p:cNvSpPr>
          <p:nvPr/>
        </p:nvSpPr>
        <p:spPr bwMode="auto">
          <a:xfrm>
            <a:off x="1447800" y="5715000"/>
            <a:ext cx="3505200" cy="590550"/>
          </a:xfrm>
          <a:prstGeom prst="rect">
            <a:avLst/>
          </a:prstGeom>
          <a:noFill/>
          <a:ln w="38100" algn="ctr">
            <a:solidFill>
              <a:srgbClr val="FF0000"/>
            </a:solidFill>
            <a:round/>
            <a:headEnd/>
            <a:tailEnd/>
          </a:ln>
        </p:spPr>
        <p:txBody>
          <a:bodyPr/>
          <a:lstStyle/>
          <a:p>
            <a:r>
              <a:rPr lang="en-US" sz="3200" b="1" dirty="0" err="1">
                <a:solidFill>
                  <a:srgbClr val="003FBC"/>
                </a:solidFill>
                <a:latin typeface="Times New Roman" pitchFamily="18" charset="0"/>
                <a:cs typeface="Times New Roman" pitchFamily="18" charset="0"/>
              </a:rPr>
              <a:t>Hoạt</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động</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của</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mắt</a:t>
            </a:r>
            <a:endParaRPr lang="en-US" sz="3200" b="1" dirty="0">
              <a:solidFill>
                <a:srgbClr val="003FBC"/>
              </a:solidFill>
              <a:latin typeface="Times New Roman" pitchFamily="18" charset="0"/>
              <a:cs typeface="Times New Roman" pitchFamily="18" charset="0"/>
            </a:endParaRPr>
          </a:p>
        </p:txBody>
      </p:sp>
      <p:sp>
        <p:nvSpPr>
          <p:cNvPr id="5" name="Rectangle 4"/>
          <p:cNvSpPr>
            <a:spLocks noChangeArrowheads="1"/>
          </p:cNvSpPr>
          <p:nvPr/>
        </p:nvSpPr>
        <p:spPr bwMode="auto">
          <a:xfrm>
            <a:off x="1524000" y="4343400"/>
            <a:ext cx="3417888" cy="590550"/>
          </a:xfrm>
          <a:prstGeom prst="rect">
            <a:avLst/>
          </a:prstGeom>
          <a:noFill/>
          <a:ln w="38100" algn="ctr">
            <a:solidFill>
              <a:srgbClr val="FF0000"/>
            </a:solidFill>
            <a:round/>
            <a:headEnd/>
            <a:tailEnd/>
          </a:ln>
        </p:spPr>
        <p:txBody>
          <a:bodyPr/>
          <a:lstStyle/>
          <a:p>
            <a:r>
              <a:rPr lang="en-US" sz="3200" b="1" dirty="0" err="1">
                <a:solidFill>
                  <a:srgbClr val="003FBC"/>
                </a:solidFill>
                <a:latin typeface="Times New Roman" pitchFamily="18" charset="0"/>
                <a:cs typeface="Times New Roman" pitchFamily="18" charset="0"/>
              </a:rPr>
              <a:t>Bệnh</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về</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mắt</a:t>
            </a:r>
            <a:endParaRPr lang="en-US" sz="3200" b="1" dirty="0">
              <a:solidFill>
                <a:srgbClr val="003FBC"/>
              </a:solidFill>
              <a:latin typeface="Times New Roman" pitchFamily="18" charset="0"/>
              <a:cs typeface="Times New Roman" pitchFamily="18" charset="0"/>
            </a:endParaRPr>
          </a:p>
        </p:txBody>
      </p:sp>
      <p:sp>
        <p:nvSpPr>
          <p:cNvPr id="6" name="Rectangle 5"/>
          <p:cNvSpPr>
            <a:spLocks noChangeArrowheads="1"/>
          </p:cNvSpPr>
          <p:nvPr/>
        </p:nvSpPr>
        <p:spPr bwMode="auto">
          <a:xfrm>
            <a:off x="1524000" y="3124200"/>
            <a:ext cx="3395663" cy="590550"/>
          </a:xfrm>
          <a:prstGeom prst="rect">
            <a:avLst/>
          </a:prstGeom>
          <a:noFill/>
          <a:ln w="38100" algn="ctr">
            <a:solidFill>
              <a:srgbClr val="FF0000"/>
            </a:solidFill>
            <a:round/>
            <a:headEnd/>
            <a:tailEnd/>
          </a:ln>
        </p:spPr>
        <p:txBody>
          <a:bodyPr/>
          <a:lstStyle/>
          <a:p>
            <a:r>
              <a:rPr lang="en-US" sz="3200" b="1" dirty="0" err="1">
                <a:solidFill>
                  <a:srgbClr val="003FBC"/>
                </a:solidFill>
                <a:latin typeface="Times New Roman" pitchFamily="18" charset="0"/>
                <a:cs typeface="Times New Roman" pitchFamily="18" charset="0"/>
              </a:rPr>
              <a:t>Cảm</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giác</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của</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mắt</a:t>
            </a:r>
            <a:endParaRPr lang="en-US" sz="3200" b="1" dirty="0">
              <a:solidFill>
                <a:srgbClr val="003FBC"/>
              </a:solidFill>
              <a:latin typeface="Times New Roman" pitchFamily="18" charset="0"/>
              <a:cs typeface="Times New Roman" pitchFamily="18" charset="0"/>
            </a:endParaRPr>
          </a:p>
        </p:txBody>
      </p:sp>
      <p:sp>
        <p:nvSpPr>
          <p:cNvPr id="7" name="Rectangle 6"/>
          <p:cNvSpPr>
            <a:spLocks noChangeArrowheads="1"/>
          </p:cNvSpPr>
          <p:nvPr/>
        </p:nvSpPr>
        <p:spPr bwMode="auto">
          <a:xfrm>
            <a:off x="1371600" y="2057400"/>
            <a:ext cx="3394075" cy="590550"/>
          </a:xfrm>
          <a:prstGeom prst="rect">
            <a:avLst/>
          </a:prstGeom>
          <a:noFill/>
          <a:ln w="38100" algn="ctr">
            <a:solidFill>
              <a:srgbClr val="FF0000"/>
            </a:solidFill>
            <a:round/>
            <a:headEnd/>
            <a:tailEnd/>
          </a:ln>
        </p:spPr>
        <p:txBody>
          <a:bodyPr/>
          <a:lstStyle/>
          <a:p>
            <a:r>
              <a:rPr lang="en-US" sz="3200" b="1" dirty="0" err="1">
                <a:solidFill>
                  <a:srgbClr val="003FBC"/>
                </a:solidFill>
                <a:latin typeface="Times New Roman" pitchFamily="18" charset="0"/>
                <a:cs typeface="Times New Roman" pitchFamily="18" charset="0"/>
              </a:rPr>
              <a:t>Đặc</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điểm</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của</a:t>
            </a:r>
            <a:r>
              <a:rPr lang="en-US" sz="3200" b="1" dirty="0">
                <a:solidFill>
                  <a:srgbClr val="003FBC"/>
                </a:solidFill>
                <a:latin typeface="Times New Roman" pitchFamily="18" charset="0"/>
                <a:cs typeface="Times New Roman" pitchFamily="18" charset="0"/>
              </a:rPr>
              <a:t> </a:t>
            </a:r>
            <a:r>
              <a:rPr lang="en-US" sz="3200" b="1" dirty="0" err="1">
                <a:solidFill>
                  <a:srgbClr val="003FBC"/>
                </a:solidFill>
                <a:latin typeface="Times New Roman" pitchFamily="18" charset="0"/>
                <a:cs typeface="Times New Roman" pitchFamily="18" charset="0"/>
              </a:rPr>
              <a:t>mắt</a:t>
            </a:r>
            <a:endParaRPr lang="en-US" sz="3200" b="1" dirty="0">
              <a:solidFill>
                <a:srgbClr val="003FBC"/>
              </a:solidFill>
              <a:latin typeface="Times New Roman" pitchFamily="18" charset="0"/>
              <a:cs typeface="Times New Roman" pitchFamily="18" charset="0"/>
            </a:endParaRPr>
          </a:p>
        </p:txBody>
      </p:sp>
      <p:cxnSp>
        <p:nvCxnSpPr>
          <p:cNvPr id="9" name="Straight Arrow Connector 8"/>
          <p:cNvCxnSpPr>
            <a:cxnSpLocks noChangeShapeType="1"/>
            <a:stCxn id="2" idx="3"/>
            <a:endCxn id="3" idx="1"/>
          </p:cNvCxnSpPr>
          <p:nvPr/>
        </p:nvCxnSpPr>
        <p:spPr bwMode="auto">
          <a:xfrm flipV="1">
            <a:off x="990600" y="981075"/>
            <a:ext cx="304800" cy="1978025"/>
          </a:xfrm>
          <a:prstGeom prst="straightConnector1">
            <a:avLst/>
          </a:prstGeom>
          <a:noFill/>
          <a:ln w="38100" algn="ctr">
            <a:solidFill>
              <a:schemeClr val="tx1"/>
            </a:solidFill>
            <a:round/>
            <a:headEnd/>
            <a:tailEnd type="triangle" w="med" len="med"/>
          </a:ln>
          <a:effectLst/>
        </p:spPr>
      </p:cxnSp>
      <p:cxnSp>
        <p:nvCxnSpPr>
          <p:cNvPr id="14" name="Straight Arrow Connector 13"/>
          <p:cNvCxnSpPr>
            <a:cxnSpLocks noChangeShapeType="1"/>
            <a:stCxn id="2" idx="3"/>
            <a:endCxn id="7" idx="1"/>
          </p:cNvCxnSpPr>
          <p:nvPr/>
        </p:nvCxnSpPr>
        <p:spPr bwMode="auto">
          <a:xfrm flipV="1">
            <a:off x="990600" y="2352675"/>
            <a:ext cx="381000" cy="606425"/>
          </a:xfrm>
          <a:prstGeom prst="straightConnector1">
            <a:avLst/>
          </a:prstGeom>
          <a:noFill/>
          <a:ln w="38100" algn="ctr">
            <a:solidFill>
              <a:schemeClr val="tx1"/>
            </a:solidFill>
            <a:round/>
            <a:headEnd/>
            <a:tailEnd type="triangle" w="med" len="med"/>
          </a:ln>
          <a:effectLst/>
        </p:spPr>
      </p:cxnSp>
      <p:cxnSp>
        <p:nvCxnSpPr>
          <p:cNvPr id="15" name="Straight Arrow Connector 14"/>
          <p:cNvCxnSpPr>
            <a:cxnSpLocks noChangeShapeType="1"/>
            <a:stCxn id="2" idx="3"/>
            <a:endCxn id="6" idx="1"/>
          </p:cNvCxnSpPr>
          <p:nvPr/>
        </p:nvCxnSpPr>
        <p:spPr bwMode="auto">
          <a:xfrm>
            <a:off x="990600" y="2959100"/>
            <a:ext cx="533400" cy="460375"/>
          </a:xfrm>
          <a:prstGeom prst="straightConnector1">
            <a:avLst/>
          </a:prstGeom>
          <a:noFill/>
          <a:ln w="38100" algn="ctr">
            <a:solidFill>
              <a:schemeClr val="tx1"/>
            </a:solidFill>
            <a:round/>
            <a:headEnd/>
            <a:tailEnd type="triangle" w="med" len="med"/>
          </a:ln>
          <a:effectLst/>
        </p:spPr>
      </p:cxnSp>
      <p:cxnSp>
        <p:nvCxnSpPr>
          <p:cNvPr id="16" name="Straight Arrow Connector 15"/>
          <p:cNvCxnSpPr>
            <a:cxnSpLocks noChangeShapeType="1"/>
            <a:stCxn id="2" idx="3"/>
            <a:endCxn id="5" idx="1"/>
          </p:cNvCxnSpPr>
          <p:nvPr/>
        </p:nvCxnSpPr>
        <p:spPr bwMode="auto">
          <a:xfrm>
            <a:off x="990600" y="2959100"/>
            <a:ext cx="533400" cy="1679575"/>
          </a:xfrm>
          <a:prstGeom prst="straightConnector1">
            <a:avLst/>
          </a:prstGeom>
          <a:noFill/>
          <a:ln w="38100" algn="ctr">
            <a:solidFill>
              <a:schemeClr val="tx1"/>
            </a:solidFill>
            <a:round/>
            <a:headEnd/>
            <a:tailEnd type="triangle" w="med" len="med"/>
          </a:ln>
          <a:effectLst/>
        </p:spPr>
      </p:cxnSp>
      <p:cxnSp>
        <p:nvCxnSpPr>
          <p:cNvPr id="17" name="Straight Arrow Connector 16"/>
          <p:cNvCxnSpPr>
            <a:cxnSpLocks noChangeShapeType="1"/>
            <a:stCxn id="2" idx="3"/>
            <a:endCxn id="4" idx="1"/>
          </p:cNvCxnSpPr>
          <p:nvPr/>
        </p:nvCxnSpPr>
        <p:spPr bwMode="auto">
          <a:xfrm>
            <a:off x="990600" y="2959100"/>
            <a:ext cx="457200" cy="3051175"/>
          </a:xfrm>
          <a:prstGeom prst="straightConnector1">
            <a:avLst/>
          </a:prstGeom>
          <a:noFill/>
          <a:ln w="38100" algn="ctr">
            <a:solidFill>
              <a:schemeClr val="tx1"/>
            </a:solidFill>
            <a:round/>
            <a:headEnd/>
            <a:tailEnd type="triangle" w="med" len="med"/>
          </a:ln>
          <a:effectLst/>
        </p:spPr>
      </p:cxnSp>
      <p:sp>
        <p:nvSpPr>
          <p:cNvPr id="28" name="Rectangle 27"/>
          <p:cNvSpPr>
            <a:spLocks noChangeArrowheads="1"/>
          </p:cNvSpPr>
          <p:nvPr/>
        </p:nvSpPr>
        <p:spPr bwMode="auto">
          <a:xfrm>
            <a:off x="5029200" y="381000"/>
            <a:ext cx="4267200" cy="1219200"/>
          </a:xfrm>
          <a:prstGeom prst="rect">
            <a:avLst/>
          </a:prstGeom>
          <a:noFill/>
          <a:ln w="38100" algn="ctr">
            <a:solidFill>
              <a:srgbClr val="FF0000"/>
            </a:solidFill>
            <a:round/>
            <a:headEnd/>
            <a:tailEnd/>
          </a:ln>
        </p:spPr>
        <p:txBody>
          <a:bodyPr/>
          <a:lstStyle/>
          <a:p>
            <a:r>
              <a:rPr lang="en-US" sz="2800" b="1" i="1" dirty="0" err="1">
                <a:latin typeface="Times New Roman" pitchFamily="18" charset="0"/>
                <a:cs typeface="Times New Roman" pitchFamily="18" charset="0"/>
              </a:rPr>
              <a:t>Lòng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đen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lòng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trắng</a:t>
            </a:r>
            <a:r>
              <a:rPr lang="en-US" sz="2800" b="1" i="1" dirty="0">
                <a:latin typeface="Times New Roman" pitchFamily="18" charset="0"/>
                <a:cs typeface="Times New Roman" pitchFamily="18" charset="0"/>
              </a:rPr>
              <a:t>, con </a:t>
            </a:r>
            <a:r>
              <a:rPr lang="en-US" sz="2800" b="1" i="1" dirty="0" err="1">
                <a:latin typeface="Times New Roman" pitchFamily="18" charset="0"/>
                <a:cs typeface="Times New Roman" pitchFamily="18" charset="0"/>
              </a:rPr>
              <a:t>ngươi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lông</a:t>
            </a:r>
            <a:r>
              <a:rPr lang="en-US" sz="2800" b="1" i="1" dirty="0">
                <a:latin typeface="Times New Roman" pitchFamily="18" charset="0"/>
                <a:cs typeface="Times New Roman" pitchFamily="18" charset="0"/>
              </a:rPr>
              <a:t> mi, </a:t>
            </a:r>
            <a:r>
              <a:rPr lang="en-US" sz="2800" b="1" i="1" dirty="0" err="1">
                <a:latin typeface="Times New Roman" pitchFamily="18" charset="0"/>
                <a:cs typeface="Times New Roman" pitchFamily="18" charset="0"/>
              </a:rPr>
              <a:t>lông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mày</a:t>
            </a:r>
            <a:r>
              <a:rPr lang="en-US" sz="2800" b="1" i="1" dirty="0">
                <a:latin typeface="Times New Roman" pitchFamily="18" charset="0"/>
                <a:cs typeface="Times New Roman" pitchFamily="18" charset="0"/>
              </a:rPr>
              <a:t>…</a:t>
            </a:r>
          </a:p>
        </p:txBody>
      </p:sp>
      <p:sp>
        <p:nvSpPr>
          <p:cNvPr id="29" name="Rectangle 28"/>
          <p:cNvSpPr>
            <a:spLocks noChangeArrowheads="1"/>
          </p:cNvSpPr>
          <p:nvPr/>
        </p:nvSpPr>
        <p:spPr bwMode="auto">
          <a:xfrm>
            <a:off x="5334000" y="1828800"/>
            <a:ext cx="3810000" cy="990600"/>
          </a:xfrm>
          <a:prstGeom prst="rect">
            <a:avLst/>
          </a:prstGeom>
          <a:noFill/>
          <a:ln w="38100" algn="ctr">
            <a:solidFill>
              <a:srgbClr val="FF0000"/>
            </a:solidFill>
            <a:round/>
            <a:headEnd/>
            <a:tailEnd/>
          </a:ln>
        </p:spPr>
        <p:txBody>
          <a:bodyPr/>
          <a:lstStyle/>
          <a:p>
            <a:r>
              <a:rPr lang="en-US" sz="2800" b="1" i="1" dirty="0" err="1">
                <a:latin typeface="Times New Roman" pitchFamily="18" charset="0"/>
                <a:cs typeface="Times New Roman" pitchFamily="18" charset="0"/>
              </a:rPr>
              <a:t>Tinh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anh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đờ</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đẫn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lờ</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đờ</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mù</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lòa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hí</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hấp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háy</a:t>
            </a:r>
            <a:r>
              <a:rPr lang="en-US" sz="2800" b="1" i="1" dirty="0">
                <a:latin typeface="Times New Roman" pitchFamily="18" charset="0"/>
                <a:cs typeface="Times New Roman" pitchFamily="18" charset="0"/>
              </a:rPr>
              <a:t>…</a:t>
            </a:r>
          </a:p>
        </p:txBody>
      </p:sp>
      <p:sp>
        <p:nvSpPr>
          <p:cNvPr id="30" name="Rectangle 29"/>
          <p:cNvSpPr>
            <a:spLocks noChangeArrowheads="1"/>
          </p:cNvSpPr>
          <p:nvPr/>
        </p:nvSpPr>
        <p:spPr bwMode="auto">
          <a:xfrm>
            <a:off x="5486400" y="3048000"/>
            <a:ext cx="3429000" cy="914400"/>
          </a:xfrm>
          <a:prstGeom prst="rect">
            <a:avLst/>
          </a:prstGeom>
          <a:noFill/>
          <a:ln w="38100" algn="ctr">
            <a:solidFill>
              <a:srgbClr val="FF0000"/>
            </a:solidFill>
            <a:round/>
            <a:headEnd/>
            <a:tailEnd/>
          </a:ln>
        </p:spPr>
        <p:txBody>
          <a:bodyPr/>
          <a:lstStyle/>
          <a:p>
            <a:r>
              <a:rPr lang="en-US" sz="2800" b="1" i="1" dirty="0" err="1">
                <a:latin typeface="Times New Roman" pitchFamily="18" charset="0"/>
                <a:cs typeface="Times New Roman" pitchFamily="18" charset="0"/>
              </a:rPr>
              <a:t>Chói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quáng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hoa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cộm</a:t>
            </a:r>
            <a:r>
              <a:rPr lang="en-US" sz="2800" b="1" i="1" dirty="0">
                <a:latin typeface="Times New Roman" pitchFamily="18" charset="0"/>
                <a:cs typeface="Times New Roman" pitchFamily="18" charset="0"/>
              </a:rPr>
              <a:t>…</a:t>
            </a:r>
          </a:p>
        </p:txBody>
      </p:sp>
      <p:sp>
        <p:nvSpPr>
          <p:cNvPr id="31" name="Rectangle 30"/>
          <p:cNvSpPr>
            <a:spLocks noChangeArrowheads="1"/>
          </p:cNvSpPr>
          <p:nvPr/>
        </p:nvSpPr>
        <p:spPr bwMode="auto">
          <a:xfrm>
            <a:off x="5334000" y="4114800"/>
            <a:ext cx="3810000" cy="969962"/>
          </a:xfrm>
          <a:prstGeom prst="rect">
            <a:avLst/>
          </a:prstGeom>
          <a:noFill/>
          <a:ln w="38100" algn="ctr">
            <a:solidFill>
              <a:srgbClr val="FF0000"/>
            </a:solidFill>
            <a:round/>
            <a:headEnd/>
            <a:tailEnd/>
          </a:ln>
        </p:spPr>
        <p:txBody>
          <a:bodyPr/>
          <a:lstStyle/>
          <a:p>
            <a:r>
              <a:rPr lang="en-US" sz="2800" b="1" i="1" dirty="0" err="1">
                <a:latin typeface="Times New Roman" pitchFamily="18" charset="0"/>
                <a:cs typeface="Times New Roman" pitchFamily="18" charset="0"/>
              </a:rPr>
              <a:t>Quáng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cận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thị</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viễn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thị</a:t>
            </a:r>
            <a:r>
              <a:rPr lang="en-US" sz="2800" b="1" i="1" dirty="0">
                <a:latin typeface="Times New Roman" pitchFamily="18" charset="0"/>
                <a:cs typeface="Times New Roman" pitchFamily="18" charset="0"/>
              </a:rPr>
              <a:t>..</a:t>
            </a:r>
          </a:p>
        </p:txBody>
      </p:sp>
      <p:sp>
        <p:nvSpPr>
          <p:cNvPr id="32" name="Rectangle 31"/>
          <p:cNvSpPr>
            <a:spLocks noChangeArrowheads="1"/>
          </p:cNvSpPr>
          <p:nvPr/>
        </p:nvSpPr>
        <p:spPr bwMode="auto">
          <a:xfrm>
            <a:off x="5410200" y="5410200"/>
            <a:ext cx="3546475" cy="1066800"/>
          </a:xfrm>
          <a:prstGeom prst="rect">
            <a:avLst/>
          </a:prstGeom>
          <a:noFill/>
          <a:ln w="38100" algn="ctr">
            <a:solidFill>
              <a:srgbClr val="FF0000"/>
            </a:solidFill>
            <a:round/>
            <a:headEnd/>
            <a:tailEnd/>
          </a:ln>
        </p:spPr>
        <p:txBody>
          <a:bodyPr/>
          <a:lstStyle/>
          <a:p>
            <a:r>
              <a:rPr lang="en-US" sz="2800" b="1" i="1" dirty="0" err="1">
                <a:latin typeface="Times New Roman" pitchFamily="18" charset="0"/>
                <a:cs typeface="Times New Roman" pitchFamily="18" charset="0"/>
              </a:rPr>
              <a:t>Nhìn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trông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liếc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nhòm</a:t>
            </a:r>
            <a:r>
              <a:rPr lang="en-US" sz="2800" b="1" i="1" dirty="0">
                <a:latin typeface="Times New Roman" pitchFamily="18" charset="0"/>
                <a:cs typeface="Times New Roman" pitchFamily="18" charset="0"/>
              </a:rPr>
              <a:t>…</a:t>
            </a:r>
          </a:p>
        </p:txBody>
      </p:sp>
      <p:cxnSp>
        <p:nvCxnSpPr>
          <p:cNvPr id="34" name="Straight Arrow Connector 33"/>
          <p:cNvCxnSpPr>
            <a:cxnSpLocks noChangeShapeType="1"/>
            <a:stCxn id="3" idx="3"/>
            <a:endCxn id="28" idx="1"/>
          </p:cNvCxnSpPr>
          <p:nvPr/>
        </p:nvCxnSpPr>
        <p:spPr bwMode="auto">
          <a:xfrm>
            <a:off x="4689475" y="981075"/>
            <a:ext cx="339725" cy="9525"/>
          </a:xfrm>
          <a:prstGeom prst="straightConnector1">
            <a:avLst/>
          </a:prstGeom>
          <a:noFill/>
          <a:ln w="38100" algn="ctr">
            <a:solidFill>
              <a:schemeClr val="tx1"/>
            </a:solidFill>
            <a:round/>
            <a:headEnd/>
            <a:tailEnd type="triangle" w="med" len="med"/>
          </a:ln>
          <a:effectLst/>
        </p:spPr>
      </p:cxnSp>
      <p:cxnSp>
        <p:nvCxnSpPr>
          <p:cNvPr id="36" name="Straight Arrow Connector 35"/>
          <p:cNvCxnSpPr>
            <a:cxnSpLocks noChangeShapeType="1"/>
            <a:endCxn id="29" idx="1"/>
          </p:cNvCxnSpPr>
          <p:nvPr/>
        </p:nvCxnSpPr>
        <p:spPr bwMode="auto">
          <a:xfrm flipV="1">
            <a:off x="4724400" y="2324100"/>
            <a:ext cx="609600" cy="68262"/>
          </a:xfrm>
          <a:prstGeom prst="straightConnector1">
            <a:avLst/>
          </a:prstGeom>
          <a:noFill/>
          <a:ln w="38100" algn="ctr">
            <a:solidFill>
              <a:schemeClr val="tx1"/>
            </a:solidFill>
            <a:round/>
            <a:headEnd/>
            <a:tailEnd type="triangle" w="med" len="med"/>
          </a:ln>
          <a:effectLst/>
        </p:spPr>
      </p:cxnSp>
      <p:cxnSp>
        <p:nvCxnSpPr>
          <p:cNvPr id="37" name="Straight Arrow Connector 36"/>
          <p:cNvCxnSpPr>
            <a:cxnSpLocks noChangeShapeType="1"/>
          </p:cNvCxnSpPr>
          <p:nvPr/>
        </p:nvCxnSpPr>
        <p:spPr bwMode="auto">
          <a:xfrm flipV="1">
            <a:off x="4953000" y="3429000"/>
            <a:ext cx="544513" cy="30163"/>
          </a:xfrm>
          <a:prstGeom prst="straightConnector1">
            <a:avLst/>
          </a:prstGeom>
          <a:noFill/>
          <a:ln w="38100" algn="ctr">
            <a:solidFill>
              <a:schemeClr val="tx1"/>
            </a:solidFill>
            <a:round/>
            <a:headEnd/>
            <a:tailEnd type="triangle" w="med" len="med"/>
          </a:ln>
          <a:effectLst/>
        </p:spPr>
      </p:cxnSp>
      <p:cxnSp>
        <p:nvCxnSpPr>
          <p:cNvPr id="38" name="Straight Arrow Connector 37"/>
          <p:cNvCxnSpPr>
            <a:cxnSpLocks noChangeShapeType="1"/>
            <a:endCxn id="31" idx="1"/>
          </p:cNvCxnSpPr>
          <p:nvPr/>
        </p:nvCxnSpPr>
        <p:spPr bwMode="auto">
          <a:xfrm flipV="1">
            <a:off x="4953000" y="4599781"/>
            <a:ext cx="381000" cy="48420"/>
          </a:xfrm>
          <a:prstGeom prst="straightConnector1">
            <a:avLst/>
          </a:prstGeom>
          <a:noFill/>
          <a:ln w="38100" algn="ctr">
            <a:solidFill>
              <a:schemeClr val="tx1"/>
            </a:solidFill>
            <a:round/>
            <a:headEnd/>
            <a:tailEnd type="triangle" w="med" len="med"/>
          </a:ln>
          <a:effectLst/>
        </p:spPr>
      </p:cxnSp>
      <p:cxnSp>
        <p:nvCxnSpPr>
          <p:cNvPr id="39" name="Straight Arrow Connector 38"/>
          <p:cNvCxnSpPr>
            <a:cxnSpLocks noChangeShapeType="1"/>
          </p:cNvCxnSpPr>
          <p:nvPr/>
        </p:nvCxnSpPr>
        <p:spPr bwMode="auto">
          <a:xfrm flipV="1">
            <a:off x="4953000" y="6019800"/>
            <a:ext cx="457200" cy="30162"/>
          </a:xfrm>
          <a:prstGeom prst="straightConnector1">
            <a:avLst/>
          </a:prstGeom>
          <a:noFill/>
          <a:ln w="38100" algn="ctr">
            <a:solidFill>
              <a:schemeClr val="tx1"/>
            </a:solidFill>
            <a:round/>
            <a:headEnd/>
            <a:tailEnd type="triangle" w="med" len="med"/>
          </a:ln>
          <a:effectLst/>
        </p:spPr>
      </p:cxnSp>
      <p:sp>
        <p:nvSpPr>
          <p:cNvPr id="41" name="TextBox 40"/>
          <p:cNvSpPr txBox="1">
            <a:spLocks noChangeArrowheads="1"/>
          </p:cNvSpPr>
          <p:nvPr/>
        </p:nvSpPr>
        <p:spPr bwMode="auto">
          <a:xfrm>
            <a:off x="0" y="76200"/>
            <a:ext cx="3200400" cy="461963"/>
          </a:xfrm>
          <a:prstGeom prst="rect">
            <a:avLst/>
          </a:prstGeom>
          <a:noFill/>
          <a:ln w="9525">
            <a:noFill/>
            <a:miter lim="800000"/>
            <a:headEnd/>
            <a:tailEnd/>
          </a:ln>
        </p:spPr>
        <p:txBody>
          <a:bodyPr>
            <a:spAutoFit/>
          </a:bodyPr>
          <a:lstStyle/>
          <a:p>
            <a:r>
              <a:rPr lang="en-US" sz="2400" b="1">
                <a:solidFill>
                  <a:srgbClr val="003FBC"/>
                </a:solidFill>
              </a:rPr>
              <a:t>Ví dụ: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wipe(down)">
                                      <p:cBhvr>
                                        <p:cTn id="7" dur="500"/>
                                        <p:tgtEl>
                                          <p:spTgt spid="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par>
                                <p:cTn id="22" presetID="5"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heckerboard(across)">
                                      <p:cBhvr>
                                        <p:cTn id="24" dur="500"/>
                                        <p:tgtEl>
                                          <p:spTgt spid="14"/>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par>
                                <p:cTn id="28" presetID="5"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heckerboard(across)">
                                      <p:cBhvr>
                                        <p:cTn id="30" dur="500"/>
                                        <p:tgtEl>
                                          <p:spTgt spid="15"/>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heckerboard(across)">
                                      <p:cBhvr>
                                        <p:cTn id="33" dur="500"/>
                                        <p:tgtEl>
                                          <p:spTgt spid="6"/>
                                        </p:tgtEl>
                                      </p:cBhvr>
                                    </p:animEffect>
                                  </p:childTnLst>
                                </p:cTn>
                              </p:par>
                              <p:par>
                                <p:cTn id="34" presetID="5" presetClass="entr" presetSubtype="1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heckerboard(across)">
                                      <p:cBhvr>
                                        <p:cTn id="36" dur="500"/>
                                        <p:tgtEl>
                                          <p:spTgt spid="16"/>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heckerboard(across)">
                                      <p:cBhvr>
                                        <p:cTn id="39" dur="500"/>
                                        <p:tgtEl>
                                          <p:spTgt spid="5"/>
                                        </p:tgtEl>
                                      </p:cBhvr>
                                    </p:animEffect>
                                  </p:childTnLst>
                                </p:cTn>
                              </p:par>
                              <p:par>
                                <p:cTn id="40" presetID="5" presetClass="entr" presetSubtype="1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heckerboard(across)">
                                      <p:cBhvr>
                                        <p:cTn id="42" dur="500"/>
                                        <p:tgtEl>
                                          <p:spTgt spid="17"/>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checkerboard(across)">
                                      <p:cBhvr>
                                        <p:cTn id="45" dur="500"/>
                                        <p:tgtEl>
                                          <p:spTgt spid="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heckerboard(across)">
                                      <p:cBhvr>
                                        <p:cTn id="50" dur="500"/>
                                        <p:tgtEl>
                                          <p:spTgt spid="34"/>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checkerboard(across)">
                                      <p:cBhvr>
                                        <p:cTn id="53" dur="500"/>
                                        <p:tgtEl>
                                          <p:spTgt spid="2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checkerboard(across)">
                                      <p:cBhvr>
                                        <p:cTn id="58" dur="500"/>
                                        <p:tgtEl>
                                          <p:spTgt spid="36"/>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checkerboard(across)">
                                      <p:cBhvr>
                                        <p:cTn id="61" dur="500"/>
                                        <p:tgtEl>
                                          <p:spTgt spid="2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ntr" presetSubtype="10" fill="hold"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checkerboard(across)">
                                      <p:cBhvr>
                                        <p:cTn id="66" dur="500"/>
                                        <p:tgtEl>
                                          <p:spTgt spid="37"/>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checkerboard(across)">
                                      <p:cBhvr>
                                        <p:cTn id="69" dur="500"/>
                                        <p:tgtEl>
                                          <p:spTgt spid="3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 presetClass="entr" presetSubtype="10" fill="hold"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checkerboard(across)">
                                      <p:cBhvr>
                                        <p:cTn id="74" dur="500"/>
                                        <p:tgtEl>
                                          <p:spTgt spid="38"/>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checkerboard(across)">
                                      <p:cBhvr>
                                        <p:cTn id="77" dur="500"/>
                                        <p:tgtEl>
                                          <p:spTgt spid="3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ntr" presetSubtype="10" fill="hold"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checkerboard(across)">
                                      <p:cBhvr>
                                        <p:cTn id="82" dur="500"/>
                                        <p:tgtEl>
                                          <p:spTgt spid="39"/>
                                        </p:tgtEl>
                                      </p:cBhvr>
                                    </p:animEffect>
                                  </p:childTnLst>
                                </p:cTn>
                              </p:par>
                              <p:par>
                                <p:cTn id="83" presetID="5" presetClass="entr" presetSubtype="1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checkerboard(across)">
                                      <p:cBhvr>
                                        <p:cTn id="8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28" grpId="0" animBg="1"/>
      <p:bldP spid="29" grpId="0" animBg="1"/>
      <p:bldP spid="30"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371600" y="0"/>
            <a:ext cx="6934200" cy="646331"/>
          </a:xfrm>
          <a:prstGeom prst="rect">
            <a:avLst/>
          </a:prstGeom>
          <a:noFill/>
          <a:ln w="9525">
            <a:noFill/>
            <a:miter lim="800000"/>
            <a:headEnd/>
            <a:tailEnd/>
          </a:ln>
        </p:spPr>
        <p:txBody>
          <a:bodyPr wrap="square">
            <a:spAutoFit/>
          </a:bodyPr>
          <a:lstStyle/>
          <a:p>
            <a:pPr>
              <a:spcBef>
                <a:spcPct val="50000"/>
              </a:spcBef>
            </a:pPr>
            <a:r>
              <a:rPr lang="en-US" sz="2800" b="1" u="sng" dirty="0">
                <a:solidFill>
                  <a:srgbClr val="FF0000"/>
                </a:solidFill>
                <a:latin typeface="Times New Roman" pitchFamily="18" charset="0"/>
              </a:rPr>
              <a:t>TIẾT 6</a:t>
            </a:r>
            <a:r>
              <a:rPr lang="en-US" sz="2800" b="1" dirty="0">
                <a:solidFill>
                  <a:srgbClr val="FF0000"/>
                </a:solidFill>
                <a:latin typeface="Times New Roman" pitchFamily="18" charset="0"/>
              </a:rPr>
              <a:t>            </a:t>
            </a:r>
            <a:r>
              <a:rPr lang="en-US" sz="3600" b="1" dirty="0">
                <a:solidFill>
                  <a:srgbClr val="FF0000"/>
                </a:solidFill>
                <a:latin typeface="Times New Roman" pitchFamily="18" charset="0"/>
              </a:rPr>
              <a:t>TRƯỜNG TỪ VỰNG</a:t>
            </a:r>
          </a:p>
        </p:txBody>
      </p:sp>
      <p:sp>
        <p:nvSpPr>
          <p:cNvPr id="5" name="Text Box 6"/>
          <p:cNvSpPr txBox="1">
            <a:spLocks noChangeArrowheads="1"/>
          </p:cNvSpPr>
          <p:nvPr/>
        </p:nvSpPr>
        <p:spPr bwMode="auto">
          <a:xfrm>
            <a:off x="0" y="990600"/>
            <a:ext cx="5562600" cy="3046988"/>
          </a:xfrm>
          <a:prstGeom prst="rect">
            <a:avLst/>
          </a:prstGeom>
          <a:noFill/>
          <a:ln w="9525">
            <a:noFill/>
            <a:miter lim="800000"/>
            <a:headEnd/>
            <a:tailEnd/>
          </a:ln>
          <a:effectLst/>
        </p:spPr>
        <p:txBody>
          <a:bodyPr wrap="square">
            <a:spAutoFit/>
          </a:bodyPr>
          <a:lstStyle/>
          <a:p>
            <a:r>
              <a:rPr lang="en-US" sz="3200" b="1" dirty="0">
                <a:solidFill>
                  <a:srgbClr val="FF0000"/>
                </a:solidFill>
                <a:latin typeface="Times New Roman" pitchFamily="18" charset="0"/>
                <a:cs typeface="Times New Roman" pitchFamily="18" charset="0"/>
              </a:rPr>
              <a:t>I- </a:t>
            </a:r>
            <a:r>
              <a:rPr lang="en-US" sz="3200" b="1" u="sng" dirty="0" err="1">
                <a:solidFill>
                  <a:srgbClr val="FF0000"/>
                </a:solidFill>
                <a:latin typeface="Times New Roman" pitchFamily="18" charset="0"/>
                <a:cs typeface="Times New Roman" pitchFamily="18" charset="0"/>
              </a:rPr>
              <a:t>Thế</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nào</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là</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trường</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từ</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vựng</a:t>
            </a:r>
            <a:r>
              <a:rPr lang="en-US" sz="3200" b="1" u="sng" dirty="0">
                <a:solidFill>
                  <a:srgbClr val="FF0000"/>
                </a:solidFill>
                <a:latin typeface="Times New Roman" pitchFamily="18" charset="0"/>
                <a:cs typeface="Times New Roman" pitchFamily="18" charset="0"/>
              </a:rPr>
              <a:t>?</a:t>
            </a:r>
          </a:p>
          <a:p>
            <a:r>
              <a:rPr lang="en-US" sz="3200" i="1" dirty="0" smtClean="0">
                <a:solidFill>
                  <a:srgbClr val="FF0000"/>
                </a:solidFill>
                <a:latin typeface="Times New Roman" pitchFamily="18" charset="0"/>
              </a:rPr>
              <a:t>1. </a:t>
            </a:r>
            <a:r>
              <a:rPr lang="en-US" sz="3200" i="1" dirty="0" err="1" smtClean="0">
                <a:solidFill>
                  <a:srgbClr val="FF0000"/>
                </a:solidFill>
                <a:latin typeface="Times New Roman" pitchFamily="18" charset="0"/>
              </a:rPr>
              <a:t>Ví</a:t>
            </a:r>
            <a:r>
              <a:rPr lang="en-US" sz="3200" i="1" dirty="0" smtClean="0">
                <a:solidFill>
                  <a:srgbClr val="FF0000"/>
                </a:solidFill>
                <a:latin typeface="Times New Roman" pitchFamily="18" charset="0"/>
              </a:rPr>
              <a:t> </a:t>
            </a:r>
            <a:r>
              <a:rPr lang="en-US" sz="3200" i="1" dirty="0" err="1" smtClean="0">
                <a:solidFill>
                  <a:srgbClr val="FF0000"/>
                </a:solidFill>
                <a:latin typeface="Times New Roman" pitchFamily="18" charset="0"/>
              </a:rPr>
              <a:t>dụ</a:t>
            </a:r>
            <a:r>
              <a:rPr lang="en-US" sz="3200" i="1" dirty="0" smtClean="0">
                <a:solidFill>
                  <a:srgbClr val="FF0000"/>
                </a:solidFill>
                <a:latin typeface="Times New Roman" pitchFamily="18" charset="0"/>
              </a:rPr>
              <a:t>:</a:t>
            </a:r>
          </a:p>
          <a:p>
            <a:r>
              <a:rPr lang="en-US" sz="3200" i="1" dirty="0" smtClean="0">
                <a:solidFill>
                  <a:srgbClr val="FF0000"/>
                </a:solidFill>
                <a:latin typeface="Times New Roman" pitchFamily="18" charset="0"/>
                <a:cs typeface="Times New Roman" pitchFamily="18" charset="0"/>
              </a:rPr>
              <a:t>2. </a:t>
            </a:r>
            <a:r>
              <a:rPr lang="en-US" sz="3200" i="1" dirty="0" err="1" smtClean="0">
                <a:solidFill>
                  <a:srgbClr val="FF0000"/>
                </a:solidFill>
                <a:latin typeface="Times New Roman" pitchFamily="18" charset="0"/>
                <a:cs typeface="Times New Roman" pitchFamily="18" charset="0"/>
              </a:rPr>
              <a:t>Ghi</a:t>
            </a:r>
            <a:r>
              <a:rPr lang="en-US" sz="3200" i="1" dirty="0" smtClean="0">
                <a:solidFill>
                  <a:srgbClr val="FF0000"/>
                </a:solidFill>
                <a:latin typeface="Times New Roman" pitchFamily="18" charset="0"/>
                <a:cs typeface="Times New Roman" pitchFamily="18" charset="0"/>
              </a:rPr>
              <a:t> </a:t>
            </a:r>
            <a:r>
              <a:rPr lang="en-US" sz="3200" i="1" dirty="0" err="1" smtClean="0">
                <a:solidFill>
                  <a:srgbClr val="FF0000"/>
                </a:solidFill>
                <a:latin typeface="Times New Roman" pitchFamily="18" charset="0"/>
                <a:cs typeface="Times New Roman" pitchFamily="18" charset="0"/>
              </a:rPr>
              <a:t>nhớ</a:t>
            </a:r>
            <a:r>
              <a:rPr lang="en-US" sz="3200" i="1" dirty="0" smtClean="0">
                <a:solidFill>
                  <a:srgbClr val="FF0000"/>
                </a:solidFill>
                <a:latin typeface="Times New Roman" pitchFamily="18" charset="0"/>
                <a:cs typeface="Times New Roman" pitchFamily="18" charset="0"/>
              </a:rPr>
              <a:t>: </a:t>
            </a:r>
          </a:p>
          <a:p>
            <a:r>
              <a:rPr lang="en-US" sz="3200" i="1" dirty="0" smtClean="0">
                <a:solidFill>
                  <a:srgbClr val="FF0000"/>
                </a:solidFill>
                <a:latin typeface="Times New Roman" pitchFamily="18" charset="0"/>
                <a:cs typeface="Times New Roman" pitchFamily="18" charset="0"/>
              </a:rPr>
              <a:t>3. </a:t>
            </a:r>
            <a:r>
              <a:rPr lang="en-US" sz="3200" i="1" dirty="0" err="1" smtClean="0">
                <a:solidFill>
                  <a:srgbClr val="FF0000"/>
                </a:solidFill>
                <a:latin typeface="Times New Roman" pitchFamily="18" charset="0"/>
                <a:cs typeface="Times New Roman" pitchFamily="18" charset="0"/>
              </a:rPr>
              <a:t>Lưu</a:t>
            </a:r>
            <a:r>
              <a:rPr lang="en-US" sz="3200" i="1" dirty="0" smtClean="0">
                <a:solidFill>
                  <a:srgbClr val="FF0000"/>
                </a:solidFill>
                <a:latin typeface="Times New Roman" pitchFamily="18" charset="0"/>
                <a:cs typeface="Times New Roman" pitchFamily="18" charset="0"/>
              </a:rPr>
              <a:t> ý:</a:t>
            </a:r>
          </a:p>
          <a:p>
            <a:r>
              <a:rPr lang="en-US" sz="3200" b="1" dirty="0" smtClean="0">
                <a:latin typeface="Times New Roman" pitchFamily="18" charset="0"/>
                <a:cs typeface="Times New Roman" pitchFamily="18" charset="0"/>
              </a:rPr>
              <a:t>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nhỏ</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cxnSp>
        <p:nvCxnSpPr>
          <p:cNvPr id="6" name="Straight Connector 5"/>
          <p:cNvCxnSpPr/>
          <p:nvPr/>
        </p:nvCxnSpPr>
        <p:spPr>
          <a:xfrm>
            <a:off x="5562600" y="838200"/>
            <a:ext cx="0" cy="6019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59&quot;&gt;&lt;object type=&quot;3&quot; unique_id=&quot;10062&quot;&gt;&lt;property id=&quot;20148&quot; value=&quot;5&quot;/&gt;&lt;property id=&quot;20300&quot; value=&quot;Slide 5&quot;/&gt;&lt;property id=&quot;20307&quot; value=&quot;258&quot;/&gt;&lt;/object&gt;&lt;object type=&quot;3&quot; unique_id=&quot;10063&quot;&gt;&lt;property id=&quot;20148&quot; value=&quot;5&quot;/&gt;&lt;property id=&quot;20300&quot; value=&quot;Slide 6&quot;/&gt;&lt;property id=&quot;20307&quot; value=&quot;259&quot;/&gt;&lt;/object&gt;&lt;object type=&quot;3&quot; unique_id=&quot;10100&quot;&gt;&lt;property id=&quot;20148&quot; value=&quot;5&quot;/&gt;&lt;property id=&quot;20300&quot; value=&quot;Slide 4&quot;/&gt;&lt;property id=&quot;20307&quot; value=&quot;260&quot;/&gt;&lt;/object&gt;&lt;object type=&quot;3&quot; unique_id=&quot;10169&quot;&gt;&lt;property id=&quot;20148&quot; value=&quot;5&quot;/&gt;&lt;property id=&quot;20300&quot; value=&quot;Slide 7&quot;/&gt;&lt;property id=&quot;20307&quot; value=&quot;261&quot;/&gt;&lt;/object&gt;&lt;object type=&quot;3&quot; unique_id=&quot;10171&quot;&gt;&lt;property id=&quot;20148&quot; value=&quot;5&quot;/&gt;&lt;property id=&quot;20300&quot; value=&quot;Slide 9&quot;/&gt;&lt;property id=&quot;20307&quot; value=&quot;263&quot;/&gt;&lt;/object&gt;&lt;object type=&quot;3&quot; unique_id=&quot;10173&quot;&gt;&lt;property id=&quot;20148&quot; value=&quot;5&quot;/&gt;&lt;property id=&quot;20300&quot; value=&quot;Slide 11&quot;/&gt;&lt;property id=&quot;20307&quot; value=&quot;265&quot;/&gt;&lt;/object&gt;&lt;object type=&quot;3&quot; unique_id=&quot;10174&quot;&gt;&lt;property id=&quot;20148&quot; value=&quot;5&quot;/&gt;&lt;property id=&quot;20300&quot; value=&quot;Slide 15&quot;/&gt;&lt;property id=&quot;20307&quot; value=&quot;266&quot;/&gt;&lt;/object&gt;&lt;object type=&quot;3&quot; unique_id=&quot;10176&quot;&gt;&lt;property id=&quot;20148&quot; value=&quot;5&quot;/&gt;&lt;property id=&quot;20300&quot; value=&quot;Slide 20&quot;/&gt;&lt;property id=&quot;20307&quot; value=&quot;268&quot;/&gt;&lt;/object&gt;&lt;object type=&quot;3&quot; unique_id=&quot;10289&quot;&gt;&lt;property id=&quot;20148&quot; value=&quot;5&quot;/&gt;&lt;property id=&quot;20300&quot; value=&quot;Slide 8&quot;/&gt;&lt;property id=&quot;20307&quot; value=&quot;269&quot;/&gt;&lt;/object&gt;&lt;object type=&quot;3&quot; unique_id=&quot;10380&quot;&gt;&lt;property id=&quot;20148&quot; value=&quot;5&quot;/&gt;&lt;property id=&quot;20300&quot; value=&quot;Slide 10&quot;/&gt;&lt;property id=&quot;20307&quot; value=&quot;270&quot;/&gt;&lt;/object&gt;&lt;object type=&quot;3&quot; unique_id=&quot;10381&quot;&gt;&lt;property id=&quot;20148&quot; value=&quot;5&quot;/&gt;&lt;property id=&quot;20300&quot; value=&quot;Slide 12&quot;/&gt;&lt;property id=&quot;20307&quot; value=&quot;271&quot;/&gt;&lt;/object&gt;&lt;object type=&quot;3&quot; unique_id=&quot;10568&quot;&gt;&lt;property id=&quot;20148&quot; value=&quot;5&quot;/&gt;&lt;property id=&quot;20300&quot; value=&quot;Slide 18&quot;/&gt;&lt;property id=&quot;20307&quot; value=&quot;273&quot;/&gt;&lt;/object&gt;&lt;object type=&quot;3&quot; unique_id=&quot;10569&quot;&gt;&lt;property id=&quot;20148&quot; value=&quot;5&quot;/&gt;&lt;property id=&quot;20300&quot; value=&quot;Slide 19&quot;/&gt;&lt;property id=&quot;20307&quot; value=&quot;274&quot;/&gt;&lt;/object&gt;&lt;object type=&quot;3&quot; unique_id=&quot;10570&quot;&gt;&lt;property id=&quot;20148&quot; value=&quot;5&quot;/&gt;&lt;property id=&quot;20300&quot; value=&quot;Slide 21&quot;/&gt;&lt;property id=&quot;20307&quot; value=&quot;275&quot;/&gt;&lt;/object&gt;&lt;object type=&quot;3&quot; unique_id=&quot;10572&quot;&gt;&lt;property id=&quot;20148&quot; value=&quot;5&quot;/&gt;&lt;property id=&quot;20300&quot; value=&quot;Slide 24&quot;/&gt;&lt;property id=&quot;20307&quot; value=&quot;277&quot;/&gt;&lt;/object&gt;&lt;object type=&quot;3&quot; unique_id=&quot;10573&quot;&gt;&lt;property id=&quot;20148&quot; value=&quot;5&quot;/&gt;&lt;property id=&quot;20300&quot; value=&quot;Slide 27&quot;/&gt;&lt;property id=&quot;20307&quot; value=&quot;278&quot;/&gt;&lt;/object&gt;&lt;object type=&quot;3&quot; unique_id=&quot;10598&quot;&gt;&lt;property id=&quot;20148&quot; value=&quot;5&quot;/&gt;&lt;property id=&quot;20300&quot; value=&quot;Slide 2&quot;/&gt;&lt;property id=&quot;20307&quot; value=&quot;279&quot;/&gt;&lt;/object&gt;&lt;object type=&quot;3&quot; unique_id=&quot;10649&quot;&gt;&lt;property id=&quot;20148&quot; value=&quot;5&quot;/&gt;&lt;property id=&quot;20300&quot; value=&quot;Slide 23&quot;/&gt;&lt;property id=&quot;20307&quot; value=&quot;281&quot;/&gt;&lt;/object&gt;&lt;object type=&quot;3&quot; unique_id=&quot;10754&quot;&gt;&lt;property id=&quot;20148&quot; value=&quot;5&quot;/&gt;&lt;property id=&quot;20300&quot; value=&quot;Slide 25&quot;/&gt;&lt;property id=&quot;20307&quot; value=&quot;282&quot;/&gt;&lt;/object&gt;&lt;object type=&quot;3&quot; unique_id=&quot;10918&quot;&gt;&lt;property id=&quot;20148&quot; value=&quot;5&quot;/&gt;&lt;property id=&quot;20300&quot; value=&quot;Slide 1&quot;/&gt;&lt;property id=&quot;20307&quot; value=&quot;285&quot;/&gt;&lt;/object&gt;&lt;object type=&quot;3&quot; unique_id=&quot;10919&quot;&gt;&lt;property id=&quot;20148&quot; value=&quot;5&quot;/&gt;&lt;property id=&quot;20300&quot; value=&quot;Slide 28&quot;/&gt;&lt;property id=&quot;20307&quot; value=&quot;284&quot;/&gt;&lt;/object&gt;&lt;object type=&quot;3&quot; unique_id=&quot;11146&quot;&gt;&lt;property id=&quot;20148&quot; value=&quot;5&quot;/&gt;&lt;property id=&quot;20300&quot; value=&quot;Slide 3&quot;/&gt;&lt;property id=&quot;20307&quot; value=&quot;286&quot;/&gt;&lt;/object&gt;&lt;object type=&quot;3&quot; unique_id=&quot;12587&quot;&gt;&lt;property id=&quot;20148&quot; value=&quot;5&quot;/&gt;&lt;property id=&quot;20300&quot; value=&quot;Slide 13&quot;/&gt;&lt;property id=&quot;20307&quot; value=&quot;289&quot;/&gt;&lt;/object&gt;&lt;object type=&quot;3&quot; unique_id=&quot;12588&quot;&gt;&lt;property id=&quot;20148&quot; value=&quot;5&quot;/&gt;&lt;property id=&quot;20300&quot; value=&quot;Slide 14&quot;/&gt;&lt;property id=&quot;20307&quot; value=&quot;288&quot;/&gt;&lt;/object&gt;&lt;object type=&quot;3&quot; unique_id=&quot;12677&quot;&gt;&lt;property id=&quot;20148&quot; value=&quot;5&quot;/&gt;&lt;property id=&quot;20300&quot; value=&quot;Slide 16&quot;/&gt;&lt;property id=&quot;20307&quot; value=&quot;290&quot;/&gt;&lt;/object&gt;&lt;object type=&quot;3&quot; unique_id=&quot;12913&quot;&gt;&lt;property id=&quot;20148&quot; value=&quot;5&quot;/&gt;&lt;property id=&quot;20300&quot; value=&quot;Slide 17&quot;/&gt;&lt;property id=&quot;20307&quot; value=&quot;292&quot;/&gt;&lt;/object&gt;&lt;object type=&quot;3&quot; unique_id=&quot;13118&quot;&gt;&lt;property id=&quot;20148&quot; value=&quot;5&quot;/&gt;&lt;property id=&quot;20300&quot; value=&quot;Slide 22&quot;/&gt;&lt;property id=&quot;20307&quot; value=&quot;293&quot;/&gt;&lt;/object&gt;&lt;object type=&quot;3&quot; unique_id=&quot;13323&quot;&gt;&lt;property id=&quot;20148&quot; value=&quot;5&quot;/&gt;&lt;property id=&quot;20300&quot; value=&quot;Slide 26&quot;/&gt;&lt;property id=&quot;20307&quot; value=&quot;294&quot;/&gt;&lt;/object&gt;&lt;/object&gt;&lt;object type=&quot;8&quot; unique_id=&quot;10069&quot;&gt;&lt;/object&gt;&lt;/object&gt;&lt;/database&gt;"/>
  <p:tag name="ISPRING_RESOURCE_PATHS_HASH_2" val="8e81dcbe07833174fd4ab947f6172b5699462e"/>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1961</Words>
  <Application>Microsoft Office PowerPoint</Application>
  <PresentationFormat>On-screen Show (4:3)</PresentationFormat>
  <Paragraphs>196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dc:creator>
  <cp:lastModifiedBy>sony</cp:lastModifiedBy>
  <cp:revision>109</cp:revision>
  <dcterms:created xsi:type="dcterms:W3CDTF">2017-08-24T12:42:57Z</dcterms:created>
  <dcterms:modified xsi:type="dcterms:W3CDTF">2017-08-30T13:43:44Z</dcterms:modified>
</cp:coreProperties>
</file>