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329" r:id="rId2"/>
    <p:sldId id="363" r:id="rId3"/>
    <p:sldId id="422" r:id="rId4"/>
    <p:sldId id="424" r:id="rId5"/>
    <p:sldId id="423" r:id="rId6"/>
    <p:sldId id="425" r:id="rId7"/>
    <p:sldId id="426" r:id="rId8"/>
    <p:sldId id="427" r:id="rId9"/>
    <p:sldId id="419" r:id="rId10"/>
    <p:sldId id="420" r:id="rId11"/>
    <p:sldId id="428" r:id="rId12"/>
    <p:sldId id="421" r:id="rId13"/>
    <p:sldId id="429" r:id="rId14"/>
    <p:sldId id="393" r:id="rId15"/>
    <p:sldId id="3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14EE7A-9F85-48B2-92C1-12F503574BF4}" type="datetime1">
              <a:rPr lang="vi-VN" smtClean="0">
                <a:latin typeface="Corbel" panose="020B0503020204020204" pitchFamily="34" charset="0"/>
              </a:rPr>
              <a:t>07/04/2022</a:t>
            </a:fld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vi-VN">
                <a:latin typeface="Corbel" panose="020B0503020204020204" pitchFamily="34" charset="0"/>
              </a:rPr>
              <a:t>‹#›</a:t>
            </a:fld>
            <a:endParaRPr lang="vi-VN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89824CF-4D12-4CDD-9E17-6AD0307E29A8}" type="datetime1">
              <a:rPr lang="vi-VN" smtClean="0"/>
              <a:pPr/>
              <a:t>07/04/2022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7542409-6A04-4DC6-AC3A-D3758287A8F2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dirty="0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5678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_/mlspl7cn60j1y4f11tkdr0vr0000gn/T/com.microsoft.Word/WebArchiveCopyPasteTempFiles/trac-nghiem-vat-ly-7-bai-24-bai-tap-ve-cuong-do-dong-dien-va-hieu-dien-the-cua-doan-mach-mac-noi-tiep-mac-song-song-5394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_/mlspl7cn60j1y4f11tkdr0vr0000gn/T/com.microsoft.Word/WebArchiveCopyPasteTempFiles/trac-nghiem-vat-ly-7-bai-24-bai-tap-ve-cuong-do-dong-dien-va-hieu-dien-the-cua-doan-mach-mac-noi-tiep-mac-song-song-5394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4z50Db8Zm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8" y="0"/>
            <a:ext cx="12183222" cy="6835670"/>
          </a:xfrm>
          <a:prstGeom prst="rect">
            <a:avLst/>
          </a:prstGeom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6990" y="3154241"/>
            <a:ext cx="4382147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viên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Đinh </a:t>
            </a:r>
            <a:r>
              <a:rPr lang="en-US" altLang="en-US" sz="2800" b="1" dirty="0" err="1">
                <a:latin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Arial" panose="020B0604020202020204" pitchFamily="34" charset="0"/>
              </a:rPr>
              <a:t> Thu </a:t>
            </a:r>
            <a:r>
              <a:rPr lang="en-US" altLang="en-US" sz="2800" b="1" dirty="0" err="1">
                <a:latin typeface="Arial" panose="020B0604020202020204" pitchFamily="34" charset="0"/>
              </a:rPr>
              <a:t>Thủy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67330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381150" y="1314391"/>
            <a:ext cx="11429700" cy="182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VẬT LÍ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  <a:endParaRPr lang="vi-VN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4C1D-449C-B042-A692-291963F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3794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8306D-6B1B-0D43-AFE2-76490521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9968" y="1175657"/>
            <a:ext cx="6277232" cy="4693438"/>
          </a:xfrm>
        </p:spPr>
        <p:txBody>
          <a:bodyPr>
            <a:normAutofit lnSpcReduction="10000"/>
          </a:bodyPr>
          <a:lstStyle/>
          <a:p>
            <a:r>
              <a:rPr lang="vi-VN" b="1" dirty="0"/>
              <a:t>Câu 3:</a:t>
            </a:r>
            <a:r>
              <a:rPr lang="vi-VN" dirty="0"/>
              <a:t> Cho mạch điện như hình, khi bật công tắc</a:t>
            </a:r>
            <a:endParaRPr lang="en-VN" dirty="0"/>
          </a:p>
          <a:p>
            <a:r>
              <a:rPr lang="vi-VN" dirty="0"/>
              <a:t>A. cả hai đèn sáng như nhau vì chúng được mắc nối tiếp.</a:t>
            </a:r>
            <a:endParaRPr lang="en-VN" dirty="0"/>
          </a:p>
          <a:p>
            <a:r>
              <a:rPr lang="vi-VN" dirty="0"/>
              <a:t>B. Đèn Đ</a:t>
            </a:r>
            <a:r>
              <a:rPr lang="vi-VN" baseline="-25000" dirty="0"/>
              <a:t>1</a:t>
            </a:r>
            <a:r>
              <a:rPr lang="vi-VN" dirty="0"/>
              <a:t> sáng mạnh hơn đèn Đ</a:t>
            </a:r>
            <a:r>
              <a:rPr lang="vi-VN" baseline="-25000" dirty="0"/>
              <a:t>2</a:t>
            </a:r>
            <a:r>
              <a:rPr lang="vi-VN" dirty="0"/>
              <a:t> vì đèn Đ</a:t>
            </a:r>
            <a:r>
              <a:rPr lang="vi-VN" baseline="-25000" dirty="0"/>
              <a:t>2</a:t>
            </a:r>
            <a:r>
              <a:rPr lang="vi-VN" dirty="0"/>
              <a:t> phải mắc với vôn kế.</a:t>
            </a:r>
            <a:endParaRPr lang="en-VN" dirty="0"/>
          </a:p>
          <a:p>
            <a:r>
              <a:rPr lang="vi-VN" dirty="0"/>
              <a:t>C. Đèn Đ</a:t>
            </a:r>
            <a:r>
              <a:rPr lang="vi-VN" baseline="-25000" dirty="0"/>
              <a:t>2</a:t>
            </a:r>
            <a:r>
              <a:rPr lang="vi-VN" dirty="0"/>
              <a:t> sáng mạnh hơn đèn Đ</a:t>
            </a:r>
            <a:r>
              <a:rPr lang="vi-VN" baseline="-25000" dirty="0"/>
              <a:t>1</a:t>
            </a:r>
            <a:r>
              <a:rPr lang="vi-VN" dirty="0"/>
              <a:t> vì đèn Đ</a:t>
            </a:r>
            <a:r>
              <a:rPr lang="vi-VN" baseline="-25000" dirty="0"/>
              <a:t>2</a:t>
            </a:r>
            <a:r>
              <a:rPr lang="vi-VN" dirty="0"/>
              <a:t> gần nguồn hơn.</a:t>
            </a:r>
            <a:endParaRPr lang="en-VN" dirty="0"/>
          </a:p>
          <a:p>
            <a:r>
              <a:rPr lang="vi-VN" dirty="0"/>
              <a:t>D. Chưa xác định được.</a:t>
            </a:r>
            <a:endParaRPr lang="en-VN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8BD8F6A-3E00-014E-BB9D-48A9B54E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256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1" name="Picture 2" descr="Trắc nghiệm Vật Lí 7 Bài 27, 28 có đáp án năm 2021 mới nhất">
            <a:extLst>
              <a:ext uri="{FF2B5EF4-FFF2-40B4-BE49-F238E27FC236}">
                <a16:creationId xmlns:a16="http://schemas.microsoft.com/office/drawing/2014/main" id="{0D52F5E0-173C-0545-AE4A-DFB97B9A6F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2848"/>
            <a:ext cx="4683211" cy="4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4C1D-449C-B042-A692-291963F5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8306D-6B1B-0D43-AFE2-76490521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3849" y="1489170"/>
            <a:ext cx="7043351" cy="3879657"/>
          </a:xfrm>
        </p:spPr>
        <p:txBody>
          <a:bodyPr>
            <a:normAutofit/>
          </a:bodyPr>
          <a:lstStyle/>
          <a:p>
            <a:r>
              <a:rPr lang="vi-VN" b="1" dirty="0"/>
              <a:t>Câu 4:</a:t>
            </a:r>
            <a:r>
              <a:rPr lang="vi-VN" dirty="0"/>
              <a:t> Cho đoạn mạch như hình.</a:t>
            </a:r>
            <a:endParaRPr lang="en-VN" dirty="0"/>
          </a:p>
          <a:p>
            <a:r>
              <a:rPr lang="vi-VN" dirty="0"/>
              <a:t>A. Vôn kế V</a:t>
            </a:r>
            <a:r>
              <a:rPr lang="vi-VN" baseline="-25000" dirty="0"/>
              <a:t>1</a:t>
            </a:r>
            <a:r>
              <a:rPr lang="vi-VN" dirty="0"/>
              <a:t> đo hiệu điện thế giữa hai cực của pin.</a:t>
            </a:r>
            <a:endParaRPr lang="en-VN" dirty="0"/>
          </a:p>
          <a:p>
            <a:r>
              <a:rPr lang="vi-VN" dirty="0"/>
              <a:t>B. Vôn kế V</a:t>
            </a:r>
            <a:r>
              <a:rPr lang="vi-VN" baseline="-25000" dirty="0"/>
              <a:t>1</a:t>
            </a:r>
            <a:r>
              <a:rPr lang="vi-VN" dirty="0"/>
              <a:t> do hiệu điện thế giữa hai đầu Đ</a:t>
            </a:r>
            <a:r>
              <a:rPr lang="vi-VN" baseline="-25000" dirty="0"/>
              <a:t>1</a:t>
            </a:r>
            <a:r>
              <a:rPr lang="vi-VN" dirty="0"/>
              <a:t>.</a:t>
            </a:r>
            <a:endParaRPr lang="en-VN" dirty="0"/>
          </a:p>
          <a:p>
            <a:r>
              <a:rPr lang="vi-VN" dirty="0"/>
              <a:t>C. Vôn kế V</a:t>
            </a:r>
            <a:r>
              <a:rPr lang="vi-VN" baseline="-25000" dirty="0"/>
              <a:t>1</a:t>
            </a:r>
            <a:r>
              <a:rPr lang="vi-VN" dirty="0"/>
              <a:t> đo hiệu điện thế giữa hai đầu Đ</a:t>
            </a:r>
            <a:r>
              <a:rPr lang="vi-VN" baseline="-25000" dirty="0"/>
              <a:t>2</a:t>
            </a:r>
            <a:r>
              <a:rPr lang="vi-VN" dirty="0"/>
              <a:t>.</a:t>
            </a:r>
            <a:endParaRPr lang="en-VN" dirty="0"/>
          </a:p>
          <a:p>
            <a:r>
              <a:rPr lang="vi-VN" dirty="0"/>
              <a:t>D. Vôn kế V đo hiệu điện thế giữa hai đầu Đ</a:t>
            </a:r>
            <a:r>
              <a:rPr lang="vi-VN" baseline="-25000" dirty="0"/>
              <a:t>1</a:t>
            </a:r>
            <a:r>
              <a:rPr lang="vi-VN" dirty="0"/>
              <a:t>.</a:t>
            </a:r>
            <a:r>
              <a:rPr lang="en-VN" dirty="0"/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8BD8F6A-3E00-014E-BB9D-48A9B54E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256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1" name="Picture 2" descr="Trắc nghiệm Vật Lí 7 Bài 27, 28 có đáp án năm 2021 mới nhất">
            <a:extLst>
              <a:ext uri="{FF2B5EF4-FFF2-40B4-BE49-F238E27FC236}">
                <a16:creationId xmlns:a16="http://schemas.microsoft.com/office/drawing/2014/main" id="{0D52F5E0-173C-0545-AE4A-DFB97B9A6F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8797"/>
            <a:ext cx="4397351" cy="46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02A2-6599-3A44-9D70-8DFBB051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Bài tập tự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36BF-1DB9-314E-98F7-6B4A0B2E5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546" y="1173892"/>
            <a:ext cx="5219492" cy="4695202"/>
          </a:xfrm>
        </p:spPr>
        <p:txBody>
          <a:bodyPr/>
          <a:lstStyle/>
          <a:p>
            <a:r>
              <a:rPr lang="pt-BR" b="1" i="1" dirty="0" err="1"/>
              <a:t>Bài</a:t>
            </a:r>
            <a:r>
              <a:rPr lang="pt-BR" b="1" i="1" dirty="0"/>
              <a:t> </a:t>
            </a:r>
            <a:r>
              <a:rPr lang="pt-BR" b="1" i="1" dirty="0" err="1"/>
              <a:t>tập</a:t>
            </a:r>
            <a:r>
              <a:rPr lang="pt-BR" b="1" i="1" dirty="0"/>
              <a:t> </a:t>
            </a:r>
            <a:r>
              <a:rPr lang="vi-VN" b="1" i="1" dirty="0"/>
              <a:t>1</a:t>
            </a:r>
            <a:r>
              <a:rPr lang="pt-BR" b="1" i="1" dirty="0"/>
              <a:t>: </a:t>
            </a:r>
            <a:r>
              <a:rPr lang="pt-BR" dirty="0" err="1"/>
              <a:t>Trong</a:t>
            </a:r>
            <a:r>
              <a:rPr lang="pt-BR" dirty="0"/>
              <a:t> </a:t>
            </a:r>
            <a:r>
              <a:rPr lang="pt-BR" dirty="0" err="1"/>
              <a:t>mạch</a:t>
            </a:r>
            <a:r>
              <a:rPr lang="pt-BR" dirty="0"/>
              <a:t> </a:t>
            </a:r>
            <a:r>
              <a:rPr lang="pt-BR" dirty="0" err="1"/>
              <a:t>điện</a:t>
            </a:r>
            <a:r>
              <a:rPr lang="pt-BR" dirty="0"/>
              <a:t> </a:t>
            </a:r>
            <a:r>
              <a:rPr lang="pt-BR" dirty="0" err="1"/>
              <a:t>có</a:t>
            </a:r>
            <a:r>
              <a:rPr lang="pt-BR" dirty="0"/>
              <a:t> </a:t>
            </a:r>
            <a:r>
              <a:rPr lang="pt-BR" dirty="0" err="1"/>
              <a:t>sơ</a:t>
            </a:r>
            <a:r>
              <a:rPr lang="pt-BR" dirty="0"/>
              <a:t> </a:t>
            </a:r>
            <a:r>
              <a:rPr lang="pt-BR" dirty="0" err="1"/>
              <a:t>đồ</a:t>
            </a:r>
            <a:r>
              <a:rPr lang="pt-BR" dirty="0"/>
              <a:t> </a:t>
            </a:r>
            <a:r>
              <a:rPr lang="pt-BR" dirty="0" err="1"/>
              <a:t>như</a:t>
            </a:r>
            <a:r>
              <a:rPr lang="pt-BR" dirty="0"/>
              <a:t> </a:t>
            </a:r>
            <a:r>
              <a:rPr lang="pt-BR" dirty="0" err="1"/>
              <a:t>hình</a:t>
            </a:r>
            <a:r>
              <a:rPr lang="pt-BR" dirty="0"/>
              <a:t> </a:t>
            </a:r>
            <a:r>
              <a:rPr lang="vi-VN" dirty="0"/>
              <a:t>bên</a:t>
            </a:r>
            <a:r>
              <a:rPr lang="pt-BR" dirty="0"/>
              <a:t>, </a:t>
            </a:r>
            <a:r>
              <a:rPr lang="vi-VN" dirty="0"/>
              <a:t>a</a:t>
            </a:r>
            <a:r>
              <a:rPr lang="pt-BR" dirty="0" err="1"/>
              <a:t>mpe</a:t>
            </a:r>
            <a:r>
              <a:rPr lang="pt-BR" dirty="0"/>
              <a:t> </a:t>
            </a:r>
            <a:r>
              <a:rPr lang="pt-BR" dirty="0" err="1"/>
              <a:t>kế</a:t>
            </a:r>
            <a:r>
              <a:rPr lang="pt-BR" dirty="0"/>
              <a:t> A</a:t>
            </a:r>
            <a:r>
              <a:rPr lang="pt-BR" baseline="-25000" dirty="0"/>
              <a:t>1</a:t>
            </a:r>
            <a:r>
              <a:rPr lang="pt-BR" dirty="0"/>
              <a:t> </a:t>
            </a:r>
            <a:r>
              <a:rPr lang="pt-BR" dirty="0" err="1"/>
              <a:t>có</a:t>
            </a:r>
            <a:r>
              <a:rPr lang="pt-BR" dirty="0"/>
              <a:t> </a:t>
            </a:r>
            <a:r>
              <a:rPr lang="pt-BR" dirty="0" err="1"/>
              <a:t>số</a:t>
            </a:r>
            <a:r>
              <a:rPr lang="pt-BR" dirty="0"/>
              <a:t> </a:t>
            </a:r>
            <a:r>
              <a:rPr lang="pt-BR" dirty="0" err="1"/>
              <a:t>chỉ</a:t>
            </a:r>
            <a:r>
              <a:rPr lang="pt-BR" dirty="0"/>
              <a:t> 0,4 A. </a:t>
            </a:r>
            <a:r>
              <a:rPr lang="pt-BR" dirty="0" err="1"/>
              <a:t>Hãy</a:t>
            </a:r>
            <a:r>
              <a:rPr lang="pt-BR" dirty="0"/>
              <a:t> </a:t>
            </a:r>
            <a:r>
              <a:rPr lang="pt-BR" dirty="0" err="1"/>
              <a:t>cho</a:t>
            </a:r>
            <a:r>
              <a:rPr lang="pt-BR" dirty="0"/>
              <a:t> </a:t>
            </a:r>
            <a:r>
              <a:rPr lang="pt-BR" dirty="0" err="1"/>
              <a:t>biết</a:t>
            </a:r>
            <a:endParaRPr lang="en-VN" dirty="0"/>
          </a:p>
          <a:p>
            <a:r>
              <a:rPr lang="pt-BR" dirty="0"/>
              <a:t>a) </a:t>
            </a:r>
            <a:r>
              <a:rPr lang="pt-BR" dirty="0" err="1"/>
              <a:t>Số</a:t>
            </a:r>
            <a:r>
              <a:rPr lang="pt-BR" dirty="0"/>
              <a:t> </a:t>
            </a:r>
            <a:r>
              <a:rPr lang="pt-BR" dirty="0" err="1"/>
              <a:t>chỉ</a:t>
            </a:r>
            <a:r>
              <a:rPr lang="pt-BR" dirty="0"/>
              <a:t> </a:t>
            </a:r>
            <a:r>
              <a:rPr lang="pt-BR" dirty="0" err="1"/>
              <a:t>của</a:t>
            </a:r>
            <a:r>
              <a:rPr lang="pt-BR" dirty="0"/>
              <a:t> </a:t>
            </a:r>
            <a:r>
              <a:rPr lang="vi-VN" dirty="0"/>
              <a:t>a</a:t>
            </a:r>
            <a:r>
              <a:rPr lang="pt-BR" dirty="0" err="1"/>
              <a:t>mpe</a:t>
            </a:r>
            <a:r>
              <a:rPr lang="pt-BR" dirty="0"/>
              <a:t> </a:t>
            </a:r>
            <a:r>
              <a:rPr lang="pt-BR" dirty="0" err="1"/>
              <a:t>kế</a:t>
            </a:r>
            <a:r>
              <a:rPr lang="pt-BR" dirty="0"/>
              <a:t> A</a:t>
            </a:r>
            <a:r>
              <a:rPr lang="pt-BR" baseline="-25000" dirty="0"/>
              <a:t>2</a:t>
            </a:r>
            <a:r>
              <a:rPr lang="vi-VN" dirty="0"/>
              <a:t>.</a:t>
            </a:r>
            <a:endParaRPr lang="en-VN" dirty="0"/>
          </a:p>
          <a:p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Cường</a:t>
            </a:r>
            <a:r>
              <a:rPr lang="pt-BR" dirty="0"/>
              <a:t> </a:t>
            </a:r>
            <a:r>
              <a:rPr lang="pt-BR" dirty="0" err="1"/>
              <a:t>độ</a:t>
            </a:r>
            <a:r>
              <a:rPr lang="pt-BR" dirty="0"/>
              <a:t> </a:t>
            </a:r>
            <a:r>
              <a:rPr lang="pt-BR" dirty="0" err="1"/>
              <a:t>dòng</a:t>
            </a:r>
            <a:r>
              <a:rPr lang="pt-BR" dirty="0"/>
              <a:t> </a:t>
            </a:r>
            <a:r>
              <a:rPr lang="pt-BR" dirty="0" err="1"/>
              <a:t>điện</a:t>
            </a:r>
            <a:r>
              <a:rPr lang="pt-BR" dirty="0"/>
              <a:t> </a:t>
            </a:r>
            <a:r>
              <a:rPr lang="pt-BR" dirty="0" err="1"/>
              <a:t>qua</a:t>
            </a:r>
            <a:r>
              <a:rPr lang="pt-BR" dirty="0"/>
              <a:t> </a:t>
            </a:r>
            <a:r>
              <a:rPr lang="pt-BR" dirty="0" err="1"/>
              <a:t>các</a:t>
            </a:r>
            <a:r>
              <a:rPr lang="pt-BR" dirty="0"/>
              <a:t> </a:t>
            </a:r>
            <a:r>
              <a:rPr lang="pt-BR" dirty="0" err="1"/>
              <a:t>bóng</a:t>
            </a:r>
            <a:r>
              <a:rPr lang="pt-BR" dirty="0"/>
              <a:t> </a:t>
            </a:r>
            <a:r>
              <a:rPr lang="pt-BR" dirty="0" err="1"/>
              <a:t>đèn</a:t>
            </a:r>
            <a:r>
              <a:rPr lang="pt-BR" dirty="0"/>
              <a:t> Đ</a:t>
            </a:r>
            <a:r>
              <a:rPr lang="pt-BR" baseline="-25000" dirty="0"/>
              <a:t>1</a:t>
            </a:r>
            <a:r>
              <a:rPr lang="pt-BR" dirty="0"/>
              <a:t> </a:t>
            </a:r>
            <a:r>
              <a:rPr lang="pt-BR" dirty="0" err="1"/>
              <a:t>và</a:t>
            </a:r>
            <a:r>
              <a:rPr lang="pt-BR" dirty="0"/>
              <a:t> Đ</a:t>
            </a:r>
            <a:r>
              <a:rPr lang="pt-BR" baseline="-25000" dirty="0"/>
              <a:t>2</a:t>
            </a:r>
            <a:r>
              <a:rPr lang="pt-BR" dirty="0"/>
              <a:t>.</a:t>
            </a:r>
            <a:endParaRPr lang="en-VN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72426B6-0FE0-2142-AEEA-889878290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4" y="1532237"/>
            <a:ext cx="5737122" cy="37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DD88-63F1-6149-AE7D-FA6A6441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Bài tập tự luận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6A168-56C7-1B43-9B04-C7B32457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296" y="1618733"/>
            <a:ext cx="5066271" cy="4023360"/>
          </a:xfrm>
        </p:spPr>
        <p:txBody>
          <a:bodyPr/>
          <a:lstStyle/>
          <a:p>
            <a:r>
              <a:rPr lang="pt-BR" b="1" i="1" dirty="0" err="1"/>
              <a:t>Bài</a:t>
            </a:r>
            <a:r>
              <a:rPr lang="pt-BR" b="1" i="1" dirty="0"/>
              <a:t> </a:t>
            </a:r>
            <a:r>
              <a:rPr lang="pt-BR" b="1" i="1" dirty="0" err="1"/>
              <a:t>tập</a:t>
            </a:r>
            <a:r>
              <a:rPr lang="pt-BR" b="1" i="1" dirty="0"/>
              <a:t> </a:t>
            </a:r>
            <a:r>
              <a:rPr lang="vi-VN" b="1" i="1" dirty="0"/>
              <a:t>2: </a:t>
            </a:r>
            <a:r>
              <a:rPr lang="pt-BR" dirty="0"/>
              <a:t>Cho </a:t>
            </a:r>
            <a:r>
              <a:rPr lang="pt-BR" dirty="0" err="1"/>
              <a:t>mạch</a:t>
            </a:r>
            <a:r>
              <a:rPr lang="pt-BR" dirty="0"/>
              <a:t> </a:t>
            </a:r>
            <a:r>
              <a:rPr lang="pt-BR" dirty="0" err="1"/>
              <a:t>điện</a:t>
            </a:r>
            <a:r>
              <a:rPr lang="pt-BR" dirty="0"/>
              <a:t> </a:t>
            </a:r>
            <a:r>
              <a:rPr lang="pt-BR" dirty="0" err="1"/>
              <a:t>có</a:t>
            </a:r>
            <a:r>
              <a:rPr lang="pt-BR" dirty="0"/>
              <a:t> </a:t>
            </a:r>
            <a:r>
              <a:rPr lang="pt-BR" dirty="0" err="1"/>
              <a:t>sơ</a:t>
            </a:r>
            <a:r>
              <a:rPr lang="pt-BR" dirty="0"/>
              <a:t> </a:t>
            </a:r>
            <a:r>
              <a:rPr lang="pt-BR" dirty="0" err="1"/>
              <a:t>đồ</a:t>
            </a:r>
            <a:r>
              <a:rPr lang="pt-BR" dirty="0"/>
              <a:t> </a:t>
            </a:r>
            <a:r>
              <a:rPr lang="pt-BR" dirty="0" err="1"/>
              <a:t>như</a:t>
            </a:r>
            <a:r>
              <a:rPr lang="pt-BR" dirty="0"/>
              <a:t> </a:t>
            </a:r>
            <a:r>
              <a:rPr lang="pt-BR" dirty="0" err="1"/>
              <a:t>hình</a:t>
            </a:r>
            <a:r>
              <a:rPr lang="pt-BR" dirty="0"/>
              <a:t> 10.7</a:t>
            </a:r>
            <a:r>
              <a:rPr lang="vi-VN" dirty="0"/>
              <a:t>. </a:t>
            </a:r>
            <a:r>
              <a:rPr lang="pt-BR" dirty="0" err="1"/>
              <a:t>Biết</a:t>
            </a:r>
            <a:r>
              <a:rPr lang="pt-BR" dirty="0"/>
              <a:t> U</a:t>
            </a:r>
            <a:r>
              <a:rPr lang="pt-BR" baseline="-25000" dirty="0"/>
              <a:t>13</a:t>
            </a:r>
            <a:r>
              <a:rPr lang="pt-BR" dirty="0"/>
              <a:t> = 11,2V; U</a:t>
            </a:r>
            <a:r>
              <a:rPr lang="pt-BR" baseline="-25000" dirty="0"/>
              <a:t>12</a:t>
            </a:r>
            <a:r>
              <a:rPr lang="pt-BR" dirty="0"/>
              <a:t> = 5,8V. </a:t>
            </a:r>
            <a:r>
              <a:rPr lang="pt-BR" dirty="0" err="1"/>
              <a:t>Hãy</a:t>
            </a:r>
            <a:r>
              <a:rPr lang="pt-BR" dirty="0"/>
              <a:t> </a:t>
            </a:r>
            <a:r>
              <a:rPr lang="pt-BR" dirty="0" err="1"/>
              <a:t>tính</a:t>
            </a:r>
            <a:r>
              <a:rPr lang="pt-BR" dirty="0"/>
              <a:t> U</a:t>
            </a:r>
            <a:r>
              <a:rPr lang="pt-BR" baseline="-25000" dirty="0"/>
              <a:t>23</a:t>
            </a:r>
            <a:r>
              <a:rPr lang="pt-BR" dirty="0"/>
              <a:t>.</a:t>
            </a:r>
            <a:endParaRPr lang="en-VN" dirty="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59F6D4DD-76D4-7348-B969-A0068F431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0" y="1618734"/>
            <a:ext cx="5902533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9" y="169007"/>
            <a:ext cx="6368142" cy="709348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Hình ảnh 5" descr="Productive Team Sasquatch">
            <a:extLst>
              <a:ext uri="{FF2B5EF4-FFF2-40B4-BE49-F238E27FC236}">
                <a16:creationId xmlns:a16="http://schemas.microsoft.com/office/drawing/2014/main" id="{BBCD4D8C-8DCB-432A-8490-EDB3F65D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4178105" y="1047365"/>
            <a:ext cx="7821637" cy="564162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/>
          <a:p>
            <a:pPr marL="365125"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Hoàn thành bài tập trong sách Bài tập: 27.1 đến 27.9 và 27.11 </a:t>
            </a:r>
          </a:p>
        </p:txBody>
      </p:sp>
    </p:spTree>
    <p:extLst>
      <p:ext uri="{BB962C8B-B14F-4D97-AF65-F5344CB8AC3E}">
        <p14:creationId xmlns:p14="http://schemas.microsoft.com/office/powerpoint/2010/main" val="219032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076203" y="2362229"/>
            <a:ext cx="8039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vi-VN" sz="7200" b="1" i="1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105" y="289006"/>
            <a:ext cx="4180555" cy="627998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i="1" cap="all" spc="200" dirty="0">
                <a:solidFill>
                  <a:srgbClr val="FFFFFF"/>
                </a:solidFill>
              </a:rPr>
              <a:t>CHƯƠNG 3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i="1" cap="all" spc="200" dirty="0">
                <a:solidFill>
                  <a:srgbClr val="FFFFFF"/>
                </a:solidFill>
              </a:rPr>
              <a:t>ĐIỆN HỌC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300" i="1" spc="200" dirty="0" err="1">
                <a:solidFill>
                  <a:srgbClr val="FFFFFF"/>
                </a:solidFill>
              </a:rPr>
              <a:t>Tiết</a:t>
            </a:r>
            <a:r>
              <a:rPr lang="en-US" sz="3300" i="1" spc="200" dirty="0">
                <a:solidFill>
                  <a:srgbClr val="FFFFFF"/>
                </a:solidFill>
              </a:rPr>
              <a:t> 30 –</a:t>
            </a:r>
            <a:r>
              <a:rPr lang="en-US" sz="3300" i="1" spc="200" dirty="0" err="1">
                <a:solidFill>
                  <a:srgbClr val="FFFFFF"/>
                </a:solidFill>
              </a:rPr>
              <a:t>Bài</a:t>
            </a:r>
            <a:r>
              <a:rPr lang="en-US" sz="3300" i="1" spc="200" dirty="0">
                <a:solidFill>
                  <a:srgbClr val="FFFFFF"/>
                </a:solidFill>
              </a:rPr>
              <a:t> 27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300" i="1" spc="200" dirty="0" err="1">
                <a:solidFill>
                  <a:srgbClr val="FFFFFF"/>
                </a:solidFill>
              </a:rPr>
              <a:t>Thực</a:t>
            </a:r>
            <a:r>
              <a:rPr lang="en-US" sz="3300" i="1" spc="200" dirty="0">
                <a:solidFill>
                  <a:srgbClr val="FFFFFF"/>
                </a:solidFill>
              </a:rPr>
              <a:t> </a:t>
            </a:r>
            <a:r>
              <a:rPr lang="en-US" sz="3300" i="1" spc="200" dirty="0" err="1">
                <a:solidFill>
                  <a:srgbClr val="FFFFFF"/>
                </a:solidFill>
              </a:rPr>
              <a:t>hành</a:t>
            </a:r>
            <a:endParaRPr lang="en-US" sz="3300" i="1" spc="200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vi-VN" sz="3600" b="1" spc="200" dirty="0">
                <a:solidFill>
                  <a:srgbClr val="FFFFFF"/>
                </a:solidFill>
              </a:rPr>
              <a:t>ĐO CƯỜNG ĐỘ DÒNG ĐIỆN VÀ HIỆU ĐIỆN THẾ ĐỐI VỚI ĐOẠN MẠCH NỐI TIẾP </a:t>
            </a:r>
            <a:endParaRPr lang="en-US" sz="3600" b="1" spc="2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Bài C1- C4 trang 76,77 SGK vật lý 7: Thực hành Đo cường độ dòng điện và  hiệu điện thế đối với đoạn mạch nối tiếp">
            <a:extLst>
              <a:ext uri="{FF2B5EF4-FFF2-40B4-BE49-F238E27FC236}">
                <a16:creationId xmlns:a16="http://schemas.microsoft.com/office/drawing/2014/main" id="{88D32343-9167-B94F-8AAA-B28652BA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9" y="810663"/>
            <a:ext cx="7405160" cy="52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8B6EC4-E74E-9C4C-84C0-C40FA1E39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638" y="572960"/>
            <a:ext cx="3781168" cy="5712080"/>
          </a:xfrm>
        </p:spPr>
        <p:txBody>
          <a:bodyPr>
            <a:normAutofit/>
          </a:bodyPr>
          <a:lstStyle/>
          <a:p>
            <a:pPr algn="just"/>
            <a:r>
              <a:rPr lang="vi-VN" dirty="0"/>
              <a:t>Vẽ sơ đồ mạch điện gồm:</a:t>
            </a:r>
            <a:br>
              <a:rPr lang="vi-VN" dirty="0"/>
            </a:br>
            <a:r>
              <a:rPr lang="vi-VN" dirty="0"/>
              <a:t>- 2 nguồn điện nối tiếp</a:t>
            </a:r>
          </a:p>
          <a:p>
            <a:pPr algn="just"/>
            <a:r>
              <a:rPr lang="vi-VN" dirty="0"/>
              <a:t>- 1 công tắc</a:t>
            </a:r>
          </a:p>
          <a:p>
            <a:pPr algn="just"/>
            <a:r>
              <a:rPr lang="vi-VN" dirty="0"/>
              <a:t>- 1 bóng đèn</a:t>
            </a:r>
          </a:p>
          <a:p>
            <a:pPr algn="just"/>
            <a:r>
              <a:rPr lang="vi-VN" dirty="0"/>
              <a:t>1 ampe kế dùng để đo cường độ dòng điện qua bóng đèn</a:t>
            </a:r>
          </a:p>
          <a:p>
            <a:pPr algn="just"/>
            <a:r>
              <a:rPr lang="vi-VN" dirty="0"/>
              <a:t>- 1 vôn kế đo hiệu điện thế giữa hai đầu bóng đèn</a:t>
            </a:r>
            <a:endParaRPr lang="en-VN" dirty="0"/>
          </a:p>
        </p:txBody>
      </p:sp>
      <p:pic>
        <p:nvPicPr>
          <p:cNvPr id="4098" name="Picture 2" descr="Vẽ sơ đồ mạch điện gồm : 2 pin, 1 khoá K ,1 đèn ,1 Am pe kế | VietJack.com">
            <a:extLst>
              <a:ext uri="{FF2B5EF4-FFF2-40B4-BE49-F238E27FC236}">
                <a16:creationId xmlns:a16="http://schemas.microsoft.com/office/drawing/2014/main" id="{DD457D29-165A-DB4B-9FE6-D4198FAF5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8" y="385334"/>
            <a:ext cx="7178854" cy="608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4012-23E4-F04B-9489-0B21A648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1222-5CEB-1F4E-BDF3-77971630D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154" y="1417320"/>
            <a:ext cx="4937760" cy="4023360"/>
          </a:xfrm>
        </p:spPr>
        <p:txBody>
          <a:bodyPr/>
          <a:lstStyle/>
          <a:p>
            <a:r>
              <a:rPr lang="vi-VN" dirty="0"/>
              <a:t>Một mạch được gọi là đoạn mạch nối tiếp nếu các thành phần được kết nối liên tiếp nhau trong một dòng duy nhất.</a:t>
            </a:r>
            <a:r>
              <a:rPr lang="en-VN" dirty="0"/>
              <a:t> </a:t>
            </a:r>
          </a:p>
        </p:txBody>
      </p:sp>
      <p:pic>
        <p:nvPicPr>
          <p:cNvPr id="6146" name="Picture 2" descr="Vẽ sơ đồ mạch điện theo hình 27.1a sau: - Nguyễn Lê Tín">
            <a:extLst>
              <a:ext uri="{FF2B5EF4-FFF2-40B4-BE49-F238E27FC236}">
                <a16:creationId xmlns:a16="http://schemas.microsoft.com/office/drawing/2014/main" id="{7BA3BA94-5E36-E94F-B894-BB4B07B4E8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4" y="1740449"/>
            <a:ext cx="6375736" cy="33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94193-7EC8-7E42-B22B-EB523EAE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748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vi-VN" dirty="0"/>
              <a:t>Điền từ thích hợp vào chỗ trống</a:t>
            </a:r>
            <a:r>
              <a:rPr lang="en-VN" dirty="0"/>
              <a:t> (trang 78)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363A5-4142-6E42-89B2-55FD3A30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93" y="939115"/>
            <a:ext cx="11208814" cy="52145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a. Đo cường độ dòng điện bằng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ampe kế.</a:t>
            </a:r>
            <a:endParaRPr lang="en-VN" sz="20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Đơn vị của cường độ dòng điện là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ampe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kí hiệu là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VN" sz="20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Mắc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nối tiếp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ampe kế vào đoạn mạch sao cho chốt (+) của ampe kế được mắc về phía cực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dương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của nguồn điện.</a:t>
            </a:r>
            <a:endParaRPr lang="en-VN" sz="20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b. Đo hiệu điện thế bằng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vôn kế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VN" sz="20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Đơn vị của hiệu điện thế là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vôn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kí hiệu là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V.</a:t>
            </a:r>
            <a:endParaRPr lang="en-VN" sz="2000" dirty="0"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Mắc hai chốt của vôn kế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trực tiếp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vào hai điểm của mạch để đo hiệu điện thế giữa hai điểm đó, sao cho chốt (+) của nó được nối về phía cực </a:t>
            </a:r>
            <a:r>
              <a:rPr lang="vi-VN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dương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của nguồn điện.</a:t>
            </a:r>
            <a:r>
              <a:rPr lang="en-V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6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BÀI 27 - VẬT LÝ 7:  THỰC HÀNH ĐO CƯỜNG ĐỘ DÒNG ĐIỆN VÀ HIỆU ĐIỆN THẾ">
            <a:hlinkClick r:id="" action="ppaction://media"/>
            <a:extLst>
              <a:ext uri="{FF2B5EF4-FFF2-40B4-BE49-F238E27FC236}">
                <a16:creationId xmlns:a16="http://schemas.microsoft.com/office/drawing/2014/main" id="{69A43E3D-B161-1544-B9F2-E8E95B70B8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7062" y="19593"/>
            <a:ext cx="9117875" cy="68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8D05-054D-3442-90BF-2845C992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2. Đo cường độ dòng điện đối với đoạn mạch nối tiếp</a:t>
            </a:r>
            <a:endParaRPr lang="en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ADBD7-646F-874B-B41E-8F2FDF7288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99750"/>
            <a:ext cx="7258879" cy="44584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9241-DC24-7B4D-A872-2A1BDD65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6346" y="1583954"/>
            <a:ext cx="4285324" cy="4458500"/>
          </a:xfrm>
        </p:spPr>
        <p:txBody>
          <a:bodyPr/>
          <a:lstStyle/>
          <a:p>
            <a:r>
              <a:rPr lang="vi-VN" dirty="0"/>
              <a:t>Trong đoạn mạch mắc nối tiếp, dòng điện có cường độ bằng nhau tại các vị trí khác nhau của mạch:</a:t>
            </a:r>
            <a:endParaRPr lang="en-VN" dirty="0"/>
          </a:p>
          <a:p>
            <a:pPr algn="ctr"/>
            <a:r>
              <a:rPr lang="vi-VN" dirty="0"/>
              <a:t>I</a:t>
            </a:r>
            <a:r>
              <a:rPr lang="vi-VN" baseline="-25000" dirty="0"/>
              <a:t>1</a:t>
            </a:r>
            <a:r>
              <a:rPr lang="vi-VN" dirty="0"/>
              <a:t> = I</a:t>
            </a:r>
            <a:r>
              <a:rPr lang="vi-VN" baseline="-25000" dirty="0"/>
              <a:t>2</a:t>
            </a:r>
            <a:r>
              <a:rPr lang="vi-VN" dirty="0"/>
              <a:t> = I</a:t>
            </a:r>
            <a:r>
              <a:rPr lang="vi-VN" baseline="-25000" dirty="0"/>
              <a:t>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474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CCE7-C3FE-B14B-B901-71408F22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3. Đo hiệu điện thế đối với đoạn mạch nối tiếp</a:t>
            </a:r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1E54-3196-5E4D-9B51-16A8D17D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Đối</a:t>
            </a:r>
            <a:r>
              <a:rPr lang="nl-NL" sz="4000" dirty="0"/>
              <a:t> </a:t>
            </a:r>
            <a:r>
              <a:rPr lang="nl-NL" sz="4000" dirty="0" err="1"/>
              <a:t>với</a:t>
            </a:r>
            <a:r>
              <a:rPr lang="nl-NL" sz="4000" dirty="0"/>
              <a:t> </a:t>
            </a:r>
            <a:r>
              <a:rPr lang="nl-NL" sz="4000" dirty="0" err="1"/>
              <a:t>đoạn</a:t>
            </a:r>
            <a:r>
              <a:rPr lang="nl-NL" sz="4000" dirty="0"/>
              <a:t> </a:t>
            </a:r>
            <a:r>
              <a:rPr lang="nl-NL" sz="4000" dirty="0" err="1"/>
              <a:t>mạch</a:t>
            </a:r>
            <a:r>
              <a:rPr lang="nl-NL" sz="4000" dirty="0"/>
              <a:t> </a:t>
            </a:r>
            <a:r>
              <a:rPr lang="nl-NL" sz="4000" dirty="0" err="1"/>
              <a:t>gồm</a:t>
            </a:r>
            <a:r>
              <a:rPr lang="nl-NL" sz="4000" dirty="0"/>
              <a:t> 2 </a:t>
            </a:r>
            <a:r>
              <a:rPr lang="nl-NL" sz="4000" dirty="0" err="1"/>
              <a:t>bóng</a:t>
            </a:r>
            <a:r>
              <a:rPr lang="nl-NL" sz="4000" dirty="0"/>
              <a:t> </a:t>
            </a:r>
            <a:r>
              <a:rPr lang="nl-NL" sz="4000" dirty="0" err="1"/>
              <a:t>đèn</a:t>
            </a:r>
            <a:r>
              <a:rPr lang="nl-NL" sz="4000" dirty="0"/>
              <a:t> </a:t>
            </a:r>
            <a:r>
              <a:rPr lang="nl-NL" sz="4000" dirty="0" err="1"/>
              <a:t>mắc</a:t>
            </a:r>
            <a:r>
              <a:rPr lang="nl-NL" sz="4000" dirty="0"/>
              <a:t> </a:t>
            </a:r>
            <a:r>
              <a:rPr lang="nl-NL" sz="4000" dirty="0" err="1"/>
              <a:t>nối</a:t>
            </a:r>
            <a:r>
              <a:rPr lang="nl-NL" sz="4000" dirty="0"/>
              <a:t> </a:t>
            </a:r>
            <a:r>
              <a:rPr lang="nl-NL" sz="4000" dirty="0" err="1"/>
              <a:t>tiếp</a:t>
            </a:r>
            <a:r>
              <a:rPr lang="nl-NL" sz="4000" dirty="0"/>
              <a:t>, </a:t>
            </a:r>
            <a:r>
              <a:rPr lang="nl-NL" sz="4000" dirty="0" err="1"/>
              <a:t>hiệu</a:t>
            </a:r>
            <a:r>
              <a:rPr lang="nl-NL" sz="4000" dirty="0"/>
              <a:t> </a:t>
            </a:r>
            <a:r>
              <a:rPr lang="nl-NL" sz="4000" dirty="0" err="1"/>
              <a:t>điện</a:t>
            </a:r>
            <a:r>
              <a:rPr lang="nl-NL" sz="4000" dirty="0"/>
              <a:t> </a:t>
            </a:r>
            <a:r>
              <a:rPr lang="nl-NL" sz="4000" dirty="0" err="1"/>
              <a:t>thế</a:t>
            </a:r>
            <a:r>
              <a:rPr lang="nl-NL" sz="4000" dirty="0"/>
              <a:t> </a:t>
            </a:r>
            <a:r>
              <a:rPr lang="nl-NL" sz="4000" dirty="0" err="1"/>
              <a:t>giữa</a:t>
            </a:r>
            <a:r>
              <a:rPr lang="nl-NL" sz="4000" dirty="0"/>
              <a:t> hai </a:t>
            </a:r>
            <a:r>
              <a:rPr lang="nl-NL" sz="4000" dirty="0" err="1"/>
              <a:t>đầu</a:t>
            </a:r>
            <a:r>
              <a:rPr lang="nl-NL" sz="4000" dirty="0"/>
              <a:t> </a:t>
            </a:r>
            <a:r>
              <a:rPr lang="nl-NL" sz="4000" dirty="0" err="1"/>
              <a:t>đoạn</a:t>
            </a:r>
            <a:r>
              <a:rPr lang="nl-NL" sz="4000" dirty="0"/>
              <a:t> </a:t>
            </a:r>
            <a:r>
              <a:rPr lang="nl-NL" sz="4000" dirty="0" err="1"/>
              <a:t>mạch</a:t>
            </a:r>
            <a:r>
              <a:rPr lang="nl-NL" sz="4000" dirty="0"/>
              <a:t> </a:t>
            </a:r>
            <a:r>
              <a:rPr lang="nl-NL" sz="4000" dirty="0" err="1"/>
              <a:t>bằng</a:t>
            </a:r>
            <a:r>
              <a:rPr lang="nl-NL" sz="4000" dirty="0"/>
              <a:t> </a:t>
            </a:r>
            <a:r>
              <a:rPr lang="nl-NL" sz="4000" dirty="0" err="1"/>
              <a:t>tổng</a:t>
            </a:r>
            <a:r>
              <a:rPr lang="nl-NL" sz="4000" dirty="0"/>
              <a:t> </a:t>
            </a:r>
            <a:r>
              <a:rPr lang="nl-NL" sz="4000" dirty="0" err="1"/>
              <a:t>các</a:t>
            </a:r>
            <a:r>
              <a:rPr lang="nl-NL" sz="4000" dirty="0"/>
              <a:t> </a:t>
            </a:r>
            <a:r>
              <a:rPr lang="nl-NL" sz="4000" dirty="0" err="1"/>
              <a:t>hiệu</a:t>
            </a:r>
            <a:r>
              <a:rPr lang="nl-NL" sz="4000" dirty="0"/>
              <a:t> </a:t>
            </a:r>
            <a:r>
              <a:rPr lang="nl-NL" sz="4000" dirty="0" err="1"/>
              <a:t>điện</a:t>
            </a:r>
            <a:r>
              <a:rPr lang="nl-NL" sz="4000" dirty="0"/>
              <a:t> </a:t>
            </a:r>
            <a:r>
              <a:rPr lang="nl-NL" sz="4000" dirty="0" err="1"/>
              <a:t>thế</a:t>
            </a:r>
            <a:r>
              <a:rPr lang="nl-NL" sz="4000" dirty="0"/>
              <a:t> </a:t>
            </a:r>
            <a:r>
              <a:rPr lang="nl-NL" sz="4000" dirty="0" err="1"/>
              <a:t>trên</a:t>
            </a:r>
            <a:r>
              <a:rPr lang="nl-NL" sz="4000" dirty="0"/>
              <a:t> </a:t>
            </a:r>
            <a:r>
              <a:rPr lang="nl-NL" sz="4000" dirty="0" err="1"/>
              <a:t>mỗi</a:t>
            </a:r>
            <a:r>
              <a:rPr lang="nl-NL" sz="4000" dirty="0"/>
              <a:t> </a:t>
            </a:r>
            <a:r>
              <a:rPr lang="nl-NL" sz="4000" dirty="0" err="1"/>
              <a:t>bóng</a:t>
            </a:r>
            <a:r>
              <a:rPr lang="nl-NL" sz="4000" dirty="0"/>
              <a:t> </a:t>
            </a:r>
            <a:r>
              <a:rPr lang="nl-NL" sz="4000" dirty="0" err="1"/>
              <a:t>đèn</a:t>
            </a:r>
            <a:r>
              <a:rPr lang="nl-NL" sz="4000" dirty="0"/>
              <a:t>: </a:t>
            </a:r>
            <a:endParaRPr lang="en-VN" sz="4000" dirty="0"/>
          </a:p>
          <a:p>
            <a:pPr algn="ctr"/>
            <a:r>
              <a:rPr lang="nl-NL" sz="4000" dirty="0"/>
              <a:t>U</a:t>
            </a:r>
            <a:r>
              <a:rPr lang="nl-NL" sz="4000" baseline="-25000" dirty="0"/>
              <a:t>13</a:t>
            </a:r>
            <a:r>
              <a:rPr lang="nl-NL" sz="4000" dirty="0"/>
              <a:t> = U</a:t>
            </a:r>
            <a:r>
              <a:rPr lang="nl-NL" sz="4000" baseline="-25000" dirty="0"/>
              <a:t>12</a:t>
            </a:r>
            <a:r>
              <a:rPr lang="nl-NL" sz="4000" dirty="0"/>
              <a:t> + U</a:t>
            </a:r>
            <a:r>
              <a:rPr lang="nl-NL" sz="4000" baseline="-25000" dirty="0"/>
              <a:t>23</a:t>
            </a:r>
            <a:r>
              <a:rPr lang="en-VN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7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ED8D-3780-D04B-B847-2F629376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93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1836-CDC4-6E48-915C-1219CF22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914400"/>
            <a:ext cx="11469189" cy="5094514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Câu 1:</a:t>
            </a:r>
            <a:r>
              <a:rPr lang="vi-VN" dirty="0"/>
              <a:t> Hiệu điện thế giữa hai đầu đoạn mạch gồm hai bóng đèn như nhau mắc nối tiếp có giá trị</a:t>
            </a:r>
            <a:endParaRPr lang="en-VN" dirty="0"/>
          </a:p>
          <a:p>
            <a:r>
              <a:rPr lang="vi-VN" dirty="0"/>
              <a:t>A. bằng tổng các hiệu điện thế trên mỗi đèn.</a:t>
            </a:r>
            <a:endParaRPr lang="en-VN" dirty="0"/>
          </a:p>
          <a:p>
            <a:r>
              <a:rPr lang="vi-VN" dirty="0"/>
              <a:t>B. nhỏ hơn tổng các hiệu điện thế trên mỗi đèn.</a:t>
            </a:r>
            <a:endParaRPr lang="en-VN" dirty="0"/>
          </a:p>
          <a:p>
            <a:r>
              <a:rPr lang="vi-VN" dirty="0"/>
              <a:t>C. bằng hiệu điện thế trên mỗi đèn.</a:t>
            </a:r>
          </a:p>
          <a:p>
            <a:r>
              <a:rPr lang="vi-VN" dirty="0"/>
              <a:t>D. lớn hơn tổng các hiệu điện thế trên mỗi đèn.</a:t>
            </a:r>
            <a:endParaRPr lang="en-VN" dirty="0"/>
          </a:p>
          <a:p>
            <a:r>
              <a:rPr lang="vi-VN" b="1" dirty="0"/>
              <a:t>Câu 2:</a:t>
            </a:r>
            <a:r>
              <a:rPr lang="vi-VN" dirty="0"/>
              <a:t> Điền từ thích hợp vào chỗ trống: “Trong đoạn mạch mắc nối tiếp, (1) … tại mọi điểm đều (2) …”.</a:t>
            </a:r>
            <a:endParaRPr lang="en-VN" dirty="0"/>
          </a:p>
          <a:p>
            <a:r>
              <a:rPr lang="vi-VN" dirty="0"/>
              <a:t>A. (1) hiệu điện thế, (2) bằng nhau		B. (1) cường độ dòng điện, (2) bằng nhau</a:t>
            </a:r>
            <a:endParaRPr lang="en-VN" dirty="0"/>
          </a:p>
          <a:p>
            <a:r>
              <a:rPr lang="vi-VN" dirty="0"/>
              <a:t>C. (1) cường độ dòng điện, (2) khác nhau	D. (1) hiệu điện thế, (2) khác nhau</a:t>
            </a:r>
            <a:endParaRPr lang="en-VN" dirty="0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2EBB54D2-AFE9-D24B-BCEA-0ECC8F86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1531" y="48339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5513</TotalTime>
  <Words>761</Words>
  <Application>Microsoft Macintosh PowerPoint</Application>
  <PresentationFormat>Widescreen</PresentationFormat>
  <Paragraphs>62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Hoài niệm</vt:lpstr>
      <vt:lpstr>PowerPoint Presentation</vt:lpstr>
      <vt:lpstr>PowerPoint Presentation</vt:lpstr>
      <vt:lpstr>PowerPoint Presentation</vt:lpstr>
      <vt:lpstr>1. Mắc nối tiếp hai bóng đèn</vt:lpstr>
      <vt:lpstr>Điền từ thích hợp vào chỗ trống (trang 78)</vt:lpstr>
      <vt:lpstr>PowerPoint Presentation</vt:lpstr>
      <vt:lpstr>2. Đo cường độ dòng điện đối với đoạn mạch nối tiếp</vt:lpstr>
      <vt:lpstr>3. Đo hiệu điện thế đối với đoạn mạch nối tiếp</vt:lpstr>
      <vt:lpstr>Vận dụng</vt:lpstr>
      <vt:lpstr>Vận dụng</vt:lpstr>
      <vt:lpstr>Vận dụng</vt:lpstr>
      <vt:lpstr>Bài tập tự luận</vt:lpstr>
      <vt:lpstr>Bài tập tự luận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Thu Thuỷ Đinh</dc:creator>
  <cp:lastModifiedBy>Thu Thuỷ Đinh</cp:lastModifiedBy>
  <cp:revision>129</cp:revision>
  <dcterms:created xsi:type="dcterms:W3CDTF">2021-08-30T08:14:21Z</dcterms:created>
  <dcterms:modified xsi:type="dcterms:W3CDTF">2022-04-07T03:45:42Z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