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329" r:id="rId2"/>
    <p:sldId id="346" r:id="rId3"/>
    <p:sldId id="363" r:id="rId4"/>
    <p:sldId id="347" r:id="rId5"/>
    <p:sldId id="399" r:id="rId6"/>
    <p:sldId id="400" r:id="rId7"/>
    <p:sldId id="401" r:id="rId8"/>
    <p:sldId id="402" r:id="rId9"/>
    <p:sldId id="293" r:id="rId10"/>
    <p:sldId id="403" r:id="rId11"/>
    <p:sldId id="348" r:id="rId12"/>
    <p:sldId id="404" r:id="rId13"/>
    <p:sldId id="405" r:id="rId14"/>
    <p:sldId id="407" r:id="rId15"/>
    <p:sldId id="408" r:id="rId16"/>
    <p:sldId id="398" r:id="rId17"/>
    <p:sldId id="393" r:id="rId18"/>
    <p:sldId id="35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Kiểu Sáng 2 - Màu chủ đề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Kiểu Sáng 2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Kiểu Trung bình 4 - Màu chủ đề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Kiểu Sáng 3 - Màu chủ đề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 autoAdjust="0"/>
    <p:restoredTop sz="95294" autoAdjust="0"/>
  </p:normalViewPr>
  <p:slideViewPr>
    <p:cSldViewPr snapToGrid="0">
      <p:cViewPr varScale="1">
        <p:scale>
          <a:sx n="104" d="100"/>
          <a:sy n="104" d="100"/>
        </p:scale>
        <p:origin x="1016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14EE7A-9F85-48B2-92C1-12F503574BF4}" type="datetime1">
              <a:rPr lang="vi-VN" smtClean="0">
                <a:latin typeface="Corbel" panose="020B0503020204020204" pitchFamily="34" charset="0"/>
              </a:rPr>
              <a:t>04/03/2022</a:t>
            </a:fld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dirty="0">
              <a:latin typeface="Corbel" panose="020B0503020204020204" pitchFamily="34" charset="0"/>
            </a:endParaRPr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vi-VN">
                <a:latin typeface="Corbel" panose="020B0503020204020204" pitchFamily="34" charset="0"/>
              </a:rPr>
              <a:t>‹#›</a:t>
            </a:fld>
            <a:endParaRPr lang="vi-VN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089824CF-4D12-4CDD-9E17-6AD0307E29A8}" type="datetime1">
              <a:rPr lang="vi-VN" smtClean="0"/>
              <a:pPr/>
              <a:t>04/03/2022</a:t>
            </a:fld>
            <a:endParaRPr lang="vi-VN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panose="020B0503020204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 panose="020B0503020204020204" pitchFamily="34" charset="0"/>
              </a:defRPr>
            </a:lvl1pPr>
          </a:lstStyle>
          <a:p>
            <a:fld id="{77542409-6A04-4DC6-AC3A-D3758287A8F2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BD2CD5-A343-413B-92BD-06E16C291085}" type="slidenum">
              <a:rPr lang="vi-VN" altLang="en-US" smtClean="0"/>
              <a:pPr>
                <a:defRPr/>
              </a:pPr>
              <a:t>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275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14014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tiêu </a:t>
            </a:r>
            <a:r>
              <a:rPr lang="vi-VN" dirty="0" err="1"/>
              <a:t>đề</a:t>
            </a:r>
            <a:r>
              <a:rPr lang="vi-VN" dirty="0"/>
              <a:t> </a:t>
            </a:r>
            <a:r>
              <a:rPr lang="vi-VN" dirty="0" err="1"/>
              <a:t>phụ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80160" y="3733800"/>
            <a:ext cx="987552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8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2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F7057169-3209-4C1D-82F2-DBCA8BF5CAC3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F08B1873-FA15-4688-9104-6B0D0041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9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ctr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ctr" anchorCtr="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6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2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6283"/>
          </a:xfrm>
        </p:spPr>
        <p:txBody>
          <a:bodyPr/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273028"/>
            <a:ext cx="4937760" cy="1128796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273028"/>
            <a:ext cx="4937760" cy="1128796"/>
          </a:xfrm>
        </p:spPr>
        <p:txBody>
          <a:bodyPr lIns="91440" rIns="91440"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2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5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710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ctr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dirty="0"/>
              <a:t>Bấm để chỉnh sửa kiểu văn bản của Bản cái</a:t>
            </a:r>
          </a:p>
        </p:txBody>
      </p:sp>
    </p:spTree>
    <p:extLst>
      <p:ext uri="{BB962C8B-B14F-4D97-AF65-F5344CB8AC3E}">
        <p14:creationId xmlns:p14="http://schemas.microsoft.com/office/powerpoint/2010/main" val="356787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ctr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dirty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17320"/>
            <a:ext cx="10058400" cy="402336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lv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</a:t>
            </a:r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7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3200" kern="1200" spc="-50" baseline="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-9144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404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80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32688" indent="-182880" algn="just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hyperlink" Target="https://pxhere.com/en/photo/1443557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questioning-boy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primarykids.blogspot.com/2018/04/natural-science-6th-electricity-and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đồ chơi, được trang trí&#10;&#10;Mô tả được tạo tự động">
            <a:extLst>
              <a:ext uri="{FF2B5EF4-FFF2-40B4-BE49-F238E27FC236}">
                <a16:creationId xmlns:a16="http://schemas.microsoft.com/office/drawing/2014/main" id="{D859E0AF-3C70-449F-84DA-FF119518C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78" y="0"/>
            <a:ext cx="12183222" cy="6835670"/>
          </a:xfrm>
          <a:prstGeom prst="rect">
            <a:avLst/>
          </a:prstGeom>
        </p:spPr>
      </p:pic>
      <p:sp>
        <p:nvSpPr>
          <p:cNvPr id="14339" name="Chỗ dành sẵn cho Văn bản 6">
            <a:extLst>
              <a:ext uri="{FF2B5EF4-FFF2-40B4-BE49-F238E27FC236}">
                <a16:creationId xmlns:a16="http://schemas.microsoft.com/office/drawing/2014/main" id="{67B0ADFB-C05E-47BE-9D2C-0E7232FCD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6990" y="3154241"/>
            <a:ext cx="4382147" cy="16763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b="1" dirty="0" err="1">
                <a:latin typeface="Arial" panose="020B0604020202020204" pitchFamily="34" charset="0"/>
              </a:rPr>
              <a:t>Giáo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viên</a:t>
            </a:r>
            <a:r>
              <a:rPr lang="en-US" altLang="en-US" sz="2800" b="1" dirty="0">
                <a:latin typeface="Arial" panose="020B0604020202020204" pitchFamily="34" charset="0"/>
              </a:rPr>
              <a:t>:</a:t>
            </a:r>
          </a:p>
          <a:p>
            <a:pPr algn="ctr" eaLnBrk="1" hangingPunct="1"/>
            <a:r>
              <a:rPr lang="en-US" altLang="en-US" sz="2800" b="1" dirty="0">
                <a:latin typeface="Arial" panose="020B0604020202020204" pitchFamily="34" charset="0"/>
              </a:rPr>
              <a:t>Đinh </a:t>
            </a:r>
            <a:r>
              <a:rPr lang="en-US" altLang="en-US" sz="2800" b="1" dirty="0" err="1">
                <a:latin typeface="Arial" panose="020B0604020202020204" pitchFamily="34" charset="0"/>
              </a:rPr>
              <a:t>Thị</a:t>
            </a:r>
            <a:r>
              <a:rPr lang="en-US" altLang="en-US" sz="2800" b="1" dirty="0">
                <a:latin typeface="Arial" panose="020B0604020202020204" pitchFamily="34" charset="0"/>
              </a:rPr>
              <a:t> Thu </a:t>
            </a:r>
            <a:r>
              <a:rPr lang="en-US" altLang="en-US" sz="2800" b="1" dirty="0" err="1">
                <a:latin typeface="Arial" panose="020B0604020202020204" pitchFamily="34" charset="0"/>
              </a:rPr>
              <a:t>Thủy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4343" name="Hộp Văn bản 6">
            <a:extLst>
              <a:ext uri="{FF2B5EF4-FFF2-40B4-BE49-F238E27FC236}">
                <a16:creationId xmlns:a16="http://schemas.microsoft.com/office/drawing/2014/main" id="{D97E9352-9111-4975-B392-F1991B8A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2863" y="167330"/>
            <a:ext cx="9526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HUYỆN THANH TRÌ</a:t>
            </a:r>
          </a:p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TRƯỜNG THCS NGỌC HỒI</a:t>
            </a: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2DF49ABE-F46C-44E6-95F8-25A6DE332E96}"/>
              </a:ext>
            </a:extLst>
          </p:cNvPr>
          <p:cNvSpPr/>
          <p:nvPr/>
        </p:nvSpPr>
        <p:spPr>
          <a:xfrm>
            <a:off x="381150" y="1314391"/>
            <a:ext cx="11429700" cy="182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VẬT LÍ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LỚP 7</a:t>
            </a:r>
            <a:endParaRPr lang="vi-VN" sz="40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1E8A-DF03-9F47-974B-9C409D80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III</a:t>
            </a:r>
            <a:r>
              <a:rPr lang="vi-VN" dirty="0"/>
              <a:t>. </a:t>
            </a:r>
            <a:r>
              <a:rPr lang="en-VN" dirty="0"/>
              <a:t>Tác dụng từ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4E84A2-04EC-ED4B-A36B-E31089EF9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112108"/>
            <a:ext cx="5792848" cy="5140411"/>
          </a:xfrm>
        </p:spPr>
        <p:txBody>
          <a:bodyPr>
            <a:normAutofit/>
          </a:bodyPr>
          <a:lstStyle/>
          <a:p>
            <a:r>
              <a:rPr lang="vi-VN" dirty="0"/>
              <a:t>- </a:t>
            </a:r>
            <a:r>
              <a:rPr lang="en-VN" dirty="0"/>
              <a:t>Nam châm và nam châm điện có tính chất từ vì có khả năng hút vật bằng sắt hoặc thép, làm quay kim nam châm</a:t>
            </a:r>
            <a:r>
              <a:rPr lang="vi-VN" dirty="0"/>
              <a:t>.</a:t>
            </a:r>
            <a:endParaRPr lang="en-VN" dirty="0"/>
          </a:p>
          <a:p>
            <a:r>
              <a:rPr lang="vi-VN" dirty="0"/>
              <a:t>- </a:t>
            </a:r>
            <a:r>
              <a:rPr lang="en-VN" dirty="0"/>
              <a:t>Dòng điện có tác dụng từ </a:t>
            </a:r>
            <a:r>
              <a:rPr lang="en-VN" dirty="0">
                <a:solidFill>
                  <a:srgbClr val="0070C0"/>
                </a:solidFill>
              </a:rPr>
              <a:t>vì nó có thể làm quay kim nam châm.</a:t>
            </a:r>
          </a:p>
          <a:p>
            <a:r>
              <a:rPr lang="vi-VN" dirty="0"/>
              <a:t>- </a:t>
            </a:r>
            <a:r>
              <a:rPr lang="en-VN" dirty="0"/>
              <a:t>Tác dụng từ của dòng điện được dùng để chế tạo nhiều thiết bị như nam châm điện, chuông điện, các thiết bị tự động trong các máy móc</a:t>
            </a:r>
            <a:r>
              <a:rPr lang="vi-VN" dirty="0"/>
              <a:t>,…</a:t>
            </a:r>
            <a:r>
              <a:rPr lang="en-VN" dirty="0"/>
              <a:t> </a:t>
            </a:r>
          </a:p>
        </p:txBody>
      </p:sp>
      <p:pic>
        <p:nvPicPr>
          <p:cNvPr id="5122" name="Picture 2" descr="Nam châm điện – Wikipedia tiếng Việt">
            <a:extLst>
              <a:ext uri="{FF2B5EF4-FFF2-40B4-BE49-F238E27FC236}">
                <a16:creationId xmlns:a16="http://schemas.microsoft.com/office/drawing/2014/main" id="{0C01DCA2-068C-874E-9E1B-BA85EAA9405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6" y="1112108"/>
            <a:ext cx="4773239" cy="51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6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1917357" y="438665"/>
            <a:ext cx="8077200" cy="419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7175157" y="3562865"/>
            <a:ext cx="2133600" cy="1066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 flipV="1">
            <a:off x="2679357" y="1734065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7" name="Line 5"/>
          <p:cNvSpPr>
            <a:spLocks noChangeShapeType="1"/>
          </p:cNvSpPr>
          <p:nvPr/>
        </p:nvSpPr>
        <p:spPr bwMode="auto">
          <a:xfrm>
            <a:off x="2679357" y="1734065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8775357" y="1734065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4139857" y="3346965"/>
            <a:ext cx="457200" cy="0"/>
          </a:xfrm>
          <a:prstGeom prst="line">
            <a:avLst/>
          </a:prstGeom>
          <a:noFill/>
          <a:ln w="38100">
            <a:solidFill>
              <a:srgbClr val="DD21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4584357" y="3334265"/>
            <a:ext cx="0" cy="990600"/>
          </a:xfrm>
          <a:prstGeom prst="line">
            <a:avLst/>
          </a:prstGeom>
          <a:noFill/>
          <a:ln w="38100">
            <a:solidFill>
              <a:srgbClr val="DD21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4571657" y="4312165"/>
            <a:ext cx="457200" cy="0"/>
          </a:xfrm>
          <a:prstGeom prst="line">
            <a:avLst/>
          </a:prstGeom>
          <a:noFill/>
          <a:ln w="38100">
            <a:solidFill>
              <a:srgbClr val="DD21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7556157" y="3258065"/>
            <a:ext cx="3048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8622957" y="3105665"/>
            <a:ext cx="3048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7022757" y="3258065"/>
            <a:ext cx="2438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5574957" y="432486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6" name="Freeform 14"/>
          <p:cNvSpPr>
            <a:spLocks/>
          </p:cNvSpPr>
          <p:nvPr/>
        </p:nvSpPr>
        <p:spPr bwMode="auto">
          <a:xfrm>
            <a:off x="5511457" y="4305815"/>
            <a:ext cx="603250" cy="1588"/>
          </a:xfrm>
          <a:custGeom>
            <a:avLst/>
            <a:gdLst>
              <a:gd name="T0" fmla="*/ 0 w 380"/>
              <a:gd name="T1" fmla="*/ 0 h 1"/>
              <a:gd name="T2" fmla="*/ 380 w 38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0" h="1">
                <a:moveTo>
                  <a:pt x="0" y="0"/>
                </a:moveTo>
                <a:lnTo>
                  <a:pt x="380" y="0"/>
                </a:lnTo>
              </a:path>
            </a:pathLst>
          </a:custGeom>
          <a:noFill/>
          <a:ln w="38100">
            <a:solidFill>
              <a:srgbClr val="DD21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7" name="Freeform 15"/>
          <p:cNvSpPr>
            <a:spLocks/>
          </p:cNvSpPr>
          <p:nvPr/>
        </p:nvSpPr>
        <p:spPr bwMode="auto">
          <a:xfrm>
            <a:off x="6648107" y="4312165"/>
            <a:ext cx="241300" cy="1588"/>
          </a:xfrm>
          <a:custGeom>
            <a:avLst/>
            <a:gdLst>
              <a:gd name="T0" fmla="*/ 0 w 152"/>
              <a:gd name="T1" fmla="*/ 0 h 1"/>
              <a:gd name="T2" fmla="*/ 152 w 152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2" h="1">
                <a:moveTo>
                  <a:pt x="0" y="0"/>
                </a:moveTo>
                <a:lnTo>
                  <a:pt x="152" y="0"/>
                </a:lnTo>
              </a:path>
            </a:pathLst>
          </a:custGeom>
          <a:noFill/>
          <a:ln w="38100">
            <a:solidFill>
              <a:srgbClr val="DD21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V="1">
            <a:off x="6870357" y="3162815"/>
            <a:ext cx="0" cy="1143000"/>
          </a:xfrm>
          <a:prstGeom prst="line">
            <a:avLst/>
          </a:prstGeom>
          <a:noFill/>
          <a:ln w="38100">
            <a:solidFill>
              <a:srgbClr val="DD21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6870357" y="3181865"/>
            <a:ext cx="838200" cy="0"/>
          </a:xfrm>
          <a:prstGeom prst="line">
            <a:avLst/>
          </a:prstGeom>
          <a:noFill/>
          <a:ln w="38100">
            <a:solidFill>
              <a:srgbClr val="DD21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7556157" y="3105665"/>
            <a:ext cx="3048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grpSp>
        <p:nvGrpSpPr>
          <p:cNvPr id="105491" name="Group 19"/>
          <p:cNvGrpSpPr>
            <a:grpSpLocks/>
          </p:cNvGrpSpPr>
          <p:nvPr/>
        </p:nvGrpSpPr>
        <p:grpSpPr bwMode="auto">
          <a:xfrm>
            <a:off x="2679357" y="3277115"/>
            <a:ext cx="1905000" cy="1371600"/>
            <a:chOff x="720" y="2208"/>
            <a:chExt cx="1200" cy="864"/>
          </a:xfrm>
        </p:grpSpPr>
        <p:grpSp>
          <p:nvGrpSpPr>
            <p:cNvPr id="105492" name="Group 20"/>
            <p:cNvGrpSpPr>
              <a:grpSpLocks/>
            </p:cNvGrpSpPr>
            <p:nvPr/>
          </p:nvGrpSpPr>
          <p:grpSpPr bwMode="auto">
            <a:xfrm>
              <a:off x="816" y="2208"/>
              <a:ext cx="960" cy="864"/>
              <a:chOff x="624" y="1392"/>
              <a:chExt cx="960" cy="864"/>
            </a:xfrm>
          </p:grpSpPr>
          <p:sp>
            <p:nvSpPr>
              <p:cNvPr id="105493" name="Rectangle 21"/>
              <p:cNvSpPr>
                <a:spLocks noChangeArrowheads="1"/>
              </p:cNvSpPr>
              <p:nvPr/>
            </p:nvSpPr>
            <p:spPr bwMode="auto">
              <a:xfrm>
                <a:off x="720" y="1392"/>
                <a:ext cx="96" cy="19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.VnTime" pitchFamily="34" charset="0"/>
                </a:endParaRPr>
              </a:p>
            </p:txBody>
          </p:sp>
          <p:sp>
            <p:nvSpPr>
              <p:cNvPr id="105494" name="Rectangle 22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96" cy="192"/>
              </a:xfrm>
              <a:prstGeom prst="rect">
                <a:avLst/>
              </a:prstGeom>
              <a:solidFill>
                <a:srgbClr val="DD214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.VnTime" pitchFamily="34" charset="0"/>
                </a:endParaRPr>
              </a:p>
            </p:txBody>
          </p:sp>
          <p:sp>
            <p:nvSpPr>
              <p:cNvPr id="105495" name="Rectangle 23"/>
              <p:cNvSpPr>
                <a:spLocks noChangeArrowheads="1"/>
              </p:cNvSpPr>
              <p:nvPr/>
            </p:nvSpPr>
            <p:spPr bwMode="auto">
              <a:xfrm>
                <a:off x="624" y="1536"/>
                <a:ext cx="960" cy="720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sp>
          <p:nvSpPr>
            <p:cNvPr id="105496" name="Line 24"/>
            <p:cNvSpPr>
              <a:spLocks noChangeShapeType="1"/>
            </p:cNvSpPr>
            <p:nvPr/>
          </p:nvSpPr>
          <p:spPr bwMode="auto">
            <a:xfrm flipH="1">
              <a:off x="720" y="225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Text Box 25"/>
            <p:cNvSpPr txBox="1">
              <a:spLocks noChangeArrowheads="1"/>
            </p:cNvSpPr>
            <p:nvPr/>
          </p:nvSpPr>
          <p:spPr bwMode="auto">
            <a:xfrm>
              <a:off x="912" y="2352"/>
              <a:ext cx="1008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000"/>
                <a:t>-     + </a:t>
              </a:r>
              <a:r>
                <a:rPr lang="en-US" sz="2800">
                  <a:solidFill>
                    <a:srgbClr val="660033"/>
                  </a:solidFill>
                </a:rPr>
                <a:t>Acquy</a:t>
              </a:r>
            </a:p>
          </p:txBody>
        </p:sp>
      </p:grpSp>
      <p:sp>
        <p:nvSpPr>
          <p:cNvPr id="105498" name="Rectangle 26"/>
          <p:cNvSpPr>
            <a:spLocks noChangeArrowheads="1"/>
          </p:cNvSpPr>
          <p:nvPr/>
        </p:nvSpPr>
        <p:spPr bwMode="auto">
          <a:xfrm>
            <a:off x="8622957" y="3562865"/>
            <a:ext cx="304800" cy="914400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shade val="46275"/>
                  <a:invGamma/>
                </a:srgbClr>
              </a:gs>
              <a:gs pos="5000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0" scaled="1"/>
          </a:gra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>
            <a:off x="7175157" y="348666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0" name="Line 28"/>
          <p:cNvSpPr>
            <a:spLocks noChangeShapeType="1"/>
          </p:cNvSpPr>
          <p:nvPr/>
        </p:nvSpPr>
        <p:spPr bwMode="auto">
          <a:xfrm>
            <a:off x="9308757" y="3486665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5501" name="Group 29"/>
          <p:cNvGrpSpPr>
            <a:grpSpLocks/>
          </p:cNvGrpSpPr>
          <p:nvPr/>
        </p:nvGrpSpPr>
        <p:grpSpPr bwMode="auto">
          <a:xfrm>
            <a:off x="4889157" y="4248665"/>
            <a:ext cx="762000" cy="381000"/>
            <a:chOff x="2016" y="2016"/>
            <a:chExt cx="528" cy="240"/>
          </a:xfrm>
        </p:grpSpPr>
        <p:sp>
          <p:nvSpPr>
            <p:cNvPr id="105502" name="Rectangle 30"/>
            <p:cNvSpPr>
              <a:spLocks noChangeArrowheads="1"/>
            </p:cNvSpPr>
            <p:nvPr/>
          </p:nvSpPr>
          <p:spPr bwMode="auto">
            <a:xfrm>
              <a:off x="2064" y="2016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105503" name="Rectangle 31"/>
            <p:cNvSpPr>
              <a:spLocks noChangeArrowheads="1"/>
            </p:cNvSpPr>
            <p:nvPr/>
          </p:nvSpPr>
          <p:spPr bwMode="auto">
            <a:xfrm>
              <a:off x="2448" y="2016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105504" name="Rectangle 32"/>
            <p:cNvSpPr>
              <a:spLocks noChangeArrowheads="1"/>
            </p:cNvSpPr>
            <p:nvPr/>
          </p:nvSpPr>
          <p:spPr bwMode="auto">
            <a:xfrm>
              <a:off x="2016" y="2160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.VnTime" pitchFamily="34" charset="0"/>
              </a:endParaRPr>
            </a:p>
          </p:txBody>
        </p:sp>
      </p:grpSp>
      <p:grpSp>
        <p:nvGrpSpPr>
          <p:cNvPr id="105505" name="Group 33"/>
          <p:cNvGrpSpPr>
            <a:grpSpLocks/>
          </p:cNvGrpSpPr>
          <p:nvPr/>
        </p:nvGrpSpPr>
        <p:grpSpPr bwMode="auto">
          <a:xfrm>
            <a:off x="4932020" y="4039116"/>
            <a:ext cx="685800" cy="233363"/>
            <a:chOff x="2139" y="2700"/>
            <a:chExt cx="432" cy="147"/>
          </a:xfrm>
        </p:grpSpPr>
        <p:sp>
          <p:nvSpPr>
            <p:cNvPr id="105506" name="Rectangle 34"/>
            <p:cNvSpPr>
              <a:spLocks noChangeArrowheads="1"/>
            </p:cNvSpPr>
            <p:nvPr/>
          </p:nvSpPr>
          <p:spPr bwMode="auto">
            <a:xfrm>
              <a:off x="2139" y="2799"/>
              <a:ext cx="43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7" name="Rectangle 35" descr="Oak"/>
            <p:cNvSpPr>
              <a:spLocks noChangeArrowheads="1"/>
            </p:cNvSpPr>
            <p:nvPr/>
          </p:nvSpPr>
          <p:spPr bwMode="auto">
            <a:xfrm>
              <a:off x="2475" y="2700"/>
              <a:ext cx="96" cy="9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08" name="Group 36"/>
          <p:cNvGrpSpPr>
            <a:grpSpLocks/>
          </p:cNvGrpSpPr>
          <p:nvPr/>
        </p:nvGrpSpPr>
        <p:grpSpPr bwMode="auto">
          <a:xfrm rot="-1640992">
            <a:off x="4870107" y="3881953"/>
            <a:ext cx="685800" cy="233362"/>
            <a:chOff x="2139" y="2700"/>
            <a:chExt cx="432" cy="147"/>
          </a:xfrm>
        </p:grpSpPr>
        <p:sp>
          <p:nvSpPr>
            <p:cNvPr id="105509" name="Rectangle 37"/>
            <p:cNvSpPr>
              <a:spLocks noChangeArrowheads="1"/>
            </p:cNvSpPr>
            <p:nvPr/>
          </p:nvSpPr>
          <p:spPr bwMode="auto">
            <a:xfrm>
              <a:off x="2139" y="2799"/>
              <a:ext cx="43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0" name="Rectangle 38" descr="Oak"/>
            <p:cNvSpPr>
              <a:spLocks noChangeArrowheads="1"/>
            </p:cNvSpPr>
            <p:nvPr/>
          </p:nvSpPr>
          <p:spPr bwMode="auto">
            <a:xfrm>
              <a:off x="2475" y="2700"/>
              <a:ext cx="96" cy="96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11" name="Group 39"/>
          <p:cNvGrpSpPr>
            <a:grpSpLocks/>
          </p:cNvGrpSpPr>
          <p:nvPr/>
        </p:nvGrpSpPr>
        <p:grpSpPr bwMode="auto">
          <a:xfrm>
            <a:off x="6032157" y="4248665"/>
            <a:ext cx="685800" cy="381000"/>
            <a:chOff x="2016" y="2016"/>
            <a:chExt cx="528" cy="240"/>
          </a:xfrm>
        </p:grpSpPr>
        <p:sp>
          <p:nvSpPr>
            <p:cNvPr id="105512" name="Rectangle 40"/>
            <p:cNvSpPr>
              <a:spLocks noChangeArrowheads="1"/>
            </p:cNvSpPr>
            <p:nvPr/>
          </p:nvSpPr>
          <p:spPr bwMode="auto">
            <a:xfrm>
              <a:off x="2064" y="2016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105513" name="Rectangle 41"/>
            <p:cNvSpPr>
              <a:spLocks noChangeArrowheads="1"/>
            </p:cNvSpPr>
            <p:nvPr/>
          </p:nvSpPr>
          <p:spPr bwMode="auto">
            <a:xfrm>
              <a:off x="2448" y="2016"/>
              <a:ext cx="48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105514" name="Rectangle 42"/>
            <p:cNvSpPr>
              <a:spLocks noChangeArrowheads="1"/>
            </p:cNvSpPr>
            <p:nvPr/>
          </p:nvSpPr>
          <p:spPr bwMode="auto">
            <a:xfrm>
              <a:off x="2016" y="2160"/>
              <a:ext cx="52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.VnTime" pitchFamily="34" charset="0"/>
              </a:endParaRPr>
            </a:p>
          </p:txBody>
        </p:sp>
      </p:grpSp>
      <p:sp>
        <p:nvSpPr>
          <p:cNvPr id="105515" name="AutoShape 43"/>
          <p:cNvSpPr>
            <a:spLocks noChangeArrowheads="1"/>
          </p:cNvSpPr>
          <p:nvPr/>
        </p:nvSpPr>
        <p:spPr bwMode="auto">
          <a:xfrm>
            <a:off x="6260757" y="4267715"/>
            <a:ext cx="228600" cy="241300"/>
          </a:xfrm>
          <a:prstGeom prst="can">
            <a:avLst>
              <a:gd name="adj" fmla="val 39583"/>
            </a:avLst>
          </a:prstGeom>
          <a:gradFill rotWithShape="1">
            <a:gsLst>
              <a:gs pos="0">
                <a:srgbClr val="DDDDDD"/>
              </a:gs>
              <a:gs pos="50000">
                <a:schemeClr val="bg2"/>
              </a:gs>
              <a:gs pos="100000">
                <a:srgbClr val="DDDDDD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6" name="Freeform 44"/>
          <p:cNvSpPr>
            <a:spLocks/>
          </p:cNvSpPr>
          <p:nvPr/>
        </p:nvSpPr>
        <p:spPr bwMode="auto">
          <a:xfrm>
            <a:off x="6292507" y="4164529"/>
            <a:ext cx="198438" cy="192087"/>
          </a:xfrm>
          <a:custGeom>
            <a:avLst/>
            <a:gdLst>
              <a:gd name="T0" fmla="*/ 28 w 125"/>
              <a:gd name="T1" fmla="*/ 121 h 121"/>
              <a:gd name="T2" fmla="*/ 0 w 125"/>
              <a:gd name="T3" fmla="*/ 29 h 121"/>
              <a:gd name="T4" fmla="*/ 4 w 125"/>
              <a:gd name="T5" fmla="*/ 13 h 121"/>
              <a:gd name="T6" fmla="*/ 12 w 125"/>
              <a:gd name="T7" fmla="*/ 17 h 121"/>
              <a:gd name="T8" fmla="*/ 16 w 125"/>
              <a:gd name="T9" fmla="*/ 5 h 121"/>
              <a:gd name="T10" fmla="*/ 32 w 125"/>
              <a:gd name="T11" fmla="*/ 9 h 121"/>
              <a:gd name="T12" fmla="*/ 44 w 125"/>
              <a:gd name="T13" fmla="*/ 29 h 121"/>
              <a:gd name="T14" fmla="*/ 76 w 125"/>
              <a:gd name="T15" fmla="*/ 9 h 121"/>
              <a:gd name="T16" fmla="*/ 72 w 125"/>
              <a:gd name="T17" fmla="*/ 37 h 121"/>
              <a:gd name="T18" fmla="*/ 68 w 125"/>
              <a:gd name="T19" fmla="*/ 25 h 121"/>
              <a:gd name="T20" fmla="*/ 72 w 125"/>
              <a:gd name="T21" fmla="*/ 13 h 121"/>
              <a:gd name="T22" fmla="*/ 72 w 125"/>
              <a:gd name="T23" fmla="*/ 53 h 121"/>
              <a:gd name="T24" fmla="*/ 72 w 125"/>
              <a:gd name="T25" fmla="*/ 117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5" h="121">
                <a:moveTo>
                  <a:pt x="28" y="121"/>
                </a:moveTo>
                <a:cubicBezTo>
                  <a:pt x="23" y="33"/>
                  <a:pt x="37" y="66"/>
                  <a:pt x="0" y="29"/>
                </a:cubicBezTo>
                <a:cubicBezTo>
                  <a:pt x="1" y="24"/>
                  <a:pt x="1" y="17"/>
                  <a:pt x="4" y="13"/>
                </a:cubicBezTo>
                <a:cubicBezTo>
                  <a:pt x="13" y="1"/>
                  <a:pt x="41" y="27"/>
                  <a:pt x="12" y="17"/>
                </a:cubicBezTo>
                <a:cubicBezTo>
                  <a:pt x="13" y="13"/>
                  <a:pt x="12" y="7"/>
                  <a:pt x="16" y="5"/>
                </a:cubicBezTo>
                <a:cubicBezTo>
                  <a:pt x="21" y="3"/>
                  <a:pt x="32" y="9"/>
                  <a:pt x="32" y="9"/>
                </a:cubicBezTo>
                <a:cubicBezTo>
                  <a:pt x="60" y="0"/>
                  <a:pt x="78" y="18"/>
                  <a:pt x="44" y="29"/>
                </a:cubicBezTo>
                <a:cubicBezTo>
                  <a:pt x="49" y="5"/>
                  <a:pt x="53" y="1"/>
                  <a:pt x="76" y="9"/>
                </a:cubicBezTo>
                <a:cubicBezTo>
                  <a:pt x="75" y="18"/>
                  <a:pt x="76" y="29"/>
                  <a:pt x="72" y="37"/>
                </a:cubicBezTo>
                <a:cubicBezTo>
                  <a:pt x="70" y="41"/>
                  <a:pt x="68" y="29"/>
                  <a:pt x="68" y="25"/>
                </a:cubicBezTo>
                <a:cubicBezTo>
                  <a:pt x="68" y="21"/>
                  <a:pt x="71" y="17"/>
                  <a:pt x="72" y="13"/>
                </a:cubicBezTo>
                <a:cubicBezTo>
                  <a:pt x="125" y="26"/>
                  <a:pt x="73" y="44"/>
                  <a:pt x="72" y="53"/>
                </a:cubicBezTo>
                <a:cubicBezTo>
                  <a:pt x="68" y="74"/>
                  <a:pt x="72" y="96"/>
                  <a:pt x="72" y="117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7" name="AutoShape 45"/>
          <p:cNvSpPr>
            <a:spLocks noChangeArrowheads="1"/>
          </p:cNvSpPr>
          <p:nvPr/>
        </p:nvSpPr>
        <p:spPr bwMode="auto">
          <a:xfrm>
            <a:off x="5803557" y="3572391"/>
            <a:ext cx="1143000" cy="1128713"/>
          </a:xfrm>
          <a:prstGeom prst="star24">
            <a:avLst>
              <a:gd name="adj" fmla="val 37500"/>
            </a:avLst>
          </a:prstGeom>
          <a:solidFill>
            <a:srgbClr val="FFFF99">
              <a:alpha val="56000"/>
            </a:srgb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8" name="Oval 46"/>
          <p:cNvSpPr>
            <a:spLocks noChangeArrowheads="1"/>
          </p:cNvSpPr>
          <p:nvPr/>
        </p:nvSpPr>
        <p:spPr bwMode="auto">
          <a:xfrm>
            <a:off x="6222657" y="4058165"/>
            <a:ext cx="304800" cy="3048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9" name="Rectangle 47" descr="Oak"/>
          <p:cNvSpPr>
            <a:spLocks noChangeArrowheads="1"/>
          </p:cNvSpPr>
          <p:nvPr/>
        </p:nvSpPr>
        <p:spPr bwMode="auto">
          <a:xfrm>
            <a:off x="1917357" y="4648715"/>
            <a:ext cx="8077200" cy="228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0" name="Text Box 48"/>
          <p:cNvSpPr txBox="1">
            <a:spLocks noChangeArrowheads="1"/>
          </p:cNvSpPr>
          <p:nvPr/>
        </p:nvSpPr>
        <p:spPr bwMode="auto">
          <a:xfrm>
            <a:off x="5193957" y="5163066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Hình 23.3</a:t>
            </a:r>
          </a:p>
        </p:txBody>
      </p:sp>
      <p:sp>
        <p:nvSpPr>
          <p:cNvPr id="105521" name="AutoShape 4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08757" y="5467865"/>
            <a:ext cx="304800" cy="304800"/>
          </a:xfrm>
          <a:prstGeom prst="actionButtonBeginning">
            <a:avLst/>
          </a:prstGeom>
          <a:solidFill>
            <a:srgbClr val="00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22" name="Text Box 50"/>
          <p:cNvSpPr txBox="1">
            <a:spLocks noChangeArrowheads="1"/>
          </p:cNvSpPr>
          <p:nvPr/>
        </p:nvSpPr>
        <p:spPr bwMode="auto">
          <a:xfrm>
            <a:off x="8775357" y="5925065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99FF">
                        <a:alpha val="49001"/>
                      </a:srgbClr>
                    </a:gs>
                    <a:gs pos="50000">
                      <a:schemeClr val="bg1"/>
                    </a:gs>
                    <a:gs pos="100000">
                      <a:srgbClr val="6699FF">
                        <a:alpha val="49001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Trở lại Vật lý 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/>
                                        <p:tgtEl>
                                          <p:spTgt spid="10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1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8" grpId="0" animBg="1"/>
      <p:bldP spid="1055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C8378-12E1-E440-884A-BEBDEAC9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702302"/>
          </a:xfrm>
        </p:spPr>
        <p:txBody>
          <a:bodyPr>
            <a:normAutofit fontScale="90000"/>
          </a:bodyPr>
          <a:lstStyle/>
          <a:p>
            <a:r>
              <a:rPr lang="en-VN" dirty="0"/>
              <a:t>I</a:t>
            </a:r>
            <a:r>
              <a:rPr lang="vi-VN" dirty="0"/>
              <a:t>V. </a:t>
            </a:r>
            <a:r>
              <a:rPr lang="en-VN" dirty="0"/>
              <a:t>Tác dụng hóa học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41B6E-5AAD-914E-8610-43CEC749F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276" y="1155356"/>
            <a:ext cx="4287794" cy="4967416"/>
          </a:xfrm>
        </p:spPr>
        <p:txBody>
          <a:bodyPr>
            <a:normAutofit/>
          </a:bodyPr>
          <a:lstStyle/>
          <a:p>
            <a:r>
              <a:rPr lang="vi-VN" dirty="0"/>
              <a:t>- </a:t>
            </a:r>
            <a:r>
              <a:rPr lang="en-VN" dirty="0"/>
              <a:t>Dòng điện có tác dụng hóa học</a:t>
            </a:r>
            <a:r>
              <a:rPr lang="vi-VN" dirty="0"/>
              <a:t>.</a:t>
            </a:r>
            <a:endParaRPr lang="en-VN" dirty="0"/>
          </a:p>
          <a:p>
            <a:r>
              <a:rPr lang="en-VN" dirty="0"/>
              <a:t>- Tác dụng hoá học của dòng điện là cơ sở của việc mạ điện như mạ đồng, mạ </a:t>
            </a:r>
            <a:r>
              <a:rPr lang="en-VN"/>
              <a:t>vàng, chế tạo ắc quy,…</a:t>
            </a:r>
            <a:endParaRPr lang="en-VN" dirty="0"/>
          </a:p>
        </p:txBody>
      </p:sp>
      <p:pic>
        <p:nvPicPr>
          <p:cNvPr id="6146" name="Picture 2" descr="Top 20 Electrolyte GIFs | Find the best GIF on Gfycat">
            <a:extLst>
              <a:ext uri="{FF2B5EF4-FFF2-40B4-BE49-F238E27FC236}">
                <a16:creationId xmlns:a16="http://schemas.microsoft.com/office/drawing/2014/main" id="{4C66F347-675C-DB45-9DC5-8ED34428B3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44" y="1382926"/>
            <a:ext cx="7289656" cy="40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45DA-AD5E-5747-9598-8EBDCF2B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/>
              <a:t>V. </a:t>
            </a:r>
            <a:r>
              <a:rPr lang="en-VN" dirty="0"/>
              <a:t>Tác dụng sinh lí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6FF68-E175-1744-AF2F-0D919FD4F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480" y="1511403"/>
            <a:ext cx="5871472" cy="4403605"/>
          </a:xfrm>
        </p:spPr>
        <p:txBody>
          <a:bodyPr>
            <a:normAutofit fontScale="92500"/>
          </a:bodyPr>
          <a:lstStyle/>
          <a:p>
            <a:r>
              <a:rPr lang="vi-VN" dirty="0"/>
              <a:t>- </a:t>
            </a:r>
            <a:r>
              <a:rPr lang="en-VN" dirty="0"/>
              <a:t>Dòng điện có tác dụng sinh lí khi đi qua cơ thể người và các động vật</a:t>
            </a:r>
            <a:r>
              <a:rPr lang="vi-VN" dirty="0"/>
              <a:t>.</a:t>
            </a:r>
            <a:endParaRPr lang="en-VN" dirty="0"/>
          </a:p>
          <a:p>
            <a:r>
              <a:rPr lang="vi-VN" dirty="0"/>
              <a:t>- </a:t>
            </a:r>
            <a:r>
              <a:rPr lang="en-VN" dirty="0">
                <a:solidFill>
                  <a:srgbClr val="0070C0"/>
                </a:solidFill>
              </a:rPr>
              <a:t>Dòng điện yếu </a:t>
            </a:r>
            <a:r>
              <a:rPr lang="en-VN" dirty="0"/>
              <a:t>qua cơ thể người gây ra cảm giác tê, co cơ bắp (điện giật) </a:t>
            </a:r>
            <a:r>
              <a:rPr lang="vi-VN" dirty="0">
                <a:sym typeface="Symbol" pitchFamily="2" charset="2"/>
              </a:rPr>
              <a:t></a:t>
            </a:r>
            <a:r>
              <a:rPr lang="en-VN" dirty="0"/>
              <a:t> được sử dụng để chữa bệnh (điện châm</a:t>
            </a:r>
            <a:r>
              <a:rPr lang="vi-VN" dirty="0"/>
              <a:t>, điện xung,…</a:t>
            </a:r>
            <a:r>
              <a:rPr lang="en-VN" dirty="0"/>
              <a:t>)</a:t>
            </a:r>
          </a:p>
          <a:p>
            <a:r>
              <a:rPr lang="vi-VN" dirty="0"/>
              <a:t>- </a:t>
            </a:r>
            <a:r>
              <a:rPr lang="en-VN" dirty="0">
                <a:solidFill>
                  <a:srgbClr val="0070C0"/>
                </a:solidFill>
              </a:rPr>
              <a:t>Dòng điện mạnh</a:t>
            </a:r>
            <a:r>
              <a:rPr lang="en-VN" dirty="0"/>
              <a:t> ảnh hưởng nghiêm trọng đến hệ thần kinh, tim ngừng đập, ngạt thở, nếu dòng điện mạnh có thể gây tử vong.</a:t>
            </a:r>
          </a:p>
        </p:txBody>
      </p:sp>
      <p:pic>
        <p:nvPicPr>
          <p:cNvPr id="7170" name="Picture 2" descr="Best Frog 21st GIFs | Gfycat">
            <a:extLst>
              <a:ext uri="{FF2B5EF4-FFF2-40B4-BE49-F238E27FC236}">
                <a16:creationId xmlns:a16="http://schemas.microsoft.com/office/drawing/2014/main" id="{8AE521E5-ACA9-B044-81A8-99DC6A08AB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8" y="1511403"/>
            <a:ext cx="5871473" cy="44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9140-CCD8-864F-A2EE-86E2C6E5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8281"/>
            <a:ext cx="10058400" cy="766119"/>
          </a:xfrm>
        </p:spPr>
        <p:txBody>
          <a:bodyPr>
            <a:normAutofit/>
          </a:bodyPr>
          <a:lstStyle/>
          <a:p>
            <a:r>
              <a:rPr lang="en-VN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0A557-4B37-5F45-A324-B1236C691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8" y="1136821"/>
            <a:ext cx="11491784" cy="4806778"/>
          </a:xfrm>
        </p:spPr>
        <p:txBody>
          <a:bodyPr>
            <a:normAutofit/>
          </a:bodyPr>
          <a:lstStyle/>
          <a:p>
            <a:r>
              <a:rPr lang="vi-VN" b="1" dirty="0"/>
              <a:t>Câu 1:</a:t>
            </a:r>
            <a:r>
              <a:rPr lang="vi-VN" dirty="0"/>
              <a:t> Khi cho dòng điện chạy qua cuộn dây dẫn quấn quanh lõi sắt non thì cuộn dây này có thể hút</a:t>
            </a:r>
            <a:endParaRPr lang="en-VN" dirty="0"/>
          </a:p>
          <a:p>
            <a:r>
              <a:rPr lang="vi-VN" dirty="0"/>
              <a:t>A. các vụn bìa.			B. các vụn giấy viết.</a:t>
            </a:r>
            <a:endParaRPr lang="en-VN" dirty="0"/>
          </a:p>
          <a:p>
            <a:r>
              <a:rPr lang="vi-VN" dirty="0"/>
              <a:t>C. các vụn sắt.			D. các vụn phấn.</a:t>
            </a:r>
            <a:endParaRPr lang="en-VN" dirty="0"/>
          </a:p>
          <a:p>
            <a:r>
              <a:rPr lang="vi-VN" b="1" dirty="0"/>
              <a:t>Câu 2:</a:t>
            </a:r>
            <a:r>
              <a:rPr lang="vi-VN" dirty="0"/>
              <a:t> Vì sao người ta thường lắp dây chì vào những bộ phận tự ngắt của mạch điện (cầu chì) mà không dùng dây đồng?</a:t>
            </a:r>
            <a:endParaRPr lang="en-VN" dirty="0"/>
          </a:p>
          <a:p>
            <a:r>
              <a:rPr lang="vi-VN" dirty="0"/>
              <a:t>A. Vì rẻ hơn đồng.			B Vì chì có nhiệt độ nóng chảy nhỏ hơn đồng.</a:t>
            </a:r>
            <a:endParaRPr lang="en-VN" dirty="0"/>
          </a:p>
          <a:p>
            <a:r>
              <a:rPr lang="vi-VN" dirty="0"/>
              <a:t>C. Vì dây chì mềm, dễ uốn.	D. Vì cả ba lý do trên.</a:t>
            </a:r>
            <a:endParaRPr lang="en-VN" dirty="0"/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BF9B78C1-C504-8A49-91E4-67C19612A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46C5BEA1-0FC0-5E4C-A00E-591FD0184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8982" y="45927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9140-CCD8-864F-A2EE-86E2C6E5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VN" dirty="0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0A557-4B37-5F45-A324-B1236C691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817" y="1478922"/>
            <a:ext cx="6622020" cy="4756986"/>
          </a:xfrm>
        </p:spPr>
        <p:txBody>
          <a:bodyPr>
            <a:normAutofit/>
          </a:bodyPr>
          <a:lstStyle/>
          <a:p>
            <a:r>
              <a:rPr lang="vi-VN" b="1" dirty="0"/>
              <a:t>Câu 3:</a:t>
            </a:r>
            <a:r>
              <a:rPr lang="vi-VN" dirty="0"/>
              <a:t> Vì sao về mùa hè, dùng đèn ống mát hơn đèn dây tóc?</a:t>
            </a:r>
            <a:endParaRPr lang="en-VN" dirty="0"/>
          </a:p>
          <a:p>
            <a:r>
              <a:rPr lang="vi-VN" dirty="0"/>
              <a:t>A. Vì đèn ống dài hơn đèn dây tóc.</a:t>
            </a:r>
            <a:endParaRPr lang="en-VN" dirty="0"/>
          </a:p>
          <a:p>
            <a:r>
              <a:rPr lang="vi-VN" dirty="0"/>
              <a:t>B. Vì đèn ống cho ánh sáng màu trắng.</a:t>
            </a:r>
            <a:endParaRPr lang="en-VN" dirty="0"/>
          </a:p>
          <a:p>
            <a:r>
              <a:rPr lang="vi-VN" dirty="0"/>
              <a:t>C. Vì đèn ống hoạt động dựa trên tác dụng phát sáng của dòng điện.</a:t>
            </a:r>
            <a:endParaRPr lang="en-VN" dirty="0"/>
          </a:p>
          <a:p>
            <a:r>
              <a:rPr lang="vi-VN" dirty="0"/>
              <a:t>D. Vì cả ba lý do trên.</a:t>
            </a:r>
            <a:endParaRPr lang="en-VN" dirty="0"/>
          </a:p>
        </p:txBody>
      </p:sp>
      <p:pic>
        <p:nvPicPr>
          <p:cNvPr id="8196" name="Picture 4" descr="So sánh đèn sợi đốt và đèn huỳnh quang - nên lựa chọn loại đèn nào?">
            <a:extLst>
              <a:ext uri="{FF2B5EF4-FFF2-40B4-BE49-F238E27FC236}">
                <a16:creationId xmlns:a16="http://schemas.microsoft.com/office/drawing/2014/main" id="{028D5627-90DB-A443-8B0F-23B7641F78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2000850"/>
            <a:ext cx="4937125" cy="37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8ACE4F-E884-5046-88BE-2EA17D71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578" y="0"/>
            <a:ext cx="6540843" cy="702302"/>
          </a:xfrm>
        </p:spPr>
        <p:txBody>
          <a:bodyPr>
            <a:normAutofit fontScale="90000"/>
          </a:bodyPr>
          <a:lstStyle/>
          <a:p>
            <a:r>
              <a:rPr lang="en-VN" dirty="0"/>
              <a:t>Vận dụng</a:t>
            </a:r>
          </a:p>
        </p:txBody>
      </p:sp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69808B2B-C60E-354A-89F4-E3B5DF1939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3286425"/>
            <a:ext cx="3163330" cy="316333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A74B37-32A2-D04C-AA90-0FDD51F01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2469" y="988906"/>
            <a:ext cx="8575941" cy="5177116"/>
          </a:xfrm>
        </p:spPr>
        <p:txBody>
          <a:bodyPr>
            <a:normAutofit fontScale="85000" lnSpcReduction="10000"/>
          </a:bodyPr>
          <a:lstStyle/>
          <a:p>
            <a:r>
              <a:rPr lang="vi-VN" sz="2800" b="1" i="1" dirty="0">
                <a:solidFill>
                  <a:srgbClr val="7030A0"/>
                </a:solidFill>
              </a:rPr>
              <a:t>Người sử dụng ấm điện để đun nước. Hãy cho biết:</a:t>
            </a:r>
          </a:p>
          <a:p>
            <a:r>
              <a:rPr lang="vi-VN" sz="2800" b="1" i="1" dirty="0">
                <a:solidFill>
                  <a:srgbClr val="7030A0"/>
                </a:solidFill>
              </a:rPr>
              <a:t>a) Nếu còn nước trong ấm thì nhiệt độ của ấm cao nhất là bao nhiêu?</a:t>
            </a:r>
          </a:p>
          <a:p>
            <a:r>
              <a:rPr lang="vi-VN" sz="2800" b="1" i="1" dirty="0">
                <a:solidFill>
                  <a:srgbClr val="7030A0"/>
                </a:solidFill>
              </a:rPr>
              <a:t>b) Nếu vô ý để quên, nước trong ấm cạn thì có sự cố gì xảy ra? Vì sao?</a:t>
            </a:r>
            <a:endParaRPr lang="vi-VN" sz="2800" b="1" i="1" dirty="0">
              <a:solidFill>
                <a:srgbClr val="7030A0"/>
              </a:solidFill>
              <a:sym typeface="Symbol" pitchFamily="2" charset="2"/>
            </a:endParaRPr>
          </a:p>
          <a:p>
            <a:pPr marL="0" indent="0">
              <a:buNone/>
            </a:pPr>
            <a:r>
              <a:rPr lang="vi-VN" sz="2800" b="1" dirty="0">
                <a:sym typeface="Symbol" pitchFamily="2" charset="2"/>
              </a:rPr>
              <a:t></a:t>
            </a:r>
            <a:r>
              <a:rPr lang="vi-VN" sz="2800" b="1" dirty="0"/>
              <a:t> Trả lời:</a:t>
            </a:r>
          </a:p>
          <a:p>
            <a:r>
              <a:rPr lang="vi-VN" sz="2800" dirty="0"/>
              <a:t>a) Nhiệt độ cao nhất của ấm là 100oC vì nước sôi ở 100oC sau đó bay hơi.</a:t>
            </a:r>
          </a:p>
          <a:p>
            <a:r>
              <a:rPr lang="vi-VN" sz="2800" dirty="0"/>
              <a:t>b) Nếu để quên nước trong ấm thì ấm sẽ cháy, thủng vì dòng điện có tác dụng nhiệt.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42820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14531A-65BE-4C33-BDDF-4DC5DE43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529" y="169007"/>
            <a:ext cx="6368142" cy="709348"/>
          </a:xfrm>
          <a:custGeom>
            <a:avLst/>
            <a:gdLst>
              <a:gd name="connsiteX0" fmla="*/ 0 w 10058400"/>
              <a:gd name="connsiteY0" fmla="*/ 0 h 1012807"/>
              <a:gd name="connsiteX1" fmla="*/ 390503 w 10058400"/>
              <a:gd name="connsiteY1" fmla="*/ 0 h 1012807"/>
              <a:gd name="connsiteX2" fmla="*/ 982173 w 10058400"/>
              <a:gd name="connsiteY2" fmla="*/ 0 h 1012807"/>
              <a:gd name="connsiteX3" fmla="*/ 1372676 w 10058400"/>
              <a:gd name="connsiteY3" fmla="*/ 0 h 1012807"/>
              <a:gd name="connsiteX4" fmla="*/ 1964346 w 10058400"/>
              <a:gd name="connsiteY4" fmla="*/ 0 h 1012807"/>
              <a:gd name="connsiteX5" fmla="*/ 2556017 w 10058400"/>
              <a:gd name="connsiteY5" fmla="*/ 0 h 1012807"/>
              <a:gd name="connsiteX6" fmla="*/ 2845936 w 10058400"/>
              <a:gd name="connsiteY6" fmla="*/ 0 h 1012807"/>
              <a:gd name="connsiteX7" fmla="*/ 3236438 w 10058400"/>
              <a:gd name="connsiteY7" fmla="*/ 0 h 1012807"/>
              <a:gd name="connsiteX8" fmla="*/ 3526357 w 10058400"/>
              <a:gd name="connsiteY8" fmla="*/ 0 h 1012807"/>
              <a:gd name="connsiteX9" fmla="*/ 4218611 w 10058400"/>
              <a:gd name="connsiteY9" fmla="*/ 0 h 1012807"/>
              <a:gd name="connsiteX10" fmla="*/ 4609114 w 10058400"/>
              <a:gd name="connsiteY10" fmla="*/ 0 h 1012807"/>
              <a:gd name="connsiteX11" fmla="*/ 4999616 w 10058400"/>
              <a:gd name="connsiteY11" fmla="*/ 0 h 1012807"/>
              <a:gd name="connsiteX12" fmla="*/ 5591287 w 10058400"/>
              <a:gd name="connsiteY12" fmla="*/ 0 h 1012807"/>
              <a:gd name="connsiteX13" fmla="*/ 5981790 w 10058400"/>
              <a:gd name="connsiteY13" fmla="*/ 0 h 1012807"/>
              <a:gd name="connsiteX14" fmla="*/ 6573460 w 10058400"/>
              <a:gd name="connsiteY14" fmla="*/ 0 h 1012807"/>
              <a:gd name="connsiteX15" fmla="*/ 7064547 w 10058400"/>
              <a:gd name="connsiteY15" fmla="*/ 0 h 1012807"/>
              <a:gd name="connsiteX16" fmla="*/ 7555633 w 10058400"/>
              <a:gd name="connsiteY16" fmla="*/ 0 h 1012807"/>
              <a:gd name="connsiteX17" fmla="*/ 8348472 w 10058400"/>
              <a:gd name="connsiteY17" fmla="*/ 0 h 1012807"/>
              <a:gd name="connsiteX18" fmla="*/ 8839559 w 10058400"/>
              <a:gd name="connsiteY18" fmla="*/ 0 h 1012807"/>
              <a:gd name="connsiteX19" fmla="*/ 9129477 w 10058400"/>
              <a:gd name="connsiteY19" fmla="*/ 0 h 1012807"/>
              <a:gd name="connsiteX20" fmla="*/ 10058400 w 10058400"/>
              <a:gd name="connsiteY20" fmla="*/ 0 h 1012807"/>
              <a:gd name="connsiteX21" fmla="*/ 10058400 w 10058400"/>
              <a:gd name="connsiteY21" fmla="*/ 496275 h 1012807"/>
              <a:gd name="connsiteX22" fmla="*/ 10058400 w 10058400"/>
              <a:gd name="connsiteY22" fmla="*/ 1012807 h 1012807"/>
              <a:gd name="connsiteX23" fmla="*/ 9366145 w 10058400"/>
              <a:gd name="connsiteY23" fmla="*/ 1012807 h 1012807"/>
              <a:gd name="connsiteX24" fmla="*/ 9076227 w 10058400"/>
              <a:gd name="connsiteY24" fmla="*/ 1012807 h 1012807"/>
              <a:gd name="connsiteX25" fmla="*/ 8383972 w 10058400"/>
              <a:gd name="connsiteY25" fmla="*/ 1012807 h 1012807"/>
              <a:gd name="connsiteX26" fmla="*/ 7892886 w 10058400"/>
              <a:gd name="connsiteY26" fmla="*/ 1012807 h 1012807"/>
              <a:gd name="connsiteX27" fmla="*/ 7301215 w 10058400"/>
              <a:gd name="connsiteY27" fmla="*/ 1012807 h 1012807"/>
              <a:gd name="connsiteX28" fmla="*/ 6608960 w 10058400"/>
              <a:gd name="connsiteY28" fmla="*/ 1012807 h 1012807"/>
              <a:gd name="connsiteX29" fmla="*/ 5916706 w 10058400"/>
              <a:gd name="connsiteY29" fmla="*/ 1012807 h 1012807"/>
              <a:gd name="connsiteX30" fmla="*/ 5526203 w 10058400"/>
              <a:gd name="connsiteY30" fmla="*/ 1012807 h 1012807"/>
              <a:gd name="connsiteX31" fmla="*/ 4733365 w 10058400"/>
              <a:gd name="connsiteY31" fmla="*/ 1012807 h 1012807"/>
              <a:gd name="connsiteX32" fmla="*/ 4041110 w 10058400"/>
              <a:gd name="connsiteY32" fmla="*/ 1012807 h 1012807"/>
              <a:gd name="connsiteX33" fmla="*/ 3650608 w 10058400"/>
              <a:gd name="connsiteY33" fmla="*/ 1012807 h 1012807"/>
              <a:gd name="connsiteX34" fmla="*/ 2958353 w 10058400"/>
              <a:gd name="connsiteY34" fmla="*/ 1012807 h 1012807"/>
              <a:gd name="connsiteX35" fmla="*/ 2467266 w 10058400"/>
              <a:gd name="connsiteY35" fmla="*/ 1012807 h 1012807"/>
              <a:gd name="connsiteX36" fmla="*/ 1674428 w 10058400"/>
              <a:gd name="connsiteY36" fmla="*/ 1012807 h 1012807"/>
              <a:gd name="connsiteX37" fmla="*/ 1283925 w 10058400"/>
              <a:gd name="connsiteY37" fmla="*/ 1012807 h 1012807"/>
              <a:gd name="connsiteX38" fmla="*/ 994007 w 10058400"/>
              <a:gd name="connsiteY38" fmla="*/ 1012807 h 1012807"/>
              <a:gd name="connsiteX39" fmla="*/ 0 w 10058400"/>
              <a:gd name="connsiteY39" fmla="*/ 1012807 h 1012807"/>
              <a:gd name="connsiteX40" fmla="*/ 0 w 10058400"/>
              <a:gd name="connsiteY40" fmla="*/ 506404 h 1012807"/>
              <a:gd name="connsiteX41" fmla="*/ 0 w 10058400"/>
              <a:gd name="connsiteY41" fmla="*/ 0 h 101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058400" h="1012807" fill="none" extrusionOk="0">
                <a:moveTo>
                  <a:pt x="0" y="0"/>
                </a:moveTo>
                <a:cubicBezTo>
                  <a:pt x="174889" y="-21928"/>
                  <a:pt x="202374" y="2277"/>
                  <a:pt x="390503" y="0"/>
                </a:cubicBezTo>
                <a:cubicBezTo>
                  <a:pt x="578632" y="-2277"/>
                  <a:pt x="817097" y="7493"/>
                  <a:pt x="982173" y="0"/>
                </a:cubicBezTo>
                <a:cubicBezTo>
                  <a:pt x="1147249" y="-7493"/>
                  <a:pt x="1184592" y="23526"/>
                  <a:pt x="1372676" y="0"/>
                </a:cubicBezTo>
                <a:cubicBezTo>
                  <a:pt x="1560760" y="-23526"/>
                  <a:pt x="1757191" y="34254"/>
                  <a:pt x="1964346" y="0"/>
                </a:cubicBezTo>
                <a:cubicBezTo>
                  <a:pt x="2171501" y="-34254"/>
                  <a:pt x="2301429" y="66638"/>
                  <a:pt x="2556017" y="0"/>
                </a:cubicBezTo>
                <a:cubicBezTo>
                  <a:pt x="2810605" y="-66638"/>
                  <a:pt x="2708395" y="21606"/>
                  <a:pt x="2845936" y="0"/>
                </a:cubicBezTo>
                <a:cubicBezTo>
                  <a:pt x="2983477" y="-21606"/>
                  <a:pt x="3054199" y="21229"/>
                  <a:pt x="3236438" y="0"/>
                </a:cubicBezTo>
                <a:cubicBezTo>
                  <a:pt x="3418677" y="-21229"/>
                  <a:pt x="3395007" y="16638"/>
                  <a:pt x="3526357" y="0"/>
                </a:cubicBezTo>
                <a:cubicBezTo>
                  <a:pt x="3657707" y="-16638"/>
                  <a:pt x="3950204" y="45604"/>
                  <a:pt x="4218611" y="0"/>
                </a:cubicBezTo>
                <a:cubicBezTo>
                  <a:pt x="4487018" y="-45604"/>
                  <a:pt x="4495670" y="16370"/>
                  <a:pt x="4609114" y="0"/>
                </a:cubicBezTo>
                <a:cubicBezTo>
                  <a:pt x="4722558" y="-16370"/>
                  <a:pt x="4919233" y="31701"/>
                  <a:pt x="4999616" y="0"/>
                </a:cubicBezTo>
                <a:cubicBezTo>
                  <a:pt x="5079999" y="-31701"/>
                  <a:pt x="5403299" y="52742"/>
                  <a:pt x="5591287" y="0"/>
                </a:cubicBezTo>
                <a:cubicBezTo>
                  <a:pt x="5779275" y="-52742"/>
                  <a:pt x="5842216" y="21186"/>
                  <a:pt x="5981790" y="0"/>
                </a:cubicBezTo>
                <a:cubicBezTo>
                  <a:pt x="6121364" y="-21186"/>
                  <a:pt x="6416273" y="5058"/>
                  <a:pt x="6573460" y="0"/>
                </a:cubicBezTo>
                <a:cubicBezTo>
                  <a:pt x="6730647" y="-5058"/>
                  <a:pt x="6858376" y="25481"/>
                  <a:pt x="7064547" y="0"/>
                </a:cubicBezTo>
                <a:cubicBezTo>
                  <a:pt x="7270718" y="-25481"/>
                  <a:pt x="7381851" y="32539"/>
                  <a:pt x="7555633" y="0"/>
                </a:cubicBezTo>
                <a:cubicBezTo>
                  <a:pt x="7729415" y="-32539"/>
                  <a:pt x="8046973" y="16315"/>
                  <a:pt x="8348472" y="0"/>
                </a:cubicBezTo>
                <a:cubicBezTo>
                  <a:pt x="8649971" y="-16315"/>
                  <a:pt x="8642093" y="48459"/>
                  <a:pt x="8839559" y="0"/>
                </a:cubicBezTo>
                <a:cubicBezTo>
                  <a:pt x="9037025" y="-48459"/>
                  <a:pt x="9033378" y="12796"/>
                  <a:pt x="9129477" y="0"/>
                </a:cubicBezTo>
                <a:cubicBezTo>
                  <a:pt x="9225576" y="-12796"/>
                  <a:pt x="9651248" y="25674"/>
                  <a:pt x="10058400" y="0"/>
                </a:cubicBezTo>
                <a:cubicBezTo>
                  <a:pt x="10092775" y="231145"/>
                  <a:pt x="10003690" y="257385"/>
                  <a:pt x="10058400" y="496275"/>
                </a:cubicBezTo>
                <a:cubicBezTo>
                  <a:pt x="10113110" y="735165"/>
                  <a:pt x="10047882" y="894708"/>
                  <a:pt x="10058400" y="1012807"/>
                </a:cubicBezTo>
                <a:cubicBezTo>
                  <a:pt x="9796160" y="1036568"/>
                  <a:pt x="9561135" y="1002979"/>
                  <a:pt x="9366145" y="1012807"/>
                </a:cubicBezTo>
                <a:cubicBezTo>
                  <a:pt x="9171155" y="1022635"/>
                  <a:pt x="9149997" y="1002020"/>
                  <a:pt x="9076227" y="1012807"/>
                </a:cubicBezTo>
                <a:cubicBezTo>
                  <a:pt x="9002457" y="1023594"/>
                  <a:pt x="8594063" y="972195"/>
                  <a:pt x="8383972" y="1012807"/>
                </a:cubicBezTo>
                <a:cubicBezTo>
                  <a:pt x="8173881" y="1053419"/>
                  <a:pt x="7993791" y="965715"/>
                  <a:pt x="7892886" y="1012807"/>
                </a:cubicBezTo>
                <a:cubicBezTo>
                  <a:pt x="7791981" y="1059899"/>
                  <a:pt x="7529127" y="976892"/>
                  <a:pt x="7301215" y="1012807"/>
                </a:cubicBezTo>
                <a:cubicBezTo>
                  <a:pt x="7073303" y="1048722"/>
                  <a:pt x="6807191" y="945620"/>
                  <a:pt x="6608960" y="1012807"/>
                </a:cubicBezTo>
                <a:cubicBezTo>
                  <a:pt x="6410729" y="1079994"/>
                  <a:pt x="6148686" y="990780"/>
                  <a:pt x="5916706" y="1012807"/>
                </a:cubicBezTo>
                <a:cubicBezTo>
                  <a:pt x="5684726" y="1034834"/>
                  <a:pt x="5708059" y="987101"/>
                  <a:pt x="5526203" y="1012807"/>
                </a:cubicBezTo>
                <a:cubicBezTo>
                  <a:pt x="5344347" y="1038513"/>
                  <a:pt x="5121019" y="993570"/>
                  <a:pt x="4733365" y="1012807"/>
                </a:cubicBezTo>
                <a:cubicBezTo>
                  <a:pt x="4345711" y="1032044"/>
                  <a:pt x="4298514" y="984081"/>
                  <a:pt x="4041110" y="1012807"/>
                </a:cubicBezTo>
                <a:cubicBezTo>
                  <a:pt x="3783706" y="1041533"/>
                  <a:pt x="3732183" y="981907"/>
                  <a:pt x="3650608" y="1012807"/>
                </a:cubicBezTo>
                <a:cubicBezTo>
                  <a:pt x="3569033" y="1043707"/>
                  <a:pt x="3209462" y="995376"/>
                  <a:pt x="2958353" y="1012807"/>
                </a:cubicBezTo>
                <a:cubicBezTo>
                  <a:pt x="2707244" y="1030238"/>
                  <a:pt x="2616903" y="999311"/>
                  <a:pt x="2467266" y="1012807"/>
                </a:cubicBezTo>
                <a:cubicBezTo>
                  <a:pt x="2317629" y="1026303"/>
                  <a:pt x="1979526" y="1006640"/>
                  <a:pt x="1674428" y="1012807"/>
                </a:cubicBezTo>
                <a:cubicBezTo>
                  <a:pt x="1369330" y="1018974"/>
                  <a:pt x="1391303" y="1002080"/>
                  <a:pt x="1283925" y="1012807"/>
                </a:cubicBezTo>
                <a:cubicBezTo>
                  <a:pt x="1176547" y="1023534"/>
                  <a:pt x="1117573" y="1004102"/>
                  <a:pt x="994007" y="1012807"/>
                </a:cubicBezTo>
                <a:cubicBezTo>
                  <a:pt x="870441" y="1021512"/>
                  <a:pt x="360120" y="985834"/>
                  <a:pt x="0" y="1012807"/>
                </a:cubicBezTo>
                <a:cubicBezTo>
                  <a:pt x="-13291" y="901009"/>
                  <a:pt x="3211" y="717873"/>
                  <a:pt x="0" y="506404"/>
                </a:cubicBezTo>
                <a:cubicBezTo>
                  <a:pt x="-3211" y="294935"/>
                  <a:pt x="3554" y="106041"/>
                  <a:pt x="0" y="0"/>
                </a:cubicBezTo>
                <a:close/>
              </a:path>
              <a:path w="10058400" h="1012807" stroke="0" extrusionOk="0">
                <a:moveTo>
                  <a:pt x="0" y="0"/>
                </a:moveTo>
                <a:cubicBezTo>
                  <a:pt x="99097" y="-4750"/>
                  <a:pt x="247598" y="17600"/>
                  <a:pt x="491087" y="0"/>
                </a:cubicBezTo>
                <a:cubicBezTo>
                  <a:pt x="734576" y="-17600"/>
                  <a:pt x="726294" y="15501"/>
                  <a:pt x="881589" y="0"/>
                </a:cubicBezTo>
                <a:cubicBezTo>
                  <a:pt x="1036884" y="-15501"/>
                  <a:pt x="1166746" y="42980"/>
                  <a:pt x="1372676" y="0"/>
                </a:cubicBezTo>
                <a:cubicBezTo>
                  <a:pt x="1578606" y="-42980"/>
                  <a:pt x="1713841" y="57421"/>
                  <a:pt x="1863762" y="0"/>
                </a:cubicBezTo>
                <a:cubicBezTo>
                  <a:pt x="2013683" y="-57421"/>
                  <a:pt x="2046317" y="33768"/>
                  <a:pt x="2153681" y="0"/>
                </a:cubicBezTo>
                <a:cubicBezTo>
                  <a:pt x="2261045" y="-33768"/>
                  <a:pt x="2440840" y="6103"/>
                  <a:pt x="2644768" y="0"/>
                </a:cubicBezTo>
                <a:cubicBezTo>
                  <a:pt x="2848696" y="-6103"/>
                  <a:pt x="3092030" y="12278"/>
                  <a:pt x="3337022" y="0"/>
                </a:cubicBezTo>
                <a:cubicBezTo>
                  <a:pt x="3582014" y="-12278"/>
                  <a:pt x="3739001" y="20945"/>
                  <a:pt x="4129861" y="0"/>
                </a:cubicBezTo>
                <a:cubicBezTo>
                  <a:pt x="4520721" y="-20945"/>
                  <a:pt x="4361680" y="14323"/>
                  <a:pt x="4419779" y="0"/>
                </a:cubicBezTo>
                <a:cubicBezTo>
                  <a:pt x="4477878" y="-14323"/>
                  <a:pt x="4651430" y="11144"/>
                  <a:pt x="4709698" y="0"/>
                </a:cubicBezTo>
                <a:cubicBezTo>
                  <a:pt x="4767966" y="-11144"/>
                  <a:pt x="5111648" y="35857"/>
                  <a:pt x="5502536" y="0"/>
                </a:cubicBezTo>
                <a:cubicBezTo>
                  <a:pt x="5893424" y="-35857"/>
                  <a:pt x="6017390" y="87637"/>
                  <a:pt x="6295375" y="0"/>
                </a:cubicBezTo>
                <a:cubicBezTo>
                  <a:pt x="6573360" y="-87637"/>
                  <a:pt x="6482418" y="3601"/>
                  <a:pt x="6585294" y="0"/>
                </a:cubicBezTo>
                <a:cubicBezTo>
                  <a:pt x="6688170" y="-3601"/>
                  <a:pt x="6980524" y="17380"/>
                  <a:pt x="7277548" y="0"/>
                </a:cubicBezTo>
                <a:cubicBezTo>
                  <a:pt x="7574572" y="-17380"/>
                  <a:pt x="7509360" y="15327"/>
                  <a:pt x="7668051" y="0"/>
                </a:cubicBezTo>
                <a:cubicBezTo>
                  <a:pt x="7826742" y="-15327"/>
                  <a:pt x="8173322" y="17759"/>
                  <a:pt x="8360305" y="0"/>
                </a:cubicBezTo>
                <a:cubicBezTo>
                  <a:pt x="8547288" y="-17759"/>
                  <a:pt x="8686973" y="59637"/>
                  <a:pt x="8951976" y="0"/>
                </a:cubicBezTo>
                <a:cubicBezTo>
                  <a:pt x="9216979" y="-59637"/>
                  <a:pt x="9764427" y="54969"/>
                  <a:pt x="10058400" y="0"/>
                </a:cubicBezTo>
                <a:cubicBezTo>
                  <a:pt x="10062386" y="240165"/>
                  <a:pt x="10024831" y="283225"/>
                  <a:pt x="10058400" y="506404"/>
                </a:cubicBezTo>
                <a:cubicBezTo>
                  <a:pt x="10091969" y="729583"/>
                  <a:pt x="10054768" y="905094"/>
                  <a:pt x="10058400" y="1012807"/>
                </a:cubicBezTo>
                <a:cubicBezTo>
                  <a:pt x="9955772" y="1026328"/>
                  <a:pt x="9858908" y="978212"/>
                  <a:pt x="9768481" y="1012807"/>
                </a:cubicBezTo>
                <a:cubicBezTo>
                  <a:pt x="9678054" y="1047402"/>
                  <a:pt x="9301329" y="980927"/>
                  <a:pt x="8975643" y="1012807"/>
                </a:cubicBezTo>
                <a:cubicBezTo>
                  <a:pt x="8649957" y="1044687"/>
                  <a:pt x="8367939" y="994792"/>
                  <a:pt x="8182804" y="1012807"/>
                </a:cubicBezTo>
                <a:cubicBezTo>
                  <a:pt x="7997669" y="1030822"/>
                  <a:pt x="7783702" y="923745"/>
                  <a:pt x="7389966" y="1012807"/>
                </a:cubicBezTo>
                <a:cubicBezTo>
                  <a:pt x="6996230" y="1101869"/>
                  <a:pt x="7038279" y="953906"/>
                  <a:pt x="6898879" y="1012807"/>
                </a:cubicBezTo>
                <a:cubicBezTo>
                  <a:pt x="6759479" y="1071708"/>
                  <a:pt x="6577418" y="964116"/>
                  <a:pt x="6407792" y="1012807"/>
                </a:cubicBezTo>
                <a:cubicBezTo>
                  <a:pt x="6238166" y="1061498"/>
                  <a:pt x="6119118" y="955870"/>
                  <a:pt x="5916706" y="1012807"/>
                </a:cubicBezTo>
                <a:cubicBezTo>
                  <a:pt x="5714294" y="1069744"/>
                  <a:pt x="5458956" y="937551"/>
                  <a:pt x="5224451" y="1012807"/>
                </a:cubicBezTo>
                <a:cubicBezTo>
                  <a:pt x="4989946" y="1088063"/>
                  <a:pt x="4832286" y="978557"/>
                  <a:pt x="4733365" y="1012807"/>
                </a:cubicBezTo>
                <a:cubicBezTo>
                  <a:pt x="4634444" y="1047057"/>
                  <a:pt x="4464453" y="991588"/>
                  <a:pt x="4242278" y="1012807"/>
                </a:cubicBezTo>
                <a:cubicBezTo>
                  <a:pt x="4020103" y="1034026"/>
                  <a:pt x="3741586" y="983922"/>
                  <a:pt x="3449440" y="1012807"/>
                </a:cubicBezTo>
                <a:cubicBezTo>
                  <a:pt x="3157294" y="1041692"/>
                  <a:pt x="3058550" y="996981"/>
                  <a:pt x="2757185" y="1012807"/>
                </a:cubicBezTo>
                <a:cubicBezTo>
                  <a:pt x="2455820" y="1028633"/>
                  <a:pt x="2457302" y="945120"/>
                  <a:pt x="2165514" y="1012807"/>
                </a:cubicBezTo>
                <a:cubicBezTo>
                  <a:pt x="1873726" y="1080494"/>
                  <a:pt x="1680519" y="943748"/>
                  <a:pt x="1372676" y="1012807"/>
                </a:cubicBezTo>
                <a:cubicBezTo>
                  <a:pt x="1064833" y="1081866"/>
                  <a:pt x="1010926" y="982307"/>
                  <a:pt x="781005" y="1012807"/>
                </a:cubicBezTo>
                <a:cubicBezTo>
                  <a:pt x="551084" y="1043307"/>
                  <a:pt x="342950" y="928645"/>
                  <a:pt x="0" y="1012807"/>
                </a:cubicBezTo>
                <a:cubicBezTo>
                  <a:pt x="-59560" y="754860"/>
                  <a:pt x="22963" y="715379"/>
                  <a:pt x="0" y="496275"/>
                </a:cubicBezTo>
                <a:cubicBezTo>
                  <a:pt x="-22963" y="277171"/>
                  <a:pt x="33973" y="158595"/>
                  <a:pt x="0" y="0"/>
                </a:cubicBezTo>
                <a:close/>
              </a:path>
            </a:pathLst>
          </a:cu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Nhiệm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vụ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nhà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Hình ảnh 5" descr="Productive Team Sasquatch">
            <a:extLst>
              <a:ext uri="{FF2B5EF4-FFF2-40B4-BE49-F238E27FC236}">
                <a16:creationId xmlns:a16="http://schemas.microsoft.com/office/drawing/2014/main" id="{BBCD4D8C-8DCB-432A-8490-EDB3F65D4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r="2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sp>
        <p:nvSpPr>
          <p:cNvPr id="4" name="Cuộn: Ngang 3">
            <a:extLst>
              <a:ext uri="{FF2B5EF4-FFF2-40B4-BE49-F238E27FC236}">
                <a16:creationId xmlns:a16="http://schemas.microsoft.com/office/drawing/2014/main" id="{6936ED0E-8CE4-4D34-AAE5-3F5147C60489}"/>
              </a:ext>
            </a:extLst>
          </p:cNvPr>
          <p:cNvSpPr/>
          <p:nvPr/>
        </p:nvSpPr>
        <p:spPr>
          <a:xfrm>
            <a:off x="4178105" y="1047365"/>
            <a:ext cx="7821637" cy="5641628"/>
          </a:xfrm>
          <a:prstGeom prst="horizontalScroll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/>
          <a:p>
            <a:pPr marL="365125" algn="just"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</a:rPr>
              <a:t>Hoàn thành các bài tập trong sách Bài tập:</a:t>
            </a:r>
          </a:p>
          <a:p>
            <a:pPr marL="365125" algn="just"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</a:rPr>
              <a:t>- Bài 22: từ bài 22.3 đến 22.12</a:t>
            </a:r>
          </a:p>
          <a:p>
            <a:pPr marL="365125" algn="just">
              <a:lnSpc>
                <a:spcPct val="150000"/>
              </a:lnSpc>
            </a:pPr>
            <a:r>
              <a:rPr lang="vi-VN" sz="2800" dirty="0">
                <a:solidFill>
                  <a:srgbClr val="0070C0"/>
                </a:solidFill>
              </a:rPr>
              <a:t>- Bài 23: từ bài 23.1 đến 23.12. (trừ bài 23.8)</a:t>
            </a:r>
          </a:p>
        </p:txBody>
      </p:sp>
    </p:spTree>
    <p:extLst>
      <p:ext uri="{BB962C8B-B14F-4D97-AF65-F5344CB8AC3E}">
        <p14:creationId xmlns:p14="http://schemas.microsoft.com/office/powerpoint/2010/main" val="2190324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Đồ họa 3" descr="An assortment of differently patterned circles">
            <a:extLst>
              <a:ext uri="{FF2B5EF4-FFF2-40B4-BE49-F238E27FC236}">
                <a16:creationId xmlns:a16="http://schemas.microsoft.com/office/drawing/2014/main" id="{BFD874AA-217A-454E-B760-1459E959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425F64D-EE65-4515-BD10-FDA387C8EB52}"/>
              </a:ext>
            </a:extLst>
          </p:cNvPr>
          <p:cNvSpPr/>
          <p:nvPr/>
        </p:nvSpPr>
        <p:spPr>
          <a:xfrm>
            <a:off x="2076203" y="2362229"/>
            <a:ext cx="8039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7200" b="1" i="1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7200" b="1" i="1" u="none" strike="noStrike" kern="1200" normalizeH="0" baseline="0" noProof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thúc</a:t>
            </a:r>
            <a:endParaRPr kumimoji="0" lang="vi-VN" sz="7200" b="1" i="1" u="none" strike="noStrike" kern="1200" normalizeH="0" baseline="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reeform 2"/>
          <p:cNvSpPr>
            <a:spLocks/>
          </p:cNvSpPr>
          <p:nvPr/>
        </p:nvSpPr>
        <p:spPr bwMode="auto">
          <a:xfrm>
            <a:off x="6781800" y="762001"/>
            <a:ext cx="1371600" cy="1762125"/>
          </a:xfrm>
          <a:custGeom>
            <a:avLst/>
            <a:gdLst>
              <a:gd name="T0" fmla="*/ 864 w 864"/>
              <a:gd name="T1" fmla="*/ 0 h 1110"/>
              <a:gd name="T2" fmla="*/ 0 w 864"/>
              <a:gd name="T3" fmla="*/ 666 h 1110"/>
              <a:gd name="T4" fmla="*/ 0 w 864"/>
              <a:gd name="T5" fmla="*/ 1110 h 1110"/>
              <a:gd name="T6" fmla="*/ 62 w 864"/>
              <a:gd name="T7" fmla="*/ 1110 h 1110"/>
              <a:gd name="T8" fmla="*/ 123 w 864"/>
              <a:gd name="T9" fmla="*/ 1055 h 1110"/>
              <a:gd name="T10" fmla="*/ 123 w 864"/>
              <a:gd name="T11" fmla="*/ 999 h 1110"/>
              <a:gd name="T12" fmla="*/ 185 w 864"/>
              <a:gd name="T13" fmla="*/ 888 h 1110"/>
              <a:gd name="T14" fmla="*/ 288 w 864"/>
              <a:gd name="T15" fmla="*/ 728 h 1110"/>
              <a:gd name="T16" fmla="*/ 401 w 864"/>
              <a:gd name="T17" fmla="*/ 611 h 1110"/>
              <a:gd name="T18" fmla="*/ 604 w 864"/>
              <a:gd name="T19" fmla="*/ 388 h 1110"/>
              <a:gd name="T20" fmla="*/ 860 w 864"/>
              <a:gd name="T21" fmla="*/ 148 h 1110"/>
              <a:gd name="T22" fmla="*/ 864 w 864"/>
              <a:gd name="T23" fmla="*/ 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4" h="1110">
                <a:moveTo>
                  <a:pt x="864" y="0"/>
                </a:moveTo>
                <a:lnTo>
                  <a:pt x="0" y="666"/>
                </a:lnTo>
                <a:lnTo>
                  <a:pt x="0" y="1110"/>
                </a:lnTo>
                <a:lnTo>
                  <a:pt x="62" y="1110"/>
                </a:lnTo>
                <a:lnTo>
                  <a:pt x="123" y="1055"/>
                </a:lnTo>
                <a:lnTo>
                  <a:pt x="123" y="999"/>
                </a:lnTo>
                <a:lnTo>
                  <a:pt x="185" y="888"/>
                </a:lnTo>
                <a:lnTo>
                  <a:pt x="288" y="728"/>
                </a:lnTo>
                <a:lnTo>
                  <a:pt x="401" y="611"/>
                </a:lnTo>
                <a:lnTo>
                  <a:pt x="604" y="388"/>
                </a:lnTo>
                <a:lnTo>
                  <a:pt x="860" y="148"/>
                </a:lnTo>
                <a:lnTo>
                  <a:pt x="864" y="0"/>
                </a:lnTo>
                <a:close/>
              </a:path>
            </a:pathLst>
          </a:custGeom>
          <a:gradFill rotWithShape="1">
            <a:gsLst>
              <a:gs pos="0">
                <a:srgbClr val="DDDDDD">
                  <a:gamma/>
                  <a:shade val="46275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7" name="Freeform 3"/>
          <p:cNvSpPr>
            <a:spLocks/>
          </p:cNvSpPr>
          <p:nvPr/>
        </p:nvSpPr>
        <p:spPr bwMode="auto">
          <a:xfrm>
            <a:off x="6781800" y="2590800"/>
            <a:ext cx="1371600" cy="1752600"/>
          </a:xfrm>
          <a:custGeom>
            <a:avLst/>
            <a:gdLst>
              <a:gd name="T0" fmla="*/ 62 w 864"/>
              <a:gd name="T1" fmla="*/ 0 h 1104"/>
              <a:gd name="T2" fmla="*/ 0 w 864"/>
              <a:gd name="T3" fmla="*/ 0 h 1104"/>
              <a:gd name="T4" fmla="*/ 0 w 864"/>
              <a:gd name="T5" fmla="*/ 581 h 1104"/>
              <a:gd name="T6" fmla="*/ 864 w 864"/>
              <a:gd name="T7" fmla="*/ 1104 h 1104"/>
              <a:gd name="T8" fmla="*/ 864 w 864"/>
              <a:gd name="T9" fmla="*/ 956 h 1104"/>
              <a:gd name="T10" fmla="*/ 748 w 864"/>
              <a:gd name="T11" fmla="*/ 852 h 1104"/>
              <a:gd name="T12" fmla="*/ 463 w 864"/>
              <a:gd name="T13" fmla="*/ 581 h 1104"/>
              <a:gd name="T14" fmla="*/ 247 w 864"/>
              <a:gd name="T15" fmla="*/ 349 h 1104"/>
              <a:gd name="T16" fmla="*/ 154 w 864"/>
              <a:gd name="T17" fmla="*/ 232 h 1104"/>
              <a:gd name="T18" fmla="*/ 123 w 864"/>
              <a:gd name="T19" fmla="*/ 174 h 1104"/>
              <a:gd name="T20" fmla="*/ 62 w 864"/>
              <a:gd name="T21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64" h="1104">
                <a:moveTo>
                  <a:pt x="62" y="0"/>
                </a:moveTo>
                <a:lnTo>
                  <a:pt x="0" y="0"/>
                </a:lnTo>
                <a:lnTo>
                  <a:pt x="0" y="581"/>
                </a:lnTo>
                <a:lnTo>
                  <a:pt x="864" y="1104"/>
                </a:lnTo>
                <a:lnTo>
                  <a:pt x="864" y="956"/>
                </a:lnTo>
                <a:lnTo>
                  <a:pt x="748" y="852"/>
                </a:lnTo>
                <a:lnTo>
                  <a:pt x="463" y="581"/>
                </a:lnTo>
                <a:lnTo>
                  <a:pt x="247" y="349"/>
                </a:lnTo>
                <a:lnTo>
                  <a:pt x="154" y="232"/>
                </a:lnTo>
                <a:lnTo>
                  <a:pt x="123" y="174"/>
                </a:lnTo>
                <a:lnTo>
                  <a:pt x="62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Freeform 4"/>
          <p:cNvSpPr>
            <a:spLocks/>
          </p:cNvSpPr>
          <p:nvPr/>
        </p:nvSpPr>
        <p:spPr bwMode="auto">
          <a:xfrm>
            <a:off x="6934200" y="990600"/>
            <a:ext cx="1219200" cy="3124200"/>
          </a:xfrm>
          <a:custGeom>
            <a:avLst/>
            <a:gdLst>
              <a:gd name="T0" fmla="*/ 1248 w 1248"/>
              <a:gd name="T1" fmla="*/ 0 h 1824"/>
              <a:gd name="T2" fmla="*/ 0 w 1248"/>
              <a:gd name="T3" fmla="*/ 960 h 1824"/>
              <a:gd name="T4" fmla="*/ 1248 w 1248"/>
              <a:gd name="T5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8" h="1824">
                <a:moveTo>
                  <a:pt x="1248" y="0"/>
                </a:moveTo>
                <a:cubicBezTo>
                  <a:pt x="624" y="328"/>
                  <a:pt x="0" y="656"/>
                  <a:pt x="0" y="960"/>
                </a:cubicBezTo>
                <a:cubicBezTo>
                  <a:pt x="0" y="1264"/>
                  <a:pt x="1040" y="1680"/>
                  <a:pt x="1248" y="18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Freeform 5"/>
          <p:cNvSpPr>
            <a:spLocks/>
          </p:cNvSpPr>
          <p:nvPr/>
        </p:nvSpPr>
        <p:spPr bwMode="auto">
          <a:xfrm>
            <a:off x="7067550" y="1081089"/>
            <a:ext cx="1085850" cy="2924175"/>
          </a:xfrm>
          <a:custGeom>
            <a:avLst/>
            <a:gdLst>
              <a:gd name="T0" fmla="*/ 1248 w 1248"/>
              <a:gd name="T1" fmla="*/ 0 h 1824"/>
              <a:gd name="T2" fmla="*/ 0 w 1248"/>
              <a:gd name="T3" fmla="*/ 960 h 1824"/>
              <a:gd name="T4" fmla="*/ 1248 w 1248"/>
              <a:gd name="T5" fmla="*/ 182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8" h="1824">
                <a:moveTo>
                  <a:pt x="1248" y="0"/>
                </a:moveTo>
                <a:cubicBezTo>
                  <a:pt x="624" y="328"/>
                  <a:pt x="0" y="656"/>
                  <a:pt x="0" y="960"/>
                </a:cubicBezTo>
                <a:cubicBezTo>
                  <a:pt x="0" y="1264"/>
                  <a:pt x="1040" y="1680"/>
                  <a:pt x="1248" y="1824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8915400" y="533400"/>
            <a:ext cx="4572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6781800" y="35052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2133600" y="1828800"/>
            <a:ext cx="4648200" cy="1676400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 flipV="1">
            <a:off x="6781800" y="762000"/>
            <a:ext cx="1371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4" name="Rectangle 10"/>
          <p:cNvSpPr>
            <a:spLocks noChangeArrowheads="1"/>
          </p:cNvSpPr>
          <p:nvPr/>
        </p:nvSpPr>
        <p:spPr bwMode="auto">
          <a:xfrm>
            <a:off x="2895600" y="1981200"/>
            <a:ext cx="3733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3435" name="Freeform 11"/>
          <p:cNvSpPr>
            <a:spLocks/>
          </p:cNvSpPr>
          <p:nvPr/>
        </p:nvSpPr>
        <p:spPr bwMode="auto">
          <a:xfrm>
            <a:off x="2895600" y="2057400"/>
            <a:ext cx="304800" cy="1143000"/>
          </a:xfrm>
          <a:custGeom>
            <a:avLst/>
            <a:gdLst>
              <a:gd name="T0" fmla="*/ 16 w 304"/>
              <a:gd name="T1" fmla="*/ 0 h 1168"/>
              <a:gd name="T2" fmla="*/ 16 w 304"/>
              <a:gd name="T3" fmla="*/ 1152 h 1168"/>
              <a:gd name="T4" fmla="*/ 112 w 304"/>
              <a:gd name="T5" fmla="*/ 96 h 1168"/>
              <a:gd name="T6" fmla="*/ 160 w 304"/>
              <a:gd name="T7" fmla="*/ 960 h 1168"/>
              <a:gd name="T8" fmla="*/ 208 w 304"/>
              <a:gd name="T9" fmla="*/ 288 h 1168"/>
              <a:gd name="T10" fmla="*/ 256 w 304"/>
              <a:gd name="T11" fmla="*/ 768 h 1168"/>
              <a:gd name="T12" fmla="*/ 304 w 304"/>
              <a:gd name="T13" fmla="*/ 52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4" h="1168">
                <a:moveTo>
                  <a:pt x="16" y="0"/>
                </a:moveTo>
                <a:cubicBezTo>
                  <a:pt x="8" y="568"/>
                  <a:pt x="0" y="1136"/>
                  <a:pt x="16" y="1152"/>
                </a:cubicBezTo>
                <a:cubicBezTo>
                  <a:pt x="32" y="1168"/>
                  <a:pt x="88" y="128"/>
                  <a:pt x="112" y="96"/>
                </a:cubicBezTo>
                <a:cubicBezTo>
                  <a:pt x="136" y="64"/>
                  <a:pt x="144" y="928"/>
                  <a:pt x="160" y="960"/>
                </a:cubicBezTo>
                <a:cubicBezTo>
                  <a:pt x="176" y="992"/>
                  <a:pt x="192" y="320"/>
                  <a:pt x="208" y="288"/>
                </a:cubicBezTo>
                <a:cubicBezTo>
                  <a:pt x="224" y="256"/>
                  <a:pt x="240" y="728"/>
                  <a:pt x="256" y="768"/>
                </a:cubicBezTo>
                <a:cubicBezTo>
                  <a:pt x="272" y="808"/>
                  <a:pt x="288" y="668"/>
                  <a:pt x="304" y="528"/>
                </a:cubicBezTo>
              </a:path>
            </a:pathLst>
          </a:custGeom>
          <a:noFill/>
          <a:ln w="28575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6" name="AutoShape 12"/>
          <p:cNvSpPr>
            <a:spLocks noChangeArrowheads="1"/>
          </p:cNvSpPr>
          <p:nvPr/>
        </p:nvSpPr>
        <p:spPr bwMode="auto">
          <a:xfrm>
            <a:off x="4876800" y="1752600"/>
            <a:ext cx="762000" cy="457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3437" name="Freeform 13"/>
          <p:cNvSpPr>
            <a:spLocks/>
          </p:cNvSpPr>
          <p:nvPr/>
        </p:nvSpPr>
        <p:spPr bwMode="auto">
          <a:xfrm>
            <a:off x="6978650" y="2416175"/>
            <a:ext cx="69850" cy="19050"/>
          </a:xfrm>
          <a:custGeom>
            <a:avLst/>
            <a:gdLst>
              <a:gd name="T0" fmla="*/ 20 w 44"/>
              <a:gd name="T1" fmla="*/ 0 h 12"/>
              <a:gd name="T2" fmla="*/ 28 w 44"/>
              <a:gd name="T3" fmla="*/ 10 h 12"/>
              <a:gd name="T4" fmla="*/ 20 w 44"/>
              <a:gd name="T5" fmla="*/ 0 h 12"/>
              <a:gd name="T6" fmla="*/ 28 w 44"/>
              <a:gd name="T7" fmla="*/ 2 h 12"/>
              <a:gd name="T8" fmla="*/ 30 w 44"/>
              <a:gd name="T9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12">
                <a:moveTo>
                  <a:pt x="20" y="0"/>
                </a:moveTo>
                <a:cubicBezTo>
                  <a:pt x="33" y="2"/>
                  <a:pt x="44" y="5"/>
                  <a:pt x="28" y="10"/>
                </a:cubicBezTo>
                <a:cubicBezTo>
                  <a:pt x="0" y="7"/>
                  <a:pt x="16" y="12"/>
                  <a:pt x="20" y="0"/>
                </a:cubicBezTo>
                <a:cubicBezTo>
                  <a:pt x="23" y="1"/>
                  <a:pt x="26" y="0"/>
                  <a:pt x="28" y="2"/>
                </a:cubicBezTo>
                <a:cubicBezTo>
                  <a:pt x="30" y="3"/>
                  <a:pt x="30" y="8"/>
                  <a:pt x="30" y="8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4876800" y="1981200"/>
            <a:ext cx="76200" cy="76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4800600" y="2057400"/>
            <a:ext cx="990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2895600" y="2057400"/>
            <a:ext cx="2057400" cy="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1" name="Freeform 17"/>
          <p:cNvSpPr>
            <a:spLocks/>
          </p:cNvSpPr>
          <p:nvPr/>
        </p:nvSpPr>
        <p:spPr bwMode="auto">
          <a:xfrm>
            <a:off x="5181600" y="2057400"/>
            <a:ext cx="1752600" cy="381000"/>
          </a:xfrm>
          <a:custGeom>
            <a:avLst/>
            <a:gdLst>
              <a:gd name="T0" fmla="*/ 1152 w 1152"/>
              <a:gd name="T1" fmla="*/ 288 h 288"/>
              <a:gd name="T2" fmla="*/ 1056 w 1152"/>
              <a:gd name="T3" fmla="*/ 0 h 288"/>
              <a:gd name="T4" fmla="*/ 0 w 1152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288">
                <a:moveTo>
                  <a:pt x="1152" y="288"/>
                </a:moveTo>
                <a:lnTo>
                  <a:pt x="1056" y="0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42" name="Group 18"/>
          <p:cNvGrpSpPr>
            <a:grpSpLocks/>
          </p:cNvGrpSpPr>
          <p:nvPr/>
        </p:nvGrpSpPr>
        <p:grpSpPr bwMode="auto">
          <a:xfrm>
            <a:off x="5105400" y="1676400"/>
            <a:ext cx="457200" cy="381000"/>
            <a:chOff x="2256" y="1440"/>
            <a:chExt cx="288" cy="240"/>
          </a:xfrm>
        </p:grpSpPr>
        <p:sp>
          <p:nvSpPr>
            <p:cNvPr id="103443" name="Rectangle 19"/>
            <p:cNvSpPr>
              <a:spLocks noChangeArrowheads="1"/>
            </p:cNvSpPr>
            <p:nvPr/>
          </p:nvSpPr>
          <p:spPr bwMode="auto">
            <a:xfrm>
              <a:off x="2256" y="1584"/>
              <a:ext cx="288" cy="9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103444" name="Rectangle 20"/>
            <p:cNvSpPr>
              <a:spLocks noChangeArrowheads="1"/>
            </p:cNvSpPr>
            <p:nvPr/>
          </p:nvSpPr>
          <p:spPr bwMode="auto">
            <a:xfrm>
              <a:off x="2352" y="1536"/>
              <a:ext cx="144" cy="96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.VnTime" pitchFamily="34" charset="0"/>
              </a:endParaRPr>
            </a:p>
          </p:txBody>
        </p:sp>
        <p:sp>
          <p:nvSpPr>
            <p:cNvPr id="103445" name="AutoShape 21"/>
            <p:cNvSpPr>
              <a:spLocks noChangeArrowheads="1"/>
            </p:cNvSpPr>
            <p:nvPr/>
          </p:nvSpPr>
          <p:spPr bwMode="auto">
            <a:xfrm>
              <a:off x="2304" y="1440"/>
              <a:ext cx="240" cy="96"/>
            </a:xfrm>
            <a:prstGeom prst="roundRect">
              <a:avLst>
                <a:gd name="adj" fmla="val 16667"/>
              </a:avLst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.VnTime" pitchFamily="34" charset="0"/>
              </a:endParaRPr>
            </a:p>
          </p:txBody>
        </p:sp>
      </p:grpSp>
      <p:sp>
        <p:nvSpPr>
          <p:cNvPr id="103446" name="Line 22"/>
          <p:cNvSpPr>
            <a:spLocks noChangeShapeType="1"/>
          </p:cNvSpPr>
          <p:nvPr/>
        </p:nvSpPr>
        <p:spPr bwMode="auto">
          <a:xfrm>
            <a:off x="8153400" y="762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4114800" y="3886200"/>
            <a:ext cx="4780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Pin</a:t>
            </a:r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 flipH="1" flipV="1">
            <a:off x="4191000" y="1295400"/>
            <a:ext cx="990600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3124200" y="931863"/>
            <a:ext cx="996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Công tắc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5105400" y="855663"/>
            <a:ext cx="18115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Bóng đèn dây tóc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7848600" y="5122863"/>
            <a:ext cx="12458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Gương lõm</a:t>
            </a:r>
          </a:p>
        </p:txBody>
      </p:sp>
      <p:sp>
        <p:nvSpPr>
          <p:cNvPr id="103452" name="Freeform 28"/>
          <p:cNvSpPr>
            <a:spLocks/>
          </p:cNvSpPr>
          <p:nvPr/>
        </p:nvSpPr>
        <p:spPr bwMode="auto">
          <a:xfrm>
            <a:off x="7140575" y="725489"/>
            <a:ext cx="3390900" cy="3570287"/>
          </a:xfrm>
          <a:custGeom>
            <a:avLst/>
            <a:gdLst>
              <a:gd name="T0" fmla="*/ 1185 w 2136"/>
              <a:gd name="T1" fmla="*/ 128 h 2249"/>
              <a:gd name="T2" fmla="*/ 640 w 2136"/>
              <a:gd name="T3" fmla="*/ 229 h 2249"/>
              <a:gd name="T4" fmla="*/ 384 w 2136"/>
              <a:gd name="T5" fmla="*/ 494 h 2249"/>
              <a:gd name="T6" fmla="*/ 110 w 2136"/>
              <a:gd name="T7" fmla="*/ 807 h 2249"/>
              <a:gd name="T8" fmla="*/ 0 w 2136"/>
              <a:gd name="T9" fmla="*/ 997 h 2249"/>
              <a:gd name="T10" fmla="*/ 161 w 2136"/>
              <a:gd name="T11" fmla="*/ 969 h 2249"/>
              <a:gd name="T12" fmla="*/ 275 w 2136"/>
              <a:gd name="T13" fmla="*/ 983 h 2249"/>
              <a:gd name="T14" fmla="*/ 342 w 2136"/>
              <a:gd name="T15" fmla="*/ 1070 h 2249"/>
              <a:gd name="T16" fmla="*/ 351 w 2136"/>
              <a:gd name="T17" fmla="*/ 1161 h 2249"/>
              <a:gd name="T18" fmla="*/ 323 w 2136"/>
              <a:gd name="T19" fmla="*/ 1319 h 2249"/>
              <a:gd name="T20" fmla="*/ 227 w 2136"/>
              <a:gd name="T21" fmla="*/ 1367 h 2249"/>
              <a:gd name="T22" fmla="*/ 46 w 2136"/>
              <a:gd name="T23" fmla="*/ 1417 h 2249"/>
              <a:gd name="T24" fmla="*/ 128 w 2136"/>
              <a:gd name="T25" fmla="*/ 1536 h 2249"/>
              <a:gd name="T26" fmla="*/ 247 w 2136"/>
              <a:gd name="T27" fmla="*/ 1673 h 2249"/>
              <a:gd name="T28" fmla="*/ 622 w 2136"/>
              <a:gd name="T29" fmla="*/ 2039 h 2249"/>
              <a:gd name="T30" fmla="*/ 755 w 2136"/>
              <a:gd name="T31" fmla="*/ 2066 h 2249"/>
              <a:gd name="T32" fmla="*/ 2136 w 2136"/>
              <a:gd name="T33" fmla="*/ 2249 h 2249"/>
              <a:gd name="T34" fmla="*/ 2136 w 2136"/>
              <a:gd name="T35" fmla="*/ 0 h 2249"/>
              <a:gd name="T36" fmla="*/ 1185 w 2136"/>
              <a:gd name="T37" fmla="*/ 128 h 2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36" h="2249">
                <a:moveTo>
                  <a:pt x="1185" y="128"/>
                </a:moveTo>
                <a:lnTo>
                  <a:pt x="640" y="229"/>
                </a:lnTo>
                <a:lnTo>
                  <a:pt x="384" y="494"/>
                </a:lnTo>
                <a:lnTo>
                  <a:pt x="110" y="807"/>
                </a:lnTo>
                <a:lnTo>
                  <a:pt x="0" y="997"/>
                </a:lnTo>
                <a:lnTo>
                  <a:pt x="161" y="969"/>
                </a:lnTo>
                <a:lnTo>
                  <a:pt x="275" y="983"/>
                </a:lnTo>
                <a:lnTo>
                  <a:pt x="342" y="1070"/>
                </a:lnTo>
                <a:lnTo>
                  <a:pt x="351" y="1161"/>
                </a:lnTo>
                <a:lnTo>
                  <a:pt x="323" y="1319"/>
                </a:lnTo>
                <a:lnTo>
                  <a:pt x="227" y="1367"/>
                </a:lnTo>
                <a:lnTo>
                  <a:pt x="46" y="1417"/>
                </a:lnTo>
                <a:lnTo>
                  <a:pt x="128" y="1536"/>
                </a:lnTo>
                <a:lnTo>
                  <a:pt x="247" y="1673"/>
                </a:lnTo>
                <a:lnTo>
                  <a:pt x="622" y="2039"/>
                </a:lnTo>
                <a:lnTo>
                  <a:pt x="755" y="2066"/>
                </a:lnTo>
                <a:lnTo>
                  <a:pt x="2136" y="2249"/>
                </a:lnTo>
                <a:lnTo>
                  <a:pt x="2136" y="0"/>
                </a:lnTo>
                <a:lnTo>
                  <a:pt x="1185" y="128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FF6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3" name="Rectangle 29"/>
          <p:cNvSpPr>
            <a:spLocks noChangeArrowheads="1"/>
          </p:cNvSpPr>
          <p:nvPr/>
        </p:nvSpPr>
        <p:spPr bwMode="auto">
          <a:xfrm rot="5400000">
            <a:off x="6640513" y="2455863"/>
            <a:ext cx="377825" cy="323850"/>
          </a:xfrm>
          <a:prstGeom prst="rect">
            <a:avLst/>
          </a:prstGeom>
          <a:gradFill rotWithShape="0">
            <a:gsLst>
              <a:gs pos="0">
                <a:srgbClr val="808080">
                  <a:gamma/>
                  <a:shade val="46275"/>
                  <a:invGamma/>
                </a:srgbClr>
              </a:gs>
              <a:gs pos="100000">
                <a:srgbClr val="808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3454" name="Oval 30"/>
          <p:cNvSpPr>
            <a:spLocks noChangeArrowheads="1"/>
          </p:cNvSpPr>
          <p:nvPr/>
        </p:nvSpPr>
        <p:spPr bwMode="auto">
          <a:xfrm rot="5400000">
            <a:off x="6981825" y="2257425"/>
            <a:ext cx="685800" cy="7429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3455" name="Freeform 31"/>
          <p:cNvSpPr>
            <a:spLocks/>
          </p:cNvSpPr>
          <p:nvPr/>
        </p:nvSpPr>
        <p:spPr bwMode="auto">
          <a:xfrm>
            <a:off x="6981826" y="2503489"/>
            <a:ext cx="327025" cy="71437"/>
          </a:xfrm>
          <a:custGeom>
            <a:avLst/>
            <a:gdLst>
              <a:gd name="T0" fmla="*/ 0 w 206"/>
              <a:gd name="T1" fmla="*/ 0 h 45"/>
              <a:gd name="T2" fmla="*/ 87 w 206"/>
              <a:gd name="T3" fmla="*/ 40 h 45"/>
              <a:gd name="T4" fmla="*/ 178 w 206"/>
              <a:gd name="T5" fmla="*/ 32 h 45"/>
              <a:gd name="T6" fmla="*/ 206 w 206"/>
              <a:gd name="T7" fmla="*/ 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" h="45">
                <a:moveTo>
                  <a:pt x="0" y="0"/>
                </a:moveTo>
                <a:cubicBezTo>
                  <a:pt x="26" y="17"/>
                  <a:pt x="57" y="35"/>
                  <a:pt x="87" y="40"/>
                </a:cubicBezTo>
                <a:cubicBezTo>
                  <a:pt x="117" y="45"/>
                  <a:pt x="158" y="38"/>
                  <a:pt x="178" y="32"/>
                </a:cubicBezTo>
                <a:cubicBezTo>
                  <a:pt x="198" y="26"/>
                  <a:pt x="200" y="10"/>
                  <a:pt x="206" y="4"/>
                </a:cubicBezTo>
              </a:path>
            </a:pathLst>
          </a:custGeom>
          <a:solidFill>
            <a:srgbClr val="DDDDDD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6" name="Freeform 32"/>
          <p:cNvSpPr>
            <a:spLocks/>
          </p:cNvSpPr>
          <p:nvPr/>
        </p:nvSpPr>
        <p:spPr bwMode="auto">
          <a:xfrm>
            <a:off x="6959600" y="2698750"/>
            <a:ext cx="368300" cy="63500"/>
          </a:xfrm>
          <a:custGeom>
            <a:avLst/>
            <a:gdLst>
              <a:gd name="T0" fmla="*/ 0 w 232"/>
              <a:gd name="T1" fmla="*/ 0 h 40"/>
              <a:gd name="T2" fmla="*/ 140 w 232"/>
              <a:gd name="T3" fmla="*/ 4 h 40"/>
              <a:gd name="T4" fmla="*/ 204 w 232"/>
              <a:gd name="T5" fmla="*/ 8 h 40"/>
              <a:gd name="T6" fmla="*/ 232 w 232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40">
                <a:moveTo>
                  <a:pt x="0" y="0"/>
                </a:moveTo>
                <a:cubicBezTo>
                  <a:pt x="23" y="1"/>
                  <a:pt x="106" y="3"/>
                  <a:pt x="140" y="4"/>
                </a:cubicBezTo>
                <a:cubicBezTo>
                  <a:pt x="174" y="5"/>
                  <a:pt x="189" y="2"/>
                  <a:pt x="204" y="8"/>
                </a:cubicBezTo>
                <a:cubicBezTo>
                  <a:pt x="219" y="14"/>
                  <a:pt x="226" y="33"/>
                  <a:pt x="232" y="40"/>
                </a:cubicBezTo>
              </a:path>
            </a:pathLst>
          </a:custGeom>
          <a:solidFill>
            <a:srgbClr val="DDDDDD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7" name="Oval 33"/>
          <p:cNvSpPr>
            <a:spLocks noChangeArrowheads="1"/>
          </p:cNvSpPr>
          <p:nvPr/>
        </p:nvSpPr>
        <p:spPr bwMode="auto">
          <a:xfrm rot="5400000">
            <a:off x="6560344" y="2588419"/>
            <a:ext cx="233362" cy="952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3458" name="Freeform 34"/>
          <p:cNvSpPr>
            <a:spLocks/>
          </p:cNvSpPr>
          <p:nvPr/>
        </p:nvSpPr>
        <p:spPr bwMode="auto">
          <a:xfrm>
            <a:off x="6705600" y="2705100"/>
            <a:ext cx="260350" cy="12700"/>
          </a:xfrm>
          <a:custGeom>
            <a:avLst/>
            <a:gdLst>
              <a:gd name="T0" fmla="*/ 164 w 164"/>
              <a:gd name="T1" fmla="*/ 0 h 8"/>
              <a:gd name="T2" fmla="*/ 0 w 164"/>
              <a:gd name="T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4" h="8">
                <a:moveTo>
                  <a:pt x="164" y="0"/>
                </a:moveTo>
                <a:lnTo>
                  <a:pt x="0" y="8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9" name="Line 35"/>
          <p:cNvSpPr>
            <a:spLocks noChangeShapeType="1"/>
          </p:cNvSpPr>
          <p:nvPr/>
        </p:nvSpPr>
        <p:spPr bwMode="auto">
          <a:xfrm rot="5400000">
            <a:off x="6991350" y="25193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0" name="Line 36"/>
          <p:cNvSpPr>
            <a:spLocks noChangeShapeType="1"/>
          </p:cNvSpPr>
          <p:nvPr/>
        </p:nvSpPr>
        <p:spPr bwMode="auto">
          <a:xfrm rot="5400000" flipH="1">
            <a:off x="6916738" y="2427288"/>
            <a:ext cx="7302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1" name="Rectangle 37"/>
          <p:cNvSpPr>
            <a:spLocks noChangeArrowheads="1"/>
          </p:cNvSpPr>
          <p:nvPr/>
        </p:nvSpPr>
        <p:spPr bwMode="auto">
          <a:xfrm>
            <a:off x="6553200" y="2286000"/>
            <a:ext cx="76200" cy="6858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103462" name="Text Box 38"/>
          <p:cNvSpPr txBox="1">
            <a:spLocks noChangeArrowheads="1"/>
          </p:cNvSpPr>
          <p:nvPr/>
        </p:nvSpPr>
        <p:spPr bwMode="auto">
          <a:xfrm>
            <a:off x="3581401" y="228600"/>
            <a:ext cx="3828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CC"/>
                </a:solidFill>
              </a:rPr>
              <a:t>CẤU TẠO VÀ HOẠT ĐỘNG CỦA ĐÈN PIN</a:t>
            </a:r>
          </a:p>
        </p:txBody>
      </p:sp>
      <p:pic>
        <p:nvPicPr>
          <p:cNvPr id="103463" name="Picture 39" descr="pi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7089">
            <a:off x="4826000" y="2090739"/>
            <a:ext cx="17526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64" name="Picture 40" descr="pin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7089">
            <a:off x="3114675" y="2057401"/>
            <a:ext cx="17526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65" name="Line 41"/>
          <p:cNvSpPr>
            <a:spLocks noChangeShapeType="1"/>
          </p:cNvSpPr>
          <p:nvPr/>
        </p:nvSpPr>
        <p:spPr bwMode="auto">
          <a:xfrm>
            <a:off x="7391400" y="3276600"/>
            <a:ext cx="914400" cy="18288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6" name="Line 42"/>
          <p:cNvSpPr>
            <a:spLocks noChangeShapeType="1"/>
          </p:cNvSpPr>
          <p:nvPr/>
        </p:nvSpPr>
        <p:spPr bwMode="auto">
          <a:xfrm flipH="1" flipV="1">
            <a:off x="6858000" y="1295400"/>
            <a:ext cx="381000" cy="10668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7" name="Line 43"/>
          <p:cNvSpPr>
            <a:spLocks noChangeShapeType="1"/>
          </p:cNvSpPr>
          <p:nvPr/>
        </p:nvSpPr>
        <p:spPr bwMode="auto">
          <a:xfrm>
            <a:off x="3429000" y="3048000"/>
            <a:ext cx="838200" cy="762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8" name="Line 44"/>
          <p:cNvSpPr>
            <a:spLocks noChangeShapeType="1"/>
          </p:cNvSpPr>
          <p:nvPr/>
        </p:nvSpPr>
        <p:spPr bwMode="auto">
          <a:xfrm flipH="1">
            <a:off x="4495800" y="2971800"/>
            <a:ext cx="685800" cy="838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5943600" y="63246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Hình 21.2</a:t>
            </a:r>
          </a:p>
        </p:txBody>
      </p:sp>
      <p:sp>
        <p:nvSpPr>
          <p:cNvPr id="103470" name="Freeform 46"/>
          <p:cNvSpPr>
            <a:spLocks/>
          </p:cNvSpPr>
          <p:nvPr/>
        </p:nvSpPr>
        <p:spPr bwMode="auto">
          <a:xfrm>
            <a:off x="7302501" y="2495550"/>
            <a:ext cx="66675" cy="254000"/>
          </a:xfrm>
          <a:custGeom>
            <a:avLst/>
            <a:gdLst>
              <a:gd name="T0" fmla="*/ 0 w 42"/>
              <a:gd name="T1" fmla="*/ 0 h 160"/>
              <a:gd name="T2" fmla="*/ 36 w 42"/>
              <a:gd name="T3" fmla="*/ 28 h 160"/>
              <a:gd name="T4" fmla="*/ 8 w 42"/>
              <a:gd name="T5" fmla="*/ 52 h 160"/>
              <a:gd name="T6" fmla="*/ 40 w 42"/>
              <a:gd name="T7" fmla="*/ 56 h 160"/>
              <a:gd name="T8" fmla="*/ 36 w 42"/>
              <a:gd name="T9" fmla="*/ 88 h 160"/>
              <a:gd name="T10" fmla="*/ 12 w 42"/>
              <a:gd name="T11" fmla="*/ 96 h 160"/>
              <a:gd name="T12" fmla="*/ 32 w 42"/>
              <a:gd name="T13" fmla="*/ 84 h 160"/>
              <a:gd name="T14" fmla="*/ 32 w 42"/>
              <a:gd name="T15" fmla="*/ 120 h 160"/>
              <a:gd name="T16" fmla="*/ 8 w 42"/>
              <a:gd name="T17" fmla="*/ 128 h 160"/>
              <a:gd name="T18" fmla="*/ 32 w 42"/>
              <a:gd name="T19" fmla="*/ 128 h 160"/>
              <a:gd name="T20" fmla="*/ 12 w 42"/>
              <a:gd name="T21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160">
                <a:moveTo>
                  <a:pt x="0" y="0"/>
                </a:moveTo>
                <a:cubicBezTo>
                  <a:pt x="32" y="5"/>
                  <a:pt x="21" y="6"/>
                  <a:pt x="36" y="28"/>
                </a:cubicBezTo>
                <a:cubicBezTo>
                  <a:pt x="31" y="46"/>
                  <a:pt x="29" y="59"/>
                  <a:pt x="8" y="52"/>
                </a:cubicBezTo>
                <a:cubicBezTo>
                  <a:pt x="15" y="30"/>
                  <a:pt x="34" y="37"/>
                  <a:pt x="40" y="56"/>
                </a:cubicBezTo>
                <a:cubicBezTo>
                  <a:pt x="39" y="67"/>
                  <a:pt x="42" y="79"/>
                  <a:pt x="36" y="88"/>
                </a:cubicBezTo>
                <a:cubicBezTo>
                  <a:pt x="31" y="95"/>
                  <a:pt x="12" y="96"/>
                  <a:pt x="12" y="96"/>
                </a:cubicBezTo>
                <a:cubicBezTo>
                  <a:pt x="5" y="76"/>
                  <a:pt x="17" y="79"/>
                  <a:pt x="32" y="84"/>
                </a:cubicBezTo>
                <a:cubicBezTo>
                  <a:pt x="36" y="95"/>
                  <a:pt x="42" y="108"/>
                  <a:pt x="32" y="120"/>
                </a:cubicBezTo>
                <a:cubicBezTo>
                  <a:pt x="26" y="126"/>
                  <a:pt x="8" y="128"/>
                  <a:pt x="8" y="128"/>
                </a:cubicBezTo>
                <a:cubicBezTo>
                  <a:pt x="15" y="101"/>
                  <a:pt x="25" y="106"/>
                  <a:pt x="32" y="128"/>
                </a:cubicBezTo>
                <a:cubicBezTo>
                  <a:pt x="29" y="142"/>
                  <a:pt x="30" y="160"/>
                  <a:pt x="12" y="160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71" name="Oval 47"/>
          <p:cNvSpPr>
            <a:spLocks noChangeArrowheads="1"/>
          </p:cNvSpPr>
          <p:nvPr/>
        </p:nvSpPr>
        <p:spPr bwMode="auto">
          <a:xfrm>
            <a:off x="617220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03472" name="Oval 48"/>
          <p:cNvSpPr>
            <a:spLocks noChangeArrowheads="1"/>
          </p:cNvSpPr>
          <p:nvPr/>
        </p:nvSpPr>
        <p:spPr bwMode="auto">
          <a:xfrm>
            <a:off x="4343400" y="25146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103473" name="Group 49"/>
          <p:cNvGrpSpPr>
            <a:grpSpLocks/>
          </p:cNvGrpSpPr>
          <p:nvPr/>
        </p:nvGrpSpPr>
        <p:grpSpPr bwMode="auto">
          <a:xfrm>
            <a:off x="3138488" y="2514600"/>
            <a:ext cx="304800" cy="304800"/>
            <a:chOff x="1017" y="1584"/>
            <a:chExt cx="192" cy="192"/>
          </a:xfrm>
        </p:grpSpPr>
        <p:sp>
          <p:nvSpPr>
            <p:cNvPr id="103474" name="Oval 50"/>
            <p:cNvSpPr>
              <a:spLocks noChangeArrowheads="1"/>
            </p:cNvSpPr>
            <p:nvPr/>
          </p:nvSpPr>
          <p:spPr bwMode="auto">
            <a:xfrm>
              <a:off x="1017" y="1584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03475" name="Line 51"/>
            <p:cNvSpPr>
              <a:spLocks noChangeShapeType="1"/>
            </p:cNvSpPr>
            <p:nvPr/>
          </p:nvSpPr>
          <p:spPr bwMode="auto">
            <a:xfrm>
              <a:off x="1065" y="1680"/>
              <a:ext cx="9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476" name="Group 52"/>
          <p:cNvGrpSpPr>
            <a:grpSpLocks/>
          </p:cNvGrpSpPr>
          <p:nvPr/>
        </p:nvGrpSpPr>
        <p:grpSpPr bwMode="auto">
          <a:xfrm>
            <a:off x="4895850" y="2514600"/>
            <a:ext cx="304800" cy="304800"/>
            <a:chOff x="1017" y="1584"/>
            <a:chExt cx="192" cy="192"/>
          </a:xfrm>
        </p:grpSpPr>
        <p:sp>
          <p:nvSpPr>
            <p:cNvPr id="103477" name="Oval 53"/>
            <p:cNvSpPr>
              <a:spLocks noChangeArrowheads="1"/>
            </p:cNvSpPr>
            <p:nvPr/>
          </p:nvSpPr>
          <p:spPr bwMode="auto">
            <a:xfrm>
              <a:off x="1017" y="1584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03478" name="Line 54"/>
            <p:cNvSpPr>
              <a:spLocks noChangeShapeType="1"/>
            </p:cNvSpPr>
            <p:nvPr/>
          </p:nvSpPr>
          <p:spPr bwMode="auto">
            <a:xfrm>
              <a:off x="1065" y="1680"/>
              <a:ext cx="9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79" name="Line 55"/>
          <p:cNvSpPr>
            <a:spLocks noChangeShapeType="1"/>
          </p:cNvSpPr>
          <p:nvPr/>
        </p:nvSpPr>
        <p:spPr bwMode="auto">
          <a:xfrm>
            <a:off x="2743200" y="4724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0" name="Line 56"/>
          <p:cNvSpPr>
            <a:spLocks noChangeShapeType="1"/>
          </p:cNvSpPr>
          <p:nvPr/>
        </p:nvSpPr>
        <p:spPr bwMode="auto">
          <a:xfrm>
            <a:off x="4279900" y="4724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1" name="Line 57"/>
          <p:cNvSpPr>
            <a:spLocks noChangeShapeType="1"/>
          </p:cNvSpPr>
          <p:nvPr/>
        </p:nvSpPr>
        <p:spPr bwMode="auto">
          <a:xfrm>
            <a:off x="5638800" y="4724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2" name="Line 58"/>
          <p:cNvSpPr>
            <a:spLocks noChangeShapeType="1"/>
          </p:cNvSpPr>
          <p:nvPr/>
        </p:nvSpPr>
        <p:spPr bwMode="auto">
          <a:xfrm>
            <a:off x="5638800" y="5486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3" name="Line 59"/>
          <p:cNvSpPr>
            <a:spLocks noChangeShapeType="1"/>
          </p:cNvSpPr>
          <p:nvPr/>
        </p:nvSpPr>
        <p:spPr bwMode="auto">
          <a:xfrm flipH="1">
            <a:off x="4343400" y="58674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4" name="Line 60"/>
          <p:cNvSpPr>
            <a:spLocks noChangeShapeType="1"/>
          </p:cNvSpPr>
          <p:nvPr/>
        </p:nvSpPr>
        <p:spPr bwMode="auto">
          <a:xfrm>
            <a:off x="4343400" y="5638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5" name="Line 61"/>
          <p:cNvSpPr>
            <a:spLocks noChangeShapeType="1"/>
          </p:cNvSpPr>
          <p:nvPr/>
        </p:nvSpPr>
        <p:spPr bwMode="auto">
          <a:xfrm>
            <a:off x="4262438" y="57435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6" name="Line 62"/>
          <p:cNvSpPr>
            <a:spLocks noChangeShapeType="1"/>
          </p:cNvSpPr>
          <p:nvPr/>
        </p:nvSpPr>
        <p:spPr bwMode="auto">
          <a:xfrm>
            <a:off x="4181475" y="5638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7" name="Line 63"/>
          <p:cNvSpPr>
            <a:spLocks noChangeShapeType="1"/>
          </p:cNvSpPr>
          <p:nvPr/>
        </p:nvSpPr>
        <p:spPr bwMode="auto">
          <a:xfrm>
            <a:off x="4114800" y="57435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8" name="Line 64"/>
          <p:cNvSpPr>
            <a:spLocks noChangeShapeType="1"/>
          </p:cNvSpPr>
          <p:nvPr/>
        </p:nvSpPr>
        <p:spPr bwMode="auto">
          <a:xfrm flipH="1">
            <a:off x="2743200" y="5867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9" name="Line 65"/>
          <p:cNvSpPr>
            <a:spLocks noChangeShapeType="1"/>
          </p:cNvSpPr>
          <p:nvPr/>
        </p:nvSpPr>
        <p:spPr bwMode="auto">
          <a:xfrm flipV="1">
            <a:off x="2743200" y="47244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0" name="Oval 66"/>
          <p:cNvSpPr>
            <a:spLocks noChangeArrowheads="1"/>
          </p:cNvSpPr>
          <p:nvPr/>
        </p:nvSpPr>
        <p:spPr bwMode="auto">
          <a:xfrm>
            <a:off x="5434013" y="5153025"/>
            <a:ext cx="381000" cy="3810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91" name="Freeform 67"/>
          <p:cNvSpPr>
            <a:spLocks/>
          </p:cNvSpPr>
          <p:nvPr/>
        </p:nvSpPr>
        <p:spPr bwMode="auto">
          <a:xfrm>
            <a:off x="5491163" y="5207000"/>
            <a:ext cx="273050" cy="279400"/>
          </a:xfrm>
          <a:custGeom>
            <a:avLst/>
            <a:gdLst>
              <a:gd name="T0" fmla="*/ 172 w 172"/>
              <a:gd name="T1" fmla="*/ 0 h 176"/>
              <a:gd name="T2" fmla="*/ 0 w 172"/>
              <a:gd name="T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2" h="176">
                <a:moveTo>
                  <a:pt x="172" y="0"/>
                </a:moveTo>
                <a:lnTo>
                  <a:pt x="0" y="176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2" name="Freeform 68"/>
          <p:cNvSpPr>
            <a:spLocks/>
          </p:cNvSpPr>
          <p:nvPr/>
        </p:nvSpPr>
        <p:spPr bwMode="auto">
          <a:xfrm>
            <a:off x="5486400" y="5200650"/>
            <a:ext cx="273050" cy="273050"/>
          </a:xfrm>
          <a:custGeom>
            <a:avLst/>
            <a:gdLst>
              <a:gd name="T0" fmla="*/ 0 w 172"/>
              <a:gd name="T1" fmla="*/ 0 h 172"/>
              <a:gd name="T2" fmla="*/ 172 w 172"/>
              <a:gd name="T3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72" h="172">
                <a:moveTo>
                  <a:pt x="0" y="0"/>
                </a:moveTo>
                <a:lnTo>
                  <a:pt x="172" y="172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3" name="Text Box 69"/>
          <p:cNvSpPr txBox="1">
            <a:spLocks noChangeArrowheads="1"/>
          </p:cNvSpPr>
          <p:nvPr/>
        </p:nvSpPr>
        <p:spPr bwMode="auto">
          <a:xfrm>
            <a:off x="3276600" y="6096000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Sơ đồ mạch điện</a:t>
            </a:r>
          </a:p>
        </p:txBody>
      </p:sp>
      <p:sp>
        <p:nvSpPr>
          <p:cNvPr id="103494" name="Line 70"/>
          <p:cNvSpPr>
            <a:spLocks noChangeShapeType="1"/>
          </p:cNvSpPr>
          <p:nvPr/>
        </p:nvSpPr>
        <p:spPr bwMode="auto">
          <a:xfrm>
            <a:off x="4800600" y="5857875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5" name="Line 71"/>
          <p:cNvSpPr>
            <a:spLocks noChangeShapeType="1"/>
          </p:cNvSpPr>
          <p:nvPr/>
        </p:nvSpPr>
        <p:spPr bwMode="auto">
          <a:xfrm flipH="1">
            <a:off x="4724400" y="4714875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6" name="Line 72"/>
          <p:cNvSpPr>
            <a:spLocks noChangeShapeType="1"/>
          </p:cNvSpPr>
          <p:nvPr/>
        </p:nvSpPr>
        <p:spPr bwMode="auto">
          <a:xfrm flipH="1">
            <a:off x="3048000" y="4719638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7" name="Line 73"/>
          <p:cNvSpPr>
            <a:spLocks noChangeShapeType="1"/>
          </p:cNvSpPr>
          <p:nvPr/>
        </p:nvSpPr>
        <p:spPr bwMode="auto">
          <a:xfrm>
            <a:off x="2747963" y="50292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8" name="Line 74"/>
          <p:cNvSpPr>
            <a:spLocks noChangeShapeType="1"/>
          </p:cNvSpPr>
          <p:nvPr/>
        </p:nvSpPr>
        <p:spPr bwMode="auto">
          <a:xfrm>
            <a:off x="3124200" y="5857875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9" name="Line 75"/>
          <p:cNvSpPr>
            <a:spLocks noChangeShapeType="1"/>
          </p:cNvSpPr>
          <p:nvPr/>
        </p:nvSpPr>
        <p:spPr bwMode="auto">
          <a:xfrm flipH="1" flipV="1">
            <a:off x="4038601" y="4495800"/>
            <a:ext cx="23177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00" name="Line 76"/>
          <p:cNvSpPr>
            <a:spLocks noChangeShapeType="1"/>
          </p:cNvSpPr>
          <p:nvPr/>
        </p:nvSpPr>
        <p:spPr bwMode="auto">
          <a:xfrm>
            <a:off x="3962400" y="471963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01" name="AutoShape 7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96400" y="5715000"/>
            <a:ext cx="304800" cy="304800"/>
          </a:xfrm>
          <a:prstGeom prst="actionButtonBeginning">
            <a:avLst/>
          </a:prstGeom>
          <a:solidFill>
            <a:srgbClr val="00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02" name="Text Box 78"/>
          <p:cNvSpPr txBox="1">
            <a:spLocks noChangeArrowheads="1"/>
          </p:cNvSpPr>
          <p:nvPr/>
        </p:nvSpPr>
        <p:spPr bwMode="auto">
          <a:xfrm>
            <a:off x="8763000" y="6172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99FF">
                        <a:alpha val="49001"/>
                      </a:srgbClr>
                    </a:gs>
                    <a:gs pos="50000">
                      <a:schemeClr val="bg1"/>
                    </a:gs>
                    <a:gs pos="100000">
                      <a:srgbClr val="6699FF">
                        <a:alpha val="49001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Trở lại Vật lý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0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"/>
                                        <p:tgtEl>
                                          <p:spTgt spid="10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"/>
                                        <p:tgtEl>
                                          <p:spTgt spid="10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0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10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10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10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0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2.48555E-6 L -0.02448 2.48555E-6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7" grpId="0"/>
      <p:bldP spid="103448" grpId="0" animBg="1"/>
      <p:bldP spid="103449" grpId="0"/>
      <p:bldP spid="103450" grpId="0"/>
      <p:bldP spid="103451" grpId="0"/>
      <p:bldP spid="103452" grpId="0" animBg="1"/>
      <p:bldP spid="103465" grpId="0" animBg="1"/>
      <p:bldP spid="103466" grpId="0" animBg="1"/>
      <p:bldP spid="103467" grpId="0" animBg="1"/>
      <p:bldP spid="103468" grpId="0" animBg="1"/>
      <p:bldP spid="103479" grpId="0" animBg="1"/>
      <p:bldP spid="103480" grpId="0" animBg="1"/>
      <p:bldP spid="103481" grpId="0" animBg="1"/>
      <p:bldP spid="103482" grpId="0" animBg="1"/>
      <p:bldP spid="103483" grpId="0" animBg="1"/>
      <p:bldP spid="103484" grpId="0" animBg="1"/>
      <p:bldP spid="103485" grpId="0" animBg="1"/>
      <p:bldP spid="103486" grpId="0" animBg="1"/>
      <p:bldP spid="103487" grpId="0" animBg="1"/>
      <p:bldP spid="103488" grpId="0" animBg="1"/>
      <p:bldP spid="103489" grpId="0" animBg="1"/>
      <p:bldP spid="103490" grpId="0" animBg="1"/>
      <p:bldP spid="103491" grpId="0" animBg="1"/>
      <p:bldP spid="103492" grpId="0" animBg="1"/>
      <p:bldP spid="103494" grpId="0" animBg="1"/>
      <p:bldP spid="103495" grpId="0" animBg="1"/>
      <p:bldP spid="103496" grpId="0" animBg="1"/>
      <p:bldP spid="103497" grpId="0" animBg="1"/>
      <p:bldP spid="103498" grpId="0" animBg="1"/>
      <p:bldP spid="103499" grpId="0" animBg="1"/>
      <p:bldP spid="103499" grpId="1" animBg="1"/>
      <p:bldP spid="1035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9C5F1CC-81CF-4FB4-9977-391DF5B09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5443E617-9750-4AD6-8FAE-BE117331129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02105" y="289006"/>
            <a:ext cx="4180555" cy="62799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b="1" cap="all" spc="200" dirty="0">
                <a:solidFill>
                  <a:srgbClr val="FFFFFF"/>
                </a:solidFill>
              </a:rPr>
              <a:t>CHƯƠNG 3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b="1" cap="all" spc="200" dirty="0">
                <a:solidFill>
                  <a:srgbClr val="FFFFFF"/>
                </a:solidFill>
              </a:rPr>
              <a:t>ĐIỆN HỌC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i="1" spc="200" dirty="0" err="1">
                <a:solidFill>
                  <a:srgbClr val="FFFFFF"/>
                </a:solidFill>
              </a:rPr>
              <a:t>Tiết</a:t>
            </a:r>
            <a:r>
              <a:rPr lang="en-US" sz="3600" i="1" spc="200" dirty="0">
                <a:solidFill>
                  <a:srgbClr val="FFFFFF"/>
                </a:solidFill>
              </a:rPr>
              <a:t> 23 + 24</a:t>
            </a: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spc="200" dirty="0" err="1">
                <a:solidFill>
                  <a:srgbClr val="FFFFFF"/>
                </a:solidFill>
              </a:rPr>
              <a:t>Chủ</a:t>
            </a:r>
            <a:r>
              <a:rPr lang="en-US" sz="3600" spc="200" dirty="0">
                <a:solidFill>
                  <a:srgbClr val="FFFFFF"/>
                </a:solidFill>
              </a:rPr>
              <a:t> </a:t>
            </a:r>
            <a:r>
              <a:rPr lang="en-US" sz="3600" spc="200" dirty="0" err="1">
                <a:solidFill>
                  <a:srgbClr val="FFFFFF"/>
                </a:solidFill>
              </a:rPr>
              <a:t>đề</a:t>
            </a:r>
            <a:endParaRPr lang="en-US" sz="3600" spc="200" dirty="0">
              <a:solidFill>
                <a:srgbClr val="FFFFFF"/>
              </a:solidFill>
            </a:endParaRP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3600" spc="200" dirty="0">
                <a:solidFill>
                  <a:srgbClr val="FFFFFF"/>
                </a:solidFill>
              </a:rPr>
              <a:t>CÁC TÁC DỤNG CỦA DÒNG ĐIỆN</a:t>
            </a:r>
          </a:p>
        </p:txBody>
      </p:sp>
      <p:pic>
        <p:nvPicPr>
          <p:cNvPr id="3" name="Picture 2" descr="A close-up of a light bulb&#10;&#10;Description automatically generated with low confidence">
            <a:extLst>
              <a:ext uri="{FF2B5EF4-FFF2-40B4-BE49-F238E27FC236}">
                <a16:creationId xmlns:a16="http://schemas.microsoft.com/office/drawing/2014/main" id="{171B92D6-57BE-5144-91DB-6C86EA7E7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435" r="18980" b="1"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FDD4421-3DEC-4941-9625-756F8B5C6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73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reeform 2"/>
          <p:cNvSpPr>
            <a:spLocks/>
          </p:cNvSpPr>
          <p:nvPr/>
        </p:nvSpPr>
        <p:spPr bwMode="auto">
          <a:xfrm flipH="1">
            <a:off x="6902450" y="1352550"/>
            <a:ext cx="457200" cy="457200"/>
          </a:xfrm>
          <a:custGeom>
            <a:avLst/>
            <a:gdLst>
              <a:gd name="T0" fmla="*/ 96 w 288"/>
              <a:gd name="T1" fmla="*/ 0 h 288"/>
              <a:gd name="T2" fmla="*/ 80 w 288"/>
              <a:gd name="T3" fmla="*/ 92 h 288"/>
              <a:gd name="T4" fmla="*/ 48 w 288"/>
              <a:gd name="T5" fmla="*/ 192 h 288"/>
              <a:gd name="T6" fmla="*/ 0 w 288"/>
              <a:gd name="T7" fmla="*/ 288 h 288"/>
              <a:gd name="T8" fmla="*/ 192 w 288"/>
              <a:gd name="T9" fmla="*/ 288 h 288"/>
              <a:gd name="T10" fmla="*/ 228 w 288"/>
              <a:gd name="T11" fmla="*/ 228 h 288"/>
              <a:gd name="T12" fmla="*/ 248 w 288"/>
              <a:gd name="T13" fmla="*/ 168 h 288"/>
              <a:gd name="T14" fmla="*/ 272 w 288"/>
              <a:gd name="T15" fmla="*/ 80 h 288"/>
              <a:gd name="T16" fmla="*/ 288 w 288"/>
              <a:gd name="T17" fmla="*/ 0 h 288"/>
              <a:gd name="T18" fmla="*/ 96 w 288"/>
              <a:gd name="T1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96" y="0"/>
                </a:moveTo>
                <a:lnTo>
                  <a:pt x="80" y="92"/>
                </a:lnTo>
                <a:lnTo>
                  <a:pt x="48" y="192"/>
                </a:lnTo>
                <a:lnTo>
                  <a:pt x="0" y="288"/>
                </a:lnTo>
                <a:lnTo>
                  <a:pt x="192" y="288"/>
                </a:lnTo>
                <a:lnTo>
                  <a:pt x="228" y="228"/>
                </a:lnTo>
                <a:lnTo>
                  <a:pt x="248" y="168"/>
                </a:lnTo>
                <a:lnTo>
                  <a:pt x="272" y="80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1" name="Freeform 3"/>
          <p:cNvSpPr>
            <a:spLocks/>
          </p:cNvSpPr>
          <p:nvPr/>
        </p:nvSpPr>
        <p:spPr bwMode="auto">
          <a:xfrm flipH="1">
            <a:off x="6140450" y="1346200"/>
            <a:ext cx="457200" cy="457200"/>
          </a:xfrm>
          <a:custGeom>
            <a:avLst/>
            <a:gdLst>
              <a:gd name="T0" fmla="*/ 96 w 288"/>
              <a:gd name="T1" fmla="*/ 0 h 288"/>
              <a:gd name="T2" fmla="*/ 80 w 288"/>
              <a:gd name="T3" fmla="*/ 92 h 288"/>
              <a:gd name="T4" fmla="*/ 48 w 288"/>
              <a:gd name="T5" fmla="*/ 192 h 288"/>
              <a:gd name="T6" fmla="*/ 0 w 288"/>
              <a:gd name="T7" fmla="*/ 288 h 288"/>
              <a:gd name="T8" fmla="*/ 192 w 288"/>
              <a:gd name="T9" fmla="*/ 288 h 288"/>
              <a:gd name="T10" fmla="*/ 228 w 288"/>
              <a:gd name="T11" fmla="*/ 228 h 288"/>
              <a:gd name="T12" fmla="*/ 248 w 288"/>
              <a:gd name="T13" fmla="*/ 168 h 288"/>
              <a:gd name="T14" fmla="*/ 272 w 288"/>
              <a:gd name="T15" fmla="*/ 80 h 288"/>
              <a:gd name="T16" fmla="*/ 288 w 288"/>
              <a:gd name="T17" fmla="*/ 0 h 288"/>
              <a:gd name="T18" fmla="*/ 96 w 288"/>
              <a:gd name="T1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96" y="0"/>
                </a:moveTo>
                <a:lnTo>
                  <a:pt x="80" y="92"/>
                </a:lnTo>
                <a:lnTo>
                  <a:pt x="48" y="192"/>
                </a:lnTo>
                <a:lnTo>
                  <a:pt x="0" y="288"/>
                </a:lnTo>
                <a:lnTo>
                  <a:pt x="192" y="288"/>
                </a:lnTo>
                <a:lnTo>
                  <a:pt x="228" y="228"/>
                </a:lnTo>
                <a:lnTo>
                  <a:pt x="248" y="168"/>
                </a:lnTo>
                <a:lnTo>
                  <a:pt x="272" y="80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2" name="Freeform 4"/>
          <p:cNvSpPr>
            <a:spLocks/>
          </p:cNvSpPr>
          <p:nvPr/>
        </p:nvSpPr>
        <p:spPr bwMode="auto">
          <a:xfrm flipH="1">
            <a:off x="5143500" y="1358900"/>
            <a:ext cx="457200" cy="457200"/>
          </a:xfrm>
          <a:custGeom>
            <a:avLst/>
            <a:gdLst>
              <a:gd name="T0" fmla="*/ 96 w 288"/>
              <a:gd name="T1" fmla="*/ 0 h 288"/>
              <a:gd name="T2" fmla="*/ 80 w 288"/>
              <a:gd name="T3" fmla="*/ 92 h 288"/>
              <a:gd name="T4" fmla="*/ 48 w 288"/>
              <a:gd name="T5" fmla="*/ 192 h 288"/>
              <a:gd name="T6" fmla="*/ 0 w 288"/>
              <a:gd name="T7" fmla="*/ 288 h 288"/>
              <a:gd name="T8" fmla="*/ 192 w 288"/>
              <a:gd name="T9" fmla="*/ 288 h 288"/>
              <a:gd name="T10" fmla="*/ 228 w 288"/>
              <a:gd name="T11" fmla="*/ 228 h 288"/>
              <a:gd name="T12" fmla="*/ 248 w 288"/>
              <a:gd name="T13" fmla="*/ 168 h 288"/>
              <a:gd name="T14" fmla="*/ 272 w 288"/>
              <a:gd name="T15" fmla="*/ 80 h 288"/>
              <a:gd name="T16" fmla="*/ 288 w 288"/>
              <a:gd name="T17" fmla="*/ 0 h 288"/>
              <a:gd name="T18" fmla="*/ 96 w 288"/>
              <a:gd name="T1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96" y="0"/>
                </a:moveTo>
                <a:lnTo>
                  <a:pt x="80" y="92"/>
                </a:lnTo>
                <a:lnTo>
                  <a:pt x="48" y="192"/>
                </a:lnTo>
                <a:lnTo>
                  <a:pt x="0" y="288"/>
                </a:lnTo>
                <a:lnTo>
                  <a:pt x="192" y="288"/>
                </a:lnTo>
                <a:lnTo>
                  <a:pt x="228" y="228"/>
                </a:lnTo>
                <a:lnTo>
                  <a:pt x="248" y="168"/>
                </a:lnTo>
                <a:lnTo>
                  <a:pt x="272" y="80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3" name="Freeform 5"/>
          <p:cNvSpPr>
            <a:spLocks/>
          </p:cNvSpPr>
          <p:nvPr/>
        </p:nvSpPr>
        <p:spPr bwMode="auto">
          <a:xfrm flipH="1">
            <a:off x="4222750" y="1352550"/>
            <a:ext cx="457200" cy="457200"/>
          </a:xfrm>
          <a:custGeom>
            <a:avLst/>
            <a:gdLst>
              <a:gd name="T0" fmla="*/ 96 w 288"/>
              <a:gd name="T1" fmla="*/ 0 h 288"/>
              <a:gd name="T2" fmla="*/ 80 w 288"/>
              <a:gd name="T3" fmla="*/ 92 h 288"/>
              <a:gd name="T4" fmla="*/ 48 w 288"/>
              <a:gd name="T5" fmla="*/ 192 h 288"/>
              <a:gd name="T6" fmla="*/ 0 w 288"/>
              <a:gd name="T7" fmla="*/ 288 h 288"/>
              <a:gd name="T8" fmla="*/ 192 w 288"/>
              <a:gd name="T9" fmla="*/ 288 h 288"/>
              <a:gd name="T10" fmla="*/ 228 w 288"/>
              <a:gd name="T11" fmla="*/ 228 h 288"/>
              <a:gd name="T12" fmla="*/ 248 w 288"/>
              <a:gd name="T13" fmla="*/ 168 h 288"/>
              <a:gd name="T14" fmla="*/ 272 w 288"/>
              <a:gd name="T15" fmla="*/ 80 h 288"/>
              <a:gd name="T16" fmla="*/ 288 w 288"/>
              <a:gd name="T17" fmla="*/ 0 h 288"/>
              <a:gd name="T18" fmla="*/ 96 w 288"/>
              <a:gd name="T1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96" y="0"/>
                </a:moveTo>
                <a:lnTo>
                  <a:pt x="80" y="92"/>
                </a:lnTo>
                <a:lnTo>
                  <a:pt x="48" y="192"/>
                </a:lnTo>
                <a:lnTo>
                  <a:pt x="0" y="288"/>
                </a:lnTo>
                <a:lnTo>
                  <a:pt x="192" y="288"/>
                </a:lnTo>
                <a:lnTo>
                  <a:pt x="228" y="228"/>
                </a:lnTo>
                <a:lnTo>
                  <a:pt x="248" y="168"/>
                </a:lnTo>
                <a:lnTo>
                  <a:pt x="272" y="80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454" name="Group 6"/>
          <p:cNvGrpSpPr>
            <a:grpSpLocks/>
          </p:cNvGrpSpPr>
          <p:nvPr/>
        </p:nvGrpSpPr>
        <p:grpSpPr bwMode="auto">
          <a:xfrm>
            <a:off x="2895600" y="3886200"/>
            <a:ext cx="6781800" cy="990600"/>
            <a:chOff x="864" y="2448"/>
            <a:chExt cx="4272" cy="624"/>
          </a:xfrm>
        </p:grpSpPr>
        <p:sp>
          <p:nvSpPr>
            <p:cNvPr id="104455" name="AutoShape 7" descr="Medium wood"/>
            <p:cNvSpPr>
              <a:spLocks noChangeArrowheads="1"/>
            </p:cNvSpPr>
            <p:nvPr/>
          </p:nvSpPr>
          <p:spPr bwMode="auto">
            <a:xfrm>
              <a:off x="864" y="2448"/>
              <a:ext cx="4272" cy="624"/>
            </a:xfrm>
            <a:prstGeom prst="cube">
              <a:avLst>
                <a:gd name="adj" fmla="val 83171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6" name="AutoShape 8" descr="Oak"/>
            <p:cNvSpPr>
              <a:spLocks noChangeArrowheads="1"/>
            </p:cNvSpPr>
            <p:nvPr/>
          </p:nvSpPr>
          <p:spPr bwMode="auto">
            <a:xfrm>
              <a:off x="864" y="2448"/>
              <a:ext cx="4224" cy="528"/>
            </a:xfrm>
            <a:prstGeom prst="parallelogram">
              <a:avLst>
                <a:gd name="adj" fmla="val 98111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1" y="3048001"/>
            <a:ext cx="1514475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8" name="Freeform 10" descr="Oak"/>
          <p:cNvSpPr>
            <a:spLocks/>
          </p:cNvSpPr>
          <p:nvPr/>
        </p:nvSpPr>
        <p:spPr bwMode="auto">
          <a:xfrm>
            <a:off x="3352800" y="3879850"/>
            <a:ext cx="1752600" cy="717550"/>
          </a:xfrm>
          <a:custGeom>
            <a:avLst/>
            <a:gdLst>
              <a:gd name="T0" fmla="*/ 204 w 1104"/>
              <a:gd name="T1" fmla="*/ 28 h 452"/>
              <a:gd name="T2" fmla="*/ 212 w 1104"/>
              <a:gd name="T3" fmla="*/ 248 h 452"/>
              <a:gd name="T4" fmla="*/ 248 w 1104"/>
              <a:gd name="T5" fmla="*/ 276 h 452"/>
              <a:gd name="T6" fmla="*/ 912 w 1104"/>
              <a:gd name="T7" fmla="*/ 340 h 452"/>
              <a:gd name="T8" fmla="*/ 1028 w 1104"/>
              <a:gd name="T9" fmla="*/ 168 h 452"/>
              <a:gd name="T10" fmla="*/ 1028 w 1104"/>
              <a:gd name="T11" fmla="*/ 0 h 452"/>
              <a:gd name="T12" fmla="*/ 1104 w 1104"/>
              <a:gd name="T13" fmla="*/ 4 h 452"/>
              <a:gd name="T14" fmla="*/ 1100 w 1104"/>
              <a:gd name="T15" fmla="*/ 452 h 452"/>
              <a:gd name="T16" fmla="*/ 0 w 1104"/>
              <a:gd name="T17" fmla="*/ 340 h 452"/>
              <a:gd name="T18" fmla="*/ 180 w 1104"/>
              <a:gd name="T19" fmla="*/ 44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4" h="452">
                <a:moveTo>
                  <a:pt x="204" y="28"/>
                </a:moveTo>
                <a:lnTo>
                  <a:pt x="212" y="248"/>
                </a:lnTo>
                <a:lnTo>
                  <a:pt x="248" y="276"/>
                </a:lnTo>
                <a:lnTo>
                  <a:pt x="912" y="340"/>
                </a:lnTo>
                <a:lnTo>
                  <a:pt x="1028" y="168"/>
                </a:lnTo>
                <a:lnTo>
                  <a:pt x="1028" y="0"/>
                </a:lnTo>
                <a:lnTo>
                  <a:pt x="1104" y="4"/>
                </a:lnTo>
                <a:lnTo>
                  <a:pt x="1100" y="452"/>
                </a:lnTo>
                <a:lnTo>
                  <a:pt x="0" y="340"/>
                </a:lnTo>
                <a:lnTo>
                  <a:pt x="180" y="44"/>
                </a:lnTo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459" name="Group 11"/>
          <p:cNvGrpSpPr>
            <a:grpSpLocks/>
          </p:cNvGrpSpPr>
          <p:nvPr/>
        </p:nvGrpSpPr>
        <p:grpSpPr bwMode="auto">
          <a:xfrm>
            <a:off x="3429000" y="1252538"/>
            <a:ext cx="228600" cy="228600"/>
            <a:chOff x="1200" y="816"/>
            <a:chExt cx="144" cy="144"/>
          </a:xfrm>
        </p:grpSpPr>
        <p:sp>
          <p:nvSpPr>
            <p:cNvPr id="104460" name="Oval 12"/>
            <p:cNvSpPr>
              <a:spLocks noChangeArrowheads="1"/>
            </p:cNvSpPr>
            <p:nvPr/>
          </p:nvSpPr>
          <p:spPr bwMode="auto">
            <a:xfrm>
              <a:off x="1200" y="816"/>
              <a:ext cx="144" cy="144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1" name="Oval 13"/>
            <p:cNvSpPr>
              <a:spLocks noChangeArrowheads="1"/>
            </p:cNvSpPr>
            <p:nvPr/>
          </p:nvSpPr>
          <p:spPr bwMode="auto">
            <a:xfrm>
              <a:off x="1248" y="8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462" name="Group 14"/>
          <p:cNvGrpSpPr>
            <a:grpSpLocks/>
          </p:cNvGrpSpPr>
          <p:nvPr/>
        </p:nvGrpSpPr>
        <p:grpSpPr bwMode="auto">
          <a:xfrm>
            <a:off x="7620000" y="1252538"/>
            <a:ext cx="228600" cy="228600"/>
            <a:chOff x="1200" y="816"/>
            <a:chExt cx="144" cy="144"/>
          </a:xfrm>
        </p:grpSpPr>
        <p:sp>
          <p:nvSpPr>
            <p:cNvPr id="104463" name="Oval 15"/>
            <p:cNvSpPr>
              <a:spLocks noChangeArrowheads="1"/>
            </p:cNvSpPr>
            <p:nvPr/>
          </p:nvSpPr>
          <p:spPr bwMode="auto">
            <a:xfrm>
              <a:off x="1200" y="816"/>
              <a:ext cx="144" cy="144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4" name="Oval 16"/>
            <p:cNvSpPr>
              <a:spLocks noChangeArrowheads="1"/>
            </p:cNvSpPr>
            <p:nvPr/>
          </p:nvSpPr>
          <p:spPr bwMode="auto">
            <a:xfrm>
              <a:off x="1248" y="8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3657600" y="1371600"/>
            <a:ext cx="396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6" name="Freeform 18"/>
          <p:cNvSpPr>
            <a:spLocks/>
          </p:cNvSpPr>
          <p:nvPr/>
        </p:nvSpPr>
        <p:spPr bwMode="auto">
          <a:xfrm>
            <a:off x="3249613" y="1371600"/>
            <a:ext cx="481012" cy="1854200"/>
          </a:xfrm>
          <a:custGeom>
            <a:avLst/>
            <a:gdLst>
              <a:gd name="T0" fmla="*/ 113 w 303"/>
              <a:gd name="T1" fmla="*/ 0 h 1168"/>
              <a:gd name="T2" fmla="*/ 17 w 303"/>
              <a:gd name="T3" fmla="*/ 96 h 1168"/>
              <a:gd name="T4" fmla="*/ 10 w 303"/>
              <a:gd name="T5" fmla="*/ 517 h 1168"/>
              <a:gd name="T6" fmla="*/ 28 w 303"/>
              <a:gd name="T7" fmla="*/ 1065 h 1168"/>
              <a:gd name="T8" fmla="*/ 175 w 303"/>
              <a:gd name="T9" fmla="*/ 1138 h 1168"/>
              <a:gd name="T10" fmla="*/ 303 w 303"/>
              <a:gd name="T11" fmla="*/ 1138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3" h="1168">
                <a:moveTo>
                  <a:pt x="113" y="0"/>
                </a:moveTo>
                <a:cubicBezTo>
                  <a:pt x="73" y="4"/>
                  <a:pt x="34" y="10"/>
                  <a:pt x="17" y="96"/>
                </a:cubicBezTo>
                <a:cubicBezTo>
                  <a:pt x="0" y="182"/>
                  <a:pt x="8" y="356"/>
                  <a:pt x="10" y="517"/>
                </a:cubicBezTo>
                <a:cubicBezTo>
                  <a:pt x="12" y="678"/>
                  <a:pt x="1" y="962"/>
                  <a:pt x="28" y="1065"/>
                </a:cubicBezTo>
                <a:cubicBezTo>
                  <a:pt x="55" y="1168"/>
                  <a:pt x="129" y="1126"/>
                  <a:pt x="175" y="1138"/>
                </a:cubicBezTo>
                <a:cubicBezTo>
                  <a:pt x="221" y="1150"/>
                  <a:pt x="276" y="1138"/>
                  <a:pt x="303" y="113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7" name="Freeform 19"/>
          <p:cNvSpPr>
            <a:spLocks/>
          </p:cNvSpPr>
          <p:nvPr/>
        </p:nvSpPr>
        <p:spPr bwMode="auto">
          <a:xfrm>
            <a:off x="7848600" y="1371600"/>
            <a:ext cx="141288" cy="1219200"/>
          </a:xfrm>
          <a:custGeom>
            <a:avLst/>
            <a:gdLst>
              <a:gd name="T0" fmla="*/ 0 w 89"/>
              <a:gd name="T1" fmla="*/ 0 h 768"/>
              <a:gd name="T2" fmla="*/ 75 w 89"/>
              <a:gd name="T3" fmla="*/ 41 h 768"/>
              <a:gd name="T4" fmla="*/ 82 w 89"/>
              <a:gd name="T5" fmla="*/ 110 h 768"/>
              <a:gd name="T6" fmla="*/ 82 w 89"/>
              <a:gd name="T7" fmla="*/ 475 h 768"/>
              <a:gd name="T8" fmla="*/ 82 w 89"/>
              <a:gd name="T9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768">
                <a:moveTo>
                  <a:pt x="0" y="0"/>
                </a:moveTo>
                <a:cubicBezTo>
                  <a:pt x="12" y="7"/>
                  <a:pt x="61" y="23"/>
                  <a:pt x="75" y="41"/>
                </a:cubicBezTo>
                <a:cubicBezTo>
                  <a:pt x="89" y="59"/>
                  <a:pt x="81" y="38"/>
                  <a:pt x="82" y="110"/>
                </a:cubicBezTo>
                <a:cubicBezTo>
                  <a:pt x="83" y="182"/>
                  <a:pt x="82" y="366"/>
                  <a:pt x="82" y="475"/>
                </a:cubicBezTo>
                <a:cubicBezTo>
                  <a:pt x="82" y="585"/>
                  <a:pt x="82" y="677"/>
                  <a:pt x="82" y="76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7848600" y="2590800"/>
            <a:ext cx="228600" cy="609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 flipH="1">
            <a:off x="7848600" y="2590800"/>
            <a:ext cx="228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0" name="AutoShape 22"/>
          <p:cNvSpPr>
            <a:spLocks noChangeArrowheads="1"/>
          </p:cNvSpPr>
          <p:nvPr/>
        </p:nvSpPr>
        <p:spPr bwMode="auto">
          <a:xfrm>
            <a:off x="6553200" y="4048125"/>
            <a:ext cx="762000" cy="228600"/>
          </a:xfrm>
          <a:prstGeom prst="cube">
            <a:avLst>
              <a:gd name="adj" fmla="val 631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Freeform 23"/>
          <p:cNvSpPr>
            <a:spLocks/>
          </p:cNvSpPr>
          <p:nvPr/>
        </p:nvSpPr>
        <p:spPr bwMode="auto">
          <a:xfrm>
            <a:off x="7170738" y="3200400"/>
            <a:ext cx="863600" cy="914400"/>
          </a:xfrm>
          <a:custGeom>
            <a:avLst/>
            <a:gdLst>
              <a:gd name="T0" fmla="*/ 523 w 544"/>
              <a:gd name="T1" fmla="*/ 0 h 576"/>
              <a:gd name="T2" fmla="*/ 521 w 544"/>
              <a:gd name="T3" fmla="*/ 434 h 576"/>
              <a:gd name="T4" fmla="*/ 457 w 544"/>
              <a:gd name="T5" fmla="*/ 553 h 576"/>
              <a:gd name="T6" fmla="*/ 0 w 544"/>
              <a:gd name="T7" fmla="*/ 57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4" h="576">
                <a:moveTo>
                  <a:pt x="523" y="0"/>
                </a:moveTo>
                <a:cubicBezTo>
                  <a:pt x="523" y="72"/>
                  <a:pt x="532" y="342"/>
                  <a:pt x="521" y="434"/>
                </a:cubicBezTo>
                <a:cubicBezTo>
                  <a:pt x="510" y="526"/>
                  <a:pt x="544" y="530"/>
                  <a:pt x="457" y="553"/>
                </a:cubicBezTo>
                <a:cubicBezTo>
                  <a:pt x="370" y="576"/>
                  <a:pt x="95" y="567"/>
                  <a:pt x="0" y="57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2" name="Freeform 24"/>
          <p:cNvSpPr>
            <a:spLocks/>
          </p:cNvSpPr>
          <p:nvPr/>
        </p:nvSpPr>
        <p:spPr bwMode="auto">
          <a:xfrm>
            <a:off x="4876800" y="3141663"/>
            <a:ext cx="1843088" cy="1014412"/>
          </a:xfrm>
          <a:custGeom>
            <a:avLst/>
            <a:gdLst>
              <a:gd name="T0" fmla="*/ 0 w 1161"/>
              <a:gd name="T1" fmla="*/ 5 h 639"/>
              <a:gd name="T2" fmla="*/ 165 w 1161"/>
              <a:gd name="T3" fmla="*/ 14 h 639"/>
              <a:gd name="T4" fmla="*/ 238 w 1161"/>
              <a:gd name="T5" fmla="*/ 87 h 639"/>
              <a:gd name="T6" fmla="*/ 256 w 1161"/>
              <a:gd name="T7" fmla="*/ 234 h 639"/>
              <a:gd name="T8" fmla="*/ 256 w 1161"/>
              <a:gd name="T9" fmla="*/ 471 h 639"/>
              <a:gd name="T10" fmla="*/ 288 w 1161"/>
              <a:gd name="T11" fmla="*/ 613 h 639"/>
              <a:gd name="T12" fmla="*/ 576 w 1161"/>
              <a:gd name="T13" fmla="*/ 627 h 639"/>
              <a:gd name="T14" fmla="*/ 1161 w 1161"/>
              <a:gd name="T15" fmla="*/ 608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61" h="639">
                <a:moveTo>
                  <a:pt x="0" y="5"/>
                </a:moveTo>
                <a:cubicBezTo>
                  <a:pt x="27" y="6"/>
                  <a:pt x="125" y="0"/>
                  <a:pt x="165" y="14"/>
                </a:cubicBezTo>
                <a:cubicBezTo>
                  <a:pt x="205" y="28"/>
                  <a:pt x="223" y="50"/>
                  <a:pt x="238" y="87"/>
                </a:cubicBezTo>
                <a:cubicBezTo>
                  <a:pt x="253" y="124"/>
                  <a:pt x="253" y="170"/>
                  <a:pt x="256" y="234"/>
                </a:cubicBezTo>
                <a:cubicBezTo>
                  <a:pt x="259" y="298"/>
                  <a:pt x="251" y="408"/>
                  <a:pt x="256" y="471"/>
                </a:cubicBezTo>
                <a:cubicBezTo>
                  <a:pt x="261" y="534"/>
                  <a:pt x="235" y="587"/>
                  <a:pt x="288" y="613"/>
                </a:cubicBezTo>
                <a:cubicBezTo>
                  <a:pt x="341" y="639"/>
                  <a:pt x="431" y="628"/>
                  <a:pt x="576" y="627"/>
                </a:cubicBezTo>
                <a:cubicBezTo>
                  <a:pt x="721" y="626"/>
                  <a:pt x="1039" y="612"/>
                  <a:pt x="1161" y="60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73" name="Rectangle 25"/>
          <p:cNvSpPr>
            <a:spLocks noChangeArrowheads="1"/>
          </p:cNvSpPr>
          <p:nvPr/>
        </p:nvSpPr>
        <p:spPr bwMode="auto">
          <a:xfrm>
            <a:off x="6729413" y="3919538"/>
            <a:ext cx="762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Rectangle 26"/>
          <p:cNvSpPr>
            <a:spLocks noChangeArrowheads="1"/>
          </p:cNvSpPr>
          <p:nvPr/>
        </p:nvSpPr>
        <p:spPr bwMode="auto">
          <a:xfrm>
            <a:off x="7081838" y="3943350"/>
            <a:ext cx="80962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75" name="Group 27"/>
          <p:cNvGrpSpPr>
            <a:grpSpLocks/>
          </p:cNvGrpSpPr>
          <p:nvPr/>
        </p:nvGrpSpPr>
        <p:grpSpPr bwMode="auto">
          <a:xfrm>
            <a:off x="6716713" y="3694114"/>
            <a:ext cx="679450" cy="236537"/>
            <a:chOff x="3263" y="2315"/>
            <a:chExt cx="428" cy="149"/>
          </a:xfrm>
        </p:grpSpPr>
        <p:sp>
          <p:nvSpPr>
            <p:cNvPr id="104476" name="Rectangle 28"/>
            <p:cNvSpPr>
              <a:spLocks noChangeArrowheads="1"/>
            </p:cNvSpPr>
            <p:nvPr/>
          </p:nvSpPr>
          <p:spPr bwMode="auto">
            <a:xfrm rot="-1373433">
              <a:off x="3263" y="2416"/>
              <a:ext cx="28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7" name="AutoShape 29" descr="Papyrus"/>
            <p:cNvSpPr>
              <a:spLocks noChangeArrowheads="1"/>
            </p:cNvSpPr>
            <p:nvPr/>
          </p:nvSpPr>
          <p:spPr bwMode="auto">
            <a:xfrm rot="-1427834">
              <a:off x="3525" y="2315"/>
              <a:ext cx="166" cy="76"/>
            </a:xfrm>
            <a:prstGeom prst="roundRect">
              <a:avLst>
                <a:gd name="adj" fmla="val 35801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478" name="Group 30"/>
          <p:cNvGrpSpPr>
            <a:grpSpLocks/>
          </p:cNvGrpSpPr>
          <p:nvPr/>
        </p:nvGrpSpPr>
        <p:grpSpPr bwMode="auto">
          <a:xfrm rot="1265541">
            <a:off x="6767513" y="3827464"/>
            <a:ext cx="679450" cy="236537"/>
            <a:chOff x="3263" y="2315"/>
            <a:chExt cx="428" cy="149"/>
          </a:xfrm>
        </p:grpSpPr>
        <p:sp>
          <p:nvSpPr>
            <p:cNvPr id="104479" name="Rectangle 31"/>
            <p:cNvSpPr>
              <a:spLocks noChangeArrowheads="1"/>
            </p:cNvSpPr>
            <p:nvPr/>
          </p:nvSpPr>
          <p:spPr bwMode="auto">
            <a:xfrm rot="-1373433">
              <a:off x="3263" y="2416"/>
              <a:ext cx="288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0" name="AutoShape 32" descr="Papyrus"/>
            <p:cNvSpPr>
              <a:spLocks noChangeArrowheads="1"/>
            </p:cNvSpPr>
            <p:nvPr/>
          </p:nvSpPr>
          <p:spPr bwMode="auto">
            <a:xfrm rot="-1427834">
              <a:off x="3525" y="2315"/>
              <a:ext cx="166" cy="76"/>
            </a:xfrm>
            <a:prstGeom prst="roundRect">
              <a:avLst>
                <a:gd name="adj" fmla="val 35801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81" name="Freeform 33"/>
          <p:cNvSpPr>
            <a:spLocks/>
          </p:cNvSpPr>
          <p:nvPr/>
        </p:nvSpPr>
        <p:spPr bwMode="auto">
          <a:xfrm>
            <a:off x="4038600" y="1352550"/>
            <a:ext cx="457200" cy="457200"/>
          </a:xfrm>
          <a:custGeom>
            <a:avLst/>
            <a:gdLst>
              <a:gd name="T0" fmla="*/ 96 w 288"/>
              <a:gd name="T1" fmla="*/ 0 h 288"/>
              <a:gd name="T2" fmla="*/ 80 w 288"/>
              <a:gd name="T3" fmla="*/ 92 h 288"/>
              <a:gd name="T4" fmla="*/ 48 w 288"/>
              <a:gd name="T5" fmla="*/ 192 h 288"/>
              <a:gd name="T6" fmla="*/ 0 w 288"/>
              <a:gd name="T7" fmla="*/ 288 h 288"/>
              <a:gd name="T8" fmla="*/ 192 w 288"/>
              <a:gd name="T9" fmla="*/ 288 h 288"/>
              <a:gd name="T10" fmla="*/ 228 w 288"/>
              <a:gd name="T11" fmla="*/ 228 h 288"/>
              <a:gd name="T12" fmla="*/ 248 w 288"/>
              <a:gd name="T13" fmla="*/ 168 h 288"/>
              <a:gd name="T14" fmla="*/ 272 w 288"/>
              <a:gd name="T15" fmla="*/ 80 h 288"/>
              <a:gd name="T16" fmla="*/ 288 w 288"/>
              <a:gd name="T17" fmla="*/ 0 h 288"/>
              <a:gd name="T18" fmla="*/ 96 w 288"/>
              <a:gd name="T1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96" y="0"/>
                </a:moveTo>
                <a:lnTo>
                  <a:pt x="80" y="92"/>
                </a:lnTo>
                <a:lnTo>
                  <a:pt x="48" y="192"/>
                </a:lnTo>
                <a:lnTo>
                  <a:pt x="0" y="288"/>
                </a:lnTo>
                <a:lnTo>
                  <a:pt x="192" y="288"/>
                </a:lnTo>
                <a:lnTo>
                  <a:pt x="228" y="228"/>
                </a:lnTo>
                <a:lnTo>
                  <a:pt x="248" y="168"/>
                </a:lnTo>
                <a:lnTo>
                  <a:pt x="272" y="80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2" name="Freeform 34"/>
          <p:cNvSpPr>
            <a:spLocks/>
          </p:cNvSpPr>
          <p:nvPr/>
        </p:nvSpPr>
        <p:spPr bwMode="auto">
          <a:xfrm>
            <a:off x="4953000" y="1352550"/>
            <a:ext cx="457200" cy="457200"/>
          </a:xfrm>
          <a:custGeom>
            <a:avLst/>
            <a:gdLst>
              <a:gd name="T0" fmla="*/ 96 w 288"/>
              <a:gd name="T1" fmla="*/ 0 h 288"/>
              <a:gd name="T2" fmla="*/ 80 w 288"/>
              <a:gd name="T3" fmla="*/ 92 h 288"/>
              <a:gd name="T4" fmla="*/ 48 w 288"/>
              <a:gd name="T5" fmla="*/ 192 h 288"/>
              <a:gd name="T6" fmla="*/ 0 w 288"/>
              <a:gd name="T7" fmla="*/ 288 h 288"/>
              <a:gd name="T8" fmla="*/ 192 w 288"/>
              <a:gd name="T9" fmla="*/ 288 h 288"/>
              <a:gd name="T10" fmla="*/ 228 w 288"/>
              <a:gd name="T11" fmla="*/ 228 h 288"/>
              <a:gd name="T12" fmla="*/ 248 w 288"/>
              <a:gd name="T13" fmla="*/ 168 h 288"/>
              <a:gd name="T14" fmla="*/ 272 w 288"/>
              <a:gd name="T15" fmla="*/ 80 h 288"/>
              <a:gd name="T16" fmla="*/ 288 w 288"/>
              <a:gd name="T17" fmla="*/ 0 h 288"/>
              <a:gd name="T18" fmla="*/ 96 w 288"/>
              <a:gd name="T1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96" y="0"/>
                </a:moveTo>
                <a:lnTo>
                  <a:pt x="80" y="92"/>
                </a:lnTo>
                <a:lnTo>
                  <a:pt x="48" y="192"/>
                </a:lnTo>
                <a:lnTo>
                  <a:pt x="0" y="288"/>
                </a:lnTo>
                <a:lnTo>
                  <a:pt x="192" y="288"/>
                </a:lnTo>
                <a:lnTo>
                  <a:pt x="228" y="228"/>
                </a:lnTo>
                <a:lnTo>
                  <a:pt x="248" y="168"/>
                </a:lnTo>
                <a:lnTo>
                  <a:pt x="272" y="80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3" name="Freeform 35"/>
          <p:cNvSpPr>
            <a:spLocks/>
          </p:cNvSpPr>
          <p:nvPr/>
        </p:nvSpPr>
        <p:spPr bwMode="auto">
          <a:xfrm>
            <a:off x="5943600" y="1346200"/>
            <a:ext cx="457200" cy="457200"/>
          </a:xfrm>
          <a:custGeom>
            <a:avLst/>
            <a:gdLst>
              <a:gd name="T0" fmla="*/ 96 w 288"/>
              <a:gd name="T1" fmla="*/ 0 h 288"/>
              <a:gd name="T2" fmla="*/ 80 w 288"/>
              <a:gd name="T3" fmla="*/ 92 h 288"/>
              <a:gd name="T4" fmla="*/ 48 w 288"/>
              <a:gd name="T5" fmla="*/ 192 h 288"/>
              <a:gd name="T6" fmla="*/ 0 w 288"/>
              <a:gd name="T7" fmla="*/ 288 h 288"/>
              <a:gd name="T8" fmla="*/ 192 w 288"/>
              <a:gd name="T9" fmla="*/ 288 h 288"/>
              <a:gd name="T10" fmla="*/ 228 w 288"/>
              <a:gd name="T11" fmla="*/ 228 h 288"/>
              <a:gd name="T12" fmla="*/ 248 w 288"/>
              <a:gd name="T13" fmla="*/ 168 h 288"/>
              <a:gd name="T14" fmla="*/ 272 w 288"/>
              <a:gd name="T15" fmla="*/ 80 h 288"/>
              <a:gd name="T16" fmla="*/ 288 w 288"/>
              <a:gd name="T17" fmla="*/ 0 h 288"/>
              <a:gd name="T18" fmla="*/ 96 w 288"/>
              <a:gd name="T1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96" y="0"/>
                </a:moveTo>
                <a:lnTo>
                  <a:pt x="80" y="92"/>
                </a:lnTo>
                <a:lnTo>
                  <a:pt x="48" y="192"/>
                </a:lnTo>
                <a:lnTo>
                  <a:pt x="0" y="288"/>
                </a:lnTo>
                <a:lnTo>
                  <a:pt x="192" y="288"/>
                </a:lnTo>
                <a:lnTo>
                  <a:pt x="228" y="228"/>
                </a:lnTo>
                <a:lnTo>
                  <a:pt x="248" y="168"/>
                </a:lnTo>
                <a:lnTo>
                  <a:pt x="272" y="80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4" name="Freeform 36"/>
          <p:cNvSpPr>
            <a:spLocks/>
          </p:cNvSpPr>
          <p:nvPr/>
        </p:nvSpPr>
        <p:spPr bwMode="auto">
          <a:xfrm>
            <a:off x="6705600" y="1352550"/>
            <a:ext cx="457200" cy="457200"/>
          </a:xfrm>
          <a:custGeom>
            <a:avLst/>
            <a:gdLst>
              <a:gd name="T0" fmla="*/ 96 w 288"/>
              <a:gd name="T1" fmla="*/ 0 h 288"/>
              <a:gd name="T2" fmla="*/ 80 w 288"/>
              <a:gd name="T3" fmla="*/ 92 h 288"/>
              <a:gd name="T4" fmla="*/ 48 w 288"/>
              <a:gd name="T5" fmla="*/ 192 h 288"/>
              <a:gd name="T6" fmla="*/ 0 w 288"/>
              <a:gd name="T7" fmla="*/ 288 h 288"/>
              <a:gd name="T8" fmla="*/ 192 w 288"/>
              <a:gd name="T9" fmla="*/ 288 h 288"/>
              <a:gd name="T10" fmla="*/ 228 w 288"/>
              <a:gd name="T11" fmla="*/ 228 h 288"/>
              <a:gd name="T12" fmla="*/ 248 w 288"/>
              <a:gd name="T13" fmla="*/ 168 h 288"/>
              <a:gd name="T14" fmla="*/ 272 w 288"/>
              <a:gd name="T15" fmla="*/ 80 h 288"/>
              <a:gd name="T16" fmla="*/ 288 w 288"/>
              <a:gd name="T17" fmla="*/ 0 h 288"/>
              <a:gd name="T18" fmla="*/ 96 w 288"/>
              <a:gd name="T19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" h="288">
                <a:moveTo>
                  <a:pt x="96" y="0"/>
                </a:moveTo>
                <a:lnTo>
                  <a:pt x="80" y="92"/>
                </a:lnTo>
                <a:lnTo>
                  <a:pt x="48" y="192"/>
                </a:lnTo>
                <a:lnTo>
                  <a:pt x="0" y="288"/>
                </a:lnTo>
                <a:lnTo>
                  <a:pt x="192" y="288"/>
                </a:lnTo>
                <a:lnTo>
                  <a:pt x="228" y="228"/>
                </a:lnTo>
                <a:lnTo>
                  <a:pt x="248" y="168"/>
                </a:lnTo>
                <a:lnTo>
                  <a:pt x="272" y="80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8458200" y="26670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Cầu chì</a:t>
            </a:r>
          </a:p>
        </p:txBody>
      </p:sp>
      <p:sp>
        <p:nvSpPr>
          <p:cNvPr id="104486" name="Text Box 38"/>
          <p:cNvSpPr txBox="1">
            <a:spLocks noChangeArrowheads="1"/>
          </p:cNvSpPr>
          <p:nvPr/>
        </p:nvSpPr>
        <p:spPr bwMode="auto">
          <a:xfrm>
            <a:off x="4267200" y="685800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Dây sắt</a:t>
            </a:r>
          </a:p>
        </p:txBody>
      </p:sp>
      <p:sp>
        <p:nvSpPr>
          <p:cNvPr id="104487" name="Text Box 39"/>
          <p:cNvSpPr txBox="1">
            <a:spLocks noChangeArrowheads="1"/>
          </p:cNvSpPr>
          <p:nvPr/>
        </p:nvSpPr>
        <p:spPr bwMode="auto">
          <a:xfrm>
            <a:off x="6143625" y="652463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Mảnh giấy nhỏ</a:t>
            </a:r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4648200" y="990600"/>
            <a:ext cx="76200" cy="3810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 flipH="1">
            <a:off x="6248400" y="990600"/>
            <a:ext cx="685800" cy="5334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90" name="Line 42"/>
          <p:cNvSpPr>
            <a:spLocks noChangeShapeType="1"/>
          </p:cNvSpPr>
          <p:nvPr/>
        </p:nvSpPr>
        <p:spPr bwMode="auto">
          <a:xfrm flipH="1">
            <a:off x="8124825" y="2876550"/>
            <a:ext cx="381000" cy="7620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4491" name="Picture 43" descr="Flame-06-june"/>
          <p:cNvPicPr>
            <a:picLocks noChangeAspect="1" noChangeArrowheads="1" noCrop="1"/>
          </p:cNvPicPr>
          <p:nvPr/>
        </p:nvPicPr>
        <p:blipFill>
          <a:blip r:embed="rId6" cstate="email">
            <a:lum bright="30000" contras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304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2" name="Picture 44" descr="Flame-06-june"/>
          <p:cNvPicPr>
            <a:picLocks noChangeAspect="1" noChangeArrowheads="1" noCrop="1"/>
          </p:cNvPicPr>
          <p:nvPr/>
        </p:nvPicPr>
        <p:blipFill>
          <a:blip r:embed="rId6" cstate="email">
            <a:lum bright="24000" contras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04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3" name="Picture 45" descr="Flame-06-june"/>
          <p:cNvPicPr>
            <a:picLocks noChangeAspect="1" noChangeArrowheads="1" noCrop="1"/>
          </p:cNvPicPr>
          <p:nvPr/>
        </p:nvPicPr>
        <p:blipFill>
          <a:blip r:embed="rId6" cstate="email">
            <a:lum bright="24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304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94" name="Picture 46" descr="Flame-06-june"/>
          <p:cNvPicPr>
            <a:picLocks noChangeAspect="1" noChangeArrowheads="1" noCrop="1"/>
          </p:cNvPicPr>
          <p:nvPr/>
        </p:nvPicPr>
        <p:blipFill>
          <a:blip r:embed="rId6" cstate="email">
            <a:lum bright="30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3048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95" name="Text Box 47"/>
          <p:cNvSpPr txBox="1">
            <a:spLocks noChangeArrowheads="1"/>
          </p:cNvSpPr>
          <p:nvPr/>
        </p:nvSpPr>
        <p:spPr bwMode="auto">
          <a:xfrm>
            <a:off x="5353050" y="518160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Hình 22.2</a:t>
            </a:r>
          </a:p>
        </p:txBody>
      </p:sp>
      <p:sp>
        <p:nvSpPr>
          <p:cNvPr id="104496" name="AutoShape 4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96400" y="5715000"/>
            <a:ext cx="304800" cy="304800"/>
          </a:xfrm>
          <a:prstGeom prst="actionButtonBeginning">
            <a:avLst/>
          </a:prstGeom>
          <a:solidFill>
            <a:srgbClr val="00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97" name="Text Box 49"/>
          <p:cNvSpPr txBox="1">
            <a:spLocks noChangeArrowheads="1"/>
          </p:cNvSpPr>
          <p:nvPr/>
        </p:nvSpPr>
        <p:spPr bwMode="auto">
          <a:xfrm>
            <a:off x="8763000" y="6172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99FF">
                        <a:alpha val="49001"/>
                      </a:srgbClr>
                    </a:gs>
                    <a:gs pos="50000">
                      <a:schemeClr val="bg1"/>
                    </a:gs>
                    <a:gs pos="100000">
                      <a:srgbClr val="6699FF">
                        <a:alpha val="49001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Trở lại Vật lý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"/>
                                        <p:tgtEl>
                                          <p:spTgt spid="10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4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4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04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4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4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3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600"/>
                                        <p:tgtEl>
                                          <p:spTgt spid="1044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80"/>
                                        <p:tgtEl>
                                          <p:spTgt spid="104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80"/>
                                        <p:tgtEl>
                                          <p:spTgt spid="1044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8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5.55112E-17 4.44444E-6 C -0.00156 0.00949 -0.00087 0.00393 -0.00191 0.0162 C -0.00208 0.01805 -0.00243 0.02129 -0.00243 0.02175 C -0.00226 0.04097 -0.00399 0.05231 -0.00052 0.06574 C -0.00087 0.07546 -0.00052 0.08217 -0.00243 0.08981 C -0.00382 0.10463 -0.00608 0.11597 -0.00868 0.12939 C -0.0099 0.13611 -0.00955 0.14467 -0.01059 0.15208 C -0.01111 0.16435 -0.01215 0.17592 -0.01302 0.1875 C -0.01285 0.19768 -0.01285 0.2081 -0.0125 0.21828 C -0.01215 0.225 -0.01059 0.23148 -0.01007 0.23842 C -0.00955 0.24699 -0.00972 0.25555 -0.00868 0.26388 C -0.00885 0.27268 -0.00764 0.28588 -0.01146 0.28912 C -0.0125 0.29444 -0.01389 0.30023 -0.01441 0.30578 C -0.01493 0.3118 -0.0151 0.31782 -0.0158 0.32361 C -0.01667 0.35324 -0.0158 0.38356 -0.0158 0.41388 " pathEditMode="relative" rAng="0" ptsTypes="ffffffffffffffA">
                                      <p:cBhvr>
                                        <p:cTn id="47" dur="2180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069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8.67362E-19 -5.18519E-6 C 0.00312 0.00624 -0.00035 -0.00163 0.00208 0.01018 C 0.0026 0.01272 0.00434 0.01457 0.00555 0.01666 C 0.00833 0.02198 0.00885 0.02337 0.00972 0.02962 C 0.00937 0.04582 0.0092 0.05393 0.00694 0.06758 C 0.00677 0.06851 0.00486 0.07893 0.00417 0.08055 C 0.0033 0.0824 0.00139 0.0861 0.00139 0.0861 C -0.00035 0.09559 0.00035 0.09096 -0.0007 0.09999 C -0.00017 0.1118 0.00069 0.12221 0.00347 0.13332 C 0.00417 0.14119 0.00486 0.14374 0.00347 0.15092 C 0.0026 0.16064 0.00191 0.16805 8.67362E-19 0.17684 C 8.67362E-19 0.17684 -0.00174 0.18379 -0.00208 0.18518 C -0.00226 0.1861 -0.00278 0.18795 -0.00278 0.18795 C -0.00208 0.20508 -0.00382 0.20994 0.00278 0.22221 C 0.00503 0.22638 0.00538 0.23031 0.00833 0.23425 C 0.01007 0.24096 0.01233 0.24652 0.01319 0.25369 C 0.01302 0.26018 0.01285 0.26666 0.0125 0.27314 C 0.01233 0.27661 0.01042 0.28332 0.01042 0.28332 C 0.01076 0.28795 0.01007 0.29328 0.0118 0.29721 C 0.01701 0.30925 0.01944 0.31018 0.01944 0.32499 " pathEditMode="relative" ptsTypes="fffffffffffffffffffA">
                                      <p:cBhvr>
                                        <p:cTn id="49" dur="228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11111E-6 -3.7037E-6 C -0.00156 0.00718 -0.00417 0.0125 -0.00625 0.01944 C -0.00781 0.025 -0.00903 0.03079 -0.01111 0.03611 C -0.01181 0.04699 -0.01511 0.06296 -0.01042 0.07222 C -0.00938 0.07917 -0.00886 0.08565 -0.00833 0.09259 C -0.00903 0.11273 -0.0092 0.11505 -0.01736 0.12963 C -0.01806 0.13264 -0.01945 0.13495 -0.02014 0.13796 C -0.01997 0.14143 -0.02101 0.15532 -0.01806 0.16111 C -0.01649 0.16435 -0.01493 0.16805 -0.0125 0.17037 C -0.01163 0.1713 -0.01042 0.17199 -0.00972 0.17315 C -0.00365 0.18218 0.0026 0.19375 0.00486 0.20555 C 0.00347 0.22176 -0.00226 0.23171 -0.00833 0.24537 C -0.00903 0.24954 -0.01042 0.25324 -0.01111 0.25741 C -0.01042 0.26991 -0.00833 0.28194 -0.00764 0.29444 C -0.00695 0.30787 -0.00972 0.32662 1.11111E-6 0.33518 C 0.00052 0.35393 0.00347 0.36389 -0.00278 0.3787 C -0.00504 0.3838 -0.00955 0.38657 -0.0132 0.38981 C -0.01458 0.39097 -0.01736 0.39352 -0.01736 0.39352 C -0.0224 0.39259 -0.02066 0.39259 -0.02292 0.39259 " pathEditMode="relative" ptsTypes="ffffffffffffffffffA">
                                      <p:cBhvr>
                                        <p:cTn id="51" dur="218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07 -1.48148E-6 C 0.00174 0.00579 0.0033 0.01065 0.00434 0.01621 C 0.00365 0.03773 0.00174 0.05417 -0.00729 0.0713 C -0.0092 0.07871 -0.00781 0.0757 -0.01024 0.08056 C -0.0118 0.08889 -0.01232 0.0963 -0.01024 0.10509 C -0.01007 0.1088 -0.01007 0.11273 -0.00955 0.11621 C -0.00902 0.12014 -0.00625 0.12384 -0.0052 0.12755 C -0.00382 0.13241 -0.00347 0.13634 -0.00156 0.14074 C -0.00208 0.14699 -0.00208 0.15301 -0.00295 0.15903 C -0.0033 0.16204 -0.00642 0.16597 -0.00729 0.16829 C -0.00955 0.17338 -0.01024 0.17894 -0.0125 0.18357 C -0.01302 0.18727 -0.01458 0.19375 -0.01458 0.19398 C -0.01354 0.2088 -0.01354 0.21134 -0.01093 0.22246 C -0.01076 0.24005 -0.01076 0.25787 -0.01024 0.27546 C -0.00972 0.29583 -0.01163 0.32037 -0.00659 0.34074 C -0.0059 0.34421 0.00035 0.36458 0.00209 0.36528 C 0.00695 0.36759 0.00643 0.36852 0.0125 0.36852 " pathEditMode="relative" rAng="0" ptsTypes="ffffffffffffffffA">
                                      <p:cBhvr>
                                        <p:cTn id="53" dur="238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842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6.66667E-6 -3.7037E-6 C -0.00209 0.00857 -0.00381 0.01783 -0.00694 0.02593 C -0.00833 0.03519 -0.00885 0.04445 -0.00972 0.05371 C -0.00919 0.07269 -0.00798 0.08681 -0.00555 0.10463 C -0.00451 0.11227 -0.00399 0.11945 -0.00069 0.12593 C 0.00087 0.15186 -0.00416 0.16598 -0.0118 0.18797 C -0.0144 0.19514 -0.01562 0.20255 -0.01874 0.20926 C -0.01961 0.21482 -0.01978 0.22037 -0.02083 0.22593 C -0.02031 0.24746 -0.02222 0.25023 -0.01458 0.26389 C -0.01388 0.27848 -0.01406 0.27431 -0.0118 0.28334 C -0.01215 0.29699 -0.01058 0.31366 -0.01666 0.32593 C -0.0184 0.33496 -0.02117 0.34005 -0.02708 0.34537 C -0.02847 0.35116 -0.02638 0.34537 -0.03055 0.34908 C -0.03124 0.34977 -0.03142 0.35093 -0.03194 0.35186 C -0.03333 0.35371 -0.0361 0.35741 -0.0361 0.35741 C -0.0368 0.36135 -0.03784 0.36389 -0.03888 0.3676 C -0.0394 0.36945 -0.04027 0.37315 -0.04027 0.37315 C -0.03958 0.37963 -0.03801 0.38959 -0.04097 0.39537 C -0.04218 0.39792 -0.04722 0.39908 -0.04722 0.39908 " pathEditMode="relative" ptsTypes="ffffffffffffffffffA">
                                      <p:cBhvr>
                                        <p:cTn id="55" dur="218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5E-6 3.7037E-7 C 0.00104 0.00972 0.00416 0.01968 0.0059 0.0294 C 0.00694 0.04213 0.00712 0.05278 0.00364 0.06435 C 0.00121 0.08287 0.00104 0.10324 -0.00226 0.12153 C -0.00434 0.1331 -0.00625 0.14282 -0.00695 0.15509 C -0.0066 0.16042 -0.00643 0.16574 -0.00591 0.17106 C -0.00556 0.17454 -0.00434 0.18079 -0.00434 0.18102 C -0.004 0.19954 -0.00365 0.20393 -0.00226 0.21875 C -0.00226 0.22662 -0.00226 0.23449 -0.00278 0.2419 C -0.00347 0.25255 -0.01094 0.26134 -0.01441 0.26759 C -0.01858 0.27454 -0.01997 0.28495 -0.02136 0.29514 C -0.02101 0.30347 -0.02118 0.31204 -0.02031 0.32037 C -0.02014 0.32361 -0.01841 0.32569 -0.01771 0.32893 C -0.01528 0.34097 -0.01025 0.34676 -0.00643 0.35625 C -0.00573 0.36134 -0.00521 0.36481 -0.00382 0.36898 C -0.00347 0.37917 -0.00347 0.38634 0.00104 0.39259 C 0.00885 0.39143 0.01198 0.39097 0.01823 0.38495 " pathEditMode="relative" rAng="0" ptsTypes="ffffffffffffffffA">
                                      <p:cBhvr>
                                        <p:cTn id="57" dur="198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963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6.66667E-6 -3.33333E-6 C -0.00244 0.00972 -0.00504 0.01944 -0.00626 0.02963 C -0.00469 0.05833 -0.00452 0.08889 0.00416 0.11574 C 0.00503 0.13055 0.00711 0.14861 0.00209 0.16204 C 0.00051 0.16643 -0.0014 0.16967 -0.00278 0.17407 C -0.00435 0.17917 -0.004 0.1831 -0.00695 0.18704 C -0.01129 0.20092 -0.01598 0.21458 -0.01945 0.2287 C -0.02049 0.23819 -0.02258 0.24375 -0.01945 0.25463 C -0.01563 0.26782 -0.00487 0.27963 0.00138 0.29074 C 0.00225 0.2956 0.00381 0.30023 0.00555 0.30463 C 0.00538 0.31319 0.0052 0.32199 0.00485 0.33055 C 0.00433 0.34167 -0.00799 0.35787 -0.0139 0.36574 C -0.01667 0.36944 -0.01719 0.37384 -0.02015 0.37778 C -0.02153 0.3831 -0.01962 0.38773 -0.02084 0.39352 C -0.02258 0.40116 -0.03178 0.4037 -0.03681 0.4037 " pathEditMode="relative" ptsTypes="ffffffffffffffA">
                                      <p:cBhvr>
                                        <p:cTn id="59" dur="2680" fill="hold"/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00052 4.44444E-6 C 0.00209 0.00578 0.00348 0.01365 0.00469 0.0206 C 0.00643 0.0449 0.00678 0.04143 0.00469 0.07199 C 0.00434 0.07592 0.00105 0.08263 0.00018 0.0868 C 0.00035 0.09398 0.00035 0.10138 0.0007 0.10856 C 0.00105 0.11203 0.00296 0.11412 0.004 0.11736 C 0.00521 0.12222 0.00556 0.12754 0.0066 0.13217 C 0.00712 0.14699 0.00973 0.16527 0.0033 0.17777 C 0.00174 0.19236 -0.00364 0.20532 -0.00555 0.22013 C -0.00416 0.23935 -0.00191 0.24722 0.0033 0.26365 C 0.00452 0.26689 0.00764 0.27129 0.00921 0.27453 C 0.01077 0.278 0.01112 0.28333 0.01355 0.28541 C 0.01632 0.28726 0.01667 0.28703 0.01875 0.2912 C 0.02188 0.29745 0.02466 0.30439 0.0283 0.30995 C 0.03039 0.31898 0.02969 0.32777 0.02778 0.3368 C 0.02796 0.34259 0.02744 0.34884 0.0283 0.35439 C 0.02952 0.36088 0.03403 0.36504 0.03681 0.36944 " pathEditMode="relative" rAng="0" ptsTypes="ffffffffffffffffA">
                                      <p:cBhvr>
                                        <p:cTn id="61" dur="218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animBg="1"/>
      <p:bldP spid="104452" grpId="0" animBg="1"/>
      <p:bldP spid="104453" grpId="0" animBg="1"/>
      <p:bldP spid="104481" grpId="0" animBg="1"/>
      <p:bldP spid="104482" grpId="0" animBg="1"/>
      <p:bldP spid="104483" grpId="0" animBg="1"/>
      <p:bldP spid="104484" grpId="0" animBg="1"/>
      <p:bldP spid="104485" grpId="0"/>
      <p:bldP spid="104486" grpId="0"/>
      <p:bldP spid="104487" grpId="0"/>
      <p:bldP spid="104488" grpId="0" animBg="1"/>
      <p:bldP spid="104489" grpId="0" animBg="1"/>
      <p:bldP spid="1044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71A084-35AE-3F4C-BD04-F5899F6B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I.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nhiệt</a:t>
            </a:r>
            <a:endParaRPr lang="en-V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945EFF-1966-F743-8590-BC30684B5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586" y="1252610"/>
            <a:ext cx="6418420" cy="4888698"/>
          </a:xfrm>
        </p:spPr>
        <p:txBody>
          <a:bodyPr>
            <a:normAutofit/>
          </a:bodyPr>
          <a:lstStyle/>
          <a:p>
            <a:r>
              <a:rPr lang="vi-VN" dirty="0"/>
              <a:t>- </a:t>
            </a:r>
            <a:r>
              <a:rPr lang="en-VN" dirty="0"/>
              <a:t>Dòng điện chạy qua mọi vật dẫn thông thường, đều làm cho vật dẫn nóng lên.</a:t>
            </a:r>
          </a:p>
          <a:p>
            <a:r>
              <a:rPr lang="vi-VN" dirty="0">
                <a:solidFill>
                  <a:srgbClr val="0070C0"/>
                </a:solidFill>
              </a:rPr>
              <a:t>- </a:t>
            </a:r>
            <a:r>
              <a:rPr lang="en-VN" dirty="0">
                <a:solidFill>
                  <a:srgbClr val="0070C0"/>
                </a:solidFill>
              </a:rPr>
              <a:t>Nếu vật dẫn nóng lên tới nhiệt độ cao thì nó phát sáng</a:t>
            </a:r>
            <a:r>
              <a:rPr lang="vi-VN" dirty="0">
                <a:solidFill>
                  <a:srgbClr val="0070C0"/>
                </a:solidFill>
              </a:rPr>
              <a:t>.</a:t>
            </a:r>
            <a:endParaRPr lang="en-VN" dirty="0">
              <a:solidFill>
                <a:srgbClr val="0070C0"/>
              </a:solidFill>
            </a:endParaRPr>
          </a:p>
          <a:p>
            <a:r>
              <a:rPr lang="vi-VN" dirty="0"/>
              <a:t>- </a:t>
            </a:r>
            <a:r>
              <a:rPr lang="en-VN" dirty="0"/>
              <a:t>Ví dụ: Khi cắm phích điện của bàn là (bàn ủi) vào ổ cắm điện, dòng điện chạy qua làm cho bàn là nóng lên.</a:t>
            </a:r>
          </a:p>
        </p:txBody>
      </p:sp>
      <p:pic>
        <p:nvPicPr>
          <p:cNvPr id="1026" name="Picture 2" descr="tac dung nhiet cua dong dien xoay chieu - Chuyển đổi tín hiệu - cảm biến áp  suất">
            <a:extLst>
              <a:ext uri="{FF2B5EF4-FFF2-40B4-BE49-F238E27FC236}">
                <a16:creationId xmlns:a16="http://schemas.microsoft.com/office/drawing/2014/main" id="{7A570A9A-DDFE-8548-8AE0-A09AE0DBB07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504" y="2032993"/>
            <a:ext cx="5196617" cy="279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71A084-35AE-3F4C-BD04-F5899F6B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I.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nhiệt</a:t>
            </a:r>
            <a:endParaRPr lang="en-VN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824EA-A43E-274A-8C89-05C2ACB21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774" y="1575668"/>
            <a:ext cx="5693994" cy="3706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/>
              <a:t>- </a:t>
            </a:r>
            <a:r>
              <a:rPr lang="en-VN" sz="2800" dirty="0"/>
              <a:t>Nguyên nhân gây ra tác dụng nhiệt của dòng điện là </a:t>
            </a:r>
            <a:r>
              <a:rPr lang="en-VN" sz="2800" dirty="0">
                <a:solidFill>
                  <a:srgbClr val="0070C0"/>
                </a:solidFill>
              </a:rPr>
              <a:t>do các vật dẫn có điện trở.</a:t>
            </a:r>
          </a:p>
          <a:p>
            <a:pPr marL="0" indent="0">
              <a:buNone/>
            </a:pPr>
            <a:r>
              <a:rPr lang="vi-VN" sz="2800" dirty="0"/>
              <a:t>- </a:t>
            </a:r>
            <a:r>
              <a:rPr lang="en-VN" sz="2800" dirty="0"/>
              <a:t>Tác dụng nhiệt có thể có lợi, có thể có hại</a:t>
            </a:r>
            <a:r>
              <a:rPr lang="vi-VN" sz="2800" dirty="0"/>
              <a:t>.</a:t>
            </a:r>
            <a:endParaRPr lang="en-VN" sz="2800" dirty="0"/>
          </a:p>
        </p:txBody>
      </p:sp>
      <p:pic>
        <p:nvPicPr>
          <p:cNvPr id="2050" name="Picture 2" descr="Cầu chì có tác dụng gì? Khái niệm, cấu tạo, nguyên lý của cầu chì">
            <a:extLst>
              <a:ext uri="{FF2B5EF4-FFF2-40B4-BE49-F238E27FC236}">
                <a16:creationId xmlns:a16="http://schemas.microsoft.com/office/drawing/2014/main" id="{A72735F3-A071-3F40-B007-9849849CB0F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0" y="1404123"/>
            <a:ext cx="5150752" cy="46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3CFC9789-57F4-4B9C-ABAA-6F7C8BADC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Rectangle 72">
            <a:extLst>
              <a:ext uri="{FF2B5EF4-FFF2-40B4-BE49-F238E27FC236}">
                <a16:creationId xmlns:a16="http://schemas.microsoft.com/office/drawing/2014/main" id="{9B54F538-07DE-4652-B506-5D16E3EBB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78" name="Straight Connector 74">
            <a:extLst>
              <a:ext uri="{FF2B5EF4-FFF2-40B4-BE49-F238E27FC236}">
                <a16:creationId xmlns:a16="http://schemas.microsoft.com/office/drawing/2014/main" id="{03D56195-A6AC-4958-8B87-F7D00935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79" name="Rectangle 76">
            <a:extLst>
              <a:ext uri="{FF2B5EF4-FFF2-40B4-BE49-F238E27FC236}">
                <a16:creationId xmlns:a16="http://schemas.microsoft.com/office/drawing/2014/main" id="{038B8727-D318-4B70-B353-C390602F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0" name="Rectangle 78">
            <a:extLst>
              <a:ext uri="{FF2B5EF4-FFF2-40B4-BE49-F238E27FC236}">
                <a16:creationId xmlns:a16="http://schemas.microsoft.com/office/drawing/2014/main" id="{1B0C8367-28B6-4EF1-B182-01BEC987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C8190-F1C6-1F4A-934D-AF848DB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014" y="216686"/>
            <a:ext cx="4090116" cy="85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</a:rPr>
              <a:t>II. </a:t>
            </a:r>
            <a:r>
              <a:rPr lang="en-US" dirty="0" err="1">
                <a:solidFill>
                  <a:srgbClr val="FFFFFF"/>
                </a:solidFill>
              </a:rPr>
              <a:t>Tác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dụng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phát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sáng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C906E-E960-B748-875B-32E280216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371" y="1507524"/>
            <a:ext cx="3084844" cy="4893274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dirty="0" err="1">
                <a:solidFill>
                  <a:srgbClr val="FFFFFF"/>
                </a:solidFill>
              </a:rPr>
              <a:t>Dòng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điện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đi</a:t>
            </a:r>
            <a:r>
              <a:rPr lang="en-US" dirty="0">
                <a:solidFill>
                  <a:srgbClr val="FFFFFF"/>
                </a:solidFill>
              </a:rPr>
              <a:t> qua </a:t>
            </a:r>
            <a:r>
              <a:rPr lang="en-US" dirty="0" err="1">
                <a:solidFill>
                  <a:srgbClr val="FFFFFF"/>
                </a:solidFill>
              </a:rPr>
              <a:t>một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số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vật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dẫn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đặc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biệt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thì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phát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sáng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=&gt; D</a:t>
            </a:r>
            <a:r>
              <a:rPr lang="en-US">
                <a:solidFill>
                  <a:srgbClr val="FFFFFF"/>
                </a:solidFill>
              </a:rPr>
              <a:t>òng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điện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có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tác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dụng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phát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sáng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081" name="Rectangle 80">
            <a:extLst>
              <a:ext uri="{FF2B5EF4-FFF2-40B4-BE49-F238E27FC236}">
                <a16:creationId xmlns:a16="http://schemas.microsoft.com/office/drawing/2014/main" id="{649E3F4C-17F5-49E4-B05F-80C6B34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Hướng dẫn cách sử dụng bút thử điện đúng cách và an toàn">
            <a:extLst>
              <a:ext uri="{FF2B5EF4-FFF2-40B4-BE49-F238E27FC236}">
                <a16:creationId xmlns:a16="http://schemas.microsoft.com/office/drawing/2014/main" id="{DF238DE6-8AA8-9F40-8FCD-487B680768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9093" y="964303"/>
            <a:ext cx="7887030" cy="49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4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29AE-64EB-7344-A259-D283E843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702302"/>
          </a:xfrm>
        </p:spPr>
        <p:txBody>
          <a:bodyPr>
            <a:normAutofit fontScale="90000"/>
          </a:bodyPr>
          <a:lstStyle/>
          <a:p>
            <a:r>
              <a:rPr lang="en-VN" dirty="0"/>
              <a:t>Ví dụ tác dụng phát sáng</a:t>
            </a:r>
          </a:p>
        </p:txBody>
      </p:sp>
      <p:pic>
        <p:nvPicPr>
          <p:cNvPr id="4098" name="Picture 2" descr="Tổng hợp tất cả các loại bóng đèn và thông số cơ bản của đèn">
            <a:extLst>
              <a:ext uri="{FF2B5EF4-FFF2-40B4-BE49-F238E27FC236}">
                <a16:creationId xmlns:a16="http://schemas.microsoft.com/office/drawing/2014/main" id="{E094FA7F-0967-2C46-902B-47B8CC42E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10" y="702302"/>
            <a:ext cx="9958579" cy="56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82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3303" y="1320114"/>
            <a:ext cx="297180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Line 3"/>
          <p:cNvSpPr>
            <a:spLocks noChangeShapeType="1"/>
          </p:cNvSpPr>
          <p:nvPr/>
        </p:nvSpPr>
        <p:spPr bwMode="auto">
          <a:xfrm flipV="1">
            <a:off x="7927203" y="1409013"/>
            <a:ext cx="304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6619103" y="4825313"/>
            <a:ext cx="1143000" cy="1143000"/>
            <a:chOff x="2976" y="3312"/>
            <a:chExt cx="720" cy="720"/>
          </a:xfrm>
        </p:grpSpPr>
        <p:sp>
          <p:nvSpPr>
            <p:cNvPr id="45061" name="Oval 5"/>
            <p:cNvSpPr>
              <a:spLocks noChangeArrowheads="1"/>
            </p:cNvSpPr>
            <p:nvPr/>
          </p:nvSpPr>
          <p:spPr bwMode="auto">
            <a:xfrm>
              <a:off x="2976" y="3312"/>
              <a:ext cx="720" cy="720"/>
            </a:xfrm>
            <a:prstGeom prst="ellipse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3272" y="3600"/>
              <a:ext cx="144" cy="1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174603" y="1104213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Nguồn điện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8981303" y="1472513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Chốt kẹp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8143103" y="1701113"/>
            <a:ext cx="1219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9133703" y="2310713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Lá thép đàn hồi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7990703" y="2539313"/>
            <a:ext cx="1143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9133703" y="2920313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Miếng sắt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066903" y="3072713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9209903" y="3682313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Tiếp điểm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 flipV="1">
            <a:off x="7990703" y="3377513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8676503" y="39109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9286103" y="4596713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Đầu gõ chuông</a:t>
            </a: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8143103" y="4749113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6771503" y="5587313"/>
            <a:ext cx="1066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Chuông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568303" y="2844113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Cuộn dây</a:t>
            </a: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7914503" y="166301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6098403" y="2463113"/>
            <a:ext cx="0" cy="4572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V="1">
            <a:off x="8701903" y="2386913"/>
            <a:ext cx="0" cy="4572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7885929" y="-918262"/>
            <a:ext cx="231775" cy="6124575"/>
            <a:chOff x="3774" y="-306"/>
            <a:chExt cx="146" cy="3858"/>
          </a:xfrm>
        </p:grpSpPr>
        <p:grpSp>
          <p:nvGrpSpPr>
            <p:cNvPr id="45081" name="Group 25"/>
            <p:cNvGrpSpPr>
              <a:grpSpLocks/>
            </p:cNvGrpSpPr>
            <p:nvPr/>
          </p:nvGrpSpPr>
          <p:grpSpPr bwMode="auto">
            <a:xfrm>
              <a:off x="3776" y="1632"/>
              <a:ext cx="144" cy="1920"/>
              <a:chOff x="3776" y="1632"/>
              <a:chExt cx="144" cy="1920"/>
            </a:xfrm>
          </p:grpSpPr>
          <p:sp>
            <p:nvSpPr>
              <p:cNvPr id="45082" name="Line 26"/>
              <p:cNvSpPr>
                <a:spLocks noChangeShapeType="1"/>
              </p:cNvSpPr>
              <p:nvPr/>
            </p:nvSpPr>
            <p:spPr bwMode="auto">
              <a:xfrm>
                <a:off x="3840" y="1632"/>
                <a:ext cx="0" cy="177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3" name="Rectangle 27"/>
              <p:cNvSpPr>
                <a:spLocks noChangeArrowheads="1"/>
              </p:cNvSpPr>
              <p:nvPr/>
            </p:nvSpPr>
            <p:spPr bwMode="auto">
              <a:xfrm>
                <a:off x="3816" y="2256"/>
                <a:ext cx="48" cy="336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4" name="Oval 28"/>
              <p:cNvSpPr>
                <a:spLocks noChangeArrowheads="1"/>
              </p:cNvSpPr>
              <p:nvPr/>
            </p:nvSpPr>
            <p:spPr bwMode="auto">
              <a:xfrm>
                <a:off x="3776" y="3408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085" name="Group 29"/>
            <p:cNvGrpSpPr>
              <a:grpSpLocks/>
            </p:cNvGrpSpPr>
            <p:nvPr/>
          </p:nvGrpSpPr>
          <p:grpSpPr bwMode="auto">
            <a:xfrm flipV="1">
              <a:off x="3774" y="-306"/>
              <a:ext cx="144" cy="1920"/>
              <a:chOff x="3776" y="1632"/>
              <a:chExt cx="144" cy="1920"/>
            </a:xfrm>
          </p:grpSpPr>
          <p:sp>
            <p:nvSpPr>
              <p:cNvPr id="45086" name="Line 30"/>
              <p:cNvSpPr>
                <a:spLocks noChangeShapeType="1"/>
              </p:cNvSpPr>
              <p:nvPr/>
            </p:nvSpPr>
            <p:spPr bwMode="auto">
              <a:xfrm>
                <a:off x="3840" y="1632"/>
                <a:ext cx="0" cy="1776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33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7" name="Rectangle 31"/>
              <p:cNvSpPr>
                <a:spLocks noChangeArrowheads="1"/>
              </p:cNvSpPr>
              <p:nvPr/>
            </p:nvSpPr>
            <p:spPr bwMode="auto">
              <a:xfrm>
                <a:off x="3816" y="2256"/>
                <a:ext cx="48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8" name="Oval 32"/>
              <p:cNvSpPr>
                <a:spLocks noChangeArrowheads="1"/>
              </p:cNvSpPr>
              <p:nvPr/>
            </p:nvSpPr>
            <p:spPr bwMode="auto">
              <a:xfrm>
                <a:off x="3776" y="3408"/>
                <a:ext cx="144" cy="144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8295503" y="5587314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Hình 23.2</a:t>
            </a:r>
          </a:p>
        </p:txBody>
      </p:sp>
      <p:sp>
        <p:nvSpPr>
          <p:cNvPr id="45090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71903" y="5396813"/>
            <a:ext cx="304800" cy="304800"/>
          </a:xfrm>
          <a:prstGeom prst="actionButtonBeginning">
            <a:avLst/>
          </a:prstGeom>
          <a:solidFill>
            <a:srgbClr val="00FF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9438503" y="5854013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99FF">
                        <a:alpha val="49001"/>
                      </a:srgbClr>
                    </a:gs>
                    <a:gs pos="50000">
                      <a:schemeClr val="bg1"/>
                    </a:gs>
                    <a:gs pos="100000">
                      <a:srgbClr val="6699FF">
                        <a:alpha val="49001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Trở lại Vật lý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">
                                      <p:cBhvr>
                                        <p:cTn id="19" dur="2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" fill="hold"/>
                                        <p:tgtEl>
                                          <p:spTgt spid="450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77" grpId="0" animBg="1"/>
      <p:bldP spid="45078" grpId="0" animBg="1"/>
      <p:bldP spid="450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5954CC-75C1-4FD1-A419-214850A84BC7}:329"/>
  <p:tag name="ISPRING_SLIDE_ID_2" val="{A9BA636F-D413-4DFE-BCDA-9C8273009AC7}"/>
  <p:tag name="GENSWF_ADVANCE_TIME" val="13.354"/>
  <p:tag name="ISPRING_CUSTOM_TIMING_USED" val="1"/>
  <p:tag name="ISPRING_SLIDE_HAS_SCREEN_REC" val="1"/>
</p:tagLst>
</file>

<file path=ppt/theme/theme1.xml><?xml version="1.0" encoding="utf-8"?>
<a:theme xmlns:a="http://schemas.openxmlformats.org/drawingml/2006/main" name="Hoài niệ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oài niệm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ài niệm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hủ đề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5058</TotalTime>
  <Words>826</Words>
  <Application>Microsoft Macintosh PowerPoint</Application>
  <PresentationFormat>Widescreen</PresentationFormat>
  <Paragraphs>87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.VnTime</vt:lpstr>
      <vt:lpstr>Arial</vt:lpstr>
      <vt:lpstr>Calibri</vt:lpstr>
      <vt:lpstr>Corbel</vt:lpstr>
      <vt:lpstr>Hoài niệm</vt:lpstr>
      <vt:lpstr>PowerPoint Presentation</vt:lpstr>
      <vt:lpstr>PowerPoint Presentation</vt:lpstr>
      <vt:lpstr>PowerPoint Presentation</vt:lpstr>
      <vt:lpstr>PowerPoint Presentation</vt:lpstr>
      <vt:lpstr>I. Tác dụng nhiệt</vt:lpstr>
      <vt:lpstr>I. Tác dụng nhiệt</vt:lpstr>
      <vt:lpstr>II. Tác dụng phát sáng</vt:lpstr>
      <vt:lpstr>Ví dụ tác dụng phát sáng</vt:lpstr>
      <vt:lpstr>PowerPoint Presentation</vt:lpstr>
      <vt:lpstr>III. Tác dụng từ</vt:lpstr>
      <vt:lpstr>PowerPoint Presentation</vt:lpstr>
      <vt:lpstr>IV. Tác dụng hóa học</vt:lpstr>
      <vt:lpstr>V. Tác dụng sinh lí</vt:lpstr>
      <vt:lpstr>Luyện tập</vt:lpstr>
      <vt:lpstr>Luyện tập</vt:lpstr>
      <vt:lpstr>Vận dụng</vt:lpstr>
      <vt:lpstr>Nhiệm vụ học tập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>Thu Thuỷ Đinh</dc:creator>
  <cp:lastModifiedBy>Thu Thuỷ Đinh</cp:lastModifiedBy>
  <cp:revision>115</cp:revision>
  <dcterms:created xsi:type="dcterms:W3CDTF">2021-08-30T08:14:21Z</dcterms:created>
  <dcterms:modified xsi:type="dcterms:W3CDTF">2022-03-04T00:43:28Z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