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8" r:id="rId4"/>
    <p:sldId id="256" r:id="rId5"/>
    <p:sldId id="259" r:id="rId6"/>
    <p:sldId id="264" r:id="rId7"/>
    <p:sldId id="278" r:id="rId8"/>
    <p:sldId id="263" r:id="rId9"/>
    <p:sldId id="262" r:id="rId10"/>
    <p:sldId id="260" r:id="rId11"/>
    <p:sldId id="266" r:id="rId12"/>
    <p:sldId id="267" r:id="rId13"/>
    <p:sldId id="268" r:id="rId14"/>
    <p:sldId id="269" r:id="rId15"/>
    <p:sldId id="270"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5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02A631-6435-4408-9562-F0D166CED11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27220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2A631-6435-4408-9562-F0D166CED11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40329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2A631-6435-4408-9562-F0D166CED11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32179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2A631-6435-4408-9562-F0D166CED11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37985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02A631-6435-4408-9562-F0D166CED11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277311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02A631-6435-4408-9562-F0D166CED11D}"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30174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2A631-6435-4408-9562-F0D166CED11D}"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360399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02A631-6435-4408-9562-F0D166CED11D}"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114156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2A631-6435-4408-9562-F0D166CED11D}"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229372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02A631-6435-4408-9562-F0D166CED11D}"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104113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02A631-6435-4408-9562-F0D166CED11D}"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8358A-444B-4009-B3DD-ACB9316E45D1}" type="slidenum">
              <a:rPr lang="en-US" smtClean="0"/>
              <a:t>‹#›</a:t>
            </a:fld>
            <a:endParaRPr lang="en-US"/>
          </a:p>
        </p:txBody>
      </p:sp>
    </p:spTree>
    <p:extLst>
      <p:ext uri="{BB962C8B-B14F-4D97-AF65-F5344CB8AC3E}">
        <p14:creationId xmlns:p14="http://schemas.microsoft.com/office/powerpoint/2010/main" val="312472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2A631-6435-4408-9562-F0D166CED11D}" type="datetimeFigureOut">
              <a:rPr lang="en-US" smtClean="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8358A-444B-4009-B3DD-ACB9316E45D1}" type="slidenum">
              <a:rPr lang="en-US" smtClean="0"/>
              <a:t>‹#›</a:t>
            </a:fld>
            <a:endParaRPr lang="en-US"/>
          </a:p>
        </p:txBody>
      </p:sp>
    </p:spTree>
    <p:extLst>
      <p:ext uri="{BB962C8B-B14F-4D97-AF65-F5344CB8AC3E}">
        <p14:creationId xmlns:p14="http://schemas.microsoft.com/office/powerpoint/2010/main" val="167622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nliVVMKIbfU" TargetMode="External"/><Relationship Id="rId2" Type="http://schemas.openxmlformats.org/officeDocument/2006/relationships/hyperlink" Target="https://www.youtube.com/watch?v=zNfzxsTWJbA"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2261487" y="939482"/>
            <a:ext cx="75334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defTabSz="914400" fontAlgn="base">
              <a:spcBef>
                <a:spcPct val="50000"/>
              </a:spcBef>
              <a:spcAft>
                <a:spcPct val="0"/>
              </a:spcAft>
            </a:pPr>
            <a:r>
              <a:rPr lang="en-US" sz="4000" b="1" dirty="0">
                <a:solidFill>
                  <a:srgbClr val="FF3300"/>
                </a:solidFill>
                <a:latin typeface="VNI-Revue" pitchFamily="2" charset="0"/>
              </a:rPr>
              <a:t> </a:t>
            </a:r>
            <a:r>
              <a:rPr lang="en-US" sz="4000" b="1" dirty="0">
                <a:solidFill>
                  <a:srgbClr val="002060"/>
                </a:solidFill>
                <a:latin typeface="Times New Roman" pitchFamily="18" charset="0"/>
              </a:rPr>
              <a:t>CHÀO MỪNG CÁC </a:t>
            </a:r>
            <a:r>
              <a:rPr lang="en-US" sz="4000" b="1" dirty="0" smtClean="0">
                <a:solidFill>
                  <a:srgbClr val="002060"/>
                </a:solidFill>
                <a:latin typeface="Times New Roman" pitchFamily="18" charset="0"/>
              </a:rPr>
              <a:t>EM THAM GIA GIỜ HỌC TRỰC TUYẾN </a:t>
            </a:r>
          </a:p>
          <a:p>
            <a:pPr algn="ctr" defTabSz="914400" fontAlgn="base">
              <a:spcBef>
                <a:spcPct val="50000"/>
              </a:spcBef>
              <a:spcAft>
                <a:spcPct val="0"/>
              </a:spcAft>
            </a:pPr>
            <a:r>
              <a:rPr lang="en-US" sz="4000" b="1" dirty="0" smtClean="0">
                <a:solidFill>
                  <a:srgbClr val="002060"/>
                </a:solidFill>
                <a:latin typeface="Times New Roman" pitchFamily="18" charset="0"/>
              </a:rPr>
              <a:t>MÔN </a:t>
            </a:r>
            <a:r>
              <a:rPr lang="en-US" sz="4000" b="1" dirty="0">
                <a:solidFill>
                  <a:srgbClr val="002060"/>
                </a:solidFill>
                <a:latin typeface="Times New Roman" pitchFamily="18" charset="0"/>
              </a:rPr>
              <a:t>LỊCH SỬ </a:t>
            </a:r>
            <a:r>
              <a:rPr lang="en-US" sz="4000" b="1" dirty="0" smtClean="0">
                <a:solidFill>
                  <a:srgbClr val="002060"/>
                </a:solidFill>
                <a:latin typeface="Times New Roman" pitchFamily="18" charset="0"/>
              </a:rPr>
              <a:t>LỚP 6</a:t>
            </a:r>
            <a:endParaRPr lang="en-US" sz="4000" b="1" dirty="0">
              <a:solidFill>
                <a:srgbClr val="002060"/>
              </a:solidFill>
              <a:latin typeface="VNI-Revue" pitchFamily="2" charset="0"/>
            </a:endParaRPr>
          </a:p>
        </p:txBody>
      </p:sp>
      <p:sp>
        <p:nvSpPr>
          <p:cNvPr id="5" name="Text Box 10"/>
          <p:cNvSpPr txBox="1">
            <a:spLocks noChangeArrowheads="1"/>
          </p:cNvSpPr>
          <p:nvPr/>
        </p:nvSpPr>
        <p:spPr bwMode="auto">
          <a:xfrm>
            <a:off x="2931894" y="4699950"/>
            <a:ext cx="5876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sz="2400" b="1" i="1" dirty="0">
                <a:solidFill>
                  <a:srgbClr val="000000"/>
                </a:solidFill>
                <a:latin typeface="Times New Roman" pitchFamily="18" charset="0"/>
              </a:rPr>
              <a:t>Giáo viên thực hiện: </a:t>
            </a:r>
            <a:r>
              <a:rPr lang="en-US" sz="2400" b="1" i="1" dirty="0" err="1" smtClean="0">
                <a:solidFill>
                  <a:srgbClr val="000000"/>
                </a:solidFill>
                <a:latin typeface="Times New Roman" pitchFamily="18" charset="0"/>
              </a:rPr>
              <a:t>Nguyễn</a:t>
            </a:r>
            <a:r>
              <a:rPr lang="en-US" sz="2400" b="1" i="1" dirty="0" smtClean="0">
                <a:solidFill>
                  <a:srgbClr val="000000"/>
                </a:solidFill>
                <a:latin typeface="Times New Roman" pitchFamily="18" charset="0"/>
              </a:rPr>
              <a:t> Thu </a:t>
            </a:r>
            <a:r>
              <a:rPr lang="en-US" sz="2400" b="1" i="1" smtClean="0">
                <a:solidFill>
                  <a:srgbClr val="000000"/>
                </a:solidFill>
                <a:latin typeface="Times New Roman" pitchFamily="18" charset="0"/>
              </a:rPr>
              <a:t>Hà</a:t>
            </a:r>
            <a:endParaRPr lang="en-US" sz="2400" b="1" i="1" dirty="0">
              <a:solidFill>
                <a:srgbClr val="000000"/>
              </a:solidFill>
              <a:latin typeface="Times New Roman" pitchFamily="18" charset="0"/>
            </a:endParaRPr>
          </a:p>
        </p:txBody>
      </p:sp>
    </p:spTree>
    <p:extLst>
      <p:ext uri="{BB962C8B-B14F-4D97-AF65-F5344CB8AC3E}">
        <p14:creationId xmlns:p14="http://schemas.microsoft.com/office/powerpoint/2010/main" val="1074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9349" y="1034031"/>
            <a:ext cx="9614263"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3200" b="1" dirty="0" err="1">
                <a:solidFill>
                  <a:srgbClr val="C00000"/>
                </a:solidFill>
                <a:latin typeface="Times New Roman" panose="02020603050405020304" pitchFamily="18" charset="0"/>
                <a:cs typeface="Times New Roman" panose="02020603050405020304" pitchFamily="18" charset="0"/>
              </a:rPr>
              <a:t>Hãy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liệt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kê</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các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loại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thức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ăn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được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nhắc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trong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Sự</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tích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bánh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chưng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bánh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dày</a:t>
            </a:r>
            <a:r>
              <a:rPr lang="en-US" sz="3200" b="1" dirty="0">
                <a:solidFill>
                  <a:srgbClr val="C00000"/>
                </a:solidFill>
                <a:latin typeface="Times New Roman" panose="02020603050405020304" pitchFamily="18" charset="0"/>
                <a:cs typeface="Times New Roman" panose="02020603050405020304" pitchFamily="18" charset="0"/>
              </a:rPr>
              <a:t>”?</a:t>
            </a:r>
          </a:p>
        </p:txBody>
      </p:sp>
      <p:pic>
        <p:nvPicPr>
          <p:cNvPr id="5" name="Picture 2" descr="Cách gói bánh chưng bằng lá dong 2 kiểu vuông đẹp ngày Tết trọn vẹn"/>
          <p:cNvPicPr>
            <a:picLocks noChangeAspect="1" noChangeArrowheads="1"/>
          </p:cNvPicPr>
          <p:nvPr/>
        </p:nvPicPr>
        <p:blipFill rotWithShape="1">
          <a:blip r:embed="rId2">
            <a:extLst>
              <a:ext uri="{28A0092B-C50C-407E-A947-70E740481C1C}">
                <a14:useLocalDpi xmlns:a14="http://schemas.microsoft.com/office/drawing/2010/main" val="0"/>
              </a:ext>
            </a:extLst>
          </a:blip>
          <a:srcRect l="12866"/>
          <a:stretch/>
        </p:blipFill>
        <p:spPr bwMode="auto">
          <a:xfrm>
            <a:off x="972600" y="3824680"/>
            <a:ext cx="3328200" cy="2546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ách gói bánh chưng bằng lá dong 2 kiểu vuông đẹp ngày Tết trọn vẹn"/>
          <p:cNvPicPr>
            <a:picLocks noChangeAspect="1" noChangeArrowheads="1"/>
          </p:cNvPicPr>
          <p:nvPr/>
        </p:nvPicPr>
        <p:blipFill rotWithShape="1">
          <a:blip r:embed="rId2">
            <a:extLst>
              <a:ext uri="{28A0092B-C50C-407E-A947-70E740481C1C}">
                <a14:useLocalDpi xmlns:a14="http://schemas.microsoft.com/office/drawing/2010/main" val="0"/>
              </a:ext>
            </a:extLst>
          </a:blip>
          <a:srcRect l="12866"/>
          <a:stretch/>
        </p:blipFill>
        <p:spPr bwMode="auto">
          <a:xfrm>
            <a:off x="7948165" y="3824680"/>
            <a:ext cx="3328200" cy="254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526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 xmlns:a16="http://schemas.microsoft.com/office/drawing/2014/main" id="{3A14BEA9-0A1D-4403-A597-EBEB14E416F9}"/>
              </a:ext>
            </a:extLst>
          </p:cNvPr>
          <p:cNvGraphicFramePr>
            <a:graphicFrameLocks noGrp="1"/>
          </p:cNvGraphicFramePr>
          <p:nvPr>
            <p:extLst/>
          </p:nvPr>
        </p:nvGraphicFramePr>
        <p:xfrm>
          <a:off x="0" y="0"/>
          <a:ext cx="12292149" cy="6859419"/>
        </p:xfrm>
        <a:graphic>
          <a:graphicData uri="http://schemas.openxmlformats.org/drawingml/2006/table">
            <a:tbl>
              <a:tblPr firstRow="1" bandRow="1">
                <a:tableStyleId>{21E4AEA4-8DFA-4A89-87EB-49C32662AFE0}</a:tableStyleId>
              </a:tblPr>
              <a:tblGrid>
                <a:gridCol w="2749867">
                  <a:extLst>
                    <a:ext uri="{9D8B030D-6E8A-4147-A177-3AD203B41FA5}">
                      <a16:colId xmlns="" xmlns:a16="http://schemas.microsoft.com/office/drawing/2014/main" val="2156478323"/>
                    </a:ext>
                  </a:extLst>
                </a:gridCol>
                <a:gridCol w="2346042">
                  <a:extLst>
                    <a:ext uri="{9D8B030D-6E8A-4147-A177-3AD203B41FA5}">
                      <a16:colId xmlns="" xmlns:a16="http://schemas.microsoft.com/office/drawing/2014/main" val="2597889237"/>
                    </a:ext>
                  </a:extLst>
                </a:gridCol>
                <a:gridCol w="2576799">
                  <a:extLst>
                    <a:ext uri="{9D8B030D-6E8A-4147-A177-3AD203B41FA5}">
                      <a16:colId xmlns="" xmlns:a16="http://schemas.microsoft.com/office/drawing/2014/main" val="3198235612"/>
                    </a:ext>
                  </a:extLst>
                </a:gridCol>
                <a:gridCol w="2269122">
                  <a:extLst>
                    <a:ext uri="{9D8B030D-6E8A-4147-A177-3AD203B41FA5}">
                      <a16:colId xmlns="" xmlns:a16="http://schemas.microsoft.com/office/drawing/2014/main" val="4256834441"/>
                    </a:ext>
                  </a:extLst>
                </a:gridCol>
                <a:gridCol w="2350319">
                  <a:extLst>
                    <a:ext uri="{9D8B030D-6E8A-4147-A177-3AD203B41FA5}">
                      <a16:colId xmlns="" xmlns:a16="http://schemas.microsoft.com/office/drawing/2014/main" val="2148767746"/>
                    </a:ext>
                  </a:extLst>
                </a:gridCol>
              </a:tblGrid>
              <a:tr h="364340">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Nghề</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sản</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xuất</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chính</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Ăn</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Mặc</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Ở</a:t>
                      </a: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 lại</a:t>
                      </a:r>
                    </a:p>
                  </a:txBody>
                  <a:tcPr anchor="ctr"/>
                </a:tc>
                <a:extLst>
                  <a:ext uri="{0D108BD9-81ED-4DB2-BD59-A6C34878D82A}">
                    <a16:rowId xmlns="" xmlns:a16="http://schemas.microsoft.com/office/drawing/2014/main" val="851749980"/>
                  </a:ext>
                </a:extLst>
              </a:tr>
              <a:tr h="5922804">
                <a:tc>
                  <a:txBody>
                    <a:bodyPr/>
                    <a:lstStyle/>
                    <a:p>
                      <a:pPr>
                        <a:lnSpc>
                          <a:spcPct val="150000"/>
                        </a:lnSpc>
                        <a:spcBef>
                          <a:spcPts val="600"/>
                        </a:spcBef>
                        <a:spcAft>
                          <a:spcPts val="600"/>
                        </a:spcAft>
                      </a:pPr>
                      <a:endParaRPr lang="en-US" sz="1600" dirty="0" smtClean="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442519370"/>
                  </a:ext>
                </a:extLst>
              </a:tr>
              <a:tr h="5708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589039899"/>
                  </a:ext>
                </a:extLst>
              </a:tr>
            </a:tbl>
          </a:graphicData>
        </a:graphic>
      </p:graphicFrame>
      <p:sp>
        <p:nvSpPr>
          <p:cNvPr id="2" name="TextBox 1"/>
          <p:cNvSpPr txBox="1"/>
          <p:nvPr/>
        </p:nvSpPr>
        <p:spPr>
          <a:xfrm>
            <a:off x="104504" y="251916"/>
            <a:ext cx="2638696" cy="5986254"/>
          </a:xfrm>
          <a:prstGeom prst="rect">
            <a:avLst/>
          </a:prstGeom>
          <a:noFill/>
        </p:spPr>
        <p:txBody>
          <a:bodyPr wrap="square" rtlCol="0">
            <a:spAutoFit/>
          </a:bodyPr>
          <a:lstStyle/>
          <a:p>
            <a:pPr>
              <a:lnSpc>
                <a:spcPct val="150000"/>
              </a:lnSpc>
              <a:spcBef>
                <a:spcPts val="600"/>
              </a:spcBef>
              <a:spcAft>
                <a:spcPts val="600"/>
              </a:spcAft>
            </a:pPr>
            <a:r>
              <a:rPr lang="en-US" sz="1600" b="1" i="1" dirty="0" err="1">
                <a:solidFill>
                  <a:srgbClr val="C00000"/>
                </a:solidFill>
                <a:latin typeface="Times New Roman" panose="02020603050405020304" pitchFamily="18" charset="0"/>
                <a:cs typeface="Times New Roman" panose="02020603050405020304" pitchFamily="18" charset="0"/>
              </a:rPr>
              <a:t>Nông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sống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bằng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lúa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nước</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smtClean="0">
                <a:solidFill>
                  <a:srgbClr val="002060"/>
                </a:solidFill>
                <a:latin typeface="Times New Roman" panose="02020603050405020304" pitchFamily="18" charset="0"/>
                <a:cs typeface="Times New Roman" panose="02020603050405020304" pitchFamily="18" charset="0"/>
              </a:rPr>
              <a:t>Sử</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dụng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công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cụ</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bằng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kim</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loại</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Họ</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còn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tằm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màu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chăn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đánh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bắt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a:t>
            </a:r>
            <a:endParaRPr lang="en-US" sz="1600" dirty="0">
              <a:solidFill>
                <a:srgbClr val="002060"/>
              </a:solidFill>
              <a:latin typeface="Times New Roman" panose="02020603050405020304" pitchFamily="18" charset="0"/>
              <a:cs typeface="Times New Roman" panose="02020603050405020304" pitchFamily="18" charset="0"/>
            </a:endParaRPr>
          </a:p>
          <a:p>
            <a:pPr>
              <a:lnSpc>
                <a:spcPct val="125000"/>
              </a:lnSpc>
            </a:pPr>
            <a:r>
              <a:rPr lang="en-US" sz="1600" b="1" i="1" dirty="0" err="1">
                <a:solidFill>
                  <a:srgbClr val="C00000"/>
                </a:solidFill>
                <a:latin typeface="Times New Roman" panose="02020603050405020304" pitchFamily="18" charset="0"/>
                <a:cs typeface="Times New Roman" panose="02020603050405020304" pitchFamily="18" charset="0"/>
              </a:rPr>
              <a:t>Thủ</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công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thủ</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công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gốm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dệt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vải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thuyền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phát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triển</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luyện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kim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kĩ</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thuật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đúc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đến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độ</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tinh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xảo</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p>
        </p:txBody>
      </p:sp>
      <p:sp>
        <p:nvSpPr>
          <p:cNvPr id="3" name="TextBox 2"/>
          <p:cNvSpPr txBox="1"/>
          <p:nvPr/>
        </p:nvSpPr>
        <p:spPr>
          <a:xfrm>
            <a:off x="2847704" y="822960"/>
            <a:ext cx="2142308" cy="36625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Thức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ăn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chính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cơm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nếp</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cơm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tẻ</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loại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rau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tôm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cua</a:t>
            </a:r>
            <a:r>
              <a:rPr lang="en-US" sz="1600" dirty="0">
                <a:solidFill>
                  <a:srgbClr val="002060"/>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1600" dirty="0" err="1" smtClean="0">
                <a:solidFill>
                  <a:srgbClr val="002060"/>
                </a:solidFill>
                <a:latin typeface="Times New Roman" panose="02020603050405020304" pitchFamily="18" charset="0"/>
                <a:cs typeface="Times New Roman" panose="02020603050405020304" pitchFamily="18" charset="0"/>
              </a:rPr>
              <a:t>Cư</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đã</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biết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mắm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muối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sử</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dụng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loại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gia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vị</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5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05" r="7153"/>
          <a:stretch/>
        </p:blipFill>
        <p:spPr>
          <a:xfrm>
            <a:off x="6754082" y="466795"/>
            <a:ext cx="4484664" cy="2974975"/>
          </a:xfrm>
          <a:prstGeom prst="rect">
            <a:avLst/>
          </a:prstGeom>
        </p:spPr>
      </p:pic>
      <p:pic>
        <p:nvPicPr>
          <p:cNvPr id="5" name="Picture 4"/>
          <p:cNvPicPr>
            <a:picLocks noChangeAspect="1"/>
          </p:cNvPicPr>
          <p:nvPr/>
        </p:nvPicPr>
        <p:blipFill rotWithShape="1">
          <a:blip r:embed="rId3"/>
          <a:srcRect t="7011"/>
          <a:stretch/>
        </p:blipFill>
        <p:spPr>
          <a:xfrm>
            <a:off x="6754082" y="3860952"/>
            <a:ext cx="4676697" cy="2709081"/>
          </a:xfrm>
          <a:prstGeom prst="rect">
            <a:avLst/>
          </a:prstGeom>
        </p:spPr>
      </p:pic>
      <p:pic>
        <p:nvPicPr>
          <p:cNvPr id="6" name="Picture 5">
            <a:extLst>
              <a:ext uri="{FF2B5EF4-FFF2-40B4-BE49-F238E27FC236}">
                <a16:creationId xmlns="" xmlns:a16="http://schemas.microsoft.com/office/drawing/2014/main" id="{41A367FC-DF64-4AA5-84EC-0C2FF7FB6969}"/>
              </a:ext>
            </a:extLst>
          </p:cNvPr>
          <p:cNvPicPr>
            <a:picLocks noChangeAspect="1"/>
          </p:cNvPicPr>
          <p:nvPr/>
        </p:nvPicPr>
        <p:blipFill>
          <a:blip r:embed="rId4"/>
          <a:stretch>
            <a:fillRect/>
          </a:stretch>
        </p:blipFill>
        <p:spPr>
          <a:xfrm>
            <a:off x="1433932" y="466795"/>
            <a:ext cx="3335987" cy="2643907"/>
          </a:xfrm>
          <a:prstGeom prst="ellipse">
            <a:avLst/>
          </a:prstGeom>
          <a:ln w="28575" cap="rnd">
            <a:solidFill>
              <a:srgbClr val="9C1D4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 xmlns:a16="http://schemas.microsoft.com/office/drawing/2014/main" id="{7FA5C620-39DD-45DD-B67F-413EC532432D}"/>
              </a:ext>
            </a:extLst>
          </p:cNvPr>
          <p:cNvSpPr txBox="1"/>
          <p:nvPr/>
        </p:nvSpPr>
        <p:spPr>
          <a:xfrm>
            <a:off x="1116448" y="3316425"/>
            <a:ext cx="3788073"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rPr>
              <a:t>Hình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gạo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trên</a:t>
            </a:r>
            <a:endParaRPr lang="en-US" sz="2000" b="1" dirty="0">
              <a:latin typeface="Cambria" panose="02040503050406030204" pitchFamily="18" charset="0"/>
              <a:ea typeface="Cambria" panose="02040503050406030204" pitchFamily="18" charset="0"/>
            </a:endParaRPr>
          </a:p>
          <a:p>
            <a:pPr algn="ctr"/>
            <a:r>
              <a:rPr lang="en-US" sz="2000" b="1" dirty="0" err="1">
                <a:latin typeface="Cambria" panose="02040503050406030204" pitchFamily="18" charset="0"/>
                <a:ea typeface="Cambria" panose="02040503050406030204" pitchFamily="18" charset="0"/>
              </a:rPr>
              <a:t>trống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endParaRPr lang="en-US" sz="20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 xmlns:a16="http://schemas.microsoft.com/office/drawing/2014/main" id="{F6DF9CBF-6382-43DA-A9DD-E43D998DD517}"/>
              </a:ext>
            </a:extLst>
          </p:cNvPr>
          <p:cNvSpPr txBox="1"/>
          <p:nvPr/>
        </p:nvSpPr>
        <p:spPr>
          <a:xfrm>
            <a:off x="535577" y="4522994"/>
            <a:ext cx="5878286" cy="1384995"/>
          </a:xfrm>
          <a:prstGeom prst="rect">
            <a:avLst/>
          </a:prstGeom>
          <a:noFill/>
        </p:spPr>
        <p:txBody>
          <a:bodyPr wrap="square" rtlCol="0">
            <a:spAutoFit/>
          </a:bodyPr>
          <a:lstStyle/>
          <a:p>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họa</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trang</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trí</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dưới</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đây</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ăn</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trang</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phục</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Văn</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Lang,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Âu</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Lạc</a:t>
            </a:r>
            <a:r>
              <a:rPr lang="en-US" sz="28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496185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 xmlns:a16="http://schemas.microsoft.com/office/drawing/2014/main" id="{3A14BEA9-0A1D-4403-A597-EBEB14E416F9}"/>
              </a:ext>
            </a:extLst>
          </p:cNvPr>
          <p:cNvGraphicFramePr>
            <a:graphicFrameLocks noGrp="1"/>
          </p:cNvGraphicFramePr>
          <p:nvPr>
            <p:extLst/>
          </p:nvPr>
        </p:nvGraphicFramePr>
        <p:xfrm>
          <a:off x="0" y="0"/>
          <a:ext cx="12292149" cy="6859419"/>
        </p:xfrm>
        <a:graphic>
          <a:graphicData uri="http://schemas.openxmlformats.org/drawingml/2006/table">
            <a:tbl>
              <a:tblPr firstRow="1" bandRow="1">
                <a:tableStyleId>{21E4AEA4-8DFA-4A89-87EB-49C32662AFE0}</a:tableStyleId>
              </a:tblPr>
              <a:tblGrid>
                <a:gridCol w="2749867">
                  <a:extLst>
                    <a:ext uri="{9D8B030D-6E8A-4147-A177-3AD203B41FA5}">
                      <a16:colId xmlns="" xmlns:a16="http://schemas.microsoft.com/office/drawing/2014/main" val="2156478323"/>
                    </a:ext>
                  </a:extLst>
                </a:gridCol>
                <a:gridCol w="2346042">
                  <a:extLst>
                    <a:ext uri="{9D8B030D-6E8A-4147-A177-3AD203B41FA5}">
                      <a16:colId xmlns="" xmlns:a16="http://schemas.microsoft.com/office/drawing/2014/main" val="2597889237"/>
                    </a:ext>
                  </a:extLst>
                </a:gridCol>
                <a:gridCol w="2576799">
                  <a:extLst>
                    <a:ext uri="{9D8B030D-6E8A-4147-A177-3AD203B41FA5}">
                      <a16:colId xmlns="" xmlns:a16="http://schemas.microsoft.com/office/drawing/2014/main" val="3198235612"/>
                    </a:ext>
                  </a:extLst>
                </a:gridCol>
                <a:gridCol w="2269122">
                  <a:extLst>
                    <a:ext uri="{9D8B030D-6E8A-4147-A177-3AD203B41FA5}">
                      <a16:colId xmlns="" xmlns:a16="http://schemas.microsoft.com/office/drawing/2014/main" val="4256834441"/>
                    </a:ext>
                  </a:extLst>
                </a:gridCol>
                <a:gridCol w="2350319">
                  <a:extLst>
                    <a:ext uri="{9D8B030D-6E8A-4147-A177-3AD203B41FA5}">
                      <a16:colId xmlns="" xmlns:a16="http://schemas.microsoft.com/office/drawing/2014/main" val="2148767746"/>
                    </a:ext>
                  </a:extLst>
                </a:gridCol>
              </a:tblGrid>
              <a:tr h="364340">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Nghề</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sản</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xuất</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chính</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Ăn</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Mặc</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Ở</a:t>
                      </a: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 lại</a:t>
                      </a:r>
                    </a:p>
                  </a:txBody>
                  <a:tcPr anchor="ctr"/>
                </a:tc>
                <a:extLst>
                  <a:ext uri="{0D108BD9-81ED-4DB2-BD59-A6C34878D82A}">
                    <a16:rowId xmlns="" xmlns:a16="http://schemas.microsoft.com/office/drawing/2014/main" val="851749980"/>
                  </a:ext>
                </a:extLst>
              </a:tr>
              <a:tr h="5922804">
                <a:tc>
                  <a:txBody>
                    <a:bodyPr/>
                    <a:lstStyle/>
                    <a:p>
                      <a:pPr>
                        <a:lnSpc>
                          <a:spcPct val="150000"/>
                        </a:lnSpc>
                        <a:spcBef>
                          <a:spcPts val="600"/>
                        </a:spcBef>
                        <a:spcAft>
                          <a:spcPts val="600"/>
                        </a:spcAft>
                      </a:pPr>
                      <a:endParaRPr lang="en-US" sz="1600" dirty="0" smtClean="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442519370"/>
                  </a:ext>
                </a:extLst>
              </a:tr>
              <a:tr h="5708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589039899"/>
                  </a:ext>
                </a:extLst>
              </a:tr>
            </a:tbl>
          </a:graphicData>
        </a:graphic>
      </p:graphicFrame>
      <p:sp>
        <p:nvSpPr>
          <p:cNvPr id="3" name="TextBox 2"/>
          <p:cNvSpPr txBox="1"/>
          <p:nvPr/>
        </p:nvSpPr>
        <p:spPr>
          <a:xfrm>
            <a:off x="2847704" y="822960"/>
            <a:ext cx="2142308" cy="36625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Thức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ăn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chính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cơm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nếp</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cơm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tẻ</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loại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rau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tôm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cua</a:t>
            </a:r>
            <a:r>
              <a:rPr lang="en-US" sz="1600" dirty="0">
                <a:solidFill>
                  <a:srgbClr val="002060"/>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1600" dirty="0" err="1" smtClean="0">
                <a:solidFill>
                  <a:srgbClr val="002060"/>
                </a:solidFill>
                <a:latin typeface="Times New Roman" panose="02020603050405020304" pitchFamily="18" charset="0"/>
                <a:cs typeface="Times New Roman" panose="02020603050405020304" pitchFamily="18" charset="0"/>
              </a:rPr>
              <a:t>Cư</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đã</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biết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mắm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muối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sử</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dụng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loại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gia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vị</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90012" y="822960"/>
            <a:ext cx="2508068" cy="44012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Ngày</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thường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nam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khổ</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mình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trần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đất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Nữ</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áo</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xẻ</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giữa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yếm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che</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ngực</a:t>
            </a:r>
            <a:r>
              <a:rPr lang="en-US" sz="1600" dirty="0">
                <a:solidFill>
                  <a:srgbClr val="002060"/>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Người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Việt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cổ</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cắt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tóc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ngắn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để</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xõa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búi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tết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sam.</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Ngày</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lễ</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hội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đội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mũ</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cắm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lông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chim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nữa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áp</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váy</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xòe</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đeo</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trang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sức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nam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khố</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dài</a:t>
            </a:r>
            <a:r>
              <a:rPr lang="en-US" sz="1600" dirty="0">
                <a:solidFill>
                  <a:srgbClr val="002060"/>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4504" y="251916"/>
            <a:ext cx="2638696" cy="5986254"/>
          </a:xfrm>
          <a:prstGeom prst="rect">
            <a:avLst/>
          </a:prstGeom>
          <a:noFill/>
        </p:spPr>
        <p:txBody>
          <a:bodyPr wrap="square" rtlCol="0">
            <a:spAutoFit/>
          </a:bodyPr>
          <a:lstStyle/>
          <a:p>
            <a:pPr>
              <a:lnSpc>
                <a:spcPct val="150000"/>
              </a:lnSpc>
              <a:spcBef>
                <a:spcPts val="600"/>
              </a:spcBef>
              <a:spcAft>
                <a:spcPts val="600"/>
              </a:spcAft>
            </a:pPr>
            <a:r>
              <a:rPr lang="en-US" sz="1600" b="1" i="1" dirty="0" err="1">
                <a:solidFill>
                  <a:srgbClr val="C00000"/>
                </a:solidFill>
                <a:latin typeface="Times New Roman" panose="02020603050405020304" pitchFamily="18" charset="0"/>
                <a:cs typeface="Times New Roman" panose="02020603050405020304" pitchFamily="18" charset="0"/>
              </a:rPr>
              <a:t>Nông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sống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bằng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lúa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nước</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smtClean="0">
                <a:solidFill>
                  <a:srgbClr val="002060"/>
                </a:solidFill>
                <a:latin typeface="Times New Roman" panose="02020603050405020304" pitchFamily="18" charset="0"/>
                <a:cs typeface="Times New Roman" panose="02020603050405020304" pitchFamily="18" charset="0"/>
              </a:rPr>
              <a:t>Sử</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dụng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công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cụ</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bằng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kim</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loại</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Họ</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còn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tằm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màu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chăn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đánh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bắt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a:t>
            </a:r>
            <a:endParaRPr lang="en-US" sz="1600" dirty="0">
              <a:solidFill>
                <a:srgbClr val="002060"/>
              </a:solidFill>
              <a:latin typeface="Times New Roman" panose="02020603050405020304" pitchFamily="18" charset="0"/>
              <a:cs typeface="Times New Roman" panose="02020603050405020304" pitchFamily="18" charset="0"/>
            </a:endParaRPr>
          </a:p>
          <a:p>
            <a:pPr>
              <a:lnSpc>
                <a:spcPct val="125000"/>
              </a:lnSpc>
            </a:pPr>
            <a:r>
              <a:rPr lang="en-US" sz="1600" b="1" i="1" dirty="0" err="1">
                <a:solidFill>
                  <a:srgbClr val="C00000"/>
                </a:solidFill>
                <a:latin typeface="Times New Roman" panose="02020603050405020304" pitchFamily="18" charset="0"/>
                <a:cs typeface="Times New Roman" panose="02020603050405020304" pitchFamily="18" charset="0"/>
              </a:rPr>
              <a:t>Thủ</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công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thủ</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công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gốm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dệt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vải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thuyền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phát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triển</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luyện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kim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kĩ</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thuật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đúc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đến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độ</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tinh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xảo</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419665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FA5C620-39DD-45DD-B67F-413EC532432D}"/>
              </a:ext>
            </a:extLst>
          </p:cNvPr>
          <p:cNvSpPr txBox="1"/>
          <p:nvPr/>
        </p:nvSpPr>
        <p:spPr>
          <a:xfrm>
            <a:off x="1047910" y="5970833"/>
            <a:ext cx="3788073" cy="400110"/>
          </a:xfrm>
          <a:prstGeom prst="rect">
            <a:avLst/>
          </a:prstGeom>
          <a:noFill/>
        </p:spPr>
        <p:txBody>
          <a:bodyPr wrap="square" rtlCol="0">
            <a:spAutoFit/>
          </a:bodyPr>
          <a:lstStyle/>
          <a:p>
            <a:pPr algn="ctr"/>
            <a:r>
              <a:rPr lang="en-US" sz="2000" b="1">
                <a:latin typeface="Cambria" panose="02040503050406030204" pitchFamily="18" charset="0"/>
                <a:ea typeface="Cambria" panose="02040503050406030204" pitchFamily="18" charset="0"/>
              </a:rPr>
              <a:t>Họa tiết hình thuyền</a:t>
            </a:r>
          </a:p>
        </p:txBody>
      </p:sp>
      <p:sp>
        <p:nvSpPr>
          <p:cNvPr id="12" name="TextBox 11">
            <a:extLst>
              <a:ext uri="{FF2B5EF4-FFF2-40B4-BE49-F238E27FC236}">
                <a16:creationId xmlns="" xmlns:a16="http://schemas.microsoft.com/office/drawing/2014/main" id="{14426578-902C-4EAE-A9B8-020E022D3D7F}"/>
              </a:ext>
            </a:extLst>
          </p:cNvPr>
          <p:cNvSpPr txBox="1"/>
          <p:nvPr/>
        </p:nvSpPr>
        <p:spPr>
          <a:xfrm>
            <a:off x="6084276" y="6012110"/>
            <a:ext cx="5594253" cy="400110"/>
          </a:xfrm>
          <a:prstGeom prst="rect">
            <a:avLst/>
          </a:prstGeom>
          <a:noFill/>
        </p:spPr>
        <p:txBody>
          <a:bodyPr wrap="square" rtlCol="0">
            <a:spAutoFit/>
          </a:bodyPr>
          <a:lstStyle/>
          <a:p>
            <a:pPr algn="ctr"/>
            <a:r>
              <a:rPr lang="en-US" sz="2000" b="1">
                <a:latin typeface="Cambria" panose="02040503050406030204" pitchFamily="18" charset="0"/>
                <a:ea typeface="Cambria" panose="02040503050406030204" pitchFamily="18" charset="0"/>
              </a:rPr>
              <a:t>Họa tiết mái nhà cong</a:t>
            </a:r>
            <a:endParaRPr lang="en-US" sz="2000">
              <a:latin typeface="Cambria" panose="02040503050406030204" pitchFamily="18" charset="0"/>
              <a:ea typeface="Cambria" panose="02040503050406030204" pitchFamily="18" charset="0"/>
            </a:endParaRPr>
          </a:p>
        </p:txBody>
      </p:sp>
      <p:sp>
        <p:nvSpPr>
          <p:cNvPr id="13" name="TextBox 12">
            <a:extLst>
              <a:ext uri="{FF2B5EF4-FFF2-40B4-BE49-F238E27FC236}">
                <a16:creationId xmlns="" xmlns:a16="http://schemas.microsoft.com/office/drawing/2014/main" id="{F6DF9CBF-6382-43DA-A9DD-E43D998DD517}"/>
              </a:ext>
            </a:extLst>
          </p:cNvPr>
          <p:cNvSpPr txBox="1"/>
          <p:nvPr/>
        </p:nvSpPr>
        <p:spPr>
          <a:xfrm>
            <a:off x="2458830" y="246798"/>
            <a:ext cx="8620203" cy="830997"/>
          </a:xfrm>
          <a:prstGeom prst="rect">
            <a:avLst/>
          </a:prstGeom>
          <a:noFill/>
        </p:spPr>
        <p:txBody>
          <a:bodyPr wrap="square" rtlCol="0">
            <a:spAutoFit/>
          </a:bodyPr>
          <a:lstStyle/>
          <a:p>
            <a:pPr algn="ctr"/>
            <a:r>
              <a:rPr lang="en-US" sz="2400" b="1" i="1" dirty="0" err="1">
                <a:solidFill>
                  <a:srgbClr val="C00000"/>
                </a:solidFill>
                <a:latin typeface="Cambria" panose="02040503050406030204" pitchFamily="18" charset="0"/>
                <a:ea typeface="Cambria" panose="02040503050406030204" pitchFamily="18" charset="0"/>
              </a:rPr>
              <a:t>Những</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hình</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ảnh</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này</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cho</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em</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biết</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nơi</a:t>
            </a:r>
            <a:r>
              <a:rPr lang="en-US" sz="2400" b="1" i="1" dirty="0">
                <a:solidFill>
                  <a:srgbClr val="C00000"/>
                </a:solidFill>
                <a:latin typeface="Cambria" panose="02040503050406030204" pitchFamily="18" charset="0"/>
                <a:ea typeface="Cambria" panose="02040503050406030204" pitchFamily="18" charset="0"/>
              </a:rPr>
              <a:t> ở </a:t>
            </a:r>
            <a:r>
              <a:rPr lang="en-US" sz="2400" b="1" i="1" dirty="0" err="1">
                <a:solidFill>
                  <a:srgbClr val="C00000"/>
                </a:solidFill>
                <a:latin typeface="Cambria" panose="02040503050406030204" pitchFamily="18" charset="0"/>
                <a:ea typeface="Cambria" panose="02040503050406030204" pitchFamily="18" charset="0"/>
              </a:rPr>
              <a:t>của</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cư</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dân</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Văn</a:t>
            </a:r>
            <a:r>
              <a:rPr lang="en-US" sz="2400" b="1" i="1" dirty="0">
                <a:solidFill>
                  <a:srgbClr val="C00000"/>
                </a:solidFill>
                <a:latin typeface="Cambria" panose="02040503050406030204" pitchFamily="18" charset="0"/>
                <a:ea typeface="Cambria" panose="02040503050406030204" pitchFamily="18" charset="0"/>
              </a:rPr>
              <a:t> Lang, </a:t>
            </a:r>
            <a:r>
              <a:rPr lang="en-US" sz="2400" b="1" i="1" dirty="0" err="1">
                <a:solidFill>
                  <a:srgbClr val="C00000"/>
                </a:solidFill>
                <a:latin typeface="Cambria" panose="02040503050406030204" pitchFamily="18" charset="0"/>
                <a:ea typeface="Cambria" panose="02040503050406030204" pitchFamily="18" charset="0"/>
              </a:rPr>
              <a:t>Âu</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Lạc</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như</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thế</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nào</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và</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họ</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đi</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lại</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bằng</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phương</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tiện</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gì</a:t>
            </a:r>
            <a:r>
              <a:rPr lang="en-US" sz="2400" b="1" i="1" dirty="0">
                <a:solidFill>
                  <a:srgbClr val="C00000"/>
                </a:solidFill>
                <a:latin typeface="Cambria" panose="02040503050406030204" pitchFamily="18" charset="0"/>
                <a:ea typeface="Cambria" panose="02040503050406030204" pitchFamily="18" charset="0"/>
              </a:rPr>
              <a:t>? </a:t>
            </a:r>
          </a:p>
        </p:txBody>
      </p:sp>
      <p:sp>
        <p:nvSpPr>
          <p:cNvPr id="14" name="Oval 13">
            <a:extLst>
              <a:ext uri="{FF2B5EF4-FFF2-40B4-BE49-F238E27FC236}">
                <a16:creationId xmlns="" xmlns:a16="http://schemas.microsoft.com/office/drawing/2014/main" id="{3226BA9F-A307-4C59-918E-9A50658A980E}"/>
              </a:ext>
            </a:extLst>
          </p:cNvPr>
          <p:cNvSpPr/>
          <p:nvPr/>
        </p:nvSpPr>
        <p:spPr bwMode="auto">
          <a:xfrm>
            <a:off x="173769" y="246798"/>
            <a:ext cx="1748281" cy="1533769"/>
          </a:xfrm>
          <a:prstGeom prst="ellipse">
            <a:avLst/>
          </a:prstGeom>
          <a:solidFill>
            <a:srgbClr val="FFC00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32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Ở </a:t>
            </a:r>
            <a:endParaRPr kumimoji="0" lang="en-US" sz="3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3200" b="0"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Đi</a:t>
            </a:r>
            <a:r>
              <a:rPr kumimoji="0" lang="en-US" sz="32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lại</a:t>
            </a:r>
            <a:endParaRPr kumimoji="0" lang="en-US" sz="32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7D7852C9-9E04-4792-9EF6-6553F26F712B}"/>
              </a:ext>
            </a:extLst>
          </p:cNvPr>
          <p:cNvPicPr>
            <a:picLocks noChangeAspect="1"/>
          </p:cNvPicPr>
          <p:nvPr/>
        </p:nvPicPr>
        <p:blipFill rotWithShape="1">
          <a:blip r:embed="rId2"/>
          <a:srcRect b="16188"/>
          <a:stretch/>
        </p:blipFill>
        <p:spPr>
          <a:xfrm>
            <a:off x="292539" y="2181497"/>
            <a:ext cx="6153681" cy="2962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3"/>
          <a:stretch>
            <a:fillRect/>
          </a:stretch>
        </p:blipFill>
        <p:spPr>
          <a:xfrm>
            <a:off x="6768931" y="1437653"/>
            <a:ext cx="4315751" cy="4449885"/>
          </a:xfrm>
          <a:prstGeom prst="rect">
            <a:avLst/>
          </a:prstGeom>
        </p:spPr>
      </p:pic>
    </p:spTree>
    <p:extLst>
      <p:ext uri="{BB962C8B-B14F-4D97-AF65-F5344CB8AC3E}">
        <p14:creationId xmlns:p14="http://schemas.microsoft.com/office/powerpoint/2010/main" val="34383632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 xmlns:a16="http://schemas.microsoft.com/office/drawing/2014/main" id="{3A14BEA9-0A1D-4403-A597-EBEB14E416F9}"/>
              </a:ext>
            </a:extLst>
          </p:cNvPr>
          <p:cNvGraphicFramePr>
            <a:graphicFrameLocks noGrp="1"/>
          </p:cNvGraphicFramePr>
          <p:nvPr>
            <p:extLst/>
          </p:nvPr>
        </p:nvGraphicFramePr>
        <p:xfrm>
          <a:off x="0" y="0"/>
          <a:ext cx="12292149" cy="6859419"/>
        </p:xfrm>
        <a:graphic>
          <a:graphicData uri="http://schemas.openxmlformats.org/drawingml/2006/table">
            <a:tbl>
              <a:tblPr firstRow="1" bandRow="1">
                <a:tableStyleId>{21E4AEA4-8DFA-4A89-87EB-49C32662AFE0}</a:tableStyleId>
              </a:tblPr>
              <a:tblGrid>
                <a:gridCol w="2749867">
                  <a:extLst>
                    <a:ext uri="{9D8B030D-6E8A-4147-A177-3AD203B41FA5}">
                      <a16:colId xmlns="" xmlns:a16="http://schemas.microsoft.com/office/drawing/2014/main" val="2156478323"/>
                    </a:ext>
                  </a:extLst>
                </a:gridCol>
                <a:gridCol w="2346042">
                  <a:extLst>
                    <a:ext uri="{9D8B030D-6E8A-4147-A177-3AD203B41FA5}">
                      <a16:colId xmlns="" xmlns:a16="http://schemas.microsoft.com/office/drawing/2014/main" val="2597889237"/>
                    </a:ext>
                  </a:extLst>
                </a:gridCol>
                <a:gridCol w="2576799">
                  <a:extLst>
                    <a:ext uri="{9D8B030D-6E8A-4147-A177-3AD203B41FA5}">
                      <a16:colId xmlns="" xmlns:a16="http://schemas.microsoft.com/office/drawing/2014/main" val="3198235612"/>
                    </a:ext>
                  </a:extLst>
                </a:gridCol>
                <a:gridCol w="2269122">
                  <a:extLst>
                    <a:ext uri="{9D8B030D-6E8A-4147-A177-3AD203B41FA5}">
                      <a16:colId xmlns="" xmlns:a16="http://schemas.microsoft.com/office/drawing/2014/main" val="4256834441"/>
                    </a:ext>
                  </a:extLst>
                </a:gridCol>
                <a:gridCol w="2350319">
                  <a:extLst>
                    <a:ext uri="{9D8B030D-6E8A-4147-A177-3AD203B41FA5}">
                      <a16:colId xmlns="" xmlns:a16="http://schemas.microsoft.com/office/drawing/2014/main" val="2148767746"/>
                    </a:ext>
                  </a:extLst>
                </a:gridCol>
              </a:tblGrid>
              <a:tr h="364340">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Nghề</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sản</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xuất</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chính</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Ăn</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Mặc</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Ở</a:t>
                      </a: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 lại</a:t>
                      </a:r>
                    </a:p>
                  </a:txBody>
                  <a:tcPr anchor="ctr"/>
                </a:tc>
                <a:extLst>
                  <a:ext uri="{0D108BD9-81ED-4DB2-BD59-A6C34878D82A}">
                    <a16:rowId xmlns="" xmlns:a16="http://schemas.microsoft.com/office/drawing/2014/main" val="851749980"/>
                  </a:ext>
                </a:extLst>
              </a:tr>
              <a:tr h="5922804">
                <a:tc>
                  <a:txBody>
                    <a:bodyPr/>
                    <a:lstStyle/>
                    <a:p>
                      <a:pPr>
                        <a:lnSpc>
                          <a:spcPct val="150000"/>
                        </a:lnSpc>
                        <a:spcBef>
                          <a:spcPts val="600"/>
                        </a:spcBef>
                        <a:spcAft>
                          <a:spcPts val="600"/>
                        </a:spcAft>
                      </a:pPr>
                      <a:endParaRPr lang="en-US" sz="1600" dirty="0" smtClean="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442519370"/>
                  </a:ext>
                </a:extLst>
              </a:tr>
              <a:tr h="5708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589039899"/>
                  </a:ext>
                </a:extLst>
              </a:tr>
            </a:tbl>
          </a:graphicData>
        </a:graphic>
      </p:graphicFrame>
      <p:sp>
        <p:nvSpPr>
          <p:cNvPr id="2" name="TextBox 1"/>
          <p:cNvSpPr txBox="1"/>
          <p:nvPr/>
        </p:nvSpPr>
        <p:spPr>
          <a:xfrm>
            <a:off x="104504" y="251916"/>
            <a:ext cx="2638696" cy="6355586"/>
          </a:xfrm>
          <a:prstGeom prst="rect">
            <a:avLst/>
          </a:prstGeom>
          <a:noFill/>
        </p:spPr>
        <p:txBody>
          <a:bodyPr wrap="square" rtlCol="0">
            <a:spAutoFit/>
          </a:bodyPr>
          <a:lstStyle/>
          <a:p>
            <a:pPr>
              <a:lnSpc>
                <a:spcPct val="150000"/>
              </a:lnSpc>
              <a:spcBef>
                <a:spcPts val="600"/>
              </a:spcBef>
              <a:spcAft>
                <a:spcPts val="600"/>
              </a:spcAft>
            </a:pPr>
            <a:r>
              <a:rPr lang="en-US" sz="1600" b="1" i="1" dirty="0" err="1">
                <a:solidFill>
                  <a:srgbClr val="C00000"/>
                </a:solidFill>
                <a:latin typeface="Times New Roman" panose="02020603050405020304" pitchFamily="18" charset="0"/>
                <a:cs typeface="Times New Roman" panose="02020603050405020304" pitchFamily="18" charset="0"/>
              </a:rPr>
              <a:t>Nông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sống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bằng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lúa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nước</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Họ</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dùng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lưỡi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cày</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lưỡi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cuốc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rìu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công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cụ</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trong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sản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xuất</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Họ</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còn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tằm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màu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chăn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đánh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bắt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a:t>
            </a:r>
            <a:endParaRPr lang="en-US" sz="1600" dirty="0">
              <a:solidFill>
                <a:srgbClr val="002060"/>
              </a:solidFill>
              <a:latin typeface="Times New Roman" panose="02020603050405020304" pitchFamily="18" charset="0"/>
              <a:cs typeface="Times New Roman" panose="02020603050405020304" pitchFamily="18" charset="0"/>
            </a:endParaRPr>
          </a:p>
          <a:p>
            <a:pPr>
              <a:lnSpc>
                <a:spcPct val="125000"/>
              </a:lnSpc>
            </a:pPr>
            <a:r>
              <a:rPr lang="en-US" sz="1600" b="1" i="1" dirty="0" err="1">
                <a:solidFill>
                  <a:srgbClr val="C00000"/>
                </a:solidFill>
                <a:latin typeface="Times New Roman" panose="02020603050405020304" pitchFamily="18" charset="0"/>
                <a:cs typeface="Times New Roman" panose="02020603050405020304" pitchFamily="18" charset="0"/>
              </a:rPr>
              <a:t>Thủ</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công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thủ</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công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gốm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dệt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vải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thuyền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phát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triển</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luyện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kim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kĩ</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thuật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đúc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đến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độ</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tinh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xảo</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p>
        </p:txBody>
      </p:sp>
      <p:sp>
        <p:nvSpPr>
          <p:cNvPr id="3" name="TextBox 2"/>
          <p:cNvSpPr txBox="1"/>
          <p:nvPr/>
        </p:nvSpPr>
        <p:spPr>
          <a:xfrm>
            <a:off x="2847704" y="822960"/>
            <a:ext cx="2142308" cy="36625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Thức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ăn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chính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cơm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nếp</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cơm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tẻ</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loại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rau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tôm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cua</a:t>
            </a:r>
            <a:r>
              <a:rPr lang="en-US" sz="1600" dirty="0">
                <a:solidFill>
                  <a:srgbClr val="002060"/>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1600" dirty="0" err="1" smtClean="0">
                <a:solidFill>
                  <a:srgbClr val="002060"/>
                </a:solidFill>
                <a:latin typeface="Times New Roman" panose="02020603050405020304" pitchFamily="18" charset="0"/>
                <a:cs typeface="Times New Roman" panose="02020603050405020304" pitchFamily="18" charset="0"/>
              </a:rPr>
              <a:t>Cư</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đã</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biết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mắm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muối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sử</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dụng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loại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gia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vị</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90012" y="822960"/>
            <a:ext cx="2508068" cy="44012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Ngày</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thường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nam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khổ</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mình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trần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đất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Nữ</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áo</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xẻ</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giữa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yếm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che</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ngực</a:t>
            </a:r>
            <a:r>
              <a:rPr lang="en-US" sz="1600" dirty="0">
                <a:solidFill>
                  <a:srgbClr val="002060"/>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Người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Việt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cổ</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cắt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tóc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ngắn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để</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xõa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búi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tết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sam.</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Ngày</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lễ</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hội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đội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mũ</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cắm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lông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chim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nữa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áp</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váy</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xòe</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đeo</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trang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sức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nam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khố</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dài</a:t>
            </a:r>
            <a:r>
              <a:rPr lang="en-US" sz="1600" dirty="0">
                <a:solidFill>
                  <a:srgbClr val="002060"/>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674428" y="822960"/>
            <a:ext cx="2220686" cy="32932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Họ</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thường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sàn</a:t>
            </a:r>
            <a:r>
              <a:rPr lang="en-US" sz="1600" dirty="0">
                <a:solidFill>
                  <a:srgbClr val="002060"/>
                </a:solidFill>
                <a:latin typeface="Times New Roman" panose="02020603050405020304" pitchFamily="18" charset="0"/>
                <a:cs typeface="Times New Roman" panose="02020603050405020304" pitchFamily="18" charset="0"/>
              </a:rPr>
              <a:t>, ở </a:t>
            </a:r>
            <a:r>
              <a:rPr lang="en-US" sz="1600" dirty="0" err="1">
                <a:solidFill>
                  <a:srgbClr val="002060"/>
                </a:solidFill>
                <a:latin typeface="Times New Roman" panose="02020603050405020304" pitchFamily="18" charset="0"/>
                <a:cs typeface="Times New Roman" panose="02020603050405020304" pitchFamily="18" charset="0"/>
              </a:rPr>
              <a:t>sườn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đồi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những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vùng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đất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cao</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ven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sông</a:t>
            </a:r>
            <a:r>
              <a:rPr lang="en-US" sz="1600" dirty="0">
                <a:solidFill>
                  <a:srgbClr val="002060"/>
                </a:solidFill>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Nhà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có</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cong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hình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thuyền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hoặc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tròn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hình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mui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thuyền</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082348" y="979715"/>
            <a:ext cx="2109652" cy="1077218"/>
          </a:xfrm>
          <a:prstGeom prst="rect">
            <a:avLst/>
          </a:prstGeom>
          <a:noFill/>
        </p:spPr>
        <p:txBody>
          <a:bodyPr wrap="square" rtlCol="0">
            <a:spAutoFit/>
          </a:bodyPr>
          <a:lstStyle/>
          <a:p>
            <a:r>
              <a:rPr lang="en-US" sz="1600" dirty="0" err="1">
                <a:solidFill>
                  <a:srgbClr val="002060"/>
                </a:solidFill>
                <a:latin typeface="Times New Roman" panose="02020603050405020304" pitchFamily="18" charset="0"/>
                <a:cs typeface="Times New Roman" panose="02020603050405020304" pitchFamily="18" charset="0"/>
              </a:rPr>
              <a:t>Cư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chủ</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yếu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lại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bằng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thuyền</a:t>
            </a:r>
            <a:r>
              <a:rPr lang="en-US" sz="1600" dirty="0">
                <a:solidFill>
                  <a:srgbClr val="002060"/>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1695" y="354842"/>
            <a:ext cx="10426890" cy="7915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II. </a:t>
            </a:r>
            <a:r>
              <a:rPr lang="en-US" sz="2800" b="1" dirty="0" err="1" smtClean="0">
                <a:solidFill>
                  <a:srgbClr val="C00000"/>
                </a:solidFill>
              </a:rPr>
              <a:t>Đời</a:t>
            </a:r>
            <a:r>
              <a:rPr lang="en-US" sz="2800" b="1" dirty="0" smtClean="0">
                <a:solidFill>
                  <a:srgbClr val="C00000"/>
                </a:solidFill>
              </a:rPr>
              <a:t> </a:t>
            </a:r>
            <a:r>
              <a:rPr lang="en-US" sz="2800" b="1" dirty="0" err="1">
                <a:solidFill>
                  <a:srgbClr val="C00000"/>
                </a:solidFill>
              </a:rPr>
              <a:t>sống</a:t>
            </a:r>
            <a:r>
              <a:rPr lang="en-US" sz="2800" b="1" dirty="0">
                <a:solidFill>
                  <a:srgbClr val="C00000"/>
                </a:solidFill>
              </a:rPr>
              <a:t> </a:t>
            </a:r>
            <a:r>
              <a:rPr lang="en-US" sz="2800" b="1" dirty="0" err="1">
                <a:solidFill>
                  <a:srgbClr val="C00000"/>
                </a:solidFill>
              </a:rPr>
              <a:t>tinh</a:t>
            </a:r>
            <a:r>
              <a:rPr lang="en-US" sz="2800" b="1" dirty="0">
                <a:solidFill>
                  <a:srgbClr val="C00000"/>
                </a:solidFill>
              </a:rPr>
              <a:t> </a:t>
            </a:r>
            <a:r>
              <a:rPr lang="en-US" sz="2800" b="1" dirty="0" err="1">
                <a:solidFill>
                  <a:srgbClr val="C00000"/>
                </a:solidFill>
              </a:rPr>
              <a:t>thần</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người</a:t>
            </a:r>
            <a:r>
              <a:rPr lang="en-US" sz="2800" b="1" dirty="0">
                <a:solidFill>
                  <a:srgbClr val="C00000"/>
                </a:solidFill>
              </a:rPr>
              <a:t> </a:t>
            </a:r>
            <a:r>
              <a:rPr lang="en-US" sz="2800" b="1" dirty="0" err="1">
                <a:solidFill>
                  <a:srgbClr val="C00000"/>
                </a:solidFill>
              </a:rPr>
              <a:t>Việt</a:t>
            </a:r>
            <a:r>
              <a:rPr lang="en-US" sz="2800" b="1" dirty="0">
                <a:solidFill>
                  <a:srgbClr val="C00000"/>
                </a:solidFill>
              </a:rPr>
              <a:t> </a:t>
            </a:r>
            <a:r>
              <a:rPr lang="en-US" sz="2800" b="1" dirty="0" err="1">
                <a:solidFill>
                  <a:srgbClr val="C00000"/>
                </a:solidFill>
              </a:rPr>
              <a:t>cổ</a:t>
            </a:r>
            <a:endParaRPr lang="en-US" sz="2800" b="1" dirty="0">
              <a:solidFill>
                <a:srgbClr val="C00000"/>
              </a:solidFill>
            </a:endParaRPr>
          </a:p>
        </p:txBody>
      </p:sp>
      <p:sp>
        <p:nvSpPr>
          <p:cNvPr id="6" name="TextBox 5"/>
          <p:cNvSpPr txBox="1"/>
          <p:nvPr/>
        </p:nvSpPr>
        <p:spPr>
          <a:xfrm>
            <a:off x="470454" y="1002037"/>
            <a:ext cx="6325742" cy="1820948"/>
          </a:xfrm>
          <a:prstGeom prst="rect">
            <a:avLst/>
          </a:prstGeom>
          <a:noFill/>
        </p:spPr>
        <p:txBody>
          <a:bodyPr wrap="square" rtlCol="0">
            <a:spAutoFit/>
          </a:bodyPr>
          <a:lstStyle/>
          <a:p>
            <a:pPr>
              <a:lnSpc>
                <a:spcPct val="150000"/>
              </a:lnSpc>
            </a:pPr>
            <a:r>
              <a:rPr lang="en-US" sz="2600" b="1" i="1" dirty="0" err="1" smtClean="0">
                <a:solidFill>
                  <a:srgbClr val="C00000"/>
                </a:solidFill>
              </a:rPr>
              <a:t>Nhiệm</a:t>
            </a:r>
            <a:r>
              <a:rPr lang="en-US" sz="2600" b="1" i="1" dirty="0" smtClean="0">
                <a:solidFill>
                  <a:srgbClr val="C00000"/>
                </a:solidFill>
              </a:rPr>
              <a:t> </a:t>
            </a:r>
            <a:r>
              <a:rPr lang="en-US" sz="2600" b="1" i="1" dirty="0" err="1" smtClean="0">
                <a:solidFill>
                  <a:srgbClr val="C00000"/>
                </a:solidFill>
              </a:rPr>
              <a:t>vụ</a:t>
            </a:r>
            <a:r>
              <a:rPr lang="en-US" sz="2600" b="1" i="1" dirty="0" smtClean="0">
                <a:solidFill>
                  <a:srgbClr val="C00000"/>
                </a:solidFill>
              </a:rPr>
              <a:t>: </a:t>
            </a:r>
            <a:r>
              <a:rPr lang="en-US" sz="2600" b="1" i="1" dirty="0" err="1" smtClean="0">
                <a:solidFill>
                  <a:srgbClr val="0070C0"/>
                </a:solidFill>
                <a:latin typeface="Times New Roman" panose="02020603050405020304" pitchFamily="18" charset="0"/>
                <a:cs typeface="Times New Roman" panose="02020603050405020304" pitchFamily="18" charset="0"/>
              </a:rPr>
              <a:t>Em</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hãy</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nêu</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những</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hiểu</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biết</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của</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mình</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về</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đời</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sống</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tinh</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thần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của</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cư</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dân</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Văn</a:t>
            </a:r>
            <a:r>
              <a:rPr lang="en-US" sz="2600" b="1" i="1" dirty="0" smtClean="0">
                <a:solidFill>
                  <a:srgbClr val="0070C0"/>
                </a:solidFill>
                <a:latin typeface="Times New Roman" panose="02020603050405020304" pitchFamily="18" charset="0"/>
                <a:cs typeface="Times New Roman" panose="02020603050405020304" pitchFamily="18" charset="0"/>
              </a:rPr>
              <a:t> Lang, </a:t>
            </a:r>
            <a:r>
              <a:rPr lang="en-US" sz="2600" b="1" i="1" dirty="0" err="1" smtClean="0">
                <a:solidFill>
                  <a:srgbClr val="0070C0"/>
                </a:solidFill>
                <a:latin typeface="Times New Roman" panose="02020603050405020304" pitchFamily="18" charset="0"/>
                <a:cs typeface="Times New Roman" panose="02020603050405020304" pitchFamily="18" charset="0"/>
              </a:rPr>
              <a:t>Âu</a:t>
            </a:r>
            <a:r>
              <a:rPr lang="en-US" sz="2600" b="1" i="1" dirty="0" smtClean="0">
                <a:solidFill>
                  <a:srgbClr val="0070C0"/>
                </a:solidFill>
                <a:latin typeface="Times New Roman" panose="02020603050405020304" pitchFamily="18" charset="0"/>
                <a:cs typeface="Times New Roman" panose="02020603050405020304" pitchFamily="18" charset="0"/>
              </a:rPr>
              <a:t> </a:t>
            </a:r>
            <a:r>
              <a:rPr lang="en-US" sz="2600" b="1" i="1" dirty="0" err="1" smtClean="0">
                <a:solidFill>
                  <a:srgbClr val="0070C0"/>
                </a:solidFill>
                <a:latin typeface="Times New Roman" panose="02020603050405020304" pitchFamily="18" charset="0"/>
                <a:cs typeface="Times New Roman" panose="02020603050405020304" pitchFamily="18" charset="0"/>
              </a:rPr>
              <a:t>Lạc</a:t>
            </a:r>
            <a:r>
              <a:rPr lang="en-US" sz="2600" b="1" i="1" dirty="0" smtClean="0">
                <a:solidFill>
                  <a:srgbClr val="0070C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7209927" y="1395910"/>
            <a:ext cx="4295775" cy="3028950"/>
          </a:xfrm>
          <a:prstGeom prst="rect">
            <a:avLst/>
          </a:prstGeom>
        </p:spPr>
      </p:pic>
      <p:pic>
        <p:nvPicPr>
          <p:cNvPr id="8" name="Picture 7"/>
          <p:cNvPicPr>
            <a:picLocks noChangeAspect="1"/>
          </p:cNvPicPr>
          <p:nvPr/>
        </p:nvPicPr>
        <p:blipFill rotWithShape="1">
          <a:blip r:embed="rId3"/>
          <a:srcRect l="6745" r="12312"/>
          <a:stretch/>
        </p:blipFill>
        <p:spPr>
          <a:xfrm>
            <a:off x="3925299" y="2610170"/>
            <a:ext cx="2738531" cy="1746913"/>
          </a:xfrm>
          <a:prstGeom prst="rect">
            <a:avLst/>
          </a:prstGeom>
        </p:spPr>
      </p:pic>
      <p:pic>
        <p:nvPicPr>
          <p:cNvPr id="9" name="Picture 8"/>
          <p:cNvPicPr>
            <a:picLocks noChangeAspect="1"/>
          </p:cNvPicPr>
          <p:nvPr/>
        </p:nvPicPr>
        <p:blipFill rotWithShape="1">
          <a:blip r:embed="rId4"/>
          <a:srcRect r="21854"/>
          <a:stretch/>
        </p:blipFill>
        <p:spPr>
          <a:xfrm>
            <a:off x="4247722" y="4632840"/>
            <a:ext cx="2398737" cy="1822550"/>
          </a:xfrm>
          <a:prstGeom prst="rect">
            <a:avLst/>
          </a:prstGeom>
        </p:spPr>
      </p:pic>
      <p:pic>
        <p:nvPicPr>
          <p:cNvPr id="10" name="Picture 9"/>
          <p:cNvPicPr>
            <a:picLocks noChangeAspect="1"/>
          </p:cNvPicPr>
          <p:nvPr/>
        </p:nvPicPr>
        <p:blipFill>
          <a:blip r:embed="rId5"/>
          <a:stretch>
            <a:fillRect/>
          </a:stretch>
        </p:blipFill>
        <p:spPr>
          <a:xfrm>
            <a:off x="7645164" y="4632840"/>
            <a:ext cx="3723422" cy="1832872"/>
          </a:xfrm>
          <a:prstGeom prst="rect">
            <a:avLst/>
          </a:prstGeom>
        </p:spPr>
      </p:pic>
      <p:sp>
        <p:nvSpPr>
          <p:cNvPr id="11" name="TextBox 10"/>
          <p:cNvSpPr txBox="1"/>
          <p:nvPr/>
        </p:nvSpPr>
        <p:spPr>
          <a:xfrm>
            <a:off x="7534683" y="6496333"/>
            <a:ext cx="3971020" cy="338554"/>
          </a:xfrm>
          <a:prstGeom prst="rect">
            <a:avLst/>
          </a:prstGeom>
          <a:noFill/>
        </p:spPr>
        <p:txBody>
          <a:bodyPr wrap="square" rtlCol="0">
            <a:spAutoFit/>
          </a:bodyPr>
          <a:lstStyle/>
          <a:p>
            <a:pPr algn="ctr"/>
            <a:r>
              <a:rPr lang="en-US" sz="1600" i="1" dirty="0" err="1" smtClean="0"/>
              <a:t>Phụ</a:t>
            </a:r>
            <a:r>
              <a:rPr lang="en-US" sz="1600" i="1" dirty="0" smtClean="0"/>
              <a:t> </a:t>
            </a:r>
            <a:r>
              <a:rPr lang="en-US" sz="1600" i="1" dirty="0" err="1" smtClean="0"/>
              <a:t>nữ</a:t>
            </a:r>
            <a:r>
              <a:rPr lang="en-US" sz="1600" i="1" dirty="0" smtClean="0"/>
              <a:t> </a:t>
            </a:r>
            <a:r>
              <a:rPr lang="en-US" sz="1600" i="1" dirty="0" err="1" smtClean="0"/>
              <a:t>người</a:t>
            </a:r>
            <a:r>
              <a:rPr lang="en-US" sz="1600" i="1" dirty="0" smtClean="0"/>
              <a:t> </a:t>
            </a:r>
            <a:r>
              <a:rPr lang="en-US" sz="1600" i="1" dirty="0" err="1" smtClean="0"/>
              <a:t>Việt</a:t>
            </a:r>
            <a:r>
              <a:rPr lang="en-US" sz="1600" i="1" dirty="0" smtClean="0"/>
              <a:t> </a:t>
            </a:r>
            <a:r>
              <a:rPr lang="en-US" sz="1600" i="1" dirty="0" err="1" smtClean="0"/>
              <a:t>để</a:t>
            </a:r>
            <a:r>
              <a:rPr lang="en-US" sz="1600" i="1" dirty="0" smtClean="0"/>
              <a:t> </a:t>
            </a:r>
            <a:r>
              <a:rPr lang="en-US" sz="1600" i="1" dirty="0" err="1" smtClean="0"/>
              <a:t>răng</a:t>
            </a:r>
            <a:r>
              <a:rPr lang="en-US" sz="1600" i="1" dirty="0" smtClean="0"/>
              <a:t> </a:t>
            </a:r>
            <a:r>
              <a:rPr lang="en-US" sz="1600" i="1" dirty="0" err="1" smtClean="0"/>
              <a:t>đen</a:t>
            </a:r>
            <a:r>
              <a:rPr lang="en-US" sz="1600" i="1" dirty="0" smtClean="0"/>
              <a:t> – </a:t>
            </a:r>
            <a:r>
              <a:rPr lang="en-US" sz="1600" i="1" dirty="0" err="1" smtClean="0"/>
              <a:t>thế</a:t>
            </a:r>
            <a:r>
              <a:rPr lang="en-US" sz="1600" i="1" dirty="0" smtClean="0"/>
              <a:t> </a:t>
            </a:r>
            <a:r>
              <a:rPr lang="en-US" sz="1600" i="1" dirty="0" err="1" smtClean="0"/>
              <a:t>kỉ</a:t>
            </a:r>
            <a:r>
              <a:rPr lang="en-US" sz="1600" i="1" dirty="0" smtClean="0"/>
              <a:t> XIX</a:t>
            </a:r>
            <a:endParaRPr lang="en-US" sz="1600" i="1" dirty="0"/>
          </a:p>
        </p:txBody>
      </p:sp>
      <p:sp>
        <p:nvSpPr>
          <p:cNvPr id="12" name="TextBox 11"/>
          <p:cNvSpPr txBox="1"/>
          <p:nvPr/>
        </p:nvSpPr>
        <p:spPr>
          <a:xfrm>
            <a:off x="4247722" y="6465712"/>
            <a:ext cx="2548474" cy="338554"/>
          </a:xfrm>
          <a:prstGeom prst="rect">
            <a:avLst/>
          </a:prstGeom>
          <a:noFill/>
        </p:spPr>
        <p:txBody>
          <a:bodyPr wrap="square" rtlCol="0">
            <a:spAutoFit/>
          </a:bodyPr>
          <a:lstStyle/>
          <a:p>
            <a:pPr algn="ctr"/>
            <a:r>
              <a:rPr lang="en-US" sz="1600" i="1" dirty="0" err="1" smtClean="0"/>
              <a:t>Săm</a:t>
            </a:r>
            <a:r>
              <a:rPr lang="en-US" sz="1600" i="1" dirty="0" smtClean="0"/>
              <a:t> </a:t>
            </a:r>
            <a:r>
              <a:rPr lang="en-US" sz="1600" i="1" dirty="0" err="1" smtClean="0"/>
              <a:t>mình</a:t>
            </a:r>
            <a:r>
              <a:rPr lang="en-US" sz="1600" i="1" dirty="0" smtClean="0"/>
              <a:t> (</a:t>
            </a:r>
            <a:r>
              <a:rPr lang="en-US" sz="1600" i="1" dirty="0" err="1" smtClean="0"/>
              <a:t>tranh</a:t>
            </a:r>
            <a:r>
              <a:rPr lang="en-US" sz="1600" i="1" dirty="0" smtClean="0"/>
              <a:t> minh </a:t>
            </a:r>
            <a:r>
              <a:rPr lang="en-US" sz="1600" i="1" dirty="0" err="1" smtClean="0"/>
              <a:t>họa</a:t>
            </a:r>
            <a:r>
              <a:rPr lang="en-US" sz="1600" i="1" dirty="0" smtClean="0"/>
              <a:t>)</a:t>
            </a:r>
            <a:endParaRPr lang="en-US" sz="1600" i="1" dirty="0"/>
          </a:p>
        </p:txBody>
      </p:sp>
      <p:sp>
        <p:nvSpPr>
          <p:cNvPr id="13" name="TextBox 12"/>
          <p:cNvSpPr txBox="1"/>
          <p:nvPr/>
        </p:nvSpPr>
        <p:spPr>
          <a:xfrm>
            <a:off x="4172853" y="4374842"/>
            <a:ext cx="2548474" cy="338554"/>
          </a:xfrm>
          <a:prstGeom prst="rect">
            <a:avLst/>
          </a:prstGeom>
          <a:noFill/>
        </p:spPr>
        <p:txBody>
          <a:bodyPr wrap="square" rtlCol="0">
            <a:spAutoFit/>
          </a:bodyPr>
          <a:lstStyle/>
          <a:p>
            <a:pPr algn="ctr"/>
            <a:r>
              <a:rPr lang="en-US" sz="1600" i="1" dirty="0" err="1" smtClean="0"/>
              <a:t>Ăn</a:t>
            </a:r>
            <a:r>
              <a:rPr lang="en-US" sz="1600" i="1" dirty="0" smtClean="0"/>
              <a:t> </a:t>
            </a:r>
            <a:r>
              <a:rPr lang="en-US" sz="1600" i="1" dirty="0" err="1" smtClean="0"/>
              <a:t>trầu</a:t>
            </a:r>
            <a:endParaRPr lang="en-US" sz="1600" i="1" dirty="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3038" r="2954"/>
          <a:stretch/>
        </p:blipFill>
        <p:spPr bwMode="auto">
          <a:xfrm>
            <a:off x="470454" y="2822985"/>
            <a:ext cx="2783843" cy="329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5011" y="6285297"/>
            <a:ext cx="3041583" cy="380313"/>
          </a:xfrm>
          <a:prstGeom prst="rect">
            <a:avLst/>
          </a:prstGeom>
          <a:noFill/>
        </p:spPr>
        <p:txBody>
          <a:bodyPr wrap="square" rtlCol="0">
            <a:spAutoFit/>
          </a:bodyPr>
          <a:lstStyle/>
          <a:p>
            <a:r>
              <a:rPr lang="en-US" dirty="0" err="1" smtClean="0"/>
              <a:t>Mộ</a:t>
            </a:r>
            <a:r>
              <a:rPr lang="en-US" dirty="0" smtClean="0"/>
              <a:t> </a:t>
            </a:r>
            <a:r>
              <a:rPr lang="en-US" dirty="0" err="1" smtClean="0"/>
              <a:t>thuyền</a:t>
            </a:r>
            <a:r>
              <a:rPr lang="en-US" dirty="0" smtClean="0"/>
              <a:t> </a:t>
            </a:r>
            <a:r>
              <a:rPr lang="en-US" dirty="0" err="1" smtClean="0"/>
              <a:t>Việt</a:t>
            </a:r>
            <a:r>
              <a:rPr lang="en-US" dirty="0" smtClean="0"/>
              <a:t> </a:t>
            </a:r>
            <a:r>
              <a:rPr lang="en-US" dirty="0" err="1" smtClean="0"/>
              <a:t>Khê</a:t>
            </a:r>
            <a:endParaRPr lang="en-US" dirty="0"/>
          </a:p>
        </p:txBody>
      </p:sp>
    </p:spTree>
    <p:extLst>
      <p:ext uri="{BB962C8B-B14F-4D97-AF65-F5344CB8AC3E}">
        <p14:creationId xmlns:p14="http://schemas.microsoft.com/office/powerpoint/2010/main" val="312358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695" y="354842"/>
            <a:ext cx="10426890" cy="7915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II. </a:t>
            </a:r>
            <a:r>
              <a:rPr lang="en-US" sz="2800" b="1" dirty="0" err="1" smtClean="0">
                <a:solidFill>
                  <a:srgbClr val="C00000"/>
                </a:solidFill>
              </a:rPr>
              <a:t>Đời</a:t>
            </a:r>
            <a:r>
              <a:rPr lang="en-US" sz="2800" b="1" dirty="0" smtClean="0">
                <a:solidFill>
                  <a:srgbClr val="C00000"/>
                </a:solidFill>
              </a:rPr>
              <a:t> </a:t>
            </a:r>
            <a:r>
              <a:rPr lang="en-US" sz="2800" b="1" dirty="0" err="1">
                <a:solidFill>
                  <a:srgbClr val="C00000"/>
                </a:solidFill>
              </a:rPr>
              <a:t>sống</a:t>
            </a:r>
            <a:r>
              <a:rPr lang="en-US" sz="2800" b="1" dirty="0">
                <a:solidFill>
                  <a:srgbClr val="C00000"/>
                </a:solidFill>
              </a:rPr>
              <a:t> </a:t>
            </a:r>
            <a:r>
              <a:rPr lang="en-US" sz="2800" b="1" dirty="0" err="1">
                <a:solidFill>
                  <a:srgbClr val="C00000"/>
                </a:solidFill>
              </a:rPr>
              <a:t>tinh</a:t>
            </a:r>
            <a:r>
              <a:rPr lang="en-US" sz="2800" b="1" dirty="0">
                <a:solidFill>
                  <a:srgbClr val="C00000"/>
                </a:solidFill>
              </a:rPr>
              <a:t> </a:t>
            </a:r>
            <a:r>
              <a:rPr lang="en-US" sz="2800" b="1" dirty="0" err="1">
                <a:solidFill>
                  <a:srgbClr val="C00000"/>
                </a:solidFill>
              </a:rPr>
              <a:t>thần</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người</a:t>
            </a:r>
            <a:r>
              <a:rPr lang="en-US" sz="2800" b="1" dirty="0">
                <a:solidFill>
                  <a:srgbClr val="C00000"/>
                </a:solidFill>
              </a:rPr>
              <a:t> </a:t>
            </a:r>
            <a:r>
              <a:rPr lang="en-US" sz="2800" b="1" dirty="0" err="1">
                <a:solidFill>
                  <a:srgbClr val="C00000"/>
                </a:solidFill>
              </a:rPr>
              <a:t>Việt</a:t>
            </a:r>
            <a:r>
              <a:rPr lang="en-US" sz="2800" b="1" dirty="0">
                <a:solidFill>
                  <a:srgbClr val="C00000"/>
                </a:solidFill>
              </a:rPr>
              <a:t> </a:t>
            </a:r>
            <a:r>
              <a:rPr lang="en-US" sz="2800" b="1" dirty="0" err="1">
                <a:solidFill>
                  <a:srgbClr val="C00000"/>
                </a:solidFill>
              </a:rPr>
              <a:t>cổ</a:t>
            </a:r>
            <a:endParaRPr lang="en-US" sz="2800" b="1" dirty="0">
              <a:solidFill>
                <a:srgbClr val="C00000"/>
              </a:solidFill>
            </a:endParaRPr>
          </a:p>
        </p:txBody>
      </p:sp>
      <p:sp>
        <p:nvSpPr>
          <p:cNvPr id="5" name="Rectangle 4"/>
          <p:cNvSpPr/>
          <p:nvPr/>
        </p:nvSpPr>
        <p:spPr>
          <a:xfrm>
            <a:off x="941695" y="1323929"/>
            <a:ext cx="11061008" cy="1964512"/>
          </a:xfrm>
          <a:prstGeom prst="rect">
            <a:avLst/>
          </a:prstGeom>
        </p:spPr>
        <p:txBody>
          <a:bodyPr wrap="square">
            <a:spAutoFit/>
          </a:bodyPr>
          <a:lstStyle/>
          <a:p>
            <a:pPr>
              <a:lnSpc>
                <a:spcPct val="150000"/>
              </a:lnSpc>
            </a:pPr>
            <a:r>
              <a:rPr lang="en-US" sz="2800" b="1" i="1" dirty="0" err="1">
                <a:solidFill>
                  <a:srgbClr val="C00000"/>
                </a:solidFill>
                <a:latin typeface="+mj-lt"/>
                <a:cs typeface="Times New Roman" panose="02020603050405020304" pitchFamily="18" charset="0"/>
              </a:rPr>
              <a:t>Phong</a:t>
            </a:r>
            <a:r>
              <a:rPr lang="en-US" sz="2800" b="1" i="1" dirty="0">
                <a:solidFill>
                  <a:srgbClr val="C00000"/>
                </a:solidFill>
                <a:latin typeface="+mj-lt"/>
                <a:cs typeface="Times New Roman" panose="02020603050405020304" pitchFamily="18" charset="0"/>
              </a:rPr>
              <a:t> </a:t>
            </a:r>
            <a:r>
              <a:rPr lang="en-US" sz="2800" b="1" i="1" dirty="0" err="1">
                <a:solidFill>
                  <a:srgbClr val="C00000"/>
                </a:solidFill>
                <a:latin typeface="+mj-lt"/>
                <a:cs typeface="Times New Roman" panose="02020603050405020304" pitchFamily="18" charset="0"/>
              </a:rPr>
              <a:t>tục</a:t>
            </a:r>
            <a:r>
              <a:rPr lang="en-US" sz="2800" b="1" i="1" dirty="0">
                <a:solidFill>
                  <a:srgbClr val="C00000"/>
                </a:solidFill>
                <a:latin typeface="+mj-lt"/>
                <a:cs typeface="Times New Roman" panose="02020603050405020304" pitchFamily="18" charset="0"/>
              </a:rPr>
              <a:t>, </a:t>
            </a:r>
            <a:r>
              <a:rPr lang="en-US" sz="2800" b="1" i="1" dirty="0" err="1">
                <a:solidFill>
                  <a:srgbClr val="C00000"/>
                </a:solidFill>
                <a:latin typeface="+mj-lt"/>
                <a:cs typeface="Times New Roman" panose="02020603050405020304" pitchFamily="18" charset="0"/>
              </a:rPr>
              <a:t>tập</a:t>
            </a:r>
            <a:r>
              <a:rPr lang="en-US" sz="2800" b="1" i="1" dirty="0">
                <a:solidFill>
                  <a:srgbClr val="C00000"/>
                </a:solidFill>
                <a:latin typeface="+mj-lt"/>
                <a:cs typeface="Times New Roman" panose="02020603050405020304" pitchFamily="18" charset="0"/>
              </a:rPr>
              <a:t> </a:t>
            </a:r>
            <a:r>
              <a:rPr lang="en-US" sz="2800" b="1" i="1" dirty="0" err="1">
                <a:solidFill>
                  <a:srgbClr val="C00000"/>
                </a:solidFill>
                <a:latin typeface="+mj-lt"/>
                <a:cs typeface="Times New Roman" panose="02020603050405020304" pitchFamily="18" charset="0"/>
              </a:rPr>
              <a:t>quán</a:t>
            </a:r>
            <a:endParaRPr lang="en-US" sz="2800" b="1" i="1" dirty="0">
              <a:solidFill>
                <a:srgbClr val="C00000"/>
              </a:solidFill>
              <a:latin typeface="+mj-lt"/>
              <a:cs typeface="Times New Roman" panose="02020603050405020304" pitchFamily="18" charset="0"/>
            </a:endParaRPr>
          </a:p>
          <a:p>
            <a:pPr marL="285750" indent="-285750">
              <a:lnSpc>
                <a:spcPct val="150000"/>
              </a:lnSpc>
              <a:buFont typeface="Arial" panose="020B0604020202020204" pitchFamily="34" charset="0"/>
              <a:buChar char="•"/>
            </a:pPr>
            <a:r>
              <a:rPr lang="en-US" sz="2800" dirty="0" err="1">
                <a:solidFill>
                  <a:srgbClr val="002060"/>
                </a:solidFill>
                <a:latin typeface="+mj-lt"/>
                <a:cs typeface="Times New Roman" panose="02020603050405020304" pitchFamily="18" charset="0"/>
              </a:rPr>
              <a:t>Ngày</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lễ</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hội</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họ</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thường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vui</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chơi</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đấu</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vật</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đua</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thuyền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nhảy</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múa</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cá</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hát</a:t>
            </a:r>
            <a:endParaRPr lang="en-US" sz="2800" dirty="0">
              <a:solidFill>
                <a:srgbClr val="002060"/>
              </a:solidFill>
              <a:latin typeface="+mj-lt"/>
              <a:cs typeface="Times New Roman" panose="02020603050405020304" pitchFamily="18" charset="0"/>
            </a:endParaRPr>
          </a:p>
          <a:p>
            <a:pPr marL="285750" indent="-285750">
              <a:lnSpc>
                <a:spcPct val="150000"/>
              </a:lnSpc>
              <a:buFont typeface="Arial" panose="020B0604020202020204" pitchFamily="34" charset="0"/>
              <a:buChar char="•"/>
            </a:pPr>
            <a:r>
              <a:rPr lang="en-US" sz="2800" dirty="0" err="1">
                <a:solidFill>
                  <a:srgbClr val="002060"/>
                </a:solidFill>
                <a:latin typeface="+mj-lt"/>
                <a:cs typeface="Times New Roman" panose="02020603050405020304" pitchFamily="18" charset="0"/>
              </a:rPr>
              <a:t>Người</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Việt</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có</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tục</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săm</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mình</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ăn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trầu</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nhuộm</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răng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đen</a:t>
            </a:r>
            <a:r>
              <a:rPr lang="en-US" sz="2800" dirty="0">
                <a:solidFill>
                  <a:srgbClr val="002060"/>
                </a:solidFill>
                <a:latin typeface="+mj-lt"/>
                <a:cs typeface="Times New Roman" panose="02020603050405020304" pitchFamily="18" charset="0"/>
              </a:rPr>
              <a:t>.</a:t>
            </a:r>
          </a:p>
        </p:txBody>
      </p:sp>
      <p:sp>
        <p:nvSpPr>
          <p:cNvPr id="6" name="Rectangle 5"/>
          <p:cNvSpPr/>
          <p:nvPr/>
        </p:nvSpPr>
        <p:spPr>
          <a:xfrm>
            <a:off x="941694" y="3169914"/>
            <a:ext cx="10897379" cy="3564950"/>
          </a:xfrm>
          <a:prstGeom prst="rect">
            <a:avLst/>
          </a:prstGeom>
        </p:spPr>
        <p:txBody>
          <a:bodyPr wrap="square">
            <a:spAutoFit/>
          </a:bodyPr>
          <a:lstStyle/>
          <a:p>
            <a:pPr>
              <a:lnSpc>
                <a:spcPct val="150000"/>
              </a:lnSpc>
              <a:spcBef>
                <a:spcPts val="600"/>
              </a:spcBef>
              <a:spcAft>
                <a:spcPts val="600"/>
              </a:spcAft>
            </a:pPr>
            <a:r>
              <a:rPr lang="en-US" sz="2800" b="1" i="1" dirty="0" err="1">
                <a:solidFill>
                  <a:srgbClr val="C00000"/>
                </a:solidFill>
                <a:latin typeface="+mj-lt"/>
                <a:cs typeface="Times New Roman" panose="02020603050405020304" pitchFamily="18" charset="0"/>
              </a:rPr>
              <a:t>Tín</a:t>
            </a:r>
            <a:r>
              <a:rPr lang="en-US" sz="2800" b="1" i="1" dirty="0">
                <a:solidFill>
                  <a:srgbClr val="C00000"/>
                </a:solidFill>
                <a:latin typeface="+mj-lt"/>
                <a:cs typeface="Times New Roman" panose="02020603050405020304" pitchFamily="18" charset="0"/>
              </a:rPr>
              <a:t> </a:t>
            </a:r>
            <a:r>
              <a:rPr lang="en-US" sz="2800" b="1" i="1" dirty="0" err="1">
                <a:solidFill>
                  <a:srgbClr val="C00000"/>
                </a:solidFill>
                <a:latin typeface="+mj-lt"/>
                <a:cs typeface="Times New Roman" panose="02020603050405020304" pitchFamily="18" charset="0"/>
              </a:rPr>
              <a:t>ngưỡng</a:t>
            </a:r>
            <a:endParaRPr lang="en-US" sz="2800" b="1" i="1" dirty="0">
              <a:solidFill>
                <a:srgbClr val="C00000"/>
              </a:solidFill>
              <a:latin typeface="+mj-lt"/>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2800" dirty="0" err="1">
                <a:solidFill>
                  <a:srgbClr val="002060"/>
                </a:solidFill>
                <a:latin typeface="+mj-lt"/>
                <a:cs typeface="Times New Roman" panose="02020603050405020304" pitchFamily="18" charset="0"/>
              </a:rPr>
              <a:t>Thờ</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cúng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tổ</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tiên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thờ</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các</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vị</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thần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trong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tự</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nhiên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như</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thần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Núi</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thần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Sông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thần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Mặt</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trời</a:t>
            </a:r>
            <a:r>
              <a:rPr lang="en-US" sz="2800" dirty="0">
                <a:solidFill>
                  <a:srgbClr val="002060"/>
                </a:solidFill>
                <a:latin typeface="+mj-lt"/>
                <a:cs typeface="Times New Roman" panose="02020603050405020304" pitchFamily="18" charset="0"/>
              </a:rPr>
              <a:t>,…</a:t>
            </a:r>
          </a:p>
          <a:p>
            <a:pPr marL="285750" indent="-285750">
              <a:lnSpc>
                <a:spcPct val="150000"/>
              </a:lnSpc>
              <a:spcBef>
                <a:spcPts val="600"/>
              </a:spcBef>
              <a:spcAft>
                <a:spcPts val="600"/>
              </a:spcAft>
              <a:buFont typeface="Arial" panose="020B0604020202020204" pitchFamily="34" charset="0"/>
              <a:buChar char="•"/>
            </a:pPr>
            <a:r>
              <a:rPr lang="en-US" sz="2800" dirty="0" err="1">
                <a:solidFill>
                  <a:srgbClr val="002060"/>
                </a:solidFill>
                <a:latin typeface="+mj-lt"/>
                <a:cs typeface="Times New Roman" panose="02020603050405020304" pitchFamily="18" charset="0"/>
              </a:rPr>
              <a:t>Người</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chết</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được</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chôn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trong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các</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quan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tài</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hình</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thuyền</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cùng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các</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đồ</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dùng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và</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đồ</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trang</a:t>
            </a:r>
            <a:r>
              <a:rPr lang="en-US" sz="2800" dirty="0">
                <a:solidFill>
                  <a:srgbClr val="002060"/>
                </a:solidFill>
                <a:latin typeface="+mj-lt"/>
                <a:cs typeface="Times New Roman" panose="02020603050405020304" pitchFamily="18" charset="0"/>
              </a:rPr>
              <a:t> </a:t>
            </a:r>
            <a:r>
              <a:rPr lang="en-US" sz="2800" dirty="0" err="1">
                <a:solidFill>
                  <a:srgbClr val="002060"/>
                </a:solidFill>
                <a:latin typeface="+mj-lt"/>
                <a:cs typeface="Times New Roman" panose="02020603050405020304" pitchFamily="18" charset="0"/>
              </a:rPr>
              <a:t>sức</a:t>
            </a:r>
            <a:endParaRPr lang="en-US" sz="28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533453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ục nhuộm răng của người Việt: Khi màu răng đen trở thành chuẩn mực của cái  đẹp và đạo đ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613954"/>
            <a:ext cx="7197636" cy="56562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5315" y="431073"/>
            <a:ext cx="4506685" cy="6247864"/>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Mỗi dân tộc sẽ có quan niệm về thẩm mỹ, sức khỏe răng miệng và cách nhuộm răng khác nhau. Chỉ nhuộm răng đen khi đã thay răng sữa hoàn toàn như vậy thuốc sẽ dễ thấm vào men răng, có thể dùng các loại thuốc nhuộm có thành phần từ thiên nhiên như bột nhựa cánh kiến, phèn đen, nước cốt chanh, nhựa gáo dừa….</a:t>
            </a:r>
          </a:p>
          <a:p>
            <a:pPr algn="just"/>
            <a:r>
              <a:rPr lang="vi-VN" sz="2000" b="1" dirty="0">
                <a:latin typeface="Times New Roman" panose="02020603050405020304" pitchFamily="18" charset="0"/>
                <a:cs typeface="Times New Roman" panose="02020603050405020304" pitchFamily="18" charset="0"/>
              </a:rPr>
              <a:t>Thông thường trước khi nhuộm răng cần phải vệ sinh sạch sẽ, sáng bóng và trước khi nhuộm 3 ngày thì cần xỉa răng bằng vỏ cau khô với than bột trộn muối. Một ngày trước khi nhuộm răng thì cần phải ngậm chanh, súc miệng bằng rượu trắng để men răng mềm hơn, tuy nhiên trong khoảng thời gian này có thể nước cốt chanh sẽ làm sưng hết các bộ phận của miệng và răng.</a:t>
            </a:r>
          </a:p>
          <a:p>
            <a:pPr algn="just"/>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7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1694" y="354841"/>
            <a:ext cx="10524591" cy="10960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Ý </a:t>
            </a:r>
            <a:r>
              <a:rPr lang="en-US" sz="2800" b="1" dirty="0" err="1" smtClean="0">
                <a:solidFill>
                  <a:srgbClr val="C00000"/>
                </a:solidFill>
              </a:rPr>
              <a:t>nghĩa</a:t>
            </a:r>
            <a:r>
              <a:rPr lang="en-US" sz="2800" b="1" dirty="0" smtClean="0">
                <a:solidFill>
                  <a:srgbClr val="C00000"/>
                </a:solidFill>
              </a:rPr>
              <a:t> </a:t>
            </a:r>
            <a:r>
              <a:rPr lang="en-US" sz="2800" b="1" dirty="0" err="1" smtClean="0">
                <a:solidFill>
                  <a:srgbClr val="C00000"/>
                </a:solidFill>
              </a:rPr>
              <a:t>của</a:t>
            </a:r>
            <a:r>
              <a:rPr lang="en-US" sz="2800" b="1" dirty="0" smtClean="0">
                <a:solidFill>
                  <a:srgbClr val="C00000"/>
                </a:solidFill>
              </a:rPr>
              <a:t> </a:t>
            </a:r>
            <a:r>
              <a:rPr lang="en-US" sz="2800" b="1" dirty="0" err="1" smtClean="0">
                <a:solidFill>
                  <a:srgbClr val="C00000"/>
                </a:solidFill>
              </a:rPr>
              <a:t>các</a:t>
            </a:r>
            <a:r>
              <a:rPr lang="en-US" sz="2800" b="1" dirty="0" smtClean="0">
                <a:solidFill>
                  <a:srgbClr val="C00000"/>
                </a:solidFill>
              </a:rPr>
              <a:t> </a:t>
            </a:r>
            <a:r>
              <a:rPr lang="en-US" sz="2800" b="1" dirty="0" err="1" smtClean="0">
                <a:solidFill>
                  <a:srgbClr val="C00000"/>
                </a:solidFill>
              </a:rPr>
              <a:t>thành</a:t>
            </a:r>
            <a:r>
              <a:rPr lang="en-US" sz="2800" b="1" dirty="0" smtClean="0">
                <a:solidFill>
                  <a:srgbClr val="C00000"/>
                </a:solidFill>
              </a:rPr>
              <a:t> </a:t>
            </a:r>
            <a:r>
              <a:rPr lang="en-US" sz="2800" b="1" dirty="0" err="1" smtClean="0">
                <a:solidFill>
                  <a:srgbClr val="C00000"/>
                </a:solidFill>
              </a:rPr>
              <a:t>tựu</a:t>
            </a:r>
            <a:r>
              <a:rPr lang="en-US" sz="2800" b="1" dirty="0" smtClean="0">
                <a:solidFill>
                  <a:srgbClr val="C00000"/>
                </a:solidFill>
              </a:rPr>
              <a:t> </a:t>
            </a:r>
            <a:r>
              <a:rPr lang="en-US" sz="2800" b="1" dirty="0" err="1" smtClean="0">
                <a:solidFill>
                  <a:srgbClr val="C00000"/>
                </a:solidFill>
              </a:rPr>
              <a:t>trong</a:t>
            </a:r>
            <a:r>
              <a:rPr lang="en-US" sz="2800" b="1" dirty="0" smtClean="0">
                <a:solidFill>
                  <a:srgbClr val="C00000"/>
                </a:solidFill>
              </a:rPr>
              <a:t> </a:t>
            </a:r>
            <a:r>
              <a:rPr lang="en-US" sz="2800" b="1" dirty="0" err="1" smtClean="0">
                <a:solidFill>
                  <a:srgbClr val="C00000"/>
                </a:solidFill>
              </a:rPr>
              <a:t>đời</a:t>
            </a:r>
            <a:r>
              <a:rPr lang="en-US" sz="2800" b="1" dirty="0" smtClean="0">
                <a:solidFill>
                  <a:srgbClr val="C00000"/>
                </a:solidFill>
              </a:rPr>
              <a:t> </a:t>
            </a:r>
            <a:r>
              <a:rPr lang="en-US" sz="2800" b="1" dirty="0" err="1" smtClean="0">
                <a:solidFill>
                  <a:srgbClr val="C00000"/>
                </a:solidFill>
              </a:rPr>
              <a:t>sống</a:t>
            </a:r>
            <a:r>
              <a:rPr lang="en-US" sz="2800" b="1" dirty="0" smtClean="0">
                <a:solidFill>
                  <a:srgbClr val="C00000"/>
                </a:solidFill>
              </a:rPr>
              <a:t> </a:t>
            </a:r>
            <a:r>
              <a:rPr lang="en-US" sz="2800" b="1" dirty="0" err="1" smtClean="0">
                <a:solidFill>
                  <a:srgbClr val="C00000"/>
                </a:solidFill>
              </a:rPr>
              <a:t>vật</a:t>
            </a:r>
            <a:r>
              <a:rPr lang="en-US" sz="2800" b="1" dirty="0" smtClean="0">
                <a:solidFill>
                  <a:srgbClr val="C00000"/>
                </a:solidFill>
              </a:rPr>
              <a:t> </a:t>
            </a:r>
            <a:r>
              <a:rPr lang="en-US" sz="2800" b="1" dirty="0" err="1" smtClean="0">
                <a:solidFill>
                  <a:srgbClr val="C00000"/>
                </a:solidFill>
              </a:rPr>
              <a:t>chất</a:t>
            </a:r>
            <a:r>
              <a:rPr lang="en-US" sz="2800" b="1" dirty="0" smtClean="0">
                <a:solidFill>
                  <a:srgbClr val="C00000"/>
                </a:solidFill>
              </a:rPr>
              <a:t> </a:t>
            </a:r>
            <a:r>
              <a:rPr lang="en-US" sz="2800" b="1" dirty="0" err="1" smtClean="0">
                <a:solidFill>
                  <a:srgbClr val="C00000"/>
                </a:solidFill>
              </a:rPr>
              <a:t>và</a:t>
            </a:r>
            <a:r>
              <a:rPr lang="en-US" sz="2800" b="1" dirty="0" smtClean="0">
                <a:solidFill>
                  <a:srgbClr val="C00000"/>
                </a:solidFill>
              </a:rPr>
              <a:t> </a:t>
            </a:r>
            <a:r>
              <a:rPr lang="en-US" sz="2800" b="1" dirty="0" err="1" smtClean="0">
                <a:solidFill>
                  <a:srgbClr val="C00000"/>
                </a:solidFill>
              </a:rPr>
              <a:t>tinh</a:t>
            </a:r>
            <a:r>
              <a:rPr lang="en-US" sz="2800" b="1" dirty="0" smtClean="0">
                <a:solidFill>
                  <a:srgbClr val="C00000"/>
                </a:solidFill>
              </a:rPr>
              <a:t> </a:t>
            </a:r>
            <a:r>
              <a:rPr lang="en-US" sz="2800" b="1" dirty="0" err="1" smtClean="0">
                <a:solidFill>
                  <a:srgbClr val="C00000"/>
                </a:solidFill>
              </a:rPr>
              <a:t>thần</a:t>
            </a:r>
            <a:r>
              <a:rPr lang="en-US" sz="2800" b="1" dirty="0" smtClean="0">
                <a:solidFill>
                  <a:srgbClr val="C00000"/>
                </a:solidFill>
              </a:rPr>
              <a:t> </a:t>
            </a:r>
            <a:r>
              <a:rPr lang="en-US" sz="2800" b="1" dirty="0" err="1" smtClean="0">
                <a:solidFill>
                  <a:srgbClr val="C00000"/>
                </a:solidFill>
              </a:rPr>
              <a:t>của</a:t>
            </a:r>
            <a:endParaRPr lang="en-US" sz="2800" b="1" dirty="0" smtClean="0">
              <a:solidFill>
                <a:srgbClr val="C00000"/>
              </a:solidFill>
            </a:endParaRPr>
          </a:p>
          <a:p>
            <a:pPr algn="ctr"/>
            <a:r>
              <a:rPr lang="en-US" sz="2800" b="1" dirty="0" smtClean="0">
                <a:solidFill>
                  <a:srgbClr val="C00000"/>
                </a:solidFill>
              </a:rPr>
              <a:t> </a:t>
            </a:r>
            <a:r>
              <a:rPr lang="en-US" sz="2800" b="1" dirty="0" err="1" smtClean="0">
                <a:solidFill>
                  <a:srgbClr val="C00000"/>
                </a:solidFill>
              </a:rPr>
              <a:t>cư</a:t>
            </a:r>
            <a:r>
              <a:rPr lang="en-US" sz="2800" b="1" dirty="0" smtClean="0">
                <a:solidFill>
                  <a:srgbClr val="C00000"/>
                </a:solidFill>
              </a:rPr>
              <a:t> </a:t>
            </a:r>
            <a:r>
              <a:rPr lang="en-US" sz="2800" b="1" dirty="0" err="1" smtClean="0">
                <a:solidFill>
                  <a:srgbClr val="C00000"/>
                </a:solidFill>
              </a:rPr>
              <a:t>dân</a:t>
            </a:r>
            <a:r>
              <a:rPr lang="en-US" sz="2800" b="1" dirty="0" smtClean="0">
                <a:solidFill>
                  <a:srgbClr val="C00000"/>
                </a:solidFill>
              </a:rPr>
              <a:t> </a:t>
            </a:r>
            <a:r>
              <a:rPr lang="en-US" sz="2800" b="1" dirty="0" err="1" smtClean="0">
                <a:solidFill>
                  <a:srgbClr val="C00000"/>
                </a:solidFill>
              </a:rPr>
              <a:t>Văn</a:t>
            </a:r>
            <a:r>
              <a:rPr lang="en-US" sz="2800" b="1" dirty="0" smtClean="0">
                <a:solidFill>
                  <a:srgbClr val="C00000"/>
                </a:solidFill>
              </a:rPr>
              <a:t> Lang, </a:t>
            </a:r>
            <a:r>
              <a:rPr lang="en-US" sz="2800" b="1" dirty="0" err="1" smtClean="0">
                <a:solidFill>
                  <a:srgbClr val="C00000"/>
                </a:solidFill>
              </a:rPr>
              <a:t>Âu</a:t>
            </a:r>
            <a:r>
              <a:rPr lang="en-US" sz="2800" b="1" dirty="0" smtClean="0">
                <a:solidFill>
                  <a:srgbClr val="C00000"/>
                </a:solidFill>
              </a:rPr>
              <a:t> </a:t>
            </a:r>
            <a:r>
              <a:rPr lang="en-US" sz="2800" b="1" dirty="0" err="1" smtClean="0">
                <a:solidFill>
                  <a:srgbClr val="C00000"/>
                </a:solidFill>
              </a:rPr>
              <a:t>Lạc</a:t>
            </a:r>
            <a:endParaRPr lang="en-US" sz="2800" b="1" dirty="0">
              <a:solidFill>
                <a:srgbClr val="C00000"/>
              </a:solidFill>
            </a:endParaRPr>
          </a:p>
        </p:txBody>
      </p:sp>
      <p:sp>
        <p:nvSpPr>
          <p:cNvPr id="6" name="TextBox 5"/>
          <p:cNvSpPr txBox="1"/>
          <p:nvPr/>
        </p:nvSpPr>
        <p:spPr>
          <a:xfrm>
            <a:off x="649996" y="1645266"/>
            <a:ext cx="11266232" cy="2800767"/>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2600" dirty="0" err="1" smtClean="0">
                <a:solidFill>
                  <a:srgbClr val="002060"/>
                </a:solidFill>
              </a:rPr>
              <a:t>Nó</a:t>
            </a:r>
            <a:r>
              <a:rPr lang="en-US" sz="2600" dirty="0" smtClean="0">
                <a:solidFill>
                  <a:srgbClr val="002060"/>
                </a:solidFill>
              </a:rPr>
              <a:t> </a:t>
            </a:r>
            <a:r>
              <a:rPr lang="en-US" sz="2600" dirty="0" err="1" smtClean="0">
                <a:solidFill>
                  <a:srgbClr val="002060"/>
                </a:solidFill>
              </a:rPr>
              <a:t>thể</a:t>
            </a:r>
            <a:r>
              <a:rPr lang="en-US" sz="2600" dirty="0" smtClean="0">
                <a:solidFill>
                  <a:srgbClr val="002060"/>
                </a:solidFill>
              </a:rPr>
              <a:t> </a:t>
            </a:r>
            <a:r>
              <a:rPr lang="en-US" sz="2600" dirty="0" err="1" smtClean="0">
                <a:solidFill>
                  <a:srgbClr val="002060"/>
                </a:solidFill>
              </a:rPr>
              <a:t>hiện</a:t>
            </a:r>
            <a:r>
              <a:rPr lang="en-US" sz="2600" dirty="0" smtClean="0">
                <a:solidFill>
                  <a:srgbClr val="002060"/>
                </a:solidFill>
              </a:rPr>
              <a:t> </a:t>
            </a:r>
            <a:r>
              <a:rPr lang="en-US" sz="2600" dirty="0" err="1" smtClean="0">
                <a:solidFill>
                  <a:srgbClr val="002060"/>
                </a:solidFill>
              </a:rPr>
              <a:t>trình</a:t>
            </a:r>
            <a:r>
              <a:rPr lang="en-US" sz="2600" dirty="0" smtClean="0">
                <a:solidFill>
                  <a:srgbClr val="002060"/>
                </a:solidFill>
              </a:rPr>
              <a:t> </a:t>
            </a:r>
            <a:r>
              <a:rPr lang="en-US" sz="2600" dirty="0" err="1" smtClean="0">
                <a:solidFill>
                  <a:srgbClr val="002060"/>
                </a:solidFill>
              </a:rPr>
              <a:t>độ</a:t>
            </a:r>
            <a:r>
              <a:rPr lang="en-US" sz="2600" dirty="0" smtClean="0">
                <a:solidFill>
                  <a:srgbClr val="002060"/>
                </a:solidFill>
              </a:rPr>
              <a:t> </a:t>
            </a:r>
            <a:r>
              <a:rPr lang="en-US" sz="2600" dirty="0" err="1" smtClean="0">
                <a:solidFill>
                  <a:srgbClr val="002060"/>
                </a:solidFill>
              </a:rPr>
              <a:t>phát</a:t>
            </a:r>
            <a:r>
              <a:rPr lang="en-US" sz="2600" dirty="0" smtClean="0">
                <a:solidFill>
                  <a:srgbClr val="002060"/>
                </a:solidFill>
              </a:rPr>
              <a:t> </a:t>
            </a:r>
            <a:r>
              <a:rPr lang="en-US" sz="2600" dirty="0" err="1" smtClean="0">
                <a:solidFill>
                  <a:srgbClr val="002060"/>
                </a:solidFill>
              </a:rPr>
              <a:t>triển</a:t>
            </a:r>
            <a:r>
              <a:rPr lang="en-US" sz="2600" dirty="0" smtClean="0">
                <a:solidFill>
                  <a:srgbClr val="002060"/>
                </a:solidFill>
              </a:rPr>
              <a:t> </a:t>
            </a:r>
            <a:r>
              <a:rPr lang="en-US" sz="2600" dirty="0" err="1" smtClean="0">
                <a:solidFill>
                  <a:srgbClr val="002060"/>
                </a:solidFill>
              </a:rPr>
              <a:t>cao</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cư</a:t>
            </a:r>
            <a:r>
              <a:rPr lang="en-US" sz="2600" dirty="0" smtClean="0">
                <a:solidFill>
                  <a:srgbClr val="002060"/>
                </a:solidFill>
              </a:rPr>
              <a:t> </a:t>
            </a:r>
            <a:r>
              <a:rPr lang="en-US" sz="2600" dirty="0" err="1" smtClean="0">
                <a:solidFill>
                  <a:srgbClr val="002060"/>
                </a:solidFill>
              </a:rPr>
              <a:t>dân</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Lang, </a:t>
            </a:r>
            <a:r>
              <a:rPr lang="en-US" sz="2600" dirty="0" err="1" smtClean="0">
                <a:solidFill>
                  <a:srgbClr val="002060"/>
                </a:solidFill>
              </a:rPr>
              <a:t>Âu</a:t>
            </a:r>
            <a:r>
              <a:rPr lang="en-US" sz="2600" dirty="0" smtClean="0">
                <a:solidFill>
                  <a:srgbClr val="002060"/>
                </a:solidFill>
              </a:rPr>
              <a:t> </a:t>
            </a:r>
            <a:r>
              <a:rPr lang="en-US" sz="2600" dirty="0" err="1" smtClean="0">
                <a:solidFill>
                  <a:srgbClr val="002060"/>
                </a:solidFill>
              </a:rPr>
              <a:t>Lạc</a:t>
            </a:r>
            <a:r>
              <a:rPr lang="en-US" sz="2600" dirty="0" smtClean="0">
                <a:solidFill>
                  <a:srgbClr val="002060"/>
                </a:solidFill>
              </a:rPr>
              <a:t> </a:t>
            </a:r>
            <a:r>
              <a:rPr lang="en-US" sz="2600" dirty="0" err="1" smtClean="0">
                <a:solidFill>
                  <a:srgbClr val="002060"/>
                </a:solidFill>
              </a:rPr>
              <a:t>vào</a:t>
            </a:r>
            <a:r>
              <a:rPr lang="en-US" sz="2600" dirty="0" smtClean="0">
                <a:solidFill>
                  <a:srgbClr val="002060"/>
                </a:solidFill>
              </a:rPr>
              <a:t> </a:t>
            </a:r>
            <a:r>
              <a:rPr lang="en-US" sz="2600" dirty="0" err="1" smtClean="0">
                <a:solidFill>
                  <a:srgbClr val="002060"/>
                </a:solidFill>
              </a:rPr>
              <a:t>thời</a:t>
            </a:r>
            <a:r>
              <a:rPr lang="en-US" sz="2600" dirty="0" smtClean="0">
                <a:solidFill>
                  <a:srgbClr val="002060"/>
                </a:solidFill>
              </a:rPr>
              <a:t> </a:t>
            </a:r>
            <a:r>
              <a:rPr lang="en-US" sz="2600" dirty="0" err="1" smtClean="0">
                <a:solidFill>
                  <a:srgbClr val="002060"/>
                </a:solidFill>
              </a:rPr>
              <a:t>kỳ</a:t>
            </a:r>
            <a:r>
              <a:rPr lang="en-US" sz="2600" dirty="0" smtClean="0">
                <a:solidFill>
                  <a:srgbClr val="002060"/>
                </a:solidFill>
              </a:rPr>
              <a:t> </a:t>
            </a:r>
            <a:r>
              <a:rPr lang="en-US" sz="2600" dirty="0" err="1" smtClean="0">
                <a:solidFill>
                  <a:srgbClr val="002060"/>
                </a:solidFill>
              </a:rPr>
              <a:t>đó</a:t>
            </a:r>
            <a:endParaRPr lang="en-US" sz="2600" dirty="0" smtClean="0">
              <a:solidFill>
                <a:srgbClr val="002060"/>
              </a:solidFill>
            </a:endParaRPr>
          </a:p>
          <a:p>
            <a:pPr marL="285750" indent="-285750">
              <a:lnSpc>
                <a:spcPct val="150000"/>
              </a:lnSpc>
              <a:spcBef>
                <a:spcPts val="600"/>
              </a:spcBef>
              <a:spcAft>
                <a:spcPts val="600"/>
              </a:spcAft>
              <a:buFont typeface="Arial" panose="020B0604020202020204" pitchFamily="34" charset="0"/>
              <a:buChar char="•"/>
            </a:pPr>
            <a:r>
              <a:rPr lang="en-US" sz="2600" dirty="0" err="1" smtClean="0">
                <a:solidFill>
                  <a:srgbClr val="002060"/>
                </a:solidFill>
              </a:rPr>
              <a:t>Nó</a:t>
            </a:r>
            <a:r>
              <a:rPr lang="en-US" sz="2600" dirty="0" smtClean="0">
                <a:solidFill>
                  <a:srgbClr val="002060"/>
                </a:solidFill>
              </a:rPr>
              <a:t> “</a:t>
            </a:r>
            <a:r>
              <a:rPr lang="en-US" sz="2600" dirty="0" err="1" smtClean="0">
                <a:solidFill>
                  <a:srgbClr val="002060"/>
                </a:solidFill>
              </a:rPr>
              <a:t>định</a:t>
            </a:r>
            <a:r>
              <a:rPr lang="en-US" sz="2600" dirty="0" smtClean="0">
                <a:solidFill>
                  <a:srgbClr val="002060"/>
                </a:solidFill>
              </a:rPr>
              <a:t> </a:t>
            </a:r>
            <a:r>
              <a:rPr lang="en-US" sz="2600" dirty="0" err="1" smtClean="0">
                <a:solidFill>
                  <a:srgbClr val="002060"/>
                </a:solidFill>
              </a:rPr>
              <a:t>hình</a:t>
            </a:r>
            <a:r>
              <a:rPr lang="en-US" sz="2600" dirty="0" smtClean="0">
                <a:solidFill>
                  <a:srgbClr val="002060"/>
                </a:solidFill>
              </a:rPr>
              <a:t>” </a:t>
            </a:r>
            <a:r>
              <a:rPr lang="en-US" sz="2600" dirty="0" err="1" smtClean="0">
                <a:solidFill>
                  <a:srgbClr val="002060"/>
                </a:solidFill>
              </a:rPr>
              <a:t>và</a:t>
            </a:r>
            <a:r>
              <a:rPr lang="en-US" sz="2600" dirty="0" smtClean="0">
                <a:solidFill>
                  <a:srgbClr val="002060"/>
                </a:solidFill>
              </a:rPr>
              <a:t> </a:t>
            </a:r>
            <a:r>
              <a:rPr lang="en-US" sz="2600" dirty="0" err="1" smtClean="0">
                <a:solidFill>
                  <a:srgbClr val="002060"/>
                </a:solidFill>
              </a:rPr>
              <a:t>tạo</a:t>
            </a:r>
            <a:r>
              <a:rPr lang="en-US" sz="2600" dirty="0" smtClean="0">
                <a:solidFill>
                  <a:srgbClr val="002060"/>
                </a:solidFill>
              </a:rPr>
              <a:t> </a:t>
            </a:r>
            <a:r>
              <a:rPr lang="en-US" sz="2600" dirty="0" err="1" smtClean="0">
                <a:solidFill>
                  <a:srgbClr val="002060"/>
                </a:solidFill>
              </a:rPr>
              <a:t>nên</a:t>
            </a:r>
            <a:r>
              <a:rPr lang="en-US" sz="2600" dirty="0" smtClean="0">
                <a:solidFill>
                  <a:srgbClr val="002060"/>
                </a:solidFill>
              </a:rPr>
              <a:t> “</a:t>
            </a:r>
            <a:r>
              <a:rPr lang="en-US" sz="2600" dirty="0" err="1" smtClean="0">
                <a:solidFill>
                  <a:srgbClr val="002060"/>
                </a:solidFill>
              </a:rPr>
              <a:t>bản</a:t>
            </a:r>
            <a:r>
              <a:rPr lang="en-US" sz="2600" dirty="0" smtClean="0">
                <a:solidFill>
                  <a:srgbClr val="002060"/>
                </a:solidFill>
              </a:rPr>
              <a:t> </a:t>
            </a:r>
            <a:r>
              <a:rPr lang="en-US" sz="2600" dirty="0" err="1" smtClean="0">
                <a:solidFill>
                  <a:srgbClr val="002060"/>
                </a:solidFill>
              </a:rPr>
              <a:t>sắc</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a:t>
            </a:r>
            <a:r>
              <a:rPr lang="en-US" sz="2600" dirty="0" err="1" smtClean="0">
                <a:solidFill>
                  <a:srgbClr val="002060"/>
                </a:solidFill>
              </a:rPr>
              <a:t>hóa</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người</a:t>
            </a:r>
            <a:r>
              <a:rPr lang="en-US" sz="2600" dirty="0" smtClean="0">
                <a:solidFill>
                  <a:srgbClr val="002060"/>
                </a:solidFill>
              </a:rPr>
              <a:t> </a:t>
            </a:r>
            <a:r>
              <a:rPr lang="en-US" sz="2600" dirty="0" err="1" smtClean="0">
                <a:solidFill>
                  <a:srgbClr val="002060"/>
                </a:solidFill>
              </a:rPr>
              <a:t>Việt</a:t>
            </a:r>
            <a:endParaRPr lang="en-US" sz="2600" dirty="0" smtClean="0">
              <a:solidFill>
                <a:srgbClr val="002060"/>
              </a:solidFill>
            </a:endParaRPr>
          </a:p>
          <a:p>
            <a:pPr marL="285750" indent="-285750">
              <a:lnSpc>
                <a:spcPct val="150000"/>
              </a:lnSpc>
              <a:spcBef>
                <a:spcPts val="600"/>
              </a:spcBef>
              <a:spcAft>
                <a:spcPts val="600"/>
              </a:spcAft>
              <a:buFont typeface="Arial" panose="020B0604020202020204" pitchFamily="34" charset="0"/>
              <a:buChar char="•"/>
            </a:pPr>
            <a:r>
              <a:rPr lang="en-US" sz="2600" dirty="0" err="1" smtClean="0">
                <a:solidFill>
                  <a:srgbClr val="002060"/>
                </a:solidFill>
              </a:rPr>
              <a:t>Nó</a:t>
            </a:r>
            <a:r>
              <a:rPr lang="en-US" sz="2600" dirty="0" smtClean="0">
                <a:solidFill>
                  <a:srgbClr val="002060"/>
                </a:solidFill>
              </a:rPr>
              <a:t> </a:t>
            </a:r>
            <a:r>
              <a:rPr lang="en-US" sz="2600" dirty="0" err="1" smtClean="0">
                <a:solidFill>
                  <a:srgbClr val="002060"/>
                </a:solidFill>
              </a:rPr>
              <a:t>giúp</a:t>
            </a:r>
            <a:r>
              <a:rPr lang="en-US" sz="2600" dirty="0" smtClean="0">
                <a:solidFill>
                  <a:srgbClr val="002060"/>
                </a:solidFill>
              </a:rPr>
              <a:t> </a:t>
            </a:r>
            <a:r>
              <a:rPr lang="en-US" sz="2600" dirty="0" err="1" smtClean="0">
                <a:solidFill>
                  <a:srgbClr val="002060"/>
                </a:solidFill>
              </a:rPr>
              <a:t>người</a:t>
            </a:r>
            <a:r>
              <a:rPr lang="en-US" sz="2600" dirty="0" smtClean="0">
                <a:solidFill>
                  <a:srgbClr val="002060"/>
                </a:solidFill>
              </a:rPr>
              <a:t> </a:t>
            </a:r>
            <a:r>
              <a:rPr lang="en-US" sz="2600" dirty="0" err="1" smtClean="0">
                <a:solidFill>
                  <a:srgbClr val="002060"/>
                </a:solidFill>
              </a:rPr>
              <a:t>Việt</a:t>
            </a:r>
            <a:r>
              <a:rPr lang="en-US" sz="2600" dirty="0" smtClean="0">
                <a:solidFill>
                  <a:srgbClr val="002060"/>
                </a:solidFill>
              </a:rPr>
              <a:t> </a:t>
            </a:r>
            <a:r>
              <a:rPr lang="en-US" sz="2600" dirty="0" err="1" smtClean="0">
                <a:solidFill>
                  <a:srgbClr val="002060"/>
                </a:solidFill>
              </a:rPr>
              <a:t>có</a:t>
            </a:r>
            <a:r>
              <a:rPr lang="en-US" sz="2600" dirty="0" smtClean="0">
                <a:solidFill>
                  <a:srgbClr val="002060"/>
                </a:solidFill>
              </a:rPr>
              <a:t> </a:t>
            </a:r>
            <a:r>
              <a:rPr lang="en-US" sz="2600" dirty="0" err="1" smtClean="0">
                <a:solidFill>
                  <a:srgbClr val="002060"/>
                </a:solidFill>
              </a:rPr>
              <a:t>thể</a:t>
            </a:r>
            <a:r>
              <a:rPr lang="en-US" sz="2600" dirty="0" smtClean="0">
                <a:solidFill>
                  <a:srgbClr val="002060"/>
                </a:solidFill>
              </a:rPr>
              <a:t> </a:t>
            </a:r>
            <a:r>
              <a:rPr lang="en-US" sz="2600" dirty="0" err="1" smtClean="0">
                <a:solidFill>
                  <a:srgbClr val="002060"/>
                </a:solidFill>
              </a:rPr>
              <a:t>chống</a:t>
            </a:r>
            <a:r>
              <a:rPr lang="en-US" sz="2600" dirty="0" smtClean="0">
                <a:solidFill>
                  <a:srgbClr val="002060"/>
                </a:solidFill>
              </a:rPr>
              <a:t> </a:t>
            </a:r>
            <a:r>
              <a:rPr lang="en-US" sz="2600" dirty="0" err="1" smtClean="0">
                <a:solidFill>
                  <a:srgbClr val="002060"/>
                </a:solidFill>
              </a:rPr>
              <a:t>lại</a:t>
            </a:r>
            <a:r>
              <a:rPr lang="en-US" sz="2600" dirty="0" smtClean="0">
                <a:solidFill>
                  <a:srgbClr val="002060"/>
                </a:solidFill>
              </a:rPr>
              <a:t> </a:t>
            </a:r>
            <a:r>
              <a:rPr lang="en-US" sz="2600" dirty="0" err="1" smtClean="0">
                <a:solidFill>
                  <a:srgbClr val="002060"/>
                </a:solidFill>
              </a:rPr>
              <a:t>được</a:t>
            </a:r>
            <a:r>
              <a:rPr lang="en-US" sz="2600" dirty="0" smtClean="0">
                <a:solidFill>
                  <a:srgbClr val="002060"/>
                </a:solidFill>
              </a:rPr>
              <a:t> </a:t>
            </a:r>
            <a:r>
              <a:rPr lang="en-US" sz="2600" dirty="0" err="1" smtClean="0">
                <a:solidFill>
                  <a:srgbClr val="002060"/>
                </a:solidFill>
              </a:rPr>
              <a:t>sự</a:t>
            </a:r>
            <a:r>
              <a:rPr lang="en-US" sz="2600" dirty="0" smtClean="0">
                <a:solidFill>
                  <a:srgbClr val="002060"/>
                </a:solidFill>
              </a:rPr>
              <a:t> </a:t>
            </a:r>
            <a:r>
              <a:rPr lang="en-US" sz="2600" dirty="0" err="1" smtClean="0">
                <a:solidFill>
                  <a:srgbClr val="002060"/>
                </a:solidFill>
              </a:rPr>
              <a:t>tấn</a:t>
            </a:r>
            <a:r>
              <a:rPr lang="en-US" sz="2600" dirty="0" smtClean="0">
                <a:solidFill>
                  <a:srgbClr val="002060"/>
                </a:solidFill>
              </a:rPr>
              <a:t> </a:t>
            </a:r>
            <a:r>
              <a:rPr lang="en-US" sz="2600" dirty="0" err="1" smtClean="0">
                <a:solidFill>
                  <a:srgbClr val="002060"/>
                </a:solidFill>
              </a:rPr>
              <a:t>công</a:t>
            </a:r>
            <a:r>
              <a:rPr lang="en-US" sz="2600" dirty="0" smtClean="0">
                <a:solidFill>
                  <a:srgbClr val="002060"/>
                </a:solidFill>
              </a:rPr>
              <a:t>, </a:t>
            </a:r>
            <a:r>
              <a:rPr lang="en-US" sz="2600" dirty="0" err="1" smtClean="0">
                <a:solidFill>
                  <a:srgbClr val="002060"/>
                </a:solidFill>
              </a:rPr>
              <a:t>xâm</a:t>
            </a:r>
            <a:r>
              <a:rPr lang="en-US" sz="2600" dirty="0" smtClean="0">
                <a:solidFill>
                  <a:srgbClr val="002060"/>
                </a:solidFill>
              </a:rPr>
              <a:t> </a:t>
            </a:r>
            <a:r>
              <a:rPr lang="en-US" sz="2600" dirty="0" err="1" smtClean="0">
                <a:solidFill>
                  <a:srgbClr val="002060"/>
                </a:solidFill>
              </a:rPr>
              <a:t>nhập</a:t>
            </a:r>
            <a:r>
              <a:rPr lang="en-US" sz="2600" dirty="0" smtClean="0">
                <a:solidFill>
                  <a:srgbClr val="002060"/>
                </a:solidFill>
              </a:rPr>
              <a:t> </a:t>
            </a:r>
            <a:r>
              <a:rPr lang="en-US" sz="2600" dirty="0" err="1" smtClean="0">
                <a:solidFill>
                  <a:srgbClr val="002060"/>
                </a:solidFill>
              </a:rPr>
              <a:t>và</a:t>
            </a:r>
            <a:r>
              <a:rPr lang="en-US" sz="2600" dirty="0" smtClean="0">
                <a:solidFill>
                  <a:srgbClr val="002060"/>
                </a:solidFill>
              </a:rPr>
              <a:t> </a:t>
            </a:r>
            <a:r>
              <a:rPr lang="en-US" sz="2600" dirty="0" err="1" smtClean="0">
                <a:solidFill>
                  <a:srgbClr val="002060"/>
                </a:solidFill>
              </a:rPr>
              <a:t>đồng</a:t>
            </a:r>
            <a:r>
              <a:rPr lang="en-US" sz="2600" dirty="0" smtClean="0">
                <a:solidFill>
                  <a:srgbClr val="002060"/>
                </a:solidFill>
              </a:rPr>
              <a:t> </a:t>
            </a:r>
            <a:r>
              <a:rPr lang="en-US" sz="2600" dirty="0" err="1" smtClean="0">
                <a:solidFill>
                  <a:srgbClr val="002060"/>
                </a:solidFill>
              </a:rPr>
              <a:t>hóa</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các</a:t>
            </a:r>
            <a:r>
              <a:rPr lang="en-US" sz="2600" dirty="0" smtClean="0">
                <a:solidFill>
                  <a:srgbClr val="002060"/>
                </a:solidFill>
              </a:rPr>
              <a:t> </a:t>
            </a:r>
            <a:r>
              <a:rPr lang="en-US" sz="2600" dirty="0" err="1" smtClean="0">
                <a:solidFill>
                  <a:srgbClr val="002060"/>
                </a:solidFill>
              </a:rPr>
              <a:t>cộng</a:t>
            </a:r>
            <a:r>
              <a:rPr lang="en-US" sz="2600" dirty="0" smtClean="0">
                <a:solidFill>
                  <a:srgbClr val="002060"/>
                </a:solidFill>
              </a:rPr>
              <a:t> </a:t>
            </a:r>
            <a:r>
              <a:rPr lang="en-US" sz="2600" dirty="0" err="1" smtClean="0">
                <a:solidFill>
                  <a:srgbClr val="002060"/>
                </a:solidFill>
              </a:rPr>
              <a:t>đồng</a:t>
            </a:r>
            <a:r>
              <a:rPr lang="en-US" sz="2600" dirty="0" smtClean="0">
                <a:solidFill>
                  <a:srgbClr val="002060"/>
                </a:solidFill>
              </a:rPr>
              <a:t> </a:t>
            </a:r>
            <a:r>
              <a:rPr lang="en-US" sz="2600" dirty="0" err="1" smtClean="0">
                <a:solidFill>
                  <a:srgbClr val="002060"/>
                </a:solidFill>
              </a:rPr>
              <a:t>khác</a:t>
            </a:r>
            <a:r>
              <a:rPr lang="en-US" sz="2600" dirty="0" smtClean="0">
                <a:solidFill>
                  <a:srgbClr val="002060"/>
                </a:solidFill>
              </a:rPr>
              <a:t>.</a:t>
            </a:r>
            <a:endParaRPr lang="en-US" sz="2600" dirty="0">
              <a:solidFill>
                <a:srgbClr val="002060"/>
              </a:solidFill>
            </a:endParaRPr>
          </a:p>
        </p:txBody>
      </p:sp>
      <p:pic>
        <p:nvPicPr>
          <p:cNvPr id="4" name="Picture 3"/>
          <p:cNvPicPr>
            <a:picLocks noChangeAspect="1"/>
          </p:cNvPicPr>
          <p:nvPr/>
        </p:nvPicPr>
        <p:blipFill>
          <a:blip r:embed="rId2"/>
          <a:stretch>
            <a:fillRect/>
          </a:stretch>
        </p:blipFill>
        <p:spPr>
          <a:xfrm>
            <a:off x="4766369" y="4640439"/>
            <a:ext cx="3033485" cy="2011333"/>
          </a:xfrm>
          <a:prstGeom prst="rect">
            <a:avLst/>
          </a:prstGeom>
        </p:spPr>
      </p:pic>
      <p:pic>
        <p:nvPicPr>
          <p:cNvPr id="7" name="Picture 6"/>
          <p:cNvPicPr>
            <a:picLocks noChangeAspect="1"/>
          </p:cNvPicPr>
          <p:nvPr/>
        </p:nvPicPr>
        <p:blipFill>
          <a:blip r:embed="rId3"/>
          <a:stretch>
            <a:fillRect/>
          </a:stretch>
        </p:blipFill>
        <p:spPr>
          <a:xfrm>
            <a:off x="649996" y="4652487"/>
            <a:ext cx="2847946" cy="1996448"/>
          </a:xfrm>
          <a:prstGeom prst="rect">
            <a:avLst/>
          </a:prstGeom>
        </p:spPr>
      </p:pic>
      <p:pic>
        <p:nvPicPr>
          <p:cNvPr id="8" name="Picture 7"/>
          <p:cNvPicPr>
            <a:picLocks noChangeAspect="1"/>
          </p:cNvPicPr>
          <p:nvPr/>
        </p:nvPicPr>
        <p:blipFill>
          <a:blip r:embed="rId4"/>
          <a:stretch>
            <a:fillRect/>
          </a:stretch>
        </p:blipFill>
        <p:spPr>
          <a:xfrm>
            <a:off x="8926286" y="4550992"/>
            <a:ext cx="2989942" cy="2097943"/>
          </a:xfrm>
          <a:prstGeom prst="rect">
            <a:avLst/>
          </a:prstGeom>
        </p:spPr>
      </p:pic>
    </p:spTree>
    <p:extLst>
      <p:ext uri="{BB962C8B-B14F-4D97-AF65-F5344CB8AC3E}">
        <p14:creationId xmlns:p14="http://schemas.microsoft.com/office/powerpoint/2010/main" val="910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1822" y="564021"/>
            <a:ext cx="9867331" cy="954107"/>
          </a:xfrm>
          <a:prstGeom prst="rect">
            <a:avLst/>
          </a:prstGeom>
          <a:solidFill>
            <a:schemeClr val="accent4">
              <a:lumMod val="20000"/>
              <a:lumOff val="80000"/>
            </a:schemeClr>
          </a:solidFill>
        </p:spPr>
        <p:txBody>
          <a:bodyPr wrap="square">
            <a:spAutoFit/>
          </a:bodyPr>
          <a:lstStyle/>
          <a:p>
            <a:pPr algn="ctr"/>
            <a:r>
              <a:rPr lang="en-US" sz="2800" b="1" dirty="0" err="1" smtClean="0">
                <a:solidFill>
                  <a:srgbClr val="C00000"/>
                </a:solidFill>
              </a:rPr>
              <a:t>Tiết</a:t>
            </a:r>
            <a:r>
              <a:rPr lang="en-US" sz="2800" b="1" dirty="0" smtClean="0">
                <a:solidFill>
                  <a:srgbClr val="C00000"/>
                </a:solidFill>
              </a:rPr>
              <a:t> 36 + 37. BÀI 15. ĐỜI SỐNG VẬT CHẤT VÀ TINH THẦN </a:t>
            </a:r>
          </a:p>
          <a:p>
            <a:pPr algn="ctr"/>
            <a:r>
              <a:rPr lang="en-US" sz="2800" b="1" dirty="0" smtClean="0">
                <a:solidFill>
                  <a:srgbClr val="C00000"/>
                </a:solidFill>
              </a:rPr>
              <a:t>CỦA CƯ DÂN VĂN LANG, ÂU LẠC</a:t>
            </a:r>
            <a:endParaRPr lang="en-US" sz="2800" dirty="0">
              <a:solidFill>
                <a:srgbClr val="C00000"/>
              </a:solidFill>
            </a:endParaRPr>
          </a:p>
        </p:txBody>
      </p:sp>
      <p:sp>
        <p:nvSpPr>
          <p:cNvPr id="5" name="Rectangle 4"/>
          <p:cNvSpPr/>
          <p:nvPr/>
        </p:nvSpPr>
        <p:spPr>
          <a:xfrm>
            <a:off x="520873" y="2042950"/>
            <a:ext cx="5725239" cy="3693319"/>
          </a:xfrm>
          <a:prstGeom prst="rect">
            <a:avLst/>
          </a:prstGeom>
          <a:solidFill>
            <a:schemeClr val="accent5">
              <a:lumMod val="20000"/>
              <a:lumOff val="8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it-IT" sz="2600" b="1" i="1" u="sng" dirty="0" smtClean="0">
                <a:solidFill>
                  <a:srgbClr val="C00000"/>
                </a:solidFill>
              </a:rPr>
              <a:t>Mục tiêu bài học</a:t>
            </a:r>
          </a:p>
          <a:p>
            <a:pPr marL="342900" indent="-342900">
              <a:lnSpc>
                <a:spcPct val="150000"/>
              </a:lnSpc>
              <a:buFont typeface="Arial" panose="020B0604020202020204" pitchFamily="34" charset="0"/>
              <a:buChar char="•"/>
            </a:pPr>
            <a:r>
              <a:rPr lang="en-US" sz="2600" dirty="0" err="1" smtClean="0">
                <a:solidFill>
                  <a:srgbClr val="002060"/>
                </a:solidFill>
              </a:rPr>
              <a:t>Mô</a:t>
            </a:r>
            <a:r>
              <a:rPr lang="en-US" sz="2600" dirty="0" smtClean="0">
                <a:solidFill>
                  <a:srgbClr val="002060"/>
                </a:solidFill>
              </a:rPr>
              <a:t> </a:t>
            </a:r>
            <a:r>
              <a:rPr lang="en-US" sz="2600" dirty="0" err="1" smtClean="0">
                <a:solidFill>
                  <a:srgbClr val="002060"/>
                </a:solidFill>
              </a:rPr>
              <a:t>tả</a:t>
            </a:r>
            <a:r>
              <a:rPr lang="en-US" sz="2600" dirty="0" smtClean="0">
                <a:solidFill>
                  <a:srgbClr val="002060"/>
                </a:solidFill>
              </a:rPr>
              <a:t> </a:t>
            </a:r>
            <a:r>
              <a:rPr lang="en-US" sz="2600" dirty="0" err="1" smtClean="0">
                <a:solidFill>
                  <a:srgbClr val="002060"/>
                </a:solidFill>
              </a:rPr>
              <a:t>được</a:t>
            </a:r>
            <a:r>
              <a:rPr lang="en-US" sz="2600" dirty="0" smtClean="0">
                <a:solidFill>
                  <a:srgbClr val="002060"/>
                </a:solidFill>
              </a:rPr>
              <a:t> </a:t>
            </a:r>
            <a:r>
              <a:rPr lang="en-US" sz="2600" dirty="0" err="1" smtClean="0">
                <a:solidFill>
                  <a:srgbClr val="002060"/>
                </a:solidFill>
              </a:rPr>
              <a:t>đời</a:t>
            </a:r>
            <a:r>
              <a:rPr lang="en-US" sz="2600" dirty="0" smtClean="0">
                <a:solidFill>
                  <a:srgbClr val="002060"/>
                </a:solidFill>
              </a:rPr>
              <a:t> </a:t>
            </a:r>
            <a:r>
              <a:rPr lang="en-US" sz="2600" dirty="0" err="1" smtClean="0">
                <a:solidFill>
                  <a:srgbClr val="002060"/>
                </a:solidFill>
              </a:rPr>
              <a:t>sống</a:t>
            </a:r>
            <a:r>
              <a:rPr lang="en-US" sz="2600" dirty="0" smtClean="0">
                <a:solidFill>
                  <a:srgbClr val="002060"/>
                </a:solidFill>
              </a:rPr>
              <a:t> </a:t>
            </a:r>
            <a:r>
              <a:rPr lang="en-US" sz="2600" dirty="0" err="1" smtClean="0">
                <a:solidFill>
                  <a:srgbClr val="002060"/>
                </a:solidFill>
              </a:rPr>
              <a:t>vật</a:t>
            </a:r>
            <a:r>
              <a:rPr lang="en-US" sz="2600" dirty="0" smtClean="0">
                <a:solidFill>
                  <a:srgbClr val="002060"/>
                </a:solidFill>
              </a:rPr>
              <a:t> </a:t>
            </a:r>
            <a:r>
              <a:rPr lang="en-US" sz="2600" dirty="0" err="1" smtClean="0">
                <a:solidFill>
                  <a:srgbClr val="002060"/>
                </a:solidFill>
              </a:rPr>
              <a:t>chất</a:t>
            </a:r>
            <a:r>
              <a:rPr lang="en-US" sz="2600" dirty="0" smtClean="0">
                <a:solidFill>
                  <a:srgbClr val="002060"/>
                </a:solidFill>
              </a:rPr>
              <a:t> </a:t>
            </a:r>
            <a:r>
              <a:rPr lang="en-US" sz="2600" dirty="0" err="1" smtClean="0">
                <a:solidFill>
                  <a:srgbClr val="002060"/>
                </a:solidFill>
              </a:rPr>
              <a:t>và</a:t>
            </a:r>
            <a:r>
              <a:rPr lang="en-US" sz="2600" dirty="0" smtClean="0">
                <a:solidFill>
                  <a:srgbClr val="002060"/>
                </a:solidFill>
              </a:rPr>
              <a:t> </a:t>
            </a:r>
            <a:r>
              <a:rPr lang="en-US" sz="2600" dirty="0" err="1" smtClean="0">
                <a:solidFill>
                  <a:srgbClr val="002060"/>
                </a:solidFill>
              </a:rPr>
              <a:t>tinh</a:t>
            </a:r>
            <a:r>
              <a:rPr lang="en-US" sz="2600" dirty="0" smtClean="0">
                <a:solidFill>
                  <a:srgbClr val="002060"/>
                </a:solidFill>
              </a:rPr>
              <a:t> </a:t>
            </a:r>
            <a:r>
              <a:rPr lang="en-US" sz="2600" dirty="0" err="1" smtClean="0">
                <a:solidFill>
                  <a:srgbClr val="002060"/>
                </a:solidFill>
              </a:rPr>
              <a:t>thần</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cư</a:t>
            </a:r>
            <a:r>
              <a:rPr lang="en-US" sz="2600" dirty="0" smtClean="0">
                <a:solidFill>
                  <a:srgbClr val="002060"/>
                </a:solidFill>
              </a:rPr>
              <a:t> </a:t>
            </a:r>
            <a:r>
              <a:rPr lang="en-US" sz="2600" dirty="0" err="1" smtClean="0">
                <a:solidFill>
                  <a:srgbClr val="002060"/>
                </a:solidFill>
              </a:rPr>
              <a:t>dân</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Lang, </a:t>
            </a:r>
            <a:r>
              <a:rPr lang="en-US" sz="2600" dirty="0" err="1" smtClean="0">
                <a:solidFill>
                  <a:srgbClr val="002060"/>
                </a:solidFill>
              </a:rPr>
              <a:t>Âu</a:t>
            </a:r>
            <a:r>
              <a:rPr lang="en-US" sz="2600" dirty="0" smtClean="0">
                <a:solidFill>
                  <a:srgbClr val="002060"/>
                </a:solidFill>
              </a:rPr>
              <a:t> </a:t>
            </a:r>
            <a:r>
              <a:rPr lang="en-US" sz="2600" dirty="0" err="1" smtClean="0">
                <a:solidFill>
                  <a:srgbClr val="002060"/>
                </a:solidFill>
              </a:rPr>
              <a:t>Lạc</a:t>
            </a:r>
            <a:endParaRPr lang="en-US" sz="2600" dirty="0" smtClean="0">
              <a:solidFill>
                <a:srgbClr val="002060"/>
              </a:solidFill>
            </a:endParaRPr>
          </a:p>
          <a:p>
            <a:pPr marL="342900" indent="-342900">
              <a:lnSpc>
                <a:spcPct val="150000"/>
              </a:lnSpc>
              <a:buFont typeface="Arial" panose="020B0604020202020204" pitchFamily="34" charset="0"/>
              <a:buChar char="•"/>
            </a:pPr>
            <a:r>
              <a:rPr lang="en-US" sz="2600" dirty="0" err="1" smtClean="0">
                <a:solidFill>
                  <a:srgbClr val="002060"/>
                </a:solidFill>
              </a:rPr>
              <a:t>Chỉ</a:t>
            </a:r>
            <a:r>
              <a:rPr lang="en-US" sz="2600" dirty="0" smtClean="0">
                <a:solidFill>
                  <a:srgbClr val="002060"/>
                </a:solidFill>
              </a:rPr>
              <a:t> </a:t>
            </a:r>
            <a:r>
              <a:rPr lang="en-US" sz="2600" dirty="0" err="1" smtClean="0">
                <a:solidFill>
                  <a:srgbClr val="002060"/>
                </a:solidFill>
              </a:rPr>
              <a:t>ra</a:t>
            </a:r>
            <a:r>
              <a:rPr lang="en-US" sz="2600" dirty="0" smtClean="0">
                <a:solidFill>
                  <a:srgbClr val="002060"/>
                </a:solidFill>
              </a:rPr>
              <a:t> ý </a:t>
            </a:r>
            <a:r>
              <a:rPr lang="en-US" sz="2600" dirty="0" err="1" smtClean="0">
                <a:solidFill>
                  <a:srgbClr val="002060"/>
                </a:solidFill>
              </a:rPr>
              <a:t>nghĩa</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những</a:t>
            </a:r>
            <a:r>
              <a:rPr lang="en-US" sz="2600" dirty="0" smtClean="0">
                <a:solidFill>
                  <a:srgbClr val="002060"/>
                </a:solidFill>
              </a:rPr>
              <a:t> </a:t>
            </a:r>
            <a:r>
              <a:rPr lang="en-US" sz="2600" dirty="0" err="1" smtClean="0">
                <a:solidFill>
                  <a:srgbClr val="002060"/>
                </a:solidFill>
              </a:rPr>
              <a:t>thành</a:t>
            </a:r>
            <a:r>
              <a:rPr lang="en-US" sz="2600" dirty="0" smtClean="0">
                <a:solidFill>
                  <a:srgbClr val="002060"/>
                </a:solidFill>
              </a:rPr>
              <a:t> </a:t>
            </a:r>
            <a:r>
              <a:rPr lang="en-US" sz="2600" dirty="0" err="1" smtClean="0">
                <a:solidFill>
                  <a:srgbClr val="002060"/>
                </a:solidFill>
              </a:rPr>
              <a:t>tựu</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a:t>
            </a:r>
            <a:r>
              <a:rPr lang="en-US" sz="2600" dirty="0" err="1" smtClean="0">
                <a:solidFill>
                  <a:srgbClr val="002060"/>
                </a:solidFill>
              </a:rPr>
              <a:t>hóa</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người</a:t>
            </a:r>
            <a:r>
              <a:rPr lang="en-US" sz="2600" dirty="0" smtClean="0">
                <a:solidFill>
                  <a:srgbClr val="002060"/>
                </a:solidFill>
              </a:rPr>
              <a:t> </a:t>
            </a:r>
            <a:r>
              <a:rPr lang="en-US" sz="2600" dirty="0" err="1" smtClean="0">
                <a:solidFill>
                  <a:srgbClr val="002060"/>
                </a:solidFill>
              </a:rPr>
              <a:t>Việt</a:t>
            </a:r>
            <a:r>
              <a:rPr lang="en-US" sz="2600" dirty="0" smtClean="0">
                <a:solidFill>
                  <a:srgbClr val="002060"/>
                </a:solidFill>
              </a:rPr>
              <a:t> </a:t>
            </a:r>
            <a:r>
              <a:rPr lang="en-US" sz="2600" dirty="0" err="1" smtClean="0">
                <a:solidFill>
                  <a:srgbClr val="002060"/>
                </a:solidFill>
              </a:rPr>
              <a:t>thời</a:t>
            </a:r>
            <a:r>
              <a:rPr lang="en-US" sz="2600" dirty="0" smtClean="0">
                <a:solidFill>
                  <a:srgbClr val="002060"/>
                </a:solidFill>
              </a:rPr>
              <a:t> </a:t>
            </a:r>
            <a:r>
              <a:rPr lang="en-US" sz="2600" dirty="0" err="1" smtClean="0">
                <a:solidFill>
                  <a:srgbClr val="002060"/>
                </a:solidFill>
              </a:rPr>
              <a:t>kỳ</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Lang </a:t>
            </a:r>
            <a:r>
              <a:rPr lang="en-US" sz="2600" dirty="0" err="1" smtClean="0">
                <a:solidFill>
                  <a:srgbClr val="002060"/>
                </a:solidFill>
              </a:rPr>
              <a:t>Âu</a:t>
            </a:r>
            <a:r>
              <a:rPr lang="en-US" sz="2600" dirty="0" smtClean="0">
                <a:solidFill>
                  <a:srgbClr val="002060"/>
                </a:solidFill>
              </a:rPr>
              <a:t> </a:t>
            </a:r>
            <a:r>
              <a:rPr lang="en-US" sz="2600" dirty="0" err="1" smtClean="0">
                <a:solidFill>
                  <a:srgbClr val="002060"/>
                </a:solidFill>
              </a:rPr>
              <a:t>Lạc</a:t>
            </a:r>
            <a:endParaRPr lang="en-US" sz="2600" dirty="0">
              <a:solidFill>
                <a:srgbClr val="002060"/>
              </a:solidFill>
            </a:endParaRPr>
          </a:p>
        </p:txBody>
      </p:sp>
      <p:pic>
        <p:nvPicPr>
          <p:cNvPr id="2" name="Picture 1"/>
          <p:cNvPicPr>
            <a:picLocks noChangeAspect="1"/>
          </p:cNvPicPr>
          <p:nvPr/>
        </p:nvPicPr>
        <p:blipFill>
          <a:blip r:embed="rId2"/>
          <a:stretch>
            <a:fillRect/>
          </a:stretch>
        </p:blipFill>
        <p:spPr>
          <a:xfrm>
            <a:off x="6610240" y="1766139"/>
            <a:ext cx="2604257" cy="2123471"/>
          </a:xfrm>
          <a:prstGeom prst="rect">
            <a:avLst/>
          </a:prstGeom>
        </p:spPr>
      </p:pic>
      <p:pic>
        <p:nvPicPr>
          <p:cNvPr id="3" name="Picture 2"/>
          <p:cNvPicPr>
            <a:picLocks noChangeAspect="1"/>
          </p:cNvPicPr>
          <p:nvPr/>
        </p:nvPicPr>
        <p:blipFill>
          <a:blip r:embed="rId3"/>
          <a:stretch>
            <a:fillRect/>
          </a:stretch>
        </p:blipFill>
        <p:spPr>
          <a:xfrm>
            <a:off x="6910497" y="4137621"/>
            <a:ext cx="2604257" cy="2604257"/>
          </a:xfrm>
          <a:prstGeom prst="rect">
            <a:avLst/>
          </a:prstGeom>
        </p:spPr>
      </p:pic>
      <p:pic>
        <p:nvPicPr>
          <p:cNvPr id="7" name="Picture 6"/>
          <p:cNvPicPr>
            <a:picLocks noChangeAspect="1"/>
          </p:cNvPicPr>
          <p:nvPr/>
        </p:nvPicPr>
        <p:blipFill rotWithShape="1">
          <a:blip r:embed="rId4"/>
          <a:srcRect b="11709"/>
          <a:stretch/>
        </p:blipFill>
        <p:spPr>
          <a:xfrm>
            <a:off x="9715109" y="1625990"/>
            <a:ext cx="2160541" cy="2946010"/>
          </a:xfrm>
          <a:prstGeom prst="rect">
            <a:avLst/>
          </a:prstGeom>
        </p:spPr>
      </p:pic>
      <p:pic>
        <p:nvPicPr>
          <p:cNvPr id="8" name="Picture 7"/>
          <p:cNvPicPr>
            <a:picLocks noChangeAspect="1"/>
          </p:cNvPicPr>
          <p:nvPr/>
        </p:nvPicPr>
        <p:blipFill rotWithShape="1">
          <a:blip r:embed="rId5"/>
          <a:srcRect l="13383" r="4554"/>
          <a:stretch/>
        </p:blipFill>
        <p:spPr>
          <a:xfrm>
            <a:off x="9842134" y="4910265"/>
            <a:ext cx="2181544" cy="1772264"/>
          </a:xfrm>
          <a:prstGeom prst="rect">
            <a:avLst/>
          </a:prstGeom>
        </p:spPr>
      </p:pic>
    </p:spTree>
    <p:extLst>
      <p:ext uri="{BB962C8B-B14F-4D97-AF65-F5344CB8AC3E}">
        <p14:creationId xmlns:p14="http://schemas.microsoft.com/office/powerpoint/2010/main" val="199953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4627" y="479779"/>
            <a:ext cx="5705752" cy="682388"/>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LUYỆN TẬP</a:t>
            </a:r>
            <a:endParaRPr lang="en-US" sz="2800" b="1" dirty="0">
              <a:solidFill>
                <a:srgbClr val="C00000"/>
              </a:solidFill>
            </a:endParaRPr>
          </a:p>
        </p:txBody>
      </p:sp>
      <p:sp>
        <p:nvSpPr>
          <p:cNvPr id="8" name="Rectangle 7"/>
          <p:cNvSpPr/>
          <p:nvPr/>
        </p:nvSpPr>
        <p:spPr>
          <a:xfrm>
            <a:off x="6340739" y="1713139"/>
            <a:ext cx="5589640" cy="4001095"/>
          </a:xfrm>
          <a:prstGeom prst="rect">
            <a:avLst/>
          </a:prstGeom>
          <a:solidFill>
            <a:schemeClr val="accent5">
              <a:lumMod val="20000"/>
              <a:lumOff val="8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spcBef>
                <a:spcPts val="600"/>
              </a:spcBef>
              <a:spcAft>
                <a:spcPts val="600"/>
              </a:spcAft>
            </a:pPr>
            <a:r>
              <a:rPr lang="it-IT" sz="2600" b="1" i="1" u="sng" dirty="0" smtClean="0">
                <a:solidFill>
                  <a:srgbClr val="C00000"/>
                </a:solidFill>
              </a:rPr>
              <a:t>Mục tiêu bài học</a:t>
            </a:r>
          </a:p>
          <a:p>
            <a:pPr marL="342900" indent="-342900">
              <a:lnSpc>
                <a:spcPct val="150000"/>
              </a:lnSpc>
              <a:spcBef>
                <a:spcPts val="600"/>
              </a:spcBef>
              <a:spcAft>
                <a:spcPts val="600"/>
              </a:spcAft>
              <a:buFont typeface="Arial" panose="020B0604020202020204" pitchFamily="34" charset="0"/>
              <a:buChar char="•"/>
            </a:pPr>
            <a:r>
              <a:rPr lang="en-US" sz="2600" dirty="0" err="1" smtClean="0">
                <a:solidFill>
                  <a:srgbClr val="002060"/>
                </a:solidFill>
              </a:rPr>
              <a:t>Mô</a:t>
            </a:r>
            <a:r>
              <a:rPr lang="en-US" sz="2600" dirty="0" smtClean="0">
                <a:solidFill>
                  <a:srgbClr val="002060"/>
                </a:solidFill>
              </a:rPr>
              <a:t> </a:t>
            </a:r>
            <a:r>
              <a:rPr lang="en-US" sz="2600" dirty="0" err="1" smtClean="0">
                <a:solidFill>
                  <a:srgbClr val="002060"/>
                </a:solidFill>
              </a:rPr>
              <a:t>tả</a:t>
            </a:r>
            <a:r>
              <a:rPr lang="en-US" sz="2600" dirty="0" smtClean="0">
                <a:solidFill>
                  <a:srgbClr val="002060"/>
                </a:solidFill>
              </a:rPr>
              <a:t> </a:t>
            </a:r>
            <a:r>
              <a:rPr lang="en-US" sz="2600" dirty="0" err="1" smtClean="0">
                <a:solidFill>
                  <a:srgbClr val="002060"/>
                </a:solidFill>
              </a:rPr>
              <a:t>được</a:t>
            </a:r>
            <a:r>
              <a:rPr lang="en-US" sz="2600" dirty="0" smtClean="0">
                <a:solidFill>
                  <a:srgbClr val="002060"/>
                </a:solidFill>
              </a:rPr>
              <a:t> </a:t>
            </a:r>
            <a:r>
              <a:rPr lang="en-US" sz="2600" dirty="0" err="1" smtClean="0">
                <a:solidFill>
                  <a:srgbClr val="002060"/>
                </a:solidFill>
              </a:rPr>
              <a:t>đời</a:t>
            </a:r>
            <a:r>
              <a:rPr lang="en-US" sz="2600" dirty="0" smtClean="0">
                <a:solidFill>
                  <a:srgbClr val="002060"/>
                </a:solidFill>
              </a:rPr>
              <a:t> </a:t>
            </a:r>
            <a:r>
              <a:rPr lang="en-US" sz="2600" dirty="0" err="1" smtClean="0">
                <a:solidFill>
                  <a:srgbClr val="002060"/>
                </a:solidFill>
              </a:rPr>
              <a:t>sống</a:t>
            </a:r>
            <a:r>
              <a:rPr lang="en-US" sz="2600" dirty="0" smtClean="0">
                <a:solidFill>
                  <a:srgbClr val="002060"/>
                </a:solidFill>
              </a:rPr>
              <a:t> </a:t>
            </a:r>
            <a:r>
              <a:rPr lang="en-US" sz="2600" dirty="0" err="1" smtClean="0">
                <a:solidFill>
                  <a:srgbClr val="002060"/>
                </a:solidFill>
              </a:rPr>
              <a:t>vật</a:t>
            </a:r>
            <a:r>
              <a:rPr lang="en-US" sz="2600" dirty="0" smtClean="0">
                <a:solidFill>
                  <a:srgbClr val="002060"/>
                </a:solidFill>
              </a:rPr>
              <a:t> </a:t>
            </a:r>
            <a:r>
              <a:rPr lang="en-US" sz="2600" dirty="0" err="1" smtClean="0">
                <a:solidFill>
                  <a:srgbClr val="002060"/>
                </a:solidFill>
              </a:rPr>
              <a:t>chất</a:t>
            </a:r>
            <a:r>
              <a:rPr lang="en-US" sz="2600" dirty="0" smtClean="0">
                <a:solidFill>
                  <a:srgbClr val="002060"/>
                </a:solidFill>
              </a:rPr>
              <a:t> </a:t>
            </a:r>
            <a:r>
              <a:rPr lang="en-US" sz="2600" dirty="0" err="1" smtClean="0">
                <a:solidFill>
                  <a:srgbClr val="002060"/>
                </a:solidFill>
              </a:rPr>
              <a:t>và</a:t>
            </a:r>
            <a:r>
              <a:rPr lang="en-US" sz="2600" dirty="0" smtClean="0">
                <a:solidFill>
                  <a:srgbClr val="002060"/>
                </a:solidFill>
              </a:rPr>
              <a:t> </a:t>
            </a:r>
            <a:r>
              <a:rPr lang="en-US" sz="2600" dirty="0" err="1" smtClean="0">
                <a:solidFill>
                  <a:srgbClr val="002060"/>
                </a:solidFill>
              </a:rPr>
              <a:t>tinh</a:t>
            </a:r>
            <a:r>
              <a:rPr lang="en-US" sz="2600" dirty="0" smtClean="0">
                <a:solidFill>
                  <a:srgbClr val="002060"/>
                </a:solidFill>
              </a:rPr>
              <a:t> </a:t>
            </a:r>
            <a:r>
              <a:rPr lang="en-US" sz="2600" dirty="0" err="1" smtClean="0">
                <a:solidFill>
                  <a:srgbClr val="002060"/>
                </a:solidFill>
              </a:rPr>
              <a:t>thần</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cư</a:t>
            </a:r>
            <a:r>
              <a:rPr lang="en-US" sz="2600" dirty="0" smtClean="0">
                <a:solidFill>
                  <a:srgbClr val="002060"/>
                </a:solidFill>
              </a:rPr>
              <a:t> </a:t>
            </a:r>
            <a:r>
              <a:rPr lang="en-US" sz="2600" dirty="0" err="1" smtClean="0">
                <a:solidFill>
                  <a:srgbClr val="002060"/>
                </a:solidFill>
              </a:rPr>
              <a:t>dân</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Lang, </a:t>
            </a:r>
            <a:r>
              <a:rPr lang="en-US" sz="2600" dirty="0" err="1" smtClean="0">
                <a:solidFill>
                  <a:srgbClr val="002060"/>
                </a:solidFill>
              </a:rPr>
              <a:t>Âu</a:t>
            </a:r>
            <a:r>
              <a:rPr lang="en-US" sz="2600" dirty="0" smtClean="0">
                <a:solidFill>
                  <a:srgbClr val="002060"/>
                </a:solidFill>
              </a:rPr>
              <a:t> </a:t>
            </a:r>
            <a:r>
              <a:rPr lang="en-US" sz="2600" dirty="0" err="1" smtClean="0">
                <a:solidFill>
                  <a:srgbClr val="002060"/>
                </a:solidFill>
              </a:rPr>
              <a:t>Lạc</a:t>
            </a:r>
            <a:endParaRPr lang="en-US" sz="2600" dirty="0" smtClean="0">
              <a:solidFill>
                <a:srgbClr val="002060"/>
              </a:solidFill>
            </a:endParaRPr>
          </a:p>
          <a:p>
            <a:pPr marL="342900" indent="-342900">
              <a:lnSpc>
                <a:spcPct val="150000"/>
              </a:lnSpc>
              <a:spcBef>
                <a:spcPts val="600"/>
              </a:spcBef>
              <a:spcAft>
                <a:spcPts val="600"/>
              </a:spcAft>
              <a:buFont typeface="Arial" panose="020B0604020202020204" pitchFamily="34" charset="0"/>
              <a:buChar char="•"/>
            </a:pPr>
            <a:r>
              <a:rPr lang="en-US" sz="2600" dirty="0" err="1" smtClean="0">
                <a:solidFill>
                  <a:srgbClr val="002060"/>
                </a:solidFill>
              </a:rPr>
              <a:t>Chỉ</a:t>
            </a:r>
            <a:r>
              <a:rPr lang="en-US" sz="2600" dirty="0" smtClean="0">
                <a:solidFill>
                  <a:srgbClr val="002060"/>
                </a:solidFill>
              </a:rPr>
              <a:t> </a:t>
            </a:r>
            <a:r>
              <a:rPr lang="en-US" sz="2600" dirty="0" err="1" smtClean="0">
                <a:solidFill>
                  <a:srgbClr val="002060"/>
                </a:solidFill>
              </a:rPr>
              <a:t>ra</a:t>
            </a:r>
            <a:r>
              <a:rPr lang="en-US" sz="2600" dirty="0" smtClean="0">
                <a:solidFill>
                  <a:srgbClr val="002060"/>
                </a:solidFill>
              </a:rPr>
              <a:t> ý </a:t>
            </a:r>
            <a:r>
              <a:rPr lang="en-US" sz="2600" dirty="0" err="1" smtClean="0">
                <a:solidFill>
                  <a:srgbClr val="002060"/>
                </a:solidFill>
              </a:rPr>
              <a:t>nghĩa</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những</a:t>
            </a:r>
            <a:r>
              <a:rPr lang="en-US" sz="2600" dirty="0" smtClean="0">
                <a:solidFill>
                  <a:srgbClr val="002060"/>
                </a:solidFill>
              </a:rPr>
              <a:t> </a:t>
            </a:r>
            <a:r>
              <a:rPr lang="en-US" sz="2600" dirty="0" err="1" smtClean="0">
                <a:solidFill>
                  <a:srgbClr val="002060"/>
                </a:solidFill>
              </a:rPr>
              <a:t>thành</a:t>
            </a:r>
            <a:r>
              <a:rPr lang="en-US" sz="2600" dirty="0" smtClean="0">
                <a:solidFill>
                  <a:srgbClr val="002060"/>
                </a:solidFill>
              </a:rPr>
              <a:t> </a:t>
            </a:r>
            <a:r>
              <a:rPr lang="en-US" sz="2600" dirty="0" err="1" smtClean="0">
                <a:solidFill>
                  <a:srgbClr val="002060"/>
                </a:solidFill>
              </a:rPr>
              <a:t>tựu</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a:t>
            </a:r>
            <a:r>
              <a:rPr lang="en-US" sz="2600" dirty="0" err="1" smtClean="0">
                <a:solidFill>
                  <a:srgbClr val="002060"/>
                </a:solidFill>
              </a:rPr>
              <a:t>hóa</a:t>
            </a:r>
            <a:r>
              <a:rPr lang="en-US" sz="2600" dirty="0" smtClean="0">
                <a:solidFill>
                  <a:srgbClr val="002060"/>
                </a:solidFill>
              </a:rPr>
              <a:t> </a:t>
            </a:r>
            <a:r>
              <a:rPr lang="en-US" sz="2600" dirty="0" err="1" smtClean="0">
                <a:solidFill>
                  <a:srgbClr val="002060"/>
                </a:solidFill>
              </a:rPr>
              <a:t>của</a:t>
            </a:r>
            <a:r>
              <a:rPr lang="en-US" sz="2600" dirty="0" smtClean="0">
                <a:solidFill>
                  <a:srgbClr val="002060"/>
                </a:solidFill>
              </a:rPr>
              <a:t> </a:t>
            </a:r>
            <a:r>
              <a:rPr lang="en-US" sz="2600" dirty="0" err="1" smtClean="0">
                <a:solidFill>
                  <a:srgbClr val="002060"/>
                </a:solidFill>
              </a:rPr>
              <a:t>người</a:t>
            </a:r>
            <a:r>
              <a:rPr lang="en-US" sz="2600" dirty="0" smtClean="0">
                <a:solidFill>
                  <a:srgbClr val="002060"/>
                </a:solidFill>
              </a:rPr>
              <a:t> </a:t>
            </a:r>
            <a:r>
              <a:rPr lang="en-US" sz="2600" dirty="0" err="1" smtClean="0">
                <a:solidFill>
                  <a:srgbClr val="002060"/>
                </a:solidFill>
              </a:rPr>
              <a:t>Việt</a:t>
            </a:r>
            <a:r>
              <a:rPr lang="en-US" sz="2600" dirty="0" smtClean="0">
                <a:solidFill>
                  <a:srgbClr val="002060"/>
                </a:solidFill>
              </a:rPr>
              <a:t> </a:t>
            </a:r>
            <a:r>
              <a:rPr lang="en-US" sz="2600" dirty="0" err="1" smtClean="0">
                <a:solidFill>
                  <a:srgbClr val="002060"/>
                </a:solidFill>
              </a:rPr>
              <a:t>thời</a:t>
            </a:r>
            <a:r>
              <a:rPr lang="en-US" sz="2600" dirty="0" smtClean="0">
                <a:solidFill>
                  <a:srgbClr val="002060"/>
                </a:solidFill>
              </a:rPr>
              <a:t> </a:t>
            </a:r>
            <a:r>
              <a:rPr lang="en-US" sz="2600" dirty="0" err="1" smtClean="0">
                <a:solidFill>
                  <a:srgbClr val="002060"/>
                </a:solidFill>
              </a:rPr>
              <a:t>kỳ</a:t>
            </a:r>
            <a:r>
              <a:rPr lang="en-US" sz="2600" dirty="0" smtClean="0">
                <a:solidFill>
                  <a:srgbClr val="002060"/>
                </a:solidFill>
              </a:rPr>
              <a:t> </a:t>
            </a:r>
            <a:r>
              <a:rPr lang="en-US" sz="2600" dirty="0" err="1" smtClean="0">
                <a:solidFill>
                  <a:srgbClr val="002060"/>
                </a:solidFill>
              </a:rPr>
              <a:t>Văn</a:t>
            </a:r>
            <a:r>
              <a:rPr lang="en-US" sz="2600" dirty="0" smtClean="0">
                <a:solidFill>
                  <a:srgbClr val="002060"/>
                </a:solidFill>
              </a:rPr>
              <a:t> Lang </a:t>
            </a:r>
            <a:r>
              <a:rPr lang="en-US" sz="2600" dirty="0" err="1" smtClean="0">
                <a:solidFill>
                  <a:srgbClr val="002060"/>
                </a:solidFill>
              </a:rPr>
              <a:t>Âu</a:t>
            </a:r>
            <a:r>
              <a:rPr lang="en-US" sz="2600" dirty="0" smtClean="0">
                <a:solidFill>
                  <a:srgbClr val="002060"/>
                </a:solidFill>
              </a:rPr>
              <a:t> </a:t>
            </a:r>
            <a:r>
              <a:rPr lang="en-US" sz="2600" dirty="0" err="1" smtClean="0">
                <a:solidFill>
                  <a:srgbClr val="002060"/>
                </a:solidFill>
              </a:rPr>
              <a:t>Lạc</a:t>
            </a:r>
            <a:endParaRPr lang="en-US" sz="2600" dirty="0">
              <a:solidFill>
                <a:srgbClr val="002060"/>
              </a:solidFill>
            </a:endParaRPr>
          </a:p>
        </p:txBody>
      </p:sp>
      <p:pic>
        <p:nvPicPr>
          <p:cNvPr id="2" name="Picture 1"/>
          <p:cNvPicPr>
            <a:picLocks noChangeAspect="1"/>
          </p:cNvPicPr>
          <p:nvPr/>
        </p:nvPicPr>
        <p:blipFill rotWithShape="1">
          <a:blip r:embed="rId2"/>
          <a:srcRect b="31294"/>
          <a:stretch/>
        </p:blipFill>
        <p:spPr>
          <a:xfrm>
            <a:off x="882591" y="108858"/>
            <a:ext cx="4078150" cy="4303486"/>
          </a:xfrm>
          <a:prstGeom prst="ellipse">
            <a:avLst/>
          </a:prstGeom>
        </p:spPr>
      </p:pic>
      <p:sp>
        <p:nvSpPr>
          <p:cNvPr id="3" name="Horizontal Scroll 2"/>
          <p:cNvSpPr/>
          <p:nvPr/>
        </p:nvSpPr>
        <p:spPr>
          <a:xfrm>
            <a:off x="232228" y="4165600"/>
            <a:ext cx="5805715" cy="2600920"/>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b="1" dirty="0" smtClean="0">
                <a:solidFill>
                  <a:srgbClr val="C00000"/>
                </a:solidFill>
                <a:latin typeface="Arial" panose="020B0604020202020204" pitchFamily="34" charset="0"/>
                <a:cs typeface="Arial" panose="020B0604020202020204" pitchFamily="34" charset="0"/>
              </a:rPr>
              <a:t>TA MUỐN CON</a:t>
            </a:r>
          </a:p>
          <a:p>
            <a:pPr algn="ctr">
              <a:spcBef>
                <a:spcPts val="300"/>
              </a:spcBef>
              <a:spcAft>
                <a:spcPts val="300"/>
              </a:spcAft>
            </a:pPr>
            <a:r>
              <a:rPr lang="en-US" sz="2400" dirty="0" err="1" smtClean="0">
                <a:solidFill>
                  <a:srgbClr val="0070C0"/>
                </a:solidFill>
                <a:latin typeface="#9Slide03 Arima Madurai ExtraBo" panose="00000900000000000000" pitchFamily="2" charset="0"/>
                <a:cs typeface="#9Slide03 Arima Madurai ExtraBo" panose="00000900000000000000" pitchFamily="2" charset="0"/>
              </a:rPr>
              <a:t>Hãy</a:t>
            </a:r>
            <a:r>
              <a:rPr lang="en-US" sz="2400" dirty="0" smtClean="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smtClean="0">
                <a:solidFill>
                  <a:srgbClr val="0070C0"/>
                </a:solidFill>
                <a:latin typeface="#9Slide03 Arima Madurai ExtraBo" panose="00000900000000000000" pitchFamily="2" charset="0"/>
                <a:cs typeface="#9Slide03 Arima Madurai ExtraBo" panose="00000900000000000000" pitchFamily="2" charset="0"/>
              </a:rPr>
              <a:t>nói</a:t>
            </a:r>
            <a:r>
              <a:rPr lang="en-US" sz="2400" dirty="0" smtClean="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smtClean="0">
                <a:solidFill>
                  <a:srgbClr val="0070C0"/>
                </a:solidFill>
                <a:latin typeface="#9Slide03 Arima Madurai ExtraBo" panose="00000900000000000000" pitchFamily="2" charset="0"/>
                <a:cs typeface="#9Slide03 Arima Madurai ExtraBo" panose="00000900000000000000" pitchFamily="2" charset="0"/>
              </a:rPr>
              <a:t>cho</a:t>
            </a:r>
            <a:r>
              <a:rPr lang="en-US" sz="2400" dirty="0" smtClean="0">
                <a:solidFill>
                  <a:srgbClr val="0070C0"/>
                </a:solidFill>
                <a:latin typeface="#9Slide03 Arima Madurai ExtraBo" panose="00000900000000000000" pitchFamily="2" charset="0"/>
                <a:cs typeface="#9Slide03 Arima Madurai ExtraBo" panose="00000900000000000000" pitchFamily="2" charset="0"/>
              </a:rPr>
              <a:t> ta </a:t>
            </a:r>
            <a:r>
              <a:rPr lang="en-US" sz="2400" dirty="0" err="1" smtClean="0">
                <a:solidFill>
                  <a:srgbClr val="0070C0"/>
                </a:solidFill>
                <a:latin typeface="#9Slide03 Arima Madurai ExtraBo" panose="00000900000000000000" pitchFamily="2" charset="0"/>
                <a:cs typeface="#9Slide03 Arima Madurai ExtraBo" panose="00000900000000000000" pitchFamily="2" charset="0"/>
              </a:rPr>
              <a:t>biết</a:t>
            </a:r>
            <a:endParaRPr lang="en-US" sz="2400" dirty="0" smtClean="0">
              <a:solidFill>
                <a:srgbClr val="0070C0"/>
              </a:solidFill>
              <a:latin typeface="#9Slide03 Arima Madurai ExtraBo" panose="00000900000000000000" pitchFamily="2" charset="0"/>
              <a:cs typeface="#9Slide03 Arima Madurai ExtraBo" panose="00000900000000000000" pitchFamily="2" charset="0"/>
            </a:endParaRPr>
          </a:p>
          <a:p>
            <a:pPr algn="ctr">
              <a:spcBef>
                <a:spcPts val="300"/>
              </a:spcBef>
              <a:spcAft>
                <a:spcPts val="300"/>
              </a:spcAft>
            </a:pPr>
            <a:r>
              <a:rPr lang="en-US" sz="2800" b="1" i="1" dirty="0" smtClean="0">
                <a:solidFill>
                  <a:srgbClr val="7030A0"/>
                </a:solidFill>
              </a:rPr>
              <a:t>Con </a:t>
            </a:r>
            <a:r>
              <a:rPr lang="en-US" sz="2800" b="1" i="1" dirty="0" err="1" smtClean="0">
                <a:solidFill>
                  <a:srgbClr val="7030A0"/>
                </a:solidFill>
              </a:rPr>
              <a:t>có</a:t>
            </a:r>
            <a:r>
              <a:rPr lang="en-US" sz="2800" b="1" i="1" dirty="0" smtClean="0">
                <a:solidFill>
                  <a:srgbClr val="7030A0"/>
                </a:solidFill>
              </a:rPr>
              <a:t> </a:t>
            </a:r>
            <a:r>
              <a:rPr lang="en-US" sz="2800" b="1" i="1" dirty="0" err="1" smtClean="0">
                <a:solidFill>
                  <a:srgbClr val="7030A0"/>
                </a:solidFill>
              </a:rPr>
              <a:t>đạt</a:t>
            </a:r>
            <a:r>
              <a:rPr lang="en-US" sz="2800" b="1" i="1" dirty="0" smtClean="0">
                <a:solidFill>
                  <a:srgbClr val="7030A0"/>
                </a:solidFill>
              </a:rPr>
              <a:t> </a:t>
            </a:r>
            <a:r>
              <a:rPr lang="en-US" sz="2800" b="1" i="1" dirty="0" err="1" smtClean="0">
                <a:solidFill>
                  <a:srgbClr val="7030A0"/>
                </a:solidFill>
              </a:rPr>
              <a:t>được</a:t>
            </a:r>
            <a:r>
              <a:rPr lang="en-US" sz="2800" b="1" i="1" dirty="0" smtClean="0">
                <a:solidFill>
                  <a:srgbClr val="7030A0"/>
                </a:solidFill>
              </a:rPr>
              <a:t> </a:t>
            </a:r>
            <a:r>
              <a:rPr lang="en-US" sz="2800" b="1" i="1" dirty="0" err="1" smtClean="0">
                <a:solidFill>
                  <a:srgbClr val="7030A0"/>
                </a:solidFill>
              </a:rPr>
              <a:t>mục</a:t>
            </a:r>
            <a:r>
              <a:rPr lang="en-US" sz="2800" b="1" i="1" dirty="0" smtClean="0">
                <a:solidFill>
                  <a:srgbClr val="7030A0"/>
                </a:solidFill>
              </a:rPr>
              <a:t> </a:t>
            </a:r>
            <a:r>
              <a:rPr lang="en-US" sz="2800" b="1" i="1" dirty="0" err="1" smtClean="0">
                <a:solidFill>
                  <a:srgbClr val="7030A0"/>
                </a:solidFill>
              </a:rPr>
              <a:t>tiêu</a:t>
            </a:r>
            <a:r>
              <a:rPr lang="en-US" sz="2800" b="1" i="1" dirty="0" smtClean="0">
                <a:solidFill>
                  <a:srgbClr val="7030A0"/>
                </a:solidFill>
              </a:rPr>
              <a:t> </a:t>
            </a:r>
            <a:r>
              <a:rPr lang="en-US" sz="2800" b="1" i="1" dirty="0" err="1" smtClean="0">
                <a:solidFill>
                  <a:srgbClr val="7030A0"/>
                </a:solidFill>
              </a:rPr>
              <a:t>bài</a:t>
            </a:r>
            <a:r>
              <a:rPr lang="en-US" sz="2800" b="1" i="1" dirty="0" smtClean="0">
                <a:solidFill>
                  <a:srgbClr val="7030A0"/>
                </a:solidFill>
              </a:rPr>
              <a:t> </a:t>
            </a:r>
            <a:r>
              <a:rPr lang="en-US" sz="2800" b="1" i="1" dirty="0" err="1" smtClean="0">
                <a:solidFill>
                  <a:srgbClr val="7030A0"/>
                </a:solidFill>
              </a:rPr>
              <a:t>học</a:t>
            </a:r>
            <a:r>
              <a:rPr lang="en-US" sz="2800" b="1" i="1" dirty="0" smtClean="0">
                <a:solidFill>
                  <a:srgbClr val="7030A0"/>
                </a:solidFill>
              </a:rPr>
              <a:t> </a:t>
            </a:r>
            <a:r>
              <a:rPr lang="en-US" sz="2800" b="1" i="1" dirty="0" err="1" smtClean="0">
                <a:solidFill>
                  <a:srgbClr val="7030A0"/>
                </a:solidFill>
              </a:rPr>
              <a:t>của</a:t>
            </a:r>
            <a:r>
              <a:rPr lang="en-US" sz="2800" b="1" i="1" dirty="0" smtClean="0">
                <a:solidFill>
                  <a:srgbClr val="7030A0"/>
                </a:solidFill>
              </a:rPr>
              <a:t> </a:t>
            </a:r>
            <a:r>
              <a:rPr lang="en-US" sz="2800" b="1" i="1" dirty="0" err="1" smtClean="0">
                <a:solidFill>
                  <a:srgbClr val="7030A0"/>
                </a:solidFill>
              </a:rPr>
              <a:t>ngày</a:t>
            </a:r>
            <a:r>
              <a:rPr lang="en-US" sz="2800" b="1" i="1" dirty="0" smtClean="0">
                <a:solidFill>
                  <a:srgbClr val="7030A0"/>
                </a:solidFill>
              </a:rPr>
              <a:t> </a:t>
            </a:r>
            <a:r>
              <a:rPr lang="en-US" sz="2800" b="1" i="1" dirty="0" err="1" smtClean="0">
                <a:solidFill>
                  <a:srgbClr val="7030A0"/>
                </a:solidFill>
              </a:rPr>
              <a:t>hôm</a:t>
            </a:r>
            <a:r>
              <a:rPr lang="en-US" sz="2800" b="1" i="1" dirty="0" smtClean="0">
                <a:solidFill>
                  <a:srgbClr val="7030A0"/>
                </a:solidFill>
              </a:rPr>
              <a:t> nay </a:t>
            </a:r>
            <a:r>
              <a:rPr lang="en-US" sz="2800" b="1" i="1" dirty="0" err="1" smtClean="0">
                <a:solidFill>
                  <a:srgbClr val="7030A0"/>
                </a:solidFill>
              </a:rPr>
              <a:t>không</a:t>
            </a:r>
            <a:r>
              <a:rPr lang="en-US" sz="2800" b="1" i="1" dirty="0" smtClean="0">
                <a:solidFill>
                  <a:srgbClr val="7030A0"/>
                </a:solidFill>
              </a:rPr>
              <a:t>?</a:t>
            </a:r>
            <a:endParaRPr lang="en-US" sz="2800" b="1" i="1" dirty="0">
              <a:solidFill>
                <a:srgbClr val="7030A0"/>
              </a:solidFill>
            </a:endParaRPr>
          </a:p>
        </p:txBody>
      </p:sp>
    </p:spTree>
    <p:extLst>
      <p:ext uri="{BB962C8B-B14F-4D97-AF65-F5344CB8AC3E}">
        <p14:creationId xmlns:p14="http://schemas.microsoft.com/office/powerpoint/2010/main" val="2295765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653" y="398208"/>
            <a:ext cx="9236227" cy="68238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HOẠT ĐỘNG TRẢI NGHIỆM</a:t>
            </a:r>
            <a:endParaRPr lang="en-US" sz="2400" b="1" dirty="0">
              <a:solidFill>
                <a:srgbClr val="C00000"/>
              </a:solidFill>
            </a:endParaRPr>
          </a:p>
        </p:txBody>
      </p:sp>
      <p:sp>
        <p:nvSpPr>
          <p:cNvPr id="3" name="Rectangle 2"/>
          <p:cNvSpPr/>
          <p:nvPr/>
        </p:nvSpPr>
        <p:spPr>
          <a:xfrm>
            <a:off x="593388" y="2207221"/>
            <a:ext cx="8044175" cy="400110"/>
          </a:xfrm>
          <a:prstGeom prst="rect">
            <a:avLst/>
          </a:prstGeom>
        </p:spPr>
        <p:txBody>
          <a:bodyPr wrap="square">
            <a:spAutoFit/>
          </a:bodyPr>
          <a:lstStyle/>
          <a:p>
            <a:endParaRPr lang="en-US" sz="2000" u="sng" dirty="0">
              <a:hlinkClick r:id="rId2"/>
            </a:endParaRPr>
          </a:p>
        </p:txBody>
      </p:sp>
      <p:sp>
        <p:nvSpPr>
          <p:cNvPr id="4" name="TextBox 3"/>
          <p:cNvSpPr txBox="1"/>
          <p:nvPr/>
        </p:nvSpPr>
        <p:spPr>
          <a:xfrm>
            <a:off x="378752" y="1318066"/>
            <a:ext cx="7031029" cy="4865756"/>
          </a:xfrm>
          <a:prstGeom prst="rect">
            <a:avLst/>
          </a:prstGeom>
          <a:solidFill>
            <a:schemeClr val="bg1"/>
          </a:solidFill>
        </p:spPr>
        <p:txBody>
          <a:bodyPr wrap="square" rtlCol="0">
            <a:spAutoFit/>
          </a:bodyPr>
          <a:lstStyle/>
          <a:p>
            <a:pPr>
              <a:lnSpc>
                <a:spcPct val="125000"/>
              </a:lnSpc>
            </a:pPr>
            <a:r>
              <a:rPr lang="en-US" sz="2500" i="1" dirty="0" err="1" smtClean="0">
                <a:solidFill>
                  <a:srgbClr val="C00000"/>
                </a:solidFill>
              </a:rPr>
              <a:t>Hãy</a:t>
            </a:r>
            <a:r>
              <a:rPr lang="en-US" sz="2500" i="1" dirty="0" smtClean="0">
                <a:solidFill>
                  <a:srgbClr val="C00000"/>
                </a:solidFill>
              </a:rPr>
              <a:t> </a:t>
            </a:r>
            <a:r>
              <a:rPr lang="en-US" sz="2500" i="1" dirty="0" err="1" smtClean="0">
                <a:solidFill>
                  <a:srgbClr val="C00000"/>
                </a:solidFill>
              </a:rPr>
              <a:t>thử</a:t>
            </a:r>
            <a:r>
              <a:rPr lang="en-US" sz="2500" i="1" dirty="0" smtClean="0">
                <a:solidFill>
                  <a:srgbClr val="C00000"/>
                </a:solidFill>
              </a:rPr>
              <a:t> </a:t>
            </a:r>
            <a:r>
              <a:rPr lang="en-US" sz="2500" i="1" dirty="0" err="1" smtClean="0">
                <a:solidFill>
                  <a:srgbClr val="C00000"/>
                </a:solidFill>
              </a:rPr>
              <a:t>trải</a:t>
            </a:r>
            <a:r>
              <a:rPr lang="en-US" sz="2500" i="1" dirty="0" smtClean="0">
                <a:solidFill>
                  <a:srgbClr val="C00000"/>
                </a:solidFill>
              </a:rPr>
              <a:t> </a:t>
            </a:r>
            <a:r>
              <a:rPr lang="en-US" sz="2500" i="1" dirty="0" err="1" smtClean="0">
                <a:solidFill>
                  <a:srgbClr val="C00000"/>
                </a:solidFill>
              </a:rPr>
              <a:t>nghiệm</a:t>
            </a:r>
            <a:r>
              <a:rPr lang="en-US" sz="2500" i="1" dirty="0" smtClean="0">
                <a:solidFill>
                  <a:srgbClr val="C00000"/>
                </a:solidFill>
              </a:rPr>
              <a:t> </a:t>
            </a:r>
            <a:r>
              <a:rPr lang="en-US" sz="2500" i="1" dirty="0" err="1" smtClean="0">
                <a:solidFill>
                  <a:srgbClr val="C00000"/>
                </a:solidFill>
              </a:rPr>
              <a:t>kĩ</a:t>
            </a:r>
            <a:r>
              <a:rPr lang="en-US" sz="2500" i="1" dirty="0" smtClean="0">
                <a:solidFill>
                  <a:srgbClr val="C00000"/>
                </a:solidFill>
              </a:rPr>
              <a:t> </a:t>
            </a:r>
            <a:r>
              <a:rPr lang="en-US" sz="2500" i="1" dirty="0" err="1" smtClean="0">
                <a:solidFill>
                  <a:srgbClr val="C00000"/>
                </a:solidFill>
              </a:rPr>
              <a:t>thuật</a:t>
            </a:r>
            <a:r>
              <a:rPr lang="en-US" sz="2500" i="1" dirty="0" smtClean="0">
                <a:solidFill>
                  <a:srgbClr val="C00000"/>
                </a:solidFill>
              </a:rPr>
              <a:t> </a:t>
            </a:r>
            <a:r>
              <a:rPr lang="en-US" sz="2500" i="1" dirty="0" err="1" smtClean="0">
                <a:solidFill>
                  <a:srgbClr val="C00000"/>
                </a:solidFill>
              </a:rPr>
              <a:t>đúc</a:t>
            </a:r>
            <a:r>
              <a:rPr lang="en-US" sz="2500" i="1" dirty="0" smtClean="0">
                <a:solidFill>
                  <a:srgbClr val="C00000"/>
                </a:solidFill>
              </a:rPr>
              <a:t> </a:t>
            </a:r>
            <a:r>
              <a:rPr lang="en-US" sz="2500" i="1" dirty="0" err="1" smtClean="0">
                <a:solidFill>
                  <a:srgbClr val="C00000"/>
                </a:solidFill>
              </a:rPr>
              <a:t>đồng</a:t>
            </a:r>
            <a:r>
              <a:rPr lang="en-US" sz="2500" i="1" dirty="0" smtClean="0">
                <a:solidFill>
                  <a:srgbClr val="C00000"/>
                </a:solidFill>
              </a:rPr>
              <a:t> </a:t>
            </a:r>
            <a:r>
              <a:rPr lang="en-US" sz="2500" i="1" dirty="0" err="1" smtClean="0">
                <a:solidFill>
                  <a:srgbClr val="C00000"/>
                </a:solidFill>
              </a:rPr>
              <a:t>của</a:t>
            </a:r>
            <a:r>
              <a:rPr lang="en-US" sz="2500" i="1" dirty="0" smtClean="0">
                <a:solidFill>
                  <a:srgbClr val="C00000"/>
                </a:solidFill>
              </a:rPr>
              <a:t> </a:t>
            </a:r>
            <a:r>
              <a:rPr lang="en-US" sz="2500" i="1" dirty="0" err="1" smtClean="0">
                <a:solidFill>
                  <a:srgbClr val="C00000"/>
                </a:solidFill>
              </a:rPr>
              <a:t>cư</a:t>
            </a:r>
            <a:r>
              <a:rPr lang="en-US" sz="2500" i="1" dirty="0" smtClean="0">
                <a:solidFill>
                  <a:srgbClr val="C00000"/>
                </a:solidFill>
              </a:rPr>
              <a:t> </a:t>
            </a:r>
            <a:r>
              <a:rPr lang="en-US" sz="2500" i="1" dirty="0" err="1" smtClean="0">
                <a:solidFill>
                  <a:srgbClr val="C00000"/>
                </a:solidFill>
              </a:rPr>
              <a:t>dân</a:t>
            </a:r>
            <a:r>
              <a:rPr lang="en-US" sz="2500" i="1" dirty="0" smtClean="0">
                <a:solidFill>
                  <a:srgbClr val="C00000"/>
                </a:solidFill>
              </a:rPr>
              <a:t> </a:t>
            </a:r>
            <a:r>
              <a:rPr lang="en-US" sz="2500" i="1" dirty="0" err="1" smtClean="0">
                <a:solidFill>
                  <a:srgbClr val="C00000"/>
                </a:solidFill>
              </a:rPr>
              <a:t>Văn</a:t>
            </a:r>
            <a:r>
              <a:rPr lang="en-US" sz="2500" i="1" dirty="0" smtClean="0">
                <a:solidFill>
                  <a:srgbClr val="C00000"/>
                </a:solidFill>
              </a:rPr>
              <a:t> Lang, </a:t>
            </a:r>
            <a:r>
              <a:rPr lang="en-US" sz="2500" i="1" dirty="0" err="1" smtClean="0">
                <a:solidFill>
                  <a:srgbClr val="C00000"/>
                </a:solidFill>
              </a:rPr>
              <a:t>Âu</a:t>
            </a:r>
            <a:r>
              <a:rPr lang="en-US" sz="2500" i="1" dirty="0" smtClean="0">
                <a:solidFill>
                  <a:srgbClr val="C00000"/>
                </a:solidFill>
              </a:rPr>
              <a:t> </a:t>
            </a:r>
            <a:r>
              <a:rPr lang="en-US" sz="2500" i="1" dirty="0" err="1" smtClean="0">
                <a:solidFill>
                  <a:srgbClr val="C00000"/>
                </a:solidFill>
              </a:rPr>
              <a:t>Lạc</a:t>
            </a:r>
            <a:endParaRPr lang="en-US" sz="2500" i="1" dirty="0" smtClean="0">
              <a:solidFill>
                <a:srgbClr val="C00000"/>
              </a:solidFill>
            </a:endParaRPr>
          </a:p>
          <a:p>
            <a:pPr marL="342900" indent="-342900">
              <a:lnSpc>
                <a:spcPct val="125000"/>
              </a:lnSpc>
              <a:buFont typeface="Arial" panose="020B0604020202020204" pitchFamily="34" charset="0"/>
              <a:buChar char="•"/>
            </a:pPr>
            <a:r>
              <a:rPr lang="en-US" sz="2500" dirty="0" err="1" smtClean="0">
                <a:solidFill>
                  <a:srgbClr val="002060"/>
                </a:solidFill>
              </a:rPr>
              <a:t>Dùng</a:t>
            </a:r>
            <a:r>
              <a:rPr lang="en-US" sz="2500" dirty="0" smtClean="0">
                <a:solidFill>
                  <a:srgbClr val="002060"/>
                </a:solidFill>
              </a:rPr>
              <a:t> </a:t>
            </a:r>
            <a:r>
              <a:rPr lang="en-US" sz="2500" dirty="0" err="1" smtClean="0">
                <a:solidFill>
                  <a:srgbClr val="002060"/>
                </a:solidFill>
              </a:rPr>
              <a:t>khoảng</a:t>
            </a:r>
            <a:r>
              <a:rPr lang="en-US" sz="2500" dirty="0" smtClean="0">
                <a:solidFill>
                  <a:srgbClr val="002060"/>
                </a:solidFill>
              </a:rPr>
              <a:t> 3 </a:t>
            </a:r>
            <a:r>
              <a:rPr lang="en-US" sz="2500" dirty="0" err="1" smtClean="0">
                <a:solidFill>
                  <a:srgbClr val="002060"/>
                </a:solidFill>
              </a:rPr>
              <a:t>câu</a:t>
            </a:r>
            <a:r>
              <a:rPr lang="en-US" sz="2500" dirty="0" smtClean="0">
                <a:solidFill>
                  <a:srgbClr val="002060"/>
                </a:solidFill>
              </a:rPr>
              <a:t> </a:t>
            </a:r>
            <a:r>
              <a:rPr lang="en-US" sz="2500" dirty="0" err="1" smtClean="0">
                <a:solidFill>
                  <a:srgbClr val="002060"/>
                </a:solidFill>
              </a:rPr>
              <a:t>nến</a:t>
            </a:r>
            <a:r>
              <a:rPr lang="en-US" sz="2500" dirty="0" smtClean="0">
                <a:solidFill>
                  <a:srgbClr val="002060"/>
                </a:solidFill>
              </a:rPr>
              <a:t>, </a:t>
            </a:r>
            <a:r>
              <a:rPr lang="en-US" sz="2500" dirty="0" err="1" smtClean="0">
                <a:solidFill>
                  <a:srgbClr val="002060"/>
                </a:solidFill>
              </a:rPr>
              <a:t>rút</a:t>
            </a:r>
            <a:r>
              <a:rPr lang="en-US" sz="2500" dirty="0">
                <a:solidFill>
                  <a:srgbClr val="002060"/>
                </a:solidFill>
              </a:rPr>
              <a:t> </a:t>
            </a:r>
            <a:r>
              <a:rPr lang="en-US" sz="2500" dirty="0" err="1" smtClean="0">
                <a:solidFill>
                  <a:srgbClr val="002060"/>
                </a:solidFill>
              </a:rPr>
              <a:t>bỏ</a:t>
            </a:r>
            <a:r>
              <a:rPr lang="en-US" sz="2500" dirty="0" smtClean="0">
                <a:solidFill>
                  <a:srgbClr val="002060"/>
                </a:solidFill>
              </a:rPr>
              <a:t> </a:t>
            </a:r>
            <a:r>
              <a:rPr lang="en-US" sz="2500" dirty="0" err="1" smtClean="0">
                <a:solidFill>
                  <a:srgbClr val="002060"/>
                </a:solidFill>
              </a:rPr>
              <a:t>sợi</a:t>
            </a:r>
            <a:r>
              <a:rPr lang="en-US" sz="2500" dirty="0" smtClean="0">
                <a:solidFill>
                  <a:srgbClr val="002060"/>
                </a:solidFill>
              </a:rPr>
              <a:t> </a:t>
            </a:r>
            <a:r>
              <a:rPr lang="en-US" sz="2500" dirty="0" err="1" smtClean="0">
                <a:solidFill>
                  <a:srgbClr val="002060"/>
                </a:solidFill>
              </a:rPr>
              <a:t>chỉ</a:t>
            </a:r>
            <a:r>
              <a:rPr lang="en-US" sz="2500" dirty="0" smtClean="0">
                <a:solidFill>
                  <a:srgbClr val="002060"/>
                </a:solidFill>
              </a:rPr>
              <a:t> ở </a:t>
            </a:r>
            <a:r>
              <a:rPr lang="en-US" sz="2500" dirty="0" err="1" smtClean="0">
                <a:solidFill>
                  <a:srgbClr val="002060"/>
                </a:solidFill>
              </a:rPr>
              <a:t>giữa</a:t>
            </a:r>
            <a:endParaRPr lang="en-US" sz="2500" dirty="0" smtClean="0">
              <a:solidFill>
                <a:srgbClr val="002060"/>
              </a:solidFill>
            </a:endParaRPr>
          </a:p>
          <a:p>
            <a:pPr marL="342900" indent="-342900">
              <a:lnSpc>
                <a:spcPct val="125000"/>
              </a:lnSpc>
              <a:buFont typeface="Arial" panose="020B0604020202020204" pitchFamily="34" charset="0"/>
              <a:buChar char="•"/>
            </a:pPr>
            <a:r>
              <a:rPr lang="en-US" sz="2500" dirty="0" smtClean="0">
                <a:solidFill>
                  <a:srgbClr val="002060"/>
                </a:solidFill>
              </a:rPr>
              <a:t>Cho </a:t>
            </a:r>
            <a:r>
              <a:rPr lang="en-US" sz="2500" dirty="0" err="1" smtClean="0">
                <a:solidFill>
                  <a:srgbClr val="002060"/>
                </a:solidFill>
              </a:rPr>
              <a:t>nến</a:t>
            </a:r>
            <a:r>
              <a:rPr lang="en-US" sz="2500" dirty="0" smtClean="0">
                <a:solidFill>
                  <a:srgbClr val="002060"/>
                </a:solidFill>
              </a:rPr>
              <a:t> </a:t>
            </a:r>
            <a:r>
              <a:rPr lang="en-US" sz="2500" dirty="0" err="1" smtClean="0">
                <a:solidFill>
                  <a:srgbClr val="002060"/>
                </a:solidFill>
              </a:rPr>
              <a:t>vào</a:t>
            </a:r>
            <a:r>
              <a:rPr lang="en-US" sz="2500" dirty="0" smtClean="0">
                <a:solidFill>
                  <a:srgbClr val="002060"/>
                </a:solidFill>
              </a:rPr>
              <a:t> </a:t>
            </a:r>
            <a:r>
              <a:rPr lang="en-US" sz="2500" dirty="0" err="1" smtClean="0">
                <a:solidFill>
                  <a:srgbClr val="002060"/>
                </a:solidFill>
              </a:rPr>
              <a:t>một</a:t>
            </a:r>
            <a:r>
              <a:rPr lang="en-US" sz="2500" dirty="0" smtClean="0">
                <a:solidFill>
                  <a:srgbClr val="002060"/>
                </a:solidFill>
              </a:rPr>
              <a:t> </a:t>
            </a:r>
            <a:r>
              <a:rPr lang="en-US" sz="2500" dirty="0" err="1" smtClean="0">
                <a:solidFill>
                  <a:srgbClr val="002060"/>
                </a:solidFill>
              </a:rPr>
              <a:t>chiếc</a:t>
            </a:r>
            <a:r>
              <a:rPr lang="en-US" sz="2500" dirty="0" smtClean="0">
                <a:solidFill>
                  <a:srgbClr val="002060"/>
                </a:solidFill>
              </a:rPr>
              <a:t> </a:t>
            </a:r>
            <a:r>
              <a:rPr lang="en-US" sz="2500" dirty="0" err="1" smtClean="0">
                <a:solidFill>
                  <a:srgbClr val="002060"/>
                </a:solidFill>
              </a:rPr>
              <a:t>nồi</a:t>
            </a:r>
            <a:r>
              <a:rPr lang="en-US" sz="2500" dirty="0" smtClean="0">
                <a:solidFill>
                  <a:srgbClr val="002060"/>
                </a:solidFill>
              </a:rPr>
              <a:t> </a:t>
            </a:r>
            <a:r>
              <a:rPr lang="en-US" sz="2500" dirty="0" err="1" smtClean="0">
                <a:solidFill>
                  <a:srgbClr val="002060"/>
                </a:solidFill>
              </a:rPr>
              <a:t>nhỏ</a:t>
            </a:r>
            <a:r>
              <a:rPr lang="en-US" sz="2500" dirty="0" smtClean="0">
                <a:solidFill>
                  <a:srgbClr val="002060"/>
                </a:solidFill>
              </a:rPr>
              <a:t> </a:t>
            </a:r>
            <a:r>
              <a:rPr lang="en-US" sz="2500" dirty="0" err="1" smtClean="0">
                <a:solidFill>
                  <a:srgbClr val="002060"/>
                </a:solidFill>
              </a:rPr>
              <a:t>và</a:t>
            </a:r>
            <a:r>
              <a:rPr lang="en-US" sz="2500" dirty="0" smtClean="0">
                <a:solidFill>
                  <a:srgbClr val="002060"/>
                </a:solidFill>
              </a:rPr>
              <a:t> </a:t>
            </a:r>
            <a:r>
              <a:rPr lang="en-US" sz="2500" dirty="0" err="1" smtClean="0">
                <a:solidFill>
                  <a:srgbClr val="002060"/>
                </a:solidFill>
              </a:rPr>
              <a:t>đun</a:t>
            </a:r>
            <a:r>
              <a:rPr lang="en-US" sz="2500" dirty="0" smtClean="0">
                <a:solidFill>
                  <a:srgbClr val="002060"/>
                </a:solidFill>
              </a:rPr>
              <a:t> </a:t>
            </a:r>
            <a:r>
              <a:rPr lang="en-US" sz="2500" dirty="0" err="1" smtClean="0">
                <a:solidFill>
                  <a:srgbClr val="002060"/>
                </a:solidFill>
              </a:rPr>
              <a:t>lên</a:t>
            </a:r>
            <a:r>
              <a:rPr lang="en-US" sz="2500" dirty="0" smtClean="0">
                <a:solidFill>
                  <a:srgbClr val="002060"/>
                </a:solidFill>
              </a:rPr>
              <a:t> </a:t>
            </a:r>
            <a:r>
              <a:rPr lang="en-US" sz="2500" dirty="0" err="1" smtClean="0">
                <a:solidFill>
                  <a:srgbClr val="002060"/>
                </a:solidFill>
              </a:rPr>
              <a:t>cho</a:t>
            </a:r>
            <a:r>
              <a:rPr lang="en-US" sz="2500" dirty="0" smtClean="0">
                <a:solidFill>
                  <a:srgbClr val="002060"/>
                </a:solidFill>
              </a:rPr>
              <a:t> </a:t>
            </a:r>
            <a:r>
              <a:rPr lang="en-US" sz="2500" dirty="0" err="1" smtClean="0">
                <a:solidFill>
                  <a:srgbClr val="002060"/>
                </a:solidFill>
              </a:rPr>
              <a:t>đến</a:t>
            </a:r>
            <a:r>
              <a:rPr lang="en-US" sz="2500" dirty="0" smtClean="0">
                <a:solidFill>
                  <a:srgbClr val="002060"/>
                </a:solidFill>
              </a:rPr>
              <a:t> </a:t>
            </a:r>
            <a:r>
              <a:rPr lang="en-US" sz="2500" dirty="0" err="1" smtClean="0">
                <a:solidFill>
                  <a:srgbClr val="002060"/>
                </a:solidFill>
              </a:rPr>
              <a:t>khi</a:t>
            </a:r>
            <a:r>
              <a:rPr lang="en-US" sz="2500" dirty="0" smtClean="0">
                <a:solidFill>
                  <a:srgbClr val="002060"/>
                </a:solidFill>
              </a:rPr>
              <a:t> </a:t>
            </a:r>
            <a:r>
              <a:rPr lang="en-US" sz="2500" dirty="0" err="1" smtClean="0">
                <a:solidFill>
                  <a:srgbClr val="002060"/>
                </a:solidFill>
              </a:rPr>
              <a:t>nến</a:t>
            </a:r>
            <a:r>
              <a:rPr lang="en-US" sz="2500" dirty="0" smtClean="0">
                <a:solidFill>
                  <a:srgbClr val="002060"/>
                </a:solidFill>
              </a:rPr>
              <a:t> </a:t>
            </a:r>
            <a:r>
              <a:rPr lang="en-US" sz="2500" dirty="0" err="1" smtClean="0">
                <a:solidFill>
                  <a:srgbClr val="002060"/>
                </a:solidFill>
              </a:rPr>
              <a:t>chảy</a:t>
            </a:r>
            <a:r>
              <a:rPr lang="en-US" sz="2500" dirty="0" smtClean="0">
                <a:solidFill>
                  <a:srgbClr val="002060"/>
                </a:solidFill>
              </a:rPr>
              <a:t> </a:t>
            </a:r>
            <a:r>
              <a:rPr lang="en-US" sz="2500" dirty="0" err="1" smtClean="0">
                <a:solidFill>
                  <a:srgbClr val="002060"/>
                </a:solidFill>
              </a:rPr>
              <a:t>ra.</a:t>
            </a:r>
            <a:endParaRPr lang="en-US" sz="2500" dirty="0" smtClean="0">
              <a:solidFill>
                <a:srgbClr val="002060"/>
              </a:solidFill>
            </a:endParaRPr>
          </a:p>
          <a:p>
            <a:pPr marL="342900" indent="-342900">
              <a:lnSpc>
                <a:spcPct val="125000"/>
              </a:lnSpc>
              <a:buFont typeface="Arial" panose="020B0604020202020204" pitchFamily="34" charset="0"/>
              <a:buChar char="•"/>
            </a:pPr>
            <a:r>
              <a:rPr lang="en-US" sz="2500" dirty="0" err="1" smtClean="0">
                <a:solidFill>
                  <a:srgbClr val="002060"/>
                </a:solidFill>
              </a:rPr>
              <a:t>Dùng</a:t>
            </a:r>
            <a:r>
              <a:rPr lang="en-US" sz="2500" dirty="0" smtClean="0">
                <a:solidFill>
                  <a:srgbClr val="002060"/>
                </a:solidFill>
              </a:rPr>
              <a:t> </a:t>
            </a:r>
            <a:r>
              <a:rPr lang="en-US" sz="2500" dirty="0" err="1" smtClean="0">
                <a:solidFill>
                  <a:srgbClr val="002060"/>
                </a:solidFill>
              </a:rPr>
              <a:t>một</a:t>
            </a:r>
            <a:r>
              <a:rPr lang="en-US" sz="2500" dirty="0" smtClean="0">
                <a:solidFill>
                  <a:srgbClr val="002060"/>
                </a:solidFill>
              </a:rPr>
              <a:t> </a:t>
            </a:r>
            <a:r>
              <a:rPr lang="en-US" sz="2500" dirty="0" err="1" smtClean="0">
                <a:solidFill>
                  <a:srgbClr val="002060"/>
                </a:solidFill>
              </a:rPr>
              <a:t>hộp</a:t>
            </a:r>
            <a:r>
              <a:rPr lang="en-US" sz="2500" dirty="0" smtClean="0">
                <a:solidFill>
                  <a:srgbClr val="002060"/>
                </a:solidFill>
              </a:rPr>
              <a:t> </a:t>
            </a:r>
            <a:r>
              <a:rPr lang="en-US" sz="2500" dirty="0" err="1" smtClean="0">
                <a:solidFill>
                  <a:srgbClr val="002060"/>
                </a:solidFill>
              </a:rPr>
              <a:t>đựng</a:t>
            </a:r>
            <a:r>
              <a:rPr lang="en-US" sz="2500" dirty="0" smtClean="0">
                <a:solidFill>
                  <a:srgbClr val="002060"/>
                </a:solidFill>
              </a:rPr>
              <a:t> </a:t>
            </a:r>
            <a:r>
              <a:rPr lang="en-US" sz="2500" dirty="0" err="1" smtClean="0">
                <a:solidFill>
                  <a:srgbClr val="002060"/>
                </a:solidFill>
              </a:rPr>
              <a:t>cát</a:t>
            </a:r>
            <a:r>
              <a:rPr lang="en-US" sz="2500" dirty="0" smtClean="0">
                <a:solidFill>
                  <a:srgbClr val="002060"/>
                </a:solidFill>
              </a:rPr>
              <a:t> </a:t>
            </a:r>
            <a:r>
              <a:rPr lang="en-US" sz="2500" dirty="0" err="1" smtClean="0">
                <a:solidFill>
                  <a:srgbClr val="002060"/>
                </a:solidFill>
              </a:rPr>
              <a:t>mịn</a:t>
            </a:r>
            <a:r>
              <a:rPr lang="en-US" sz="2500" dirty="0" smtClean="0">
                <a:solidFill>
                  <a:srgbClr val="002060"/>
                </a:solidFill>
              </a:rPr>
              <a:t>, </a:t>
            </a:r>
            <a:r>
              <a:rPr lang="en-US" sz="2500" dirty="0" err="1" smtClean="0">
                <a:solidFill>
                  <a:srgbClr val="002060"/>
                </a:solidFill>
              </a:rPr>
              <a:t>tưới</a:t>
            </a:r>
            <a:r>
              <a:rPr lang="en-US" sz="2500" dirty="0" smtClean="0">
                <a:solidFill>
                  <a:srgbClr val="002060"/>
                </a:solidFill>
              </a:rPr>
              <a:t> </a:t>
            </a:r>
            <a:r>
              <a:rPr lang="en-US" sz="2500" dirty="0" err="1" smtClean="0">
                <a:solidFill>
                  <a:srgbClr val="002060"/>
                </a:solidFill>
              </a:rPr>
              <a:t>nước</a:t>
            </a:r>
            <a:r>
              <a:rPr lang="en-US" sz="2500" dirty="0" smtClean="0">
                <a:solidFill>
                  <a:srgbClr val="002060"/>
                </a:solidFill>
              </a:rPr>
              <a:t> </a:t>
            </a:r>
            <a:r>
              <a:rPr lang="en-US" sz="2500" dirty="0" err="1" smtClean="0">
                <a:solidFill>
                  <a:srgbClr val="002060"/>
                </a:solidFill>
              </a:rPr>
              <a:t>ẩm</a:t>
            </a:r>
            <a:r>
              <a:rPr lang="en-US" sz="2500" dirty="0" smtClean="0">
                <a:solidFill>
                  <a:srgbClr val="002060"/>
                </a:solidFill>
              </a:rPr>
              <a:t>. In </a:t>
            </a:r>
            <a:r>
              <a:rPr lang="en-US" sz="2500" dirty="0" err="1" smtClean="0">
                <a:solidFill>
                  <a:srgbClr val="002060"/>
                </a:solidFill>
              </a:rPr>
              <a:t>hình</a:t>
            </a:r>
            <a:r>
              <a:rPr lang="en-US" sz="2500" dirty="0" smtClean="0">
                <a:solidFill>
                  <a:srgbClr val="002060"/>
                </a:solidFill>
              </a:rPr>
              <a:t> </a:t>
            </a:r>
            <a:r>
              <a:rPr lang="en-US" sz="2500" dirty="0" err="1" smtClean="0">
                <a:solidFill>
                  <a:srgbClr val="002060"/>
                </a:solidFill>
              </a:rPr>
              <a:t>trên</a:t>
            </a:r>
            <a:r>
              <a:rPr lang="en-US" sz="2500" dirty="0" smtClean="0">
                <a:solidFill>
                  <a:srgbClr val="002060"/>
                </a:solidFill>
              </a:rPr>
              <a:t> </a:t>
            </a:r>
            <a:r>
              <a:rPr lang="en-US" sz="2500" dirty="0" err="1" smtClean="0">
                <a:solidFill>
                  <a:srgbClr val="002060"/>
                </a:solidFill>
              </a:rPr>
              <a:t>cát</a:t>
            </a:r>
            <a:r>
              <a:rPr lang="en-US" sz="2500" dirty="0" smtClean="0">
                <a:solidFill>
                  <a:srgbClr val="002060"/>
                </a:solidFill>
              </a:rPr>
              <a:t> </a:t>
            </a:r>
            <a:r>
              <a:rPr lang="en-US" sz="2500" dirty="0" err="1" smtClean="0">
                <a:solidFill>
                  <a:srgbClr val="002060"/>
                </a:solidFill>
              </a:rPr>
              <a:t>mịn</a:t>
            </a:r>
            <a:r>
              <a:rPr lang="en-US" sz="2500" dirty="0" smtClean="0">
                <a:solidFill>
                  <a:srgbClr val="002060"/>
                </a:solidFill>
              </a:rPr>
              <a:t> </a:t>
            </a:r>
            <a:r>
              <a:rPr lang="en-US" sz="2500" dirty="0" err="1" smtClean="0">
                <a:solidFill>
                  <a:srgbClr val="002060"/>
                </a:solidFill>
              </a:rPr>
              <a:t>để</a:t>
            </a:r>
            <a:r>
              <a:rPr lang="en-US" sz="2500" dirty="0" smtClean="0">
                <a:solidFill>
                  <a:srgbClr val="002060"/>
                </a:solidFill>
              </a:rPr>
              <a:t> </a:t>
            </a:r>
            <a:r>
              <a:rPr lang="en-US" sz="2500" dirty="0" err="1" smtClean="0">
                <a:solidFill>
                  <a:srgbClr val="002060"/>
                </a:solidFill>
              </a:rPr>
              <a:t>tạo</a:t>
            </a:r>
            <a:r>
              <a:rPr lang="en-US" sz="2500" dirty="0" smtClean="0">
                <a:solidFill>
                  <a:srgbClr val="002060"/>
                </a:solidFill>
              </a:rPr>
              <a:t> </a:t>
            </a:r>
            <a:r>
              <a:rPr lang="en-US" sz="2500" dirty="0" err="1" smtClean="0">
                <a:solidFill>
                  <a:srgbClr val="002060"/>
                </a:solidFill>
              </a:rPr>
              <a:t>khuôn</a:t>
            </a:r>
            <a:r>
              <a:rPr lang="en-US" sz="2500" dirty="0" smtClean="0">
                <a:solidFill>
                  <a:srgbClr val="002060"/>
                </a:solidFill>
              </a:rPr>
              <a:t>.</a:t>
            </a:r>
          </a:p>
          <a:p>
            <a:pPr marL="342900" indent="-342900">
              <a:lnSpc>
                <a:spcPct val="125000"/>
              </a:lnSpc>
              <a:buFont typeface="Arial" panose="020B0604020202020204" pitchFamily="34" charset="0"/>
              <a:buChar char="•"/>
            </a:pPr>
            <a:r>
              <a:rPr lang="en-US" sz="2500" dirty="0" err="1" smtClean="0">
                <a:solidFill>
                  <a:srgbClr val="002060"/>
                </a:solidFill>
              </a:rPr>
              <a:t>Đổ</a:t>
            </a:r>
            <a:r>
              <a:rPr lang="en-US" sz="2500" dirty="0" smtClean="0">
                <a:solidFill>
                  <a:srgbClr val="002060"/>
                </a:solidFill>
              </a:rPr>
              <a:t> </a:t>
            </a:r>
            <a:r>
              <a:rPr lang="en-US" sz="2500" dirty="0" err="1" smtClean="0">
                <a:solidFill>
                  <a:srgbClr val="002060"/>
                </a:solidFill>
              </a:rPr>
              <a:t>nến</a:t>
            </a:r>
            <a:r>
              <a:rPr lang="en-US" sz="2500" dirty="0" smtClean="0">
                <a:solidFill>
                  <a:srgbClr val="002060"/>
                </a:solidFill>
              </a:rPr>
              <a:t> </a:t>
            </a:r>
            <a:r>
              <a:rPr lang="en-US" sz="2500" dirty="0" err="1" smtClean="0">
                <a:solidFill>
                  <a:srgbClr val="002060"/>
                </a:solidFill>
              </a:rPr>
              <a:t>đã</a:t>
            </a:r>
            <a:r>
              <a:rPr lang="en-US" sz="2500" dirty="0" smtClean="0">
                <a:solidFill>
                  <a:srgbClr val="002060"/>
                </a:solidFill>
              </a:rPr>
              <a:t> </a:t>
            </a:r>
            <a:r>
              <a:rPr lang="en-US" sz="2500" dirty="0" err="1" smtClean="0">
                <a:solidFill>
                  <a:srgbClr val="002060"/>
                </a:solidFill>
              </a:rPr>
              <a:t>nóng</a:t>
            </a:r>
            <a:r>
              <a:rPr lang="en-US" sz="2500" dirty="0" smtClean="0">
                <a:solidFill>
                  <a:srgbClr val="002060"/>
                </a:solidFill>
              </a:rPr>
              <a:t> </a:t>
            </a:r>
            <a:r>
              <a:rPr lang="en-US" sz="2500" dirty="0" err="1" smtClean="0">
                <a:solidFill>
                  <a:srgbClr val="002060"/>
                </a:solidFill>
              </a:rPr>
              <a:t>chảy</a:t>
            </a:r>
            <a:r>
              <a:rPr lang="en-US" sz="2500" dirty="0" smtClean="0">
                <a:solidFill>
                  <a:srgbClr val="002060"/>
                </a:solidFill>
              </a:rPr>
              <a:t> </a:t>
            </a:r>
            <a:r>
              <a:rPr lang="en-US" sz="2500" dirty="0" err="1" smtClean="0">
                <a:solidFill>
                  <a:srgbClr val="002060"/>
                </a:solidFill>
              </a:rPr>
              <a:t>vào</a:t>
            </a:r>
            <a:r>
              <a:rPr lang="en-US" sz="2500" dirty="0" smtClean="0">
                <a:solidFill>
                  <a:srgbClr val="002060"/>
                </a:solidFill>
              </a:rPr>
              <a:t> </a:t>
            </a:r>
            <a:r>
              <a:rPr lang="en-US" sz="2500" dirty="0" err="1" smtClean="0">
                <a:solidFill>
                  <a:srgbClr val="002060"/>
                </a:solidFill>
              </a:rPr>
              <a:t>khuôn</a:t>
            </a:r>
            <a:r>
              <a:rPr lang="en-US" sz="2500" dirty="0" smtClean="0">
                <a:solidFill>
                  <a:srgbClr val="002060"/>
                </a:solidFill>
              </a:rPr>
              <a:t>.</a:t>
            </a:r>
          </a:p>
          <a:p>
            <a:pPr marL="342900" indent="-342900">
              <a:lnSpc>
                <a:spcPct val="125000"/>
              </a:lnSpc>
              <a:buFont typeface="Arial" panose="020B0604020202020204" pitchFamily="34" charset="0"/>
              <a:buChar char="•"/>
            </a:pPr>
            <a:r>
              <a:rPr lang="en-US" sz="2500" dirty="0" err="1" smtClean="0">
                <a:solidFill>
                  <a:srgbClr val="002060"/>
                </a:solidFill>
              </a:rPr>
              <a:t>Đợi</a:t>
            </a:r>
            <a:r>
              <a:rPr lang="en-US" sz="2500" dirty="0" smtClean="0">
                <a:solidFill>
                  <a:srgbClr val="002060"/>
                </a:solidFill>
              </a:rPr>
              <a:t> </a:t>
            </a:r>
            <a:r>
              <a:rPr lang="en-US" sz="2500" dirty="0" err="1" smtClean="0">
                <a:solidFill>
                  <a:srgbClr val="002060"/>
                </a:solidFill>
              </a:rPr>
              <a:t>cho</a:t>
            </a:r>
            <a:r>
              <a:rPr lang="en-US" sz="2500" dirty="0" smtClean="0">
                <a:solidFill>
                  <a:srgbClr val="002060"/>
                </a:solidFill>
              </a:rPr>
              <a:t> </a:t>
            </a:r>
            <a:r>
              <a:rPr lang="en-US" sz="2500" dirty="0" err="1" smtClean="0">
                <a:solidFill>
                  <a:srgbClr val="002060"/>
                </a:solidFill>
              </a:rPr>
              <a:t>nến</a:t>
            </a:r>
            <a:r>
              <a:rPr lang="en-US" sz="2500" dirty="0" smtClean="0">
                <a:solidFill>
                  <a:srgbClr val="002060"/>
                </a:solidFill>
              </a:rPr>
              <a:t> </a:t>
            </a:r>
            <a:r>
              <a:rPr lang="en-US" sz="2500" dirty="0" err="1" smtClean="0">
                <a:solidFill>
                  <a:srgbClr val="002060"/>
                </a:solidFill>
              </a:rPr>
              <a:t>nguội</a:t>
            </a:r>
            <a:r>
              <a:rPr lang="en-US" sz="2500" dirty="0" smtClean="0">
                <a:solidFill>
                  <a:srgbClr val="002060"/>
                </a:solidFill>
              </a:rPr>
              <a:t> </a:t>
            </a:r>
            <a:r>
              <a:rPr lang="en-US" sz="2500" dirty="0" err="1" smtClean="0">
                <a:solidFill>
                  <a:srgbClr val="002060"/>
                </a:solidFill>
              </a:rPr>
              <a:t>và</a:t>
            </a:r>
            <a:r>
              <a:rPr lang="en-US" sz="2500" dirty="0" smtClean="0">
                <a:solidFill>
                  <a:srgbClr val="002060"/>
                </a:solidFill>
              </a:rPr>
              <a:t> </a:t>
            </a:r>
            <a:r>
              <a:rPr lang="en-US" sz="2500" dirty="0" err="1" smtClean="0">
                <a:solidFill>
                  <a:srgbClr val="002060"/>
                </a:solidFill>
              </a:rPr>
              <a:t>nhấc</a:t>
            </a:r>
            <a:r>
              <a:rPr lang="en-US" sz="2500" dirty="0" smtClean="0">
                <a:solidFill>
                  <a:srgbClr val="002060"/>
                </a:solidFill>
              </a:rPr>
              <a:t> </a:t>
            </a:r>
            <a:r>
              <a:rPr lang="en-US" sz="2500" dirty="0" err="1" smtClean="0">
                <a:solidFill>
                  <a:srgbClr val="002060"/>
                </a:solidFill>
              </a:rPr>
              <a:t>ra.</a:t>
            </a:r>
            <a:endParaRPr lang="en-US" sz="2500" dirty="0" smtClean="0">
              <a:solidFill>
                <a:srgbClr val="002060"/>
              </a:solidFill>
            </a:endParaRPr>
          </a:p>
          <a:p>
            <a:pPr marL="342900" indent="-342900">
              <a:lnSpc>
                <a:spcPct val="125000"/>
              </a:lnSpc>
              <a:buFont typeface="Arial" panose="020B0604020202020204" pitchFamily="34" charset="0"/>
              <a:buChar char="•"/>
            </a:pPr>
            <a:r>
              <a:rPr lang="en-US" sz="2500" dirty="0" err="1" smtClean="0">
                <a:solidFill>
                  <a:srgbClr val="002060"/>
                </a:solidFill>
              </a:rPr>
              <a:t>Vậy</a:t>
            </a:r>
            <a:r>
              <a:rPr lang="en-US" sz="2500" dirty="0" smtClean="0">
                <a:solidFill>
                  <a:srgbClr val="002060"/>
                </a:solidFill>
              </a:rPr>
              <a:t> </a:t>
            </a:r>
            <a:r>
              <a:rPr lang="en-US" sz="2500" dirty="0" err="1" smtClean="0">
                <a:solidFill>
                  <a:srgbClr val="002060"/>
                </a:solidFill>
              </a:rPr>
              <a:t>là</a:t>
            </a:r>
            <a:r>
              <a:rPr lang="en-US" sz="2500" dirty="0" smtClean="0">
                <a:solidFill>
                  <a:srgbClr val="002060"/>
                </a:solidFill>
              </a:rPr>
              <a:t> </a:t>
            </a:r>
            <a:r>
              <a:rPr lang="en-US" sz="2500" dirty="0" err="1" smtClean="0">
                <a:solidFill>
                  <a:srgbClr val="002060"/>
                </a:solidFill>
              </a:rPr>
              <a:t>bạn</a:t>
            </a:r>
            <a:r>
              <a:rPr lang="en-US" sz="2500" dirty="0" smtClean="0">
                <a:solidFill>
                  <a:srgbClr val="002060"/>
                </a:solidFill>
              </a:rPr>
              <a:t> </a:t>
            </a:r>
            <a:r>
              <a:rPr lang="en-US" sz="2500" dirty="0" err="1" smtClean="0">
                <a:solidFill>
                  <a:srgbClr val="002060"/>
                </a:solidFill>
              </a:rPr>
              <a:t>đã</a:t>
            </a:r>
            <a:r>
              <a:rPr lang="en-US" sz="2500" dirty="0" smtClean="0">
                <a:solidFill>
                  <a:srgbClr val="002060"/>
                </a:solidFill>
              </a:rPr>
              <a:t> </a:t>
            </a:r>
            <a:r>
              <a:rPr lang="en-US" sz="2500" dirty="0" err="1" smtClean="0">
                <a:solidFill>
                  <a:srgbClr val="002060"/>
                </a:solidFill>
              </a:rPr>
              <a:t>đúc</a:t>
            </a:r>
            <a:r>
              <a:rPr lang="en-US" sz="2500" dirty="0" smtClean="0">
                <a:solidFill>
                  <a:srgbClr val="002060"/>
                </a:solidFill>
              </a:rPr>
              <a:t> </a:t>
            </a:r>
            <a:r>
              <a:rPr lang="en-US" sz="2500" dirty="0" err="1" smtClean="0">
                <a:solidFill>
                  <a:srgbClr val="002060"/>
                </a:solidFill>
              </a:rPr>
              <a:t>xong</a:t>
            </a:r>
            <a:r>
              <a:rPr lang="en-US" sz="2500" dirty="0" smtClean="0">
                <a:solidFill>
                  <a:srgbClr val="002060"/>
                </a:solidFill>
              </a:rPr>
              <a:t> </a:t>
            </a:r>
            <a:r>
              <a:rPr lang="en-US" sz="2500" dirty="0" err="1" smtClean="0">
                <a:solidFill>
                  <a:srgbClr val="002060"/>
                </a:solidFill>
              </a:rPr>
              <a:t>một</a:t>
            </a:r>
            <a:r>
              <a:rPr lang="en-US" sz="2500" dirty="0" smtClean="0">
                <a:solidFill>
                  <a:srgbClr val="002060"/>
                </a:solidFill>
              </a:rPr>
              <a:t> </a:t>
            </a:r>
            <a:r>
              <a:rPr lang="en-US" sz="2500" dirty="0" err="1" smtClean="0">
                <a:solidFill>
                  <a:srgbClr val="002060"/>
                </a:solidFill>
              </a:rPr>
              <a:t>đồ</a:t>
            </a:r>
            <a:r>
              <a:rPr lang="en-US" sz="2500" dirty="0" smtClean="0">
                <a:solidFill>
                  <a:srgbClr val="002060"/>
                </a:solidFill>
              </a:rPr>
              <a:t> </a:t>
            </a:r>
            <a:r>
              <a:rPr lang="en-US" sz="2500" dirty="0" err="1" smtClean="0">
                <a:solidFill>
                  <a:srgbClr val="002060"/>
                </a:solidFill>
              </a:rPr>
              <a:t>vật</a:t>
            </a:r>
            <a:r>
              <a:rPr lang="en-US" sz="2500" dirty="0">
                <a:solidFill>
                  <a:srgbClr val="002060"/>
                </a:solidFill>
              </a:rPr>
              <a:t> </a:t>
            </a:r>
            <a:r>
              <a:rPr lang="en-US" sz="2500" dirty="0" err="1" smtClean="0">
                <a:solidFill>
                  <a:srgbClr val="002060"/>
                </a:solidFill>
              </a:rPr>
              <a:t>rồi</a:t>
            </a:r>
            <a:r>
              <a:rPr lang="en-US" sz="2500" dirty="0" smtClean="0">
                <a:solidFill>
                  <a:srgbClr val="002060"/>
                </a:solidFill>
              </a:rPr>
              <a:t> </a:t>
            </a:r>
            <a:r>
              <a:rPr lang="en-US" sz="2500" dirty="0" err="1" smtClean="0">
                <a:solidFill>
                  <a:srgbClr val="002060"/>
                </a:solidFill>
              </a:rPr>
              <a:t>đó</a:t>
            </a:r>
            <a:r>
              <a:rPr lang="en-US" sz="2500" dirty="0" smtClean="0">
                <a:solidFill>
                  <a:srgbClr val="002060"/>
                </a:solidFill>
              </a:rPr>
              <a:t>.</a:t>
            </a:r>
            <a:endParaRPr lang="en-US" sz="2500" dirty="0">
              <a:solidFill>
                <a:srgbClr val="002060"/>
              </a:solidFill>
            </a:endParaRPr>
          </a:p>
        </p:txBody>
      </p:sp>
      <p:sp>
        <p:nvSpPr>
          <p:cNvPr id="5" name="Rectangle 4"/>
          <p:cNvSpPr/>
          <p:nvPr/>
        </p:nvSpPr>
        <p:spPr>
          <a:xfrm>
            <a:off x="7505699" y="5354236"/>
            <a:ext cx="4686301" cy="1277273"/>
          </a:xfrm>
          <a:prstGeom prst="rect">
            <a:avLst/>
          </a:prstGeom>
          <a:solidFill>
            <a:schemeClr val="accent2">
              <a:lumMod val="20000"/>
              <a:lumOff val="80000"/>
            </a:schemeClr>
          </a:solidFill>
        </p:spPr>
        <p:txBody>
          <a:bodyPr wrap="square">
            <a:spAutoFit/>
          </a:bodyPr>
          <a:lstStyle/>
          <a:p>
            <a:pPr algn="just">
              <a:lnSpc>
                <a:spcPct val="150000"/>
              </a:lnSpc>
              <a:spcAft>
                <a:spcPts val="0"/>
              </a:spcAft>
            </a:pPr>
            <a:r>
              <a:rPr lang="en-US" sz="1400" dirty="0" err="1" smtClean="0">
                <a:effectLst/>
                <a:ea typeface="Times New Roman" panose="02020603050405020304" pitchFamily="18" charset="0"/>
              </a:rPr>
              <a:t>Bạn</a:t>
            </a:r>
            <a:r>
              <a:rPr lang="en-US" sz="1400" dirty="0" smtClean="0">
                <a:effectLst/>
                <a:ea typeface="Times New Roman" panose="02020603050405020304" pitchFamily="18" charset="0"/>
              </a:rPr>
              <a:t> </a:t>
            </a:r>
            <a:r>
              <a:rPr lang="en-US" sz="1400" dirty="0" err="1" smtClean="0">
                <a:effectLst/>
                <a:ea typeface="Times New Roman" panose="02020603050405020304" pitchFamily="18" charset="0"/>
              </a:rPr>
              <a:t>có</a:t>
            </a:r>
            <a:r>
              <a:rPr lang="en-US" sz="1400" dirty="0" smtClean="0">
                <a:effectLst/>
                <a:ea typeface="Times New Roman" panose="02020603050405020304" pitchFamily="18" charset="0"/>
              </a:rPr>
              <a:t> </a:t>
            </a:r>
            <a:r>
              <a:rPr lang="en-US" sz="1400" dirty="0" err="1" smtClean="0">
                <a:effectLst/>
                <a:ea typeface="Times New Roman" panose="02020603050405020304" pitchFamily="18" charset="0"/>
              </a:rPr>
              <a:t>thể</a:t>
            </a:r>
            <a:r>
              <a:rPr lang="en-US" sz="1400" dirty="0" smtClean="0">
                <a:effectLst/>
                <a:ea typeface="Times New Roman" panose="02020603050405020304" pitchFamily="18" charset="0"/>
              </a:rPr>
              <a:t> </a:t>
            </a:r>
            <a:r>
              <a:rPr lang="en-US" sz="1400" dirty="0" err="1" smtClean="0">
                <a:effectLst/>
                <a:ea typeface="Times New Roman" panose="02020603050405020304" pitchFamily="18" charset="0"/>
              </a:rPr>
              <a:t>tham</a:t>
            </a:r>
            <a:r>
              <a:rPr lang="en-US" sz="1400" dirty="0" smtClean="0">
                <a:effectLst/>
                <a:ea typeface="Times New Roman" panose="02020603050405020304" pitchFamily="18" charset="0"/>
              </a:rPr>
              <a:t> </a:t>
            </a:r>
            <a:r>
              <a:rPr lang="en-US" sz="1400" dirty="0" err="1" smtClean="0">
                <a:effectLst/>
                <a:ea typeface="Times New Roman" panose="02020603050405020304" pitchFamily="18" charset="0"/>
              </a:rPr>
              <a:t>khảo</a:t>
            </a:r>
            <a:r>
              <a:rPr lang="en-US" sz="1400" dirty="0" smtClean="0">
                <a:effectLst/>
                <a:ea typeface="Times New Roman" panose="02020603050405020304" pitchFamily="18" charset="0"/>
              </a:rPr>
              <a:t> </a:t>
            </a:r>
            <a:r>
              <a:rPr lang="en-US" sz="1400" dirty="0" err="1" smtClean="0">
                <a:effectLst/>
                <a:ea typeface="Times New Roman" panose="02020603050405020304" pitchFamily="18" charset="0"/>
              </a:rPr>
              <a:t>các</a:t>
            </a:r>
            <a:r>
              <a:rPr lang="en-US" sz="1400" dirty="0" smtClean="0">
                <a:effectLst/>
                <a:ea typeface="Times New Roman" panose="02020603050405020304" pitchFamily="18" charset="0"/>
              </a:rPr>
              <a:t> video </a:t>
            </a:r>
            <a:r>
              <a:rPr lang="en-US" sz="1400" dirty="0" err="1" smtClean="0">
                <a:effectLst/>
                <a:ea typeface="Times New Roman" panose="02020603050405020304" pitchFamily="18" charset="0"/>
              </a:rPr>
              <a:t>sau</a:t>
            </a:r>
            <a:r>
              <a:rPr lang="en-US" sz="1400" dirty="0" smtClean="0">
                <a:effectLst/>
                <a:ea typeface="Times New Roman" panose="02020603050405020304" pitchFamily="18" charset="0"/>
              </a:rPr>
              <a:t>:</a:t>
            </a:r>
          </a:p>
          <a:p>
            <a:pPr marL="342900" indent="-342900">
              <a:buFont typeface="Arial" panose="020B0604020202020204" pitchFamily="34" charset="0"/>
              <a:buChar char="•"/>
            </a:pPr>
            <a:r>
              <a:rPr lang="en-US" sz="1400" u="sng" dirty="0" smtClean="0">
                <a:hlinkClick r:id="rId2"/>
              </a:rPr>
              <a:t>https</a:t>
            </a:r>
            <a:r>
              <a:rPr lang="en-US" sz="1400" u="sng" dirty="0">
                <a:hlinkClick r:id="rId2"/>
              </a:rPr>
              <a:t>://www.youtube.com/watch?v=zNfzxsTWJbA</a:t>
            </a:r>
            <a:r>
              <a:rPr lang="en-US" sz="1400" dirty="0"/>
              <a:t> </a:t>
            </a:r>
            <a:r>
              <a:rPr lang="en-US" sz="1400" dirty="0" smtClean="0"/>
              <a:t> - </a:t>
            </a:r>
            <a:r>
              <a:rPr lang="en-US" sz="1400" dirty="0" err="1"/>
              <a:t>đúc</a:t>
            </a:r>
            <a:r>
              <a:rPr lang="en-US" sz="1400" dirty="0"/>
              <a:t> </a:t>
            </a:r>
            <a:r>
              <a:rPr lang="en-US" sz="1400" dirty="0" err="1"/>
              <a:t>đồng</a:t>
            </a:r>
            <a:endParaRPr lang="en-US" sz="1400" dirty="0"/>
          </a:p>
          <a:p>
            <a:pPr marL="342900" indent="-342900">
              <a:buFont typeface="Arial" panose="020B0604020202020204" pitchFamily="34" charset="0"/>
              <a:buChar char="•"/>
            </a:pPr>
            <a:r>
              <a:rPr lang="en-US" sz="1400" u="sng" dirty="0">
                <a:hlinkClick r:id="rId3"/>
              </a:rPr>
              <a:t>https://www.youtube.com/watch?v=nliVVMKIbfU</a:t>
            </a:r>
            <a:r>
              <a:rPr lang="en-US" sz="1400" dirty="0"/>
              <a:t>   - </a:t>
            </a:r>
            <a:r>
              <a:rPr lang="en-US" sz="1400" dirty="0" err="1"/>
              <a:t>đúc</a:t>
            </a:r>
            <a:r>
              <a:rPr lang="en-US" sz="1400" dirty="0"/>
              <a:t> </a:t>
            </a:r>
            <a:r>
              <a:rPr lang="en-US" sz="1400" dirty="0" err="1"/>
              <a:t>nồi</a:t>
            </a:r>
            <a:r>
              <a:rPr lang="en-US" sz="1400" dirty="0"/>
              <a:t> </a:t>
            </a:r>
            <a:r>
              <a:rPr lang="en-US" sz="1400" dirty="0" err="1" smtClean="0"/>
              <a:t>nhôm</a:t>
            </a:r>
            <a:endParaRPr lang="en-US" sz="1400" dirty="0"/>
          </a:p>
        </p:txBody>
      </p:sp>
      <p:pic>
        <p:nvPicPr>
          <p:cNvPr id="8194" name="Picture 2" descr="Nghề đúc đồng làm gì? Những thú vị trong công việc đúc đồ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254" y="1756845"/>
            <a:ext cx="3953708" cy="296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64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104" y="1268001"/>
            <a:ext cx="5865640" cy="2046714"/>
          </a:xfrm>
          <a:prstGeom prst="rect">
            <a:avLst/>
          </a:prstGeom>
          <a:solidFill>
            <a:schemeClr val="accent6">
              <a:lumMod val="20000"/>
              <a:lumOff val="80000"/>
            </a:schemeClr>
          </a:solidFill>
        </p:spPr>
        <p:txBody>
          <a:bodyPr wrap="square">
            <a:spAutoFit/>
          </a:bodyPr>
          <a:lstStyle/>
          <a:p>
            <a:pPr>
              <a:lnSpc>
                <a:spcPct val="150000"/>
              </a:lnSpc>
              <a:spcBef>
                <a:spcPts val="600"/>
              </a:spcBef>
              <a:spcAft>
                <a:spcPts val="600"/>
              </a:spcAft>
            </a:pPr>
            <a:r>
              <a:rPr lang="en-US" sz="2600" b="1" i="1" u="sng" dirty="0" err="1" smtClean="0">
                <a:solidFill>
                  <a:srgbClr val="C00000"/>
                </a:solidFill>
                <a:latin typeface="Open Sans"/>
              </a:rPr>
              <a:t>Thi</a:t>
            </a:r>
            <a:r>
              <a:rPr lang="en-US" sz="2600" b="1" i="1" u="sng" dirty="0" smtClean="0">
                <a:solidFill>
                  <a:srgbClr val="C00000"/>
                </a:solidFill>
                <a:latin typeface="Open Sans"/>
              </a:rPr>
              <a:t> </a:t>
            </a:r>
            <a:r>
              <a:rPr lang="en-US" sz="2600" b="1" i="1" u="sng" dirty="0" err="1" smtClean="0">
                <a:solidFill>
                  <a:srgbClr val="C00000"/>
                </a:solidFill>
                <a:latin typeface="Open Sans"/>
              </a:rPr>
              <a:t>viết</a:t>
            </a:r>
            <a:r>
              <a:rPr lang="en-US" sz="2600" b="1" i="1" u="sng" dirty="0" smtClean="0">
                <a:solidFill>
                  <a:srgbClr val="C00000"/>
                </a:solidFill>
                <a:latin typeface="Open Sans"/>
              </a:rPr>
              <a:t> </a:t>
            </a:r>
            <a:r>
              <a:rPr lang="en-US" sz="2600" b="1" i="1" u="sng" dirty="0" err="1" smtClean="0">
                <a:solidFill>
                  <a:srgbClr val="C00000"/>
                </a:solidFill>
                <a:latin typeface="Open Sans"/>
              </a:rPr>
              <a:t>từ</a:t>
            </a:r>
            <a:r>
              <a:rPr lang="en-US" sz="2600" b="1" i="1" u="sng" dirty="0" smtClean="0">
                <a:solidFill>
                  <a:srgbClr val="C00000"/>
                </a:solidFill>
                <a:latin typeface="Open Sans"/>
              </a:rPr>
              <a:t> </a:t>
            </a:r>
            <a:r>
              <a:rPr lang="en-US" sz="2600" b="1" i="1" u="sng" dirty="0" err="1" smtClean="0">
                <a:solidFill>
                  <a:srgbClr val="C00000"/>
                </a:solidFill>
                <a:latin typeface="Open Sans"/>
              </a:rPr>
              <a:t>khóa</a:t>
            </a:r>
            <a:endParaRPr lang="en-US" sz="2600" b="1" i="1" u="sng" dirty="0" smtClean="0">
              <a:solidFill>
                <a:srgbClr val="C00000"/>
              </a:solidFill>
              <a:latin typeface="Open Sans"/>
            </a:endParaRPr>
          </a:p>
          <a:p>
            <a:pPr>
              <a:lnSpc>
                <a:spcPct val="150000"/>
              </a:lnSpc>
              <a:spcBef>
                <a:spcPts val="600"/>
              </a:spcBef>
              <a:spcAft>
                <a:spcPts val="600"/>
              </a:spcAft>
            </a:pPr>
            <a:r>
              <a:rPr lang="en-US" sz="2600" i="1" dirty="0" err="1" smtClean="0">
                <a:solidFill>
                  <a:srgbClr val="00264D"/>
                </a:solidFill>
                <a:latin typeface="Open Sans"/>
              </a:rPr>
              <a:t>Em</a:t>
            </a:r>
            <a:r>
              <a:rPr lang="en-US" sz="2600" i="1" dirty="0" smtClean="0">
                <a:solidFill>
                  <a:srgbClr val="00264D"/>
                </a:solidFill>
                <a:latin typeface="Open Sans"/>
              </a:rPr>
              <a:t> </a:t>
            </a:r>
            <a:r>
              <a:rPr lang="en-US" sz="2600" i="1" dirty="0" err="1" smtClean="0">
                <a:solidFill>
                  <a:srgbClr val="00264D"/>
                </a:solidFill>
                <a:latin typeface="Open Sans"/>
              </a:rPr>
              <a:t>hãy</a:t>
            </a:r>
            <a:r>
              <a:rPr lang="en-US" sz="2600" i="1" dirty="0" smtClean="0">
                <a:solidFill>
                  <a:srgbClr val="00264D"/>
                </a:solidFill>
                <a:latin typeface="Open Sans"/>
              </a:rPr>
              <a:t> </a:t>
            </a:r>
            <a:r>
              <a:rPr lang="en-US" sz="2600" i="1" dirty="0" err="1" smtClean="0">
                <a:solidFill>
                  <a:srgbClr val="00264D"/>
                </a:solidFill>
                <a:latin typeface="Open Sans"/>
              </a:rPr>
              <a:t>liệt</a:t>
            </a:r>
            <a:r>
              <a:rPr lang="en-US" sz="2600" i="1" dirty="0" smtClean="0">
                <a:solidFill>
                  <a:srgbClr val="00264D"/>
                </a:solidFill>
                <a:latin typeface="Open Sans"/>
              </a:rPr>
              <a:t> </a:t>
            </a:r>
            <a:r>
              <a:rPr lang="en-US" sz="2600" i="1" dirty="0" err="1" smtClean="0">
                <a:solidFill>
                  <a:srgbClr val="00264D"/>
                </a:solidFill>
                <a:latin typeface="Open Sans"/>
              </a:rPr>
              <a:t>kê</a:t>
            </a:r>
            <a:r>
              <a:rPr lang="en-US" sz="2600" i="1" dirty="0" smtClean="0">
                <a:solidFill>
                  <a:srgbClr val="00264D"/>
                </a:solidFill>
                <a:latin typeface="Open Sans"/>
              </a:rPr>
              <a:t> </a:t>
            </a:r>
            <a:r>
              <a:rPr lang="en-US" sz="2600" i="1" dirty="0" err="1" smtClean="0">
                <a:solidFill>
                  <a:srgbClr val="00264D"/>
                </a:solidFill>
                <a:latin typeface="Open Sans"/>
              </a:rPr>
              <a:t>những</a:t>
            </a:r>
            <a:r>
              <a:rPr lang="en-US" sz="2600" i="1" dirty="0" smtClean="0">
                <a:solidFill>
                  <a:srgbClr val="00264D"/>
                </a:solidFill>
                <a:latin typeface="Open Sans"/>
              </a:rPr>
              <a:t> </a:t>
            </a:r>
            <a:r>
              <a:rPr lang="en-US" sz="2600" i="1" dirty="0" err="1" smtClean="0">
                <a:solidFill>
                  <a:srgbClr val="00264D"/>
                </a:solidFill>
                <a:latin typeface="Open Sans"/>
              </a:rPr>
              <a:t>từ</a:t>
            </a:r>
            <a:r>
              <a:rPr lang="en-US" sz="2600" i="1" dirty="0" smtClean="0">
                <a:solidFill>
                  <a:srgbClr val="00264D"/>
                </a:solidFill>
                <a:latin typeface="Open Sans"/>
              </a:rPr>
              <a:t> </a:t>
            </a:r>
            <a:r>
              <a:rPr lang="en-US" sz="2600" i="1" dirty="0" err="1" smtClean="0">
                <a:solidFill>
                  <a:srgbClr val="00264D"/>
                </a:solidFill>
                <a:latin typeface="Open Sans"/>
              </a:rPr>
              <a:t>khóa</a:t>
            </a:r>
            <a:r>
              <a:rPr lang="en-US" sz="2600" i="1" dirty="0" smtClean="0">
                <a:solidFill>
                  <a:srgbClr val="00264D"/>
                </a:solidFill>
                <a:latin typeface="Open Sans"/>
              </a:rPr>
              <a:t> </a:t>
            </a:r>
            <a:r>
              <a:rPr lang="en-US" sz="2600" i="1" dirty="0" err="1" smtClean="0">
                <a:solidFill>
                  <a:srgbClr val="00264D"/>
                </a:solidFill>
                <a:latin typeface="Open Sans"/>
              </a:rPr>
              <a:t>liên</a:t>
            </a:r>
            <a:r>
              <a:rPr lang="en-US" sz="2600" i="1" dirty="0" smtClean="0">
                <a:solidFill>
                  <a:srgbClr val="00264D"/>
                </a:solidFill>
                <a:latin typeface="Open Sans"/>
              </a:rPr>
              <a:t> </a:t>
            </a:r>
            <a:r>
              <a:rPr lang="en-US" sz="2600" i="1" dirty="0" err="1" smtClean="0">
                <a:solidFill>
                  <a:srgbClr val="00264D"/>
                </a:solidFill>
                <a:latin typeface="Open Sans"/>
              </a:rPr>
              <a:t>quan</a:t>
            </a:r>
            <a:r>
              <a:rPr lang="en-US" sz="2600" i="1" dirty="0" smtClean="0">
                <a:solidFill>
                  <a:srgbClr val="00264D"/>
                </a:solidFill>
                <a:latin typeface="Open Sans"/>
              </a:rPr>
              <a:t> </a:t>
            </a:r>
            <a:r>
              <a:rPr lang="en-US" sz="2600" i="1" dirty="0" err="1" smtClean="0">
                <a:solidFill>
                  <a:srgbClr val="00264D"/>
                </a:solidFill>
                <a:latin typeface="Open Sans"/>
              </a:rPr>
              <a:t>đến</a:t>
            </a:r>
            <a:r>
              <a:rPr lang="en-US" sz="2600" i="1" dirty="0" smtClean="0">
                <a:solidFill>
                  <a:srgbClr val="00264D"/>
                </a:solidFill>
                <a:latin typeface="Open Sans"/>
              </a:rPr>
              <a:t> </a:t>
            </a:r>
            <a:r>
              <a:rPr lang="en-US" sz="2600" i="1" dirty="0" err="1" smtClean="0">
                <a:solidFill>
                  <a:srgbClr val="00264D"/>
                </a:solidFill>
                <a:latin typeface="Open Sans"/>
              </a:rPr>
              <a:t>thời</a:t>
            </a:r>
            <a:r>
              <a:rPr lang="en-US" sz="2600" i="1" dirty="0" smtClean="0">
                <a:solidFill>
                  <a:srgbClr val="00264D"/>
                </a:solidFill>
                <a:latin typeface="Open Sans"/>
              </a:rPr>
              <a:t> </a:t>
            </a:r>
            <a:r>
              <a:rPr lang="en-US" sz="2600" i="1" dirty="0" err="1" smtClean="0">
                <a:solidFill>
                  <a:srgbClr val="00264D"/>
                </a:solidFill>
                <a:latin typeface="Open Sans"/>
              </a:rPr>
              <a:t>kì</a:t>
            </a:r>
            <a:r>
              <a:rPr lang="en-US" sz="2600" i="1" dirty="0" smtClean="0">
                <a:solidFill>
                  <a:srgbClr val="00264D"/>
                </a:solidFill>
                <a:latin typeface="Open Sans"/>
              </a:rPr>
              <a:t> </a:t>
            </a:r>
            <a:r>
              <a:rPr lang="en-US" sz="2600" i="1" dirty="0" err="1" smtClean="0">
                <a:solidFill>
                  <a:srgbClr val="00264D"/>
                </a:solidFill>
                <a:latin typeface="Open Sans"/>
              </a:rPr>
              <a:t>Văn</a:t>
            </a:r>
            <a:r>
              <a:rPr lang="en-US" sz="2600" i="1" dirty="0" smtClean="0">
                <a:solidFill>
                  <a:srgbClr val="00264D"/>
                </a:solidFill>
                <a:latin typeface="Open Sans"/>
              </a:rPr>
              <a:t> Lang – </a:t>
            </a:r>
            <a:r>
              <a:rPr lang="en-US" sz="2600" i="1" dirty="0" err="1" smtClean="0">
                <a:solidFill>
                  <a:srgbClr val="00264D"/>
                </a:solidFill>
                <a:latin typeface="Open Sans"/>
              </a:rPr>
              <a:t>Âu</a:t>
            </a:r>
            <a:r>
              <a:rPr lang="en-US" sz="2600" i="1" dirty="0" smtClean="0">
                <a:solidFill>
                  <a:srgbClr val="00264D"/>
                </a:solidFill>
                <a:latin typeface="Open Sans"/>
              </a:rPr>
              <a:t> </a:t>
            </a:r>
            <a:r>
              <a:rPr lang="en-US" sz="2600" i="1" dirty="0" err="1" smtClean="0">
                <a:solidFill>
                  <a:srgbClr val="00264D"/>
                </a:solidFill>
                <a:latin typeface="Open Sans"/>
              </a:rPr>
              <a:t>Lạc</a:t>
            </a:r>
            <a:endParaRPr lang="en-US" sz="2600" i="1" dirty="0"/>
          </a:p>
        </p:txBody>
      </p:sp>
      <p:sp>
        <p:nvSpPr>
          <p:cNvPr id="6" name="Rectangle 5"/>
          <p:cNvSpPr/>
          <p:nvPr/>
        </p:nvSpPr>
        <p:spPr>
          <a:xfrm>
            <a:off x="3193577" y="441191"/>
            <a:ext cx="6155139" cy="523220"/>
          </a:xfrm>
          <a:prstGeom prst="rect">
            <a:avLst/>
          </a:prstGeom>
          <a:solidFill>
            <a:schemeClr val="accent4">
              <a:lumMod val="20000"/>
              <a:lumOff val="80000"/>
            </a:schemeClr>
          </a:solidFill>
        </p:spPr>
        <p:txBody>
          <a:bodyPr wrap="square">
            <a:spAutoFit/>
          </a:bodyPr>
          <a:lstStyle/>
          <a:p>
            <a:pPr algn="ctr"/>
            <a:r>
              <a:rPr lang="en-US" sz="2800" b="1" dirty="0" smtClean="0">
                <a:solidFill>
                  <a:srgbClr val="C00000"/>
                </a:solidFill>
              </a:rPr>
              <a:t>KHỞI ĐỘNG</a:t>
            </a:r>
            <a:endParaRPr lang="en-US" sz="2800" dirty="0">
              <a:solidFill>
                <a:srgbClr val="C00000"/>
              </a:solidFill>
            </a:endParaRPr>
          </a:p>
        </p:txBody>
      </p:sp>
      <p:grpSp>
        <p:nvGrpSpPr>
          <p:cNvPr id="28" name="Group 27"/>
          <p:cNvGrpSpPr/>
          <p:nvPr/>
        </p:nvGrpSpPr>
        <p:grpSpPr>
          <a:xfrm>
            <a:off x="7281079" y="2047164"/>
            <a:ext cx="4374109" cy="3507471"/>
            <a:chOff x="7281079" y="1828800"/>
            <a:chExt cx="4374109" cy="3507471"/>
          </a:xfrm>
        </p:grpSpPr>
        <p:cxnSp>
          <p:nvCxnSpPr>
            <p:cNvPr id="7" name="Straight Arrow Connector 6"/>
            <p:cNvCxnSpPr/>
            <p:nvPr/>
          </p:nvCxnSpPr>
          <p:spPr>
            <a:xfrm flipV="1">
              <a:off x="10072048" y="1828800"/>
              <a:ext cx="525438" cy="102358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0822674" y="3289110"/>
              <a:ext cx="832514" cy="1706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97486" y="4082140"/>
              <a:ext cx="893927" cy="75951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072048" y="4393355"/>
              <a:ext cx="191068" cy="89660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952932" y="4472558"/>
              <a:ext cx="177421" cy="86371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840639" y="4235677"/>
              <a:ext cx="634623" cy="66873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281079" y="3654677"/>
              <a:ext cx="876871" cy="3704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719514" y="2540340"/>
              <a:ext cx="755748" cy="5506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9041642" y="1899269"/>
              <a:ext cx="238838" cy="95311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Cloud 28"/>
            <p:cNvSpPr/>
            <p:nvPr/>
          </p:nvSpPr>
          <p:spPr>
            <a:xfrm>
              <a:off x="8024883" y="2715904"/>
              <a:ext cx="2988860" cy="195163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VĂN LANG ÂU LẠC</a:t>
              </a:r>
              <a:endParaRPr lang="en-US" sz="2800" b="1" dirty="0">
                <a:solidFill>
                  <a:srgbClr val="C00000"/>
                </a:solidFill>
              </a:endParaRPr>
            </a:p>
          </p:txBody>
        </p:sp>
      </p:grpSp>
    </p:spTree>
    <p:extLst>
      <p:ext uri="{BB962C8B-B14F-4D97-AF65-F5344CB8AC3E}">
        <p14:creationId xmlns:p14="http://schemas.microsoft.com/office/powerpoint/2010/main" val="2083365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croll: Horizontal 4">
            <a:extLst>
              <a:ext uri="{FF2B5EF4-FFF2-40B4-BE49-F238E27FC236}">
                <a16:creationId xmlns="" xmlns:a16="http://schemas.microsoft.com/office/drawing/2014/main" id="{84406051-5DD0-481D-8126-2800235F0E9F}"/>
              </a:ext>
            </a:extLst>
          </p:cNvPr>
          <p:cNvSpPr/>
          <p:nvPr/>
        </p:nvSpPr>
        <p:spPr bwMode="auto">
          <a:xfrm>
            <a:off x="2812993" y="117567"/>
            <a:ext cx="6853521" cy="1031966"/>
          </a:xfrm>
          <a:prstGeom prst="horizontalScroll">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4400" b="0" i="0" u="none" strike="noStrike" cap="none" normalizeH="0" baseline="0" dirty="0" err="1" smtClean="0">
                <a:ln>
                  <a:noFill/>
                </a:ln>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Trò</a:t>
            </a:r>
            <a:r>
              <a:rPr kumimoji="0" lang="en-US" sz="4400" b="0" i="0" u="none" strike="noStrike" cap="none" normalizeH="0" baseline="0" dirty="0" smtClean="0">
                <a:ln>
                  <a:noFill/>
                </a:ln>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sz="4400" b="0" i="0" u="none" strike="noStrike" cap="none" normalizeH="0" baseline="0" dirty="0" err="1" smtClean="0">
                <a:ln>
                  <a:noFill/>
                </a:ln>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rPr>
              <a:t>chơi</a:t>
            </a:r>
            <a:r>
              <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r>
              <a:rPr lang="en-US" sz="4400"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mã</a:t>
            </a:r>
            <a:r>
              <a:rPr lang="en-US" sz="4400"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vật</a:t>
            </a:r>
            <a:r>
              <a:rPr lang="en-US" sz="4400"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4400" b="0" i="0" u="none" strike="noStrike" cap="none" normalizeH="0" baseline="0" dirty="0">
              <a:ln>
                <a:noFill/>
              </a:ln>
              <a:solidFill>
                <a:schemeClr val="bg1"/>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48" t="29614" r="24143" b="28252"/>
          <a:stretch/>
        </p:blipFill>
        <p:spPr bwMode="auto">
          <a:xfrm>
            <a:off x="4870381" y="1559292"/>
            <a:ext cx="7198596" cy="475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entagon 1"/>
          <p:cNvSpPr/>
          <p:nvPr/>
        </p:nvSpPr>
        <p:spPr>
          <a:xfrm>
            <a:off x="423512" y="1559292"/>
            <a:ext cx="4023360" cy="866274"/>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t>Em</a:t>
            </a:r>
            <a:r>
              <a:rPr lang="en-US" sz="2400" dirty="0" smtClean="0"/>
              <a:t> </a:t>
            </a:r>
            <a:r>
              <a:rPr lang="en-US" sz="2400" dirty="0" err="1" smtClean="0"/>
              <a:t>thấy</a:t>
            </a:r>
            <a:r>
              <a:rPr lang="en-US" sz="2400" dirty="0" smtClean="0"/>
              <a:t> </a:t>
            </a:r>
            <a:r>
              <a:rPr lang="en-US" sz="2400" dirty="0" err="1" smtClean="0"/>
              <a:t>gì</a:t>
            </a:r>
            <a:r>
              <a:rPr lang="en-US" sz="2400" dirty="0" smtClean="0"/>
              <a:t>?</a:t>
            </a:r>
            <a:endParaRPr lang="en-US" sz="2400" dirty="0"/>
          </a:p>
        </p:txBody>
      </p:sp>
      <p:sp>
        <p:nvSpPr>
          <p:cNvPr id="10" name="Pentagon 9"/>
          <p:cNvSpPr/>
          <p:nvPr/>
        </p:nvSpPr>
        <p:spPr>
          <a:xfrm>
            <a:off x="423512" y="2799346"/>
            <a:ext cx="4023360" cy="866274"/>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t>Em</a:t>
            </a:r>
            <a:r>
              <a:rPr lang="en-US" sz="2400" dirty="0" smtClean="0"/>
              <a:t> </a:t>
            </a:r>
            <a:r>
              <a:rPr lang="en-US" sz="2400" dirty="0" err="1" smtClean="0"/>
              <a:t>nghĩ</a:t>
            </a:r>
            <a:r>
              <a:rPr lang="en-US" sz="2400" dirty="0" smtClean="0"/>
              <a:t> </a:t>
            </a:r>
            <a:r>
              <a:rPr lang="en-US" sz="2400" dirty="0" err="1" smtClean="0"/>
              <a:t>gì</a:t>
            </a:r>
            <a:r>
              <a:rPr lang="en-US" sz="2400" dirty="0" smtClean="0"/>
              <a:t> </a:t>
            </a:r>
            <a:r>
              <a:rPr lang="en-US" sz="2400" dirty="0" err="1" smtClean="0"/>
              <a:t>về</a:t>
            </a:r>
            <a:r>
              <a:rPr lang="en-US" sz="2400" dirty="0" smtClean="0"/>
              <a:t> </a:t>
            </a:r>
            <a:r>
              <a:rPr lang="en-US" sz="2400" dirty="0" err="1" smtClean="0"/>
              <a:t>những</a:t>
            </a:r>
            <a:r>
              <a:rPr lang="en-US" sz="2400" dirty="0" smtClean="0"/>
              <a:t> </a:t>
            </a:r>
            <a:r>
              <a:rPr lang="en-US" sz="2400" dirty="0" err="1" smtClean="0"/>
              <a:t>hình</a:t>
            </a:r>
            <a:r>
              <a:rPr lang="en-US" sz="2400" dirty="0" smtClean="0"/>
              <a:t> </a:t>
            </a:r>
            <a:r>
              <a:rPr lang="en-US" sz="2400" dirty="0" err="1" smtClean="0"/>
              <a:t>ảnh</a:t>
            </a:r>
            <a:r>
              <a:rPr lang="en-US" sz="2400" dirty="0" smtClean="0"/>
              <a:t> </a:t>
            </a:r>
            <a:r>
              <a:rPr lang="en-US" sz="2400" dirty="0" err="1" smtClean="0"/>
              <a:t>này</a:t>
            </a:r>
            <a:r>
              <a:rPr lang="en-US" sz="2400" dirty="0" smtClean="0"/>
              <a:t>?</a:t>
            </a:r>
            <a:endParaRPr lang="en-US" sz="2400" dirty="0"/>
          </a:p>
        </p:txBody>
      </p:sp>
      <p:sp>
        <p:nvSpPr>
          <p:cNvPr id="11" name="Pentagon 10"/>
          <p:cNvSpPr/>
          <p:nvPr/>
        </p:nvSpPr>
        <p:spPr>
          <a:xfrm>
            <a:off x="423512" y="4204635"/>
            <a:ext cx="4023360" cy="1349142"/>
          </a:xfrm>
          <a:prstGeom prst="homePlate">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t>Em</a:t>
            </a:r>
            <a:r>
              <a:rPr lang="en-US" sz="2400" dirty="0" smtClean="0"/>
              <a:t> </a:t>
            </a:r>
            <a:r>
              <a:rPr lang="en-US" sz="2400" dirty="0" err="1" smtClean="0"/>
              <a:t>có</a:t>
            </a:r>
            <a:r>
              <a:rPr lang="en-US" sz="2400" dirty="0" smtClean="0"/>
              <a:t> </a:t>
            </a:r>
            <a:r>
              <a:rPr lang="en-US" sz="2400" dirty="0" err="1" smtClean="0"/>
              <a:t>câu</a:t>
            </a:r>
            <a:r>
              <a:rPr lang="en-US" sz="2400" dirty="0" smtClean="0"/>
              <a:t> </a:t>
            </a:r>
            <a:r>
              <a:rPr lang="en-US" sz="2400" dirty="0" err="1" smtClean="0"/>
              <a:t>hỏi</a:t>
            </a:r>
            <a:r>
              <a:rPr lang="en-US" sz="2400" dirty="0" smtClean="0"/>
              <a:t>/</a:t>
            </a:r>
            <a:r>
              <a:rPr lang="en-US" sz="2400" dirty="0" err="1" smtClean="0"/>
              <a:t>băn</a:t>
            </a:r>
            <a:r>
              <a:rPr lang="en-US" sz="2400" dirty="0" smtClean="0"/>
              <a:t> </a:t>
            </a:r>
            <a:r>
              <a:rPr lang="en-US" sz="2400" dirty="0" err="1" smtClean="0"/>
              <a:t>khoăn</a:t>
            </a:r>
            <a:r>
              <a:rPr lang="en-US" sz="2400" dirty="0" smtClean="0"/>
              <a:t>, </a:t>
            </a:r>
            <a:r>
              <a:rPr lang="en-US" sz="2400" dirty="0" err="1" smtClean="0"/>
              <a:t>thắc</a:t>
            </a:r>
            <a:r>
              <a:rPr lang="en-US" sz="2400" dirty="0" smtClean="0"/>
              <a:t> </a:t>
            </a:r>
            <a:r>
              <a:rPr lang="en-US" sz="2400" dirty="0" err="1" smtClean="0"/>
              <a:t>mắc</a:t>
            </a:r>
            <a:r>
              <a:rPr lang="en-US" sz="2400" dirty="0" smtClean="0"/>
              <a:t> </a:t>
            </a:r>
            <a:r>
              <a:rPr lang="en-US" sz="2400" dirty="0" err="1" smtClean="0"/>
              <a:t>gì</a:t>
            </a:r>
            <a:r>
              <a:rPr lang="en-US" sz="2400" dirty="0" smtClean="0"/>
              <a:t> </a:t>
            </a:r>
            <a:r>
              <a:rPr lang="en-US" sz="2400" dirty="0" err="1" smtClean="0"/>
              <a:t>về</a:t>
            </a:r>
            <a:r>
              <a:rPr lang="en-US" sz="2400" dirty="0" smtClean="0"/>
              <a:t> </a:t>
            </a:r>
            <a:r>
              <a:rPr lang="en-US" sz="2400" dirty="0" err="1" smtClean="0"/>
              <a:t>những</a:t>
            </a:r>
            <a:r>
              <a:rPr lang="en-US" sz="2400" dirty="0" smtClean="0"/>
              <a:t> </a:t>
            </a:r>
            <a:r>
              <a:rPr lang="en-US" sz="2400" dirty="0" err="1" smtClean="0"/>
              <a:t>vấn</a:t>
            </a:r>
            <a:r>
              <a:rPr lang="en-US" sz="2400" dirty="0" smtClean="0"/>
              <a:t> </a:t>
            </a:r>
            <a:r>
              <a:rPr lang="en-US" sz="2400" dirty="0" err="1" smtClean="0"/>
              <a:t>đề</a:t>
            </a:r>
            <a:r>
              <a:rPr lang="en-US" sz="2400" dirty="0" smtClean="0"/>
              <a:t> </a:t>
            </a:r>
            <a:r>
              <a:rPr lang="en-US" sz="2400" dirty="0" err="1" smtClean="0"/>
              <a:t>này</a:t>
            </a:r>
            <a:r>
              <a:rPr lang="en-US" sz="2400" dirty="0" smtClean="0"/>
              <a:t> </a:t>
            </a:r>
            <a:r>
              <a:rPr lang="en-US" sz="2400" dirty="0" err="1" smtClean="0"/>
              <a:t>không</a:t>
            </a:r>
            <a:r>
              <a:rPr lang="en-US" sz="2400" dirty="0" smtClean="0"/>
              <a:t>?</a:t>
            </a:r>
            <a:endParaRPr lang="en-US" sz="2400" dirty="0"/>
          </a:p>
        </p:txBody>
      </p:sp>
    </p:spTree>
    <p:extLst>
      <p:ext uri="{BB962C8B-B14F-4D97-AF65-F5344CB8AC3E}">
        <p14:creationId xmlns:p14="http://schemas.microsoft.com/office/powerpoint/2010/main" val="150937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6DF9CBF-6382-43DA-A9DD-E43D998DD517}"/>
              </a:ext>
            </a:extLst>
          </p:cNvPr>
          <p:cNvSpPr txBox="1"/>
          <p:nvPr/>
        </p:nvSpPr>
        <p:spPr>
          <a:xfrm>
            <a:off x="2158386" y="271305"/>
            <a:ext cx="769502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err="1">
                <a:solidFill>
                  <a:srgbClr val="C00000"/>
                </a:solidFill>
                <a:latin typeface="Cambria" panose="02040503050406030204" pitchFamily="18" charset="0"/>
                <a:ea typeface="Cambria" panose="02040503050406030204" pitchFamily="18" charset="0"/>
              </a:rPr>
              <a:t>Từ</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những</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hình</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ảnh</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đã</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được</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giải</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mã</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em</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hãy</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hoàn</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thành</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bảng</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thông</a:t>
            </a:r>
            <a:r>
              <a:rPr lang="en-US" sz="2800" b="1" i="1" dirty="0">
                <a:solidFill>
                  <a:srgbClr val="C00000"/>
                </a:solidFill>
                <a:latin typeface="Cambria" panose="02040503050406030204" pitchFamily="18" charset="0"/>
                <a:ea typeface="Cambria" panose="02040503050406030204" pitchFamily="18" charset="0"/>
              </a:rPr>
              <a:t> tin </a:t>
            </a:r>
            <a:r>
              <a:rPr lang="en-US" sz="2800" b="1" i="1" dirty="0" err="1">
                <a:solidFill>
                  <a:srgbClr val="C00000"/>
                </a:solidFill>
                <a:latin typeface="Cambria" panose="02040503050406030204" pitchFamily="18" charset="0"/>
                <a:ea typeface="Cambria" panose="02040503050406030204" pitchFamily="18" charset="0"/>
              </a:rPr>
              <a:t>sau</a:t>
            </a:r>
            <a:endParaRPr lang="en-US" sz="2800" b="1" i="1" dirty="0">
              <a:solidFill>
                <a:srgbClr val="C00000"/>
              </a:solidFill>
              <a:latin typeface="Cambria" panose="02040503050406030204" pitchFamily="18" charset="0"/>
              <a:ea typeface="Cambria" panose="02040503050406030204" pitchFamily="18" charset="0"/>
            </a:endParaRPr>
          </a:p>
        </p:txBody>
      </p:sp>
      <p:graphicFrame>
        <p:nvGraphicFramePr>
          <p:cNvPr id="5" name="Table 3">
            <a:extLst>
              <a:ext uri="{FF2B5EF4-FFF2-40B4-BE49-F238E27FC236}">
                <a16:creationId xmlns="" xmlns:a16="http://schemas.microsoft.com/office/drawing/2014/main" id="{3A14BEA9-0A1D-4403-A597-EBEB14E416F9}"/>
              </a:ext>
            </a:extLst>
          </p:cNvPr>
          <p:cNvGraphicFramePr>
            <a:graphicFrameLocks noGrp="1"/>
          </p:cNvGraphicFramePr>
          <p:nvPr>
            <p:extLst>
              <p:ext uri="{D42A27DB-BD31-4B8C-83A1-F6EECF244321}">
                <p14:modId xmlns:p14="http://schemas.microsoft.com/office/powerpoint/2010/main" val="2309135744"/>
              </p:ext>
            </p:extLst>
          </p:nvPr>
        </p:nvGraphicFramePr>
        <p:xfrm>
          <a:off x="783769" y="1815404"/>
          <a:ext cx="10750733" cy="4350264"/>
        </p:xfrm>
        <a:graphic>
          <a:graphicData uri="http://schemas.openxmlformats.org/drawingml/2006/table">
            <a:tbl>
              <a:tblPr firstRow="1" bandRow="1">
                <a:tableStyleId>{21E4AEA4-8DFA-4A89-87EB-49C32662AFE0}</a:tableStyleId>
              </a:tblPr>
              <a:tblGrid>
                <a:gridCol w="2405038">
                  <a:extLst>
                    <a:ext uri="{9D8B030D-6E8A-4147-A177-3AD203B41FA5}">
                      <a16:colId xmlns="" xmlns:a16="http://schemas.microsoft.com/office/drawing/2014/main" val="2156478323"/>
                    </a:ext>
                  </a:extLst>
                </a:gridCol>
                <a:gridCol w="2051852">
                  <a:extLst>
                    <a:ext uri="{9D8B030D-6E8A-4147-A177-3AD203B41FA5}">
                      <a16:colId xmlns="" xmlns:a16="http://schemas.microsoft.com/office/drawing/2014/main" val="2597889237"/>
                    </a:ext>
                  </a:extLst>
                </a:gridCol>
                <a:gridCol w="2253673">
                  <a:extLst>
                    <a:ext uri="{9D8B030D-6E8A-4147-A177-3AD203B41FA5}">
                      <a16:colId xmlns="" xmlns:a16="http://schemas.microsoft.com/office/drawing/2014/main" val="3198235612"/>
                    </a:ext>
                  </a:extLst>
                </a:gridCol>
                <a:gridCol w="1984577">
                  <a:extLst>
                    <a:ext uri="{9D8B030D-6E8A-4147-A177-3AD203B41FA5}">
                      <a16:colId xmlns="" xmlns:a16="http://schemas.microsoft.com/office/drawing/2014/main" val="4256834441"/>
                    </a:ext>
                  </a:extLst>
                </a:gridCol>
                <a:gridCol w="2055593">
                  <a:extLst>
                    <a:ext uri="{9D8B030D-6E8A-4147-A177-3AD203B41FA5}">
                      <a16:colId xmlns="" xmlns:a16="http://schemas.microsoft.com/office/drawing/2014/main" val="2148767746"/>
                    </a:ext>
                  </a:extLst>
                </a:gridCol>
              </a:tblGrid>
              <a:tr h="2060652">
                <a:tc>
                  <a:txBody>
                    <a:bodyPr/>
                    <a:lstStyle/>
                    <a:p>
                      <a:pPr algn="ctr"/>
                      <a:r>
                        <a:rPr lang="en-US" sz="2400" b="1">
                          <a:solidFill>
                            <a:schemeClr val="tx1"/>
                          </a:solidFill>
                          <a:latin typeface="Cambria" panose="02040503050406030204" pitchFamily="18" charset="0"/>
                          <a:ea typeface="Cambria" panose="02040503050406030204" pitchFamily="18" charset="0"/>
                        </a:rPr>
                        <a:t>Nghề sản xuất chính</a:t>
                      </a:r>
                    </a:p>
                  </a:txBody>
                  <a:tcPr anchor="ct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Ăn</a:t>
                      </a:r>
                      <a:endParaRPr lang="en-US" sz="2400" b="1"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Mặc</a:t>
                      </a:r>
                      <a:endParaRPr lang="en-US" sz="2400" b="1" dirty="0">
                        <a:solidFill>
                          <a:schemeClr val="tx1"/>
                        </a:solidFill>
                        <a:latin typeface="Cambria" panose="02040503050406030204" pitchFamily="18" charset="0"/>
                        <a:ea typeface="Cambria" panose="02040503050406030204" pitchFamily="18" charset="0"/>
                      </a:endParaRPr>
                    </a:p>
                  </a:txBody>
                  <a:tcPr anchor="ctr"/>
                </a:tc>
                <a:tc>
                  <a:txBody>
                    <a:bodyPr/>
                    <a:lstStyle/>
                    <a:p>
                      <a:pPr algn="ctr"/>
                      <a:r>
                        <a:rPr lang="en-US" sz="2400" b="1">
                          <a:solidFill>
                            <a:schemeClr val="tx1"/>
                          </a:solidFill>
                          <a:latin typeface="Cambria" panose="02040503050406030204" pitchFamily="18" charset="0"/>
                          <a:ea typeface="Cambria" panose="02040503050406030204" pitchFamily="18" charset="0"/>
                        </a:rPr>
                        <a:t>Ở</a:t>
                      </a:r>
                    </a:p>
                  </a:txBody>
                  <a:tcPr anchor="ctr"/>
                </a:tc>
                <a:tc>
                  <a:txBody>
                    <a:bodyPr/>
                    <a:lstStyle/>
                    <a:p>
                      <a:pPr algn="ctr"/>
                      <a:r>
                        <a:rPr lang="en-US" sz="2400" b="1">
                          <a:solidFill>
                            <a:schemeClr val="tx1"/>
                          </a:solidFill>
                          <a:latin typeface="Cambria" panose="02040503050406030204" pitchFamily="18" charset="0"/>
                          <a:ea typeface="Cambria" panose="02040503050406030204" pitchFamily="18" charset="0"/>
                        </a:rPr>
                        <a:t>Đi lại</a:t>
                      </a:r>
                    </a:p>
                  </a:txBody>
                  <a:tcPr anchor="ctr"/>
                </a:tc>
                <a:extLst>
                  <a:ext uri="{0D108BD9-81ED-4DB2-BD59-A6C34878D82A}">
                    <a16:rowId xmlns="" xmlns:a16="http://schemas.microsoft.com/office/drawing/2014/main" val="851749980"/>
                  </a:ext>
                </a:extLst>
              </a:tr>
              <a:tr h="1144806">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 xmlns:a16="http://schemas.microsoft.com/office/drawing/2014/main" val="2442519370"/>
                  </a:ext>
                </a:extLst>
              </a:tr>
              <a:tr h="1144806">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a:solidFill>
                          <a:schemeClr val="tx1"/>
                        </a:solidFill>
                        <a:latin typeface="Cambria" panose="02040503050406030204" pitchFamily="18" charset="0"/>
                        <a:ea typeface="Cambria" panose="02040503050406030204" pitchFamily="18" charset="0"/>
                      </a:endParaRPr>
                    </a:p>
                  </a:txBody>
                  <a:tcPr/>
                </a:tc>
                <a:tc>
                  <a:txBody>
                    <a:bodyPr/>
                    <a:lstStyle/>
                    <a:p>
                      <a:endParaRPr lang="en-US" sz="2400" b="1"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 xmlns:a16="http://schemas.microsoft.com/office/drawing/2014/main" val="2589039899"/>
                  </a:ext>
                </a:extLst>
              </a:tr>
            </a:tbl>
          </a:graphicData>
        </a:graphic>
      </p:graphicFrame>
    </p:spTree>
    <p:extLst>
      <p:ext uri="{BB962C8B-B14F-4D97-AF65-F5344CB8AC3E}">
        <p14:creationId xmlns:p14="http://schemas.microsoft.com/office/powerpoint/2010/main" val="340003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20702" y="343333"/>
            <a:ext cx="3655468" cy="5223781"/>
          </a:xfrm>
          <a:prstGeom prst="rect">
            <a:avLst/>
          </a:prstGeom>
        </p:spPr>
      </p:pic>
      <p:pic>
        <p:nvPicPr>
          <p:cNvPr id="6" name="Picture 5"/>
          <p:cNvPicPr>
            <a:picLocks noChangeAspect="1"/>
          </p:cNvPicPr>
          <p:nvPr/>
        </p:nvPicPr>
        <p:blipFill>
          <a:blip r:embed="rId3"/>
          <a:stretch>
            <a:fillRect/>
          </a:stretch>
        </p:blipFill>
        <p:spPr>
          <a:xfrm>
            <a:off x="4932491" y="1319348"/>
            <a:ext cx="3131435" cy="2267591"/>
          </a:xfrm>
          <a:prstGeom prst="rect">
            <a:avLst/>
          </a:prstGeom>
        </p:spPr>
      </p:pic>
      <p:pic>
        <p:nvPicPr>
          <p:cNvPr id="7" name="Picture 6"/>
          <p:cNvPicPr>
            <a:picLocks noChangeAspect="1"/>
          </p:cNvPicPr>
          <p:nvPr/>
        </p:nvPicPr>
        <p:blipFill>
          <a:blip r:embed="rId4"/>
          <a:stretch>
            <a:fillRect/>
          </a:stretch>
        </p:blipFill>
        <p:spPr>
          <a:xfrm>
            <a:off x="170867" y="869835"/>
            <a:ext cx="4504849" cy="3606708"/>
          </a:xfrm>
          <a:prstGeom prst="rect">
            <a:avLst/>
          </a:prstGeom>
        </p:spPr>
      </p:pic>
      <p:sp>
        <p:nvSpPr>
          <p:cNvPr id="8" name="TextBox 7"/>
          <p:cNvSpPr txBox="1"/>
          <p:nvPr/>
        </p:nvSpPr>
        <p:spPr>
          <a:xfrm>
            <a:off x="5213354" y="3687235"/>
            <a:ext cx="2569707" cy="307777"/>
          </a:xfrm>
          <a:prstGeom prst="rect">
            <a:avLst/>
          </a:prstGeom>
          <a:noFill/>
        </p:spPr>
        <p:txBody>
          <a:bodyPr wrap="square" rtlCol="0">
            <a:spAutoFit/>
          </a:bodyPr>
          <a:lstStyle/>
          <a:p>
            <a:pPr algn="ctr"/>
            <a:r>
              <a:rPr lang="en-US" sz="1400" b="1" i="1" dirty="0" err="1" smtClean="0"/>
              <a:t>Trống</a:t>
            </a:r>
            <a:r>
              <a:rPr lang="en-US" sz="1400" b="1" i="1" dirty="0" smtClean="0"/>
              <a:t> </a:t>
            </a:r>
            <a:r>
              <a:rPr lang="en-US" sz="1400" b="1" i="1" dirty="0" err="1" smtClean="0"/>
              <a:t>đồng</a:t>
            </a:r>
            <a:r>
              <a:rPr lang="en-US" sz="1400" b="1" i="1" dirty="0" smtClean="0"/>
              <a:t> </a:t>
            </a:r>
            <a:r>
              <a:rPr lang="en-US" sz="1400" b="1" i="1" dirty="0" err="1" smtClean="0"/>
              <a:t>Đông</a:t>
            </a:r>
            <a:r>
              <a:rPr lang="en-US" sz="1400" b="1" i="1" dirty="0" smtClean="0"/>
              <a:t> </a:t>
            </a:r>
            <a:r>
              <a:rPr lang="en-US" sz="1400" b="1" i="1" dirty="0" err="1" smtClean="0"/>
              <a:t>Sơn</a:t>
            </a:r>
            <a:endParaRPr lang="en-US" sz="1400" b="1" i="1" dirty="0"/>
          </a:p>
        </p:txBody>
      </p:sp>
      <p:sp>
        <p:nvSpPr>
          <p:cNvPr id="9" name="TextBox 8">
            <a:extLst>
              <a:ext uri="{FF2B5EF4-FFF2-40B4-BE49-F238E27FC236}">
                <a16:creationId xmlns="" xmlns:a16="http://schemas.microsoft.com/office/drawing/2014/main" id="{F6DF9CBF-6382-43DA-A9DD-E43D998DD517}"/>
              </a:ext>
            </a:extLst>
          </p:cNvPr>
          <p:cNvSpPr txBox="1"/>
          <p:nvPr/>
        </p:nvSpPr>
        <p:spPr>
          <a:xfrm>
            <a:off x="1601044" y="5105414"/>
            <a:ext cx="6866896" cy="830997"/>
          </a:xfrm>
          <a:prstGeom prst="rect">
            <a:avLst/>
          </a:prstGeom>
          <a:noFill/>
        </p:spPr>
        <p:txBody>
          <a:bodyPr wrap="square" rtlCol="0">
            <a:spAutoFit/>
          </a:bodyPr>
          <a:lstStyle/>
          <a:p>
            <a:pPr algn="ctr"/>
            <a:r>
              <a:rPr lang="en-US" sz="2400" b="1" i="1" dirty="0" err="1">
                <a:solidFill>
                  <a:srgbClr val="C00000"/>
                </a:solidFill>
                <a:latin typeface="Cambria" panose="02040503050406030204" pitchFamily="18" charset="0"/>
                <a:ea typeface="Cambria" panose="02040503050406030204" pitchFamily="18" charset="0"/>
              </a:rPr>
              <a:t>Những</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hiện</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vật</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dưới</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đây</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cho</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em</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biết</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cư</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dân</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Văn</a:t>
            </a:r>
            <a:r>
              <a:rPr lang="en-US" sz="2400" b="1" i="1" dirty="0">
                <a:solidFill>
                  <a:srgbClr val="C00000"/>
                </a:solidFill>
                <a:latin typeface="Cambria" panose="02040503050406030204" pitchFamily="18" charset="0"/>
                <a:ea typeface="Cambria" panose="02040503050406030204" pitchFamily="18" charset="0"/>
              </a:rPr>
              <a:t> Lang, </a:t>
            </a:r>
            <a:r>
              <a:rPr lang="en-US" sz="2400" b="1" i="1" dirty="0" err="1">
                <a:solidFill>
                  <a:srgbClr val="C00000"/>
                </a:solidFill>
                <a:latin typeface="Cambria" panose="02040503050406030204" pitchFamily="18" charset="0"/>
                <a:ea typeface="Cambria" panose="02040503050406030204" pitchFamily="18" charset="0"/>
              </a:rPr>
              <a:t>Âu</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Lạc</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đã</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biết</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làm</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những</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nghề</a:t>
            </a:r>
            <a:r>
              <a:rPr lang="en-US" sz="2400" b="1" i="1" dirty="0">
                <a:solidFill>
                  <a:srgbClr val="C00000"/>
                </a:solidFill>
                <a:latin typeface="Cambria" panose="02040503050406030204" pitchFamily="18" charset="0"/>
                <a:ea typeface="Cambria" panose="02040503050406030204" pitchFamily="18" charset="0"/>
              </a:rPr>
              <a:t> </a:t>
            </a:r>
            <a:r>
              <a:rPr lang="en-US" sz="2400" b="1" i="1" dirty="0" err="1">
                <a:solidFill>
                  <a:srgbClr val="C00000"/>
                </a:solidFill>
                <a:latin typeface="Cambria" panose="02040503050406030204" pitchFamily="18" charset="0"/>
                <a:ea typeface="Cambria" panose="02040503050406030204" pitchFamily="18" charset="0"/>
              </a:rPr>
              <a:t>gì</a:t>
            </a:r>
            <a:r>
              <a:rPr lang="en-US" sz="2400" b="1" i="1" dirty="0">
                <a:solidFill>
                  <a:srgbClr val="C00000"/>
                </a:solidFill>
                <a:latin typeface="Cambria" panose="02040503050406030204" pitchFamily="18" charset="0"/>
                <a:ea typeface="Cambria" panose="02040503050406030204" pitchFamily="18" charset="0"/>
              </a:rPr>
              <a:t>?</a:t>
            </a:r>
          </a:p>
        </p:txBody>
      </p:sp>
      <p:sp>
        <p:nvSpPr>
          <p:cNvPr id="10" name="Oval 9">
            <a:extLst>
              <a:ext uri="{FF2B5EF4-FFF2-40B4-BE49-F238E27FC236}">
                <a16:creationId xmlns="" xmlns:a16="http://schemas.microsoft.com/office/drawing/2014/main" id="{3226BA9F-A307-4C59-918E-9A50658A980E}"/>
              </a:ext>
            </a:extLst>
          </p:cNvPr>
          <p:cNvSpPr/>
          <p:nvPr/>
        </p:nvSpPr>
        <p:spPr bwMode="auto">
          <a:xfrm>
            <a:off x="0" y="5105414"/>
            <a:ext cx="1748281" cy="1533769"/>
          </a:xfrm>
          <a:prstGeom prst="ellipse">
            <a:avLst/>
          </a:prstGeom>
          <a:solidFill>
            <a:srgbClr val="FFC00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2400" b="0" i="0"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Nghề</a:t>
            </a:r>
            <a:r>
              <a:rPr kumimoji="0" lang="en-US" sz="24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sản</a:t>
            </a:r>
            <a:r>
              <a:rPr kumimoji="0" lang="en-US" sz="24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xuất</a:t>
            </a:r>
            <a:r>
              <a:rPr kumimoji="0" lang="en-US" sz="24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chính</a:t>
            </a:r>
            <a:endParaRPr kumimoji="0" lang="en-US" sz="24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04779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64139" y="277891"/>
            <a:ext cx="5852602" cy="5852602"/>
          </a:xfrm>
          <a:prstGeom prst="rect">
            <a:avLst/>
          </a:prstGeom>
        </p:spPr>
      </p:pic>
    </p:spTree>
    <p:extLst>
      <p:ext uri="{BB962C8B-B14F-4D97-AF65-F5344CB8AC3E}">
        <p14:creationId xmlns:p14="http://schemas.microsoft.com/office/powerpoint/2010/main" val="53892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 xmlns:a16="http://schemas.microsoft.com/office/drawing/2014/main" id="{3A14BEA9-0A1D-4403-A597-EBEB14E416F9}"/>
              </a:ext>
            </a:extLst>
          </p:cNvPr>
          <p:cNvGraphicFramePr>
            <a:graphicFrameLocks noGrp="1"/>
          </p:cNvGraphicFramePr>
          <p:nvPr>
            <p:extLst>
              <p:ext uri="{D42A27DB-BD31-4B8C-83A1-F6EECF244321}">
                <p14:modId xmlns:p14="http://schemas.microsoft.com/office/powerpoint/2010/main" val="1322297541"/>
              </p:ext>
            </p:extLst>
          </p:nvPr>
        </p:nvGraphicFramePr>
        <p:xfrm>
          <a:off x="0" y="0"/>
          <a:ext cx="12292149" cy="6859419"/>
        </p:xfrm>
        <a:graphic>
          <a:graphicData uri="http://schemas.openxmlformats.org/drawingml/2006/table">
            <a:tbl>
              <a:tblPr firstRow="1" bandRow="1">
                <a:tableStyleId>{21E4AEA4-8DFA-4A89-87EB-49C32662AFE0}</a:tableStyleId>
              </a:tblPr>
              <a:tblGrid>
                <a:gridCol w="2749867">
                  <a:extLst>
                    <a:ext uri="{9D8B030D-6E8A-4147-A177-3AD203B41FA5}">
                      <a16:colId xmlns="" xmlns:a16="http://schemas.microsoft.com/office/drawing/2014/main" val="2156478323"/>
                    </a:ext>
                  </a:extLst>
                </a:gridCol>
                <a:gridCol w="2346042">
                  <a:extLst>
                    <a:ext uri="{9D8B030D-6E8A-4147-A177-3AD203B41FA5}">
                      <a16:colId xmlns="" xmlns:a16="http://schemas.microsoft.com/office/drawing/2014/main" val="2597889237"/>
                    </a:ext>
                  </a:extLst>
                </a:gridCol>
                <a:gridCol w="2576799">
                  <a:extLst>
                    <a:ext uri="{9D8B030D-6E8A-4147-A177-3AD203B41FA5}">
                      <a16:colId xmlns="" xmlns:a16="http://schemas.microsoft.com/office/drawing/2014/main" val="3198235612"/>
                    </a:ext>
                  </a:extLst>
                </a:gridCol>
                <a:gridCol w="2269122">
                  <a:extLst>
                    <a:ext uri="{9D8B030D-6E8A-4147-A177-3AD203B41FA5}">
                      <a16:colId xmlns="" xmlns:a16="http://schemas.microsoft.com/office/drawing/2014/main" val="4256834441"/>
                    </a:ext>
                  </a:extLst>
                </a:gridCol>
                <a:gridCol w="2350319">
                  <a:extLst>
                    <a:ext uri="{9D8B030D-6E8A-4147-A177-3AD203B41FA5}">
                      <a16:colId xmlns="" xmlns:a16="http://schemas.microsoft.com/office/drawing/2014/main" val="2148767746"/>
                    </a:ext>
                  </a:extLst>
                </a:gridCol>
              </a:tblGrid>
              <a:tr h="364340">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Nghề</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sản</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xuất</a:t>
                      </a:r>
                      <a:r>
                        <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chính</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Ăn</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Mặc</a:t>
                      </a:r>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Ở</a:t>
                      </a:r>
                    </a:p>
                  </a:txBody>
                  <a:tcPr anchor="ctr"/>
                </a:tc>
                <a:tc>
                  <a:txBody>
                    <a:bodyPr/>
                    <a:lstStyle/>
                    <a:p>
                      <a:pPr algn="ctr"/>
                      <a:r>
                        <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 lại</a:t>
                      </a:r>
                    </a:p>
                  </a:txBody>
                  <a:tcPr anchor="ctr"/>
                </a:tc>
                <a:extLst>
                  <a:ext uri="{0D108BD9-81ED-4DB2-BD59-A6C34878D82A}">
                    <a16:rowId xmlns="" xmlns:a16="http://schemas.microsoft.com/office/drawing/2014/main" val="851749980"/>
                  </a:ext>
                </a:extLst>
              </a:tr>
              <a:tr h="5922804">
                <a:tc>
                  <a:txBody>
                    <a:bodyPr/>
                    <a:lstStyle/>
                    <a:p>
                      <a:pPr>
                        <a:lnSpc>
                          <a:spcPct val="150000"/>
                        </a:lnSpc>
                        <a:spcBef>
                          <a:spcPts val="600"/>
                        </a:spcBef>
                        <a:spcAft>
                          <a:spcPts val="600"/>
                        </a:spcAft>
                      </a:pPr>
                      <a:endParaRPr lang="en-US" sz="1600" dirty="0" smtClean="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800" b="1">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442519370"/>
                  </a:ext>
                </a:extLst>
              </a:tr>
              <a:tr h="57085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 xmlns:a16="http://schemas.microsoft.com/office/drawing/2014/main" val="2589039899"/>
                  </a:ext>
                </a:extLst>
              </a:tr>
            </a:tbl>
          </a:graphicData>
        </a:graphic>
      </p:graphicFrame>
      <p:sp>
        <p:nvSpPr>
          <p:cNvPr id="2" name="TextBox 1"/>
          <p:cNvSpPr txBox="1"/>
          <p:nvPr/>
        </p:nvSpPr>
        <p:spPr>
          <a:xfrm>
            <a:off x="104504" y="251916"/>
            <a:ext cx="2638696" cy="5986254"/>
          </a:xfrm>
          <a:prstGeom prst="rect">
            <a:avLst/>
          </a:prstGeom>
          <a:noFill/>
        </p:spPr>
        <p:txBody>
          <a:bodyPr wrap="square" rtlCol="0">
            <a:spAutoFit/>
          </a:bodyPr>
          <a:lstStyle/>
          <a:p>
            <a:pPr>
              <a:lnSpc>
                <a:spcPct val="150000"/>
              </a:lnSpc>
              <a:spcBef>
                <a:spcPts val="600"/>
              </a:spcBef>
              <a:spcAft>
                <a:spcPts val="600"/>
              </a:spcAft>
            </a:pPr>
            <a:r>
              <a:rPr lang="en-US" sz="1600" b="1" i="1" dirty="0" err="1">
                <a:solidFill>
                  <a:srgbClr val="C00000"/>
                </a:solidFill>
                <a:latin typeface="Times New Roman" panose="02020603050405020304" pitchFamily="18" charset="0"/>
                <a:cs typeface="Times New Roman" panose="02020603050405020304" pitchFamily="18" charset="0"/>
              </a:rPr>
              <a:t>Nông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Văn</a:t>
            </a:r>
            <a:r>
              <a:rPr lang="en-US" sz="1600" dirty="0">
                <a:solidFill>
                  <a:srgbClr val="002060"/>
                </a:solidFill>
                <a:latin typeface="Times New Roman" panose="02020603050405020304" pitchFamily="18" charset="0"/>
                <a:cs typeface="Times New Roman" panose="02020603050405020304" pitchFamily="18" charset="0"/>
              </a:rPr>
              <a:t> Lang </a:t>
            </a:r>
            <a:r>
              <a:rPr lang="en-US" sz="1600" dirty="0" err="1">
                <a:solidFill>
                  <a:srgbClr val="002060"/>
                </a:solidFill>
                <a:latin typeface="Times New Roman" panose="02020603050405020304" pitchFamily="18" charset="0"/>
                <a:cs typeface="Times New Roman" panose="02020603050405020304" pitchFamily="18" charset="0"/>
              </a:rPr>
              <a:t>sống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bằng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trống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lúa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nước</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smtClean="0">
                <a:solidFill>
                  <a:srgbClr val="002060"/>
                </a:solidFill>
                <a:latin typeface="Times New Roman" panose="02020603050405020304" pitchFamily="18" charset="0"/>
                <a:cs typeface="Times New Roman" panose="02020603050405020304" pitchFamily="18" charset="0"/>
              </a:rPr>
              <a:t>Sử</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dụng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công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cụ</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bằng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kim</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err="1" smtClean="0">
                <a:solidFill>
                  <a:srgbClr val="002060"/>
                </a:solidFill>
                <a:latin typeface="Times New Roman" panose="02020603050405020304" pitchFamily="18" charset="0"/>
                <a:cs typeface="Times New Roman" panose="02020603050405020304" pitchFamily="18" charset="0"/>
              </a:rPr>
              <a:t>loại</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spcAft>
                <a:spcPts val="600"/>
              </a:spcAft>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Họ</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còn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dâu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tằm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hoa</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màu</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chăn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nuôi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đánh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bắt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cá</a:t>
            </a:r>
            <a:endParaRPr lang="en-US" sz="1600" dirty="0">
              <a:solidFill>
                <a:srgbClr val="002060"/>
              </a:solidFill>
              <a:latin typeface="Times New Roman" panose="02020603050405020304" pitchFamily="18" charset="0"/>
              <a:cs typeface="Times New Roman" panose="02020603050405020304" pitchFamily="18" charset="0"/>
            </a:endParaRPr>
          </a:p>
          <a:p>
            <a:pPr>
              <a:lnSpc>
                <a:spcPct val="125000"/>
              </a:lnSpc>
            </a:pPr>
            <a:r>
              <a:rPr lang="en-US" sz="1600" b="1" i="1" dirty="0" err="1">
                <a:solidFill>
                  <a:srgbClr val="C00000"/>
                </a:solidFill>
                <a:latin typeface="Times New Roman" panose="02020603050405020304" pitchFamily="18" charset="0"/>
                <a:cs typeface="Times New Roman" panose="02020603050405020304" pitchFamily="18" charset="0"/>
              </a:rPr>
              <a:t>Thủ</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công</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nghiệp</a:t>
            </a:r>
            <a:endParaRPr lang="en-US" sz="1600" b="1" i="1" dirty="0">
              <a:solidFill>
                <a:srgbClr val="C0000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Các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thủ</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công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như</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làm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gốm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dệt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vải</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đóng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thuyền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phát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triển</a:t>
            </a:r>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sz="1600" dirty="0" err="1">
                <a:solidFill>
                  <a:srgbClr val="002060"/>
                </a:solidFill>
                <a:latin typeface="Times New Roman" panose="02020603050405020304" pitchFamily="18" charset="0"/>
                <a:cs typeface="Times New Roman" panose="02020603050405020304" pitchFamily="18" charset="0"/>
              </a:rPr>
              <a:t>Nghề</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luyện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kim</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và</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kĩ</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thuật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đúc</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đồng</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đạt</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đến</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độ</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tinh</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xảo</a:t>
            </a:r>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4948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E7B8405-59C8-42AE-A998-080333BDCE1A}"/>
              </a:ext>
            </a:extLst>
          </p:cNvPr>
          <p:cNvSpPr/>
          <p:nvPr/>
        </p:nvSpPr>
        <p:spPr>
          <a:xfrm>
            <a:off x="1785898" y="448119"/>
            <a:ext cx="8620203" cy="104305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I</a:t>
            </a:r>
            <a:r>
              <a:rPr lang="en-US" sz="3200" b="1" dirty="0" smtClean="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Đời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vật</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chất</a:t>
            </a:r>
            <a:r>
              <a:rPr lang="en-US" sz="3200" b="1" dirty="0">
                <a:solidFill>
                  <a:schemeClr val="bg1"/>
                </a:solidFill>
                <a:latin typeface="Cambria" panose="02040503050406030204" pitchFamily="18" charset="0"/>
                <a:ea typeface="Cambria" panose="02040503050406030204" pitchFamily="18" charset="0"/>
              </a:rPr>
              <a:t> </a:t>
            </a:r>
            <a:r>
              <a:rPr lang="en-US" sz="3200" b="1" dirty="0" err="1" smtClean="0">
                <a:solidFill>
                  <a:schemeClr val="bg1"/>
                </a:solidFill>
                <a:latin typeface="Cambria" panose="02040503050406030204" pitchFamily="18" charset="0"/>
                <a:ea typeface="Cambria" panose="02040503050406030204" pitchFamily="18" charset="0"/>
              </a:rPr>
              <a:t>của</a:t>
            </a:r>
            <a:r>
              <a:rPr lang="en-US" sz="3200" b="1" dirty="0" smtClean="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cư</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dân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Văn</a:t>
            </a:r>
            <a:r>
              <a:rPr lang="en-US" sz="3200" b="1" dirty="0">
                <a:solidFill>
                  <a:schemeClr val="bg1"/>
                </a:solidFill>
                <a:latin typeface="Cambria" panose="02040503050406030204" pitchFamily="18" charset="0"/>
                <a:ea typeface="Cambria" panose="02040503050406030204" pitchFamily="18" charset="0"/>
              </a:rPr>
              <a:t> Lang, </a:t>
            </a:r>
            <a:r>
              <a:rPr lang="en-US" sz="3200" b="1" dirty="0" err="1">
                <a:solidFill>
                  <a:schemeClr val="bg1"/>
                </a:solidFill>
                <a:latin typeface="Cambria" panose="02040503050406030204" pitchFamily="18" charset="0"/>
                <a:ea typeface="Cambria" panose="02040503050406030204" pitchFamily="18" charset="0"/>
              </a:rPr>
              <a:t>Âu</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Lạc</a:t>
            </a:r>
            <a:endParaRPr lang="en-US" sz="3200" b="1" dirty="0">
              <a:solidFill>
                <a:schemeClr val="bg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 xmlns:a16="http://schemas.microsoft.com/office/drawing/2014/main" id="{7FA5C620-39DD-45DD-B67F-413EC532432D}"/>
              </a:ext>
            </a:extLst>
          </p:cNvPr>
          <p:cNvSpPr txBox="1"/>
          <p:nvPr/>
        </p:nvSpPr>
        <p:spPr>
          <a:xfrm>
            <a:off x="202048" y="5778584"/>
            <a:ext cx="3788073" cy="707886"/>
          </a:xfrm>
          <a:prstGeom prst="rect">
            <a:avLst/>
          </a:prstGeom>
          <a:noFill/>
        </p:spPr>
        <p:txBody>
          <a:bodyPr wrap="square" rtlCol="0">
            <a:spAutoFit/>
          </a:bodyPr>
          <a:lstStyle/>
          <a:p>
            <a:pPr algn="ctr"/>
            <a:r>
              <a:rPr lang="en-US" sz="2000" b="1">
                <a:latin typeface="Cambria" panose="02040503050406030204" pitchFamily="18" charset="0"/>
                <a:ea typeface="Cambria" panose="02040503050406030204" pitchFamily="18" charset="0"/>
              </a:rPr>
              <a:t>Hình người giã gạo trên</a:t>
            </a:r>
          </a:p>
          <a:p>
            <a:pPr algn="ctr"/>
            <a:r>
              <a:rPr lang="en-US" sz="2000" b="1">
                <a:latin typeface="Cambria" panose="02040503050406030204" pitchFamily="18" charset="0"/>
                <a:ea typeface="Cambria" panose="02040503050406030204" pitchFamily="18" charset="0"/>
              </a:rPr>
              <a:t>trống đồng</a:t>
            </a:r>
          </a:p>
        </p:txBody>
      </p:sp>
      <p:sp>
        <p:nvSpPr>
          <p:cNvPr id="13" name="TextBox 12">
            <a:extLst>
              <a:ext uri="{FF2B5EF4-FFF2-40B4-BE49-F238E27FC236}">
                <a16:creationId xmlns="" xmlns:a16="http://schemas.microsoft.com/office/drawing/2014/main" id="{F6DF9CBF-6382-43DA-A9DD-E43D998DD517}"/>
              </a:ext>
            </a:extLst>
          </p:cNvPr>
          <p:cNvSpPr txBox="1"/>
          <p:nvPr/>
        </p:nvSpPr>
        <p:spPr>
          <a:xfrm>
            <a:off x="2427932" y="1921291"/>
            <a:ext cx="8890782" cy="954107"/>
          </a:xfrm>
          <a:prstGeom prst="rect">
            <a:avLst/>
          </a:prstGeom>
          <a:noFill/>
        </p:spPr>
        <p:txBody>
          <a:bodyPr wrap="square" rtlCol="0">
            <a:spAutoFit/>
          </a:bodyPr>
          <a:lstStyle/>
          <a:p>
            <a:pPr algn="ctr"/>
            <a:r>
              <a:rPr lang="en-US" sz="2800" b="1" i="1" dirty="0" err="1">
                <a:solidFill>
                  <a:srgbClr val="C00000"/>
                </a:solidFill>
                <a:latin typeface="Cambria" panose="02040503050406030204" pitchFamily="18" charset="0"/>
                <a:ea typeface="Cambria" panose="02040503050406030204" pitchFamily="18" charset="0"/>
              </a:rPr>
              <a:t>Những</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họa</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tiết</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trang</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trí</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dưới</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đây</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cho</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em</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biết</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điều</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gì</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về</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thức</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ăn</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của</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người</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Văn</a:t>
            </a:r>
            <a:r>
              <a:rPr lang="en-US" sz="2800" b="1" i="1" dirty="0">
                <a:solidFill>
                  <a:srgbClr val="C00000"/>
                </a:solidFill>
                <a:latin typeface="Cambria" panose="02040503050406030204" pitchFamily="18" charset="0"/>
                <a:ea typeface="Cambria" panose="02040503050406030204" pitchFamily="18" charset="0"/>
              </a:rPr>
              <a:t> Lang, </a:t>
            </a:r>
            <a:r>
              <a:rPr lang="en-US" sz="2800" b="1" i="1" dirty="0" err="1">
                <a:solidFill>
                  <a:srgbClr val="C00000"/>
                </a:solidFill>
                <a:latin typeface="Cambria" panose="02040503050406030204" pitchFamily="18" charset="0"/>
                <a:ea typeface="Cambria" panose="02040503050406030204" pitchFamily="18" charset="0"/>
              </a:rPr>
              <a:t>Âu</a:t>
            </a:r>
            <a:r>
              <a:rPr lang="en-US" sz="2800" b="1" i="1" dirty="0">
                <a:solidFill>
                  <a:srgbClr val="C00000"/>
                </a:solidFill>
                <a:latin typeface="Cambria" panose="02040503050406030204" pitchFamily="18" charset="0"/>
                <a:ea typeface="Cambria" panose="02040503050406030204" pitchFamily="18" charset="0"/>
              </a:rPr>
              <a:t> </a:t>
            </a:r>
            <a:r>
              <a:rPr lang="en-US" sz="2800" b="1" i="1" dirty="0" err="1">
                <a:solidFill>
                  <a:srgbClr val="C00000"/>
                </a:solidFill>
                <a:latin typeface="Cambria" panose="02040503050406030204" pitchFamily="18" charset="0"/>
                <a:ea typeface="Cambria" panose="02040503050406030204" pitchFamily="18" charset="0"/>
              </a:rPr>
              <a:t>Lạc</a:t>
            </a:r>
            <a:r>
              <a:rPr lang="en-US" sz="2800" b="1" i="1" dirty="0">
                <a:solidFill>
                  <a:srgbClr val="C00000"/>
                </a:solidFill>
                <a:latin typeface="Cambria" panose="02040503050406030204" pitchFamily="18" charset="0"/>
                <a:ea typeface="Cambria" panose="02040503050406030204" pitchFamily="18" charset="0"/>
              </a:rPr>
              <a:t>?  </a:t>
            </a:r>
          </a:p>
        </p:txBody>
      </p:sp>
      <p:sp>
        <p:nvSpPr>
          <p:cNvPr id="14" name="Oval 13">
            <a:extLst>
              <a:ext uri="{FF2B5EF4-FFF2-40B4-BE49-F238E27FC236}">
                <a16:creationId xmlns="" xmlns:a16="http://schemas.microsoft.com/office/drawing/2014/main" id="{3226BA9F-A307-4C59-918E-9A50658A980E}"/>
              </a:ext>
            </a:extLst>
          </p:cNvPr>
          <p:cNvSpPr/>
          <p:nvPr/>
        </p:nvSpPr>
        <p:spPr bwMode="auto">
          <a:xfrm>
            <a:off x="540734" y="1724470"/>
            <a:ext cx="1748281" cy="1150928"/>
          </a:xfrm>
          <a:prstGeom prst="ellipse">
            <a:avLst/>
          </a:prstGeom>
          <a:solidFill>
            <a:srgbClr val="FFC00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US" sz="3600" b="1" dirty="0" err="1" smtClean="0">
                <a:latin typeface="Times New Roman" panose="02020603050405020304" pitchFamily="18" charset="0"/>
                <a:ea typeface="宋体" panose="02010600030101010101" pitchFamily="2" charset="-122"/>
                <a:cs typeface="Times New Roman" panose="02020603050405020304" pitchFamily="18" charset="0"/>
              </a:rPr>
              <a:t>Ăn</a:t>
            </a:r>
            <a:endParaRPr kumimoji="0" lang="en-US" sz="3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Picture 1">
            <a:extLst>
              <a:ext uri="{FF2B5EF4-FFF2-40B4-BE49-F238E27FC236}">
                <a16:creationId xmlns="" xmlns:a16="http://schemas.microsoft.com/office/drawing/2014/main" id="{41A367FC-DF64-4AA5-84EC-0C2FF7FB6969}"/>
              </a:ext>
            </a:extLst>
          </p:cNvPr>
          <p:cNvPicPr>
            <a:picLocks noChangeAspect="1"/>
          </p:cNvPicPr>
          <p:nvPr/>
        </p:nvPicPr>
        <p:blipFill>
          <a:blip r:embed="rId2"/>
          <a:stretch>
            <a:fillRect/>
          </a:stretch>
        </p:blipFill>
        <p:spPr>
          <a:xfrm>
            <a:off x="428092" y="3165230"/>
            <a:ext cx="3335987" cy="2643907"/>
          </a:xfrm>
          <a:prstGeom prst="ellipse">
            <a:avLst/>
          </a:prstGeom>
          <a:ln w="28575" cap="rnd">
            <a:solidFill>
              <a:srgbClr val="9C1D4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descr="Cách gói bánh chưng bằng lá dong 2 kiểu vuông đẹp ngày Tết trọn vẹn"/>
          <p:cNvPicPr>
            <a:picLocks noChangeAspect="1" noChangeArrowheads="1"/>
          </p:cNvPicPr>
          <p:nvPr/>
        </p:nvPicPr>
        <p:blipFill rotWithShape="1">
          <a:blip r:embed="rId3">
            <a:extLst>
              <a:ext uri="{28A0092B-C50C-407E-A947-70E740481C1C}">
                <a14:useLocalDpi xmlns:a14="http://schemas.microsoft.com/office/drawing/2010/main" val="0"/>
              </a:ext>
            </a:extLst>
          </a:blip>
          <a:srcRect l="12866"/>
          <a:stretch/>
        </p:blipFill>
        <p:spPr bwMode="auto">
          <a:xfrm>
            <a:off x="4366585" y="3305514"/>
            <a:ext cx="3144847" cy="24061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stretch>
            <a:fillRect/>
          </a:stretch>
        </p:blipFill>
        <p:spPr>
          <a:xfrm>
            <a:off x="8247441" y="3305514"/>
            <a:ext cx="3421323" cy="2565992"/>
          </a:xfrm>
          <a:prstGeom prst="rect">
            <a:avLst/>
          </a:prstGeom>
        </p:spPr>
      </p:pic>
    </p:spTree>
    <p:extLst>
      <p:ext uri="{BB962C8B-B14F-4D97-AF65-F5344CB8AC3E}">
        <p14:creationId xmlns:p14="http://schemas.microsoft.com/office/powerpoint/2010/main" val="2785281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1541</Words>
  <Application>Microsoft Office PowerPoint</Application>
  <PresentationFormat>Custom</PresentationFormat>
  <Paragraphs>140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Asus</cp:lastModifiedBy>
  <cp:revision>19</cp:revision>
  <dcterms:created xsi:type="dcterms:W3CDTF">2022-03-19T13:12:59Z</dcterms:created>
  <dcterms:modified xsi:type="dcterms:W3CDTF">2022-04-01T02:48:47Z</dcterms:modified>
</cp:coreProperties>
</file>