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98" r:id="rId2"/>
    <p:sldId id="314" r:id="rId3"/>
    <p:sldId id="275" r:id="rId4"/>
    <p:sldId id="258" r:id="rId5"/>
    <p:sldId id="284" r:id="rId6"/>
    <p:sldId id="285" r:id="rId7"/>
    <p:sldId id="299" r:id="rId8"/>
    <p:sldId id="287" r:id="rId9"/>
    <p:sldId id="265" r:id="rId10"/>
    <p:sldId id="302" r:id="rId11"/>
    <p:sldId id="288" r:id="rId12"/>
    <p:sldId id="296" r:id="rId13"/>
    <p:sldId id="301" r:id="rId14"/>
    <p:sldId id="294" r:id="rId15"/>
    <p:sldId id="295" r:id="rId16"/>
    <p:sldId id="291" r:id="rId17"/>
    <p:sldId id="277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39B"/>
    <a:srgbClr val="47AE1E"/>
    <a:srgbClr val="FF0000"/>
    <a:srgbClr val="800080"/>
    <a:srgbClr val="3333CC"/>
    <a:srgbClr val="8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>
      <p:cViewPr varScale="1">
        <p:scale>
          <a:sx n="73" d="100"/>
          <a:sy n="73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04E45E6-E79E-4599-B1B1-7265B63A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E45E6-E79E-4599-B1B1-7265B63A3A0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C6FD1E-E8FC-4FA0-981E-E12846E54BB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BD2A8F-7BBD-4AB5-A293-2DE9CE0DAA1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4A9C79-61A7-4A5F-B834-11EAEC33463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4A9C79-61A7-4A5F-B834-11EAEC33463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2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891BA35-379D-4F23-BC34-681D6E8339A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4A9C79-61A7-4A5F-B834-11EAEC33463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9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56C49D4-15C9-42A2-B8A5-7CC6D360528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EE28AF-087C-41E3-8ABD-26D3966C10D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3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4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7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746252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454151" y="5500693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40004" y="4495805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51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93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2692B-6B46-499D-A8FC-E3219B809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13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99E0-8B3C-41AB-926D-C73DC989B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EAE8-BEA4-4953-AD3D-986917B76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8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3493-D3AC-4ACD-ABD3-FE879C013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6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C128B-9902-4766-B4FF-B3FA0B3B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3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4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7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765301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54151" y="5500693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2506137" y="4479930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6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93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4FE8C-030E-4045-B8AE-7297DC6BC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54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B64C-DF1B-4638-AACC-1A685942A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019A-ACFE-421D-9418-9E3986764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78290F-C71D-4E0E-936A-1A1F2D289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6B75-B105-403A-9FB5-B496F578E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1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10875437" y="5715005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FA3A37-65BE-4156-84AD-CEF83CAC2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0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75437" y="5715005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C94194-1DE3-4C6D-9F77-E8D98163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9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7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10875437" y="5715005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D33B17D-E02E-43A6-8F74-CDF683682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43" r:id="rId4"/>
    <p:sldLayoutId id="2147483844" r:id="rId5"/>
    <p:sldLayoutId id="2147483851" r:id="rId6"/>
    <p:sldLayoutId id="2147483845" r:id="rId7"/>
    <p:sldLayoutId id="2147483852" r:id="rId8"/>
    <p:sldLayoutId id="2147483853" r:id="rId9"/>
    <p:sldLayoutId id="2147483846" r:id="rId10"/>
    <p:sldLayoutId id="2147483847" r:id="rId11"/>
    <p:sldLayoutId id="214748385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20"/>
          <a:stretch/>
        </p:blipFill>
        <p:spPr>
          <a:xfrm>
            <a:off x="0" y="0"/>
            <a:ext cx="12191999" cy="7017434"/>
          </a:xfrm>
          <a:solidFill>
            <a:schemeClr val="accent5">
              <a:lumMod val="20000"/>
              <a:lumOff val="80000"/>
              <a:alpha val="70000"/>
            </a:schemeClr>
          </a:solidFill>
        </p:spPr>
      </p:pic>
      <p:sp>
        <p:nvSpPr>
          <p:cNvPr id="6" name="Snip Diagonal Corner Rectangle 5"/>
          <p:cNvSpPr/>
          <p:nvPr/>
        </p:nvSpPr>
        <p:spPr>
          <a:xfrm>
            <a:off x="1819273" y="2209800"/>
            <a:ext cx="8553452" cy="2057400"/>
          </a:xfrm>
          <a:prstGeom prst="snip2DiagRect">
            <a:avLst/>
          </a:prstGeom>
          <a:solidFill>
            <a:schemeClr val="accent2">
              <a:lumMod val="20000"/>
              <a:lumOff val="80000"/>
              <a:alpha val="65000"/>
            </a:schemeClr>
          </a:solidFill>
          <a:ln>
            <a:solidFill>
              <a:srgbClr val="FFF3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2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AU" sz="720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AU" sz="72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720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72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720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AU" sz="72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720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AU" sz="720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6019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 smtClean="0">
                <a:solidFill>
                  <a:schemeClr val="bg1"/>
                </a:solidFill>
                <a:latin typeface="Amazone" panose="03020702060507090A04" pitchFamily="66" charset="0"/>
                <a:cs typeface="Arial" panose="020B0604020202020204" pitchFamily="34" charset="0"/>
              </a:rPr>
              <a:t>Teacher: </a:t>
            </a:r>
            <a:r>
              <a:rPr lang="en-AU" sz="3600" i="1" dirty="0" err="1" smtClean="0">
                <a:solidFill>
                  <a:schemeClr val="bg1"/>
                </a:solidFill>
                <a:latin typeface="Amazone" panose="03020702060507090A04" pitchFamily="66" charset="0"/>
                <a:cs typeface="Arial" panose="020B0604020202020204" pitchFamily="34" charset="0"/>
              </a:rPr>
              <a:t>Phạm</a:t>
            </a:r>
            <a:r>
              <a:rPr lang="en-AU" sz="3600" i="1" dirty="0" smtClean="0">
                <a:solidFill>
                  <a:schemeClr val="bg1"/>
                </a:solidFill>
                <a:latin typeface="Amazone" panose="03020702060507090A04" pitchFamily="66" charset="0"/>
                <a:cs typeface="Arial" panose="020B0604020202020204" pitchFamily="34" charset="0"/>
              </a:rPr>
              <a:t> </a:t>
            </a:r>
            <a:r>
              <a:rPr lang="en-AU" sz="3600" i="1" dirty="0" err="1" smtClean="0">
                <a:solidFill>
                  <a:schemeClr val="bg1"/>
                </a:solidFill>
                <a:latin typeface="Amazone" panose="03020702060507090A04" pitchFamily="66" charset="0"/>
                <a:cs typeface="Arial" panose="020B0604020202020204" pitchFamily="34" charset="0"/>
              </a:rPr>
              <a:t>Thị</a:t>
            </a:r>
            <a:r>
              <a:rPr lang="en-AU" sz="3600" i="1" dirty="0" smtClean="0">
                <a:solidFill>
                  <a:schemeClr val="bg1"/>
                </a:solidFill>
                <a:latin typeface="Amazone" panose="03020702060507090A04" pitchFamily="66" charset="0"/>
                <a:cs typeface="Arial" panose="020B0604020202020204" pitchFamily="34" charset="0"/>
              </a:rPr>
              <a:t> </a:t>
            </a:r>
            <a:r>
              <a:rPr lang="en-AU" sz="3600" i="1" dirty="0" err="1" smtClean="0">
                <a:solidFill>
                  <a:schemeClr val="bg1"/>
                </a:solidFill>
                <a:latin typeface="Amazone" panose="03020702060507090A04" pitchFamily="66" charset="0"/>
                <a:cs typeface="Arial" panose="020B0604020202020204" pitchFamily="34" charset="0"/>
              </a:rPr>
              <a:t>Phương</a:t>
            </a:r>
            <a:endParaRPr lang="en-AU" sz="3600" i="1" dirty="0">
              <a:solidFill>
                <a:schemeClr val="bg1"/>
              </a:solidFill>
              <a:latin typeface="Amazone" panose="03020702060507090A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4F814D-74A4-409E-BBA5-561B0C89BF7D}" type="slidenum"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971" y="2206456"/>
            <a:ext cx="10668000" cy="3051344"/>
          </a:xfrm>
          <a:prstGeom prst="roundRect">
            <a:avLst>
              <a:gd name="adj" fmla="val 1784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+ Lai các cặp bố mẹ khác nhau về một hoặc một số cặp tính trạng thuần chủng tương phản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Dùng toán thống kê để phân tích các số liệu thu được.</a:t>
            </a: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76" y="4780199"/>
            <a:ext cx="3061075" cy="14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260718"/>
            <a:ext cx="906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11811000" cy="8382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Menđen – người đặt nền móng cho di truyền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88" y="1981199"/>
            <a:ext cx="3235371" cy="3083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5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2DB86A-C7C4-4AB4-8453-7E3DF511C35E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28600" y="4187538"/>
            <a:ext cx="4571727" cy="2067212"/>
          </a:xfrm>
          <a:prstGeom prst="cloudCallout">
            <a:avLst>
              <a:gd name="adj1" fmla="val -49120"/>
              <a:gd name="adj2" fmla="val 70715"/>
            </a:avLst>
          </a:prstGeom>
          <a:solidFill>
            <a:srgbClr val="FFF39B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Menden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70866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+ </a:t>
            </a:r>
            <a:r>
              <a:rPr lang="en-US" sz="2800" dirty="0" err="1">
                <a:solidFill>
                  <a:schemeClr val="tx1"/>
                </a:solidFill>
              </a:rPr>
              <a:t>Tự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thụ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phấn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ngặt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+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cặp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phản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+ </a:t>
            </a:r>
            <a:r>
              <a:rPr lang="en-US" sz="2800" dirty="0" err="1">
                <a:solidFill>
                  <a:schemeClr val="tx1"/>
                </a:solidFill>
              </a:rPr>
              <a:t>Dễ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trồng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dễ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dõi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thí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946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88" y="574378"/>
            <a:ext cx="2238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0816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696">
            <a:off x="2599418" y="2268741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6" y="1981200"/>
            <a:ext cx="3303814" cy="3083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>
            <a:spLocks noGrp="1" noChangeArrowheads="1"/>
          </p:cNvSpPr>
          <p:nvPr>
            <p:ph sz="quarter" idx="1"/>
          </p:nvPr>
        </p:nvSpPr>
        <p:spPr>
          <a:xfrm>
            <a:off x="762000" y="1371600"/>
            <a:ext cx="10287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là hai trạng thái biểu hiện trái ngược nhau của cùng một tính trạng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vi-V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vi-VN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tố di truyền: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qui định các tính trạng của sinh vật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vi-V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(hay dòng) thuần chủng: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là giống có đặc tính di truyền đồng nhất, các thế hệ sau giống các thế hệ trước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vi-V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F938D-82F6-4ADD-8E93-DCBE09514C0C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Một số thuật ngữ và kí hiệu cơ bản của Di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uiExpand="1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xfrm rot="150498">
            <a:off x="11026421" y="5782365"/>
            <a:ext cx="392406" cy="519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C111A-97DC-45A5-8219-0DF49AC0B82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Picture 2" descr="A lab kid character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71850"/>
            <a:ext cx="59626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B82256-A0FA-420E-990C-3642322AF540}"/>
              </a:ext>
            </a:extLst>
          </p:cNvPr>
          <p:cNvSpPr/>
          <p:nvPr/>
        </p:nvSpPr>
        <p:spPr>
          <a:xfrm>
            <a:off x="5228401" y="838199"/>
            <a:ext cx="5791200" cy="27622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ở ng</a:t>
            </a: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80382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Ai </a:t>
            </a:r>
            <a:r>
              <a:rPr lang="en-US" sz="4800" b="1" dirty="0" err="1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nhanh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hơn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  <a:endParaRPr lang="vi-VN" sz="48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-2177"/>
            <a:ext cx="9829800" cy="6880860"/>
          </a:xfr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7980" y="2133600"/>
            <a:ext cx="809942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1: </a:t>
            </a:r>
            <a:r>
              <a:rPr lang="en-US" sz="2800" dirty="0" err="1">
                <a:solidFill>
                  <a:srgbClr val="FF0000"/>
                </a:solidFill>
              </a:rPr>
              <a:t>Ví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cặp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3375" y="3411538"/>
            <a:ext cx="725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/>
              <a:t>A.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trơn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nhăn</a:t>
            </a:r>
            <a:r>
              <a:rPr lang="en-US" sz="2400" dirty="0"/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92263" y="3886205"/>
            <a:ext cx="727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B. Mắt đỏ và mắt trắng.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7980" y="4395793"/>
            <a:ext cx="7635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/>
              <a:t>C.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20843" y="4929188"/>
            <a:ext cx="360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D. Lông đen và lông dày.</a:t>
            </a:r>
          </a:p>
        </p:txBody>
      </p:sp>
      <p:sp>
        <p:nvSpPr>
          <p:cNvPr id="9" name="Oval 8"/>
          <p:cNvSpPr/>
          <p:nvPr/>
        </p:nvSpPr>
        <p:spPr>
          <a:xfrm>
            <a:off x="1562100" y="4928813"/>
            <a:ext cx="495300" cy="46166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51748" y="512171"/>
            <a:ext cx="66294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0"/>
            <a:ext cx="9797143" cy="6858000"/>
          </a:xfr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62200" y="2114550"/>
            <a:ext cx="6934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2: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đặc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thái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gọi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6775" y="3259138"/>
            <a:ext cx="725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A. Kiểu hình.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5663" y="3733805"/>
            <a:ext cx="727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B. Kiểu gen.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11380" y="4243393"/>
            <a:ext cx="7635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C. Tính trạng.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54238" y="4776788"/>
            <a:ext cx="3624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D. Kiểu hình và kiểu gen.</a:t>
            </a:r>
          </a:p>
        </p:txBody>
      </p:sp>
      <p:sp>
        <p:nvSpPr>
          <p:cNvPr id="9" name="Oval 8"/>
          <p:cNvSpPr/>
          <p:nvPr/>
        </p:nvSpPr>
        <p:spPr>
          <a:xfrm>
            <a:off x="2095500" y="4265930"/>
            <a:ext cx="495300" cy="46166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48719" y="573012"/>
            <a:ext cx="66294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0"/>
            <a:ext cx="9797143" cy="6858000"/>
          </a:xfr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93769" y="1993245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3: </a:t>
            </a:r>
            <a:r>
              <a:rPr lang="en-US" sz="3200" dirty="0" err="1">
                <a:solidFill>
                  <a:srgbClr val="FF0000"/>
                </a:solidFill>
              </a:rPr>
              <a:t>Dòng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thuần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dòng</a:t>
            </a:r>
            <a:r>
              <a:rPr lang="en-US" sz="3200" dirty="0"/>
              <a:t>: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89873" y="2816225"/>
            <a:ext cx="7254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A. Đ</a:t>
            </a:r>
            <a:r>
              <a:rPr lang="vi-VN" sz="2400"/>
              <a:t>ồng loạt ở đời con biểu hiện một kiểu hình giống nhau.</a:t>
            </a:r>
            <a:endParaRPr lang="en-US" sz="24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7643" y="3717930"/>
            <a:ext cx="7277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B. </a:t>
            </a:r>
            <a:r>
              <a:rPr lang="vi-VN" sz="2400"/>
              <a:t>Đồng hợp tử về kiểu gen và đồng nhất về kiểu hình.</a:t>
            </a:r>
            <a:r>
              <a:rPr lang="en-US" sz="2400"/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08918" y="4548188"/>
            <a:ext cx="7634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C. </a:t>
            </a:r>
            <a:r>
              <a:rPr lang="vi-VN" sz="2400"/>
              <a:t>Dị hợp tử về kiểu gen và đồng hợp về kiểu hình.</a:t>
            </a:r>
            <a:endParaRPr lang="en-US" sz="16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08923" y="5105405"/>
            <a:ext cx="634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D. Ở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lặn</a:t>
            </a:r>
            <a:r>
              <a:rPr lang="en-US" dirty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314189" y="3757055"/>
            <a:ext cx="472554" cy="4155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51748" y="512171"/>
            <a:ext cx="66294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30D4175-799A-4EC0-B0BE-27A7692ACEFF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365" name="WordArt 4" descr="16d76c76df64a4d74fecbe46c3d7c2c2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533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4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Hướng dẫn về nhà</a:t>
            </a:r>
            <a:endParaRPr lang="en-US" sz="44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2743200" y="1524000"/>
            <a:ext cx="6705600" cy="46482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429000" y="2819400"/>
            <a:ext cx="5867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/>
              <a:t>-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cũ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SGK.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r>
              <a:rPr lang="en-US" sz="2800" dirty="0"/>
              <a:t> “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”.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2 – Lai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, </a:t>
            </a:r>
            <a:r>
              <a:rPr lang="en-US" sz="2800" dirty="0" err="1"/>
              <a:t>kẻ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2 </a:t>
            </a:r>
            <a:r>
              <a:rPr lang="en-US" sz="2800" dirty="0" err="1"/>
              <a:t>trang</a:t>
            </a:r>
            <a:r>
              <a:rPr lang="en-US" sz="2800" dirty="0"/>
              <a:t> 8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vở</a:t>
            </a:r>
            <a:r>
              <a:rPr lang="en-US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CC128B-9902-4766-B4FF-B3FA0B3B5D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7"/>
          <a:stretch/>
        </p:blipFill>
        <p:spPr>
          <a:xfrm>
            <a:off x="1600200" y="496971"/>
            <a:ext cx="8991600" cy="57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33FCC4-CB38-4772-B295-73653442E0C2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085850" y="671915"/>
            <a:ext cx="10401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</a:rPr>
              <a:t>CHƯƠNG 1: CÁC THÍ NGHIỆM CỦA MENDEN</a:t>
            </a:r>
          </a:p>
        </p:txBody>
      </p:sp>
      <p:pic>
        <p:nvPicPr>
          <p:cNvPr id="6" name="Picture 7" descr="Kids scientist 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6" b="15522"/>
          <a:stretch/>
        </p:blipFill>
        <p:spPr bwMode="auto">
          <a:xfrm>
            <a:off x="1066800" y="2821940"/>
            <a:ext cx="9941912" cy="39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2448812" y="1626736"/>
            <a:ext cx="7868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000" b="1" dirty="0" err="1" smtClean="0">
                <a:solidFill>
                  <a:srgbClr val="002060"/>
                </a:solidFill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1: Menden </a:t>
            </a:r>
            <a:r>
              <a:rPr lang="en-US" sz="4000" b="1" dirty="0" err="1">
                <a:solidFill>
                  <a:srgbClr val="002060"/>
                </a:solidFill>
              </a:rPr>
              <a:t>và</a:t>
            </a:r>
            <a:r>
              <a:rPr lang="en-US" sz="4000" b="1" dirty="0">
                <a:solidFill>
                  <a:srgbClr val="002060"/>
                </a:solidFill>
              </a:rPr>
              <a:t> di </a:t>
            </a:r>
            <a:r>
              <a:rPr lang="en-US" sz="4000" b="1" dirty="0" err="1">
                <a:solidFill>
                  <a:srgbClr val="002060"/>
                </a:solidFill>
              </a:rPr>
              <a:t>truyền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học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6703"/>
            <a:ext cx="757238" cy="74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364646"/>
            <a:ext cx="8683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8" y="471372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742274"/>
            <a:ext cx="6540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953">
            <a:off x="5718524" y="2678071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10534651" y="5734050"/>
            <a:ext cx="8128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6E35F89-FFA2-49A5-BD05-999869512872}" type="slidenum"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985" y="15623"/>
            <a:ext cx="11811000" cy="838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 TRUYỀN HỌC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80280" y="5486400"/>
            <a:ext cx="8674413" cy="10080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Quan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sát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hình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ảnh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rút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ra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nhận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xét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về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sự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giống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khác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nhau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giữa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con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mẹ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343988"/>
            <a:ext cx="1148687" cy="1150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r="8732" b="10167"/>
          <a:stretch/>
        </p:blipFill>
        <p:spPr>
          <a:xfrm>
            <a:off x="770224" y="1240045"/>
            <a:ext cx="4724399" cy="3015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028515" y="4419385"/>
            <a:ext cx="238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</a:rPr>
              <a:t>=&gt; </a:t>
            </a:r>
            <a:r>
              <a:rPr lang="en-AU" sz="3200" b="1" dirty="0" err="1" smtClean="0">
                <a:solidFill>
                  <a:srgbClr val="FF0000"/>
                </a:solidFill>
              </a:rPr>
              <a:t>Biến</a:t>
            </a:r>
            <a:r>
              <a:rPr lang="en-AU" sz="3200" b="1" dirty="0" smtClean="0">
                <a:solidFill>
                  <a:srgbClr val="FF0000"/>
                </a:solidFill>
              </a:rPr>
              <a:t> </a:t>
            </a:r>
            <a:r>
              <a:rPr lang="en-AU" sz="3200" b="1" dirty="0" err="1" smtClean="0">
                <a:solidFill>
                  <a:srgbClr val="FF0000"/>
                </a:solidFill>
              </a:rPr>
              <a:t>dị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8549" y="4445034"/>
            <a:ext cx="3292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</a:rPr>
              <a:t>=&gt; Di </a:t>
            </a:r>
            <a:r>
              <a:rPr lang="en-AU" sz="3200" b="1" dirty="0" err="1" smtClean="0">
                <a:solidFill>
                  <a:srgbClr val="FF0000"/>
                </a:solidFill>
              </a:rPr>
              <a:t>truyền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40" y="1240045"/>
            <a:ext cx="4953000" cy="3015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ounded Rectangle 18"/>
          <p:cNvSpPr/>
          <p:nvPr/>
        </p:nvSpPr>
        <p:spPr>
          <a:xfrm>
            <a:off x="1580279" y="5495389"/>
            <a:ext cx="8674413" cy="10080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Di </a:t>
            </a:r>
            <a:r>
              <a:rPr lang="vi-VN" sz="2400" b="1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truyền và biến dị được biểu hiện thông qua quá trình nào</a:t>
            </a:r>
            <a:r>
              <a:rPr lang="vi-VN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05350" y="4927276"/>
            <a:ext cx="1790700" cy="1576156"/>
          </a:xfrm>
          <a:prstGeom prst="ellipse">
            <a:avLst/>
          </a:prstGeom>
          <a:solidFill>
            <a:srgbClr val="47AE1E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Sinh </a:t>
            </a:r>
            <a:r>
              <a:rPr lang="en-A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224" y="4419385"/>
            <a:ext cx="238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 smtClean="0">
                <a:solidFill>
                  <a:srgbClr val="FF0000"/>
                </a:solidFill>
              </a:rPr>
              <a:t>Khác</a:t>
            </a:r>
            <a:r>
              <a:rPr lang="en-AU" sz="3200" b="1" dirty="0" smtClean="0">
                <a:solidFill>
                  <a:srgbClr val="FF0000"/>
                </a:solidFill>
              </a:rPr>
              <a:t> </a:t>
            </a:r>
            <a:r>
              <a:rPr lang="en-AU" sz="3200" b="1" dirty="0" err="1" smtClean="0">
                <a:solidFill>
                  <a:srgbClr val="FF0000"/>
                </a:solidFill>
              </a:rPr>
              <a:t>nhau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5240" y="4445035"/>
            <a:ext cx="305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 smtClean="0">
                <a:solidFill>
                  <a:srgbClr val="FF0000"/>
                </a:solidFill>
              </a:rPr>
              <a:t>Giống</a:t>
            </a:r>
            <a:r>
              <a:rPr lang="en-AU" sz="3200" b="1" dirty="0" smtClean="0">
                <a:solidFill>
                  <a:srgbClr val="FF0000"/>
                </a:solidFill>
              </a:rPr>
              <a:t> </a:t>
            </a:r>
            <a:r>
              <a:rPr lang="en-AU" sz="3200" b="1" dirty="0" err="1" smtClean="0">
                <a:solidFill>
                  <a:srgbClr val="FF0000"/>
                </a:solidFill>
              </a:rPr>
              <a:t>nhau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/>
      <p:bldP spid="6" grpId="0"/>
      <p:bldP spid="19" grpId="0" animBg="1"/>
      <p:bldP spid="19" grpId="1" animBg="1"/>
      <p:bldP spid="7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4F814D-74A4-409E-BBA5-561B0C89BF7D}" type="slidenum"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7851" y="1447799"/>
            <a:ext cx="10668000" cy="3366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truyền và biến dị </a:t>
            </a:r>
            <a:r>
              <a:rPr lang="en-A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A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A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A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A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AU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A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biểu hiện qua quá trình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76" y="4780199"/>
            <a:ext cx="3061075" cy="14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1811000" cy="838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 TRUYỀN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D0339B-289D-49B1-8561-0C2FE634BD7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286000" y="1676400"/>
            <a:ext cx="7924800" cy="3581400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1811000" cy="838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 TRUYỀN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4F814D-74A4-409E-BBA5-561B0C89BF7D}" type="slidenum"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7851" y="1447798"/>
            <a:ext cx="10668000" cy="44196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</a:p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76" y="4780199"/>
            <a:ext cx="3061075" cy="14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1811000" cy="838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 TRUYỀN HỌC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913345" y="2268179"/>
            <a:ext cx="3048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495800" y="2573629"/>
            <a:ext cx="3499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dirty="0">
                <a:cs typeface="Arial" pitchFamily="34" charset="0"/>
              </a:rPr>
              <a:t>Di </a:t>
            </a:r>
            <a:r>
              <a:rPr lang="en-US" sz="2800" b="1" dirty="0" err="1">
                <a:cs typeface="Arial" pitchFamily="34" charset="0"/>
              </a:rPr>
              <a:t>truyền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và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biến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dị</a:t>
            </a:r>
            <a:endParaRPr lang="en-US" sz="2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86EC18D-5428-44AE-B385-919563F7B7BE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6" name="Picture 4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3262" r="4936"/>
          <a:stretch>
            <a:fillRect/>
          </a:stretch>
        </p:blipFill>
        <p:spPr bwMode="auto">
          <a:xfrm>
            <a:off x="533400" y="1219200"/>
            <a:ext cx="3810000" cy="52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07426" y="1271736"/>
            <a:ext cx="47852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Grêgo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Menđen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(1822 – 1884)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07426" y="2038349"/>
            <a:ext cx="573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tiên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khoa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nghiên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715000" y="4273550"/>
            <a:ext cx="4730750" cy="1981200"/>
          </a:xfrm>
          <a:prstGeom prst="cloudCallou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Menden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05249" y="3333751"/>
            <a:ext cx="5702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cs typeface="Arial" panose="020B0604020202020204" pitchFamily="34" charset="0"/>
              </a:rPr>
              <a:t>phân</a:t>
            </a:r>
            <a:r>
              <a:rPr lang="en-US" sz="2400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cs typeface="Arial" panose="020B0604020202020204" pitchFamily="34" charset="0"/>
              </a:rPr>
              <a:t>tích</a:t>
            </a:r>
            <a:r>
              <a:rPr lang="en-US" sz="2400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2400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cs typeface="Arial" panose="020B0604020202020204" pitchFamily="34" charset="0"/>
              </a:rPr>
              <a:t>thế</a:t>
            </a:r>
            <a:r>
              <a:rPr lang="en-US" sz="2400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cs typeface="Arial" panose="020B0604020202020204" pitchFamily="34" charset="0"/>
              </a:rPr>
              <a:t>hệ</a:t>
            </a:r>
            <a:r>
              <a:rPr lang="en-US" sz="2400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cs typeface="Arial" panose="020B0604020202020204" pitchFamily="34" charset="0"/>
              </a:rPr>
              <a:t>lai</a:t>
            </a:r>
            <a:r>
              <a:rPr lang="en-US" u="sng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11811000" cy="8382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Menđen – người đặt nền móng cho di truyền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1" y="90430"/>
            <a:ext cx="91440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388" name="Picture 4" descr="hinh_anh_cap_tinh_trang_cua_men_d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135" y="808253"/>
            <a:ext cx="8755062" cy="4742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A11342-65FE-4291-BCD6-790B1EBB4AC9}" type="slidenum"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52897" y="5743880"/>
            <a:ext cx="8198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cặp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tính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trạng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mà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Menđen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đem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lai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vi-VN" sz="2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309427" y="620554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cs typeface="Arial" panose="020B0604020202020204" pitchFamily="34" charset="0"/>
              </a:rPr>
              <a:t>       </a:t>
            </a:r>
            <a:r>
              <a:rPr lang="en-US" sz="2400" dirty="0" err="1">
                <a:cs typeface="Arial" panose="020B0604020202020204" pitchFamily="34" charset="0"/>
              </a:rPr>
              <a:t>Tương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phản</a:t>
            </a:r>
            <a:r>
              <a:rPr lang="en-US" sz="2400" dirty="0">
                <a:cs typeface="Arial" panose="020B0604020202020204" pitchFamily="34" charset="0"/>
              </a:rPr>
              <a:t> : </a:t>
            </a:r>
            <a:r>
              <a:rPr lang="en-US" sz="2400" dirty="0" err="1">
                <a:cs typeface="Arial" panose="020B0604020202020204" pitchFamily="34" charset="0"/>
              </a:rPr>
              <a:t>Trơn</a:t>
            </a:r>
            <a:r>
              <a:rPr lang="en-US" sz="2400" dirty="0">
                <a:cs typeface="Arial" panose="020B0604020202020204" pitchFamily="34" charset="0"/>
              </a:rPr>
              <a:t> - </a:t>
            </a:r>
            <a:r>
              <a:rPr lang="en-US" sz="2400" dirty="0" err="1">
                <a:cs typeface="Arial" panose="020B0604020202020204" pitchFamily="34" charset="0"/>
              </a:rPr>
              <a:t>Nhăn</a:t>
            </a:r>
            <a:r>
              <a:rPr lang="en-US" sz="2400" dirty="0">
                <a:cs typeface="Arial" panose="020B0604020202020204" pitchFamily="34" charset="0"/>
              </a:rPr>
              <a:t>; </a:t>
            </a:r>
            <a:r>
              <a:rPr lang="en-US" sz="2400" dirty="0" smtClean="0">
                <a:cs typeface="Arial" panose="020B0604020202020204" pitchFamily="34" charset="0"/>
              </a:rPr>
              <a:t>Cao – </a:t>
            </a:r>
            <a:r>
              <a:rPr lang="en-US" sz="2400" dirty="0" err="1" smtClean="0">
                <a:cs typeface="Arial" panose="020B0604020202020204" pitchFamily="34" charset="0"/>
              </a:rPr>
              <a:t>Thấp</a:t>
            </a:r>
            <a:r>
              <a:rPr lang="en-US" sz="2400" dirty="0" smtClean="0">
                <a:cs typeface="Arial" panose="020B0604020202020204" pitchFamily="34" charset="0"/>
              </a:rPr>
              <a:t>…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543594" y="6280320"/>
            <a:ext cx="762000" cy="338776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3371851" y="1354997"/>
            <a:ext cx="5791200" cy="2438400"/>
          </a:xfrm>
          <a:prstGeom prst="cloudCallout">
            <a:avLst>
              <a:gd name="adj1" fmla="val -31250"/>
              <a:gd name="adj2" fmla="val 5722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Menđen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6391" grpId="0"/>
      <p:bldP spid="1639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1185</TotalTime>
  <Words>817</Words>
  <Application>Microsoft Office PowerPoint</Application>
  <PresentationFormat>Widescreen</PresentationFormat>
  <Paragraphs>105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Aachen</vt:lpstr>
      <vt:lpstr>Amazone</vt:lpstr>
      <vt:lpstr>Arial</vt:lpstr>
      <vt:lpstr>Century Schoolbook</vt:lpstr>
      <vt:lpstr>Times New Roman</vt:lpstr>
      <vt:lpstr>VNI-Times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cặp tính trạng trong thí nghiệm của Men đen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Windows</dc:creator>
  <cp:lastModifiedBy>pupu</cp:lastModifiedBy>
  <cp:revision>144</cp:revision>
  <dcterms:created xsi:type="dcterms:W3CDTF">2011-08-17T07:29:47Z</dcterms:created>
  <dcterms:modified xsi:type="dcterms:W3CDTF">2021-09-04T17:04:29Z</dcterms:modified>
</cp:coreProperties>
</file>