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29DED-791A-45CA-BE4D-DA54E6698E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BFAD9E-5EFC-440E-819C-6FAA0FE63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490B9-A268-4AC8-AB0E-225901DF6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C537-674C-489A-8AA5-70416B3BD599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55E18-6CE7-4102-A953-CE2AD95B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79027-761A-46E8-8667-F301240CB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4638-F4AD-4323-8BA3-99257BF8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7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A25A7-8BA6-49BA-B1AD-7E715707D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FA69A7-63A5-41A2-BDF6-76A3C9F46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F6FC8-9185-4722-A67B-12CC49F6E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C537-674C-489A-8AA5-70416B3BD599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EC6C4-23E3-4FD6-B785-ACE3F915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A17BE-8C0A-48DF-AA4B-D7566D439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4638-F4AD-4323-8BA3-99257BF8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495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496753-F5D7-45D8-8AAC-8D037D089E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A21598-8FF1-445D-82AF-CCB5E842CD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2E993-B53D-43C8-9436-EB21E0873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C537-674C-489A-8AA5-70416B3BD599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CE5A1-6C58-41EE-B8C7-0B3AC35DD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4D567-1CAB-4485-AA0F-4E3E42B5F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4638-F4AD-4323-8BA3-99257BF8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2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17CCA-6456-40E2-9ACE-A707BFDC3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BF69D-CD78-4F0D-8B44-997EBD96F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4D866-AA3F-4122-92EB-318ED166D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C537-674C-489A-8AA5-70416B3BD599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8C986-B422-4BA5-9128-8E2CF45BA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28BD1-294B-4BC5-819B-60D4B7532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4638-F4AD-4323-8BA3-99257BF8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68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91C95-D6B0-40F2-819D-6B322962B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928D46-CFBE-49C1-B2EC-A3B077D08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C305F-E9B7-40D5-B807-E239D2C04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C537-674C-489A-8AA5-70416B3BD599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3E3BC-8314-40F8-8334-EC57F071E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795A9-2865-450F-82AA-FF8D5C620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4638-F4AD-4323-8BA3-99257BF8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417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8E9FE-BD39-4CA0-8BF9-D1D9A4C64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13CFF-BFDB-45C1-9B44-E641F81D1C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FDAFC-7685-48F3-AB49-C0D19F759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59C6E8-3AED-4DEF-AC5B-04AEBDADC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C537-674C-489A-8AA5-70416B3BD599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8D39C4-BA8E-4DA5-A509-729B0DF61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32880-A62E-4666-BBBE-35E536069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4638-F4AD-4323-8BA3-99257BF8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2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7D73D-C4C0-4ECC-A55B-C022EAE94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3D4A40-FFC8-4DF6-9ED3-C77EAAA7D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45AA1B-8309-46DC-993E-7CAEFBFC3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B6DE13-273F-43D1-85F4-EBC8269B61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D024C0-2518-4277-BDE3-7E7DA99704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BCDEDE-9101-4086-9B53-19006B9E9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C537-674C-489A-8AA5-70416B3BD599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7775D6-491F-44EB-AEF3-4E0E50CE8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962838-F469-42DF-ABD1-794DC64EE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4638-F4AD-4323-8BA3-99257BF8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46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54827-D3C2-4988-8D71-3FD509012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E85A90-FBB6-44F4-9829-F5C40C063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C537-674C-489A-8AA5-70416B3BD599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166822-3749-47F9-8908-3226265B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0205F7-F5D5-4FCC-8888-2C37D7044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4638-F4AD-4323-8BA3-99257BF8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0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AC5397-C9A0-47DA-AEE6-B2E00F470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C537-674C-489A-8AA5-70416B3BD599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C8FE2B-F12A-411C-8E8F-E61B477A4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EE49B7-4417-4347-98D9-601AC77B7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4638-F4AD-4323-8BA3-99257BF8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33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494AA-19DC-43D7-B282-401101A8B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ABD2B-50F4-4797-99E0-463D8CDB8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4F7B8C-E478-4401-9F27-375711028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755763-599C-407B-B9FD-8B445F2EE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C537-674C-489A-8AA5-70416B3BD599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B08CFC-EF60-48FC-B89A-A3C2A22E2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37B88-230C-4402-A9EF-A1339E9D8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4638-F4AD-4323-8BA3-99257BF8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08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81EBF-4C87-4003-ACF3-E48106D6C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12C316-5397-49F7-B3D0-01B36C09C7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3F540D-6F9B-4FBA-B92D-244A84823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F90B28-2E4F-4B7C-BA8F-A7CF81B53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4C537-674C-489A-8AA5-70416B3BD599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0F95FE-79A9-4E70-A23A-217CE1A1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1A0722-CD4F-45F9-A422-504054784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F4638-F4AD-4323-8BA3-99257BF8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5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A3CD9E-C87C-47D7-9385-9D1852BF2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C1C52-69D7-4289-B4F7-2BD8C2A24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41980-A97B-4D62-96E8-6C05EE779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4C537-674C-489A-8AA5-70416B3BD599}" type="datetimeFigureOut">
              <a:rPr lang="en-US" smtClean="0"/>
              <a:t>9/2/2021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7D409-CA8F-4637-9A47-A3CAA4AF3B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B37B6-947D-410E-B943-FBC9ACBAB5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F4638-F4AD-4323-8BA3-99257BF8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5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BA16840-3141-48FB-B610-1105ACE71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9693" y="4552950"/>
            <a:ext cx="3232253" cy="21431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92DF102-ACA5-4EDD-935D-C0115171F257}"/>
              </a:ext>
            </a:extLst>
          </p:cNvPr>
          <p:cNvSpPr txBox="1"/>
          <p:nvPr/>
        </p:nvSpPr>
        <p:spPr>
          <a:xfrm>
            <a:off x="3600450" y="552450"/>
            <a:ext cx="499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THCS NGỌC HỒI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D3EE16-78D3-4F40-B9E5-438F8B0F35C6}"/>
              </a:ext>
            </a:extLst>
          </p:cNvPr>
          <p:cNvSpPr txBox="1"/>
          <p:nvPr/>
        </p:nvSpPr>
        <p:spPr>
          <a:xfrm>
            <a:off x="3052762" y="1885950"/>
            <a:ext cx="6086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GIẢNG MÔN HÓA HỌC 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F04C49-FA03-4F28-9736-5A5D4C0F8E50}"/>
              </a:ext>
            </a:extLst>
          </p:cNvPr>
          <p:cNvSpPr txBox="1"/>
          <p:nvPr/>
        </p:nvSpPr>
        <p:spPr>
          <a:xfrm>
            <a:off x="2085973" y="2529244"/>
            <a:ext cx="8020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2: ÔN TẬP ĐẦU NĂM (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38A8EB-CC67-49A7-A496-E54D3152510F}"/>
              </a:ext>
            </a:extLst>
          </p:cNvPr>
          <p:cNvSpPr txBox="1"/>
          <p:nvPr/>
        </p:nvSpPr>
        <p:spPr>
          <a:xfrm>
            <a:off x="4591049" y="3516490"/>
            <a:ext cx="3009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endParaRPr lang="en-US" sz="24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CA8FE12-344E-427F-9883-AEB2209414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335"/>
            <a:ext cx="2378835" cy="237883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D585127-09EB-4FD5-9AE3-F9BC6ADE6F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0" y="4463670"/>
            <a:ext cx="2378835" cy="237883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F45FB4A-1CF7-4FF6-B872-7326604254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713085" y="8955"/>
            <a:ext cx="2478915" cy="237883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12BB3CB-B124-4ECA-AB84-CF990CA290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 flipV="1">
            <a:off x="9412804" y="4473195"/>
            <a:ext cx="2779196" cy="2378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507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7EA480-C9DF-4610-9195-DA67F95704AD}"/>
              </a:ext>
            </a:extLst>
          </p:cNvPr>
          <p:cNvSpPr txBox="1"/>
          <p:nvPr/>
        </p:nvSpPr>
        <p:spPr>
          <a:xfrm>
            <a:off x="1876425" y="679666"/>
            <a:ext cx="4972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 THỐNG KIẾN THỨC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6A15E6-916F-4831-8870-FCEBD33EE7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030" y="430857"/>
            <a:ext cx="1082395" cy="108239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66E1078-BAC2-4015-8F46-D9193AE049EA}"/>
              </a:ext>
            </a:extLst>
          </p:cNvPr>
          <p:cNvSpPr txBox="1"/>
          <p:nvPr/>
        </p:nvSpPr>
        <p:spPr>
          <a:xfrm>
            <a:off x="866774" y="1685658"/>
            <a:ext cx="7915275" cy="556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mol,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28853D8-8B41-45A8-B161-ED6D39EEA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2414498"/>
            <a:ext cx="4178705" cy="869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C1BD5912-6820-49F1-8E69-7A938A6F3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3456298"/>
            <a:ext cx="4473178" cy="869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ACBB7EA-7A3F-4972-B248-2A9731FE4A49}"/>
              </a:ext>
            </a:extLst>
          </p:cNvPr>
          <p:cNvSpPr txBox="1"/>
          <p:nvPr/>
        </p:nvSpPr>
        <p:spPr>
          <a:xfrm>
            <a:off x="7343775" y="2414498"/>
            <a:ext cx="4400550" cy="25181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14000"/>
              </a:lnSpc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n: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mol (mol)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  <a:p>
            <a:pPr>
              <a:lnSpc>
                <a:spcPct val="114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m: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(g)</a:t>
            </a:r>
          </a:p>
          <a:p>
            <a:pPr>
              <a:lnSpc>
                <a:spcPct val="114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M: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mol (g/mol)</a:t>
            </a:r>
          </a:p>
          <a:p>
            <a:pPr>
              <a:lnSpc>
                <a:spcPct val="114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V: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F0DFA8C-D384-4DF7-A2E3-CB25054E777D}"/>
              </a:ext>
            </a:extLst>
          </p:cNvPr>
          <p:cNvSpPr txBox="1"/>
          <p:nvPr/>
        </p:nvSpPr>
        <p:spPr>
          <a:xfrm>
            <a:off x="862010" y="4444458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98E63B5F-496A-4F10-9EB8-B57F9B811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5222572"/>
            <a:ext cx="4107974" cy="95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D29B837-8506-4165-ABF7-32D0EE93C6C1}"/>
              </a:ext>
            </a:extLst>
          </p:cNvPr>
          <p:cNvSpPr txBox="1"/>
          <p:nvPr/>
        </p:nvSpPr>
        <p:spPr>
          <a:xfrm>
            <a:off x="7343775" y="4913573"/>
            <a:ext cx="4400550" cy="10361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baseline="-25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/B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so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2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7ABD5EE-7540-4AD2-BB80-A3EABAE933BB}"/>
              </a:ext>
            </a:extLst>
          </p:cNvPr>
          <p:cNvSpPr txBox="1"/>
          <p:nvPr/>
        </p:nvSpPr>
        <p:spPr>
          <a:xfrm>
            <a:off x="885824" y="1609661"/>
            <a:ext cx="9382125" cy="556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mol,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%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2A4DA9-F38C-48AF-BB9C-7C25C3DCCC4C}"/>
              </a:ext>
            </a:extLst>
          </p:cNvPr>
          <p:cNvSpPr txBox="1"/>
          <p:nvPr/>
        </p:nvSpPr>
        <p:spPr>
          <a:xfrm>
            <a:off x="1876425" y="679666"/>
            <a:ext cx="4972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 THỐNG KIẾN THỨC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5A6529-F929-47EC-897F-FA5B5C7B47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030" y="430857"/>
            <a:ext cx="1082395" cy="108239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EFA39FB-CEBE-46E2-8C5D-106B92A989D0}"/>
                  </a:ext>
                </a:extLst>
              </p:cNvPr>
              <p:cNvSpPr txBox="1"/>
              <p:nvPr/>
            </p:nvSpPr>
            <p:spPr>
              <a:xfrm>
                <a:off x="1000125" y="2374000"/>
                <a:ext cx="1752600" cy="7248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EFA39FB-CEBE-46E2-8C5D-106B92A98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125" y="2374000"/>
                <a:ext cx="1752600" cy="7248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23CCB3D-12E8-4E0A-900D-7EB483ED230B}"/>
                  </a:ext>
                </a:extLst>
              </p:cNvPr>
              <p:cNvSpPr txBox="1"/>
              <p:nvPr/>
            </p:nvSpPr>
            <p:spPr>
              <a:xfrm>
                <a:off x="2657475" y="2374000"/>
                <a:ext cx="1885949" cy="785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23CCB3D-12E8-4E0A-900D-7EB483ED23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7475" y="2374000"/>
                <a:ext cx="1885949" cy="7852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EF4000B-83B1-47EF-9A8A-6F0AF60D2BDC}"/>
                  </a:ext>
                </a:extLst>
              </p:cNvPr>
              <p:cNvSpPr txBox="1"/>
              <p:nvPr/>
            </p:nvSpPr>
            <p:spPr>
              <a:xfrm>
                <a:off x="4614860" y="2535807"/>
                <a:ext cx="19240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EF4000B-83B1-47EF-9A8A-6F0AF60D2B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860" y="2535807"/>
                <a:ext cx="1924051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F806A80-33F2-4465-BCF8-C58271438476}"/>
                  </a:ext>
                </a:extLst>
              </p:cNvPr>
              <p:cNvSpPr txBox="1"/>
              <p:nvPr/>
            </p:nvSpPr>
            <p:spPr>
              <a:xfrm>
                <a:off x="685800" y="3468590"/>
                <a:ext cx="3943350" cy="7872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%=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𝑑𝑑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.100(%)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F806A80-33F2-4465-BCF8-C582714384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468590"/>
                <a:ext cx="3943350" cy="7872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A42040D-88A4-4DB7-8F9F-5B4FB7C51A76}"/>
                  </a:ext>
                </a:extLst>
              </p:cNvPr>
              <p:cNvSpPr txBox="1"/>
              <p:nvPr/>
            </p:nvSpPr>
            <p:spPr>
              <a:xfrm>
                <a:off x="3495672" y="3429000"/>
                <a:ext cx="4162425" cy="7861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𝑐𝑡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%.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𝑑𝑑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A42040D-88A4-4DB7-8F9F-5B4FB7C51A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5672" y="3429000"/>
                <a:ext cx="4162425" cy="7861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C66DF95-3427-4878-903F-68A91767F137}"/>
                  </a:ext>
                </a:extLst>
              </p:cNvPr>
              <p:cNvSpPr txBox="1"/>
              <p:nvPr/>
            </p:nvSpPr>
            <p:spPr>
              <a:xfrm>
                <a:off x="6538911" y="3492602"/>
                <a:ext cx="4162425" cy="7392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𝑑𝑑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𝑐𝑡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%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.100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C66DF95-3427-4878-903F-68A91767F1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8911" y="3492602"/>
                <a:ext cx="4162425" cy="7392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6077C81E-BFB4-4781-A6F0-0CE0E299E91F}"/>
              </a:ext>
            </a:extLst>
          </p:cNvPr>
          <p:cNvSpPr txBox="1"/>
          <p:nvPr/>
        </p:nvSpPr>
        <p:spPr>
          <a:xfrm>
            <a:off x="1259027" y="4424928"/>
            <a:ext cx="9820272" cy="20269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+ C</a:t>
            </a:r>
            <a:r>
              <a:rPr lang="en-US" sz="28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mol (mol/l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  <a:p>
            <a:pPr>
              <a:lnSpc>
                <a:spcPct val="114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+ C%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(%)</a:t>
            </a:r>
          </a:p>
          <a:p>
            <a:pPr>
              <a:lnSpc>
                <a:spcPct val="114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 (g)</a:t>
            </a:r>
          </a:p>
          <a:p>
            <a:pPr>
              <a:lnSpc>
                <a:spcPct val="114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21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312DE0-A7CC-4CD6-82FF-E1DE8C5234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9916"/>
            <a:ext cx="1247775" cy="12477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1F6F99B-C7BA-44AA-8FA2-7F586E374FA4}"/>
              </a:ext>
            </a:extLst>
          </p:cNvPr>
          <p:cNvSpPr txBox="1"/>
          <p:nvPr/>
        </p:nvSpPr>
        <p:spPr>
          <a:xfrm>
            <a:off x="314324" y="217881"/>
            <a:ext cx="50387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89F594-1F3F-4663-93C0-99387CC24EA0}"/>
              </a:ext>
            </a:extLst>
          </p:cNvPr>
          <p:cNvSpPr txBox="1"/>
          <p:nvPr/>
        </p:nvSpPr>
        <p:spPr>
          <a:xfrm>
            <a:off x="1562099" y="795687"/>
            <a:ext cx="9439275" cy="24824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  <a:tab pos="1143000" algn="l"/>
              </a:tabLst>
            </a:pP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tan 28g Fe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HCl 2M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  <a:tab pos="11430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a.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HCl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  <a:tab pos="1143000" algn="l"/>
                <a:tab pos="1828800" algn="l"/>
                <a:tab pos="32004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b.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mol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HCl) </a:t>
            </a:r>
            <a:endParaRPr lang="en-US" sz="24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  <a:tab pos="1143000" algn="l"/>
                <a:tab pos="1828800" algn="l"/>
                <a:tab pos="3200400" algn="l"/>
              </a:tabLst>
            </a:pPr>
            <a:endParaRPr lang="en-US" sz="16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CF3F23-6E2F-4487-A382-87F66D3F2B6D}"/>
              </a:ext>
            </a:extLst>
          </p:cNvPr>
          <p:cNvSpPr txBox="1"/>
          <p:nvPr/>
        </p:nvSpPr>
        <p:spPr>
          <a:xfrm>
            <a:off x="-193011" y="3044732"/>
            <a:ext cx="2047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i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i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984109D-756B-469B-A4E9-06123A819C1C}"/>
                  </a:ext>
                </a:extLst>
              </p:cNvPr>
              <p:cNvSpPr txBox="1"/>
              <p:nvPr/>
            </p:nvSpPr>
            <p:spPr>
              <a:xfrm>
                <a:off x="2996227" y="3056620"/>
                <a:ext cx="619954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Fe     +      2HCl    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     FeCl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2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+    H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en-US" sz="2800" dirty="0">
                    <a:ea typeface="Cambria Math" panose="020405030504060302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Wingdings" panose="05000000000000000000" pitchFamily="2" charset="2"/>
                      </a:rPr>
                      <m:t>↑</m:t>
                    </m:r>
                  </m:oMath>
                </a14:m>
                <a:endParaRPr lang="en-US" sz="28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984109D-756B-469B-A4E9-06123A819C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6227" y="3056620"/>
                <a:ext cx="6199546" cy="523220"/>
              </a:xfrm>
              <a:prstGeom prst="rect">
                <a:avLst/>
              </a:prstGeom>
              <a:blipFill>
                <a:blip r:embed="rId3"/>
                <a:stretch>
                  <a:fillRect l="-2067" t="-13953" b="-30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5" name="Picture 3">
            <a:extLst>
              <a:ext uri="{FF2B5EF4-FFF2-40B4-BE49-F238E27FC236}">
                <a16:creationId xmlns:a16="http://schemas.microsoft.com/office/drawing/2014/main" id="{491178B6-DDFE-42F6-95FD-A73BEC534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19" y="4158657"/>
            <a:ext cx="4161229" cy="895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61D85F5-DB64-45CC-9600-81024B259360}"/>
              </a:ext>
            </a:extLst>
          </p:cNvPr>
          <p:cNvSpPr txBox="1"/>
          <p:nvPr/>
        </p:nvSpPr>
        <p:spPr>
          <a:xfrm>
            <a:off x="2703871" y="3638416"/>
            <a:ext cx="1435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0,5 mol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B0650E-5CBF-4C3D-A03E-C74F9C288C3B}"/>
              </a:ext>
            </a:extLst>
          </p:cNvPr>
          <p:cNvSpPr txBox="1"/>
          <p:nvPr/>
        </p:nvSpPr>
        <p:spPr>
          <a:xfrm>
            <a:off x="4484512" y="3638416"/>
            <a:ext cx="898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mol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ED8EDD-80E8-43D4-B397-91EA17078687}"/>
              </a:ext>
            </a:extLst>
          </p:cNvPr>
          <p:cNvSpPr txBox="1"/>
          <p:nvPr/>
        </p:nvSpPr>
        <p:spPr>
          <a:xfrm>
            <a:off x="6449160" y="3638416"/>
            <a:ext cx="1435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0,5 mol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B1D171-50B3-4730-AF91-3FCD4E3A6E2D}"/>
              </a:ext>
            </a:extLst>
          </p:cNvPr>
          <p:cNvSpPr txBox="1"/>
          <p:nvPr/>
        </p:nvSpPr>
        <p:spPr>
          <a:xfrm>
            <a:off x="8052620" y="3643169"/>
            <a:ext cx="1435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0,5 mol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BB2FEBCF-7C57-42DA-BEF1-AD5177F33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3871" y="5031589"/>
            <a:ext cx="307007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143000" algn="l"/>
                <a:tab pos="18288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143000" algn="l"/>
                <a:tab pos="18288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143000" algn="l"/>
                <a:tab pos="18288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143000" algn="l"/>
                <a:tab pos="18288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143000" algn="l"/>
                <a:tab pos="18288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143000" algn="l"/>
                <a:tab pos="18288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143000" algn="l"/>
                <a:tab pos="18288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143000" algn="l"/>
                <a:tab pos="18288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143000" algn="l"/>
                <a:tab pos="1828800" algn="l"/>
                <a:tab pos="3200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143000" algn="l"/>
                <a:tab pos="1828800" algn="l"/>
                <a:tab pos="3200400" algn="l"/>
              </a:tabLst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FAA67F6B-92B0-47E8-B131-FB4A8291A1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110075"/>
            <a:ext cx="3802907" cy="523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B7BEB1F-CCDA-4171-9E22-76084B970857}"/>
              </a:ext>
            </a:extLst>
          </p:cNvPr>
          <p:cNvSpPr txBox="1"/>
          <p:nvPr/>
        </p:nvSpPr>
        <p:spPr>
          <a:xfrm>
            <a:off x="1933522" y="5859206"/>
            <a:ext cx="56964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 tích dung dịch HCl cần dùng là :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EF6B388-86EC-4FD6-BE4E-AC15B30243F0}"/>
                  </a:ext>
                </a:extLst>
              </p:cNvPr>
              <p:cNvSpPr txBox="1"/>
              <p:nvPr/>
            </p:nvSpPr>
            <p:spPr>
              <a:xfrm>
                <a:off x="7551328" y="5697495"/>
                <a:ext cx="3288890" cy="84664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=0,5 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í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EF6B388-86EC-4FD6-BE4E-AC15B30243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328" y="5697495"/>
                <a:ext cx="3288890" cy="84664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949C2AF3-C843-4A2E-9E33-AE0FA3E3434E}"/>
              </a:ext>
            </a:extLst>
          </p:cNvPr>
          <p:cNvSpPr txBox="1"/>
          <p:nvPr/>
        </p:nvSpPr>
        <p:spPr>
          <a:xfrm>
            <a:off x="1985190" y="3064642"/>
            <a:ext cx="6454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47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11" grpId="0"/>
      <p:bldP spid="9" grpId="0"/>
      <p:bldP spid="17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81EE660-80D5-4557-A364-F3FEB3D20F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9916"/>
            <a:ext cx="1247775" cy="12477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F03AA6F-E227-4468-BF76-2B553D32F412}"/>
              </a:ext>
            </a:extLst>
          </p:cNvPr>
          <p:cNvSpPr txBox="1"/>
          <p:nvPr/>
        </p:nvSpPr>
        <p:spPr>
          <a:xfrm>
            <a:off x="314324" y="217881"/>
            <a:ext cx="50387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C071BA-BF86-45A0-BF03-66ED60D24D6D}"/>
              </a:ext>
            </a:extLst>
          </p:cNvPr>
          <p:cNvSpPr txBox="1"/>
          <p:nvPr/>
        </p:nvSpPr>
        <p:spPr>
          <a:xfrm>
            <a:off x="1562099" y="795687"/>
            <a:ext cx="9439275" cy="24824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  <a:tab pos="1143000" algn="l"/>
              </a:tabLst>
            </a:pP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tan 28g Fe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HCl 2M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28600" algn="l"/>
                <a:tab pos="11430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a.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HCl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  <a:tab pos="1143000" algn="l"/>
                <a:tab pos="1828800" algn="l"/>
                <a:tab pos="32004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b.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mol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HCl) </a:t>
            </a:r>
            <a:endParaRPr lang="en-US" sz="24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  <a:tab pos="1143000" algn="l"/>
                <a:tab pos="1828800" algn="l"/>
                <a:tab pos="3200400" algn="l"/>
              </a:tabLst>
            </a:pPr>
            <a:endParaRPr lang="en-US" sz="16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97C848-6C97-413F-A475-82C4DB5257B0}"/>
              </a:ext>
            </a:extLst>
          </p:cNvPr>
          <p:cNvSpPr txBox="1"/>
          <p:nvPr/>
        </p:nvSpPr>
        <p:spPr>
          <a:xfrm>
            <a:off x="-193011" y="3044732"/>
            <a:ext cx="2047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i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i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9A848F1-D591-4A46-BFFD-2B8712DB1A8B}"/>
                  </a:ext>
                </a:extLst>
              </p:cNvPr>
              <p:cNvSpPr txBox="1"/>
              <p:nvPr/>
            </p:nvSpPr>
            <p:spPr>
              <a:xfrm>
                <a:off x="2996227" y="3056620"/>
                <a:ext cx="619954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Fe     +      2HCl    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     FeCl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2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    +    H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  <a:sym typeface="Wingdings" panose="05000000000000000000" pitchFamily="2" charset="2"/>
                      </a:rPr>
                      <m:t>↑</m:t>
                    </m:r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9A848F1-D591-4A46-BFFD-2B8712DB1A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6227" y="3056620"/>
                <a:ext cx="6199546" cy="523220"/>
              </a:xfrm>
              <a:prstGeom prst="rect">
                <a:avLst/>
              </a:prstGeom>
              <a:blipFill>
                <a:blip r:embed="rId3"/>
                <a:stretch>
                  <a:fillRect l="-2067" t="-1279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C2A68DFF-2140-43AB-AED4-3C820F6CBF60}"/>
              </a:ext>
            </a:extLst>
          </p:cNvPr>
          <p:cNvSpPr txBox="1"/>
          <p:nvPr/>
        </p:nvSpPr>
        <p:spPr>
          <a:xfrm>
            <a:off x="1985190" y="3064642"/>
            <a:ext cx="6454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5C34959-6B2D-4676-BF8B-565E8114DE06}"/>
                  </a:ext>
                </a:extLst>
              </p:cNvPr>
              <p:cNvSpPr txBox="1"/>
              <p:nvPr/>
            </p:nvSpPr>
            <p:spPr>
              <a:xfrm>
                <a:off x="2925608" y="3765754"/>
                <a:ext cx="4132160" cy="560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𝐹𝑒𝐶𝑙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𝐹𝑒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=0,5 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𝑚𝑜𝑙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5C34959-6B2D-4676-BF8B-565E8114DE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5608" y="3765754"/>
                <a:ext cx="4132160" cy="5602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9C03622-8ABE-4EEF-BB19-E06D920B3665}"/>
                  </a:ext>
                </a:extLst>
              </p:cNvPr>
              <p:cNvSpPr txBox="1"/>
              <p:nvPr/>
            </p:nvSpPr>
            <p:spPr>
              <a:xfrm>
                <a:off x="1985190" y="4532622"/>
                <a:ext cx="6194322" cy="5618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𝑠𝑎𝑢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/ư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𝐻𝐶𝑙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=0,5 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í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9C03622-8ABE-4EEF-BB19-E06D920B36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190" y="4532622"/>
                <a:ext cx="6194322" cy="5618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C8C1993-59F7-4538-BFD6-BDE802587487}"/>
                  </a:ext>
                </a:extLst>
              </p:cNvPr>
              <p:cNvSpPr txBox="1"/>
              <p:nvPr/>
            </p:nvSpPr>
            <p:spPr>
              <a:xfrm>
                <a:off x="2163097" y="5270732"/>
                <a:ext cx="6194322" cy="9257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𝐶</m:t>
                          </m:r>
                        </m:e>
                        <m:sub>
                          <m:sSub>
                            <m:sSub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𝑀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𝐹𝑒𝐶𝑙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</m:sub>
                      </m:sSub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𝐹𝑒𝐶𝑙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𝑎𝑢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/ư</m:t>
                              </m:r>
                            </m:sub>
                          </m:sSub>
                        </m:den>
                      </m:f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0,5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0,5</m:t>
                          </m:r>
                        </m:den>
                      </m:f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 (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𝑀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C8C1993-59F7-4538-BFD6-BDE8025874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3097" y="5270732"/>
                <a:ext cx="6194322" cy="9257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816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7A424DB-50B1-428D-B437-9DA0BA440E35}"/>
              </a:ext>
            </a:extLst>
          </p:cNvPr>
          <p:cNvSpPr txBox="1"/>
          <p:nvPr/>
        </p:nvSpPr>
        <p:spPr>
          <a:xfrm>
            <a:off x="1562098" y="813131"/>
            <a:ext cx="9568017" cy="10361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2: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Thêm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11,7g NaCl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117g dung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dịch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NaCl 5%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dung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dịch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nồng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bao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nhiêu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0673CA-3D9C-4F1D-BCEC-B375D3C95F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9916"/>
            <a:ext cx="1247775" cy="12477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7BC13DD-7E99-44D7-A4A5-7C9546A4F1F4}"/>
              </a:ext>
            </a:extLst>
          </p:cNvPr>
          <p:cNvSpPr txBox="1"/>
          <p:nvPr/>
        </p:nvSpPr>
        <p:spPr>
          <a:xfrm>
            <a:off x="314324" y="217881"/>
            <a:ext cx="50387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CF94DA-8E0F-4AAF-B56D-8E3E22B03400}"/>
              </a:ext>
            </a:extLst>
          </p:cNvPr>
          <p:cNvSpPr txBox="1"/>
          <p:nvPr/>
        </p:nvSpPr>
        <p:spPr>
          <a:xfrm>
            <a:off x="1514421" y="2042961"/>
            <a:ext cx="1820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710B54-D7F2-4013-ADB6-E18987295378}"/>
              </a:ext>
            </a:extLst>
          </p:cNvPr>
          <p:cNvSpPr txBox="1"/>
          <p:nvPr/>
        </p:nvSpPr>
        <p:spPr>
          <a:xfrm>
            <a:off x="1967132" y="3266780"/>
            <a:ext cx="2153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dd1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117g</a:t>
            </a:r>
            <a:r>
              <a:rPr lang="en-US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284D43-6F48-4096-A599-DB16CA4935CE}"/>
              </a:ext>
            </a:extLst>
          </p:cNvPr>
          <p:cNvSpPr txBox="1"/>
          <p:nvPr/>
        </p:nvSpPr>
        <p:spPr>
          <a:xfrm>
            <a:off x="1956984" y="3869094"/>
            <a:ext cx="2153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C%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117g</a:t>
            </a:r>
            <a:r>
              <a:rPr lang="en-US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CFD7D7-3AB7-44F3-ADFD-3DC453C1405C}"/>
              </a:ext>
            </a:extLst>
          </p:cNvPr>
          <p:cNvSpPr txBox="1"/>
          <p:nvPr/>
        </p:nvSpPr>
        <p:spPr>
          <a:xfrm>
            <a:off x="1493137" y="4426098"/>
            <a:ext cx="2566899" cy="5405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en-US" sz="2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aseline="-25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11,7g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A8F532-617E-4ECD-83C0-C0669C16598A}"/>
              </a:ext>
            </a:extLst>
          </p:cNvPr>
          <p:cNvSpPr txBox="1"/>
          <p:nvPr/>
        </p:nvSpPr>
        <p:spPr>
          <a:xfrm>
            <a:off x="1493137" y="2743560"/>
            <a:ext cx="3234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E4A06A-9BE0-4191-8485-B0A239347A68}"/>
              </a:ext>
            </a:extLst>
          </p:cNvPr>
          <p:cNvSpPr txBox="1"/>
          <p:nvPr/>
        </p:nvSpPr>
        <p:spPr>
          <a:xfrm>
            <a:off x="2023397" y="5161624"/>
            <a:ext cx="2418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C%</a:t>
            </a:r>
            <a:r>
              <a:rPr lang="en-US" sz="280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?</a:t>
            </a:r>
            <a:endParaRPr lang="en-US" sz="2800" baseline="-25000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1CFCA6-D935-4BB4-A7F8-CB3EB1D62FAE}"/>
              </a:ext>
            </a:extLst>
          </p:cNvPr>
          <p:cNvSpPr txBox="1"/>
          <p:nvPr/>
        </p:nvSpPr>
        <p:spPr>
          <a:xfrm>
            <a:off x="4886887" y="2025374"/>
            <a:ext cx="2047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i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i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71D845F-B410-45D3-8ED7-E49C19EA291F}"/>
                  </a:ext>
                </a:extLst>
              </p:cNvPr>
              <p:cNvSpPr txBox="1"/>
              <p:nvPr/>
            </p:nvSpPr>
            <p:spPr>
              <a:xfrm>
                <a:off x="5050480" y="2573504"/>
                <a:ext cx="3231180" cy="9017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2800" b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0" lang="en-US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en-US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ct</m:t>
                          </m:r>
                          <m:r>
                            <a:rPr kumimoji="0" lang="en-US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0" lang="en-US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US" sz="2800" b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0" lang="en-US" sz="2800" b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kumimoji="0" lang="en-US" sz="2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kumimoji="0" lang="en-US" sz="2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dd</m:t>
                              </m:r>
                              <m:r>
                                <a:rPr kumimoji="0" lang="en-US" sz="2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kumimoji="0" lang="en-US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kumimoji="0" lang="en-US" sz="2800" b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kumimoji="0" lang="en-US" sz="2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  <m:r>
                                <a:rPr kumimoji="0" lang="en-US" sz="2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%</m:t>
                              </m:r>
                            </m:e>
                            <m:sub>
                              <m:r>
                                <a:rPr kumimoji="0" lang="en-US" sz="2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kumimoji="0" lang="en-US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71D845F-B410-45D3-8ED7-E49C19EA2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0480" y="2573504"/>
                <a:ext cx="3231180" cy="9017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BA7DD0B-05BF-4D89-8A33-BBC0E7ABB70D}"/>
                  </a:ext>
                </a:extLst>
              </p:cNvPr>
              <p:cNvSpPr txBox="1"/>
              <p:nvPr/>
            </p:nvSpPr>
            <p:spPr>
              <a:xfrm>
                <a:off x="7945318" y="2564758"/>
                <a:ext cx="3447690" cy="9105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117.5</m:t>
                          </m:r>
                        </m:num>
                        <m:den>
                          <m:r>
                            <a:rPr kumimoji="0" lang="en-US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100</m:t>
                          </m:r>
                        </m:den>
                      </m:f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=5,85 (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𝑔</m:t>
                      </m:r>
                      <m:r>
                        <a:rPr kumimoji="0" lang="en-US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BA7DD0B-05BF-4D89-8A33-BBC0E7ABB7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5318" y="2564758"/>
                <a:ext cx="3447690" cy="9105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66E08A3E-2D0F-4397-B8B7-065E13074B58}"/>
              </a:ext>
            </a:extLst>
          </p:cNvPr>
          <p:cNvSpPr txBox="1"/>
          <p:nvPr/>
        </p:nvSpPr>
        <p:spPr>
          <a:xfrm>
            <a:off x="5192967" y="3711550"/>
            <a:ext cx="63329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kumimoji="0" lang="en-US" sz="28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ct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 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kumimoji="0" lang="en-US" sz="28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ct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+ 11,7 = 5,85+11,7 = 17,55 (g) 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295A3D3-FF05-47FF-8A34-F321235E1A8C}"/>
              </a:ext>
            </a:extLst>
          </p:cNvPr>
          <p:cNvSpPr txBox="1"/>
          <p:nvPr/>
        </p:nvSpPr>
        <p:spPr>
          <a:xfrm>
            <a:off x="5192967" y="4619598"/>
            <a:ext cx="71578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lang="en-US" sz="2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m</a:t>
            </a:r>
            <a:r>
              <a:rPr lang="en-US" sz="2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+ 11,7 = 117 + 11,7 = 128,7 (g)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7D83621-876E-4FE4-B04C-CE8631C862CB}"/>
                  </a:ext>
                </a:extLst>
              </p:cNvPr>
              <p:cNvSpPr txBox="1"/>
              <p:nvPr/>
            </p:nvSpPr>
            <p:spPr>
              <a:xfrm>
                <a:off x="4727950" y="5423234"/>
                <a:ext cx="3356021" cy="9030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2800" b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0" lang="en-US" sz="2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C</m:t>
                          </m:r>
                          <m:r>
                            <a:rPr kumimoji="0" lang="en-US" sz="2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%</m:t>
                          </m:r>
                        </m:e>
                        <m:sub>
                          <m:r>
                            <a:rPr kumimoji="0" lang="en-US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b>
                      </m:sSub>
                      <m:r>
                        <a:rPr kumimoji="0" lang="en-US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2800" b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0" lang="en-US" sz="2800" b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kumimoji="0" lang="en-US" sz="2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m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kumimoji="0" lang="en-US" sz="2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ct</m:t>
                              </m:r>
                              <m:r>
                                <a:rPr kumimoji="0" lang="en-US" sz="2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kumimoji="0" lang="en-US" sz="2800" b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kumimoji="0" lang="en-US" sz="2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m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kumimoji="0" lang="en-US" sz="2800" b="0" i="0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dd</m:t>
                              </m:r>
                              <m:r>
                                <a:rPr kumimoji="0" lang="en-US" sz="2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kumimoji="0" lang="en-US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</m:t>
                      </m:r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7D83621-876E-4FE4-B04C-CE8631C862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7950" y="5423234"/>
                <a:ext cx="3356021" cy="9030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FCBEB9E-7865-4EA1-A594-FFC075EA7DAC}"/>
                  </a:ext>
                </a:extLst>
              </p:cNvPr>
              <p:cNvSpPr txBox="1"/>
              <p:nvPr/>
            </p:nvSpPr>
            <p:spPr>
              <a:xfrm>
                <a:off x="7718321" y="5363147"/>
                <a:ext cx="4237703" cy="9561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2800" b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17,55</m:t>
                          </m:r>
                        </m:num>
                        <m:den>
                          <m:r>
                            <a:rPr kumimoji="0" lang="en-US" sz="2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128,7</m:t>
                          </m:r>
                        </m:den>
                      </m:f>
                      <m:r>
                        <a:rPr kumimoji="0" lang="en-US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.100</m:t>
                      </m:r>
                      <m:r>
                        <a:rPr kumimoji="0" lang="en-US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=13,6 </m:t>
                      </m:r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(%)</m:t>
                      </m:r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FCBEB9E-7865-4EA1-A594-FFC075EA7D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8321" y="5363147"/>
                <a:ext cx="4237703" cy="95615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465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  <p:bldP spid="12" grpId="0"/>
      <p:bldP spid="14" grpId="0"/>
      <p:bldP spid="16" grpId="0"/>
      <p:bldP spid="20" grpId="0"/>
      <p:bldP spid="33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9A3833D-B345-49B2-9243-7A1FE744CB61}"/>
              </a:ext>
            </a:extLst>
          </p:cNvPr>
          <p:cNvSpPr txBox="1"/>
          <p:nvPr/>
        </p:nvSpPr>
        <p:spPr>
          <a:xfrm>
            <a:off x="1562099" y="773803"/>
            <a:ext cx="9997870" cy="15474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Trộn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etylic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1M,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etylic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2M.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mol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rượu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etylic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trộn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668F01-74F1-4B11-8B9E-4803007D97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9916"/>
            <a:ext cx="1247775" cy="12477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0940902-26CE-4EE0-AD01-9F64E440B828}"/>
              </a:ext>
            </a:extLst>
          </p:cNvPr>
          <p:cNvSpPr txBox="1"/>
          <p:nvPr/>
        </p:nvSpPr>
        <p:spPr>
          <a:xfrm>
            <a:off x="314324" y="217881"/>
            <a:ext cx="50387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D39C5B-8401-4BD8-AB1E-58A165A377CE}"/>
              </a:ext>
            </a:extLst>
          </p:cNvPr>
          <p:cNvSpPr txBox="1"/>
          <p:nvPr/>
        </p:nvSpPr>
        <p:spPr>
          <a:xfrm>
            <a:off x="1476375" y="2470664"/>
            <a:ext cx="1820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32E7E5-1C6C-4232-BE86-FCC2C743E3B7}"/>
              </a:ext>
            </a:extLst>
          </p:cNvPr>
          <p:cNvSpPr txBox="1"/>
          <p:nvPr/>
        </p:nvSpPr>
        <p:spPr>
          <a:xfrm>
            <a:off x="1402933" y="3246091"/>
            <a:ext cx="465465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V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C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065B7E-2290-4CC7-BC66-F2CECB54D591}"/>
              </a:ext>
            </a:extLst>
          </p:cNvPr>
          <p:cNvSpPr txBox="1"/>
          <p:nvPr/>
        </p:nvSpPr>
        <p:spPr>
          <a:xfrm>
            <a:off x="1409084" y="4288723"/>
            <a:ext cx="465465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V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C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9312B9-EFDC-4023-86EF-B78E0ABC69D4}"/>
              </a:ext>
            </a:extLst>
          </p:cNvPr>
          <p:cNvSpPr txBox="1"/>
          <p:nvPr/>
        </p:nvSpPr>
        <p:spPr>
          <a:xfrm>
            <a:off x="1402933" y="5331355"/>
            <a:ext cx="3421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DD3 = DD1 + DD2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61F483E-7634-490A-8B77-79487BE24D8A}"/>
              </a:ext>
            </a:extLst>
          </p:cNvPr>
          <p:cNvSpPr txBox="1"/>
          <p:nvPr/>
        </p:nvSpPr>
        <p:spPr>
          <a:xfrm>
            <a:off x="1402933" y="5943100"/>
            <a:ext cx="18189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M3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A90459-8123-4253-A911-7C3D6398383E}"/>
              </a:ext>
            </a:extLst>
          </p:cNvPr>
          <p:cNvSpPr txBox="1"/>
          <p:nvPr/>
        </p:nvSpPr>
        <p:spPr>
          <a:xfrm>
            <a:off x="5673468" y="2463599"/>
            <a:ext cx="2047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i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i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00448D2-60AA-4D11-BB9E-B7B6BD8C207A}"/>
              </a:ext>
            </a:extLst>
          </p:cNvPr>
          <p:cNvSpPr txBox="1"/>
          <p:nvPr/>
        </p:nvSpPr>
        <p:spPr>
          <a:xfrm>
            <a:off x="5968640" y="3181850"/>
            <a:ext cx="5230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C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.V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1.2 = 2 (mol)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E58714-598D-4154-8B0F-796074F23A2E}"/>
              </a:ext>
            </a:extLst>
          </p:cNvPr>
          <p:cNvSpPr txBox="1"/>
          <p:nvPr/>
        </p:nvSpPr>
        <p:spPr>
          <a:xfrm>
            <a:off x="5968640" y="3788211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C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.V</a:t>
            </a:r>
            <a:r>
              <a:rPr lang="en-US" sz="28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2.3 = 6 (mol)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45EDD75-90E5-4461-81B8-0E33FA117C5F}"/>
              </a:ext>
            </a:extLst>
          </p:cNvPr>
          <p:cNvSpPr txBox="1"/>
          <p:nvPr/>
        </p:nvSpPr>
        <p:spPr>
          <a:xfrm>
            <a:off x="6016190" y="4404287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n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 n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2 + 6 = 8 (mol)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AF098E5-3437-455F-8299-8972EBFBA685}"/>
              </a:ext>
            </a:extLst>
          </p:cNvPr>
          <p:cNvSpPr txBox="1"/>
          <p:nvPr/>
        </p:nvSpPr>
        <p:spPr>
          <a:xfrm>
            <a:off x="6016190" y="5019674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V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 V</a:t>
            </a:r>
            <a:r>
              <a:rPr kumimoji="0" lang="en-US" sz="2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2 + 3 = 5 (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lít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30F2D4F-1E28-4BA7-9B86-C301DB66C6A0}"/>
                  </a:ext>
                </a:extLst>
              </p:cNvPr>
              <p:cNvSpPr txBox="1"/>
              <p:nvPr/>
            </p:nvSpPr>
            <p:spPr>
              <a:xfrm>
                <a:off x="6016190" y="5664127"/>
                <a:ext cx="3932295" cy="8819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sSub>
                            <m:sSubPr>
                              <m:ctrlPr>
                                <a:rPr lang="en-US" sz="280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e>
                            <m:sub>
                              <m: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sub>
                      </m:sSub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  <m:sub>
                              <m: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V</m:t>
                              </m:r>
                            </m:e>
                            <m:sub>
                              <m: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=1,6 (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30F2D4F-1E28-4BA7-9B86-C301DB66C6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190" y="5664127"/>
                <a:ext cx="3932295" cy="8819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296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4" grpId="0"/>
      <p:bldP spid="15" grpId="0"/>
      <p:bldP spid="18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CB456A-03A0-4216-834D-5A95E8786E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9916"/>
            <a:ext cx="1247775" cy="12477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515DE49-413E-4740-A31D-1B49189040F6}"/>
              </a:ext>
            </a:extLst>
          </p:cNvPr>
          <p:cNvSpPr txBox="1"/>
          <p:nvPr/>
        </p:nvSpPr>
        <p:spPr>
          <a:xfrm>
            <a:off x="314324" y="217881"/>
            <a:ext cx="50387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BC55FC-AD7E-43F6-B416-8BACA794D690}"/>
              </a:ext>
            </a:extLst>
          </p:cNvPr>
          <p:cNvSpPr txBox="1"/>
          <p:nvPr/>
        </p:nvSpPr>
        <p:spPr>
          <a:xfrm>
            <a:off x="1571624" y="802656"/>
            <a:ext cx="9648826" cy="10519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CuSO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200 gam dung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CuSO</a:t>
            </a:r>
            <a:r>
              <a:rPr lang="en-US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15%.</a:t>
            </a:r>
            <a:endParaRPr lang="en-US" sz="24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5CCC9F-64ED-4171-BC8E-26A741AF36AB}"/>
              </a:ext>
            </a:extLst>
          </p:cNvPr>
          <p:cNvSpPr txBox="1"/>
          <p:nvPr/>
        </p:nvSpPr>
        <p:spPr>
          <a:xfrm>
            <a:off x="4743682" y="2006018"/>
            <a:ext cx="2047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i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i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BA65EF-DDBE-4191-A382-3E0AA1086BB1}"/>
              </a:ext>
            </a:extLst>
          </p:cNvPr>
          <p:cNvSpPr txBox="1"/>
          <p:nvPr/>
        </p:nvSpPr>
        <p:spPr>
          <a:xfrm>
            <a:off x="999970" y="2745794"/>
            <a:ext cx="21434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Tính toán:</a:t>
            </a:r>
            <a:endParaRPr lang="en-US" sz="36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DA0822-92C1-42C9-9F29-4B3A5B726512}"/>
              </a:ext>
            </a:extLst>
          </p:cNvPr>
          <p:cNvSpPr txBox="1"/>
          <p:nvPr/>
        </p:nvSpPr>
        <p:spPr>
          <a:xfrm>
            <a:off x="999971" y="3348233"/>
            <a:ext cx="4983419" cy="556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Khối lượng chất tan CuSO</a:t>
            </a:r>
            <a:r>
              <a:rPr lang="pt-BR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là:   </a:t>
            </a:r>
            <a:endParaRPr lang="en-US" sz="24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D0B4FBB-00E2-46C1-97BC-C3B770B10E70}"/>
                  </a:ext>
                </a:extLst>
              </p:cNvPr>
              <p:cNvSpPr txBox="1"/>
              <p:nvPr/>
            </p:nvSpPr>
            <p:spPr>
              <a:xfrm>
                <a:off x="5767620" y="3203865"/>
                <a:ext cx="5609150" cy="7861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𝑚</m:t>
                          </m:r>
                        </m:e>
                        <m:sub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𝑐𝑡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  <m:sSub>
                            <m:sSub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𝐶𝑢𝑆𝑂</m:t>
                              </m:r>
                            </m:e>
                            <m:sub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sub>
                          </m:sSub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</m:sub>
                      </m:sSub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𝐶</m:t>
                          </m:r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%.</m:t>
                          </m:r>
                          <m:sSub>
                            <m:sSubPr>
                              <m:ctrlP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𝑚</m:t>
                              </m:r>
                            </m:e>
                            <m:sub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𝑑𝑑</m:t>
                              </m:r>
                            </m:sub>
                          </m:sSub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100</m:t>
                          </m:r>
                        </m:den>
                      </m:f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15.200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100</m:t>
                          </m:r>
                        </m:den>
                      </m:f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=30</m:t>
                      </m:r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𝑔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D0B4FBB-00E2-46C1-97BC-C3B770B10E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7620" y="3203865"/>
                <a:ext cx="5609150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58D42CE0-A6FF-47F8-9AA9-C9652525F8F9}"/>
              </a:ext>
            </a:extLst>
          </p:cNvPr>
          <p:cNvSpPr txBox="1"/>
          <p:nvPr/>
        </p:nvSpPr>
        <p:spPr>
          <a:xfrm>
            <a:off x="999971" y="4265695"/>
            <a:ext cx="3562197" cy="556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Khối lượng nước là: </a:t>
            </a:r>
            <a:endParaRPr lang="en-US" sz="24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F13EE83-ABD9-4482-9A98-673904293334}"/>
              </a:ext>
            </a:extLst>
          </p:cNvPr>
          <p:cNvSpPr txBox="1"/>
          <p:nvPr/>
        </p:nvSpPr>
        <p:spPr>
          <a:xfrm>
            <a:off x="4729318" y="4265695"/>
            <a:ext cx="6410629" cy="556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m</a:t>
            </a:r>
            <a:r>
              <a:rPr lang="pt-BR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m</a:t>
            </a:r>
            <a:r>
              <a:rPr lang="pt-BR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200 – 30 = 170 (gam) </a:t>
            </a:r>
            <a:endParaRPr lang="en-US" sz="24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E8BB618-4106-4C29-B86D-2D12C2B379AE}"/>
              </a:ext>
            </a:extLst>
          </p:cNvPr>
          <p:cNvSpPr txBox="1"/>
          <p:nvPr/>
        </p:nvSpPr>
        <p:spPr>
          <a:xfrm>
            <a:off x="999970" y="5028957"/>
            <a:ext cx="1075941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Cách pha chế: 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Cân lấy 30 gam CuSO</a:t>
            </a:r>
            <a:r>
              <a:rPr lang="pt-BR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cho vào cốc có dung tích 250ml. Sau đó cân lấy 170g nước cất rồi đổ dần vào cốc, khuấy đều. </a:t>
            </a:r>
          </a:p>
          <a:p>
            <a:pPr algn="just"/>
            <a: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 được 200g dung dịch CuSO</a:t>
            </a:r>
            <a:r>
              <a:rPr lang="pt-BR" sz="2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15%.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6879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644ACA0-AEF2-46B5-B268-90F0521497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0798" y="4505325"/>
            <a:ext cx="3861201" cy="23526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8961788-ADCE-4306-BBE1-A42F5803CBFC}"/>
              </a:ext>
            </a:extLst>
          </p:cNvPr>
          <p:cNvSpPr txBox="1"/>
          <p:nvPr/>
        </p:nvSpPr>
        <p:spPr>
          <a:xfrm>
            <a:off x="1400174" y="1420339"/>
            <a:ext cx="9744075" cy="34056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5:</a:t>
            </a:r>
            <a:endParaRPr lang="en-US" sz="2800" dirty="0">
              <a:solidFill>
                <a:schemeClr val="accent1">
                  <a:lumMod val="75000"/>
                </a:schemeClr>
              </a:solidFill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300g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700g dung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12%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5g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bão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nồng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tram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oxit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accent1">
                  <a:lumMod val="75000"/>
                </a:schemeClr>
              </a:solidFill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TCHH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oxit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oxit</a:t>
            </a:r>
            <a:endParaRPr lang="en-US" sz="2800" dirty="0">
              <a:solidFill>
                <a:schemeClr val="accent1">
                  <a:lumMod val="75000"/>
                </a:schemeClr>
              </a:solidFill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E005E1-AE9B-4936-9B90-05212B82FB28}"/>
              </a:ext>
            </a:extLst>
          </p:cNvPr>
          <p:cNvSpPr/>
          <p:nvPr/>
        </p:nvSpPr>
        <p:spPr>
          <a:xfrm>
            <a:off x="3648075" y="342900"/>
            <a:ext cx="5048250" cy="7048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</a:p>
        </p:txBody>
      </p:sp>
    </p:spTree>
    <p:extLst>
      <p:ext uri="{BB962C8B-B14F-4D97-AF65-F5344CB8AC3E}">
        <p14:creationId xmlns:p14="http://schemas.microsoft.com/office/powerpoint/2010/main" val="608954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861</Words>
  <Application>Microsoft Office PowerPoint</Application>
  <PresentationFormat>Widescreen</PresentationFormat>
  <Paragraphs>94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hong hoang</dc:creator>
  <cp:lastModifiedBy>hong hoang</cp:lastModifiedBy>
  <cp:revision>4</cp:revision>
  <dcterms:created xsi:type="dcterms:W3CDTF">2021-09-02T01:26:57Z</dcterms:created>
  <dcterms:modified xsi:type="dcterms:W3CDTF">2021-09-02T03:36:58Z</dcterms:modified>
</cp:coreProperties>
</file>