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A0024-DA88-431D-B562-B64C55606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928BE-D54D-4C6F-B0EB-7F65FC309F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D7685-08EA-4F5B-B0EE-1C5B8B935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D94D-B97E-47B4-A754-14AD5A65D672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0F0C2-39E5-456D-8F9B-E1F8DE7D4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E4817-61E7-43C4-B664-B04F0972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632-C87F-4821-ACB6-CC27BC1F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9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C93A7-62C5-4087-BADB-34D8DF6A2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2A909-4F31-4015-95C7-17ED313EF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18970-FD23-43BF-BD3C-5FBF7B21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D94D-B97E-47B4-A754-14AD5A65D672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D717F-A0A6-4358-ACC8-3813771A9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BB62C-7983-4EEA-BF7F-E57E8E4D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632-C87F-4821-ACB6-CC27BC1F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4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607678-AF37-4B90-9921-97BC80991A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C7415-BD23-47E3-9007-A6E61447E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73E6E-36C5-4E7B-A914-9611C354B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D94D-B97E-47B4-A754-14AD5A65D672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8FBFE-86BC-4109-BE41-147D01528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389F5-4260-417D-9149-83EE007FE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632-C87F-4821-ACB6-CC27BC1F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7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82BE8-F82E-4EA1-9028-B2F4FA30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F6A31-7967-4719-A63A-8ECD771BE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400C8-C0C4-4C25-87AC-F556CE666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D94D-B97E-47B4-A754-14AD5A65D672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4F8EF-EEE9-4D7F-B5DE-EBE1E676D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315E5-5F29-4442-B8DF-A90481B7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632-C87F-4821-ACB6-CC27BC1F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8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88427-CBA3-464D-BF9F-D7296C7E7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D0281-9E01-437B-8D5C-800FC37EB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77A0B-8245-4D9E-B48A-EF957230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D94D-B97E-47B4-A754-14AD5A65D672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AC00C-9501-4714-AE26-15C78FD0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BCE9B-D32A-4D07-B928-AEADBF922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632-C87F-4821-ACB6-CC27BC1F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5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61DF4-B0C3-4734-81FC-8165DCBEA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FE0D1-F00F-4C48-A418-ACB8F9B83E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41B03-3897-4A0E-9D0B-BCC4C708D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0FB06-2E57-4AC3-B20C-EBB707D61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D94D-B97E-47B4-A754-14AD5A65D672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BC9BB-93EE-44DB-BA6B-3D65CB36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38F9F-5ECB-497D-A770-A51035B5D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632-C87F-4821-ACB6-CC27BC1F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2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0EB1-A5E8-48CE-BB48-FD65FFFFF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7D59C-033F-4CEA-8FDC-ACB38A545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281DC-26E2-4216-8BB5-41AC533DF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7BE104-0B51-4C1E-9F54-E10379D27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36DD3-BDC6-47AA-833F-A4E9190F6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F38174-274B-4FDF-92C3-375DCE48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D94D-B97E-47B4-A754-14AD5A65D672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6137C9-6C08-4B2F-B852-139CCE3F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C09FC1-92CB-487B-B019-ED2C35C1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632-C87F-4821-ACB6-CC27BC1F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0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7FC78-36B1-4856-B38F-9F571E74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6160CC-3390-4E87-A2B3-45896DB2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D94D-B97E-47B4-A754-14AD5A65D672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F287D-3C58-4972-8654-3664CA52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B4287F-DEAE-4C9C-B7A9-DF383B3E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632-C87F-4821-ACB6-CC27BC1F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8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CD18F2-07B2-45D3-9A06-CEF94E84F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D94D-B97E-47B4-A754-14AD5A65D672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A3E4B7-CB6F-436C-B94B-D8ADFEAF9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3E020-B4BD-4E8A-BB09-3BC74226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632-C87F-4821-ACB6-CC27BC1F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9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5D1A-6CF8-4847-A3DC-CC3631BB0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D58C1-A1DD-4F5F-858A-96FBF8EBB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9849F-B2E0-4A16-9C1A-4F5BB97B1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F8AD4-62EF-4604-8FD3-0945E291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D94D-B97E-47B4-A754-14AD5A65D672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2660B-D0DC-4E4A-8122-8EBDBAE0B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A2F6C-E4B4-4880-815B-A393BAF91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632-C87F-4821-ACB6-CC27BC1F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95E5-1799-490D-BBA3-75426A040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A28B59-FC58-435C-A8EB-82C811CCF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BAD9B-3186-40EF-9BC1-48F5017CC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DEC49-5560-4031-A2CC-1C90D42BB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D94D-B97E-47B4-A754-14AD5A65D672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D2ED1-2435-4C35-B874-16C6AE8B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AAAD5-E97E-4304-85BD-9061B2772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632-C87F-4821-ACB6-CC27BC1F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4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DD15D3-F481-4041-B57C-3DF8FABB4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A4667-8602-469F-8DBA-09A78B313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ADECD-ECE3-48D2-947F-76AD3373B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D94D-B97E-47B4-A754-14AD5A65D672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BC145-DC75-4993-B7BF-80B9367EEB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D1668-C230-4CB2-A8D5-D1DDAB54D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FE632-C87F-4821-ACB6-CC27BC1FF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7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A16840-3141-48FB-B610-1105ACE71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693" y="4552950"/>
            <a:ext cx="3232253" cy="21431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2DF102-ACA5-4EDD-935D-C0115171F257}"/>
              </a:ext>
            </a:extLst>
          </p:cNvPr>
          <p:cNvSpPr txBox="1"/>
          <p:nvPr/>
        </p:nvSpPr>
        <p:spPr>
          <a:xfrm>
            <a:off x="3600450" y="552450"/>
            <a:ext cx="499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NGỌC HỒI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D3EE16-78D3-4F40-B9E5-438F8B0F35C6}"/>
              </a:ext>
            </a:extLst>
          </p:cNvPr>
          <p:cNvSpPr txBox="1"/>
          <p:nvPr/>
        </p:nvSpPr>
        <p:spPr>
          <a:xfrm>
            <a:off x="3052762" y="1885950"/>
            <a:ext cx="6086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MÔN HÓA HỌC 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F04C49-FA03-4F28-9736-5A5D4C0F8E50}"/>
              </a:ext>
            </a:extLst>
          </p:cNvPr>
          <p:cNvSpPr txBox="1"/>
          <p:nvPr/>
        </p:nvSpPr>
        <p:spPr>
          <a:xfrm>
            <a:off x="2609849" y="2498225"/>
            <a:ext cx="697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1: ÔN TẬP ĐẦU NĂM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38A8EB-CC67-49A7-A496-E54D3152510F}"/>
              </a:ext>
            </a:extLst>
          </p:cNvPr>
          <p:cNvSpPr txBox="1"/>
          <p:nvPr/>
        </p:nvSpPr>
        <p:spPr>
          <a:xfrm>
            <a:off x="4591049" y="3516490"/>
            <a:ext cx="300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24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A8FE12-344E-427F-9883-AEB220941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335"/>
            <a:ext cx="2378835" cy="23788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585127-09EB-4FD5-9AE3-F9BC6ADE6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0" y="4463670"/>
            <a:ext cx="2378835" cy="23788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45FB4A-1CF7-4FF6-B872-732660425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713085" y="8955"/>
            <a:ext cx="2478915" cy="23788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BB3CB-B124-4ECA-AB84-CF990CA29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9412804" y="4473195"/>
            <a:ext cx="2779196" cy="237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507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690D50-E38F-4F94-AC65-6FFEBD8FBD0B}"/>
              </a:ext>
            </a:extLst>
          </p:cNvPr>
          <p:cNvSpPr txBox="1"/>
          <p:nvPr/>
        </p:nvSpPr>
        <p:spPr>
          <a:xfrm>
            <a:off x="1533525" y="149916"/>
            <a:ext cx="10325100" cy="2538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0250" marR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43,4%Na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11,3%C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mol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106 g/mol.</a:t>
            </a:r>
            <a:endParaRPr lang="en-US" sz="2800" dirty="0"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0250" marR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63,3%N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36,7%O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1,517.</a:t>
            </a:r>
            <a:endParaRPr lang="en-US" sz="2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5CD8F5-70F9-49AE-BBF1-1EAE45DC9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CB7F10-BB8E-4753-AAF0-D0C9D1E8AF03}"/>
              </a:ext>
            </a:extLst>
          </p:cNvPr>
          <p:cNvSpPr txBox="1"/>
          <p:nvPr/>
        </p:nvSpPr>
        <p:spPr>
          <a:xfrm>
            <a:off x="-95250" y="2773019"/>
            <a:ext cx="2047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3BBF7A-239D-4BCA-BD8E-BC93967F1788}"/>
              </a:ext>
            </a:extLst>
          </p:cNvPr>
          <p:cNvSpPr txBox="1"/>
          <p:nvPr/>
        </p:nvSpPr>
        <p:spPr>
          <a:xfrm>
            <a:off x="1728787" y="2792056"/>
            <a:ext cx="447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mol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A38A95-00BE-45E8-9CE6-B97D72492BCD}"/>
              </a:ext>
            </a:extLst>
          </p:cNvPr>
          <p:cNvSpPr txBox="1"/>
          <p:nvPr/>
        </p:nvSpPr>
        <p:spPr>
          <a:xfrm>
            <a:off x="1952625" y="6092757"/>
            <a:ext cx="61436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CTHH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800" baseline="-25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082370-3AD2-4023-B15D-1DC16E04A3C4}"/>
                  </a:ext>
                </a:extLst>
              </p:cNvPr>
              <p:cNvSpPr txBox="1"/>
              <p:nvPr/>
            </p:nvSpPr>
            <p:spPr>
              <a:xfrm>
                <a:off x="5952435" y="2813765"/>
                <a:ext cx="5775223" cy="494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𝑘𝑘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.29=1,517.29=44 (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082370-3AD2-4023-B15D-1DC16E04A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435" y="2813765"/>
                <a:ext cx="5775223" cy="494815"/>
              </a:xfrm>
              <a:prstGeom prst="rect">
                <a:avLst/>
              </a:prstGeom>
              <a:blipFill>
                <a:blip r:embed="rId3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F3A1D576-78CF-41A3-B757-E858B3C78E63}"/>
              </a:ext>
            </a:extLst>
          </p:cNvPr>
          <p:cNvSpPr txBox="1"/>
          <p:nvPr/>
        </p:nvSpPr>
        <p:spPr>
          <a:xfrm>
            <a:off x="1952625" y="3489481"/>
            <a:ext cx="5342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CT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800" baseline="-25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507AAA-FD7A-49AE-A378-CAE90135F585}"/>
              </a:ext>
            </a:extLst>
          </p:cNvPr>
          <p:cNvSpPr txBox="1"/>
          <p:nvPr/>
        </p:nvSpPr>
        <p:spPr>
          <a:xfrm>
            <a:off x="1939031" y="4244402"/>
            <a:ext cx="18917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lệ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8E49023-6AF9-4D4B-9AF1-4DF461D79647}"/>
                  </a:ext>
                </a:extLst>
              </p:cNvPr>
              <p:cNvSpPr txBox="1"/>
              <p:nvPr/>
            </p:nvSpPr>
            <p:spPr>
              <a:xfrm>
                <a:off x="7801898" y="4297925"/>
                <a:ext cx="300375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=4,52:2,29=2:1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8E49023-6AF9-4D4B-9AF1-4DF461D79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1898" y="4297925"/>
                <a:ext cx="300375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678181-E2A8-427C-9E86-1E9C654BA29A}"/>
                  </a:ext>
                </a:extLst>
              </p:cNvPr>
              <p:cNvSpPr txBox="1"/>
              <p:nvPr/>
            </p:nvSpPr>
            <p:spPr>
              <a:xfrm>
                <a:off x="3665129" y="4096080"/>
                <a:ext cx="2655017" cy="8490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%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𝑁</m:t>
                          </m:r>
                        </m:num>
                        <m:den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4472C4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4472C4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4472C4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sub>
                          </m:sSub>
                        </m:den>
                      </m:f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: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%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𝑂</m:t>
                          </m:r>
                        </m:num>
                        <m:den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4472C4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4472C4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4472C4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𝑂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678181-E2A8-427C-9E86-1E9C654BA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129" y="4096080"/>
                <a:ext cx="2655017" cy="8490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3832B1-81AD-477C-A9E8-9E58F4BC3776}"/>
                  </a:ext>
                </a:extLst>
              </p:cNvPr>
              <p:cNvSpPr txBox="1"/>
              <p:nvPr/>
            </p:nvSpPr>
            <p:spPr>
              <a:xfrm>
                <a:off x="5952435" y="4094871"/>
                <a:ext cx="2256503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63,3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14</m:t>
                          </m:r>
                        </m:den>
                      </m:f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: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36,7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3832B1-81AD-477C-A9E8-9E58F4BC37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435" y="4094871"/>
                <a:ext cx="2256503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46440DBC-32C9-4AB2-A3AC-7A815DD49E4F}"/>
              </a:ext>
            </a:extLst>
          </p:cNvPr>
          <p:cNvSpPr txBox="1"/>
          <p:nvPr/>
        </p:nvSpPr>
        <p:spPr>
          <a:xfrm>
            <a:off x="1939031" y="4919121"/>
            <a:ext cx="61451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đơn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(N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O)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D73CD5-3E74-469E-965D-213AEA701425}"/>
              </a:ext>
            </a:extLst>
          </p:cNvPr>
          <p:cNvSpPr txBox="1"/>
          <p:nvPr/>
        </p:nvSpPr>
        <p:spPr>
          <a:xfrm>
            <a:off x="1952625" y="5506120"/>
            <a:ext cx="14479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EA6E436-1194-4800-B749-DB97B7539B75}"/>
                  </a:ext>
                </a:extLst>
              </p:cNvPr>
              <p:cNvSpPr txBox="1"/>
              <p:nvPr/>
            </p:nvSpPr>
            <p:spPr>
              <a:xfrm>
                <a:off x="3362941" y="5567675"/>
                <a:ext cx="400526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14.2+16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=44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EA6E436-1194-4800-B749-DB97B7539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941" y="5567675"/>
                <a:ext cx="4005262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9143402B-37FA-4A32-9270-30264D21D035}"/>
              </a:ext>
            </a:extLst>
          </p:cNvPr>
          <p:cNvSpPr txBox="1"/>
          <p:nvPr/>
        </p:nvSpPr>
        <p:spPr>
          <a:xfrm>
            <a:off x="7698658" y="5526107"/>
            <a:ext cx="1720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n = 1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17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2" grpId="0"/>
      <p:bldP spid="16" grpId="0"/>
      <p:bldP spid="18" grpId="0"/>
      <p:bldP spid="19" grpId="0"/>
      <p:bldP spid="21" grpId="0"/>
      <p:bldP spid="23" grpId="0"/>
      <p:bldP spid="25" grpId="0"/>
      <p:bldP spid="27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7B2EBA-B3C5-4608-93C0-E3455B1C9373}"/>
              </a:ext>
            </a:extLst>
          </p:cNvPr>
          <p:cNvSpPr txBox="1"/>
          <p:nvPr/>
        </p:nvSpPr>
        <p:spPr>
          <a:xfrm>
            <a:off x="1609725" y="342900"/>
            <a:ext cx="6096000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PTHH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7A7BD8-3007-4216-94CE-2A1B607C7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38F5CEF-C56A-4596-A8C6-02C9449D4B2C}"/>
              </a:ext>
            </a:extLst>
          </p:cNvPr>
          <p:cNvSpPr txBox="1"/>
          <p:nvPr/>
        </p:nvSpPr>
        <p:spPr>
          <a:xfrm>
            <a:off x="1609725" y="1219200"/>
            <a:ext cx="8639175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Na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O +  H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    …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…  + H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 KOH + H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SO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+  H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     …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…     + H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  H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CuO + H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    …   +   …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H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O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   …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S + O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    …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Al + O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    …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CH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O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    …    +     …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Fe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     …      Fe +     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F60E3C7-A965-4E1F-B9CB-594FE604D9DC}"/>
              </a:ext>
            </a:extLst>
          </p:cNvPr>
          <p:cNvSpPr txBox="1"/>
          <p:nvPr/>
        </p:nvSpPr>
        <p:spPr>
          <a:xfrm>
            <a:off x="4781550" y="1219200"/>
            <a:ext cx="131445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OH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9A2AB38-FD11-4E84-B5B1-AE06F2B2DE29}"/>
              </a:ext>
            </a:extLst>
          </p:cNvPr>
          <p:cNvSpPr txBox="1"/>
          <p:nvPr/>
        </p:nvSpPr>
        <p:spPr>
          <a:xfrm>
            <a:off x="2533650" y="1732895"/>
            <a:ext cx="55245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DF0B50A-0996-45F9-AC48-F4EC60006BFC}"/>
              </a:ext>
            </a:extLst>
          </p:cNvPr>
          <p:cNvSpPr txBox="1"/>
          <p:nvPr/>
        </p:nvSpPr>
        <p:spPr>
          <a:xfrm>
            <a:off x="4614862" y="2218015"/>
            <a:ext cx="131445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SO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32DCB35-3DF5-41AE-9DB6-4B0244A4F88D}"/>
              </a:ext>
            </a:extLst>
          </p:cNvPr>
          <p:cNvSpPr txBox="1"/>
          <p:nvPr/>
        </p:nvSpPr>
        <p:spPr>
          <a:xfrm>
            <a:off x="2352675" y="2722185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SO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D2E237F-691C-46D2-850A-187E3473FC5C}"/>
              </a:ext>
            </a:extLst>
          </p:cNvPr>
          <p:cNvSpPr txBox="1"/>
          <p:nvPr/>
        </p:nvSpPr>
        <p:spPr>
          <a:xfrm>
            <a:off x="4443412" y="3205490"/>
            <a:ext cx="828675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Cu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530C945-2AE2-4E09-98C9-0C367BDD54A1}"/>
              </a:ext>
            </a:extLst>
          </p:cNvPr>
          <p:cNvSpPr txBox="1"/>
          <p:nvPr/>
        </p:nvSpPr>
        <p:spPr>
          <a:xfrm>
            <a:off x="5557837" y="3197780"/>
            <a:ext cx="1114425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6DEB2D1-573B-4F7E-BD72-9396770883E6}"/>
              </a:ext>
            </a:extLst>
          </p:cNvPr>
          <p:cNvSpPr txBox="1"/>
          <p:nvPr/>
        </p:nvSpPr>
        <p:spPr>
          <a:xfrm>
            <a:off x="4057649" y="3669745"/>
            <a:ext cx="1114425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C006A28-B66A-4D40-8677-A213EC926823}"/>
              </a:ext>
            </a:extLst>
          </p:cNvPr>
          <p:cNvSpPr txBox="1"/>
          <p:nvPr/>
        </p:nvSpPr>
        <p:spPr>
          <a:xfrm>
            <a:off x="3957636" y="4134000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SO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64B39EF-CF5B-443A-9861-1A29581B9AB8}"/>
              </a:ext>
            </a:extLst>
          </p:cNvPr>
          <p:cNvSpPr txBox="1"/>
          <p:nvPr/>
        </p:nvSpPr>
        <p:spPr>
          <a:xfrm>
            <a:off x="4090986" y="4636355"/>
            <a:ext cx="1081088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Al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B93A921-016D-4564-ACAF-7D24A2FC88AF}"/>
              </a:ext>
            </a:extLst>
          </p:cNvPr>
          <p:cNvSpPr txBox="1"/>
          <p:nvPr/>
        </p:nvSpPr>
        <p:spPr>
          <a:xfrm>
            <a:off x="4200525" y="5148898"/>
            <a:ext cx="9144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0C05FF5-0E3D-42BB-88AD-8591D02D8DB8}"/>
              </a:ext>
            </a:extLst>
          </p:cNvPr>
          <p:cNvSpPr txBox="1"/>
          <p:nvPr/>
        </p:nvSpPr>
        <p:spPr>
          <a:xfrm>
            <a:off x="5557837" y="5148898"/>
            <a:ext cx="1114425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66AFC87-72A4-4650-A4E0-E3D1EE82C255}"/>
              </a:ext>
            </a:extLst>
          </p:cNvPr>
          <p:cNvSpPr txBox="1"/>
          <p:nvPr/>
        </p:nvSpPr>
        <p:spPr>
          <a:xfrm>
            <a:off x="3879057" y="5642075"/>
            <a:ext cx="962025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A014B85-8888-48A2-9AB5-199FB4878707}"/>
              </a:ext>
            </a:extLst>
          </p:cNvPr>
          <p:cNvSpPr txBox="1"/>
          <p:nvPr/>
        </p:nvSpPr>
        <p:spPr>
          <a:xfrm>
            <a:off x="6024564" y="5631159"/>
            <a:ext cx="1114425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81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52" grpId="0" animBg="1"/>
      <p:bldP spid="54" grpId="0" animBg="1"/>
      <p:bldP spid="56" grpId="0" animBg="1"/>
      <p:bldP spid="58" grpId="0" animBg="1"/>
      <p:bldP spid="59" grpId="0" animBg="1"/>
      <p:bldP spid="60" grpId="0" animBg="1"/>
      <p:bldP spid="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EB97D-7A97-4CE3-9A38-74FD88D6C0FC}"/>
              </a:ext>
            </a:extLst>
          </p:cNvPr>
          <p:cNvSpPr txBox="1"/>
          <p:nvPr/>
        </p:nvSpPr>
        <p:spPr>
          <a:xfrm>
            <a:off x="1609725" y="342900"/>
            <a:ext cx="6096000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PTHH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908255-254C-4FB5-9D55-F3646DFB8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93E51F-0E16-4895-982D-DD2AA2C487A5}"/>
              </a:ext>
            </a:extLst>
          </p:cNvPr>
          <p:cNvSpPr txBox="1"/>
          <p:nvPr/>
        </p:nvSpPr>
        <p:spPr>
          <a:xfrm>
            <a:off x="1609725" y="1219200"/>
            <a:ext cx="8639175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Na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 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2NaOH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2K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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KOH + 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SO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+  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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lnSpc>
                <a:spcPct val="114000"/>
              </a:lnSpc>
              <a:buFontTx/>
              <a:buAutoNum type="alphaL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  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CuO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S + 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Al +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2Al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marL="342900" indent="-342900">
              <a:lnSpc>
                <a:spcPct val="114000"/>
              </a:lnSpc>
              <a:buAutoNum type="alphaL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CH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+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lnSpc>
                <a:spcPct val="114000"/>
              </a:lnSpc>
              <a:buFontTx/>
              <a:buAutoNum type="alphaL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Fe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3H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Fe +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54162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44ACA0-AEF2-46B5-B268-90F052149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0798" y="4505325"/>
            <a:ext cx="3861201" cy="23526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961788-ADCE-4306-BBE1-A42F5803CBFC}"/>
              </a:ext>
            </a:extLst>
          </p:cNvPr>
          <p:cNvSpPr txBox="1"/>
          <p:nvPr/>
        </p:nvSpPr>
        <p:spPr>
          <a:xfrm>
            <a:off x="1400174" y="1213862"/>
            <a:ext cx="9744075" cy="4525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32 gam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mêtan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a.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b.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mol,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mol,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PTHH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E005E1-AE9B-4936-9B90-05212B82FB28}"/>
              </a:ext>
            </a:extLst>
          </p:cNvPr>
          <p:cNvSpPr/>
          <p:nvPr/>
        </p:nvSpPr>
        <p:spPr>
          <a:xfrm>
            <a:off x="3648075" y="342900"/>
            <a:ext cx="5048250" cy="704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</p:spTree>
    <p:extLst>
      <p:ext uri="{BB962C8B-B14F-4D97-AF65-F5344CB8AC3E}">
        <p14:creationId xmlns:p14="http://schemas.microsoft.com/office/powerpoint/2010/main" val="60895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576F46-F056-4CC1-948D-8D6ECB98C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030" y="430857"/>
            <a:ext cx="1082395" cy="10823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5C4DAEC-B968-48F2-BA58-4268F311BB1E}"/>
              </a:ext>
            </a:extLst>
          </p:cNvPr>
          <p:cNvSpPr txBox="1"/>
          <p:nvPr/>
        </p:nvSpPr>
        <p:spPr>
          <a:xfrm>
            <a:off x="1876425" y="679666"/>
            <a:ext cx="4972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THỐNG KIẾN THỨC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62F6C3-4985-43EA-81F5-66659AA609EF}"/>
              </a:ext>
            </a:extLst>
          </p:cNvPr>
          <p:cNvSpPr txBox="1"/>
          <p:nvPr/>
        </p:nvSpPr>
        <p:spPr>
          <a:xfrm>
            <a:off x="914400" y="1762061"/>
            <a:ext cx="3924300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8FB4CA9-21DA-4FC2-B523-C0BC5BC31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308" y="2391972"/>
            <a:ext cx="1398380" cy="93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7EFF548-5CA5-4B11-95BD-EFEDA1065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174" y="2573360"/>
            <a:ext cx="1681225" cy="58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774CB9-D096-40D2-AE18-78DB0069F335}"/>
              </a:ext>
            </a:extLst>
          </p:cNvPr>
          <p:cNvSpPr txBox="1"/>
          <p:nvPr/>
        </p:nvSpPr>
        <p:spPr>
          <a:xfrm>
            <a:off x="2943225" y="2624115"/>
            <a:ext cx="70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75876D-43C3-4BA3-8A02-A5CEF78587FC}"/>
              </a:ext>
            </a:extLst>
          </p:cNvPr>
          <p:cNvSpPr txBox="1"/>
          <p:nvPr/>
        </p:nvSpPr>
        <p:spPr>
          <a:xfrm>
            <a:off x="914399" y="3356188"/>
            <a:ext cx="8239126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bazo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94538D-8BEA-45D4-8A84-CD36399EB6C4}"/>
              </a:ext>
            </a:extLst>
          </p:cNvPr>
          <p:cNvSpPr txBox="1"/>
          <p:nvPr/>
        </p:nvSpPr>
        <p:spPr>
          <a:xfrm>
            <a:off x="1386308" y="4015426"/>
            <a:ext cx="2795167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D3C42F-37BA-4A70-AFDC-0F802CEE8720}"/>
              </a:ext>
            </a:extLst>
          </p:cNvPr>
          <p:cNvSpPr txBox="1"/>
          <p:nvPr/>
        </p:nvSpPr>
        <p:spPr>
          <a:xfrm>
            <a:off x="1386308" y="4535347"/>
            <a:ext cx="2652292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CE59AF-362F-4C6D-8208-85A02CFD339B}"/>
              </a:ext>
            </a:extLst>
          </p:cNvPr>
          <p:cNvSpPr txBox="1"/>
          <p:nvPr/>
        </p:nvSpPr>
        <p:spPr>
          <a:xfrm>
            <a:off x="1405358" y="5100386"/>
            <a:ext cx="3109492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M(OH)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529683-6A30-4241-A49E-126E35450F56}"/>
              </a:ext>
            </a:extLst>
          </p:cNvPr>
          <p:cNvSpPr txBox="1"/>
          <p:nvPr/>
        </p:nvSpPr>
        <p:spPr>
          <a:xfrm>
            <a:off x="1386308" y="5689887"/>
            <a:ext cx="2528467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72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0" grpId="0"/>
      <p:bldP spid="12" grpId="0"/>
      <p:bldP spid="14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D76BE6-2DCE-4FC2-AECB-3EAC0369413F}"/>
              </a:ext>
            </a:extLst>
          </p:cNvPr>
          <p:cNvSpPr txBox="1"/>
          <p:nvPr/>
        </p:nvSpPr>
        <p:spPr>
          <a:xfrm>
            <a:off x="933450" y="1676133"/>
            <a:ext cx="6096000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TCHH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hidro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62FFA7-D5E2-4568-807A-1735E84C931E}"/>
              </a:ext>
            </a:extLst>
          </p:cNvPr>
          <p:cNvSpPr txBox="1"/>
          <p:nvPr/>
        </p:nvSpPr>
        <p:spPr>
          <a:xfrm>
            <a:off x="1876425" y="679666"/>
            <a:ext cx="4972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THỐNG KIẾN THỨC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2CB2DD-F533-4765-B8CE-163839005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030" y="430857"/>
            <a:ext cx="1082395" cy="1082395"/>
          </a:xfrm>
          <a:prstGeom prst="rect">
            <a:avLst/>
          </a:prstGeom>
        </p:spPr>
      </p:pic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FECA9A3-CF7A-48DB-B6DA-B53519E75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769237"/>
              </p:ext>
            </p:extLst>
          </p:nvPr>
        </p:nvGraphicFramePr>
        <p:xfrm>
          <a:off x="1498599" y="2616220"/>
          <a:ext cx="4384675" cy="20726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384675">
                  <a:extLst>
                    <a:ext uri="{9D8B030D-6E8A-4147-A177-3AD203B41FA5}">
                      <a16:colId xmlns:a16="http://schemas.microsoft.com/office/drawing/2014/main" val="31665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OXI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804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Oxi + KL 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oxit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KL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84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Oxi + PK 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oxit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PK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104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Oxi +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26342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40B9ED9-40AE-499D-9CE7-C6D5D176F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531762"/>
              </p:ext>
            </p:extLst>
          </p:nvPr>
        </p:nvGraphicFramePr>
        <p:xfrm>
          <a:off x="3903662" y="5006148"/>
          <a:ext cx="4384675" cy="15544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384675">
                  <a:extLst>
                    <a:ext uri="{9D8B030D-6E8A-4147-A177-3AD203B41FA5}">
                      <a16:colId xmlns:a16="http://schemas.microsoft.com/office/drawing/2014/main" val="31665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HIĐRO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804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2H</a:t>
                      </a:r>
                      <a:r>
                        <a:rPr lang="en-US" sz="28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O</a:t>
                      </a:r>
                      <a:r>
                        <a:rPr lang="en-US" sz="28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2H</a:t>
                      </a:r>
                      <a:r>
                        <a:rPr lang="en-US" sz="28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O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84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8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oxit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KL 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KL + H</a:t>
                      </a:r>
                      <a:r>
                        <a:rPr lang="en-US" sz="28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O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104640"/>
                  </a:ext>
                </a:extLst>
              </a:tr>
            </a:tbl>
          </a:graphicData>
        </a:graphic>
      </p:graphicFrame>
      <p:graphicFrame>
        <p:nvGraphicFramePr>
          <p:cNvPr id="14" name="Table 12">
            <a:extLst>
              <a:ext uri="{FF2B5EF4-FFF2-40B4-BE49-F238E27FC236}">
                <a16:creationId xmlns:a16="http://schemas.microsoft.com/office/drawing/2014/main" id="{6AE0DB00-394C-46AE-943D-18635CFD1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56543"/>
              </p:ext>
            </p:extLst>
          </p:nvPr>
        </p:nvGraphicFramePr>
        <p:xfrm>
          <a:off x="6686550" y="2616220"/>
          <a:ext cx="4384675" cy="20726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384675">
                  <a:extLst>
                    <a:ext uri="{9D8B030D-6E8A-4147-A177-3AD203B41FA5}">
                      <a16:colId xmlns:a16="http://schemas.microsoft.com/office/drawing/2014/main" val="31665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804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KL 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Bazơ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+ H</a:t>
                      </a:r>
                      <a:r>
                        <a:rPr lang="en-US" sz="28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84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oxit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bazơ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dd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bazơ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104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oxit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dd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axit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263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35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A64936-4B8E-4757-A78B-56B62AE72544}"/>
              </a:ext>
            </a:extLst>
          </p:cNvPr>
          <p:cNvSpPr txBox="1"/>
          <p:nvPr/>
        </p:nvSpPr>
        <p:spPr>
          <a:xfrm>
            <a:off x="314324" y="217881"/>
            <a:ext cx="5038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7347605-ACB4-450A-B386-03D431DBF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5ED5238-8CDD-46D0-AFEF-F8234A592013}"/>
              </a:ext>
            </a:extLst>
          </p:cNvPr>
          <p:cNvSpPr txBox="1"/>
          <p:nvPr/>
        </p:nvSpPr>
        <p:spPr>
          <a:xfrm>
            <a:off x="1609724" y="841257"/>
            <a:ext cx="6096000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04E178A-6348-4576-95EE-397F8CBBA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796060"/>
              </p:ext>
            </p:extLst>
          </p:nvPr>
        </p:nvGraphicFramePr>
        <p:xfrm>
          <a:off x="1735930" y="1713603"/>
          <a:ext cx="9255920" cy="5055743"/>
        </p:xfrm>
        <a:graphic>
          <a:graphicData uri="http://schemas.openxmlformats.org/drawingml/2006/table">
            <a:tbl>
              <a:tblPr firstRow="1" firstCol="1" bandRow="1"/>
              <a:tblGrid>
                <a:gridCol w="916687">
                  <a:extLst>
                    <a:ext uri="{9D8B030D-6E8A-4147-A177-3AD203B41FA5}">
                      <a16:colId xmlns:a16="http://schemas.microsoft.com/office/drawing/2014/main" val="3993856728"/>
                    </a:ext>
                  </a:extLst>
                </a:gridCol>
                <a:gridCol w="1980044">
                  <a:extLst>
                    <a:ext uri="{9D8B030D-6E8A-4147-A177-3AD203B41FA5}">
                      <a16:colId xmlns:a16="http://schemas.microsoft.com/office/drawing/2014/main" val="681422969"/>
                    </a:ext>
                  </a:extLst>
                </a:gridCol>
                <a:gridCol w="3111498">
                  <a:extLst>
                    <a:ext uri="{9D8B030D-6E8A-4147-A177-3AD203B41FA5}">
                      <a16:colId xmlns:a16="http://schemas.microsoft.com/office/drawing/2014/main" val="4043491634"/>
                    </a:ext>
                  </a:extLst>
                </a:gridCol>
                <a:gridCol w="3247691">
                  <a:extLst>
                    <a:ext uri="{9D8B030D-6E8A-4147-A177-3AD203B41FA5}">
                      <a16:colId xmlns:a16="http://schemas.microsoft.com/office/drawing/2014/main" val="21977254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CTHH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gọi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Phân loại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511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CuO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92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Điphotpho pentaoxit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860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NaOH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058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en-US" sz="28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893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Nhôm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nitrat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500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en-US" sz="2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782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Axit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sunfuhidric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950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(III)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oxit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641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BaCl</a:t>
                      </a:r>
                      <a:r>
                        <a:rPr lang="en-US" sz="28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651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Magie hidroxit</a:t>
                      </a:r>
                      <a:endParaRPr lang="en-US" sz="240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VNI-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62059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30C4D32F-16B5-4EC2-8325-0D4FC25EEE28}"/>
              </a:ext>
            </a:extLst>
          </p:cNvPr>
          <p:cNvSpPr txBox="1"/>
          <p:nvPr/>
        </p:nvSpPr>
        <p:spPr>
          <a:xfrm>
            <a:off x="4638674" y="2118108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(II)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D36960-0F7A-4B23-AA19-B3CC2216D6D0}"/>
              </a:ext>
            </a:extLst>
          </p:cNvPr>
          <p:cNvSpPr txBox="1"/>
          <p:nvPr/>
        </p:nvSpPr>
        <p:spPr>
          <a:xfrm>
            <a:off x="7815262" y="2118108"/>
            <a:ext cx="1776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329B92-F1B4-442B-BD8A-865C25B84DBC}"/>
              </a:ext>
            </a:extLst>
          </p:cNvPr>
          <p:cNvSpPr txBox="1"/>
          <p:nvPr/>
        </p:nvSpPr>
        <p:spPr>
          <a:xfrm>
            <a:off x="2638425" y="2598433"/>
            <a:ext cx="1876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8F5B9E-C3CF-4376-8B83-7CCD86A6BD78}"/>
              </a:ext>
            </a:extLst>
          </p:cNvPr>
          <p:cNvSpPr txBox="1"/>
          <p:nvPr/>
        </p:nvSpPr>
        <p:spPr>
          <a:xfrm>
            <a:off x="7815262" y="2598433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A1BEE8-E50B-465F-A4B3-F0CCCC134969}"/>
              </a:ext>
            </a:extLst>
          </p:cNvPr>
          <p:cNvSpPr txBox="1"/>
          <p:nvPr/>
        </p:nvSpPr>
        <p:spPr>
          <a:xfrm>
            <a:off x="4619623" y="3045833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Natri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hidroxit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7D00B2-68AA-43B2-B229-C030F4AF07C6}"/>
              </a:ext>
            </a:extLst>
          </p:cNvPr>
          <p:cNvSpPr txBox="1"/>
          <p:nvPr/>
        </p:nvSpPr>
        <p:spPr>
          <a:xfrm>
            <a:off x="7815262" y="3045833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5ACDB2-2950-4EAF-B688-B7863927589F}"/>
              </a:ext>
            </a:extLst>
          </p:cNvPr>
          <p:cNvSpPr txBox="1"/>
          <p:nvPr/>
        </p:nvSpPr>
        <p:spPr>
          <a:xfrm>
            <a:off x="4619623" y="3526158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sunfuric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D2D113-C167-4DA5-AEED-8117137A9B0F}"/>
              </a:ext>
            </a:extLst>
          </p:cNvPr>
          <p:cNvSpPr txBox="1"/>
          <p:nvPr/>
        </p:nvSpPr>
        <p:spPr>
          <a:xfrm>
            <a:off x="7805734" y="3526158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D3215F-447E-442C-9ABB-E3F0FE76C428}"/>
              </a:ext>
            </a:extLst>
          </p:cNvPr>
          <p:cNvSpPr txBox="1"/>
          <p:nvPr/>
        </p:nvSpPr>
        <p:spPr>
          <a:xfrm>
            <a:off x="2657474" y="3980054"/>
            <a:ext cx="185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Al(NO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F3A2102-2269-4467-BE33-3C867D8A44DB}"/>
              </a:ext>
            </a:extLst>
          </p:cNvPr>
          <p:cNvSpPr txBox="1"/>
          <p:nvPr/>
        </p:nvSpPr>
        <p:spPr>
          <a:xfrm>
            <a:off x="7786686" y="3967942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38FBF0-2351-494C-9597-774C640CF2E3}"/>
              </a:ext>
            </a:extLst>
          </p:cNvPr>
          <p:cNvSpPr txBox="1"/>
          <p:nvPr/>
        </p:nvSpPr>
        <p:spPr>
          <a:xfrm>
            <a:off x="4619622" y="4446460"/>
            <a:ext cx="2809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huỳnh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đioxit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2A174C-4526-4CA6-9E76-D5609B81781E}"/>
              </a:ext>
            </a:extLst>
          </p:cNvPr>
          <p:cNvSpPr txBox="1"/>
          <p:nvPr/>
        </p:nvSpPr>
        <p:spPr>
          <a:xfrm>
            <a:off x="7786686" y="442624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AB99C0E-7CA7-4868-A483-EF325FF6E432}"/>
              </a:ext>
            </a:extLst>
          </p:cNvPr>
          <p:cNvSpPr txBox="1"/>
          <p:nvPr/>
        </p:nvSpPr>
        <p:spPr>
          <a:xfrm>
            <a:off x="2633658" y="4905285"/>
            <a:ext cx="1528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250F91-C03C-4931-9045-DE2DBCC757CF}"/>
              </a:ext>
            </a:extLst>
          </p:cNvPr>
          <p:cNvSpPr txBox="1"/>
          <p:nvPr/>
        </p:nvSpPr>
        <p:spPr>
          <a:xfrm>
            <a:off x="7805734" y="489693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3FBCBF-492B-45F3-AA63-39517CAEBE76}"/>
              </a:ext>
            </a:extLst>
          </p:cNvPr>
          <p:cNvSpPr txBox="1"/>
          <p:nvPr/>
        </p:nvSpPr>
        <p:spPr>
          <a:xfrm>
            <a:off x="2624134" y="5363704"/>
            <a:ext cx="1528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C08DD3-8172-41FD-B8A6-A5AC1F8EF5E8}"/>
              </a:ext>
            </a:extLst>
          </p:cNvPr>
          <p:cNvSpPr txBox="1"/>
          <p:nvPr/>
        </p:nvSpPr>
        <p:spPr>
          <a:xfrm>
            <a:off x="7815262" y="5355237"/>
            <a:ext cx="1776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8409BC-E656-40E6-BD5C-0BC593F0E8B4}"/>
              </a:ext>
            </a:extLst>
          </p:cNvPr>
          <p:cNvSpPr txBox="1"/>
          <p:nvPr/>
        </p:nvSpPr>
        <p:spPr>
          <a:xfrm>
            <a:off x="4638674" y="5807455"/>
            <a:ext cx="1776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Bari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clorua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7F5AC4-93E4-4910-B39E-CE19A3FF7892}"/>
              </a:ext>
            </a:extLst>
          </p:cNvPr>
          <p:cNvSpPr txBox="1"/>
          <p:nvPr/>
        </p:nvSpPr>
        <p:spPr>
          <a:xfrm>
            <a:off x="7815262" y="5833138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4960A9-7ED1-443D-9AC7-D3EEE6FABE0E}"/>
              </a:ext>
            </a:extLst>
          </p:cNvPr>
          <p:cNvSpPr txBox="1"/>
          <p:nvPr/>
        </p:nvSpPr>
        <p:spPr>
          <a:xfrm>
            <a:off x="2645565" y="6286906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Mg(OH)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5C3282-613F-4A0C-A673-AACF564FBECE}"/>
              </a:ext>
            </a:extLst>
          </p:cNvPr>
          <p:cNvSpPr txBox="1"/>
          <p:nvPr/>
        </p:nvSpPr>
        <p:spPr>
          <a:xfrm>
            <a:off x="7822406" y="6266262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99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6" grpId="0"/>
      <p:bldP spid="28" grpId="0"/>
      <p:bldP spid="29" grpId="0"/>
      <p:bldP spid="30" grpId="0"/>
      <p:bldP spid="31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723065-B54B-4BB7-9B77-F6126132040A}"/>
              </a:ext>
            </a:extLst>
          </p:cNvPr>
          <p:cNvSpPr txBox="1"/>
          <p:nvPr/>
        </p:nvSpPr>
        <p:spPr>
          <a:xfrm>
            <a:off x="1609725" y="89926"/>
            <a:ext cx="9925050" cy="2042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Na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O, Ca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NH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500g NH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nitơ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E2C99C-6579-47DC-8DA9-97A28E4EB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F6BA0A-7CB2-456E-B36E-E8A6918D174B}"/>
              </a:ext>
            </a:extLst>
          </p:cNvPr>
          <p:cNvCxnSpPr/>
          <p:nvPr/>
        </p:nvCxnSpPr>
        <p:spPr>
          <a:xfrm>
            <a:off x="5695950" y="3048742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26448A1-8E21-4F2C-9405-5A24C4F9548B}"/>
              </a:ext>
            </a:extLst>
          </p:cNvPr>
          <p:cNvSpPr txBox="1"/>
          <p:nvPr/>
        </p:nvSpPr>
        <p:spPr>
          <a:xfrm>
            <a:off x="742953" y="2334869"/>
            <a:ext cx="5038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3834F8-2F72-4D19-ABD4-E3A0FA2346E4}"/>
                  </a:ext>
                </a:extLst>
              </p:cNvPr>
              <p:cNvSpPr txBox="1"/>
              <p:nvPr/>
            </p:nvSpPr>
            <p:spPr>
              <a:xfrm>
                <a:off x="1371596" y="3449792"/>
                <a:ext cx="2924175" cy="78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.100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3834F8-2F72-4D19-ABD4-E3A0FA234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6" y="3449792"/>
                <a:ext cx="2924175" cy="7895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D7586D-09F2-48C7-AF9A-A480529775C9}"/>
                  </a:ext>
                </a:extLst>
              </p:cNvPr>
              <p:cNvSpPr txBox="1"/>
              <p:nvPr/>
            </p:nvSpPr>
            <p:spPr>
              <a:xfrm>
                <a:off x="1371596" y="4400183"/>
                <a:ext cx="2924175" cy="78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.100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D7586D-09F2-48C7-AF9A-A48052977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6" y="4400183"/>
                <a:ext cx="2924175" cy="7895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E368BF-2CAA-430B-A2FF-BB7FAF43917D}"/>
                  </a:ext>
                </a:extLst>
              </p:cNvPr>
              <p:cNvSpPr txBox="1"/>
              <p:nvPr/>
            </p:nvSpPr>
            <p:spPr>
              <a:xfrm>
                <a:off x="1371596" y="5350574"/>
                <a:ext cx="2924175" cy="78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.100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E368BF-2CAA-430B-A2FF-BB7FAF4391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6" y="5350574"/>
                <a:ext cx="2924175" cy="7895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4BA5010-E9A3-4A96-89BC-6933EE2C2CE9}"/>
              </a:ext>
            </a:extLst>
          </p:cNvPr>
          <p:cNvSpPr txBox="1"/>
          <p:nvPr/>
        </p:nvSpPr>
        <p:spPr>
          <a:xfrm>
            <a:off x="7534275" y="2334869"/>
            <a:ext cx="2047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5CD9FE-6C6C-4201-91CD-2ABAD3A31B7B}"/>
              </a:ext>
            </a:extLst>
          </p:cNvPr>
          <p:cNvSpPr txBox="1"/>
          <p:nvPr/>
        </p:nvSpPr>
        <p:spPr>
          <a:xfrm>
            <a:off x="5981700" y="3124200"/>
            <a:ext cx="1552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66FDC4-900B-48EA-8089-0822E6956C03}"/>
                  </a:ext>
                </a:extLst>
              </p:cNvPr>
              <p:cNvSpPr txBox="1"/>
              <p:nvPr/>
            </p:nvSpPr>
            <p:spPr>
              <a:xfrm>
                <a:off x="6257915" y="3837559"/>
                <a:ext cx="4652966" cy="792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2.23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2.23+16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.100=</m:t>
                      </m:r>
                      <m: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74,2%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66FDC4-900B-48EA-8089-0822E6956C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915" y="3837559"/>
                <a:ext cx="4652966" cy="7923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B003206-65FD-4194-B4FF-E47CA347259A}"/>
                  </a:ext>
                </a:extLst>
              </p:cNvPr>
              <p:cNvSpPr txBox="1"/>
              <p:nvPr/>
            </p:nvSpPr>
            <p:spPr>
              <a:xfrm>
                <a:off x="6324605" y="4958925"/>
                <a:ext cx="386713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𝑂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=100−74,2=25,8%</m:t>
                      </m:r>
                    </m:oMath>
                  </m:oMathPara>
                </a14:m>
                <a:endParaRPr lang="en-US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B003206-65FD-4194-B4FF-E47CA3472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5" y="4958925"/>
                <a:ext cx="386713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44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723065-B54B-4BB7-9B77-F6126132040A}"/>
              </a:ext>
            </a:extLst>
          </p:cNvPr>
          <p:cNvSpPr txBox="1"/>
          <p:nvPr/>
        </p:nvSpPr>
        <p:spPr>
          <a:xfrm>
            <a:off x="1609725" y="89926"/>
            <a:ext cx="9925050" cy="2042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Na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O, Ca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NH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500g NH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nitơ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E2C99C-6579-47DC-8DA9-97A28E4EB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F6BA0A-7CB2-456E-B36E-E8A6918D174B}"/>
              </a:ext>
            </a:extLst>
          </p:cNvPr>
          <p:cNvCxnSpPr/>
          <p:nvPr/>
        </p:nvCxnSpPr>
        <p:spPr>
          <a:xfrm>
            <a:off x="5695950" y="3048742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26448A1-8E21-4F2C-9405-5A24C4F9548B}"/>
              </a:ext>
            </a:extLst>
          </p:cNvPr>
          <p:cNvSpPr txBox="1"/>
          <p:nvPr/>
        </p:nvSpPr>
        <p:spPr>
          <a:xfrm>
            <a:off x="742953" y="2334869"/>
            <a:ext cx="5038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3834F8-2F72-4D19-ABD4-E3A0FA2346E4}"/>
                  </a:ext>
                </a:extLst>
              </p:cNvPr>
              <p:cNvSpPr txBox="1"/>
              <p:nvPr/>
            </p:nvSpPr>
            <p:spPr>
              <a:xfrm>
                <a:off x="1371596" y="3449792"/>
                <a:ext cx="2924175" cy="78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.100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3834F8-2F72-4D19-ABD4-E3A0FA234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6" y="3449792"/>
                <a:ext cx="2924175" cy="7895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D7586D-09F2-48C7-AF9A-A480529775C9}"/>
                  </a:ext>
                </a:extLst>
              </p:cNvPr>
              <p:cNvSpPr txBox="1"/>
              <p:nvPr/>
            </p:nvSpPr>
            <p:spPr>
              <a:xfrm>
                <a:off x="1371596" y="4400183"/>
                <a:ext cx="2924175" cy="78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.100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D7586D-09F2-48C7-AF9A-A48052977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6" y="4400183"/>
                <a:ext cx="2924175" cy="7895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E368BF-2CAA-430B-A2FF-BB7FAF43917D}"/>
                  </a:ext>
                </a:extLst>
              </p:cNvPr>
              <p:cNvSpPr txBox="1"/>
              <p:nvPr/>
            </p:nvSpPr>
            <p:spPr>
              <a:xfrm>
                <a:off x="1371596" y="5350574"/>
                <a:ext cx="2924175" cy="78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.100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E368BF-2CAA-430B-A2FF-BB7FAF4391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6" y="5350574"/>
                <a:ext cx="2924175" cy="7895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4BA5010-E9A3-4A96-89BC-6933EE2C2CE9}"/>
              </a:ext>
            </a:extLst>
          </p:cNvPr>
          <p:cNvSpPr txBox="1"/>
          <p:nvPr/>
        </p:nvSpPr>
        <p:spPr>
          <a:xfrm>
            <a:off x="7534275" y="2334869"/>
            <a:ext cx="2047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FE1816-20A0-4A9D-A27E-EB5EA7C2E4E8}"/>
              </a:ext>
            </a:extLst>
          </p:cNvPr>
          <p:cNvSpPr txBox="1"/>
          <p:nvPr/>
        </p:nvSpPr>
        <p:spPr>
          <a:xfrm>
            <a:off x="5781678" y="3060037"/>
            <a:ext cx="2343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F175F13-CCD3-4FF2-ABF5-D88A4F102DF0}"/>
                  </a:ext>
                </a:extLst>
              </p:cNvPr>
              <p:cNvSpPr txBox="1"/>
              <p:nvPr/>
            </p:nvSpPr>
            <p:spPr>
              <a:xfrm>
                <a:off x="5695950" y="3785205"/>
                <a:ext cx="6000750" cy="83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𝐶𝑎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3.40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3.40+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31+16.4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.100=</m:t>
                      </m:r>
                      <m: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38,7%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F175F13-CCD3-4FF2-ABF5-D88A4F102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950" y="3785205"/>
                <a:ext cx="6000750" cy="8384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7135D85-7CF1-4446-AA08-AE92F6314C98}"/>
                  </a:ext>
                </a:extLst>
              </p:cNvPr>
              <p:cNvSpPr txBox="1"/>
              <p:nvPr/>
            </p:nvSpPr>
            <p:spPr>
              <a:xfrm>
                <a:off x="5505448" y="4825588"/>
                <a:ext cx="6000750" cy="83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3.31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3.40+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31+16.4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.100=</m:t>
                      </m:r>
                      <m: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30%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7135D85-7CF1-4446-AA08-AE92F6314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448" y="4825588"/>
                <a:ext cx="6000750" cy="8384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5FD7335-3C7A-4030-99D5-F9DD8D768CD5}"/>
                  </a:ext>
                </a:extLst>
              </p:cNvPr>
              <p:cNvSpPr txBox="1"/>
              <p:nvPr/>
            </p:nvSpPr>
            <p:spPr>
              <a:xfrm>
                <a:off x="5438773" y="5865971"/>
                <a:ext cx="515302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𝑂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=100−38,7−30=31,3%</m:t>
                      </m:r>
                    </m:oMath>
                  </m:oMathPara>
                </a14:m>
                <a:endParaRPr lang="en-US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5FD7335-3C7A-4030-99D5-F9DD8D768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773" y="5865971"/>
                <a:ext cx="515302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91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723065-B54B-4BB7-9B77-F6126132040A}"/>
              </a:ext>
            </a:extLst>
          </p:cNvPr>
          <p:cNvSpPr txBox="1"/>
          <p:nvPr/>
        </p:nvSpPr>
        <p:spPr>
          <a:xfrm>
            <a:off x="1609725" y="89926"/>
            <a:ext cx="9925050" cy="2042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Na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O, Ca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NH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500g NH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nitơ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E2C99C-6579-47DC-8DA9-97A28E4EB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F6BA0A-7CB2-456E-B36E-E8A6918D174B}"/>
              </a:ext>
            </a:extLst>
          </p:cNvPr>
          <p:cNvCxnSpPr/>
          <p:nvPr/>
        </p:nvCxnSpPr>
        <p:spPr>
          <a:xfrm>
            <a:off x="5695950" y="3048742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26448A1-8E21-4F2C-9405-5A24C4F9548B}"/>
              </a:ext>
            </a:extLst>
          </p:cNvPr>
          <p:cNvSpPr txBox="1"/>
          <p:nvPr/>
        </p:nvSpPr>
        <p:spPr>
          <a:xfrm>
            <a:off x="742953" y="2334869"/>
            <a:ext cx="5038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3834F8-2F72-4D19-ABD4-E3A0FA2346E4}"/>
                  </a:ext>
                </a:extLst>
              </p:cNvPr>
              <p:cNvSpPr txBox="1"/>
              <p:nvPr/>
            </p:nvSpPr>
            <p:spPr>
              <a:xfrm>
                <a:off x="1371596" y="3449792"/>
                <a:ext cx="2924175" cy="78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.100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3834F8-2F72-4D19-ABD4-E3A0FA234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6" y="3449792"/>
                <a:ext cx="2924175" cy="7895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D7586D-09F2-48C7-AF9A-A480529775C9}"/>
                  </a:ext>
                </a:extLst>
              </p:cNvPr>
              <p:cNvSpPr txBox="1"/>
              <p:nvPr/>
            </p:nvSpPr>
            <p:spPr>
              <a:xfrm>
                <a:off x="1371596" y="4400183"/>
                <a:ext cx="2924175" cy="78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.100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4D7586D-09F2-48C7-AF9A-A48052977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6" y="4400183"/>
                <a:ext cx="2924175" cy="7895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E368BF-2CAA-430B-A2FF-BB7FAF43917D}"/>
                  </a:ext>
                </a:extLst>
              </p:cNvPr>
              <p:cNvSpPr txBox="1"/>
              <p:nvPr/>
            </p:nvSpPr>
            <p:spPr>
              <a:xfrm>
                <a:off x="1371596" y="5350574"/>
                <a:ext cx="2924175" cy="78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.100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E368BF-2CAA-430B-A2FF-BB7FAF4391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6" y="5350574"/>
                <a:ext cx="2924175" cy="7895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4BA5010-E9A3-4A96-89BC-6933EE2C2CE9}"/>
              </a:ext>
            </a:extLst>
          </p:cNvPr>
          <p:cNvSpPr txBox="1"/>
          <p:nvPr/>
        </p:nvSpPr>
        <p:spPr>
          <a:xfrm>
            <a:off x="7534275" y="2334869"/>
            <a:ext cx="2047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FE1816-20A0-4A9D-A27E-EB5EA7C2E4E8}"/>
              </a:ext>
            </a:extLst>
          </p:cNvPr>
          <p:cNvSpPr txBox="1"/>
          <p:nvPr/>
        </p:nvSpPr>
        <p:spPr>
          <a:xfrm>
            <a:off x="5781678" y="3060037"/>
            <a:ext cx="2343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F175F13-CCD3-4FF2-ABF5-D88A4F102DF0}"/>
                  </a:ext>
                </a:extLst>
              </p:cNvPr>
              <p:cNvSpPr txBox="1"/>
              <p:nvPr/>
            </p:nvSpPr>
            <p:spPr>
              <a:xfrm>
                <a:off x="4895856" y="3738911"/>
                <a:ext cx="6000750" cy="792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2.14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.100=</m:t>
                      </m:r>
                      <m: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35%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F175F13-CCD3-4FF2-ABF5-D88A4F102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856" y="3738911"/>
                <a:ext cx="6000750" cy="7923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7135D85-7CF1-4446-AA08-AE92F6314C98}"/>
                  </a:ext>
                </a:extLst>
              </p:cNvPr>
              <p:cNvSpPr txBox="1"/>
              <p:nvPr/>
            </p:nvSpPr>
            <p:spPr>
              <a:xfrm>
                <a:off x="4752973" y="4686961"/>
                <a:ext cx="600075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4.1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.100=</m:t>
                      </m:r>
                      <m: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5%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7135D85-7CF1-4446-AA08-AE92F6314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973" y="4686961"/>
                <a:ext cx="6000750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5FD7335-3C7A-4030-99D5-F9DD8D768CD5}"/>
                  </a:ext>
                </a:extLst>
              </p:cNvPr>
              <p:cNvSpPr txBox="1"/>
              <p:nvPr/>
            </p:nvSpPr>
            <p:spPr>
              <a:xfrm>
                <a:off x="5595943" y="5668407"/>
                <a:ext cx="515302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𝑂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=100−35−5=60%</m:t>
                      </m:r>
                    </m:oMath>
                  </m:oMathPara>
                </a14:m>
                <a:endParaRPr lang="en-US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5FD7335-3C7A-4030-99D5-F9DD8D768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943" y="5668407"/>
                <a:ext cx="515302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947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833B21-21E1-41A7-9A2B-7E27F1112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134186-C1CA-4376-BFDD-B195FC04E3A7}"/>
              </a:ext>
            </a:extLst>
          </p:cNvPr>
          <p:cNvSpPr txBox="1"/>
          <p:nvPr/>
        </p:nvSpPr>
        <p:spPr>
          <a:xfrm>
            <a:off x="1609725" y="89926"/>
            <a:ext cx="9925050" cy="2042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Na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O, Ca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NH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500g NH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nitơ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A1F3F6-BCAF-45B2-BF18-5C9088AF0939}"/>
              </a:ext>
            </a:extLst>
          </p:cNvPr>
          <p:cNvSpPr txBox="1"/>
          <p:nvPr/>
        </p:nvSpPr>
        <p:spPr>
          <a:xfrm>
            <a:off x="4667250" y="2287244"/>
            <a:ext cx="2047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83E15D-3C3D-4882-B4B5-A14B5C50B061}"/>
                  </a:ext>
                </a:extLst>
              </p:cNvPr>
              <p:cNvSpPr txBox="1"/>
              <p:nvPr/>
            </p:nvSpPr>
            <p:spPr>
              <a:xfrm>
                <a:off x="1914525" y="4047536"/>
                <a:ext cx="4438650" cy="918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  <m:r>
                            <a:rPr lang="en-US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𝑁𝐻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83E15D-3C3D-4882-B4B5-A14B5C50B0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525" y="4047536"/>
                <a:ext cx="4438650" cy="9185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5B49A6A-0913-4E89-80D8-1AD3ED50669D}"/>
              </a:ext>
            </a:extLst>
          </p:cNvPr>
          <p:cNvSpPr txBox="1"/>
          <p:nvPr/>
        </p:nvSpPr>
        <p:spPr>
          <a:xfrm>
            <a:off x="1609725" y="3167390"/>
            <a:ext cx="7029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nitơ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500g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2566FD7-13BF-4EC7-A7A2-6F787D054919}"/>
                  </a:ext>
                </a:extLst>
              </p:cNvPr>
              <p:cNvSpPr txBox="1"/>
              <p:nvPr/>
            </p:nvSpPr>
            <p:spPr>
              <a:xfrm>
                <a:off x="5286375" y="4055551"/>
                <a:ext cx="4705350" cy="9105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35.500</m:t>
                          </m:r>
                        </m:num>
                        <m:den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472C4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</m:t>
                          </m:r>
                        </m:den>
                      </m:f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=175 (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𝑔𝑎𝑚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2566FD7-13BF-4EC7-A7A2-6F787D054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375" y="4055551"/>
                <a:ext cx="4705350" cy="910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24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690D50-E38F-4F94-AC65-6FFEBD8FBD0B}"/>
              </a:ext>
            </a:extLst>
          </p:cNvPr>
          <p:cNvSpPr txBox="1"/>
          <p:nvPr/>
        </p:nvSpPr>
        <p:spPr>
          <a:xfrm>
            <a:off x="1533525" y="149916"/>
            <a:ext cx="10325100" cy="2538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0250" marR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43,4%Na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11,3%C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mol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106 g/mol.</a:t>
            </a:r>
            <a:endParaRPr lang="en-US" sz="2800" dirty="0"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0250" marR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63,3%N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36,7%O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1,517.</a:t>
            </a:r>
            <a:endParaRPr lang="en-US" sz="2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5CD8F5-70F9-49AE-BBF1-1EAE45DC9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CB7F10-BB8E-4753-AAF0-D0C9D1E8AF03}"/>
              </a:ext>
            </a:extLst>
          </p:cNvPr>
          <p:cNvSpPr txBox="1"/>
          <p:nvPr/>
        </p:nvSpPr>
        <p:spPr>
          <a:xfrm>
            <a:off x="-95250" y="2773019"/>
            <a:ext cx="2047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3BBF7A-239D-4BCA-BD8E-BC93967F1788}"/>
              </a:ext>
            </a:extLst>
          </p:cNvPr>
          <p:cNvSpPr txBox="1"/>
          <p:nvPr/>
        </p:nvSpPr>
        <p:spPr>
          <a:xfrm>
            <a:off x="2143125" y="2773019"/>
            <a:ext cx="6143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mol A, ta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 = 106g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EEF4597-48BC-47ED-BEEB-04063B82F3E2}"/>
                  </a:ext>
                </a:extLst>
              </p:cNvPr>
              <p:cNvSpPr txBox="1"/>
              <p:nvPr/>
            </p:nvSpPr>
            <p:spPr>
              <a:xfrm>
                <a:off x="1590675" y="3300749"/>
                <a:ext cx="5991225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43,4.106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=46 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EEF4597-48BC-47ED-BEEB-04063B82F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5" y="3300749"/>
                <a:ext cx="5991225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C6E5605-1E08-4FC3-8202-51A2B2CFFE6F}"/>
                  </a:ext>
                </a:extLst>
              </p:cNvPr>
              <p:cNvSpPr txBox="1"/>
              <p:nvPr/>
            </p:nvSpPr>
            <p:spPr>
              <a:xfrm>
                <a:off x="7343775" y="3414177"/>
                <a:ext cx="3524250" cy="616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en-US" sz="1600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46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=2 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𝑚𝑜𝑙</m:t>
                    </m:r>
                  </m:oMath>
                </a14:m>
                <a:endParaRPr lang="en-US" sz="16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C6E5605-1E08-4FC3-8202-51A2B2CFF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775" y="3414177"/>
                <a:ext cx="3524250" cy="616515"/>
              </a:xfrm>
              <a:prstGeom prst="rect">
                <a:avLst/>
              </a:prstGeom>
              <a:blipFill>
                <a:blip r:embed="rId4"/>
                <a:stretch>
                  <a:fillRect l="-1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0DCBDD-0E3B-40A2-9BC2-62E3974B569B}"/>
                  </a:ext>
                </a:extLst>
              </p:cNvPr>
              <p:cNvSpPr txBox="1"/>
              <p:nvPr/>
            </p:nvSpPr>
            <p:spPr>
              <a:xfrm>
                <a:off x="1466850" y="4200558"/>
                <a:ext cx="5991225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11,3.106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=12 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0DCBDD-0E3B-40A2-9BC2-62E3974B56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50" y="4200558"/>
                <a:ext cx="5991225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32FBA7-2AAA-40F7-ABF3-1C78E7E903AF}"/>
                  </a:ext>
                </a:extLst>
              </p:cNvPr>
              <p:cNvSpPr txBox="1"/>
              <p:nvPr/>
            </p:nvSpPr>
            <p:spPr>
              <a:xfrm>
                <a:off x="7105650" y="4280087"/>
                <a:ext cx="3524250" cy="6146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en-US" sz="1600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𝑚𝑜𝑙</m:t>
                    </m:r>
                  </m:oMath>
                </a14:m>
                <a:endParaRPr lang="en-US" sz="16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32FBA7-2AAA-40F7-ABF3-1C78E7E90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650" y="4280087"/>
                <a:ext cx="3524250" cy="614655"/>
              </a:xfrm>
              <a:prstGeom prst="rect">
                <a:avLst/>
              </a:prstGeom>
              <a:blipFill>
                <a:blip r:embed="rId6"/>
                <a:stretch>
                  <a:fillRect l="-1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593174-60FB-400E-9F1A-96ADC5E376A4}"/>
                  </a:ext>
                </a:extLst>
              </p:cNvPr>
              <p:cNvSpPr txBox="1"/>
              <p:nvPr/>
            </p:nvSpPr>
            <p:spPr>
              <a:xfrm>
                <a:off x="1814513" y="5095734"/>
                <a:ext cx="48006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106−46−12=48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593174-60FB-400E-9F1A-96ADC5E37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513" y="5095734"/>
                <a:ext cx="4800600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6F01CE-FE9C-4A58-908B-D651FEA886F3}"/>
                  </a:ext>
                </a:extLst>
              </p:cNvPr>
              <p:cNvSpPr txBox="1"/>
              <p:nvPr/>
            </p:nvSpPr>
            <p:spPr>
              <a:xfrm>
                <a:off x="6786562" y="5035176"/>
                <a:ext cx="3524250" cy="6131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en-US" sz="1600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=3 </m:t>
                    </m:r>
                    <m:r>
                      <a:rPr lang="en-US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𝑚𝑜𝑙</m:t>
                    </m:r>
                  </m:oMath>
                </a14:m>
                <a:endParaRPr lang="en-US" sz="16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6F01CE-FE9C-4A58-908B-D651FEA88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562" y="5035176"/>
                <a:ext cx="3524250" cy="613117"/>
              </a:xfrm>
              <a:prstGeom prst="rect">
                <a:avLst/>
              </a:prstGeom>
              <a:blipFill>
                <a:blip r:embed="rId8"/>
                <a:stretch>
                  <a:fillRect l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F37AD57E-BA88-4E60-9B0E-D43F756188BD}"/>
              </a:ext>
            </a:extLst>
          </p:cNvPr>
          <p:cNvSpPr txBox="1"/>
          <p:nvPr/>
        </p:nvSpPr>
        <p:spPr>
          <a:xfrm>
            <a:off x="2143125" y="5687037"/>
            <a:ext cx="967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mol A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mol Na, 1 mol C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mol 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A38A95-00BE-45E8-9CE6-B97D72492BCD}"/>
              </a:ext>
            </a:extLst>
          </p:cNvPr>
          <p:cNvSpPr txBox="1"/>
          <p:nvPr/>
        </p:nvSpPr>
        <p:spPr>
          <a:xfrm>
            <a:off x="2143126" y="6272996"/>
            <a:ext cx="61436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CTHH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5108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1185</Words>
  <Application>Microsoft Office PowerPoint</Application>
  <PresentationFormat>Widescreen</PresentationFormat>
  <Paragraphs>204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 hoang</dc:creator>
  <cp:lastModifiedBy>hong hoang</cp:lastModifiedBy>
  <cp:revision>8</cp:revision>
  <dcterms:created xsi:type="dcterms:W3CDTF">2021-09-01T10:57:32Z</dcterms:created>
  <dcterms:modified xsi:type="dcterms:W3CDTF">2021-09-01T15:25:24Z</dcterms:modified>
</cp:coreProperties>
</file>