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8" r:id="rId2"/>
    <p:sldId id="257" r:id="rId3"/>
    <p:sldId id="264" r:id="rId4"/>
    <p:sldId id="265" r:id="rId5"/>
    <p:sldId id="266" r:id="rId6"/>
    <p:sldId id="268" r:id="rId7"/>
    <p:sldId id="269" r:id="rId8"/>
    <p:sldId id="270" r:id="rId9"/>
    <p:sldId id="272" r:id="rId10"/>
    <p:sldId id="271" r:id="rId11"/>
    <p:sldId id="273" r:id="rId12"/>
    <p:sldId id="259" r:id="rId13"/>
    <p:sldId id="274" r:id="rId14"/>
    <p:sldId id="275" r:id="rId15"/>
    <p:sldId id="276" r:id="rId16"/>
    <p:sldId id="260" r:id="rId17"/>
    <p:sldId id="277" r:id="rId18"/>
    <p:sldId id="278" r:id="rId19"/>
    <p:sldId id="279" r:id="rId20"/>
    <p:sldId id="280" r:id="rId21"/>
    <p:sldId id="281" r:id="rId22"/>
    <p:sldId id="282" r:id="rId23"/>
    <p:sldId id="28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7F8DE-3670-4422-B2E5-0C281DDE274E}" type="datetimeFigureOut">
              <a:rPr lang="en-US" smtClean="0"/>
              <a:t>29/9/2021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DB159-FAE2-4DC6-8EB1-FE3EFC5AC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71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7A345A-969C-4A46-99C2-C94D8FFB11AB}" type="slidenum">
              <a:rPr lang="en-US"/>
              <a:pPr/>
              <a:t>10</a:t>
            </a:fld>
            <a:endParaRPr lang="en-US"/>
          </a:p>
        </p:txBody>
      </p:sp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154F441E-50A2-4E93-B954-EFA8C74D2461}" type="slidenum">
              <a:rPr lang="en-US" sz="1200" smtClean="0">
                <a:cs typeface="+mn-cs"/>
              </a:rPr>
              <a:pPr algn="r">
                <a:defRPr/>
              </a:pPr>
              <a:t>10</a:t>
            </a:fld>
            <a:endParaRPr lang="en-US" sz="120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068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29/9/2021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29/9/2021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0B4F1D-92E2-4E2D-9B6D-8D2D3175908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967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29/9/2021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29/9/2021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29/9/2021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29/9/2021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1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ClipArt/Anhdong/Nguoi_vat/ag00355_.gif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../ClipArt/Anhdong/Nguoi_vat/ag00355_.gif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../ClipArt/Anhdong/Nguoi_vat/ag00355_.gif" TargetMode="External"/><Relationship Id="rId7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m.vn/imgres?imgurl=http://upload.wikimedia.org/wikipedia/commons/thumb/f/fe/Flag_of_Algeria_(bordered).svg/800px-Flag_of_Algeria_(bordered).svg.png&amp;imgrefurl=http://vi.wikipedia.org/wiki/T%E1%BA%ADp_tin:Flag_of_Algeria_(bordered).svg&amp;usg=__OHYfpON1fKkyZbBwabiOrLAaRdo=&amp;h=542&amp;w=800&amp;sz=16&amp;hl=vi&amp;start=4&amp;um=1&amp;tbnid=c-qeHrhLqiH-nM:&amp;tbnh=97&amp;tbnw=143&amp;prev=/images?q=c%E1%BB%9D++angeria&amp;hl=vi&amp;sa=G&amp;um=1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namchauphi.ppt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../ClipArt/Anhdong/Nguoi_vat/ag00355_.gif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2282058" y="1550300"/>
            <a:ext cx="753345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3300"/>
                </a:solidFill>
                <a:latin typeface="VNI-Revue" pitchFamily="2" charset="0"/>
              </a:rPr>
              <a:t> </a:t>
            </a:r>
            <a:r>
              <a:rPr lang="en-US" sz="4000" b="1" dirty="0">
                <a:solidFill>
                  <a:srgbClr val="FF3300"/>
                </a:solidFill>
                <a:latin typeface="Times New Roman" pitchFamily="18" charset="0"/>
              </a:rPr>
              <a:t>CHÀO MỪNG CÁC </a:t>
            </a:r>
            <a:r>
              <a:rPr lang="en-US" sz="4000" b="1" dirty="0" smtClean="0">
                <a:solidFill>
                  <a:srgbClr val="FF3300"/>
                </a:solidFill>
                <a:latin typeface="Times New Roman" pitchFamily="18" charset="0"/>
              </a:rPr>
              <a:t>EM THAM GIA GIỜ HỌC TRỰC TUYẾN 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F3300"/>
                </a:solidFill>
                <a:latin typeface="Times New Roman" pitchFamily="18" charset="0"/>
              </a:rPr>
              <a:t>MÔN </a:t>
            </a:r>
            <a:r>
              <a:rPr lang="en-US" sz="4000" b="1" dirty="0">
                <a:solidFill>
                  <a:srgbClr val="FF3300"/>
                </a:solidFill>
                <a:latin typeface="Times New Roman" pitchFamily="18" charset="0"/>
              </a:rPr>
              <a:t>LỊCH SỬ LỚP </a:t>
            </a:r>
            <a:r>
              <a:rPr lang="en-US" sz="4000" b="1" dirty="0" smtClean="0">
                <a:solidFill>
                  <a:srgbClr val="FF3300"/>
                </a:solidFill>
                <a:latin typeface="Times New Roman" pitchFamily="18" charset="0"/>
              </a:rPr>
              <a:t>9</a:t>
            </a:r>
            <a:endParaRPr lang="en-US" sz="4000" b="1" dirty="0">
              <a:solidFill>
                <a:srgbClr val="FF3300"/>
              </a:solidFill>
              <a:latin typeface="VNI-Revue" pitchFamily="2" charset="0"/>
            </a:endParaRPr>
          </a:p>
        </p:txBody>
      </p:sp>
      <p:pic>
        <p:nvPicPr>
          <p:cNvPr id="3081" name="Picture 18" descr="crossbut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19600"/>
            <a:ext cx="14668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3368562" y="4912667"/>
            <a:ext cx="58762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prstClr val="white"/>
                </a:solidFill>
                <a:latin typeface="Times New Roman" pitchFamily="18" charset="0"/>
              </a:rPr>
              <a:t>Giáo viên thực hiện: Vương Thị Thúy Dung</a:t>
            </a:r>
          </a:p>
        </p:txBody>
      </p:sp>
      <p:pic>
        <p:nvPicPr>
          <p:cNvPr id="11" name="Picture 18" descr="crossbut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542" y="4432756"/>
            <a:ext cx="14668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17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5" grpId="0"/>
      <p:bldP spid="30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9" name="Group 2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64224934"/>
              </p:ext>
            </p:extLst>
          </p:nvPr>
        </p:nvGraphicFramePr>
        <p:xfrm>
          <a:off x="406400" y="838200"/>
          <a:ext cx="11582400" cy="5669280"/>
        </p:xfrm>
        <a:graphic>
          <a:graphicData uri="http://schemas.openxmlformats.org/drawingml/2006/table">
            <a:tbl>
              <a:tblPr/>
              <a:tblGrid>
                <a:gridCol w="2491317"/>
                <a:gridCol w="2101849"/>
                <a:gridCol w="2292351"/>
                <a:gridCol w="2296583"/>
                <a:gridCol w="2400300"/>
              </a:tblGrid>
              <a:tr h="5850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Khu vực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 giành độc lập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 gian độc lập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Kết quả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7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I. Giai đoạn từ 1945 đến giữa những năm 60 TK XX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Đông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NamÁ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 Á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Phi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Châu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Phi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La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In-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đô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-xi-a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Nam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Lào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Ấn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Ai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Cập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An-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giê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nước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 Ba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17/8/1945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2/9/1945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12/10/1945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1946-1950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1952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1954-1962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- 1960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1/1/1959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60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kỉ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XX,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thống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thuộc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CNĐQ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căn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sụp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đổ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02" name="Text Box 133"/>
          <p:cNvSpPr txBox="1">
            <a:spLocks noChangeArrowheads="1"/>
          </p:cNvSpPr>
          <p:nvPr/>
        </p:nvSpPr>
        <p:spPr bwMode="auto">
          <a:xfrm>
            <a:off x="2957884" y="55659"/>
            <a:ext cx="67904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GIAI ĐOẠN PHÁT TRIỂN CỦA PHONG TRÀO GIẢI PHÓNG DÂN TỘC TRÊN THẾ GIỚI SAU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CTTGII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67165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5B841B96-C7EF-4BD8-95CE-5390F1972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04257" y="283029"/>
            <a:ext cx="9144000" cy="1828800"/>
          </a:xfrm>
        </p:spPr>
        <p:txBody>
          <a:bodyPr/>
          <a:lstStyle/>
          <a:p>
            <a:pPr algn="ctr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QUÁ TRÌNH PHÁT TRIỂN CỦA PHONG TRÀO GIẢI PHÓNG DÂN TỘC VÀ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 RÃ  CỦA HỆ THỐNG THUỘC ĐỊA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4C6787-14EE-4733-8B13-F3C3993E3887}"/>
              </a:ext>
            </a:extLst>
          </p:cNvPr>
          <p:cNvSpPr txBox="1"/>
          <p:nvPr/>
        </p:nvSpPr>
        <p:spPr>
          <a:xfrm>
            <a:off x="284952" y="992997"/>
            <a:ext cx="8230894" cy="1118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2095">
              <a:lnSpc>
                <a:spcPct val="125000"/>
              </a:lnSpc>
              <a:spcBef>
                <a:spcPts val="600"/>
              </a:spcBef>
              <a:spcAft>
                <a:spcPts val="400"/>
              </a:spcAft>
            </a:pPr>
            <a:r>
              <a:rPr lang="pt-BR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pt-BR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Giai </a:t>
            </a:r>
            <a:r>
              <a:rPr lang="pt-B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 từ giữa những năm 60 </a:t>
            </a:r>
            <a:r>
              <a:rPr lang="pt-BR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 giữa </a:t>
            </a:r>
            <a:r>
              <a:rPr lang="pt-B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 năm 70 của thế kỉ XX </a:t>
            </a:r>
            <a:endParaRPr lang="en-US" sz="3000" b="1" i="1" dirty="0">
              <a:solidFill>
                <a:schemeClr val="bg1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2417236" y="2269544"/>
            <a:ext cx="6527981" cy="1835281"/>
          </a:xfrm>
          <a:prstGeom prst="horizontalScroll">
            <a:avLst>
              <a:gd name="adj" fmla="val 12500"/>
            </a:avLst>
          </a:prstGeom>
          <a:solidFill>
            <a:srgbClr val="00B050">
              <a:alpha val="3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cơ bản của giai đoạn này là gì?</a:t>
            </a:r>
            <a:endParaRPr lang="en-US" alt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15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6625" descr="BD Chau P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457200"/>
            <a:ext cx="5281613" cy="57150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Text Box 26626"/>
          <p:cNvSpPr txBox="1">
            <a:spLocks noChangeArrowheads="1"/>
          </p:cNvSpPr>
          <p:nvPr/>
        </p:nvSpPr>
        <p:spPr bwMode="auto">
          <a:xfrm>
            <a:off x="4572000" y="62484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.VnTime" panose="020B7200000000000000" pitchFamily="34" charset="0"/>
                <a:ea typeface="SimSun" pitchFamily="2" charset="-122"/>
              </a:rPr>
              <a:t>B¶n ®å ch©u Phi</a:t>
            </a:r>
          </a:p>
        </p:txBody>
      </p:sp>
      <p:sp>
        <p:nvSpPr>
          <p:cNvPr id="26628" name="Freeform 26627"/>
          <p:cNvSpPr>
            <a:spLocks noChangeArrowheads="1"/>
          </p:cNvSpPr>
          <p:nvPr/>
        </p:nvSpPr>
        <p:spPr bwMode="auto">
          <a:xfrm>
            <a:off x="3908426" y="2471738"/>
            <a:ext cx="206375" cy="119062"/>
          </a:xfrm>
          <a:custGeom>
            <a:avLst/>
            <a:gdLst>
              <a:gd name="T0" fmla="*/ 195263 w 130"/>
              <a:gd name="T1" fmla="*/ 14287 h 75"/>
              <a:gd name="T2" fmla="*/ 119063 w 130"/>
              <a:gd name="T3" fmla="*/ 0 h 75"/>
              <a:gd name="T4" fmla="*/ 23813 w 130"/>
              <a:gd name="T5" fmla="*/ 14287 h 75"/>
              <a:gd name="T6" fmla="*/ 76200 w 130"/>
              <a:gd name="T7" fmla="*/ 66675 h 75"/>
              <a:gd name="T8" fmla="*/ 95250 w 130"/>
              <a:gd name="T9" fmla="*/ 104775 h 75"/>
              <a:gd name="T10" fmla="*/ 100013 w 130"/>
              <a:gd name="T11" fmla="*/ 119062 h 75"/>
              <a:gd name="T12" fmla="*/ 104775 w 130"/>
              <a:gd name="T13" fmla="*/ 104775 h 75"/>
              <a:gd name="T14" fmla="*/ 161925 w 130"/>
              <a:gd name="T15" fmla="*/ 76200 h 75"/>
              <a:gd name="T16" fmla="*/ 195263 w 130"/>
              <a:gd name="T17" fmla="*/ 14287 h 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30" h="75">
                <a:moveTo>
                  <a:pt x="123" y="9"/>
                </a:moveTo>
                <a:cubicBezTo>
                  <a:pt x="107" y="4"/>
                  <a:pt x="91" y="5"/>
                  <a:pt x="75" y="0"/>
                </a:cubicBezTo>
                <a:cubicBezTo>
                  <a:pt x="54" y="4"/>
                  <a:pt x="37" y="7"/>
                  <a:pt x="15" y="9"/>
                </a:cubicBezTo>
                <a:cubicBezTo>
                  <a:pt x="0" y="31"/>
                  <a:pt x="31" y="36"/>
                  <a:pt x="48" y="42"/>
                </a:cubicBezTo>
                <a:cubicBezTo>
                  <a:pt x="43" y="56"/>
                  <a:pt x="49" y="59"/>
                  <a:pt x="60" y="66"/>
                </a:cubicBezTo>
                <a:cubicBezTo>
                  <a:pt x="61" y="69"/>
                  <a:pt x="60" y="75"/>
                  <a:pt x="63" y="75"/>
                </a:cubicBezTo>
                <a:cubicBezTo>
                  <a:pt x="66" y="75"/>
                  <a:pt x="64" y="68"/>
                  <a:pt x="66" y="66"/>
                </a:cubicBezTo>
                <a:cubicBezTo>
                  <a:pt x="74" y="58"/>
                  <a:pt x="92" y="54"/>
                  <a:pt x="102" y="48"/>
                </a:cubicBezTo>
                <a:cubicBezTo>
                  <a:pt x="111" y="34"/>
                  <a:pt x="130" y="29"/>
                  <a:pt x="123" y="9"/>
                </a:cubicBez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Freeform 26628"/>
          <p:cNvSpPr>
            <a:spLocks noChangeArrowheads="1"/>
          </p:cNvSpPr>
          <p:nvPr/>
        </p:nvSpPr>
        <p:spPr bwMode="auto">
          <a:xfrm>
            <a:off x="5754688" y="3810000"/>
            <a:ext cx="844550" cy="819150"/>
          </a:xfrm>
          <a:custGeom>
            <a:avLst/>
            <a:gdLst>
              <a:gd name="T0" fmla="*/ 712788 w 532"/>
              <a:gd name="T1" fmla="*/ 490538 h 516"/>
              <a:gd name="T2" fmla="*/ 703263 w 532"/>
              <a:gd name="T3" fmla="*/ 681038 h 516"/>
              <a:gd name="T4" fmla="*/ 712788 w 532"/>
              <a:gd name="T5" fmla="*/ 695325 h 516"/>
              <a:gd name="T6" fmla="*/ 727075 w 532"/>
              <a:gd name="T7" fmla="*/ 704850 h 516"/>
              <a:gd name="T8" fmla="*/ 750888 w 532"/>
              <a:gd name="T9" fmla="*/ 742950 h 516"/>
              <a:gd name="T10" fmla="*/ 765175 w 532"/>
              <a:gd name="T11" fmla="*/ 771525 h 516"/>
              <a:gd name="T12" fmla="*/ 750888 w 532"/>
              <a:gd name="T13" fmla="*/ 781050 h 516"/>
              <a:gd name="T14" fmla="*/ 655638 w 532"/>
              <a:gd name="T15" fmla="*/ 819150 h 516"/>
              <a:gd name="T16" fmla="*/ 469900 w 532"/>
              <a:gd name="T17" fmla="*/ 781050 h 516"/>
              <a:gd name="T18" fmla="*/ 184150 w 532"/>
              <a:gd name="T19" fmla="*/ 766763 h 516"/>
              <a:gd name="T20" fmla="*/ 79375 w 532"/>
              <a:gd name="T21" fmla="*/ 738188 h 516"/>
              <a:gd name="T22" fmla="*/ 12700 w 532"/>
              <a:gd name="T23" fmla="*/ 738188 h 516"/>
              <a:gd name="T24" fmla="*/ 31750 w 532"/>
              <a:gd name="T25" fmla="*/ 614363 h 516"/>
              <a:gd name="T26" fmla="*/ 36513 w 532"/>
              <a:gd name="T27" fmla="*/ 585788 h 516"/>
              <a:gd name="T28" fmla="*/ 46038 w 532"/>
              <a:gd name="T29" fmla="*/ 571500 h 516"/>
              <a:gd name="T30" fmla="*/ 65088 w 532"/>
              <a:gd name="T31" fmla="*/ 490538 h 516"/>
              <a:gd name="T32" fmla="*/ 117475 w 532"/>
              <a:gd name="T33" fmla="*/ 423863 h 516"/>
              <a:gd name="T34" fmla="*/ 146050 w 532"/>
              <a:gd name="T35" fmla="*/ 414338 h 516"/>
              <a:gd name="T36" fmla="*/ 141288 w 532"/>
              <a:gd name="T37" fmla="*/ 285750 h 516"/>
              <a:gd name="T38" fmla="*/ 127000 w 532"/>
              <a:gd name="T39" fmla="*/ 280988 h 516"/>
              <a:gd name="T40" fmla="*/ 112713 w 532"/>
              <a:gd name="T41" fmla="*/ 252413 h 516"/>
              <a:gd name="T42" fmla="*/ 84138 w 532"/>
              <a:gd name="T43" fmla="*/ 90488 h 516"/>
              <a:gd name="T44" fmla="*/ 65088 w 532"/>
              <a:gd name="T45" fmla="*/ 42863 h 516"/>
              <a:gd name="T46" fmla="*/ 69850 w 532"/>
              <a:gd name="T47" fmla="*/ 0 h 516"/>
              <a:gd name="T48" fmla="*/ 336550 w 532"/>
              <a:gd name="T49" fmla="*/ 23813 h 516"/>
              <a:gd name="T50" fmla="*/ 379413 w 532"/>
              <a:gd name="T51" fmla="*/ 100013 h 516"/>
              <a:gd name="T52" fmla="*/ 412750 w 532"/>
              <a:gd name="T53" fmla="*/ 138113 h 516"/>
              <a:gd name="T54" fmla="*/ 460375 w 532"/>
              <a:gd name="T55" fmla="*/ 157163 h 516"/>
              <a:gd name="T56" fmla="*/ 493713 w 532"/>
              <a:gd name="T57" fmla="*/ 138113 h 516"/>
              <a:gd name="T58" fmla="*/ 531813 w 532"/>
              <a:gd name="T59" fmla="*/ 109538 h 516"/>
              <a:gd name="T60" fmla="*/ 574675 w 532"/>
              <a:gd name="T61" fmla="*/ 66675 h 516"/>
              <a:gd name="T62" fmla="*/ 684213 w 532"/>
              <a:gd name="T63" fmla="*/ 95250 h 516"/>
              <a:gd name="T64" fmla="*/ 674688 w 532"/>
              <a:gd name="T65" fmla="*/ 214313 h 516"/>
              <a:gd name="T66" fmla="*/ 712788 w 532"/>
              <a:gd name="T67" fmla="*/ 261938 h 516"/>
              <a:gd name="T68" fmla="*/ 731838 w 532"/>
              <a:gd name="T69" fmla="*/ 333375 h 516"/>
              <a:gd name="T70" fmla="*/ 788988 w 532"/>
              <a:gd name="T71" fmla="*/ 347663 h 516"/>
              <a:gd name="T72" fmla="*/ 817563 w 532"/>
              <a:gd name="T73" fmla="*/ 357188 h 516"/>
              <a:gd name="T74" fmla="*/ 836613 w 532"/>
              <a:gd name="T75" fmla="*/ 371475 h 516"/>
              <a:gd name="T76" fmla="*/ 827088 w 532"/>
              <a:gd name="T77" fmla="*/ 490538 h 516"/>
              <a:gd name="T78" fmla="*/ 788988 w 532"/>
              <a:gd name="T79" fmla="*/ 485775 h 516"/>
              <a:gd name="T80" fmla="*/ 712788 w 532"/>
              <a:gd name="T81" fmla="*/ 490538 h 516"/>
              <a:gd name="T82" fmla="*/ 712788 w 532"/>
              <a:gd name="T83" fmla="*/ 590550 h 51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32" h="516">
                <a:moveTo>
                  <a:pt x="449" y="309"/>
                </a:moveTo>
                <a:cubicBezTo>
                  <a:pt x="439" y="348"/>
                  <a:pt x="456" y="389"/>
                  <a:pt x="443" y="429"/>
                </a:cubicBezTo>
                <a:cubicBezTo>
                  <a:pt x="445" y="432"/>
                  <a:pt x="446" y="435"/>
                  <a:pt x="449" y="438"/>
                </a:cubicBezTo>
                <a:cubicBezTo>
                  <a:pt x="452" y="441"/>
                  <a:pt x="456" y="441"/>
                  <a:pt x="458" y="444"/>
                </a:cubicBezTo>
                <a:cubicBezTo>
                  <a:pt x="467" y="455"/>
                  <a:pt x="457" y="463"/>
                  <a:pt x="473" y="468"/>
                </a:cubicBezTo>
                <a:cubicBezTo>
                  <a:pt x="475" y="474"/>
                  <a:pt x="483" y="479"/>
                  <a:pt x="482" y="486"/>
                </a:cubicBezTo>
                <a:cubicBezTo>
                  <a:pt x="481" y="490"/>
                  <a:pt x="476" y="491"/>
                  <a:pt x="473" y="492"/>
                </a:cubicBezTo>
                <a:cubicBezTo>
                  <a:pt x="453" y="501"/>
                  <a:pt x="434" y="511"/>
                  <a:pt x="413" y="516"/>
                </a:cubicBezTo>
                <a:cubicBezTo>
                  <a:pt x="383" y="496"/>
                  <a:pt x="330" y="495"/>
                  <a:pt x="296" y="492"/>
                </a:cubicBezTo>
                <a:cubicBezTo>
                  <a:pt x="255" y="478"/>
                  <a:pt x="137" y="484"/>
                  <a:pt x="116" y="483"/>
                </a:cubicBezTo>
                <a:cubicBezTo>
                  <a:pt x="93" y="477"/>
                  <a:pt x="74" y="468"/>
                  <a:pt x="50" y="465"/>
                </a:cubicBezTo>
                <a:cubicBezTo>
                  <a:pt x="28" y="467"/>
                  <a:pt x="17" y="478"/>
                  <a:pt x="8" y="465"/>
                </a:cubicBezTo>
                <a:cubicBezTo>
                  <a:pt x="1" y="439"/>
                  <a:pt x="0" y="407"/>
                  <a:pt x="20" y="387"/>
                </a:cubicBezTo>
                <a:cubicBezTo>
                  <a:pt x="21" y="381"/>
                  <a:pt x="21" y="375"/>
                  <a:pt x="23" y="369"/>
                </a:cubicBezTo>
                <a:cubicBezTo>
                  <a:pt x="24" y="366"/>
                  <a:pt x="28" y="364"/>
                  <a:pt x="29" y="360"/>
                </a:cubicBezTo>
                <a:cubicBezTo>
                  <a:pt x="38" y="308"/>
                  <a:pt x="20" y="330"/>
                  <a:pt x="41" y="309"/>
                </a:cubicBezTo>
                <a:cubicBezTo>
                  <a:pt x="46" y="293"/>
                  <a:pt x="59" y="276"/>
                  <a:pt x="74" y="267"/>
                </a:cubicBezTo>
                <a:cubicBezTo>
                  <a:pt x="80" y="264"/>
                  <a:pt x="92" y="261"/>
                  <a:pt x="92" y="261"/>
                </a:cubicBezTo>
                <a:cubicBezTo>
                  <a:pt x="91" y="234"/>
                  <a:pt x="93" y="207"/>
                  <a:pt x="89" y="180"/>
                </a:cubicBezTo>
                <a:cubicBezTo>
                  <a:pt x="89" y="177"/>
                  <a:pt x="82" y="179"/>
                  <a:pt x="80" y="177"/>
                </a:cubicBezTo>
                <a:cubicBezTo>
                  <a:pt x="75" y="173"/>
                  <a:pt x="73" y="165"/>
                  <a:pt x="71" y="159"/>
                </a:cubicBezTo>
                <a:cubicBezTo>
                  <a:pt x="66" y="124"/>
                  <a:pt x="73" y="87"/>
                  <a:pt x="53" y="57"/>
                </a:cubicBezTo>
                <a:cubicBezTo>
                  <a:pt x="50" y="45"/>
                  <a:pt x="48" y="37"/>
                  <a:pt x="41" y="27"/>
                </a:cubicBezTo>
                <a:cubicBezTo>
                  <a:pt x="37" y="12"/>
                  <a:pt x="31" y="9"/>
                  <a:pt x="44" y="0"/>
                </a:cubicBezTo>
                <a:cubicBezTo>
                  <a:pt x="100" y="4"/>
                  <a:pt x="156" y="8"/>
                  <a:pt x="212" y="15"/>
                </a:cubicBezTo>
                <a:cubicBezTo>
                  <a:pt x="223" y="31"/>
                  <a:pt x="226" y="50"/>
                  <a:pt x="239" y="63"/>
                </a:cubicBezTo>
                <a:cubicBezTo>
                  <a:pt x="243" y="79"/>
                  <a:pt x="244" y="83"/>
                  <a:pt x="260" y="87"/>
                </a:cubicBezTo>
                <a:cubicBezTo>
                  <a:pt x="270" y="94"/>
                  <a:pt x="279" y="95"/>
                  <a:pt x="290" y="99"/>
                </a:cubicBezTo>
                <a:cubicBezTo>
                  <a:pt x="295" y="85"/>
                  <a:pt x="297" y="78"/>
                  <a:pt x="311" y="87"/>
                </a:cubicBezTo>
                <a:cubicBezTo>
                  <a:pt x="327" y="83"/>
                  <a:pt x="322" y="78"/>
                  <a:pt x="335" y="69"/>
                </a:cubicBezTo>
                <a:cubicBezTo>
                  <a:pt x="343" y="57"/>
                  <a:pt x="354" y="54"/>
                  <a:pt x="362" y="42"/>
                </a:cubicBezTo>
                <a:cubicBezTo>
                  <a:pt x="389" y="45"/>
                  <a:pt x="406" y="52"/>
                  <a:pt x="431" y="60"/>
                </a:cubicBezTo>
                <a:cubicBezTo>
                  <a:pt x="439" y="83"/>
                  <a:pt x="431" y="112"/>
                  <a:pt x="425" y="135"/>
                </a:cubicBezTo>
                <a:cubicBezTo>
                  <a:pt x="429" y="151"/>
                  <a:pt x="438" y="154"/>
                  <a:pt x="449" y="165"/>
                </a:cubicBezTo>
                <a:cubicBezTo>
                  <a:pt x="456" y="186"/>
                  <a:pt x="451" y="171"/>
                  <a:pt x="461" y="210"/>
                </a:cubicBezTo>
                <a:cubicBezTo>
                  <a:pt x="461" y="210"/>
                  <a:pt x="491" y="217"/>
                  <a:pt x="497" y="219"/>
                </a:cubicBezTo>
                <a:cubicBezTo>
                  <a:pt x="503" y="221"/>
                  <a:pt x="515" y="225"/>
                  <a:pt x="515" y="225"/>
                </a:cubicBezTo>
                <a:cubicBezTo>
                  <a:pt x="532" y="213"/>
                  <a:pt x="532" y="218"/>
                  <a:pt x="527" y="234"/>
                </a:cubicBezTo>
                <a:cubicBezTo>
                  <a:pt x="525" y="259"/>
                  <a:pt x="531" y="286"/>
                  <a:pt x="521" y="309"/>
                </a:cubicBezTo>
                <a:cubicBezTo>
                  <a:pt x="518" y="316"/>
                  <a:pt x="505" y="306"/>
                  <a:pt x="497" y="306"/>
                </a:cubicBezTo>
                <a:cubicBezTo>
                  <a:pt x="481" y="306"/>
                  <a:pt x="458" y="296"/>
                  <a:pt x="449" y="309"/>
                </a:cubicBezTo>
                <a:cubicBezTo>
                  <a:pt x="437" y="326"/>
                  <a:pt x="449" y="351"/>
                  <a:pt x="449" y="372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630" name="Group 26629"/>
          <p:cNvGrpSpPr>
            <a:grpSpLocks/>
          </p:cNvGrpSpPr>
          <p:nvPr/>
        </p:nvGrpSpPr>
        <p:grpSpPr bwMode="auto">
          <a:xfrm>
            <a:off x="7008814" y="4143376"/>
            <a:ext cx="695325" cy="1114425"/>
            <a:chOff x="3455" y="2610"/>
            <a:chExt cx="438" cy="702"/>
          </a:xfrm>
        </p:grpSpPr>
        <p:sp>
          <p:nvSpPr>
            <p:cNvPr id="28683" name="Freeform 26630"/>
            <p:cNvSpPr>
              <a:spLocks noChangeArrowheads="1"/>
            </p:cNvSpPr>
            <p:nvPr/>
          </p:nvSpPr>
          <p:spPr bwMode="auto">
            <a:xfrm>
              <a:off x="3648" y="2622"/>
              <a:ext cx="245" cy="378"/>
            </a:xfrm>
            <a:custGeom>
              <a:avLst/>
              <a:gdLst>
                <a:gd name="T0" fmla="*/ 237 w 245"/>
                <a:gd name="T1" fmla="*/ 0 h 378"/>
                <a:gd name="T2" fmla="*/ 237 w 245"/>
                <a:gd name="T3" fmla="*/ 63 h 378"/>
                <a:gd name="T4" fmla="*/ 234 w 245"/>
                <a:gd name="T5" fmla="*/ 93 h 378"/>
                <a:gd name="T6" fmla="*/ 228 w 245"/>
                <a:gd name="T7" fmla="*/ 111 h 378"/>
                <a:gd name="T8" fmla="*/ 237 w 245"/>
                <a:gd name="T9" fmla="*/ 153 h 378"/>
                <a:gd name="T10" fmla="*/ 243 w 245"/>
                <a:gd name="T11" fmla="*/ 171 h 378"/>
                <a:gd name="T12" fmla="*/ 231 w 245"/>
                <a:gd name="T13" fmla="*/ 201 h 378"/>
                <a:gd name="T14" fmla="*/ 213 w 245"/>
                <a:gd name="T15" fmla="*/ 228 h 378"/>
                <a:gd name="T16" fmla="*/ 210 w 245"/>
                <a:gd name="T17" fmla="*/ 237 h 378"/>
                <a:gd name="T18" fmla="*/ 171 w 245"/>
                <a:gd name="T19" fmla="*/ 252 h 378"/>
                <a:gd name="T20" fmla="*/ 120 w 245"/>
                <a:gd name="T21" fmla="*/ 279 h 378"/>
                <a:gd name="T22" fmla="*/ 90 w 245"/>
                <a:gd name="T23" fmla="*/ 300 h 378"/>
                <a:gd name="T24" fmla="*/ 72 w 245"/>
                <a:gd name="T25" fmla="*/ 309 h 378"/>
                <a:gd name="T26" fmla="*/ 60 w 245"/>
                <a:gd name="T27" fmla="*/ 321 h 378"/>
                <a:gd name="T28" fmla="*/ 33 w 245"/>
                <a:gd name="T29" fmla="*/ 339 h 378"/>
                <a:gd name="T30" fmla="*/ 12 w 245"/>
                <a:gd name="T31" fmla="*/ 360 h 378"/>
                <a:gd name="T32" fmla="*/ 0 w 245"/>
                <a:gd name="T33" fmla="*/ 378 h 3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5" h="378">
                  <a:moveTo>
                    <a:pt x="237" y="0"/>
                  </a:moveTo>
                  <a:cubicBezTo>
                    <a:pt x="240" y="25"/>
                    <a:pt x="245" y="40"/>
                    <a:pt x="237" y="63"/>
                  </a:cubicBezTo>
                  <a:cubicBezTo>
                    <a:pt x="236" y="73"/>
                    <a:pt x="236" y="83"/>
                    <a:pt x="234" y="93"/>
                  </a:cubicBezTo>
                  <a:cubicBezTo>
                    <a:pt x="233" y="99"/>
                    <a:pt x="228" y="111"/>
                    <a:pt x="228" y="111"/>
                  </a:cubicBezTo>
                  <a:cubicBezTo>
                    <a:pt x="230" y="125"/>
                    <a:pt x="233" y="139"/>
                    <a:pt x="237" y="153"/>
                  </a:cubicBezTo>
                  <a:cubicBezTo>
                    <a:pt x="239" y="159"/>
                    <a:pt x="243" y="171"/>
                    <a:pt x="243" y="171"/>
                  </a:cubicBezTo>
                  <a:cubicBezTo>
                    <a:pt x="236" y="181"/>
                    <a:pt x="237" y="191"/>
                    <a:pt x="231" y="201"/>
                  </a:cubicBezTo>
                  <a:cubicBezTo>
                    <a:pt x="226" y="210"/>
                    <a:pt x="216" y="218"/>
                    <a:pt x="213" y="228"/>
                  </a:cubicBezTo>
                  <a:cubicBezTo>
                    <a:pt x="212" y="231"/>
                    <a:pt x="212" y="235"/>
                    <a:pt x="210" y="237"/>
                  </a:cubicBezTo>
                  <a:cubicBezTo>
                    <a:pt x="202" y="245"/>
                    <a:pt x="182" y="248"/>
                    <a:pt x="171" y="252"/>
                  </a:cubicBezTo>
                  <a:cubicBezTo>
                    <a:pt x="165" y="269"/>
                    <a:pt x="136" y="268"/>
                    <a:pt x="120" y="279"/>
                  </a:cubicBezTo>
                  <a:cubicBezTo>
                    <a:pt x="111" y="293"/>
                    <a:pt x="107" y="297"/>
                    <a:pt x="90" y="300"/>
                  </a:cubicBezTo>
                  <a:cubicBezTo>
                    <a:pt x="84" y="304"/>
                    <a:pt x="77" y="304"/>
                    <a:pt x="72" y="309"/>
                  </a:cubicBezTo>
                  <a:cubicBezTo>
                    <a:pt x="56" y="325"/>
                    <a:pt x="84" y="313"/>
                    <a:pt x="60" y="321"/>
                  </a:cubicBezTo>
                  <a:cubicBezTo>
                    <a:pt x="52" y="333"/>
                    <a:pt x="47" y="336"/>
                    <a:pt x="33" y="339"/>
                  </a:cubicBezTo>
                  <a:cubicBezTo>
                    <a:pt x="30" y="348"/>
                    <a:pt x="12" y="360"/>
                    <a:pt x="12" y="360"/>
                  </a:cubicBezTo>
                  <a:cubicBezTo>
                    <a:pt x="10" y="367"/>
                    <a:pt x="0" y="378"/>
                    <a:pt x="0" y="378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Freeform 26631"/>
            <p:cNvSpPr>
              <a:spLocks noChangeArrowheads="1"/>
            </p:cNvSpPr>
            <p:nvPr/>
          </p:nvSpPr>
          <p:spPr bwMode="auto">
            <a:xfrm>
              <a:off x="3471" y="2961"/>
              <a:ext cx="177" cy="351"/>
            </a:xfrm>
            <a:custGeom>
              <a:avLst/>
              <a:gdLst>
                <a:gd name="T0" fmla="*/ 72 w 177"/>
                <a:gd name="T1" fmla="*/ 0 h 351"/>
                <a:gd name="T2" fmla="*/ 63 w 177"/>
                <a:gd name="T3" fmla="*/ 48 h 351"/>
                <a:gd name="T4" fmla="*/ 45 w 177"/>
                <a:gd name="T5" fmla="*/ 114 h 351"/>
                <a:gd name="T6" fmla="*/ 39 w 177"/>
                <a:gd name="T7" fmla="*/ 123 h 351"/>
                <a:gd name="T8" fmla="*/ 21 w 177"/>
                <a:gd name="T9" fmla="*/ 129 h 351"/>
                <a:gd name="T10" fmla="*/ 0 w 177"/>
                <a:gd name="T11" fmla="*/ 156 h 351"/>
                <a:gd name="T12" fmla="*/ 3 w 177"/>
                <a:gd name="T13" fmla="*/ 198 h 351"/>
                <a:gd name="T14" fmla="*/ 15 w 177"/>
                <a:gd name="T15" fmla="*/ 216 h 351"/>
                <a:gd name="T16" fmla="*/ 18 w 177"/>
                <a:gd name="T17" fmla="*/ 258 h 351"/>
                <a:gd name="T18" fmla="*/ 15 w 177"/>
                <a:gd name="T19" fmla="*/ 285 h 351"/>
                <a:gd name="T20" fmla="*/ 21 w 177"/>
                <a:gd name="T21" fmla="*/ 336 h 351"/>
                <a:gd name="T22" fmla="*/ 42 w 177"/>
                <a:gd name="T23" fmla="*/ 351 h 351"/>
                <a:gd name="T24" fmla="*/ 63 w 177"/>
                <a:gd name="T25" fmla="*/ 279 h 351"/>
                <a:gd name="T26" fmla="*/ 102 w 177"/>
                <a:gd name="T27" fmla="*/ 270 h 351"/>
                <a:gd name="T28" fmla="*/ 108 w 177"/>
                <a:gd name="T29" fmla="*/ 261 h 351"/>
                <a:gd name="T30" fmla="*/ 126 w 177"/>
                <a:gd name="T31" fmla="*/ 255 h 351"/>
                <a:gd name="T32" fmla="*/ 144 w 177"/>
                <a:gd name="T33" fmla="*/ 243 h 351"/>
                <a:gd name="T34" fmla="*/ 156 w 177"/>
                <a:gd name="T35" fmla="*/ 225 h 351"/>
                <a:gd name="T36" fmla="*/ 150 w 177"/>
                <a:gd name="T37" fmla="*/ 114 h 351"/>
                <a:gd name="T38" fmla="*/ 135 w 177"/>
                <a:gd name="T39" fmla="*/ 60 h 351"/>
                <a:gd name="T40" fmla="*/ 138 w 177"/>
                <a:gd name="T41" fmla="*/ 42 h 351"/>
                <a:gd name="T42" fmla="*/ 177 w 177"/>
                <a:gd name="T43" fmla="*/ 36 h 3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351">
                  <a:moveTo>
                    <a:pt x="72" y="0"/>
                  </a:moveTo>
                  <a:cubicBezTo>
                    <a:pt x="67" y="16"/>
                    <a:pt x="66" y="32"/>
                    <a:pt x="63" y="48"/>
                  </a:cubicBezTo>
                  <a:cubicBezTo>
                    <a:pt x="61" y="85"/>
                    <a:pt x="70" y="97"/>
                    <a:pt x="45" y="114"/>
                  </a:cubicBezTo>
                  <a:cubicBezTo>
                    <a:pt x="43" y="117"/>
                    <a:pt x="42" y="121"/>
                    <a:pt x="39" y="123"/>
                  </a:cubicBezTo>
                  <a:cubicBezTo>
                    <a:pt x="34" y="126"/>
                    <a:pt x="21" y="129"/>
                    <a:pt x="21" y="129"/>
                  </a:cubicBezTo>
                  <a:cubicBezTo>
                    <a:pt x="13" y="137"/>
                    <a:pt x="0" y="156"/>
                    <a:pt x="0" y="156"/>
                  </a:cubicBezTo>
                  <a:cubicBezTo>
                    <a:pt x="1" y="170"/>
                    <a:pt x="0" y="184"/>
                    <a:pt x="3" y="198"/>
                  </a:cubicBezTo>
                  <a:cubicBezTo>
                    <a:pt x="5" y="205"/>
                    <a:pt x="15" y="216"/>
                    <a:pt x="15" y="216"/>
                  </a:cubicBezTo>
                  <a:cubicBezTo>
                    <a:pt x="17" y="231"/>
                    <a:pt x="14" y="245"/>
                    <a:pt x="18" y="258"/>
                  </a:cubicBezTo>
                  <a:cubicBezTo>
                    <a:pt x="14" y="269"/>
                    <a:pt x="19" y="274"/>
                    <a:pt x="15" y="285"/>
                  </a:cubicBezTo>
                  <a:cubicBezTo>
                    <a:pt x="26" y="302"/>
                    <a:pt x="12" y="317"/>
                    <a:pt x="21" y="336"/>
                  </a:cubicBezTo>
                  <a:cubicBezTo>
                    <a:pt x="24" y="344"/>
                    <a:pt x="35" y="346"/>
                    <a:pt x="42" y="351"/>
                  </a:cubicBezTo>
                  <a:cubicBezTo>
                    <a:pt x="59" y="326"/>
                    <a:pt x="29" y="287"/>
                    <a:pt x="63" y="279"/>
                  </a:cubicBezTo>
                  <a:cubicBezTo>
                    <a:pt x="89" y="262"/>
                    <a:pt x="45" y="289"/>
                    <a:pt x="102" y="270"/>
                  </a:cubicBezTo>
                  <a:cubicBezTo>
                    <a:pt x="105" y="269"/>
                    <a:pt x="105" y="263"/>
                    <a:pt x="108" y="261"/>
                  </a:cubicBezTo>
                  <a:cubicBezTo>
                    <a:pt x="113" y="258"/>
                    <a:pt x="126" y="255"/>
                    <a:pt x="126" y="255"/>
                  </a:cubicBezTo>
                  <a:cubicBezTo>
                    <a:pt x="131" y="250"/>
                    <a:pt x="139" y="248"/>
                    <a:pt x="144" y="243"/>
                  </a:cubicBezTo>
                  <a:cubicBezTo>
                    <a:pt x="149" y="238"/>
                    <a:pt x="156" y="225"/>
                    <a:pt x="156" y="225"/>
                  </a:cubicBezTo>
                  <a:cubicBezTo>
                    <a:pt x="163" y="189"/>
                    <a:pt x="171" y="146"/>
                    <a:pt x="150" y="114"/>
                  </a:cubicBezTo>
                  <a:cubicBezTo>
                    <a:pt x="146" y="91"/>
                    <a:pt x="142" y="80"/>
                    <a:pt x="135" y="60"/>
                  </a:cubicBezTo>
                  <a:cubicBezTo>
                    <a:pt x="136" y="54"/>
                    <a:pt x="135" y="47"/>
                    <a:pt x="138" y="42"/>
                  </a:cubicBezTo>
                  <a:cubicBezTo>
                    <a:pt x="145" y="31"/>
                    <a:pt x="177" y="36"/>
                    <a:pt x="177" y="36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5" name="Freeform 26632"/>
            <p:cNvSpPr>
              <a:spLocks noChangeArrowheads="1"/>
            </p:cNvSpPr>
            <p:nvPr/>
          </p:nvSpPr>
          <p:spPr bwMode="auto">
            <a:xfrm>
              <a:off x="3455" y="2610"/>
              <a:ext cx="433" cy="357"/>
            </a:xfrm>
            <a:custGeom>
              <a:avLst/>
              <a:gdLst>
                <a:gd name="T0" fmla="*/ 433 w 433"/>
                <a:gd name="T1" fmla="*/ 0 h 357"/>
                <a:gd name="T2" fmla="*/ 373 w 433"/>
                <a:gd name="T3" fmla="*/ 24 h 357"/>
                <a:gd name="T4" fmla="*/ 328 w 433"/>
                <a:gd name="T5" fmla="*/ 33 h 357"/>
                <a:gd name="T6" fmla="*/ 292 w 433"/>
                <a:gd name="T7" fmla="*/ 45 h 357"/>
                <a:gd name="T8" fmla="*/ 196 w 433"/>
                <a:gd name="T9" fmla="*/ 39 h 357"/>
                <a:gd name="T10" fmla="*/ 205 w 433"/>
                <a:gd name="T11" fmla="*/ 141 h 357"/>
                <a:gd name="T12" fmla="*/ 223 w 433"/>
                <a:gd name="T13" fmla="*/ 162 h 357"/>
                <a:gd name="T14" fmla="*/ 250 w 433"/>
                <a:gd name="T15" fmla="*/ 198 h 357"/>
                <a:gd name="T16" fmla="*/ 196 w 433"/>
                <a:gd name="T17" fmla="*/ 258 h 357"/>
                <a:gd name="T18" fmla="*/ 163 w 433"/>
                <a:gd name="T19" fmla="*/ 240 h 357"/>
                <a:gd name="T20" fmla="*/ 181 w 433"/>
                <a:gd name="T21" fmla="*/ 189 h 357"/>
                <a:gd name="T22" fmla="*/ 169 w 433"/>
                <a:gd name="T23" fmla="*/ 162 h 357"/>
                <a:gd name="T24" fmla="*/ 151 w 433"/>
                <a:gd name="T25" fmla="*/ 168 h 357"/>
                <a:gd name="T26" fmla="*/ 139 w 433"/>
                <a:gd name="T27" fmla="*/ 165 h 357"/>
                <a:gd name="T28" fmla="*/ 133 w 433"/>
                <a:gd name="T29" fmla="*/ 156 h 357"/>
                <a:gd name="T30" fmla="*/ 115 w 433"/>
                <a:gd name="T31" fmla="*/ 150 h 357"/>
                <a:gd name="T32" fmla="*/ 100 w 433"/>
                <a:gd name="T33" fmla="*/ 162 h 357"/>
                <a:gd name="T34" fmla="*/ 43 w 433"/>
                <a:gd name="T35" fmla="*/ 171 h 357"/>
                <a:gd name="T36" fmla="*/ 19 w 433"/>
                <a:gd name="T37" fmla="*/ 198 h 357"/>
                <a:gd name="T38" fmla="*/ 7 w 433"/>
                <a:gd name="T39" fmla="*/ 201 h 357"/>
                <a:gd name="T40" fmla="*/ 16 w 433"/>
                <a:gd name="T41" fmla="*/ 195 h 357"/>
                <a:gd name="T42" fmla="*/ 52 w 433"/>
                <a:gd name="T43" fmla="*/ 228 h 357"/>
                <a:gd name="T44" fmla="*/ 100 w 433"/>
                <a:gd name="T45" fmla="*/ 243 h 357"/>
                <a:gd name="T46" fmla="*/ 112 w 433"/>
                <a:gd name="T47" fmla="*/ 294 h 357"/>
                <a:gd name="T48" fmla="*/ 100 w 433"/>
                <a:gd name="T49" fmla="*/ 357 h 3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33" h="357">
                  <a:moveTo>
                    <a:pt x="433" y="0"/>
                  </a:moveTo>
                  <a:cubicBezTo>
                    <a:pt x="415" y="13"/>
                    <a:pt x="394" y="19"/>
                    <a:pt x="373" y="24"/>
                  </a:cubicBezTo>
                  <a:cubicBezTo>
                    <a:pt x="351" y="39"/>
                    <a:pt x="377" y="23"/>
                    <a:pt x="328" y="33"/>
                  </a:cubicBezTo>
                  <a:cubicBezTo>
                    <a:pt x="316" y="35"/>
                    <a:pt x="305" y="43"/>
                    <a:pt x="292" y="45"/>
                  </a:cubicBezTo>
                  <a:cubicBezTo>
                    <a:pt x="245" y="41"/>
                    <a:pt x="247" y="36"/>
                    <a:pt x="196" y="39"/>
                  </a:cubicBezTo>
                  <a:cubicBezTo>
                    <a:pt x="185" y="73"/>
                    <a:pt x="173" y="120"/>
                    <a:pt x="205" y="141"/>
                  </a:cubicBezTo>
                  <a:cubicBezTo>
                    <a:pt x="212" y="152"/>
                    <a:pt x="211" y="158"/>
                    <a:pt x="223" y="162"/>
                  </a:cubicBezTo>
                  <a:cubicBezTo>
                    <a:pt x="241" y="180"/>
                    <a:pt x="238" y="180"/>
                    <a:pt x="250" y="198"/>
                  </a:cubicBezTo>
                  <a:cubicBezTo>
                    <a:pt x="240" y="229"/>
                    <a:pt x="222" y="240"/>
                    <a:pt x="196" y="258"/>
                  </a:cubicBezTo>
                  <a:cubicBezTo>
                    <a:pt x="176" y="255"/>
                    <a:pt x="168" y="259"/>
                    <a:pt x="163" y="240"/>
                  </a:cubicBezTo>
                  <a:cubicBezTo>
                    <a:pt x="178" y="225"/>
                    <a:pt x="169" y="206"/>
                    <a:pt x="181" y="189"/>
                  </a:cubicBezTo>
                  <a:cubicBezTo>
                    <a:pt x="180" y="184"/>
                    <a:pt x="182" y="162"/>
                    <a:pt x="169" y="162"/>
                  </a:cubicBezTo>
                  <a:cubicBezTo>
                    <a:pt x="163" y="162"/>
                    <a:pt x="151" y="168"/>
                    <a:pt x="151" y="168"/>
                  </a:cubicBezTo>
                  <a:cubicBezTo>
                    <a:pt x="147" y="167"/>
                    <a:pt x="142" y="167"/>
                    <a:pt x="139" y="165"/>
                  </a:cubicBezTo>
                  <a:cubicBezTo>
                    <a:pt x="136" y="163"/>
                    <a:pt x="136" y="158"/>
                    <a:pt x="133" y="156"/>
                  </a:cubicBezTo>
                  <a:cubicBezTo>
                    <a:pt x="128" y="153"/>
                    <a:pt x="115" y="150"/>
                    <a:pt x="115" y="150"/>
                  </a:cubicBezTo>
                  <a:cubicBezTo>
                    <a:pt x="82" y="161"/>
                    <a:pt x="131" y="143"/>
                    <a:pt x="100" y="162"/>
                  </a:cubicBezTo>
                  <a:cubicBezTo>
                    <a:pt x="86" y="171"/>
                    <a:pt x="55" y="170"/>
                    <a:pt x="43" y="171"/>
                  </a:cubicBezTo>
                  <a:cubicBezTo>
                    <a:pt x="14" y="178"/>
                    <a:pt x="8" y="166"/>
                    <a:pt x="19" y="198"/>
                  </a:cubicBezTo>
                  <a:cubicBezTo>
                    <a:pt x="0" y="204"/>
                    <a:pt x="20" y="221"/>
                    <a:pt x="7" y="201"/>
                  </a:cubicBezTo>
                  <a:cubicBezTo>
                    <a:pt x="9" y="188"/>
                    <a:pt x="23" y="158"/>
                    <a:pt x="16" y="195"/>
                  </a:cubicBezTo>
                  <a:cubicBezTo>
                    <a:pt x="20" y="230"/>
                    <a:pt x="20" y="223"/>
                    <a:pt x="52" y="228"/>
                  </a:cubicBezTo>
                  <a:cubicBezTo>
                    <a:pt x="67" y="238"/>
                    <a:pt x="82" y="240"/>
                    <a:pt x="100" y="243"/>
                  </a:cubicBezTo>
                  <a:cubicBezTo>
                    <a:pt x="128" y="262"/>
                    <a:pt x="121" y="257"/>
                    <a:pt x="112" y="294"/>
                  </a:cubicBezTo>
                  <a:cubicBezTo>
                    <a:pt x="110" y="316"/>
                    <a:pt x="100" y="336"/>
                    <a:pt x="100" y="357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5" name="Rounded Rectangular Callout 26634"/>
          <p:cNvSpPr>
            <a:spLocks noChangeArrowheads="1"/>
          </p:cNvSpPr>
          <p:nvPr/>
        </p:nvSpPr>
        <p:spPr bwMode="auto">
          <a:xfrm>
            <a:off x="1828800" y="4114800"/>
            <a:ext cx="2057400" cy="762000"/>
          </a:xfrm>
          <a:prstGeom prst="wedgeRoundRectCallout">
            <a:avLst>
              <a:gd name="adj1" fmla="val 157176"/>
              <a:gd name="adj2" fmla="val -36250"/>
              <a:gd name="adj3" fmla="val 16667"/>
            </a:avLst>
          </a:prstGeom>
          <a:solidFill>
            <a:srgbClr val="99FF33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FF3300"/>
                </a:solidFill>
                <a:latin typeface=".VnTimeH" panose="020B7200000000000000" pitchFamily="34" charset="0"/>
                <a:ea typeface="SimSun" pitchFamily="2" charset="-122"/>
              </a:rPr>
              <a:t>¡ng-g«-la</a:t>
            </a:r>
          </a:p>
          <a:p>
            <a:pPr algn="ctr" eaLnBrk="1" hangingPunct="1"/>
            <a:r>
              <a:rPr lang="en-US" altLang="zh-CN" sz="2000" b="1">
                <a:solidFill>
                  <a:srgbClr val="FF3300"/>
                </a:solidFill>
                <a:latin typeface=".VnTimeH" panose="020B7200000000000000" pitchFamily="34" charset="0"/>
                <a:ea typeface="SimSun" pitchFamily="2" charset="-122"/>
              </a:rPr>
              <a:t>11/1975</a:t>
            </a:r>
          </a:p>
          <a:p>
            <a:pPr algn="ctr" eaLnBrk="1" hangingPunct="1"/>
            <a:endParaRPr lang="en-US" altLang="zh-CN" sz="2000">
              <a:latin typeface=".VnTimeH" panose="020B7200000000000000" pitchFamily="34" charset="0"/>
              <a:ea typeface="SimSun" pitchFamily="2" charset="-122"/>
            </a:endParaRPr>
          </a:p>
        </p:txBody>
      </p:sp>
      <p:sp>
        <p:nvSpPr>
          <p:cNvPr id="26636" name="Rounded Rectangular Callout 26635"/>
          <p:cNvSpPr>
            <a:spLocks noChangeArrowheads="1"/>
          </p:cNvSpPr>
          <p:nvPr/>
        </p:nvSpPr>
        <p:spPr bwMode="auto">
          <a:xfrm>
            <a:off x="8001000" y="4800600"/>
            <a:ext cx="2514600" cy="838200"/>
          </a:xfrm>
          <a:prstGeom prst="wedgeRoundRectCallout">
            <a:avLst>
              <a:gd name="adj1" fmla="val -72412"/>
              <a:gd name="adj2" fmla="val -88069"/>
              <a:gd name="adj3" fmla="val 16667"/>
            </a:avLst>
          </a:prstGeom>
          <a:solidFill>
            <a:srgbClr val="99FF33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rgbClr val="FF3300"/>
                </a:solidFill>
                <a:latin typeface=".VnTimeH" panose="020B7200000000000000" pitchFamily="34" charset="0"/>
                <a:ea typeface="SimSun" pitchFamily="2" charset="-122"/>
              </a:rPr>
              <a:t>M«-d¨m-bÝch</a:t>
            </a:r>
          </a:p>
          <a:p>
            <a:pPr algn="ctr" eaLnBrk="1" hangingPunct="1"/>
            <a:r>
              <a:rPr lang="en-US" altLang="zh-CN" sz="2000" b="1">
                <a:solidFill>
                  <a:srgbClr val="FF3300"/>
                </a:solidFill>
                <a:latin typeface=".VnTimeH" panose="020B7200000000000000" pitchFamily="34" charset="0"/>
                <a:ea typeface="SimSun" pitchFamily="2" charset="-122"/>
              </a:rPr>
              <a:t>  6/1975</a:t>
            </a:r>
          </a:p>
          <a:p>
            <a:pPr algn="ctr" eaLnBrk="1" hangingPunct="1"/>
            <a:endParaRPr lang="en-US" altLang="zh-CN" sz="2000" b="1">
              <a:latin typeface=".VnTimeH" panose="020B7200000000000000" pitchFamily="34" charset="0"/>
              <a:ea typeface="SimSun" pitchFamily="2" charset="-122"/>
            </a:endParaRPr>
          </a:p>
        </p:txBody>
      </p:sp>
      <p:sp>
        <p:nvSpPr>
          <p:cNvPr id="26634" name="Rounded Rectangular Callout 26633"/>
          <p:cNvSpPr>
            <a:spLocks noChangeArrowheads="1"/>
          </p:cNvSpPr>
          <p:nvPr/>
        </p:nvSpPr>
        <p:spPr bwMode="auto">
          <a:xfrm>
            <a:off x="1524000" y="381000"/>
            <a:ext cx="3124200" cy="990600"/>
          </a:xfrm>
          <a:prstGeom prst="wedgeRoundRectCallout">
            <a:avLst>
              <a:gd name="adj1" fmla="val 30231"/>
              <a:gd name="adj2" fmla="val 169870"/>
              <a:gd name="adj3" fmla="val 16667"/>
            </a:avLst>
          </a:prstGeom>
          <a:solidFill>
            <a:srgbClr val="99FF33"/>
          </a:solidFill>
          <a:ln w="3175">
            <a:solidFill>
              <a:srgbClr val="FF0066"/>
            </a:solidFill>
            <a:prstDash val="sysDot"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FF3300"/>
                </a:solidFill>
                <a:latin typeface=".VnTimeH" panose="020B7200000000000000" pitchFamily="34" charset="0"/>
                <a:ea typeface="SimSun" pitchFamily="2" charset="-122"/>
              </a:rPr>
              <a:t>Ghi-nª BÝt-xao</a:t>
            </a:r>
          </a:p>
          <a:p>
            <a:pPr algn="ctr" eaLnBrk="1" hangingPunct="1"/>
            <a:r>
              <a:rPr lang="en-US" altLang="zh-CN" sz="2000" b="1">
                <a:solidFill>
                  <a:srgbClr val="FF3300"/>
                </a:solidFill>
                <a:latin typeface=".VnTimeH" panose="020B7200000000000000" pitchFamily="34" charset="0"/>
                <a:ea typeface="SimSun" pitchFamily="2" charset="-122"/>
              </a:rPr>
              <a:t>9/1974</a:t>
            </a:r>
          </a:p>
          <a:p>
            <a:pPr algn="ctr" eaLnBrk="1" hangingPunct="1"/>
            <a:endParaRPr lang="en-US" altLang="zh-CN" sz="2000" b="1">
              <a:latin typeface=".VnTimeH" panose="020B7200000000000000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8830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29" grpId="0" animBg="1"/>
      <p:bldP spid="26635" grpId="0" animBg="1"/>
      <p:bldP spid="26636" grpId="0" animBg="1"/>
      <p:bldP spid="266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48" name="Group 2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48380954"/>
              </p:ext>
            </p:extLst>
          </p:nvPr>
        </p:nvGraphicFramePr>
        <p:xfrm>
          <a:off x="609600" y="1447800"/>
          <a:ext cx="11074400" cy="4657344"/>
        </p:xfrm>
        <a:graphic>
          <a:graphicData uri="http://schemas.openxmlformats.org/drawingml/2006/table">
            <a:tbl>
              <a:tblPr/>
              <a:tblGrid>
                <a:gridCol w="1966623"/>
                <a:gridCol w="1582309"/>
                <a:gridCol w="1789044"/>
                <a:gridCol w="1423283"/>
                <a:gridCol w="4313141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Khu vực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 giành độc lập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 gian độc lập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Kết quả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II.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60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70 TK XX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MiềnNam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châu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Phi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Ghi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-Bit-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xao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Mô-dăm-bích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Ăng gô la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9/1974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-6/1975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-11/1975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Giành độc lập, thoát khỏi sự lệ thuộc vào thực dân Bồ Đào Nha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-&gt;Là thắng lợi quan trọng của phong trào GPDT ở châu Phi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Tới cuối những năm 70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 thế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kỷ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XX, chủ nghĩa thực dân chỉ còn tồn tại dưới hình thức cuối cùng là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chế độ phân biệt chủng tộc (A-pác-thai)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miền Nam châu Phi 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06" name="Rectangle 3"/>
          <p:cNvSpPr>
            <a:spLocks noChangeArrowheads="1"/>
          </p:cNvSpPr>
          <p:nvPr/>
        </p:nvSpPr>
        <p:spPr bwMode="auto">
          <a:xfrm>
            <a:off x="2122998" y="425396"/>
            <a:ext cx="6814268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GIAI ĐOẠN PHÁT TRIỂN CỦA PHONG TRÀO 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GIẢI PHÓNG DÂN TỘC TRÊN THẾ GIỚI SAU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CTTGII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39619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5B841B96-C7EF-4BD8-95CE-5390F1972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10276114" cy="1828800"/>
          </a:xfrm>
        </p:spPr>
        <p:txBody>
          <a:bodyPr/>
          <a:lstStyle/>
          <a:p>
            <a:pPr algn="ctr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3.Bài 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QUÁ TRÌNH PHÁT TRIỂN CỦA PHONG TRÀO GIẢI PHÓNG DÂN TỘC VÀ </a:t>
            </a:r>
          </a:p>
          <a:p>
            <a:pPr algn="ctr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TAN RÃ  CỦA HỆ THỐNG THUỘC ĐỊA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D2FE4A7-CF76-47B3-BB72-E9248379DAD2}"/>
              </a:ext>
            </a:extLst>
          </p:cNvPr>
          <p:cNvSpPr txBox="1"/>
          <p:nvPr/>
        </p:nvSpPr>
        <p:spPr>
          <a:xfrm>
            <a:off x="219323" y="996532"/>
            <a:ext cx="6531334" cy="1119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2095" algn="ctr">
              <a:lnSpc>
                <a:spcPct val="125000"/>
              </a:lnSpc>
              <a:spcBef>
                <a:spcPts val="600"/>
              </a:spcBef>
              <a:spcAft>
                <a:spcPts val="400"/>
              </a:spcAft>
            </a:pPr>
            <a:r>
              <a:rPr lang="pt-BR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III</a:t>
            </a:r>
            <a:r>
              <a:rPr lang="pt-BR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pt-B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Giai đoạn từ giữa những năm 70 đến giữa những năm 90 của thế kỉ </a:t>
            </a:r>
            <a:r>
              <a:rPr lang="pt-BR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XX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1844842" y="2253502"/>
            <a:ext cx="7611979" cy="1835281"/>
          </a:xfrm>
          <a:prstGeom prst="horizontalScroll">
            <a:avLst>
              <a:gd name="adj" fmla="val 12500"/>
            </a:avLst>
          </a:prstGeom>
          <a:solidFill>
            <a:srgbClr val="00B050">
              <a:alpha val="3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 trào đấu tranh chống chế độ </a:t>
            </a:r>
          </a:p>
          <a:p>
            <a:pPr algn="ctr"/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 biệt chủng tộc diễn ra dưới hình thức nào?</a:t>
            </a:r>
            <a:endParaRPr lang="en-US" alt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80611" y="4170947"/>
            <a:ext cx="347004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Đấu tranh chính trị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43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Nam P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56" y="219986"/>
            <a:ext cx="7315200" cy="4699000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08240" y="5020795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latin typeface="Times New Roman" panose="02020603050405020304" pitchFamily="18" charset="0"/>
              </a:rPr>
              <a:t>Ngư</a:t>
            </a:r>
            <a:r>
              <a:rPr lang="en-US" altLang="zh-CN" sz="2400" b="1" dirty="0" err="1">
                <a:latin typeface="Times New Roman" panose="02020603050405020304" pitchFamily="18" charset="0"/>
                <a:ea typeface="SimSun" pitchFamily="2" charset="-122"/>
              </a:rPr>
              <a:t>ời</a:t>
            </a:r>
            <a:r>
              <a:rPr lang="en-US" altLang="zh-CN" sz="2400" b="1" dirty="0">
                <a:latin typeface="Times New Roman" panose="02020603050405020304" pitchFamily="18" charset="0"/>
                <a:ea typeface="SimSun" pitchFamily="2" charset="-122"/>
              </a:rPr>
              <a:t> da</a:t>
            </a:r>
            <a:r>
              <a:rPr lang="vi-VN" sz="2400" b="1" dirty="0">
                <a:latin typeface="Times New Roman" panose="02020603050405020304" pitchFamily="18" charset="0"/>
              </a:rPr>
              <a:t> đ</a:t>
            </a:r>
            <a:r>
              <a:rPr lang="en-US" altLang="zh-CN" sz="2400" b="1" dirty="0">
                <a:latin typeface="Times New Roman" panose="02020603050405020304" pitchFamily="18" charset="0"/>
                <a:ea typeface="SimSun" pitchFamily="2" charset="-122"/>
              </a:rPr>
              <a:t>en ở CH Nam Phi bị</a:t>
            </a:r>
            <a:r>
              <a:rPr lang="vi-VN" sz="2400" b="1" dirty="0">
                <a:latin typeface="Times New Roman" panose="02020603050405020304" pitchFamily="18" charset="0"/>
              </a:rPr>
              <a:t> đ</a:t>
            </a:r>
            <a:r>
              <a:rPr lang="en-US" altLang="zh-CN" sz="2400" b="1" dirty="0">
                <a:latin typeface="Times New Roman" panose="02020603050405020304" pitchFamily="18" charset="0"/>
                <a:ea typeface="SimSun" pitchFamily="2" charset="-122"/>
              </a:rPr>
              <a:t>ối xử phân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SimSun" pitchFamily="2" charset="-122"/>
              </a:rPr>
              <a:t>biệt </a:t>
            </a:r>
            <a:endParaRPr lang="en-US" altLang="zh-CN" sz="2400" b="1" dirty="0">
              <a:latin typeface="Times New Roman" panose="02020603050405020304" pitchFamily="18" charset="0"/>
              <a:ea typeface="SimSun" pitchFamily="2" charset="-122"/>
            </a:endParaRPr>
          </a:p>
        </p:txBody>
      </p:sp>
      <p:pic>
        <p:nvPicPr>
          <p:cNvPr id="4" name="Picture 27651" descr="nelsonmande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398" y="159405"/>
            <a:ext cx="3127548" cy="345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s 27652"/>
          <p:cNvSpPr>
            <a:spLocks noChangeArrowheads="1"/>
          </p:cNvSpPr>
          <p:nvPr/>
        </p:nvSpPr>
        <p:spPr bwMode="auto">
          <a:xfrm>
            <a:off x="7888357" y="3719652"/>
            <a:ext cx="306058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b="1">
                <a:ea typeface="SimSun" pitchFamily="2" charset="-122"/>
              </a:rPr>
              <a:t>Nen – Xơn Man – đê - la</a:t>
            </a:r>
          </a:p>
        </p:txBody>
      </p:sp>
    </p:spTree>
    <p:extLst>
      <p:ext uri="{BB962C8B-B14F-4D97-AF65-F5344CB8AC3E}">
        <p14:creationId xmlns:p14="http://schemas.microsoft.com/office/powerpoint/2010/main" val="638120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Subtitle 24578" descr="bandochauphi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228600"/>
            <a:ext cx="5105400" cy="6248400"/>
          </a:xfrm>
        </p:spPr>
      </p:pic>
      <p:pic>
        <p:nvPicPr>
          <p:cNvPr id="24580" name="Picture 13" descr="ag00355_.gif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343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245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1" t="14650" r="15488" b="68666"/>
          <a:stretch>
            <a:fillRect/>
          </a:stretch>
        </p:blipFill>
        <p:spPr bwMode="auto">
          <a:xfrm>
            <a:off x="4038600" y="5105400"/>
            <a:ext cx="2590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s 24581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zh-CN">
              <a:ea typeface="SimSun" pitchFamily="2" charset="-122"/>
            </a:endParaRPr>
          </a:p>
        </p:txBody>
      </p:sp>
      <p:sp>
        <p:nvSpPr>
          <p:cNvPr id="31750" name="Rectangles 24582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zh-CN">
              <a:ea typeface="SimSun" pitchFamily="2" charset="-122"/>
            </a:endParaRPr>
          </a:p>
        </p:txBody>
      </p:sp>
      <p:pic>
        <p:nvPicPr>
          <p:cNvPr id="24584" name="Picture 2458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95400"/>
            <a:ext cx="22098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24584" descr="Cờ Namib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76600"/>
            <a:ext cx="23622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Straight Connector 24585"/>
          <p:cNvSpPr>
            <a:spLocks noChangeShapeType="1"/>
          </p:cNvSpPr>
          <p:nvPr/>
        </p:nvSpPr>
        <p:spPr bwMode="auto">
          <a:xfrm flipV="1">
            <a:off x="6705600" y="5486400"/>
            <a:ext cx="1143000" cy="457200"/>
          </a:xfrm>
          <a:prstGeom prst="line">
            <a:avLst/>
          </a:prstGeom>
          <a:noFill/>
          <a:ln w="76200">
            <a:solidFill>
              <a:schemeClr val="accent4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Straight Connector 24586"/>
          <p:cNvSpPr>
            <a:spLocks noChangeShapeType="1"/>
          </p:cNvSpPr>
          <p:nvPr/>
        </p:nvSpPr>
        <p:spPr bwMode="auto">
          <a:xfrm>
            <a:off x="5638800" y="4419600"/>
            <a:ext cx="1676400" cy="533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8" name="Straight Connector 24587"/>
          <p:cNvSpPr>
            <a:spLocks noChangeShapeType="1"/>
          </p:cNvSpPr>
          <p:nvPr/>
        </p:nvSpPr>
        <p:spPr bwMode="auto">
          <a:xfrm>
            <a:off x="4572000" y="2514600"/>
            <a:ext cx="3733800" cy="2209800"/>
          </a:xfrm>
          <a:prstGeom prst="line">
            <a:avLst/>
          </a:prstGeom>
          <a:noFill/>
          <a:ln w="76200">
            <a:solidFill>
              <a:srgbClr val="33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589" name="Picture 13" descr="ag00355_.gif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181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13" descr="ag00355_.gif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648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8" name="Text Box 24577"/>
          <p:cNvSpPr txBox="1">
            <a:spLocks noChangeArrowheads="1"/>
          </p:cNvSpPr>
          <p:nvPr/>
        </p:nvSpPr>
        <p:spPr bwMode="auto">
          <a:xfrm>
            <a:off x="1828801" y="228600"/>
            <a:ext cx="2759075" cy="144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200" b="1">
                <a:ea typeface="SimSun" pitchFamily="2" charset="-122"/>
              </a:rPr>
              <a:t>Hãy xác định trên bản đồ 3 nước Dimbabuê, Namibia, NamPhi</a:t>
            </a:r>
          </a:p>
        </p:txBody>
      </p:sp>
    </p:spTree>
    <p:extLst>
      <p:ext uri="{BB962C8B-B14F-4D97-AF65-F5344CB8AC3E}">
        <p14:creationId xmlns:p14="http://schemas.microsoft.com/office/powerpoint/2010/main" val="284308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 animBg="1"/>
      <p:bldP spid="24587" grpId="0" animBg="1"/>
      <p:bldP spid="2458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5" name="Group 2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67930236"/>
              </p:ext>
            </p:extLst>
          </p:nvPr>
        </p:nvGraphicFramePr>
        <p:xfrm>
          <a:off x="304800" y="990600"/>
          <a:ext cx="10660049" cy="3913632"/>
        </p:xfrm>
        <a:graphic>
          <a:graphicData uri="http://schemas.openxmlformats.org/drawingml/2006/table">
            <a:tbl>
              <a:tblPr/>
              <a:tblGrid>
                <a:gridCol w="1914905"/>
                <a:gridCol w="1287988"/>
                <a:gridCol w="4032280"/>
                <a:gridCol w="1291698"/>
                <a:gridCol w="2133178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vực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giành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lập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lập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III.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70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90 TK XX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Miền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châu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Phi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Rô-đê-di-a → CH Dim-ba-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buê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Tây Nam Phi → CH Na-mi-bi-a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CH Nam Phi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-1990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-1993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thống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thuộc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CNĐQ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sụp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đổ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hoàn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toàn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42" name="Rectangle 3"/>
          <p:cNvSpPr>
            <a:spLocks noChangeArrowheads="1"/>
          </p:cNvSpPr>
          <p:nvPr/>
        </p:nvSpPr>
        <p:spPr bwMode="auto">
          <a:xfrm>
            <a:off x="0" y="1"/>
            <a:ext cx="1219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 THỐNG KÊ CÁC GIAI ĐOẠN PHÁT TRIỂN CỦA PHONG TRÀO GIẢI PHÓNG DÂN TỘC TRÊN THẾ GIỚI SAU CTTG2</a:t>
            </a:r>
          </a:p>
        </p:txBody>
      </p:sp>
    </p:spTree>
    <p:extLst>
      <p:ext uri="{BB962C8B-B14F-4D97-AF65-F5344CB8AC3E}">
        <p14:creationId xmlns:p14="http://schemas.microsoft.com/office/powerpoint/2010/main" val="17007372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82" name="Group 3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74251661"/>
              </p:ext>
            </p:extLst>
          </p:nvPr>
        </p:nvGraphicFramePr>
        <p:xfrm>
          <a:off x="304800" y="76201"/>
          <a:ext cx="11582400" cy="6711125"/>
        </p:xfrm>
        <a:graphic>
          <a:graphicData uri="http://schemas.openxmlformats.org/drawingml/2006/table">
            <a:tbl>
              <a:tblPr/>
              <a:tblGrid>
                <a:gridCol w="2514600"/>
                <a:gridCol w="2120900"/>
                <a:gridCol w="2311400"/>
                <a:gridCol w="1606053"/>
                <a:gridCol w="3029447"/>
              </a:tblGrid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Khu vực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 giành độc lập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 gian độc lập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Kết quả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51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I.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1945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60 TK XX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Đông Nam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Á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 Á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Bắc Phi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Châu Phi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Mĩ La Tinh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In-đô-nê-xi-a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Việt Nam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Lào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Ấn Độ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Ai Cập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An-giê-ri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17 nước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Cu Ba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17/8/1945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2/9/1945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12/10/1945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1947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1952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1954-1960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1960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1/1/1959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Đến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giữa những năm 60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của thế kỉ XX, hệ  thống thuộc địa của CNĐQ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căn bản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bị sụp đổ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II.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60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70 TK XX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châu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Phi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Ghi-nê-Bit-xao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Môdămbích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Ăng gô la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9/1974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6/1975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11/1975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 1 thắng lợi quan trọng của phong trào GPDT ở châu Phi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Tới cuối những năm 70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 thế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kỷ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XX, chủ nghĩa thực dân chỉ còn tồn tại dưới hình thức cuối cùng là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chế độ phân biệt chủng tộc (A-pác-thai)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miền Nam châu Phi 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III.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70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90 TK XX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Miền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châu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Phi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Dim-ba-buê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Na-mi-bi-a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CH Nam Phi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1980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-1990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-1993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thống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thuộc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CNĐQ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sụp</a:t>
                      </a: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đổ</a:t>
                      </a: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hoàn</a:t>
                      </a: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toàn</a:t>
                      </a: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78" name="Rectangle 3"/>
          <p:cNvSpPr>
            <a:spLocks noChangeArrowheads="1"/>
          </p:cNvSpPr>
          <p:nvPr/>
        </p:nvSpPr>
        <p:spPr bwMode="auto">
          <a:xfrm>
            <a:off x="0" y="0"/>
            <a:ext cx="1219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584314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73819" y="274321"/>
            <a:ext cx="111760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  <a:p>
            <a:pPr marL="342900" indent="-342900"/>
            <a:r>
              <a:rPr lang="vi-VN" sz="2400" u="sng" dirty="0" smtClean="0">
                <a:solidFill>
                  <a:srgbClr val="FFFF00"/>
                </a:solidFill>
              </a:rPr>
              <a:t>Câu </a:t>
            </a:r>
            <a:r>
              <a:rPr lang="en-US" sz="2400" u="sng" dirty="0">
                <a:solidFill>
                  <a:srgbClr val="FFFF00"/>
                </a:solidFill>
              </a:rPr>
              <a:t>1</a:t>
            </a:r>
            <a:r>
              <a:rPr lang="vi-VN" sz="2400" dirty="0">
                <a:solidFill>
                  <a:srgbClr val="FFFF00"/>
                </a:solidFill>
              </a:rPr>
              <a:t>. Sự kiện phát xít Nhật đầu hàng Đồng minh đã tạo thời cơ cho các dân tộc ở khu vực nào đứng lên đấu tranh giành độc lập?</a:t>
            </a:r>
          </a:p>
          <a:p>
            <a:pPr marL="342900" indent="-342900">
              <a:buFontTx/>
              <a:buAutoNum type="alphaUcPeriod"/>
            </a:pPr>
            <a:r>
              <a:rPr lang="vi-VN" sz="2400" dirty="0"/>
              <a:t>Đông Nam Á.</a:t>
            </a:r>
            <a:r>
              <a:rPr lang="vi-VN" sz="2400" b="1" dirty="0"/>
              <a:t>	</a:t>
            </a:r>
            <a:r>
              <a:rPr lang="vi-VN" sz="2400" dirty="0"/>
              <a:t>	</a:t>
            </a:r>
            <a:r>
              <a:rPr lang="en-US" sz="2400" dirty="0"/>
              <a:t>       </a:t>
            </a:r>
            <a:r>
              <a:rPr lang="vi-VN" sz="2400" dirty="0"/>
              <a:t>B. Nam Phi.		</a:t>
            </a:r>
            <a:endParaRPr lang="en-US" sz="2400" dirty="0"/>
          </a:p>
          <a:p>
            <a:pPr marL="342900" indent="-342900"/>
            <a:r>
              <a:rPr lang="fr-FR" sz="2400" dirty="0"/>
              <a:t>C. </a:t>
            </a:r>
            <a:r>
              <a:rPr lang="vi-VN" sz="2400" dirty="0"/>
              <a:t>Đông Bắc Á.		</a:t>
            </a:r>
            <a:r>
              <a:rPr lang="en-US" sz="2400" dirty="0"/>
              <a:t>       </a:t>
            </a:r>
            <a:r>
              <a:rPr lang="vi-VN" sz="2400" dirty="0"/>
              <a:t>D. Mĩ La tinh.</a:t>
            </a:r>
            <a:endParaRPr lang="en-US" sz="2400" dirty="0"/>
          </a:p>
          <a:p>
            <a:pPr marL="342900" indent="-342900"/>
            <a:endParaRPr lang="vi-VN" sz="2400" b="1" u="sng" dirty="0"/>
          </a:p>
          <a:p>
            <a:pPr marL="342900" indent="-342900"/>
            <a:r>
              <a:rPr lang="vi-VN" sz="2400" u="sng" dirty="0">
                <a:solidFill>
                  <a:srgbClr val="FFFF00"/>
                </a:solidFill>
              </a:rPr>
              <a:t>Câu </a:t>
            </a:r>
            <a:r>
              <a:rPr lang="en-US" sz="2400" u="sng" dirty="0">
                <a:solidFill>
                  <a:srgbClr val="FFFF00"/>
                </a:solidFill>
              </a:rPr>
              <a:t>2</a:t>
            </a:r>
            <a:r>
              <a:rPr lang="vi-VN" sz="2400" dirty="0">
                <a:solidFill>
                  <a:srgbClr val="FFFF00"/>
                </a:solidFill>
              </a:rPr>
              <a:t>. Cho đến năm 1967, hệ thống thuộc địa của chủ nghĩa thực dân chỉ còn tập trung chủ yếu ở khu vực nào?</a:t>
            </a:r>
            <a:endParaRPr lang="en-US" sz="2400" dirty="0">
              <a:solidFill>
                <a:srgbClr val="FFFF00"/>
              </a:solidFill>
            </a:endParaRPr>
          </a:p>
          <a:p>
            <a:pPr marL="342900" indent="-342900"/>
            <a:endParaRPr lang="vi-VN" sz="2400" dirty="0">
              <a:solidFill>
                <a:srgbClr val="FFFF00"/>
              </a:solidFill>
            </a:endParaRPr>
          </a:p>
          <a:p>
            <a:pPr marL="342900" indent="-342900">
              <a:buFontTx/>
              <a:buAutoNum type="alphaUcPeriod"/>
            </a:pPr>
            <a:r>
              <a:rPr lang="vi-VN" sz="2400" dirty="0"/>
              <a:t>Đông Nam Á.		</a:t>
            </a:r>
            <a:r>
              <a:rPr lang="en-US" sz="2400" dirty="0"/>
              <a:t>          </a:t>
            </a:r>
            <a:r>
              <a:rPr lang="en-US" sz="2400" dirty="0" smtClean="0"/>
              <a:t>       </a:t>
            </a:r>
            <a:r>
              <a:rPr lang="vi-VN" sz="2400" dirty="0"/>
              <a:t>B. Nam Mĩ.		</a:t>
            </a:r>
            <a:endParaRPr lang="en-US" sz="2400" dirty="0"/>
          </a:p>
          <a:p>
            <a:pPr marL="342900" indent="-342900"/>
            <a:r>
              <a:rPr lang="en-US" sz="2400" dirty="0"/>
              <a:t>C</a:t>
            </a:r>
            <a:r>
              <a:rPr lang="vi-VN" sz="2400" dirty="0"/>
              <a:t>. Nam châu Phi.		</a:t>
            </a:r>
            <a:r>
              <a:rPr lang="en-US" sz="2400" dirty="0"/>
              <a:t>           </a:t>
            </a:r>
            <a:r>
              <a:rPr lang="vi-VN" sz="2400" dirty="0"/>
              <a:t>D. Mĩ La tinh.</a:t>
            </a:r>
            <a:endParaRPr lang="en-US" sz="2400" dirty="0"/>
          </a:p>
        </p:txBody>
      </p:sp>
      <p:sp>
        <p:nvSpPr>
          <p:cNvPr id="34821" name="Oval 5"/>
          <p:cNvSpPr>
            <a:spLocks noChangeArrowheads="1"/>
          </p:cNvSpPr>
          <p:nvPr/>
        </p:nvSpPr>
        <p:spPr bwMode="auto">
          <a:xfrm>
            <a:off x="462059" y="1364312"/>
            <a:ext cx="538038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/>
              <a:t>A</a:t>
            </a:r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390497" y="4098787"/>
            <a:ext cx="609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66328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  <p:bldP spid="348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9"/>
          <a:stretch>
            <a:fillRect/>
          </a:stretch>
        </p:blipFill>
        <p:spPr bwMode="auto">
          <a:xfrm>
            <a:off x="2375320" y="599520"/>
            <a:ext cx="6096000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22920" y="135172"/>
            <a:ext cx="6655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LƯỢC ĐỒ HỆ THỐNG THUỘC ĐỊA CỦA CNĐQ ĐẾN ĐẦU TK XX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2948575" y="4788739"/>
            <a:ext cx="5741572" cy="1835281"/>
          </a:xfrm>
          <a:prstGeom prst="horizontalScroll">
            <a:avLst>
              <a:gd name="adj" fmla="val 12500"/>
            </a:avLst>
          </a:prstGeom>
          <a:solidFill>
            <a:srgbClr val="00B050">
              <a:alpha val="3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lược đồ em có suy nghĩ gì?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5677" y="4951741"/>
            <a:ext cx="8468139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Đất đai trên thế giới hầu hết thuộc về các nước đế quốc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Nhân dân các thuộc địa sẽ vùng dậy giành độc lập khi có điều kiện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98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762001"/>
            <a:ext cx="11480800" cy="4525963"/>
          </a:xfrm>
          <a:noFill/>
        </p:spPr>
        <p:txBody>
          <a:bodyPr>
            <a:normAutofit fontScale="85000" lnSpcReduction="20000"/>
          </a:bodyPr>
          <a:lstStyle/>
          <a:p>
            <a:pPr marL="381000" indent="-381000">
              <a:lnSpc>
                <a:spcPct val="120000"/>
              </a:lnSpc>
              <a:buFontTx/>
              <a:buNone/>
            </a:pPr>
            <a:r>
              <a:rPr lang="vi-VN" sz="3000" b="1" u="sng" dirty="0">
                <a:solidFill>
                  <a:srgbClr val="FFFF00"/>
                </a:solidFill>
              </a:rPr>
              <a:t>Câu </a:t>
            </a:r>
            <a:r>
              <a:rPr lang="en-US" sz="3000" b="1" u="sng" dirty="0">
                <a:solidFill>
                  <a:srgbClr val="FFFF00"/>
                </a:solidFill>
              </a:rPr>
              <a:t>3</a:t>
            </a:r>
            <a:r>
              <a:rPr lang="vi-VN" sz="3000" b="1" dirty="0">
                <a:solidFill>
                  <a:srgbClr val="FFFF00"/>
                </a:solidFill>
              </a:rPr>
              <a:t>. Ngay sau khi Chiến tranh thế giới thứ hai kết thúc phong trào giải phóng dân tộc đã nổ ra mạnh mẽ nhất ở các nước nào?</a:t>
            </a:r>
            <a:endParaRPr lang="en-US" sz="3000" b="1" dirty="0">
              <a:solidFill>
                <a:srgbClr val="FFFF00"/>
              </a:solidFill>
            </a:endParaRPr>
          </a:p>
          <a:p>
            <a:pPr marL="381000" indent="-381000">
              <a:lnSpc>
                <a:spcPct val="120000"/>
              </a:lnSpc>
            </a:pPr>
            <a:endParaRPr lang="en-US" sz="2000" b="1" dirty="0">
              <a:solidFill>
                <a:srgbClr val="0000FF"/>
              </a:solidFill>
            </a:endParaRPr>
          </a:p>
          <a:p>
            <a:pPr marL="381000" indent="-381000">
              <a:lnSpc>
                <a:spcPct val="80000"/>
              </a:lnSpc>
              <a:buFontTx/>
              <a:buAutoNum type="alphaUcPeriod"/>
            </a:pPr>
            <a:r>
              <a:rPr lang="en-US" sz="2000" dirty="0"/>
              <a:t>In-đô-nê-xi-a, Việt Nam, Lào.</a:t>
            </a:r>
            <a:r>
              <a:rPr lang="en-US" sz="2000" b="1" dirty="0"/>
              <a:t>	</a:t>
            </a:r>
          </a:p>
          <a:p>
            <a:pPr marL="381000" indent="-381000">
              <a:lnSpc>
                <a:spcPct val="80000"/>
              </a:lnSpc>
              <a:buFontTx/>
              <a:buAutoNum type="alphaUcPeriod"/>
            </a:pPr>
            <a:r>
              <a:rPr lang="de-DE" sz="2000" dirty="0"/>
              <a:t>B. Việt Nam, Mi-an-ma, Lào.</a:t>
            </a:r>
            <a:endParaRPr lang="it-IT" sz="2000" dirty="0"/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it-IT" sz="2000" dirty="0"/>
              <a:t>C. In-đô-nê-xi-a, Xin-ga-po, Thái Lan.	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it-IT" sz="2000" dirty="0"/>
              <a:t>D. Phi-lip-pin, Việt Nam, Ma-lai-xi-a.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it-IT" sz="2000" b="1" u="sng" dirty="0"/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it-IT" sz="3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  <a:r>
              <a:rPr lang="it-IT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Năm 1960 đã đi vào lịch sử với tên gọi là "Năm châu Phi", vì sao?</a:t>
            </a:r>
          </a:p>
          <a:p>
            <a:pPr marL="381000" indent="-381000">
              <a:lnSpc>
                <a:spcPct val="80000"/>
              </a:lnSpc>
            </a:pPr>
            <a:endParaRPr lang="it-IT" sz="2000" dirty="0">
              <a:solidFill>
                <a:srgbClr val="0000FF"/>
              </a:solidFill>
            </a:endParaRP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it-IT" sz="2000" dirty="0"/>
              <a:t>A. Có nhiều nước ở châu Phi được trao trả độc lập.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it-IT" sz="2000" dirty="0"/>
              <a:t>B. Có phong trào giải phóng dân tộc phát triển sớm nhất, mạnh nhất.</a:t>
            </a:r>
            <a:endParaRPr lang="it-IT" sz="2000" b="1" dirty="0"/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it-IT" sz="2000" dirty="0"/>
              <a:t>C. Có 17 nước ở châu Phi tuyên bố độc lập.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it-IT" sz="2000" dirty="0"/>
              <a:t>D. Châu Phi là "Lục địa mới trỗi dậy".</a:t>
            </a:r>
            <a:endParaRPr lang="en-US" sz="2000" dirty="0"/>
          </a:p>
        </p:txBody>
      </p:sp>
      <p:sp>
        <p:nvSpPr>
          <p:cNvPr id="35844" name="Oval 4"/>
          <p:cNvSpPr>
            <a:spLocks noChangeArrowheads="1"/>
          </p:cNvSpPr>
          <p:nvPr/>
        </p:nvSpPr>
        <p:spPr bwMode="auto">
          <a:xfrm>
            <a:off x="304800" y="1524000"/>
            <a:ext cx="481937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/>
              <a:t>A</a:t>
            </a:r>
          </a:p>
        </p:txBody>
      </p:sp>
      <p:sp>
        <p:nvSpPr>
          <p:cNvPr id="35845" name="Oval 5"/>
          <p:cNvSpPr>
            <a:spLocks noChangeArrowheads="1"/>
          </p:cNvSpPr>
          <p:nvPr/>
        </p:nvSpPr>
        <p:spPr bwMode="auto">
          <a:xfrm>
            <a:off x="304800" y="4532244"/>
            <a:ext cx="481937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5074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  <p:bldP spid="358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1"/>
            <a:ext cx="10972800" cy="4525963"/>
          </a:xfrm>
          <a:noFill/>
        </p:spPr>
        <p:txBody>
          <a:bodyPr>
            <a:normAutofit fontScale="92500" lnSpcReduction="10000"/>
          </a:bodyPr>
          <a:lstStyle/>
          <a:p>
            <a:pPr marL="857250" lvl="1" indent="-457200">
              <a:lnSpc>
                <a:spcPct val="110000"/>
              </a:lnSpc>
              <a:buFontTx/>
              <a:buNone/>
            </a:pPr>
            <a:r>
              <a:rPr lang="it-IT" sz="26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</a:t>
            </a:r>
            <a:r>
              <a:rPr lang="it-IT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Phong trào đấu tranh giành độc lập của Ăng-gô-la, Mô-dăm-bich, Ghi-nê Bit-Xao nhằm đánh đổ ách thống trị </a:t>
            </a:r>
            <a:r>
              <a:rPr lang="it-IT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fr-FR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fr-FR" sz="2000" dirty="0"/>
              <a:t>A. phát xít Nhật.		 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fr-FR" sz="2000" dirty="0"/>
              <a:t>B. phát xít l-ta-li-a.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fr-FR" sz="2000" dirty="0"/>
              <a:t>C. thực dân Tây Ban Nha. 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fr-FR" sz="2000" dirty="0"/>
              <a:t>D. thực dân Bồ Đào Nha.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endParaRPr lang="fr-FR" sz="2000" u="sng" dirty="0"/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fr-FR" sz="28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6</a:t>
            </a:r>
            <a:r>
              <a:rPr lang="fr-F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Từ cuối những năm 70 của thế kỉ XX, chủ nghĩa thực dân chỉ còn tồn tại dưới hình thức nào?</a:t>
            </a:r>
          </a:p>
          <a:p>
            <a:pPr marL="457200" indent="-457200">
              <a:lnSpc>
                <a:spcPct val="80000"/>
              </a:lnSpc>
              <a:buFontTx/>
              <a:buAutoNum type="alphaUcPeriod"/>
            </a:pPr>
            <a:r>
              <a:rPr lang="fr-FR" sz="2000" dirty="0"/>
              <a:t>Chủ nghĩa thực dân kiểu cũ.			</a:t>
            </a:r>
          </a:p>
          <a:p>
            <a:pPr marL="457200" indent="-457200">
              <a:lnSpc>
                <a:spcPct val="80000"/>
              </a:lnSpc>
              <a:buFontTx/>
              <a:buAutoNum type="alphaUcPeriod"/>
            </a:pPr>
            <a:r>
              <a:rPr lang="fr-FR" sz="2000" dirty="0" smtClean="0"/>
              <a:t>Chủ </a:t>
            </a:r>
            <a:r>
              <a:rPr lang="fr-FR" sz="2000" dirty="0"/>
              <a:t>nghĩa thực dân kiểu mới.</a:t>
            </a:r>
            <a:endParaRPr lang="fr-FR" sz="2000" b="1" dirty="0"/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fr-FR" sz="2000" dirty="0"/>
              <a:t>C. Chế độ phân biệt chủng tộc.</a:t>
            </a:r>
            <a:r>
              <a:rPr lang="fr-FR" sz="2000" b="1" dirty="0"/>
              <a:t>		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fr-FR" sz="2000" dirty="0"/>
              <a:t>D. Chế độ thực dân.</a:t>
            </a:r>
            <a:endParaRPr lang="en-US" sz="2000" dirty="0"/>
          </a:p>
        </p:txBody>
      </p:sp>
      <p:sp>
        <p:nvSpPr>
          <p:cNvPr id="36868" name="Oval 4"/>
          <p:cNvSpPr>
            <a:spLocks noChangeArrowheads="1"/>
          </p:cNvSpPr>
          <p:nvPr/>
        </p:nvSpPr>
        <p:spPr bwMode="auto">
          <a:xfrm>
            <a:off x="509546" y="2483457"/>
            <a:ext cx="500049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/>
              <a:t>D</a:t>
            </a:r>
          </a:p>
        </p:txBody>
      </p:sp>
      <p:sp>
        <p:nvSpPr>
          <p:cNvPr id="36869" name="Oval 5"/>
          <p:cNvSpPr>
            <a:spLocks noChangeArrowheads="1"/>
          </p:cNvSpPr>
          <p:nvPr/>
        </p:nvSpPr>
        <p:spPr bwMode="auto">
          <a:xfrm>
            <a:off x="609600" y="4420925"/>
            <a:ext cx="299942" cy="4041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9330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  <p:bldP spid="3686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s 30727"/>
          <p:cNvSpPr>
            <a:spLocks noChangeArrowheads="1"/>
          </p:cNvSpPr>
          <p:nvPr/>
        </p:nvSpPr>
        <p:spPr bwMode="auto">
          <a:xfrm>
            <a:off x="189065" y="0"/>
            <a:ext cx="12192000" cy="68580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altLang="zh-CN">
              <a:ea typeface="SimSun" pitchFamily="2" charset="-122"/>
            </a:endParaRPr>
          </a:p>
        </p:txBody>
      </p:sp>
      <p:sp>
        <p:nvSpPr>
          <p:cNvPr id="47107" name="Text Box 30721"/>
          <p:cNvSpPr txBox="1">
            <a:spLocks noChangeArrowheads="1"/>
          </p:cNvSpPr>
          <p:nvPr/>
        </p:nvSpPr>
        <p:spPr bwMode="auto">
          <a:xfrm>
            <a:off x="508000" y="152401"/>
            <a:ext cx="11277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i="1" dirty="0">
                <a:solidFill>
                  <a:srgbClr val="FFFF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Bài  tập 2</a:t>
            </a:r>
          </a:p>
          <a:p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      Nhận xét nào dưới đây </a:t>
            </a:r>
            <a:r>
              <a:rPr lang="en-US" altLang="zh-CN" sz="2800" b="1" u="sng" dirty="0">
                <a:solidFill>
                  <a:srgbClr val="FFFF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không đúng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về quá trình phát triển của phong trào giải  phóng dân tộc từ sau Chiến tranh thế giới thứ hai đến giữa những năm 90 của thế kỉ XX:</a:t>
            </a:r>
            <a:r>
              <a:rPr lang="en-US" altLang="zh-CN" sz="2800" dirty="0">
                <a:solidFill>
                  <a:srgbClr val="FFFF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7108" name="Text Box 30722"/>
          <p:cNvSpPr txBox="1">
            <a:spLocks noChangeArrowheads="1"/>
          </p:cNvSpPr>
          <p:nvPr/>
        </p:nvSpPr>
        <p:spPr bwMode="auto">
          <a:xfrm>
            <a:off x="609600" y="2133600"/>
            <a:ext cx="11176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UcPeriod"/>
            </a:pPr>
            <a:r>
              <a:rPr lang="en-US" altLang="zh-CN" sz="2800" b="1" dirty="0">
                <a:latin typeface=".VnTime" pitchFamily="34" charset="0"/>
                <a:ea typeface="SimSun" pitchFamily="2" charset="-122"/>
              </a:rPr>
              <a:t>  Phong </a:t>
            </a:r>
            <a:r>
              <a:rPr lang="en-US" altLang="zh-CN" sz="2800" b="1" dirty="0" err="1">
                <a:latin typeface=".VnTime" pitchFamily="34" charset="0"/>
                <a:ea typeface="SimSun" pitchFamily="2" charset="-122"/>
              </a:rPr>
              <a:t>trµo</a:t>
            </a:r>
            <a:r>
              <a:rPr lang="en-US" altLang="zh-CN" sz="2800" b="1" dirty="0">
                <a:latin typeface=".VnTime" pitchFamily="34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latin typeface=".VnTime" pitchFamily="34" charset="0"/>
                <a:ea typeface="SimSun" pitchFamily="2" charset="-122"/>
              </a:rPr>
              <a:t>ph¸t</a:t>
            </a:r>
            <a:r>
              <a:rPr lang="en-US" altLang="zh-CN" sz="2800" b="1" dirty="0">
                <a:latin typeface=".VnTime" pitchFamily="34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latin typeface=".VnTime" pitchFamily="34" charset="0"/>
                <a:ea typeface="SimSun" pitchFamily="2" charset="-122"/>
              </a:rPr>
              <a:t>triÓn</a:t>
            </a:r>
            <a:r>
              <a:rPr lang="en-US" altLang="zh-CN" sz="2800" b="1" dirty="0">
                <a:latin typeface=".VnTime" pitchFamily="34" charset="0"/>
                <a:ea typeface="SimSun" pitchFamily="2" charset="-122"/>
              </a:rPr>
              <a:t> ®</a:t>
            </a:r>
            <a:r>
              <a:rPr lang="en-US" altLang="zh-CN" sz="2800" b="1" dirty="0" err="1">
                <a:latin typeface=".VnTime" pitchFamily="34" charset="0"/>
                <a:ea typeface="SimSun" pitchFamily="2" charset="-122"/>
              </a:rPr>
              <a:t>ång</a:t>
            </a:r>
            <a:r>
              <a:rPr lang="en-US" altLang="zh-CN" sz="2800" b="1" dirty="0">
                <a:latin typeface=".VnTime" pitchFamily="34" charset="0"/>
                <a:ea typeface="SimSun" pitchFamily="2" charset="-122"/>
              </a:rPr>
              <a:t> ®</a:t>
            </a:r>
            <a:r>
              <a:rPr lang="en-US" altLang="zh-CN" sz="2800" b="1" dirty="0" err="1">
                <a:latin typeface=".VnTime" pitchFamily="34" charset="0"/>
                <a:ea typeface="SimSun" pitchFamily="2" charset="-122"/>
              </a:rPr>
              <a:t>Òu</a:t>
            </a:r>
            <a:r>
              <a:rPr lang="en-US" altLang="zh-CN" sz="2800" b="1" dirty="0">
                <a:latin typeface=".VnTime" pitchFamily="34" charset="0"/>
                <a:ea typeface="SimSun" pitchFamily="2" charset="-122"/>
              </a:rPr>
              <a:t> ë c¶ ba </a:t>
            </a:r>
            <a:r>
              <a:rPr lang="en-US" altLang="zh-CN" sz="2800" b="1" dirty="0" err="1">
                <a:latin typeface=".VnTime" pitchFamily="34" charset="0"/>
                <a:ea typeface="SimSun" pitchFamily="2" charset="-122"/>
              </a:rPr>
              <a:t>ch©u</a:t>
            </a:r>
            <a:r>
              <a:rPr lang="en-US" altLang="zh-CN" sz="2800" b="1" dirty="0">
                <a:latin typeface=".VnTime" pitchFamily="34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latin typeface=".VnTime" pitchFamily="34" charset="0"/>
                <a:ea typeface="SimSun" pitchFamily="2" charset="-122"/>
              </a:rPr>
              <a:t>lôc</a:t>
            </a:r>
            <a:r>
              <a:rPr lang="en-US" altLang="zh-CN" sz="2800" b="1" dirty="0">
                <a:latin typeface=".VnTime" pitchFamily="34" charset="0"/>
                <a:ea typeface="SimSun" pitchFamily="2" charset="-122"/>
              </a:rPr>
              <a:t>, </a:t>
            </a:r>
            <a:r>
              <a:rPr lang="en-US" altLang="zh-CN" sz="2800" b="1" dirty="0" smtClean="0">
                <a:latin typeface=".VnTime" pitchFamily="34" charset="0"/>
                <a:ea typeface="SimSun" pitchFamily="2" charset="-122"/>
              </a:rPr>
              <a:t>nh­ưng  </a:t>
            </a:r>
            <a:r>
              <a:rPr lang="en-US" altLang="zh-CN" sz="2800" b="1" dirty="0">
                <a:latin typeface=".VnTime" pitchFamily="34" charset="0"/>
                <a:ea typeface="SimSun" pitchFamily="2" charset="-122"/>
              </a:rPr>
              <a:t>m¹nh </a:t>
            </a:r>
            <a:r>
              <a:rPr lang="en-US" altLang="zh-CN" sz="2800" b="1" dirty="0" err="1">
                <a:latin typeface=".VnTime" pitchFamily="34" charset="0"/>
                <a:ea typeface="SimSun" pitchFamily="2" charset="-122"/>
              </a:rPr>
              <a:t>mÏ</a:t>
            </a:r>
            <a:r>
              <a:rPr lang="en-US" altLang="zh-CN" sz="2800" b="1" dirty="0">
                <a:latin typeface=".VnTime" pitchFamily="34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latin typeface=".VnTime" pitchFamily="34" charset="0"/>
                <a:ea typeface="SimSun" pitchFamily="2" charset="-122"/>
              </a:rPr>
              <a:t>nhÊt</a:t>
            </a:r>
            <a:r>
              <a:rPr lang="en-US" altLang="zh-CN" sz="2800" b="1" dirty="0">
                <a:latin typeface=".VnTime" pitchFamily="34" charset="0"/>
                <a:ea typeface="SimSun" pitchFamily="2" charset="-122"/>
              </a:rPr>
              <a:t> lµ ë </a:t>
            </a:r>
            <a:r>
              <a:rPr lang="en-US" altLang="zh-CN" sz="2800" b="1" dirty="0" err="1">
                <a:latin typeface=".VnTime" pitchFamily="34" charset="0"/>
                <a:ea typeface="SimSun" pitchFamily="2" charset="-122"/>
              </a:rPr>
              <a:t>ch©u</a:t>
            </a:r>
            <a:r>
              <a:rPr lang="en-US" altLang="zh-CN" sz="2800" b="1" dirty="0">
                <a:latin typeface=".VnTime" pitchFamily="34" charset="0"/>
                <a:ea typeface="SimSun" pitchFamily="2" charset="-122"/>
              </a:rPr>
              <a:t> Phi.</a:t>
            </a:r>
          </a:p>
        </p:txBody>
      </p:sp>
      <p:sp>
        <p:nvSpPr>
          <p:cNvPr id="47109" name="Text Box 30723"/>
          <p:cNvSpPr txBox="1">
            <a:spLocks noChangeArrowheads="1"/>
          </p:cNvSpPr>
          <p:nvPr/>
        </p:nvSpPr>
        <p:spPr bwMode="auto">
          <a:xfrm>
            <a:off x="609600" y="3124200"/>
            <a:ext cx="11176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zh-CN" sz="2800" dirty="0">
                <a:latin typeface=".VnTime" pitchFamily="34" charset="0"/>
                <a:ea typeface="SimSun" pitchFamily="2" charset="-122"/>
              </a:rPr>
              <a:t>B.  </a:t>
            </a:r>
            <a:r>
              <a:rPr lang="en-US" altLang="zh-CN" sz="2800" b="1" dirty="0">
                <a:latin typeface=".VnTime" pitchFamily="34" charset="0"/>
                <a:ea typeface="SimSun" pitchFamily="2" charset="-122"/>
              </a:rPr>
              <a:t>Phong </a:t>
            </a:r>
            <a:r>
              <a:rPr lang="en-US" altLang="zh-CN" sz="2800" b="1" dirty="0" err="1">
                <a:latin typeface=".VnTime" pitchFamily="34" charset="0"/>
                <a:ea typeface="SimSun" pitchFamily="2" charset="-122"/>
              </a:rPr>
              <a:t>trµo</a:t>
            </a:r>
            <a:r>
              <a:rPr lang="en-US" altLang="zh-CN" sz="2800" b="1" dirty="0">
                <a:latin typeface=".VnTime" pitchFamily="34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latin typeface=".VnTime" pitchFamily="34" charset="0"/>
                <a:ea typeface="SimSun" pitchFamily="2" charset="-122"/>
              </a:rPr>
              <a:t>khëi</a:t>
            </a:r>
            <a:r>
              <a:rPr lang="en-US" altLang="zh-CN" sz="2800" b="1" dirty="0">
                <a:latin typeface=".VnTime" pitchFamily="34" charset="0"/>
                <a:ea typeface="SimSun" pitchFamily="2" charset="-122"/>
              </a:rPr>
              <a:t> ®</a:t>
            </a:r>
            <a:r>
              <a:rPr lang="en-US" altLang="zh-CN" sz="2800" b="1" dirty="0" err="1">
                <a:latin typeface=".VnTime" pitchFamily="34" charset="0"/>
                <a:ea typeface="SimSun" pitchFamily="2" charset="-122"/>
              </a:rPr>
              <a:t>Çu</a:t>
            </a:r>
            <a:r>
              <a:rPr lang="en-US" altLang="zh-CN" sz="2800" b="1" dirty="0">
                <a:latin typeface=".VnTime" pitchFamily="34" charset="0"/>
                <a:ea typeface="SimSun" pitchFamily="2" charset="-122"/>
              </a:rPr>
              <a:t> ë </a:t>
            </a:r>
            <a:r>
              <a:rPr lang="en-US" altLang="zh-CN" sz="2800" b="1" dirty="0" err="1">
                <a:latin typeface=".VnTime" pitchFamily="34" charset="0"/>
                <a:ea typeface="SimSun" pitchFamily="2" charset="-122"/>
              </a:rPr>
              <a:t>Đ</a:t>
            </a:r>
            <a:r>
              <a:rPr lang="en-US" altLang="zh-CN" sz="2800" b="1" dirty="0" err="1" smtClean="0">
                <a:latin typeface=".VnTime" pitchFamily="34" charset="0"/>
                <a:ea typeface="SimSun" pitchFamily="2" charset="-122"/>
              </a:rPr>
              <a:t>«ng</a:t>
            </a:r>
            <a:r>
              <a:rPr lang="en-US" altLang="zh-CN" sz="2800" b="1" dirty="0" smtClean="0">
                <a:latin typeface=".VnTime" pitchFamily="34" charset="0"/>
                <a:ea typeface="SimSun" pitchFamily="2" charset="-122"/>
              </a:rPr>
              <a:t> </a:t>
            </a:r>
            <a:r>
              <a:rPr lang="en-US" altLang="zh-CN" sz="2800" b="1" dirty="0">
                <a:latin typeface=".VnTime" pitchFamily="34" charset="0"/>
                <a:ea typeface="SimSun" pitchFamily="2" charset="-122"/>
              </a:rPr>
              <a:t>Nam </a:t>
            </a:r>
            <a:r>
              <a:rPr lang="en-US" altLang="zh-CN" sz="2800" b="1" dirty="0">
                <a:latin typeface=".VnTimeH" pitchFamily="34" charset="0"/>
                <a:ea typeface="SimSun" pitchFamily="2" charset="-122"/>
              </a:rPr>
              <a:t>¸</a:t>
            </a:r>
            <a:r>
              <a:rPr lang="en-US" altLang="zh-CN" sz="2800" b="1" dirty="0">
                <a:latin typeface=".VnTime" pitchFamily="34" charset="0"/>
                <a:ea typeface="SimSun" pitchFamily="2" charset="-122"/>
              </a:rPr>
              <a:t>, </a:t>
            </a:r>
            <a:r>
              <a:rPr lang="en-US" altLang="zh-CN" sz="2800" b="1" dirty="0" err="1">
                <a:latin typeface=".VnTime" pitchFamily="34" charset="0"/>
                <a:ea typeface="SimSun" pitchFamily="2" charset="-122"/>
              </a:rPr>
              <a:t>råi</a:t>
            </a:r>
            <a:r>
              <a:rPr lang="en-US" altLang="zh-CN" sz="2800" b="1" dirty="0">
                <a:latin typeface=".VnTime" pitchFamily="34" charset="0"/>
                <a:ea typeface="SimSun" pitchFamily="2" charset="-122"/>
              </a:rPr>
              <a:t> lan sang Nam</a:t>
            </a:r>
            <a:r>
              <a:rPr lang="en-US" altLang="zh-CN" sz="2800" b="1" dirty="0">
                <a:latin typeface=".VnTimeH" pitchFamily="34" charset="0"/>
                <a:ea typeface="SimSun" pitchFamily="2" charset="-122"/>
              </a:rPr>
              <a:t> ¸</a:t>
            </a:r>
            <a:r>
              <a:rPr lang="en-US" altLang="zh-CN" sz="2800" b="1" dirty="0">
                <a:latin typeface=".VnTime" pitchFamily="34" charset="0"/>
                <a:ea typeface="SimSun" pitchFamily="2" charset="-122"/>
              </a:rPr>
              <a:t>, B¾c Phi vµ MÜ La tinh.</a:t>
            </a:r>
          </a:p>
        </p:txBody>
      </p:sp>
      <p:sp>
        <p:nvSpPr>
          <p:cNvPr id="47110" name="Text Box 30724"/>
          <p:cNvSpPr txBox="1">
            <a:spLocks noChangeArrowheads="1"/>
          </p:cNvSpPr>
          <p:nvPr/>
        </p:nvSpPr>
        <p:spPr bwMode="auto">
          <a:xfrm>
            <a:off x="609600" y="4191000"/>
            <a:ext cx="11176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zh-CN" sz="2800" dirty="0">
                <a:latin typeface=".VnTime" pitchFamily="34" charset="0"/>
                <a:ea typeface="SimSun" pitchFamily="2" charset="-122"/>
              </a:rPr>
              <a:t>C.  </a:t>
            </a:r>
            <a:r>
              <a:rPr lang="en-US" altLang="zh-CN" sz="2800" b="1" dirty="0">
                <a:latin typeface=".VnTime" pitchFamily="34" charset="0"/>
                <a:ea typeface="SimSun" pitchFamily="2" charset="-122"/>
              </a:rPr>
              <a:t>Phong </a:t>
            </a:r>
            <a:r>
              <a:rPr lang="en-US" altLang="zh-CN" sz="2800" b="1" dirty="0" err="1">
                <a:latin typeface=".VnTime" pitchFamily="34" charset="0"/>
                <a:ea typeface="SimSun" pitchFamily="2" charset="-122"/>
              </a:rPr>
              <a:t>trµo</a:t>
            </a:r>
            <a:r>
              <a:rPr lang="en-US" altLang="zh-CN" sz="2800" b="1" dirty="0">
                <a:latin typeface=".VnTime" pitchFamily="34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latin typeface=".VnTime" pitchFamily="34" charset="0"/>
                <a:ea typeface="SimSun" pitchFamily="2" charset="-122"/>
              </a:rPr>
              <a:t>lµm</a:t>
            </a:r>
            <a:r>
              <a:rPr lang="en-US" altLang="zh-CN" sz="2800" b="1" dirty="0">
                <a:latin typeface=".VnTime" pitchFamily="34" charset="0"/>
                <a:ea typeface="SimSun" pitchFamily="2" charset="-122"/>
              </a:rPr>
              <a:t> tan r· </a:t>
            </a:r>
            <a:r>
              <a:rPr lang="en-US" altLang="zh-CN" sz="2800" b="1" dirty="0" err="1">
                <a:latin typeface=".VnTime" pitchFamily="34" charset="0"/>
                <a:ea typeface="SimSun" pitchFamily="2" charset="-122"/>
              </a:rPr>
              <a:t>tõng</a:t>
            </a:r>
            <a:r>
              <a:rPr lang="en-US" altLang="zh-CN" sz="2800" b="1" dirty="0">
                <a:latin typeface=".VnTime" pitchFamily="34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latin typeface=".VnTime" pitchFamily="34" charset="0"/>
                <a:ea typeface="SimSun" pitchFamily="2" charset="-122"/>
              </a:rPr>
              <a:t>m¶ng</a:t>
            </a:r>
            <a:r>
              <a:rPr lang="en-US" altLang="zh-CN" sz="2800" b="1" dirty="0">
                <a:latin typeface=".VnTime" pitchFamily="34" charset="0"/>
                <a:ea typeface="SimSun" pitchFamily="2" charset="-122"/>
              </a:rPr>
              <a:t> vµ ®i </a:t>
            </a:r>
            <a:r>
              <a:rPr lang="en-US" altLang="zh-CN" sz="2800" b="1" dirty="0" err="1">
                <a:latin typeface=".VnTime" pitchFamily="34" charset="0"/>
                <a:ea typeface="SimSun" pitchFamily="2" charset="-122"/>
              </a:rPr>
              <a:t>tíi</a:t>
            </a:r>
            <a:r>
              <a:rPr lang="en-US" altLang="zh-CN" sz="2800" b="1" dirty="0">
                <a:latin typeface=".VnTime" pitchFamily="34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latin typeface=".VnTime" pitchFamily="34" charset="0"/>
                <a:ea typeface="SimSun" pitchFamily="2" charset="-122"/>
              </a:rPr>
              <a:t>sôp</a:t>
            </a:r>
            <a:r>
              <a:rPr lang="en-US" altLang="zh-CN" sz="2800" b="1" dirty="0">
                <a:latin typeface=".VnTime" pitchFamily="34" charset="0"/>
                <a:ea typeface="SimSun" pitchFamily="2" charset="-122"/>
              </a:rPr>
              <a:t> ®æ </a:t>
            </a:r>
            <a:r>
              <a:rPr lang="en-US" altLang="zh-CN" sz="2800" b="1" dirty="0" err="1">
                <a:latin typeface=".VnTime" pitchFamily="34" charset="0"/>
                <a:ea typeface="SimSun" pitchFamily="2" charset="-122"/>
              </a:rPr>
              <a:t>hoµn</a:t>
            </a:r>
            <a:r>
              <a:rPr lang="en-US" altLang="zh-CN" sz="2800" b="1" dirty="0">
                <a:latin typeface=".VnTime" pitchFamily="34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latin typeface=".VnTime" pitchFamily="34" charset="0"/>
                <a:ea typeface="SimSun" pitchFamily="2" charset="-122"/>
              </a:rPr>
              <a:t>toµn</a:t>
            </a:r>
            <a:r>
              <a:rPr lang="en-US" altLang="zh-CN" sz="2800" b="1" dirty="0">
                <a:latin typeface=".VnTime" pitchFamily="34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latin typeface=".VnTime" pitchFamily="34" charset="0"/>
                <a:ea typeface="SimSun" pitchFamily="2" charset="-122"/>
              </a:rPr>
              <a:t>hÖ</a:t>
            </a:r>
            <a:r>
              <a:rPr lang="en-US" altLang="zh-CN" sz="2800" b="1" dirty="0">
                <a:latin typeface=".VnTime" pitchFamily="34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latin typeface=".VnTime" pitchFamily="34" charset="0"/>
                <a:ea typeface="SimSun" pitchFamily="2" charset="-122"/>
              </a:rPr>
              <a:t>thèng</a:t>
            </a:r>
            <a:r>
              <a:rPr lang="en-US" altLang="zh-CN" sz="2800" b="1" dirty="0">
                <a:latin typeface=".VnTime" pitchFamily="34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latin typeface=".VnTime" pitchFamily="34" charset="0"/>
                <a:ea typeface="SimSun" pitchFamily="2" charset="-122"/>
              </a:rPr>
              <a:t>thuéc</a:t>
            </a:r>
            <a:r>
              <a:rPr lang="en-US" altLang="zh-CN" sz="2800" b="1" dirty="0">
                <a:latin typeface=".VnTime" pitchFamily="34" charset="0"/>
                <a:ea typeface="SimSun" pitchFamily="2" charset="-122"/>
              </a:rPr>
              <a:t> ®</a:t>
            </a:r>
            <a:r>
              <a:rPr lang="en-US" altLang="zh-CN" sz="2800" b="1" dirty="0" err="1">
                <a:latin typeface=".VnTime" pitchFamily="34" charset="0"/>
                <a:ea typeface="SimSun" pitchFamily="2" charset="-122"/>
              </a:rPr>
              <a:t>Þa</a:t>
            </a:r>
            <a:r>
              <a:rPr lang="en-US" altLang="zh-CN" sz="2800" b="1" dirty="0">
                <a:latin typeface=".VnTime" pitchFamily="34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latin typeface=".VnTime" pitchFamily="34" charset="0"/>
                <a:ea typeface="SimSun" pitchFamily="2" charset="-122"/>
              </a:rPr>
              <a:t>cña</a:t>
            </a:r>
            <a:r>
              <a:rPr lang="en-US" altLang="zh-CN" sz="2800" b="1" dirty="0">
                <a:latin typeface=".VnTime" pitchFamily="34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latin typeface=".VnTime" pitchFamily="34" charset="0"/>
                <a:ea typeface="SimSun" pitchFamily="2" charset="-122"/>
              </a:rPr>
              <a:t>chñ</a:t>
            </a:r>
            <a:r>
              <a:rPr lang="en-US" altLang="zh-CN" sz="2800" b="1" dirty="0">
                <a:latin typeface=".VnTime" pitchFamily="34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latin typeface=".VnTime" pitchFamily="34" charset="0"/>
                <a:ea typeface="SimSun" pitchFamily="2" charset="-122"/>
              </a:rPr>
              <a:t>nghÜa</a:t>
            </a:r>
            <a:r>
              <a:rPr lang="en-US" altLang="zh-CN" sz="2800" b="1" dirty="0">
                <a:latin typeface=".VnTime" pitchFamily="34" charset="0"/>
                <a:ea typeface="SimSun" pitchFamily="2" charset="-122"/>
              </a:rPr>
              <a:t> ®Õ </a:t>
            </a:r>
            <a:r>
              <a:rPr lang="en-US" altLang="zh-CN" sz="2800" b="1" dirty="0" err="1">
                <a:latin typeface=".VnTime" pitchFamily="34" charset="0"/>
                <a:ea typeface="SimSun" pitchFamily="2" charset="-122"/>
              </a:rPr>
              <a:t>quèc</a:t>
            </a:r>
            <a:r>
              <a:rPr lang="en-US" altLang="zh-CN" sz="2800" b="1" dirty="0">
                <a:latin typeface=".VnTime" pitchFamily="34" charset="0"/>
                <a:ea typeface="SimSun" pitchFamily="2" charset="-122"/>
              </a:rPr>
              <a:t>.</a:t>
            </a:r>
          </a:p>
        </p:txBody>
      </p:sp>
      <p:sp>
        <p:nvSpPr>
          <p:cNvPr id="30727" name="Oval 30726"/>
          <p:cNvSpPr>
            <a:spLocks noChangeArrowheads="1"/>
          </p:cNvSpPr>
          <p:nvPr/>
        </p:nvSpPr>
        <p:spPr bwMode="auto">
          <a:xfrm>
            <a:off x="508000" y="2133600"/>
            <a:ext cx="7112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altLang="zh-CN">
              <a:ea typeface="SimSun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0247" y="5145107"/>
            <a:ext cx="114896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Các nước thuộc địa giành được độc lập dưới nhiều hình thức và mức độ khác nhau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4567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2589" y="152400"/>
            <a:ext cx="3673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6189" y="601579"/>
            <a:ext cx="75077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Học bài,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nắm chắc kiến thức trong bảng thống kê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4 trang 15 “ Các nước Châu Á”: Tìm hiểu về phong trào đấu tranh giành chính quyền của các nước Châu Á đặc biệt là Trung Quốc</a:t>
            </a: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 Mục II.2, II.3 không học)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69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5DB3C5DC-574B-4E57-AF94-A75F69CDC24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828923" y="112643"/>
            <a:ext cx="9924553" cy="960438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II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NƯỚC Á, PHI, MĨ-LA-TINH TỪ NĂM 1945 ĐẾN NAY</a:t>
            </a:r>
            <a:b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250D3507-4E13-47E6-BF9C-AFDA63FB10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2904" y="1375575"/>
            <a:ext cx="10525760" cy="2902227"/>
          </a:xfrm>
        </p:spPr>
        <p:txBody>
          <a:bodyPr>
            <a:noAutofit/>
          </a:bodyPr>
          <a:lstStyle/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3. Bài 3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PHÁT TRIỂN CỦA PHONG 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 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PHÓNG DÂN TỘC VÀ SỰ TAN RÃ  CỦA HỆ THỐNG THUỘC 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endParaRPr lang="en-US" sz="36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11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5B841B96-C7EF-4BD8-95CE-5390F1972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1828800"/>
          </a:xfrm>
        </p:spPr>
        <p:txBody>
          <a:bodyPr/>
          <a:lstStyle/>
          <a:p>
            <a:pPr algn="ctr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Bài 3.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QUÁ TRÌNH PHÁT TRIỂN CỦA PHONG TRÀO GIẢI PHÓNG DÂN TỘC VÀ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 RÃ  CỦA HỆ THỐNG THUỘC ĐỊA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B5E3EDC-E572-4FFF-8BE0-8CEC5FAE4B86}"/>
              </a:ext>
            </a:extLst>
          </p:cNvPr>
          <p:cNvSpPr txBox="1"/>
          <p:nvPr/>
        </p:nvSpPr>
        <p:spPr>
          <a:xfrm>
            <a:off x="0" y="730775"/>
            <a:ext cx="11053354" cy="1205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2095" algn="just">
              <a:lnSpc>
                <a:spcPct val="125000"/>
              </a:lnSpc>
              <a:spcBef>
                <a:spcPts val="600"/>
              </a:spcBef>
              <a:spcAft>
                <a:spcPts val="400"/>
              </a:spcAft>
            </a:pPr>
            <a:r>
              <a:rPr lang="pt-BR" sz="2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pt-BR" sz="2800" b="1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pt-BR" sz="2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Giai đoạn từ năm 1945 đến giữa những năm 60 của thế kỉ XX</a:t>
            </a:r>
            <a:endParaRPr lang="en-US" sz="2800" b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endParaRPr lang="en-US" sz="3000" dirty="0">
              <a:solidFill>
                <a:schemeClr val="bg1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2062333" y="1749495"/>
            <a:ext cx="6616446" cy="1835281"/>
          </a:xfrm>
          <a:prstGeom prst="horizontalScroll">
            <a:avLst>
              <a:gd name="adj" fmla="val 12500"/>
            </a:avLst>
          </a:prstGeom>
          <a:solidFill>
            <a:srgbClr val="00B050">
              <a:alpha val="3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 là điều kiện thuận lợi để nhân dân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nước Đông Nam Á nổi dậy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giành chính quyền?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15389" y="2190081"/>
            <a:ext cx="4347411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 xít Nhật đầu hàng Đồng minh vô điều kiện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2218454" y="3144188"/>
            <a:ext cx="6616446" cy="1835281"/>
          </a:xfrm>
          <a:prstGeom prst="horizontalScroll">
            <a:avLst>
              <a:gd name="adj" fmla="val 12500"/>
            </a:avLst>
          </a:prstGeom>
          <a:solidFill>
            <a:srgbClr val="00B050">
              <a:alpha val="3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 Đông Nam Á, phong trào đấu tranh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 lan rộng như thế nào ?</a:t>
            </a:r>
          </a:p>
        </p:txBody>
      </p:sp>
    </p:spTree>
    <p:extLst>
      <p:ext uri="{BB962C8B-B14F-4D97-AF65-F5344CB8AC3E}">
        <p14:creationId xmlns:p14="http://schemas.microsoft.com/office/powerpoint/2010/main" val="216822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" grpId="0" animBg="1"/>
      <p:bldP spid="2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asia-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0" y="228601"/>
            <a:ext cx="9550400" cy="6429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6501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4000" y="3505200"/>
            <a:ext cx="50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7200" y="3810000"/>
            <a:ext cx="50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4267200"/>
            <a:ext cx="50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6400" y="5486400"/>
            <a:ext cx="50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0" descr="120px-Flag_of_La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3048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2" descr="120px-Flag_of_Vietna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55626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10" name="Picture 14" descr="120px-Flag_of_Indi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44196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6" descr="120px-Flag_of_Indonesi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56800" y="35814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Line 17"/>
          <p:cNvSpPr>
            <a:spLocks noChangeShapeType="1"/>
          </p:cNvSpPr>
          <p:nvPr/>
        </p:nvSpPr>
        <p:spPr bwMode="auto">
          <a:xfrm flipH="1">
            <a:off x="8636000" y="4419600"/>
            <a:ext cx="193040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6" name="Line 18"/>
          <p:cNvSpPr>
            <a:spLocks noChangeShapeType="1"/>
          </p:cNvSpPr>
          <p:nvPr/>
        </p:nvSpPr>
        <p:spPr bwMode="auto">
          <a:xfrm flipV="1">
            <a:off x="5486400" y="4648200"/>
            <a:ext cx="19304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7" name="Line 19"/>
          <p:cNvSpPr>
            <a:spLocks noChangeShapeType="1"/>
          </p:cNvSpPr>
          <p:nvPr/>
        </p:nvSpPr>
        <p:spPr bwMode="auto">
          <a:xfrm flipH="1">
            <a:off x="7010400" y="1219200"/>
            <a:ext cx="609600" cy="289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6516" name="Line 20"/>
          <p:cNvSpPr>
            <a:spLocks noChangeShapeType="1"/>
          </p:cNvSpPr>
          <p:nvPr/>
        </p:nvSpPr>
        <p:spPr bwMode="auto">
          <a:xfrm flipV="1">
            <a:off x="1930400" y="4038600"/>
            <a:ext cx="25400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9" name="TextBox 14"/>
          <p:cNvSpPr txBox="1">
            <a:spLocks noChangeArrowheads="1"/>
          </p:cNvSpPr>
          <p:nvPr/>
        </p:nvSpPr>
        <p:spPr bwMode="auto">
          <a:xfrm>
            <a:off x="8128000" y="11430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LÀO</a:t>
            </a:r>
          </a:p>
        </p:txBody>
      </p:sp>
      <p:sp>
        <p:nvSpPr>
          <p:cNvPr id="16400" name="TextBox 15"/>
          <p:cNvSpPr txBox="1">
            <a:spLocks noChangeArrowheads="1"/>
          </p:cNvSpPr>
          <p:nvPr/>
        </p:nvSpPr>
        <p:spPr bwMode="auto">
          <a:xfrm>
            <a:off x="9042400" y="3124200"/>
            <a:ext cx="264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IN-ĐÔ-NÊ-XI-A</a:t>
            </a:r>
          </a:p>
        </p:txBody>
      </p:sp>
      <p:sp>
        <p:nvSpPr>
          <p:cNvPr id="16401" name="TextBox 16"/>
          <p:cNvSpPr txBox="1">
            <a:spLocks noChangeArrowheads="1"/>
          </p:cNvSpPr>
          <p:nvPr/>
        </p:nvSpPr>
        <p:spPr bwMode="auto">
          <a:xfrm>
            <a:off x="4775200" y="6324600"/>
            <a:ext cx="345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 NAM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0" y="5334001"/>
            <a:ext cx="2235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 ĐỘ 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(1946-1950)</a:t>
            </a:r>
          </a:p>
        </p:txBody>
      </p:sp>
    </p:spTree>
    <p:extLst>
      <p:ext uri="{BB962C8B-B14F-4D97-AF65-F5344CB8AC3E}">
        <p14:creationId xmlns:p14="http://schemas.microsoft.com/office/powerpoint/2010/main" val="249762688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bandochauphi"/>
          <p:cNvPicPr>
            <a:picLocks noGrp="1" noChangeAspect="1" noChangeArrowheads="1"/>
          </p:cNvPicPr>
          <p:nvPr>
            <p:ph type="sub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75200" y="304800"/>
            <a:ext cx="6604000" cy="6248400"/>
          </a:xfrm>
          <a:noFill/>
        </p:spPr>
      </p:pic>
      <p:pic>
        <p:nvPicPr>
          <p:cNvPr id="103428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7600" y="1676400"/>
            <a:ext cx="50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9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7200" y="1524000"/>
            <a:ext cx="50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1" name="Picture 7" descr="ANd9GcSt62md8ueFplvdvMcYOQwmevC8UX-lr6jxE_Y7u-LD2uSerAo&amp;t=1&amp;usg=__d0pe0-C79NPApJfKo13U12uTfWA=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1" y="4648201"/>
            <a:ext cx="34925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2" name="Picture 8" descr="800px-Flag_of_Algeria_(bordered)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1828800"/>
            <a:ext cx="3352800" cy="1676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</p:pic>
      <p:sp>
        <p:nvSpPr>
          <p:cNvPr id="103433" name="Line 9"/>
          <p:cNvSpPr>
            <a:spLocks noChangeShapeType="1"/>
          </p:cNvSpPr>
          <p:nvPr/>
        </p:nvSpPr>
        <p:spPr bwMode="auto">
          <a:xfrm flipV="1">
            <a:off x="6400800" y="2209800"/>
            <a:ext cx="2438400" cy="2362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434" name="Line 10"/>
          <p:cNvSpPr>
            <a:spLocks noChangeShapeType="1"/>
          </p:cNvSpPr>
          <p:nvPr/>
        </p:nvSpPr>
        <p:spPr bwMode="auto">
          <a:xfrm flipV="1">
            <a:off x="4165600" y="1981200"/>
            <a:ext cx="243840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12800" y="35814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AN-GIÊ-RI  (1954-1960)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064000" y="6400801"/>
            <a:ext cx="355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CẬP  (1952)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7010400" y="6396038"/>
            <a:ext cx="3759200" cy="4619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Phi</a:t>
            </a:r>
          </a:p>
        </p:txBody>
      </p:sp>
    </p:spTree>
    <p:extLst>
      <p:ext uri="{BB962C8B-B14F-4D97-AF65-F5344CB8AC3E}">
        <p14:creationId xmlns:p14="http://schemas.microsoft.com/office/powerpoint/2010/main" val="4255990912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3" grpId="0" animBg="1"/>
      <p:bldP spid="103434" grpId="0" animBg="1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03200" y="360363"/>
            <a:ext cx="3149600" cy="22467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latin typeface="Times New Roman" pitchFamily="18" charset="0"/>
                <a:cs typeface="Times New Roman" pitchFamily="18" charset="0"/>
              </a:rPr>
              <a:t>Năm 1960, 17 nước châu Phi tuyên bố độc lập  </a:t>
            </a:r>
          </a:p>
          <a:p>
            <a:pPr eaLnBrk="0" hangingPunct="0"/>
            <a:r>
              <a:rPr lang="en-US" sz="2800" b="1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“ năm châu Phi”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bandochauphi"/>
          <p:cNvPicPr>
            <a:picLocks noGrp="1" noChangeAspect="1" noChangeArrowheads="1"/>
          </p:cNvPicPr>
          <p:nvPr>
            <p:ph type="subTitle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57600" y="0"/>
            <a:ext cx="8128000" cy="6553200"/>
          </a:xfrm>
          <a:noFill/>
        </p:spPr>
      </p:pic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6096000" y="6396038"/>
            <a:ext cx="3759200" cy="4619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Phi</a:t>
            </a:r>
          </a:p>
        </p:txBody>
      </p: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>
            <a:off x="304800" y="2438400"/>
            <a:ext cx="812800" cy="1588"/>
          </a:xfrm>
          <a:prstGeom prst="straightConnector1">
            <a:avLst/>
          </a:prstGeom>
          <a:noFill/>
          <a:ln w="38100" algn="ctr">
            <a:solidFill>
              <a:srgbClr val="FF6903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3927791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luoc_do_khu_vuc_mi_la_tinh_dau_the_ki_xix_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0" y="0"/>
            <a:ext cx="812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09600"/>
            <a:ext cx="50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8" name="Picture 8" descr="Cờ Cub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400" y="2209801"/>
            <a:ext cx="31496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9" name="Line 9"/>
          <p:cNvSpPr>
            <a:spLocks noChangeShapeType="1"/>
          </p:cNvSpPr>
          <p:nvPr/>
        </p:nvSpPr>
        <p:spPr bwMode="auto">
          <a:xfrm flipV="1">
            <a:off x="3556000" y="990600"/>
            <a:ext cx="3657600" cy="2057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Text Box 10"/>
          <p:cNvSpPr txBox="1">
            <a:spLocks noChangeArrowheads="1"/>
          </p:cNvSpPr>
          <p:nvPr/>
        </p:nvSpPr>
        <p:spPr bwMode="auto">
          <a:xfrm>
            <a:off x="203200" y="381001"/>
            <a:ext cx="3556000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0000"/>
                </a:solidFill>
              </a:rPr>
              <a:t>Lược đồ các nước Mĩ La - tinh</a:t>
            </a:r>
            <a:endParaRPr lang="en-US" sz="2400" b="1"/>
          </a:p>
        </p:txBody>
      </p:sp>
      <p:pic>
        <p:nvPicPr>
          <p:cNvPr id="125967" name="Picture 15" descr="Cuba xuất bản từ điển thuật ngữ Fidel Castr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57600"/>
            <a:ext cx="3962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3352800" y="3048000"/>
            <a:ext cx="1930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</a:rPr>
              <a:t>CU BA</a:t>
            </a:r>
          </a:p>
        </p:txBody>
      </p:sp>
      <p:pic>
        <p:nvPicPr>
          <p:cNvPr id="2" name="Picture 8" descr="Cờ Cub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400" y="2209801"/>
            <a:ext cx="31496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3352800" y="3048000"/>
            <a:ext cx="1930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</a:rPr>
              <a:t>CU BA</a:t>
            </a:r>
          </a:p>
        </p:txBody>
      </p:sp>
      <p:pic>
        <p:nvPicPr>
          <p:cNvPr id="4" name="Picture 15" descr="Cuba xuất bản từ điển thuật ngữ Fidel Castr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57600"/>
            <a:ext cx="3962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Cờ Cub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400" y="2209801"/>
            <a:ext cx="31496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352800" y="3048000"/>
            <a:ext cx="1930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</a:rPr>
              <a:t>CU BA</a:t>
            </a:r>
          </a:p>
        </p:txBody>
      </p:sp>
    </p:spTree>
    <p:extLst>
      <p:ext uri="{BB962C8B-B14F-4D97-AF65-F5344CB8AC3E}">
        <p14:creationId xmlns:p14="http://schemas.microsoft.com/office/powerpoint/2010/main" val="98056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9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2464944" y="202205"/>
            <a:ext cx="5931633" cy="1835281"/>
          </a:xfrm>
          <a:prstGeom prst="horizontalScroll">
            <a:avLst>
              <a:gd name="adj" fmla="val 12500"/>
            </a:avLst>
          </a:prstGeom>
          <a:solidFill>
            <a:srgbClr val="00B050">
              <a:alpha val="3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sao khu vực Đông Nam Á là </a:t>
            </a: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</a:p>
          <a:p>
            <a:pPr algn="ctr"/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đầu của phong trào đấu </a:t>
            </a: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</a:p>
          <a:p>
            <a:pPr algn="ctr"/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phóng dân tộc trên thế giới?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0991" y="2464904"/>
            <a:ext cx="8778240" cy="38625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buFontTx/>
              <a:buChar char="-"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Một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nước Đông Nam Á bị phát xít Nhật chiếm đóng, khi quân Nhật đầu hàng là cơ hội để các nước giải phóng dân tộc.</a:t>
            </a:r>
          </a:p>
          <a:p>
            <a:pPr algn="just">
              <a:lnSpc>
                <a:spcPct val="125000"/>
              </a:lnSpc>
              <a:buFontTx/>
              <a:buChar char="-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Giai cấp vô sản, tư sản dân tộc đã vươn lên nắm ngọn cờ lãnh đạo nhân dân đấu tranh.</a:t>
            </a:r>
          </a:p>
          <a:p>
            <a:pPr algn="just">
              <a:lnSpc>
                <a:spcPct val="125000"/>
              </a:lnSpc>
              <a:buFontTx/>
              <a:buChar char="-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dân Đông Nam Á có truyền thống yêu nước chống ngoại xâm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38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336</TotalTime>
  <Words>1373</Words>
  <Application>Microsoft Office PowerPoint</Application>
  <PresentationFormat>Widescreen</PresentationFormat>
  <Paragraphs>246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宋体</vt:lpstr>
      <vt:lpstr>宋体</vt:lpstr>
      <vt:lpstr>.VnTime</vt:lpstr>
      <vt:lpstr>.VnTimeH</vt:lpstr>
      <vt:lpstr>Arial</vt:lpstr>
      <vt:lpstr>Calibri</vt:lpstr>
      <vt:lpstr>Century Gothic</vt:lpstr>
      <vt:lpstr>Times New Roman</vt:lpstr>
      <vt:lpstr>VNI-Revue</vt:lpstr>
      <vt:lpstr>Wingdings</vt:lpstr>
      <vt:lpstr>Wingdings 3</vt:lpstr>
      <vt:lpstr>Ion</vt:lpstr>
      <vt:lpstr>PowerPoint Presentation</vt:lpstr>
      <vt:lpstr>PowerPoint Presentation</vt:lpstr>
      <vt:lpstr>CHƯƠNG II  CÁC NƯỚC Á, PHI, MĨ-LA-TINH TỪ NĂM 1945 ĐẾN NAY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Admin</cp:lastModifiedBy>
  <cp:revision>20</cp:revision>
  <dcterms:created xsi:type="dcterms:W3CDTF">2021-09-20T18:34:25Z</dcterms:created>
  <dcterms:modified xsi:type="dcterms:W3CDTF">2021-09-29T13:48:05Z</dcterms:modified>
</cp:coreProperties>
</file>