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363" r:id="rId2"/>
    <p:sldId id="374" r:id="rId3"/>
    <p:sldId id="373" r:id="rId4"/>
    <p:sldId id="340" r:id="rId5"/>
    <p:sldId id="339" r:id="rId6"/>
    <p:sldId id="338" r:id="rId7"/>
    <p:sldId id="342" r:id="rId8"/>
    <p:sldId id="343" r:id="rId9"/>
    <p:sldId id="312" r:id="rId10"/>
    <p:sldId id="275" r:id="rId11"/>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75219"/>
    <a:srgbClr val="3366FF"/>
    <a:srgbClr val="0000FF"/>
    <a:srgbClr val="FF0066"/>
    <a:srgbClr val="3399FF"/>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C121366-1D1A-4CE0-AA65-9BC5A91EC04C}" type="slidenum">
              <a:rPr lang="en-US"/>
              <a:pPr>
                <a:defRPr/>
              </a:pPr>
              <a:t>‹#›</a:t>
            </a:fld>
            <a:endParaRPr lang="en-US"/>
          </a:p>
        </p:txBody>
      </p:sp>
    </p:spTree>
    <p:extLst>
      <p:ext uri="{BB962C8B-B14F-4D97-AF65-F5344CB8AC3E}">
        <p14:creationId xmlns:p14="http://schemas.microsoft.com/office/powerpoint/2010/main" val="351145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B7AB0-9C21-473B-B7FA-ECA1DB30A92C}" type="slidenum">
              <a:rPr lang="en-US"/>
              <a:pPr>
                <a:defRPr/>
              </a:pPr>
              <a:t>‹#›</a:t>
            </a:fld>
            <a:endParaRPr lang="en-US"/>
          </a:p>
        </p:txBody>
      </p:sp>
    </p:spTree>
    <p:extLst>
      <p:ext uri="{BB962C8B-B14F-4D97-AF65-F5344CB8AC3E}">
        <p14:creationId xmlns:p14="http://schemas.microsoft.com/office/powerpoint/2010/main" val="95778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FC42F-8F38-494E-957D-73D9FE9D13BB}" type="slidenum">
              <a:rPr lang="en-US"/>
              <a:pPr>
                <a:defRPr/>
              </a:pPr>
              <a:t>‹#›</a:t>
            </a:fld>
            <a:endParaRPr lang="en-US"/>
          </a:p>
        </p:txBody>
      </p:sp>
    </p:spTree>
    <p:extLst>
      <p:ext uri="{BB962C8B-B14F-4D97-AF65-F5344CB8AC3E}">
        <p14:creationId xmlns:p14="http://schemas.microsoft.com/office/powerpoint/2010/main" val="113911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3DD1B-C869-4E6C-87A6-9D4D372EABD8}" type="slidenum">
              <a:rPr lang="en-US"/>
              <a:pPr>
                <a:defRPr/>
              </a:pPr>
              <a:t>‹#›</a:t>
            </a:fld>
            <a:endParaRPr lang="en-US"/>
          </a:p>
        </p:txBody>
      </p:sp>
    </p:spTree>
    <p:extLst>
      <p:ext uri="{BB962C8B-B14F-4D97-AF65-F5344CB8AC3E}">
        <p14:creationId xmlns:p14="http://schemas.microsoft.com/office/powerpoint/2010/main" val="67337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1E54CE-CC5C-4DA0-819D-C1E9E63FDA23}" type="slidenum">
              <a:rPr lang="en-US"/>
              <a:pPr>
                <a:defRPr/>
              </a:pPr>
              <a:t>‹#›</a:t>
            </a:fld>
            <a:endParaRPr lang="en-US"/>
          </a:p>
        </p:txBody>
      </p:sp>
    </p:spTree>
    <p:extLst>
      <p:ext uri="{BB962C8B-B14F-4D97-AF65-F5344CB8AC3E}">
        <p14:creationId xmlns:p14="http://schemas.microsoft.com/office/powerpoint/2010/main" val="29624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73633-6304-453F-AC3F-BF5CB7732E83}" type="slidenum">
              <a:rPr lang="en-US"/>
              <a:pPr>
                <a:defRPr/>
              </a:pPr>
              <a:t>‹#›</a:t>
            </a:fld>
            <a:endParaRPr lang="en-US"/>
          </a:p>
        </p:txBody>
      </p:sp>
    </p:spTree>
    <p:extLst>
      <p:ext uri="{BB962C8B-B14F-4D97-AF65-F5344CB8AC3E}">
        <p14:creationId xmlns:p14="http://schemas.microsoft.com/office/powerpoint/2010/main" val="171346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63B9C-E255-467E-BD9C-14335C473729}" type="slidenum">
              <a:rPr lang="en-US"/>
              <a:pPr>
                <a:defRPr/>
              </a:pPr>
              <a:t>‹#›</a:t>
            </a:fld>
            <a:endParaRPr lang="en-US"/>
          </a:p>
        </p:txBody>
      </p:sp>
    </p:spTree>
    <p:extLst>
      <p:ext uri="{BB962C8B-B14F-4D97-AF65-F5344CB8AC3E}">
        <p14:creationId xmlns:p14="http://schemas.microsoft.com/office/powerpoint/2010/main" val="201195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7575B5-6B3A-4388-B312-D5970867C437}" type="slidenum">
              <a:rPr lang="en-US"/>
              <a:pPr>
                <a:defRPr/>
              </a:pPr>
              <a:t>‹#›</a:t>
            </a:fld>
            <a:endParaRPr lang="en-US"/>
          </a:p>
        </p:txBody>
      </p:sp>
    </p:spTree>
    <p:extLst>
      <p:ext uri="{BB962C8B-B14F-4D97-AF65-F5344CB8AC3E}">
        <p14:creationId xmlns:p14="http://schemas.microsoft.com/office/powerpoint/2010/main" val="254297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0A210D-CFE4-491A-B6C4-F95BFAF6EF1C}" type="slidenum">
              <a:rPr lang="en-US"/>
              <a:pPr>
                <a:defRPr/>
              </a:pPr>
              <a:t>‹#›</a:t>
            </a:fld>
            <a:endParaRPr lang="en-US"/>
          </a:p>
        </p:txBody>
      </p:sp>
    </p:spTree>
    <p:extLst>
      <p:ext uri="{BB962C8B-B14F-4D97-AF65-F5344CB8AC3E}">
        <p14:creationId xmlns:p14="http://schemas.microsoft.com/office/powerpoint/2010/main" val="34690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576D5-8F78-431D-9ED8-DF7D4B2941ED}" type="slidenum">
              <a:rPr lang="en-US"/>
              <a:pPr>
                <a:defRPr/>
              </a:pPr>
              <a:t>‹#›</a:t>
            </a:fld>
            <a:endParaRPr lang="en-US"/>
          </a:p>
        </p:txBody>
      </p:sp>
    </p:spTree>
    <p:extLst>
      <p:ext uri="{BB962C8B-B14F-4D97-AF65-F5344CB8AC3E}">
        <p14:creationId xmlns:p14="http://schemas.microsoft.com/office/powerpoint/2010/main" val="371947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2545A3-B3BF-4307-932A-69F1292C0109}" type="slidenum">
              <a:rPr lang="en-US"/>
              <a:pPr>
                <a:defRPr/>
              </a:pPr>
              <a:t>‹#›</a:t>
            </a:fld>
            <a:endParaRPr lang="en-US"/>
          </a:p>
        </p:txBody>
      </p:sp>
    </p:spTree>
    <p:extLst>
      <p:ext uri="{BB962C8B-B14F-4D97-AF65-F5344CB8AC3E}">
        <p14:creationId xmlns:p14="http://schemas.microsoft.com/office/powerpoint/2010/main" val="356904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3A3AA-8D7B-4531-99F8-2BB852797EB0}" type="slidenum">
              <a:rPr lang="en-US"/>
              <a:pPr>
                <a:defRPr/>
              </a:pPr>
              <a:t>‹#›</a:t>
            </a:fld>
            <a:endParaRPr lang="en-US"/>
          </a:p>
        </p:txBody>
      </p:sp>
    </p:spTree>
    <p:extLst>
      <p:ext uri="{BB962C8B-B14F-4D97-AF65-F5344CB8AC3E}">
        <p14:creationId xmlns:p14="http://schemas.microsoft.com/office/powerpoint/2010/main" val="36344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33716-3BC6-4926-820C-BC4B4A6EE844}" type="slidenum">
              <a:rPr lang="en-US"/>
              <a:pPr>
                <a:defRPr/>
              </a:pPr>
              <a:t>‹#›</a:t>
            </a:fld>
            <a:endParaRPr lang="en-US"/>
          </a:p>
        </p:txBody>
      </p:sp>
    </p:spTree>
    <p:extLst>
      <p:ext uri="{BB962C8B-B14F-4D97-AF65-F5344CB8AC3E}">
        <p14:creationId xmlns:p14="http://schemas.microsoft.com/office/powerpoint/2010/main" val="41078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CC739735-34C9-4B28-A4BE-A2209910D9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144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29200"/>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029200"/>
            <a:ext cx="129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200625" y="3343870"/>
            <a:ext cx="6647975"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5: SKILLS 1</a:t>
            </a:r>
          </a:p>
        </p:txBody>
      </p:sp>
      <p:sp>
        <p:nvSpPr>
          <p:cNvPr id="4" name="TextBox 3"/>
          <p:cNvSpPr txBox="1"/>
          <p:nvPr/>
        </p:nvSpPr>
        <p:spPr>
          <a:xfrm>
            <a:off x="381000" y="1447800"/>
            <a:ext cx="8763000" cy="1754326"/>
          </a:xfrm>
          <a:prstGeom prst="rect">
            <a:avLst/>
          </a:prstGeom>
          <a:noFill/>
        </p:spPr>
        <p:txBody>
          <a:bodyPr wrap="square" rtlCol="0">
            <a:spAutoFit/>
          </a:bodyPr>
          <a:lstStyle/>
          <a:p>
            <a:r>
              <a:rPr lang="en-US" sz="5400" b="1" dirty="0" smtClean="0">
                <a:solidFill>
                  <a:srgbClr val="C00000"/>
                </a:solidFill>
              </a:rPr>
              <a:t>UNIT 3:  TEENAGER </a:t>
            </a:r>
          </a:p>
          <a:p>
            <a:pPr algn="ctr"/>
            <a:r>
              <a:rPr lang="en-US" sz="5400" b="1" dirty="0" smtClean="0">
                <a:solidFill>
                  <a:srgbClr val="C00000"/>
                </a:solidFill>
              </a:rPr>
              <a:t>STRESS AND PRESURE</a:t>
            </a:r>
            <a:endParaRPr lang="en-US" sz="54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3"/>
          <p:cNvSpPr>
            <a:spLocks noChangeArrowheads="1" noChangeShapeType="1" noTextEdit="1"/>
          </p:cNvSpPr>
          <p:nvPr/>
        </p:nvSpPr>
        <p:spPr bwMode="auto">
          <a:xfrm>
            <a:off x="695325" y="1905000"/>
            <a:ext cx="7524750" cy="14478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Arial Black"/>
              </a:rPr>
              <a:t>Thank you for your attention!</a:t>
            </a:r>
          </a:p>
        </p:txBody>
      </p:sp>
      <p:sp>
        <p:nvSpPr>
          <p:cNvPr id="23558" name="WordArt 6"/>
          <p:cNvSpPr>
            <a:spLocks noChangeArrowheads="1" noChangeShapeType="1" noTextEdit="1"/>
          </p:cNvSpPr>
          <p:nvPr/>
        </p:nvSpPr>
        <p:spPr bwMode="auto">
          <a:xfrm>
            <a:off x="1905000" y="3886200"/>
            <a:ext cx="5562600" cy="1444625"/>
          </a:xfrm>
          <a:prstGeom prst="rect">
            <a:avLst/>
          </a:prstGeom>
        </p:spPr>
        <p:txBody>
          <a:bodyPr wrap="none" fromWordArt="1">
            <a:prstTxWarp prst="textDeflate">
              <a:avLst>
                <a:gd name="adj" fmla="val 26227"/>
              </a:avLst>
            </a:prstTxWarp>
          </a:bodyPr>
          <a:lstStyle/>
          <a:p>
            <a:pPr algn="ctr"/>
            <a:r>
              <a:rPr lang="en-US" sz="3600" b="1" kern="10" dirty="0">
                <a:ln w="9525">
                  <a:solidFill>
                    <a:srgbClr val="33CC33"/>
                  </a:solidFill>
                  <a:round/>
                  <a:headEnd/>
                  <a:tailEnd/>
                </a:ln>
                <a:solidFill>
                  <a:srgbClr val="002060"/>
                </a:solidFill>
                <a:latin typeface="Algerian" pitchFamily="82" charset="0"/>
              </a:rPr>
              <a:t>Good bye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par>
                          <p:cTn id="10" fill="hold" nodeType="afterGroup">
                            <p:stCondLst>
                              <p:cond delay="500"/>
                            </p:stCondLst>
                            <p:childTnLst>
                              <p:par>
                                <p:cTn id="11" presetID="4" presetClass="entr" presetSubtype="16" fill="hold" grpId="1" nodeType="after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ox(in)">
                                      <p:cBhvr>
                                        <p:cTn id="13" dur="500"/>
                                        <p:tgtEl>
                                          <p:spTgt spid="23555"/>
                                        </p:tgtEl>
                                      </p:cBhvr>
                                    </p:animEffect>
                                  </p:childTnLst>
                                </p:cTn>
                              </p:par>
                            </p:childTnLst>
                          </p:cTn>
                        </p:par>
                        <p:par>
                          <p:cTn id="14" fill="hold" nodeType="afterGroup">
                            <p:stCondLst>
                              <p:cond delay="1000"/>
                            </p:stCondLst>
                            <p:childTnLst>
                              <p:par>
                                <p:cTn id="15" presetID="5" presetClass="entr" presetSubtype="10" fill="hold" grpId="2" nodeType="after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checkerboard(across)">
                                      <p:cBhvr>
                                        <p:cTn id="17" dur="500"/>
                                        <p:tgtEl>
                                          <p:spTgt spid="23555"/>
                                        </p:tgtEl>
                                      </p:cBhvr>
                                    </p:animEffect>
                                  </p:childTnLst>
                                </p:cTn>
                              </p:par>
                            </p:childTnLst>
                          </p:cTn>
                        </p:par>
                        <p:par>
                          <p:cTn id="18" fill="hold" nodeType="afterGroup">
                            <p:stCondLst>
                              <p:cond delay="1500"/>
                            </p:stCondLst>
                            <p:childTnLst>
                              <p:par>
                                <p:cTn id="19" presetID="4" presetClass="entr" presetSubtype="16" fill="hold" grpId="3" nodeType="afterEffect">
                                  <p:stCondLst>
                                    <p:cond delay="0"/>
                                  </p:stCondLst>
                                  <p:childTnLst>
                                    <p:set>
                                      <p:cBhvr>
                                        <p:cTn id="20" dur="1" fill="hold">
                                          <p:stCondLst>
                                            <p:cond delay="0"/>
                                          </p:stCondLst>
                                        </p:cTn>
                                        <p:tgtEl>
                                          <p:spTgt spid="23555"/>
                                        </p:tgtEl>
                                        <p:attrNameLst>
                                          <p:attrName>style.visibility</p:attrName>
                                        </p:attrNameLst>
                                      </p:cBhvr>
                                      <p:to>
                                        <p:strVal val="visible"/>
                                      </p:to>
                                    </p:set>
                                    <p:animEffect transition="in" filter="box(in)">
                                      <p:cBhvr>
                                        <p:cTn id="21" dur="500"/>
                                        <p:tgtEl>
                                          <p:spTgt spid="23555"/>
                                        </p:tgtEl>
                                      </p:cBhvr>
                                    </p:animEffect>
                                  </p:childTnLst>
                                </p:cTn>
                              </p:par>
                            </p:childTnLst>
                          </p:cTn>
                        </p:par>
                        <p:par>
                          <p:cTn id="22" fill="hold" nodeType="afterGroup">
                            <p:stCondLst>
                              <p:cond delay="2000"/>
                            </p:stCondLst>
                            <p:childTnLst>
                              <p:par>
                                <p:cTn id="23" presetID="53" presetClass="entr" presetSubtype="0" fill="hold" grpId="4" nodeType="afterEffect">
                                  <p:stCondLst>
                                    <p:cond delay="0"/>
                                  </p:stCondLst>
                                  <p:childTnLst>
                                    <p:set>
                                      <p:cBhvr>
                                        <p:cTn id="24" dur="1" fill="hold">
                                          <p:stCondLst>
                                            <p:cond delay="0"/>
                                          </p:stCondLst>
                                        </p:cTn>
                                        <p:tgtEl>
                                          <p:spTgt spid="23555"/>
                                        </p:tgtEl>
                                        <p:attrNameLst>
                                          <p:attrName>style.visibility</p:attrName>
                                        </p:attrNameLst>
                                      </p:cBhvr>
                                      <p:to>
                                        <p:strVal val="visible"/>
                                      </p:to>
                                    </p:set>
                                    <p:anim calcmode="lin" valueType="num">
                                      <p:cBhvr>
                                        <p:cTn id="25" dur="500" fill="hold"/>
                                        <p:tgtEl>
                                          <p:spTgt spid="23555"/>
                                        </p:tgtEl>
                                        <p:attrNameLst>
                                          <p:attrName>ppt_w</p:attrName>
                                        </p:attrNameLst>
                                      </p:cBhvr>
                                      <p:tavLst>
                                        <p:tav tm="0">
                                          <p:val>
                                            <p:fltVal val="0"/>
                                          </p:val>
                                        </p:tav>
                                        <p:tav tm="100000">
                                          <p:val>
                                            <p:strVal val="#ppt_w"/>
                                          </p:val>
                                        </p:tav>
                                      </p:tavLst>
                                    </p:anim>
                                    <p:anim calcmode="lin" valueType="num">
                                      <p:cBhvr>
                                        <p:cTn id="26" dur="500" fill="hold"/>
                                        <p:tgtEl>
                                          <p:spTgt spid="23555"/>
                                        </p:tgtEl>
                                        <p:attrNameLst>
                                          <p:attrName>ppt_h</p:attrName>
                                        </p:attrNameLst>
                                      </p:cBhvr>
                                      <p:tavLst>
                                        <p:tav tm="0">
                                          <p:val>
                                            <p:fltVal val="0"/>
                                          </p:val>
                                        </p:tav>
                                        <p:tav tm="100000">
                                          <p:val>
                                            <p:strVal val="#ppt_h"/>
                                          </p:val>
                                        </p:tav>
                                      </p:tavLst>
                                    </p:anim>
                                    <p:animEffect transition="in" filter="fade">
                                      <p:cBhvr>
                                        <p:cTn id="27" dur="500"/>
                                        <p:tgtEl>
                                          <p:spTgt spid="23555"/>
                                        </p:tgtEl>
                                      </p:cBhvr>
                                    </p:animEffect>
                                  </p:childTnLst>
                                </p:cTn>
                              </p:par>
                            </p:childTnLst>
                          </p:cTn>
                        </p:par>
                        <p:par>
                          <p:cTn id="28" fill="hold" nodeType="afterGroup">
                            <p:stCondLst>
                              <p:cond delay="2500"/>
                            </p:stCondLst>
                            <p:childTnLst>
                              <p:par>
                                <p:cTn id="29" presetID="9" presetClass="entr" presetSubtype="0" fill="hold" grpId="5" nodeType="afterEffect">
                                  <p:stCondLst>
                                    <p:cond delay="0"/>
                                  </p:stCondLst>
                                  <p:childTnLst>
                                    <p:set>
                                      <p:cBhvr>
                                        <p:cTn id="30" dur="1" fill="hold">
                                          <p:stCondLst>
                                            <p:cond delay="0"/>
                                          </p:stCondLst>
                                        </p:cTn>
                                        <p:tgtEl>
                                          <p:spTgt spid="23555"/>
                                        </p:tgtEl>
                                        <p:attrNameLst>
                                          <p:attrName>style.visibility</p:attrName>
                                        </p:attrNameLst>
                                      </p:cBhvr>
                                      <p:to>
                                        <p:strVal val="visible"/>
                                      </p:to>
                                    </p:set>
                                    <p:animEffect transition="in" filter="dissolve">
                                      <p:cBhvr>
                                        <p:cTn id="31" dur="500"/>
                                        <p:tgtEl>
                                          <p:spTgt spid="23555"/>
                                        </p:tgtEl>
                                      </p:cBhvr>
                                    </p:animEffect>
                                  </p:childTnLst>
                                </p:cTn>
                              </p:par>
                            </p:childTnLst>
                          </p:cTn>
                        </p:par>
                        <p:par>
                          <p:cTn id="32" fill="hold" nodeType="afterGroup">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23558"/>
                                        </p:tgtEl>
                                        <p:attrNameLst>
                                          <p:attrName>style.visibility</p:attrName>
                                        </p:attrNameLst>
                                      </p:cBhvr>
                                      <p:to>
                                        <p:strVal val="visible"/>
                                      </p:to>
                                    </p:set>
                                    <p:animEffect transition="in" filter="circle(in)">
                                      <p:cBhvr>
                                        <p:cTn id="35"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5" grpId="1"/>
      <p:bldP spid="23555" grpId="2"/>
      <p:bldP spid="23555" grpId="3"/>
      <p:bldP spid="23555" grpId="4"/>
      <p:bldP spid="23555" grpId="5"/>
      <p:bldP spid="235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Kết quả hình ảnh cho child help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380682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6"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6" name="AutoShape 8"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7" name="AutoShape 10"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8" name="AutoShape 12"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9" name="AutoShape 14" descr="Kết quả hình ảnh cho child helplin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80" name="Picture 16" descr="Kết quả hình ảnh cho child help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37338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descr="https://s.sachmem.vn/public/images/TA9T1SHS/U3-L5-1-3-52b855884fe883430c78dbba85e591f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3865563"/>
            <a:ext cx="37004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69277"/>
            <a:ext cx="9144000" cy="67710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nchor="ctr">
            <a:spAutoFit/>
          </a:bodyPr>
          <a:lstStyle/>
          <a:p>
            <a:pPr eaLnBrk="0" hangingPunct="0">
              <a:defRPr/>
            </a:pPr>
            <a:r>
              <a:rPr lang="en-US" sz="2200" dirty="0">
                <a:solidFill>
                  <a:srgbClr val="002060"/>
                </a:solidFill>
                <a:latin typeface="+mn-lt"/>
              </a:rPr>
              <a:t>			</a:t>
            </a:r>
            <a:r>
              <a:rPr lang="en-US" sz="2200" b="1" dirty="0">
                <a:solidFill>
                  <a:srgbClr val="FF0000"/>
                </a:solidFill>
                <a:latin typeface="+mn-lt"/>
              </a:rPr>
              <a:t>The Magic Number</a:t>
            </a:r>
          </a:p>
          <a:p>
            <a:pPr eaLnBrk="0" hangingPunct="0">
              <a:defRPr/>
            </a:pPr>
            <a:r>
              <a:rPr lang="en-US" sz="2200" i="1" dirty="0" smtClean="0">
                <a:solidFill>
                  <a:srgbClr val="002060"/>
                </a:solidFill>
                <a:latin typeface="+mn-lt"/>
              </a:rPr>
              <a:t>Magic </a:t>
            </a:r>
            <a:r>
              <a:rPr lang="en-US" sz="2200" i="1" dirty="0">
                <a:solidFill>
                  <a:srgbClr val="002060"/>
                </a:solidFill>
                <a:latin typeface="+mn-lt"/>
              </a:rPr>
              <a:t>Number</a:t>
            </a:r>
            <a:r>
              <a:rPr lang="en-US" sz="2200" dirty="0">
                <a:solidFill>
                  <a:srgbClr val="002060"/>
                </a:solidFill>
                <a:latin typeface="+mn-lt"/>
              </a:rPr>
              <a:t> </a:t>
            </a:r>
            <a:r>
              <a:rPr lang="en-US" sz="2200" i="1" dirty="0">
                <a:solidFill>
                  <a:srgbClr val="FF0000"/>
                </a:solidFill>
                <a:latin typeface="+mn-lt"/>
              </a:rPr>
              <a:t>18001567</a:t>
            </a:r>
            <a:r>
              <a:rPr lang="en-US" sz="2200" dirty="0">
                <a:solidFill>
                  <a:srgbClr val="002060"/>
                </a:solidFill>
                <a:latin typeface="+mn-lt"/>
              </a:rPr>
              <a:t> is a 24-hour toll-free service for </a:t>
            </a:r>
            <a:r>
              <a:rPr lang="en-US" sz="2200" dirty="0" err="1">
                <a:solidFill>
                  <a:srgbClr val="002060"/>
                </a:solidFill>
                <a:latin typeface="+mn-lt"/>
              </a:rPr>
              <a:t>counselling</a:t>
            </a:r>
            <a:r>
              <a:rPr lang="en-US" sz="2200" dirty="0">
                <a:solidFill>
                  <a:srgbClr val="002060"/>
                </a:solidFill>
                <a:latin typeface="+mn-lt"/>
              </a:rPr>
              <a:t> and protecting children and young adults in Viet Nam. The helpline was set up in 2004 by the government with support from Plan Vietnam, an international children’s development </a:t>
            </a:r>
            <a:r>
              <a:rPr lang="en-US" sz="2200" dirty="0" err="1">
                <a:solidFill>
                  <a:srgbClr val="002060"/>
                </a:solidFill>
                <a:latin typeface="+mn-lt"/>
              </a:rPr>
              <a:t>organisation</a:t>
            </a:r>
            <a:r>
              <a:rPr lang="en-US" sz="2200" dirty="0">
                <a:solidFill>
                  <a:srgbClr val="002060"/>
                </a:solidFill>
                <a:latin typeface="+mn-lt"/>
              </a:rPr>
              <a:t>. </a:t>
            </a:r>
            <a:br>
              <a:rPr lang="en-US" sz="2200" dirty="0">
                <a:solidFill>
                  <a:srgbClr val="002060"/>
                </a:solidFill>
                <a:latin typeface="+mn-lt"/>
              </a:rPr>
            </a:br>
            <a:r>
              <a:rPr lang="en-US" sz="2200" dirty="0">
                <a:solidFill>
                  <a:srgbClr val="002060"/>
                </a:solidFill>
                <a:latin typeface="+mn-lt"/>
              </a:rPr>
              <a:t>By 2014, the helpline had received over 1.5 million calls from children and adults nationwide. Sixty-nine per cent of the calls came from children and most child callers were in the 11-14 year old and 15-18 year old groups. The calls were mostly questions about family relationships, friendships, and physical and mental health. Moreover, nearly 3,000 cases of missing or abandoned children, or children who were suffering from violence, trafficking, or sexual abuse received emergency support. The helpline promotes child participation in its operations by involving children as peer communicators and decision makers.</a:t>
            </a:r>
            <a:br>
              <a:rPr lang="en-US" sz="2200" dirty="0">
                <a:solidFill>
                  <a:srgbClr val="002060"/>
                </a:solidFill>
                <a:latin typeface="+mn-lt"/>
              </a:rPr>
            </a:br>
            <a:r>
              <a:rPr lang="en-US" sz="2200" dirty="0">
                <a:solidFill>
                  <a:srgbClr val="002060"/>
                </a:solidFill>
                <a:latin typeface="+mn-lt"/>
              </a:rPr>
              <a:t>A member of Child Helpline International, </a:t>
            </a:r>
            <a:r>
              <a:rPr lang="en-US" sz="2200" i="1" dirty="0">
                <a:solidFill>
                  <a:srgbClr val="002060"/>
                </a:solidFill>
                <a:latin typeface="+mn-lt"/>
              </a:rPr>
              <a:t>Magic Number</a:t>
            </a:r>
            <a:r>
              <a:rPr lang="en-US" sz="2200" dirty="0">
                <a:solidFill>
                  <a:srgbClr val="002060"/>
                </a:solidFill>
                <a:latin typeface="+mn-lt"/>
              </a:rPr>
              <a:t> aims to create </a:t>
            </a:r>
            <a:r>
              <a:rPr lang="en-US" sz="2200" dirty="0" err="1">
                <a:solidFill>
                  <a:srgbClr val="002060"/>
                </a:solidFill>
                <a:latin typeface="+mn-lt"/>
              </a:rPr>
              <a:t>favourable</a:t>
            </a:r>
            <a:r>
              <a:rPr lang="en-US" sz="2200" dirty="0">
                <a:solidFill>
                  <a:srgbClr val="002060"/>
                </a:solidFill>
                <a:latin typeface="+mn-lt"/>
              </a:rPr>
              <a:t> conditions for children to develop physically and mentally. If you need support or advice, or know of someone who does, just dial 18001567! </a:t>
            </a:r>
            <a:br>
              <a:rPr lang="en-US" sz="2200" dirty="0">
                <a:solidFill>
                  <a:srgbClr val="002060"/>
                </a:solidFill>
                <a:latin typeface="+mn-lt"/>
              </a:rPr>
            </a:br>
            <a:r>
              <a:rPr lang="en-US" sz="2200" i="1" dirty="0">
                <a:solidFill>
                  <a:srgbClr val="002060"/>
                </a:solidFill>
                <a:latin typeface="+mn-lt"/>
              </a:rPr>
              <a:t>(The facts, figures, and photos in this text are provided by Plan Vietnam)</a:t>
            </a:r>
            <a:r>
              <a:rPr lang="en-US" sz="2200" dirty="0">
                <a:solidFill>
                  <a:srgbClr val="002060"/>
                </a:solidFill>
                <a:latin typeface="+mn-lt"/>
              </a:rPr>
              <a:t> </a:t>
            </a:r>
          </a:p>
        </p:txBody>
      </p:sp>
      <p:pic>
        <p:nvPicPr>
          <p:cNvPr id="2" name="u3-read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467600" y="4697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76200" y="76200"/>
            <a:ext cx="40402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C00000"/>
                </a:solidFill>
              </a:rPr>
              <a:t>2. Answer the questions.</a:t>
            </a:r>
          </a:p>
        </p:txBody>
      </p:sp>
      <p:sp>
        <p:nvSpPr>
          <p:cNvPr id="5123" name="Rectangle 1"/>
          <p:cNvSpPr>
            <a:spLocks noChangeArrowheads="1"/>
          </p:cNvSpPr>
          <p:nvPr/>
        </p:nvSpPr>
        <p:spPr bwMode="auto">
          <a:xfrm>
            <a:off x="76200" y="533400"/>
            <a:ext cx="8915399"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AutoNum type="arabicPeriod"/>
            </a:pPr>
            <a:r>
              <a:rPr lang="en-US" sz="2200" dirty="0">
                <a:solidFill>
                  <a:srgbClr val="002060"/>
                </a:solidFill>
              </a:rPr>
              <a:t>What is </a:t>
            </a:r>
            <a:r>
              <a:rPr lang="en-US" sz="2200" i="1" dirty="0">
                <a:solidFill>
                  <a:srgbClr val="002060"/>
                </a:solidFill>
              </a:rPr>
              <a:t>Magic Number </a:t>
            </a:r>
            <a:r>
              <a:rPr lang="en-US" sz="2200" dirty="0">
                <a:solidFill>
                  <a:srgbClr val="002060"/>
                </a:solidFill>
              </a:rPr>
              <a:t>18001567?</a:t>
            </a:r>
          </a:p>
          <a:p>
            <a:pPr marL="457200" indent="-457200">
              <a:buFontTx/>
              <a:buAutoNum type="arabicPeriod"/>
            </a:pPr>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2. Which age groups have called the helpline most?</a:t>
            </a:r>
          </a:p>
          <a:p>
            <a:pPr marL="457200" indent="-457200">
              <a:buFontTx/>
              <a:buChar char="-"/>
            </a:pPr>
            <a:endParaRPr lang="en-US" sz="2200" dirty="0">
              <a:solidFill>
                <a:srgbClr val="002060"/>
              </a:solidFill>
            </a:endParaRPr>
          </a:p>
          <a:p>
            <a:pPr marL="457200" indent="-457200"/>
            <a:r>
              <a:rPr lang="en-US" sz="2200" dirty="0">
                <a:solidFill>
                  <a:srgbClr val="002060"/>
                </a:solidFill>
              </a:rPr>
              <a:t>3. What were the calls mostly about?</a:t>
            </a:r>
          </a:p>
          <a:p>
            <a:pPr marL="457200" indent="-457200"/>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4. Why have 3,000 calls received emergency support</a:t>
            </a:r>
            <a:r>
              <a:rPr lang="en-US" sz="2200" dirty="0" smtClean="0">
                <a:solidFill>
                  <a:srgbClr val="002060"/>
                </a:solidFill>
              </a:rPr>
              <a:t>?</a:t>
            </a:r>
          </a:p>
          <a:p>
            <a:pPr marL="457200" indent="-457200"/>
            <a:endParaRPr lang="en-US" sz="2200" dirty="0">
              <a:solidFill>
                <a:srgbClr val="002060"/>
              </a:solidFill>
            </a:endParaRPr>
          </a:p>
          <a:p>
            <a:pPr marL="457200" indent="-457200">
              <a:buFontTx/>
              <a:buChar char="-"/>
            </a:pPr>
            <a:endParaRPr lang="en-US" sz="2200" dirty="0">
              <a:solidFill>
                <a:srgbClr val="002060"/>
              </a:solidFill>
            </a:endParaRPr>
          </a:p>
          <a:p>
            <a:pPr marL="457200" indent="-457200"/>
            <a:r>
              <a:rPr lang="en-US" sz="2200" dirty="0" smtClean="0">
                <a:solidFill>
                  <a:srgbClr val="002060"/>
                </a:solidFill>
              </a:rPr>
              <a:t>5</a:t>
            </a:r>
            <a:r>
              <a:rPr lang="en-US" sz="2200" dirty="0">
                <a:solidFill>
                  <a:srgbClr val="002060"/>
                </a:solidFill>
              </a:rPr>
              <a:t>. How does </a:t>
            </a:r>
            <a:r>
              <a:rPr lang="en-US" sz="2200" i="1" dirty="0">
                <a:solidFill>
                  <a:srgbClr val="002060"/>
                </a:solidFill>
              </a:rPr>
              <a:t>Magic Number </a:t>
            </a:r>
            <a:r>
              <a:rPr lang="en-US" sz="2200" dirty="0">
                <a:solidFill>
                  <a:srgbClr val="002060"/>
                </a:solidFill>
              </a:rPr>
              <a:t>promote child participation </a:t>
            </a:r>
            <a:r>
              <a:rPr lang="en-US" sz="2200" dirty="0" smtClean="0">
                <a:solidFill>
                  <a:srgbClr val="002060"/>
                </a:solidFill>
              </a:rPr>
              <a:t>in its operations</a:t>
            </a:r>
            <a:r>
              <a:rPr lang="en-US" sz="2200" dirty="0">
                <a:solidFill>
                  <a:srgbClr val="002060"/>
                </a:solidFill>
              </a:rPr>
              <a:t>?</a:t>
            </a:r>
            <a:br>
              <a:rPr lang="en-US" sz="2200" dirty="0">
                <a:solidFill>
                  <a:srgbClr val="002060"/>
                </a:solidFill>
              </a:rPr>
            </a:br>
            <a:endParaRPr lang="en-US" sz="2200" dirty="0">
              <a:solidFill>
                <a:srgbClr val="002060"/>
              </a:solidFill>
            </a:endParaRPr>
          </a:p>
          <a:p>
            <a:pPr marL="457200" indent="-457200"/>
            <a:endParaRPr lang="en-US" sz="2200" dirty="0">
              <a:solidFill>
                <a:srgbClr val="002060"/>
              </a:solidFill>
            </a:endParaRPr>
          </a:p>
          <a:p>
            <a:pPr marL="457200" indent="-457200"/>
            <a:r>
              <a:rPr lang="en-US" sz="2200" dirty="0">
                <a:solidFill>
                  <a:srgbClr val="002060"/>
                </a:solidFill>
              </a:rPr>
              <a:t>6. What is the aim of the helpline?</a:t>
            </a:r>
            <a:br>
              <a:rPr lang="en-US" sz="2200" dirty="0">
                <a:solidFill>
                  <a:srgbClr val="002060"/>
                </a:solidFill>
              </a:rPr>
            </a:br>
            <a:endParaRPr lang="en-US" sz="2200" dirty="0">
              <a:solidFill>
                <a:srgbClr val="002060"/>
              </a:solidFill>
            </a:endParaRPr>
          </a:p>
        </p:txBody>
      </p:sp>
      <p:sp>
        <p:nvSpPr>
          <p:cNvPr id="4" name="TextBox 3"/>
          <p:cNvSpPr txBox="1">
            <a:spLocks noChangeArrowheads="1"/>
          </p:cNvSpPr>
          <p:nvPr/>
        </p:nvSpPr>
        <p:spPr bwMode="auto">
          <a:xfrm>
            <a:off x="152400" y="914400"/>
            <a:ext cx="8839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It's a free service for </a:t>
            </a:r>
            <a:r>
              <a:rPr lang="en-US" sz="2200" dirty="0" err="1">
                <a:solidFill>
                  <a:srgbClr val="FF0000"/>
                </a:solidFill>
              </a:rPr>
              <a:t>counselling</a:t>
            </a:r>
            <a:r>
              <a:rPr lang="en-US" sz="2200" dirty="0">
                <a:solidFill>
                  <a:srgbClr val="FF0000"/>
                </a:solidFill>
              </a:rPr>
              <a:t> and protecting children and young adults in Viet Nam.</a:t>
            </a:r>
          </a:p>
        </p:txBody>
      </p:sp>
      <p:sp>
        <p:nvSpPr>
          <p:cNvPr id="5" name="TextBox 4"/>
          <p:cNvSpPr txBox="1">
            <a:spLocks noChangeArrowheads="1"/>
          </p:cNvSpPr>
          <p:nvPr/>
        </p:nvSpPr>
        <p:spPr bwMode="auto">
          <a:xfrm>
            <a:off x="76200" y="1905000"/>
            <a:ext cx="922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They were callers in the 11-14 year old and 15-18 year old groups.</a:t>
            </a:r>
          </a:p>
        </p:txBody>
      </p:sp>
      <p:sp>
        <p:nvSpPr>
          <p:cNvPr id="6" name="TextBox 5"/>
          <p:cNvSpPr txBox="1">
            <a:spLocks noChangeArrowheads="1"/>
          </p:cNvSpPr>
          <p:nvPr/>
        </p:nvSpPr>
        <p:spPr bwMode="auto">
          <a:xfrm>
            <a:off x="152400" y="2590800"/>
            <a:ext cx="87813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 calls were mostly questions about family relationships, friendships, and physical and mental health.</a:t>
            </a:r>
          </a:p>
        </p:txBody>
      </p:sp>
      <p:sp>
        <p:nvSpPr>
          <p:cNvPr id="7" name="TextBox 6"/>
          <p:cNvSpPr txBox="1">
            <a:spLocks noChangeArrowheads="1"/>
          </p:cNvSpPr>
          <p:nvPr/>
        </p:nvSpPr>
        <p:spPr bwMode="auto">
          <a:xfrm>
            <a:off x="152399" y="3581400"/>
            <a:ext cx="9144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Because they were cases of missing or abandoned children, or children who were suffering from violence, trafficking, or sexual abuse.</a:t>
            </a:r>
          </a:p>
        </p:txBody>
      </p:sp>
      <p:sp>
        <p:nvSpPr>
          <p:cNvPr id="8" name="TextBox 7"/>
          <p:cNvSpPr txBox="1">
            <a:spLocks noChangeArrowheads="1"/>
          </p:cNvSpPr>
          <p:nvPr/>
        </p:nvSpPr>
        <p:spPr bwMode="auto">
          <a:xfrm>
            <a:off x="152399" y="4953000"/>
            <a:ext cx="89916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The helpline promotes child participation in its operations by involving children as peer communicators and decision makers.</a:t>
            </a:r>
          </a:p>
        </p:txBody>
      </p:sp>
      <p:sp>
        <p:nvSpPr>
          <p:cNvPr id="9" name="TextBox 8"/>
          <p:cNvSpPr txBox="1">
            <a:spLocks noChangeArrowheads="1"/>
          </p:cNvSpPr>
          <p:nvPr/>
        </p:nvSpPr>
        <p:spPr bwMode="auto">
          <a:xfrm>
            <a:off x="152400" y="5943600"/>
            <a:ext cx="899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dirty="0">
                <a:solidFill>
                  <a:srgbClr val="FF0000"/>
                </a:solidFill>
              </a:rPr>
              <a:t>It aims to create </a:t>
            </a:r>
            <a:r>
              <a:rPr lang="en-US" sz="2200" dirty="0" err="1">
                <a:solidFill>
                  <a:srgbClr val="FF0000"/>
                </a:solidFill>
              </a:rPr>
              <a:t>favourable</a:t>
            </a:r>
            <a:r>
              <a:rPr lang="en-US" sz="2200" dirty="0">
                <a:solidFill>
                  <a:srgbClr val="FF0000"/>
                </a:solidFill>
              </a:rPr>
              <a:t> conditions for children to develop physically and mentally.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228600" y="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C00000"/>
                </a:solidFill>
              </a:rPr>
              <a:t>3. Read the text again and decide if the following</a:t>
            </a:r>
            <a:br>
              <a:rPr lang="en-US" sz="2800" b="1">
                <a:solidFill>
                  <a:srgbClr val="C00000"/>
                </a:solidFill>
              </a:rPr>
            </a:br>
            <a:r>
              <a:rPr lang="en-US" sz="2800" b="1">
                <a:solidFill>
                  <a:srgbClr val="C00000"/>
                </a:solidFill>
              </a:rPr>
              <a:t>statements are true (T) or false (F).</a:t>
            </a:r>
          </a:p>
        </p:txBody>
      </p:sp>
      <p:sp>
        <p:nvSpPr>
          <p:cNvPr id="6147" name="Rectangle 1"/>
          <p:cNvSpPr>
            <a:spLocks noChangeArrowheads="1"/>
          </p:cNvSpPr>
          <p:nvPr/>
        </p:nvSpPr>
        <p:spPr bwMode="auto">
          <a:xfrm>
            <a:off x="119063" y="1066800"/>
            <a:ext cx="891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
            </a:r>
            <a:br>
              <a:rPr lang="en-US" sz="2200"/>
            </a:br>
            <a:r>
              <a:rPr lang="en-US" sz="2200"/>
              <a:t/>
            </a:r>
            <a:br>
              <a:rPr lang="en-US" sz="2200"/>
            </a:br>
            <a:r>
              <a:rPr lang="en-US" sz="2200"/>
              <a:t/>
            </a:r>
            <a:br>
              <a:rPr lang="en-US" sz="2200"/>
            </a:br>
            <a:endParaRPr lang="en-US" sz="2200"/>
          </a:p>
        </p:txBody>
      </p:sp>
      <p:graphicFrame>
        <p:nvGraphicFramePr>
          <p:cNvPr id="5" name="Table 4"/>
          <p:cNvGraphicFramePr>
            <a:graphicFrameLocks noGrp="1"/>
          </p:cNvGraphicFramePr>
          <p:nvPr/>
        </p:nvGraphicFramePr>
        <p:xfrm>
          <a:off x="206375" y="1371600"/>
          <a:ext cx="8763000" cy="4664072"/>
        </p:xfrm>
        <a:graphic>
          <a:graphicData uri="http://schemas.openxmlformats.org/drawingml/2006/table">
            <a:tbl>
              <a:tblPr firstRow="1" bandRow="1">
                <a:tableStyleId>{5C22544A-7EE6-4342-B048-85BDC9FD1C3A}</a:tableStyleId>
              </a:tblPr>
              <a:tblGrid>
                <a:gridCol w="680402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4575">
                  <a:extLst>
                    <a:ext uri="{9D8B030D-6E8A-4147-A177-3AD203B41FA5}">
                      <a16:colId xmlns:a16="http://schemas.microsoft.com/office/drawing/2014/main" val="20002"/>
                    </a:ext>
                  </a:extLst>
                </a:gridCol>
              </a:tblGrid>
              <a:tr h="457260">
                <a:tc>
                  <a:txBody>
                    <a:bodyPr/>
                    <a:lstStyle/>
                    <a:p>
                      <a:pPr algn="ctr"/>
                      <a:r>
                        <a:rPr lang="en-US" sz="2400" dirty="0" smtClean="0">
                          <a:solidFill>
                            <a:srgbClr val="002060"/>
                          </a:solidFill>
                        </a:rPr>
                        <a:t>Statements</a:t>
                      </a:r>
                      <a:endParaRPr lang="en-US" sz="2400" dirty="0">
                        <a:solidFill>
                          <a:srgbClr val="002060"/>
                        </a:solidFill>
                      </a:endParaRPr>
                    </a:p>
                  </a:txBody>
                  <a:tcPr marT="45724" marB="45724">
                    <a:solidFill>
                      <a:schemeClr val="accent6">
                        <a:lumMod val="40000"/>
                        <a:lumOff val="60000"/>
                      </a:schemeClr>
                    </a:solidFill>
                  </a:tcPr>
                </a:tc>
                <a:tc>
                  <a:txBody>
                    <a:bodyPr/>
                    <a:lstStyle/>
                    <a:p>
                      <a:pPr algn="ctr"/>
                      <a:r>
                        <a:rPr lang="en-US" sz="2400" dirty="0" smtClean="0">
                          <a:solidFill>
                            <a:srgbClr val="002060"/>
                          </a:solidFill>
                        </a:rPr>
                        <a:t>True</a:t>
                      </a:r>
                      <a:endParaRPr lang="en-US" sz="2400" dirty="0">
                        <a:solidFill>
                          <a:srgbClr val="002060"/>
                        </a:solidFill>
                      </a:endParaRPr>
                    </a:p>
                  </a:txBody>
                  <a:tcPr marT="45724" marB="45724">
                    <a:solidFill>
                      <a:schemeClr val="accent6">
                        <a:lumMod val="40000"/>
                        <a:lumOff val="60000"/>
                      </a:schemeClr>
                    </a:solidFill>
                  </a:tcPr>
                </a:tc>
                <a:tc>
                  <a:txBody>
                    <a:bodyPr/>
                    <a:lstStyle/>
                    <a:p>
                      <a:pPr algn="ctr"/>
                      <a:r>
                        <a:rPr lang="en-US" sz="2400" dirty="0" smtClean="0">
                          <a:solidFill>
                            <a:srgbClr val="002060"/>
                          </a:solidFill>
                        </a:rPr>
                        <a:t>False</a:t>
                      </a:r>
                      <a:endParaRPr lang="en-US" sz="2400" dirty="0">
                        <a:solidFill>
                          <a:srgbClr val="002060"/>
                        </a:solidFill>
                      </a:endParaRPr>
                    </a:p>
                  </a:txBody>
                  <a:tcPr marT="45724" marB="45724">
                    <a:solidFill>
                      <a:schemeClr val="accent6">
                        <a:lumMod val="40000"/>
                        <a:lumOff val="60000"/>
                      </a:schemeClr>
                    </a:solidFill>
                  </a:tcPr>
                </a:tc>
                <a:extLst>
                  <a:ext uri="{0D108BD9-81ED-4DB2-BD59-A6C34878D82A}">
                    <a16:rowId xmlns:a16="http://schemas.microsoft.com/office/drawing/2014/main" val="10000"/>
                  </a:ext>
                </a:extLst>
              </a:tr>
              <a:tr h="823073">
                <a:tc>
                  <a:txBody>
                    <a:bodyPr/>
                    <a:lstStyle/>
                    <a:p>
                      <a:r>
                        <a:rPr lang="en-US" sz="2400" dirty="0" smtClean="0">
                          <a:solidFill>
                            <a:srgbClr val="002060"/>
                          </a:solidFill>
                        </a:rPr>
                        <a:t>1. You can call </a:t>
                      </a:r>
                      <a:r>
                        <a:rPr lang="en-US" sz="2400" i="1" dirty="0" smtClean="0">
                          <a:solidFill>
                            <a:srgbClr val="002060"/>
                          </a:solidFill>
                        </a:rPr>
                        <a:t>Magic Number </a:t>
                      </a:r>
                      <a:r>
                        <a:rPr lang="en-US" sz="2400" dirty="0" smtClean="0">
                          <a:solidFill>
                            <a:srgbClr val="002060"/>
                          </a:solidFill>
                        </a:rPr>
                        <a:t>anytime during the day or night.</a:t>
                      </a:r>
                      <a:endParaRPr lang="en-US" sz="2400" dirty="0">
                        <a:solidFill>
                          <a:srgbClr val="002060"/>
                        </a:solidFill>
                      </a:endParaRPr>
                    </a:p>
                  </a:txBody>
                  <a:tcPr marT="45724" marB="45724"/>
                </a:tc>
                <a:tc>
                  <a:txBody>
                    <a:bodyPr/>
                    <a:lstStyle/>
                    <a:p>
                      <a:endParaRPr lang="en-US" sz="1800" dirty="0"/>
                    </a:p>
                  </a:txBody>
                  <a:tcPr marT="45724" marB="45724"/>
                </a:tc>
                <a:tc>
                  <a:txBody>
                    <a:bodyPr/>
                    <a:lstStyle/>
                    <a:p>
                      <a:endParaRPr lang="en-US" sz="1800"/>
                    </a:p>
                  </a:txBody>
                  <a:tcPr marT="45724" marB="45724"/>
                </a:tc>
                <a:extLst>
                  <a:ext uri="{0D108BD9-81ED-4DB2-BD59-A6C34878D82A}">
                    <a16:rowId xmlns:a16="http://schemas.microsoft.com/office/drawing/2014/main" val="10001"/>
                  </a:ext>
                </a:extLst>
              </a:tr>
              <a:tr h="457260">
                <a:tc>
                  <a:txBody>
                    <a:bodyPr/>
                    <a:lstStyle/>
                    <a:p>
                      <a:r>
                        <a:rPr lang="en-US" sz="2400" dirty="0" smtClean="0">
                          <a:solidFill>
                            <a:srgbClr val="002060"/>
                          </a:solidFill>
                        </a:rPr>
                        <a:t>2. The service and the telephone calls are free.</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extLst>
                  <a:ext uri="{0D108BD9-81ED-4DB2-BD59-A6C34878D82A}">
                    <a16:rowId xmlns:a16="http://schemas.microsoft.com/office/drawing/2014/main" val="10002"/>
                  </a:ext>
                </a:extLst>
              </a:tr>
              <a:tr h="457260">
                <a:tc>
                  <a:txBody>
                    <a:bodyPr/>
                    <a:lstStyle/>
                    <a:p>
                      <a:r>
                        <a:rPr lang="en-US" sz="2400" dirty="0" smtClean="0">
                          <a:solidFill>
                            <a:srgbClr val="002060"/>
                          </a:solidFill>
                        </a:rPr>
                        <a:t>3. Only children can call the helpline.</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extLst>
                  <a:ext uri="{0D108BD9-81ED-4DB2-BD59-A6C34878D82A}">
                    <a16:rowId xmlns:a16="http://schemas.microsoft.com/office/drawing/2014/main" val="10003"/>
                  </a:ext>
                </a:extLst>
              </a:tr>
              <a:tr h="823073">
                <a:tc>
                  <a:txBody>
                    <a:bodyPr/>
                    <a:lstStyle/>
                    <a:p>
                      <a:r>
                        <a:rPr lang="en-US" sz="2400" dirty="0" smtClean="0">
                          <a:solidFill>
                            <a:srgbClr val="002060"/>
                          </a:solidFill>
                        </a:rPr>
                        <a:t>4. The typical caller to </a:t>
                      </a:r>
                      <a:r>
                        <a:rPr lang="en-US" sz="2400" i="1" dirty="0" smtClean="0">
                          <a:solidFill>
                            <a:srgbClr val="002060"/>
                          </a:solidFill>
                        </a:rPr>
                        <a:t>Magic Number </a:t>
                      </a:r>
                      <a:r>
                        <a:rPr lang="en-US" sz="2400" dirty="0" smtClean="0">
                          <a:solidFill>
                            <a:srgbClr val="002060"/>
                          </a:solidFill>
                        </a:rPr>
                        <a:t>is a nine-year-old child.</a:t>
                      </a:r>
                      <a:endParaRPr lang="en-US" sz="2400" dirty="0">
                        <a:solidFill>
                          <a:srgbClr val="002060"/>
                        </a:solidFill>
                      </a:endParaRPr>
                    </a:p>
                  </a:txBody>
                  <a:tcPr marT="45724" marB="45724"/>
                </a:tc>
                <a:tc>
                  <a:txBody>
                    <a:bodyPr/>
                    <a:lstStyle/>
                    <a:p>
                      <a:endParaRPr lang="en-US" sz="1800" dirty="0"/>
                    </a:p>
                  </a:txBody>
                  <a:tcPr marT="45724" marB="45724"/>
                </a:tc>
                <a:tc>
                  <a:txBody>
                    <a:bodyPr/>
                    <a:lstStyle/>
                    <a:p>
                      <a:endParaRPr lang="en-US" sz="1800"/>
                    </a:p>
                  </a:txBody>
                  <a:tcPr marT="45724" marB="45724"/>
                </a:tc>
                <a:extLst>
                  <a:ext uri="{0D108BD9-81ED-4DB2-BD59-A6C34878D82A}">
                    <a16:rowId xmlns:a16="http://schemas.microsoft.com/office/drawing/2014/main" val="10004"/>
                  </a:ext>
                </a:extLst>
              </a:tr>
              <a:tr h="823073">
                <a:tc>
                  <a:txBody>
                    <a:bodyPr/>
                    <a:lstStyle/>
                    <a:p>
                      <a:r>
                        <a:rPr lang="en-US" sz="2400" dirty="0" smtClean="0">
                          <a:solidFill>
                            <a:srgbClr val="002060"/>
                          </a:solidFill>
                        </a:rPr>
                        <a:t>5. All decisions about the operation of the helpline are made by adults.</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a:p>
                  </a:txBody>
                  <a:tcPr marT="45724" marB="45724"/>
                </a:tc>
                <a:extLst>
                  <a:ext uri="{0D108BD9-81ED-4DB2-BD59-A6C34878D82A}">
                    <a16:rowId xmlns:a16="http://schemas.microsoft.com/office/drawing/2014/main" val="10005"/>
                  </a:ext>
                </a:extLst>
              </a:tr>
              <a:tr h="823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2060"/>
                          </a:solidFill>
                        </a:rPr>
                        <a:t>6. The service is available in all cities and provinces in Viet Nam.</a:t>
                      </a:r>
                      <a:endParaRPr lang="en-US" sz="2400" dirty="0">
                        <a:solidFill>
                          <a:srgbClr val="002060"/>
                        </a:solidFill>
                      </a:endParaRPr>
                    </a:p>
                  </a:txBody>
                  <a:tcPr marT="45724" marB="45724"/>
                </a:tc>
                <a:tc>
                  <a:txBody>
                    <a:bodyPr/>
                    <a:lstStyle/>
                    <a:p>
                      <a:endParaRPr lang="en-US" sz="1800"/>
                    </a:p>
                  </a:txBody>
                  <a:tcPr marT="45724" marB="45724"/>
                </a:tc>
                <a:tc>
                  <a:txBody>
                    <a:bodyPr/>
                    <a:lstStyle/>
                    <a:p>
                      <a:endParaRPr lang="en-US" sz="1800" dirty="0"/>
                    </a:p>
                  </a:txBody>
                  <a:tcPr marT="45724" marB="45724"/>
                </a:tc>
                <a:extLst>
                  <a:ext uri="{0D108BD9-81ED-4DB2-BD59-A6C34878D82A}">
                    <a16:rowId xmlns:a16="http://schemas.microsoft.com/office/drawing/2014/main" val="10006"/>
                  </a:ext>
                </a:extLst>
              </a:tr>
            </a:tbl>
          </a:graphicData>
        </a:graphic>
      </p:graphicFrame>
      <p:sp>
        <p:nvSpPr>
          <p:cNvPr id="6" name="TextBox 5"/>
          <p:cNvSpPr txBox="1">
            <a:spLocks noChangeArrowheads="1"/>
          </p:cNvSpPr>
          <p:nvPr/>
        </p:nvSpPr>
        <p:spPr bwMode="auto">
          <a:xfrm>
            <a:off x="7369175" y="1949450"/>
            <a:ext cx="533400" cy="369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7" name="TextBox 6"/>
          <p:cNvSpPr txBox="1">
            <a:spLocks noChangeArrowheads="1"/>
          </p:cNvSpPr>
          <p:nvPr/>
        </p:nvSpPr>
        <p:spPr bwMode="auto">
          <a:xfrm>
            <a:off x="7369175" y="2601913"/>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8" name="TextBox 7"/>
          <p:cNvSpPr txBox="1">
            <a:spLocks noChangeArrowheads="1"/>
          </p:cNvSpPr>
          <p:nvPr/>
        </p:nvSpPr>
        <p:spPr bwMode="auto">
          <a:xfrm>
            <a:off x="8274050" y="3081338"/>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9" name="TextBox 8"/>
          <p:cNvSpPr txBox="1">
            <a:spLocks noChangeArrowheads="1"/>
          </p:cNvSpPr>
          <p:nvPr/>
        </p:nvSpPr>
        <p:spPr bwMode="auto">
          <a:xfrm>
            <a:off x="8262938" y="3690938"/>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10" name="TextBox 9"/>
          <p:cNvSpPr txBox="1">
            <a:spLocks noChangeArrowheads="1"/>
          </p:cNvSpPr>
          <p:nvPr/>
        </p:nvSpPr>
        <p:spPr bwMode="auto">
          <a:xfrm>
            <a:off x="8251825" y="4518025"/>
            <a:ext cx="533400" cy="369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
        <p:nvSpPr>
          <p:cNvPr id="11" name="TextBox 10"/>
          <p:cNvSpPr txBox="1">
            <a:spLocks noChangeArrowheads="1"/>
          </p:cNvSpPr>
          <p:nvPr/>
        </p:nvSpPr>
        <p:spPr bwMode="auto">
          <a:xfrm>
            <a:off x="7326313" y="5313363"/>
            <a:ext cx="533400" cy="3698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71800" y="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rgbClr val="C00000"/>
                </a:solidFill>
              </a:rPr>
              <a:t>SPEAKING</a:t>
            </a:r>
          </a:p>
        </p:txBody>
      </p:sp>
      <p:sp>
        <p:nvSpPr>
          <p:cNvPr id="7171" name="Rectangle 4"/>
          <p:cNvSpPr>
            <a:spLocks noChangeArrowheads="1"/>
          </p:cNvSpPr>
          <p:nvPr/>
        </p:nvSpPr>
        <p:spPr bwMode="auto">
          <a:xfrm>
            <a:off x="762000" y="914400"/>
            <a:ext cx="7391400" cy="3970338"/>
          </a:xfrm>
          <a:prstGeom prst="rect">
            <a:avLst/>
          </a:prstGeom>
          <a:solidFill>
            <a:srgbClr val="FFFF99"/>
          </a:solidFill>
          <a:ln w="9525">
            <a:solidFill>
              <a:srgbClr val="0000FF"/>
            </a:solidFill>
            <a:miter lim="800000"/>
            <a:headEnd/>
            <a:tailEnd/>
          </a:ln>
        </p:spPr>
        <p:txBody>
          <a:bodyPr>
            <a:spAutoFit/>
          </a:bodyPr>
          <a:lstStyle/>
          <a:p>
            <a:r>
              <a:rPr lang="en-US" sz="2800" b="1">
                <a:solidFill>
                  <a:srgbClr val="FF0000"/>
                </a:solidFill>
              </a:rPr>
              <a:t>Study skill: Asking for advice</a:t>
            </a:r>
          </a:p>
          <a:p>
            <a:r>
              <a:rPr lang="en-US" sz="2800" b="1">
                <a:solidFill>
                  <a:srgbClr val="002060"/>
                </a:solidFill>
              </a:rPr>
              <a:t/>
            </a:r>
            <a:br>
              <a:rPr lang="en-US" sz="2800" b="1">
                <a:solidFill>
                  <a:srgbClr val="002060"/>
                </a:solidFill>
              </a:rPr>
            </a:br>
            <a:r>
              <a:rPr lang="en-US" sz="2800" i="1">
                <a:solidFill>
                  <a:srgbClr val="002060"/>
                </a:solidFill>
              </a:rPr>
              <a:t>What do you think I should do (about...)?</a:t>
            </a:r>
            <a:br>
              <a:rPr lang="en-US" sz="2800" i="1">
                <a:solidFill>
                  <a:srgbClr val="002060"/>
                </a:solidFill>
              </a:rPr>
            </a:br>
            <a:r>
              <a:rPr lang="en-US" sz="2800" i="1">
                <a:solidFill>
                  <a:srgbClr val="002060"/>
                </a:solidFill>
              </a:rPr>
              <a:t>What should I do?</a:t>
            </a:r>
            <a:br>
              <a:rPr lang="en-US" sz="2800" i="1">
                <a:solidFill>
                  <a:srgbClr val="002060"/>
                </a:solidFill>
              </a:rPr>
            </a:br>
            <a:r>
              <a:rPr lang="en-US" sz="2800" i="1">
                <a:solidFill>
                  <a:srgbClr val="002060"/>
                </a:solidFill>
              </a:rPr>
              <a:t>What would you do in this situation?</a:t>
            </a:r>
            <a:br>
              <a:rPr lang="en-US" sz="2800" i="1">
                <a:solidFill>
                  <a:srgbClr val="002060"/>
                </a:solidFill>
              </a:rPr>
            </a:br>
            <a:r>
              <a:rPr lang="en-US" sz="2800" i="1">
                <a:solidFill>
                  <a:srgbClr val="002060"/>
                </a:solidFill>
              </a:rPr>
              <a:t>Could you give me some advice (about...)?</a:t>
            </a:r>
            <a:br>
              <a:rPr lang="en-US" sz="2800" i="1">
                <a:solidFill>
                  <a:srgbClr val="002060"/>
                </a:solidFill>
              </a:rPr>
            </a:br>
            <a:r>
              <a:rPr lang="en-US" sz="2800" i="1">
                <a:solidFill>
                  <a:srgbClr val="002060"/>
                </a:solidFill>
              </a:rPr>
              <a:t>If you were me, what would you do?</a:t>
            </a:r>
            <a:br>
              <a:rPr lang="en-US" sz="2800" i="1">
                <a:solidFill>
                  <a:srgbClr val="002060"/>
                </a:solidFill>
              </a:rPr>
            </a:br>
            <a:r>
              <a:rPr lang="en-US" sz="2800" i="1">
                <a:solidFill>
                  <a:srgbClr val="002060"/>
                </a:solidFill>
              </a:rPr>
              <a:t>I wonder whether to... or...</a:t>
            </a:r>
            <a:br>
              <a:rPr lang="en-US" sz="2800" i="1">
                <a:solidFill>
                  <a:srgbClr val="002060"/>
                </a:solidFill>
              </a:rPr>
            </a:br>
            <a:r>
              <a:rPr lang="en-US" sz="2800" i="1">
                <a:solidFill>
                  <a:srgbClr val="002060"/>
                </a:solidFill>
              </a:rPr>
              <a:t>Do you know who to speak to about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6731" y="10795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C00000"/>
                </a:solidFill>
              </a:rPr>
              <a:t>4. Listen to two students calling a child helpline and complete the notes. Then use the notes to role-play the </a:t>
            </a:r>
            <a:r>
              <a:rPr lang="en-US" sz="2800" b="1" dirty="0" err="1" smtClean="0">
                <a:solidFill>
                  <a:srgbClr val="C00000"/>
                </a:solidFill>
              </a:rPr>
              <a:t>callers.ư</a:t>
            </a:r>
            <a:endParaRPr lang="en-US" sz="2800" b="1" dirty="0">
              <a:solidFill>
                <a:srgbClr val="C00000"/>
              </a:solidFill>
            </a:endParaRPr>
          </a:p>
        </p:txBody>
      </p:sp>
      <p:sp>
        <p:nvSpPr>
          <p:cNvPr id="3" name="Rounded Rectangle 2"/>
          <p:cNvSpPr/>
          <p:nvPr/>
        </p:nvSpPr>
        <p:spPr>
          <a:xfrm>
            <a:off x="417513" y="1524000"/>
            <a:ext cx="80772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8196" name="TextBox 4"/>
          <p:cNvSpPr txBox="1">
            <a:spLocks noChangeArrowheads="1"/>
          </p:cNvSpPr>
          <p:nvPr/>
        </p:nvSpPr>
        <p:spPr bwMode="auto">
          <a:xfrm>
            <a:off x="784225" y="1752600"/>
            <a:ext cx="72167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Caller 1 	</a:t>
            </a:r>
          </a:p>
          <a:p>
            <a:pPr eaLnBrk="1" hangingPunct="1"/>
            <a:r>
              <a:rPr lang="en-US" sz="2800"/>
              <a:t>	Caller	  __________________	Feeling now __________________	Problem 	___________________</a:t>
            </a:r>
          </a:p>
          <a:p>
            <a:pPr eaLnBrk="1" hangingPunct="1"/>
            <a:r>
              <a:rPr lang="en-US" sz="2800"/>
              <a:t>	Question    ___________________</a:t>
            </a:r>
          </a:p>
          <a:p>
            <a:pPr eaLnBrk="1" hangingPunct="1"/>
            <a:r>
              <a:rPr lang="en-US" sz="2800"/>
              <a:t>Caller 2</a:t>
            </a:r>
          </a:p>
          <a:p>
            <a:pPr eaLnBrk="1" hangingPunct="1"/>
            <a:r>
              <a:rPr lang="en-US" sz="2800"/>
              <a:t>	Caller	  __________________	Feeling now __________________	Problem 	  __________________</a:t>
            </a:r>
          </a:p>
          <a:p>
            <a:pPr eaLnBrk="1" hangingPunct="1"/>
            <a:r>
              <a:rPr lang="en-US" sz="2800"/>
              <a:t>	Question  	  __________________</a:t>
            </a:r>
          </a:p>
          <a:p>
            <a:pPr eaLnBrk="1" hangingPunct="1"/>
            <a:endParaRPr lang="en-US" sz="2800"/>
          </a:p>
        </p:txBody>
      </p:sp>
      <p:pic>
        <p:nvPicPr>
          <p:cNvPr id="5" name="19 Track 1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696200" y="914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55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28600" y="152400"/>
            <a:ext cx="868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C00000"/>
                </a:solidFill>
              </a:rPr>
              <a:t>5. Look at 2 A CLOSER LOOK 1. </a:t>
            </a:r>
          </a:p>
          <a:p>
            <a:pPr eaLnBrk="1" hangingPunct="1"/>
            <a:r>
              <a:rPr lang="en-US" sz="2800" b="1" dirty="0">
                <a:solidFill>
                  <a:srgbClr val="C00000"/>
                </a:solidFill>
              </a:rPr>
              <a:t>Imagine you are one of these students. You want to call the </a:t>
            </a:r>
            <a:r>
              <a:rPr lang="en-US" sz="2800" b="1" i="1" dirty="0">
                <a:solidFill>
                  <a:srgbClr val="C00000"/>
                </a:solidFill>
              </a:rPr>
              <a:t>Magic Number </a:t>
            </a:r>
            <a:r>
              <a:rPr lang="en-US" sz="2800" b="1" dirty="0">
                <a:solidFill>
                  <a:srgbClr val="C00000"/>
                </a:solidFill>
              </a:rPr>
              <a:t>helpline to ask for help. What do you say? Your partner listens and takes notes.</a:t>
            </a:r>
          </a:p>
        </p:txBody>
      </p:sp>
      <p:sp>
        <p:nvSpPr>
          <p:cNvPr id="9219" name="Rectangle 1"/>
          <p:cNvSpPr>
            <a:spLocks noChangeArrowheads="1"/>
          </p:cNvSpPr>
          <p:nvPr/>
        </p:nvSpPr>
        <p:spPr bwMode="auto">
          <a:xfrm>
            <a:off x="228600" y="2743200"/>
            <a:ext cx="8610600" cy="22463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FF0000"/>
                </a:solidFill>
              </a:rPr>
              <a:t>Remember to:</a:t>
            </a:r>
            <a:br>
              <a:rPr lang="en-US" sz="2800" dirty="0">
                <a:solidFill>
                  <a:srgbClr val="FF0000"/>
                </a:solidFill>
              </a:rPr>
            </a:br>
            <a:r>
              <a:rPr lang="en-US" sz="2800" dirty="0"/>
              <a:t>• briefly introduce yourself (you can choose</a:t>
            </a:r>
            <a:br>
              <a:rPr lang="en-US" sz="2800" dirty="0"/>
            </a:br>
            <a:r>
              <a:rPr lang="en-US" sz="2800" dirty="0"/>
              <a:t>whether to say your name and address or not)</a:t>
            </a:r>
            <a:br>
              <a:rPr lang="en-US" sz="2800" dirty="0"/>
            </a:br>
            <a:r>
              <a:rPr lang="en-US" sz="2800" dirty="0"/>
              <a:t>• describe your problem/dilemma</a:t>
            </a:r>
            <a:br>
              <a:rPr lang="en-US" sz="2800" dirty="0"/>
            </a:br>
            <a:r>
              <a:rPr lang="en-US" sz="2800" dirty="0"/>
              <a:t>• ask for help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90800" y="9144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smtClean="0">
                <a:solidFill>
                  <a:srgbClr val="C00000"/>
                </a:solidFill>
              </a:rPr>
              <a:t>HOMEWORK</a:t>
            </a:r>
            <a:endParaRPr lang="en-US" sz="3600" b="1" dirty="0">
              <a:solidFill>
                <a:srgbClr val="C00000"/>
              </a:solidFill>
            </a:endParaRPr>
          </a:p>
        </p:txBody>
      </p:sp>
      <p:sp>
        <p:nvSpPr>
          <p:cNvPr id="2" name="TextBox 1"/>
          <p:cNvSpPr txBox="1"/>
          <p:nvPr/>
        </p:nvSpPr>
        <p:spPr>
          <a:xfrm>
            <a:off x="529423" y="1905000"/>
            <a:ext cx="8690777" cy="3046988"/>
          </a:xfrm>
          <a:prstGeom prst="rect">
            <a:avLst/>
          </a:prstGeom>
          <a:noFill/>
        </p:spPr>
        <p:txBody>
          <a:bodyPr wrap="none" rtlCol="0">
            <a:spAutoFit/>
          </a:bodyPr>
          <a:lstStyle/>
          <a:p>
            <a:r>
              <a:rPr lang="en-US" sz="3200" dirty="0" smtClean="0">
                <a:solidFill>
                  <a:srgbClr val="002060"/>
                </a:solidFill>
              </a:rPr>
              <a:t>- Prepare Skills 2</a:t>
            </a:r>
          </a:p>
          <a:p>
            <a:r>
              <a:rPr lang="en-US" sz="3200" dirty="0" smtClean="0">
                <a:solidFill>
                  <a:srgbClr val="002060"/>
                </a:solidFill>
              </a:rPr>
              <a:t>- Write a short </a:t>
            </a:r>
            <a:r>
              <a:rPr lang="en-US" sz="3200" dirty="0" err="1" smtClean="0">
                <a:solidFill>
                  <a:srgbClr val="002060"/>
                </a:solidFill>
              </a:rPr>
              <a:t>paragraphabout</a:t>
            </a:r>
            <a:r>
              <a:rPr lang="en-US" sz="3200" dirty="0" smtClean="0">
                <a:solidFill>
                  <a:srgbClr val="002060"/>
                </a:solidFill>
              </a:rPr>
              <a:t> your problems: </a:t>
            </a:r>
          </a:p>
          <a:p>
            <a:r>
              <a:rPr lang="en-US" sz="3200" dirty="0" smtClean="0"/>
              <a:t>+ </a:t>
            </a:r>
            <a:r>
              <a:rPr lang="en-US" sz="3200" dirty="0"/>
              <a:t>briefly introduce yourself </a:t>
            </a:r>
            <a:endParaRPr lang="en-US" sz="3200" dirty="0" smtClean="0"/>
          </a:p>
          <a:p>
            <a:r>
              <a:rPr lang="en-US" sz="3200" dirty="0" smtClean="0"/>
              <a:t>+ </a:t>
            </a:r>
            <a:r>
              <a:rPr lang="en-US" sz="3200" dirty="0"/>
              <a:t>describe your problem/dilemma</a:t>
            </a:r>
            <a:br>
              <a:rPr lang="en-US" sz="3200" dirty="0"/>
            </a:br>
            <a:r>
              <a:rPr lang="en-US" sz="3200" dirty="0" smtClean="0"/>
              <a:t>+ </a:t>
            </a:r>
            <a:r>
              <a:rPr lang="en-US" sz="3200" dirty="0"/>
              <a:t>ask for help</a:t>
            </a:r>
          </a:p>
          <a:p>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4&quot;/&gt;&lt;/object&gt;&lt;object type=&quot;3&quot; unique_id=&quot;10024&quot;&gt;&lt;property id=&quot;20148&quot; value=&quot;5&quot;/&gt;&lt;property id=&quot;20300&quot; value=&quot;Slide 24&quot;/&gt;&lt;property id=&quot;20307&quot; value=&quot;275&quot;/&gt;&lt;/object&gt;&lt;object type=&quot;3&quot; unique_id=&quot;10140&quot;&gt;&lt;property id=&quot;20148&quot; value=&quot;5&quot;/&gt;&lt;property id=&quot;20300&quot; value=&quot;Slide 1&quot;/&gt;&lt;property id=&quot;20307&quot; value=&quot;280&quot;/&gt;&lt;/object&gt;&lt;object type=&quot;3&quot; unique_id=&quot;10366&quot;&gt;&lt;property id=&quot;20148&quot; value=&quot;5&quot;/&gt;&lt;property id=&quot;20300&quot; value=&quot;Slide 2&quot;/&gt;&lt;property id=&quot;20307&quot; value=&quot;284&quot;/&gt;&lt;/object&gt;&lt;object type=&quot;3&quot; unique_id=&quot;10368&quot;&gt;&lt;property id=&quot;20148&quot; value=&quot;5&quot;/&gt;&lt;property id=&quot;20300&quot; value=&quot;Slide 4&quot;/&gt;&lt;property id=&quot;20307&quot; value=&quot;286&quot;/&gt;&lt;/object&gt;&lt;object type=&quot;3&quot; unique_id=&quot;10369&quot;&gt;&lt;property id=&quot;20148&quot; value=&quot;5&quot;/&gt;&lt;property id=&quot;20300&quot; value=&quot;Slide 3&quot;/&gt;&lt;property id=&quot;20307&quot; value=&quot;289&quot;/&gt;&lt;/object&gt;&lt;object type=&quot;3&quot; unique_id=&quot;10371&quot;&gt;&lt;property id=&quot;20148&quot; value=&quot;5&quot;/&gt;&lt;property id=&quot;20300&quot; value=&quot;Slide 5&quot;/&gt;&lt;property id=&quot;20307&quot; value=&quot;293&quot;/&gt;&lt;/object&gt;&lt;object type=&quot;3&quot; unique_id=&quot;10372&quot;&gt;&lt;property id=&quot;20148&quot; value=&quot;5&quot;/&gt;&lt;property id=&quot;20300&quot; value=&quot;Slide 6&quot;/&gt;&lt;property id=&quot;20307&quot; value=&quot;294&quot;/&gt;&lt;/object&gt;&lt;object type=&quot;3&quot; unique_id=&quot;10699&quot;&gt;&lt;property id=&quot;20148&quot; value=&quot;5&quot;/&gt;&lt;property id=&quot;20300&quot; value=&quot;Slide 8&quot;/&gt;&lt;property id=&quot;20307&quot; value=&quot;295&quot;/&gt;&lt;/object&gt;&lt;object type=&quot;3&quot; unique_id=&quot;10973&quot;&gt;&lt;property id=&quot;20148&quot; value=&quot;5&quot;/&gt;&lt;property id=&quot;20300&quot; value=&quot;Slide 10&quot;/&gt;&lt;property id=&quot;20307&quot; value=&quot;296&quot;/&gt;&lt;/object&gt;&lt;object type=&quot;3&quot; unique_id=&quot;10974&quot;&gt;&lt;property id=&quot;20148&quot; value=&quot;5&quot;/&gt;&lt;property id=&quot;20300&quot; value=&quot;Slide 12&quot;/&gt;&lt;property id=&quot;20307&quot; value=&quot;297&quot;/&gt;&lt;/object&gt;&lt;object type=&quot;3&quot; unique_id=&quot;10975&quot;&gt;&lt;property id=&quot;20148&quot; value=&quot;5&quot;/&gt;&lt;property id=&quot;20300&quot; value=&quot;Slide 13&quot;/&gt;&lt;property id=&quot;20307&quot; value=&quot;302&quot;/&gt;&lt;/object&gt;&lt;object type=&quot;3&quot; unique_id=&quot;10976&quot;&gt;&lt;property id=&quot;20148&quot; value=&quot;5&quot;/&gt;&lt;property id=&quot;20300&quot; value=&quot;Slide 14&quot;/&gt;&lt;property id=&quot;20307&quot; value=&quot;301&quot;/&gt;&lt;/object&gt;&lt;object type=&quot;3&quot; unique_id=&quot;10977&quot;&gt;&lt;property id=&quot;20148&quot; value=&quot;5&quot;/&gt;&lt;property id=&quot;20300&quot; value=&quot;Slide 15&quot;/&gt;&lt;property id=&quot;20307&quot; value=&quot;300&quot;/&gt;&lt;/object&gt;&lt;object type=&quot;3&quot; unique_id=&quot;10978&quot;&gt;&lt;property id=&quot;20148&quot; value=&quot;5&quot;/&gt;&lt;property id=&quot;20300&quot; value=&quot;Slide 16&quot;/&gt;&lt;property id=&quot;20307&quot; value=&quot;303&quot;/&gt;&lt;/object&gt;&lt;object type=&quot;3&quot; unique_id=&quot;10979&quot;&gt;&lt;property id=&quot;20148&quot; value=&quot;5&quot;/&gt;&lt;property id=&quot;20300&quot; value=&quot;Slide 17&quot;/&gt;&lt;property id=&quot;20307&quot; value=&quot;304&quot;/&gt;&lt;/object&gt;&lt;object type=&quot;3&quot; unique_id=&quot;10980&quot;&gt;&lt;property id=&quot;20148&quot; value=&quot;5&quot;/&gt;&lt;property id=&quot;20300&quot; value=&quot;Slide 18&quot;/&gt;&lt;property id=&quot;20307&quot; value=&quot;305&quot;/&gt;&lt;/object&gt;&lt;object type=&quot;3&quot; unique_id=&quot;10981&quot;&gt;&lt;property id=&quot;20148&quot; value=&quot;5&quot;/&gt;&lt;property id=&quot;20300&quot; value=&quot;Slide 19&quot;/&gt;&lt;property id=&quot;20307&quot; value=&quot;306&quot;/&gt;&lt;/object&gt;&lt;object type=&quot;3&quot; unique_id=&quot;10982&quot;&gt;&lt;property id=&quot;20148&quot; value=&quot;5&quot;/&gt;&lt;property id=&quot;20300&quot; value=&quot;Slide 20&quot;/&gt;&lt;property id=&quot;20307&quot; value=&quot;307&quot;/&gt;&lt;/object&gt;&lt;object type=&quot;3&quot; unique_id=&quot;10983&quot;&gt;&lt;property id=&quot;20148&quot; value=&quot;5&quot;/&gt;&lt;property id=&quot;20300&quot; value=&quot;Slide 21&quot;/&gt;&lt;property id=&quot;20307&quot; value=&quot;308&quot;/&gt;&lt;/object&gt;&lt;object type=&quot;3&quot; unique_id=&quot;11015&quot;&gt;&lt;property id=&quot;20148&quot; value=&quot;5&quot;/&gt;&lt;property id=&quot;20300&quot; value=&quot;Slide 22&quot;/&gt;&lt;property id=&quot;20307&quot; value=&quot;309&quot;/&gt;&lt;/object&gt;&lt;object type=&quot;3&quot; unique_id=&quot;11040&quot;&gt;&lt;property id=&quot;20148&quot; value=&quot;5&quot;/&gt;&lt;property id=&quot;20300&quot; value=&quot;Slide 11&quot;/&gt;&lt;property id=&quot;20307&quot; value=&quot;310&quot;/&gt;&lt;/object&gt;&lt;object type=&quot;3&quot; unique_id=&quot;11091&quot;&gt;&lt;property id=&quot;20148&quot; value=&quot;5&quot;/&gt;&lt;property id=&quot;20300&quot; value=&quot;Slide 23&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6136</TotalTime>
  <Words>374</Words>
  <Application>Microsoft Office PowerPoint</Application>
  <PresentationFormat>On-screen Show (4:3)</PresentationFormat>
  <Paragraphs>63</Paragraphs>
  <Slides>10</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Algerian</vt:lpstr>
      <vt:lpstr>Arial</vt:lpstr>
      <vt:lpstr>Arial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Admin</cp:lastModifiedBy>
  <cp:revision>279</cp:revision>
  <dcterms:created xsi:type="dcterms:W3CDTF">2014-02-28T07:53:54Z</dcterms:created>
  <dcterms:modified xsi:type="dcterms:W3CDTF">2021-10-10T08:59:31Z</dcterms:modified>
</cp:coreProperties>
</file>