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73" r:id="rId4"/>
    <p:sldId id="259" r:id="rId5"/>
    <p:sldId id="261" r:id="rId6"/>
    <p:sldId id="263" r:id="rId7"/>
    <p:sldId id="262" r:id="rId8"/>
    <p:sldId id="264" r:id="rId9"/>
    <p:sldId id="272" r:id="rId10"/>
    <p:sldId id="274" r:id="rId11"/>
    <p:sldId id="269" r:id="rId12"/>
    <p:sldId id="276" r:id="rId13"/>
    <p:sldId id="271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0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9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8214-13E1-4BE2-852C-D4B94D2F9EE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Administrato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68324" y="1533942"/>
            <a:ext cx="544546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WELCOME </a:t>
            </a:r>
            <a:endParaRPr lang="en-US" sz="6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66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 OUR CLASS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700" y="1367627"/>
            <a:ext cx="4832219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Administrator\Desktop\tải xuố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60" y="1355117"/>
            <a:ext cx="4798802" cy="36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Administrator\Desktop\tải xuống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047" y="1386962"/>
            <a:ext cx="4832219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Administrator\Desktop\tải xuống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60" y="1367627"/>
            <a:ext cx="4798803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76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1304"/>
            <a:ext cx="8077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Read the text then complete these sentences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with no more than ONE word</a:t>
            </a:r>
            <a:endParaRPr lang="en-US" sz="28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0. The Thai_______________ belongs to the </a:t>
            </a:r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group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1. They get water for their fields from________________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2. The Thai earn their living from_______________ rice, raising  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  cattle, weaving cloth or making items from_______________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3. The Thai live in _________________ with 40 to 50 houses each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4. Their________________ consists of a short blouse, a long skirt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  and ornaments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5. “</a:t>
            </a:r>
            <a:r>
              <a:rPr lang="en-US" sz="2400" dirty="0" err="1" smtClean="0">
                <a:latin typeface=".VnTime" pitchFamily="34" charset="0"/>
              </a:rPr>
              <a:t>Xoe</a:t>
            </a:r>
            <a:r>
              <a:rPr lang="en-US" sz="2400" dirty="0" smtClean="0">
                <a:latin typeface=".VnTime" pitchFamily="34" charset="0"/>
              </a:rPr>
              <a:t>” is the traditional______________ of the Thai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6. The Thai worship their________________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170296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language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696871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canals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7298" y="2258704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growing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4392" y="280575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bamboo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9236" y="334437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villages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0432" y="3894160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costume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3008" y="5001904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dance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5269" y="554895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ancestors</a:t>
            </a:r>
            <a:endParaRPr lang="en-US" sz="2400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4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96968"/>
              </p:ext>
            </p:extLst>
          </p:nvPr>
        </p:nvGraphicFramePr>
        <p:xfrm>
          <a:off x="144440" y="1019040"/>
          <a:ext cx="8839200" cy="551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features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information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1. Population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2. Regions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3. Language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4. Housing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5. Main jobs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6. Main products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7. Costumes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8. Festivals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18152" y="337784"/>
            <a:ext cx="6705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.VnTimeH" pitchFamily="34" charset="0"/>
              </a:rPr>
              <a:t>Make a summary about the Thai?</a:t>
            </a:r>
            <a:endParaRPr lang="en-US" sz="2000" b="1" dirty="0">
              <a:solidFill>
                <a:schemeClr val="bg1"/>
              </a:solidFill>
              <a:latin typeface=".VnTime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50239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1,500,000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3048" y="21608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Lai </a:t>
            </a:r>
            <a:r>
              <a:rPr lang="en-US" sz="2400" dirty="0" err="1" smtClean="0">
                <a:latin typeface=".VnTime" pitchFamily="34" charset="0"/>
              </a:rPr>
              <a:t>Chau</a:t>
            </a:r>
            <a:r>
              <a:rPr lang="en-US" sz="2400" dirty="0" smtClean="0">
                <a:latin typeface=".VnTime" pitchFamily="34" charset="0"/>
              </a:rPr>
              <a:t>, Son La, Yen </a:t>
            </a:r>
            <a:r>
              <a:rPr lang="en-US" sz="2400" dirty="0" err="1" smtClean="0">
                <a:latin typeface=".VnTime" pitchFamily="34" charset="0"/>
              </a:rPr>
              <a:t>Bai</a:t>
            </a:r>
            <a:r>
              <a:rPr lang="en-US" sz="2400" dirty="0" smtClean="0">
                <a:latin typeface=".VnTime" pitchFamily="34" charset="0"/>
              </a:rPr>
              <a:t>, </a:t>
            </a:r>
            <a:r>
              <a:rPr lang="en-US" sz="2400" dirty="0" err="1" smtClean="0">
                <a:latin typeface=".VnTime" pitchFamily="34" charset="0"/>
              </a:rPr>
              <a:t>Nghe</a:t>
            </a:r>
            <a:r>
              <a:rPr lang="en-US" sz="2400" dirty="0" smtClean="0">
                <a:latin typeface=".VnTime" pitchFamily="34" charset="0"/>
              </a:rPr>
              <a:t> An…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760" y="281030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</a:t>
            </a:r>
            <a:r>
              <a:rPr lang="en-US" sz="2400" dirty="0">
                <a:latin typeface=".VnTime" pitchFamily="34" charset="0"/>
              </a:rPr>
              <a:t>group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2812" y="3442648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Stilt houses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26230" y="4079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Farming, cattle raising, cloth weaving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6889" y="4724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Bamboo items, cloth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0537" y="53612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Short blouse, long skirt, </a:t>
            </a:r>
            <a:r>
              <a:rPr lang="en-US" sz="2400" dirty="0" smtClean="0">
                <a:latin typeface=".VnTime" pitchFamily="34" charset="0"/>
              </a:rPr>
              <a:t>ornaments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2812" y="5984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Festivals </a:t>
            </a:r>
            <a:r>
              <a:rPr lang="en-US" sz="2400" dirty="0" smtClean="0">
                <a:latin typeface=".VnTime" pitchFamily="34" charset="0"/>
              </a:rPr>
              <a:t>with </a:t>
            </a:r>
            <a:r>
              <a:rPr lang="en-US" sz="2400" dirty="0">
                <a:latin typeface=".VnTime" pitchFamily="34" charset="0"/>
              </a:rPr>
              <a:t>traditional games</a:t>
            </a:r>
          </a:p>
        </p:txBody>
      </p:sp>
    </p:spTree>
    <p:extLst>
      <p:ext uri="{BB962C8B-B14F-4D97-AF65-F5344CB8AC3E}">
        <p14:creationId xmlns:p14="http://schemas.microsoft.com/office/powerpoint/2010/main" val="1742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52400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.VnMysticalH" pitchFamily="34" charset="0"/>
              </a:rPr>
              <a:t>II- speaking</a:t>
            </a:r>
            <a:endParaRPr lang="en-US" sz="3200" dirty="0">
              <a:latin typeface=".VnMysticalH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0512" y="951928"/>
            <a:ext cx="9073488" cy="5525072"/>
            <a:chOff x="70512" y="951928"/>
            <a:chExt cx="9073488" cy="55250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2072" y="951928"/>
              <a:ext cx="4057528" cy="26718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0512" y="4201155"/>
              <a:ext cx="4724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Population: 74,500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Regions: </a:t>
              </a:r>
              <a:r>
                <a:rPr lang="en-US" dirty="0" err="1" smtClean="0">
                  <a:latin typeface=".VnTime" pitchFamily="34" charset="0"/>
                </a:rPr>
                <a:t>Quang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Binh</a:t>
              </a:r>
              <a:r>
                <a:rPr lang="en-US" dirty="0" smtClean="0">
                  <a:latin typeface=".VnTime" pitchFamily="34" charset="0"/>
                </a:rPr>
                <a:t>, </a:t>
              </a:r>
              <a:r>
                <a:rPr lang="en-US" dirty="0" err="1" smtClean="0">
                  <a:latin typeface=".VnTime" pitchFamily="34" charset="0"/>
                </a:rPr>
                <a:t>Quang</a:t>
              </a:r>
              <a:r>
                <a:rPr lang="en-US" dirty="0" smtClean="0">
                  <a:latin typeface=".VnTime" pitchFamily="34" charset="0"/>
                </a:rPr>
                <a:t> Tri, Hue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Language: Mon- Khmer group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Productions: growing rice on terraced fields, </a:t>
              </a:r>
            </a:p>
            <a:p>
              <a:r>
                <a:rPr lang="en-US" dirty="0">
                  <a:latin typeface=".VnTime" pitchFamily="34" charset="0"/>
                </a:rPr>
                <a:t> </a:t>
              </a:r>
              <a:r>
                <a:rPr lang="en-US" dirty="0" smtClean="0">
                  <a:latin typeface=".VnTime" pitchFamily="34" charset="0"/>
                </a:rPr>
                <a:t>                         raising cattle and poultry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Festivals: Festival before sowing seeds</a:t>
              </a:r>
              <a:endParaRPr lang="en-US" dirty="0">
                <a:latin typeface=".VnTime" pitchFamily="34" charset="0"/>
              </a:endParaRPr>
            </a:p>
          </p:txBody>
        </p:sp>
        <p:pic>
          <p:nvPicPr>
            <p:cNvPr id="1026" name="Picture 2" descr="D:\Users\Administrator\Desktop\tải xuống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474" y="962164"/>
              <a:ext cx="3819525" cy="266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67536" y="4217075"/>
              <a:ext cx="447646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Population: 1,260,000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Regions: Mekong Delta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Language: Mon- Khmer group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Productions: growing rice, making sugar, </a:t>
              </a:r>
            </a:p>
            <a:p>
              <a:r>
                <a:rPr lang="en-US" dirty="0">
                  <a:latin typeface=".VnTime" pitchFamily="34" charset="0"/>
                </a:rPr>
                <a:t> </a:t>
              </a:r>
              <a:r>
                <a:rPr lang="en-US" dirty="0" smtClean="0">
                  <a:latin typeface=".VnTime" pitchFamily="34" charset="0"/>
                </a:rPr>
                <a:t>                         raising cattle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Festivals: </a:t>
              </a:r>
              <a:r>
                <a:rPr lang="en-US" dirty="0" err="1" smtClean="0">
                  <a:latin typeface=".VnTime" pitchFamily="34" charset="0"/>
                </a:rPr>
                <a:t>Chaul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Chnam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Thmay</a:t>
              </a:r>
              <a:endParaRPr lang="en-US" dirty="0" smtClean="0">
                <a:latin typeface=".VnTime" pitchFamily="34" charset="0"/>
              </a:endParaRPr>
            </a:p>
            <a:p>
              <a:r>
                <a:rPr lang="en-US" dirty="0" smtClean="0">
                  <a:latin typeface=".VnTime" pitchFamily="34" charset="0"/>
                </a:rPr>
                <a:t>                     Greeting the Moon</a:t>
              </a:r>
              <a:endParaRPr lang="en-US" dirty="0">
                <a:latin typeface=".VnTime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3733800"/>
              <a:ext cx="2438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.VnMysticalH" pitchFamily="34" charset="0"/>
                </a:rPr>
                <a:t>The </a:t>
              </a:r>
              <a:r>
                <a:rPr lang="en-US" sz="2000" b="1" dirty="0" err="1" smtClean="0">
                  <a:latin typeface=".VnMysticalH" pitchFamily="34" charset="0"/>
                </a:rPr>
                <a:t>bru</a:t>
              </a:r>
              <a:r>
                <a:rPr lang="en-US" sz="2000" b="1" dirty="0" smtClean="0">
                  <a:latin typeface=".VnMysticalH" pitchFamily="34" charset="0"/>
                </a:rPr>
                <a:t>-van </a:t>
              </a:r>
              <a:r>
                <a:rPr lang="en-US" sz="2000" b="1" dirty="0" err="1" smtClean="0">
                  <a:latin typeface=".VnMysticalH" pitchFamily="34" charset="0"/>
                </a:rPr>
                <a:t>kieu</a:t>
              </a:r>
              <a:endParaRPr lang="en-US" sz="2000" b="1" dirty="0">
                <a:latin typeface=".VnMysticalH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1352" y="3695700"/>
              <a:ext cx="2438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.VnMysticalH" pitchFamily="34" charset="0"/>
                </a:rPr>
                <a:t>The  Khmer</a:t>
              </a:r>
              <a:endParaRPr lang="en-US" sz="2000" b="1" dirty="0">
                <a:latin typeface=".VnMysticalH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667536" y="962164"/>
              <a:ext cx="0" cy="5514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26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hung15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idx="1"/>
          </p:nvPr>
        </p:nvSpPr>
        <p:spPr>
          <a:xfrm>
            <a:off x="1828800" y="2133600"/>
            <a:ext cx="6858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Learn new words by heart.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Write a passage (100-120 words) about a people you know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53001"/>
              </p:ext>
            </p:extLst>
          </p:nvPr>
        </p:nvGraphicFramePr>
        <p:xfrm>
          <a:off x="228600" y="990600"/>
          <a:ext cx="8763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.VnMysticalH" pitchFamily="34" charset="0"/>
                        </a:rPr>
                        <a:t>questions</a:t>
                      </a:r>
                      <a:endParaRPr lang="en-US" sz="24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F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8168" y="15433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1. There are more than 54 groups in Viet Nam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16" y="203692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2.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don’t live in the Red river delta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405" y="254529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3. Most ethnic group live mainly on hunting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78" y="355183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5. The Viet live all over the country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53" y="304231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4. The musical of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Tay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is flute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053" y="40579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6. All the groups have the same languages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053" y="455039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7.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Tay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live in a stilt house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464" y="505422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8.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Odu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has the smallest population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426" y="606074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10. The Viet work on terraced fields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40" y="5554640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9. The Cham live mainly in southern provinces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48600" y="1972665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52512" y="145689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39501" y="450205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28127" y="3471067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48600" y="500190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466160" y="2477057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449098" y="2985448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452512" y="3997656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459334" y="599477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452512" y="54943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24200" y="76200"/>
            <a:ext cx="32004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chatting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5464" y="76200"/>
            <a:ext cx="62893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.VnBodoniH" pitchFamily="34" charset="0"/>
              </a:rPr>
              <a:t>1</a:t>
            </a:r>
            <a:endParaRPr lang="en-US" sz="2800" dirty="0">
              <a:latin typeface=".VnBodoniH" pitchFamily="34" charset="0"/>
            </a:endParaRPr>
          </a:p>
        </p:txBody>
      </p:sp>
      <p:sp>
        <p:nvSpPr>
          <p:cNvPr id="25" name="Left Arrow 24">
            <a:hlinkClick r:id="rId2" action="ppaction://hlinksldjump"/>
          </p:cNvPr>
          <p:cNvSpPr/>
          <p:nvPr/>
        </p:nvSpPr>
        <p:spPr>
          <a:xfrm>
            <a:off x="8285327" y="76200"/>
            <a:ext cx="620971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64640"/>
              </p:ext>
            </p:extLst>
          </p:nvPr>
        </p:nvGraphicFramePr>
        <p:xfrm>
          <a:off x="228600" y="990600"/>
          <a:ext cx="8763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.VnMysticalH" pitchFamily="34" charset="0"/>
                        </a:rPr>
                        <a:t>questions</a:t>
                      </a:r>
                      <a:endParaRPr lang="en-US" sz="24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F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8168" y="15433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1. The Khmer live mainly in southern provinces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16" y="203692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2.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Muong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live a nomadic life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405" y="254529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3. We can see terraced fields in Red river Delta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78" y="355183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5. Each ethnic group has their own costumes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53" y="304231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4. “Hat then” belongs to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053" y="40579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6.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in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Sapa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speak English well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053" y="455039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7. “Gong –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cång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chiªng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” belongs to the Van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Kieu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464" y="505422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8. The Viet don’t live in a stilt house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426" y="606074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10. Most ethnic groups go to open-air markets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40" y="5554640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9. Ethnic groups never go hunting 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46322" y="146826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52512" y="1980053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28127" y="3471067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48600" y="500190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466160" y="2477057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449098" y="2985448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452512" y="54943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24200" y="76200"/>
            <a:ext cx="32004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Chatting 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5464" y="76200"/>
            <a:ext cx="62893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.VnBodoniH" pitchFamily="34" charset="0"/>
              </a:rPr>
              <a:t>2</a:t>
            </a:r>
            <a:endParaRPr lang="en-US" sz="2800" dirty="0">
              <a:latin typeface=".VnBodoniH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41775" y="4006188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79808" y="45037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52007" y="5993642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8080607" y="228600"/>
            <a:ext cx="600505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dministrator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541945"/>
            <a:ext cx="8534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UNIT 3</a:t>
            </a:r>
          </a:p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PEOPLES IN VIET NAM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Lesson 5: Skill 1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1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Administrato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01" y="2917209"/>
            <a:ext cx="3167063" cy="2590800"/>
          </a:xfrm>
          <a:prstGeom prst="rect">
            <a:avLst/>
          </a:prstGeom>
          <a:solidFill>
            <a:srgbClr val="FF0000"/>
          </a:solidFill>
          <a:ln cmpd="dbl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3075" name="Picture 3" descr="D:\Users\Administrato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2950191"/>
            <a:ext cx="3324225" cy="2590800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sp>
        <p:nvSpPr>
          <p:cNvPr id="2" name="Oval 1"/>
          <p:cNvSpPr/>
          <p:nvPr/>
        </p:nvSpPr>
        <p:spPr>
          <a:xfrm>
            <a:off x="2701670" y="1143000"/>
            <a:ext cx="3733800" cy="175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.VnMysticalH" pitchFamily="34" charset="0"/>
              </a:rPr>
              <a:t>The </a:t>
            </a:r>
            <a:r>
              <a:rPr lang="en-US" sz="6000" dirty="0" err="1" smtClean="0">
                <a:latin typeface=".VnMysticalH" pitchFamily="34" charset="0"/>
              </a:rPr>
              <a:t>thai</a:t>
            </a:r>
            <a:endParaRPr lang="en-US" sz="6000" dirty="0">
              <a:latin typeface=".VnMysticalH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7376"/>
            <a:ext cx="2362200" cy="634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.VnMysticalH" pitchFamily="34" charset="0"/>
              </a:rPr>
              <a:t>I- reading</a:t>
            </a:r>
            <a:endParaRPr lang="en-US" sz="3200" dirty="0">
              <a:latin typeface=".VnMystical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ésultat de recherche d'images pour &quot;ban do lai cha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1" cy="2381250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pic>
        <p:nvPicPr>
          <p:cNvPr id="3" name="Picture 8" descr="Résultat de recherche d'images pour &quot;ban do Son l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44" y="339915"/>
            <a:ext cx="2286000" cy="2381392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pic>
        <p:nvPicPr>
          <p:cNvPr id="5122" name="Picture 2" descr="Résultat de recherche d'images pour &quot;ban do hoa binh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9914"/>
            <a:ext cx="2371725" cy="23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ésultat de recherche d'images pour &quot;ban do yen bai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23717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ésultat de recherche d'images pour &quot;ban do thanh hoa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733800"/>
            <a:ext cx="23717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ésultat de recherche d'images pour &quot;ban do nghe an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45" y="3733800"/>
            <a:ext cx="22860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4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Résultat de recherche d'images pour &quot;thai de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Résultat de recherche d'images pour &quot;thai de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7031" y="457200"/>
            <a:ext cx="5553737" cy="525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There are three kinds of Thai people</a:t>
            </a:r>
            <a:endParaRPr lang="en-US" sz="2800" dirty="0">
              <a:solidFill>
                <a:srgbClr val="00B050"/>
              </a:solidFill>
              <a:latin typeface=".VnTime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5575" y="1752599"/>
            <a:ext cx="2619375" cy="3132707"/>
            <a:chOff x="155575" y="2099764"/>
            <a:chExt cx="2619375" cy="2689460"/>
          </a:xfrm>
        </p:grpSpPr>
        <p:pic>
          <p:nvPicPr>
            <p:cNvPr id="4098" name="Picture 2" descr="D:\Users\Administrator\Desktop\tải xuống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2099764"/>
              <a:ext cx="2619375" cy="224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12439" y="4408224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white Thai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24600" y="1752600"/>
            <a:ext cx="2628900" cy="3136023"/>
            <a:chOff x="6324600" y="2099764"/>
            <a:chExt cx="2628900" cy="2692307"/>
          </a:xfrm>
        </p:grpSpPr>
        <p:pic>
          <p:nvPicPr>
            <p:cNvPr id="4104" name="Picture 8" descr="D:\Users\Administrator\Desktop\tải xuống (14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2099764"/>
              <a:ext cx="2628900" cy="224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391914" y="4411071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red Thai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24200" y="1780108"/>
            <a:ext cx="2819400" cy="3096691"/>
            <a:chOff x="3124200" y="2127273"/>
            <a:chExt cx="2819400" cy="2658540"/>
          </a:xfrm>
        </p:grpSpPr>
        <p:pic>
          <p:nvPicPr>
            <p:cNvPr id="4103" name="Picture 7" descr="D:\Users\Administrator\Desktop\tải xuống (13)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127273"/>
              <a:ext cx="2819400" cy="2216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3291195" y="4404813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black Thai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29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 de recherche d'images pour &quot;chu cua nguoi tha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9" y="849576"/>
            <a:ext cx="2141801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Users\Administrator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35" y="2984846"/>
            <a:ext cx="2133600" cy="145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Users\Administrator\Desktop\tải xuố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97" y="2971961"/>
            <a:ext cx="2057400" cy="147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:\Users\Administrator\Desktop\tải xuống (1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3" y="3020211"/>
            <a:ext cx="2097528" cy="14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D:\Users\Administrator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13" y="3020211"/>
            <a:ext cx="2052856" cy="14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:\Users\Administrator\Desktop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12" y="849576"/>
            <a:ext cx="2052856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Users\Administrator\Desktop\tải xuống (9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35" y="849576"/>
            <a:ext cx="2133600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Users\Administrator\Desktop\tải xuống (12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12" y="849576"/>
            <a:ext cx="2072185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Users\Administrator\Desktop\images (4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3" y="5046159"/>
            <a:ext cx="2097527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Users\Administrator\Desktop\tải xuống (2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12" y="5046159"/>
            <a:ext cx="2072185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D:\Users\Administrator\Desktop\tải xuống (4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36" y="5022751"/>
            <a:ext cx="2133600" cy="135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D:\Users\Administrator\Desktop\tải xuống (5)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13" y="5046159"/>
            <a:ext cx="2052855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1800" y="171736"/>
            <a:ext cx="3429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Main features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757" y="2449772"/>
            <a:ext cx="2061501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Language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87667" y="2445221"/>
            <a:ext cx="2061501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Housing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10276" y="2436124"/>
            <a:ext cx="2520292" cy="30024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Special food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52983" y="4531069"/>
            <a:ext cx="2952025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Production activities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0706" y="6435429"/>
            <a:ext cx="2952025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Festivals and ceremonies</a:t>
            </a:r>
            <a:endParaRPr lang="en-US" sz="20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22499"/>
              </p:ext>
            </p:extLst>
          </p:nvPr>
        </p:nvGraphicFramePr>
        <p:xfrm>
          <a:off x="144440" y="1019040"/>
          <a:ext cx="8839200" cy="551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features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information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1. Population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2. Regions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3. Language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4. Housing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5. Main jobs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6. Main products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7. Costumes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8. Festivals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18152" y="337784"/>
            <a:ext cx="6705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.VnTimeH" pitchFamily="34" charset="0"/>
              </a:rPr>
              <a:t>What do you know about the Thai?</a:t>
            </a:r>
            <a:endParaRPr lang="en-US" sz="2000" b="1" dirty="0">
              <a:solidFill>
                <a:schemeClr val="bg1"/>
              </a:solidFill>
              <a:latin typeface=".VnTime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50239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1,500,000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3048" y="21608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Lai </a:t>
            </a:r>
            <a:r>
              <a:rPr lang="en-US" sz="2400" dirty="0" err="1" smtClean="0">
                <a:latin typeface=".VnTime" pitchFamily="34" charset="0"/>
              </a:rPr>
              <a:t>Chau</a:t>
            </a:r>
            <a:r>
              <a:rPr lang="en-US" sz="2400" dirty="0" smtClean="0">
                <a:latin typeface=".VnTime" pitchFamily="34" charset="0"/>
              </a:rPr>
              <a:t>, Son La, Yen </a:t>
            </a:r>
            <a:r>
              <a:rPr lang="en-US" sz="2400" dirty="0" err="1" smtClean="0">
                <a:latin typeface=".VnTime" pitchFamily="34" charset="0"/>
              </a:rPr>
              <a:t>Bai</a:t>
            </a:r>
            <a:r>
              <a:rPr lang="en-US" sz="2400" dirty="0" smtClean="0">
                <a:latin typeface=".VnTime" pitchFamily="34" charset="0"/>
              </a:rPr>
              <a:t>, </a:t>
            </a:r>
            <a:r>
              <a:rPr lang="en-US" sz="2400" dirty="0" err="1" smtClean="0">
                <a:latin typeface=".VnTime" pitchFamily="34" charset="0"/>
              </a:rPr>
              <a:t>Nghe</a:t>
            </a:r>
            <a:r>
              <a:rPr lang="en-US" sz="2400" dirty="0" smtClean="0">
                <a:latin typeface=".VnTime" pitchFamily="34" charset="0"/>
              </a:rPr>
              <a:t> An…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760" y="281030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</a:t>
            </a:r>
            <a:r>
              <a:rPr lang="en-US" sz="2400" dirty="0">
                <a:latin typeface=".VnTime" pitchFamily="34" charset="0"/>
              </a:rPr>
              <a:t>group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2812" y="3442648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Stilt houses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26230" y="4079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Farming, cattle raising, cloth weaving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6889" y="4724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Bamboo items, cloth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0537" y="53612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Short blouse, long skirt, </a:t>
            </a:r>
            <a:r>
              <a:rPr lang="en-US" sz="2400" dirty="0" smtClean="0">
                <a:latin typeface=".VnTime" pitchFamily="34" charset="0"/>
              </a:rPr>
              <a:t>ornaments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2812" y="5984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Festivals </a:t>
            </a:r>
            <a:r>
              <a:rPr lang="en-US" sz="2400" dirty="0" smtClean="0">
                <a:latin typeface=".VnTime" pitchFamily="34" charset="0"/>
              </a:rPr>
              <a:t>with </a:t>
            </a:r>
            <a:r>
              <a:rPr lang="en-US" sz="2400" dirty="0">
                <a:latin typeface=".VnTime" pitchFamily="34" charset="0"/>
              </a:rPr>
              <a:t>traditional games</a:t>
            </a:r>
          </a:p>
        </p:txBody>
      </p:sp>
    </p:spTree>
    <p:extLst>
      <p:ext uri="{BB962C8B-B14F-4D97-AF65-F5344CB8AC3E}">
        <p14:creationId xmlns:p14="http://schemas.microsoft.com/office/powerpoint/2010/main" val="315123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618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.VnBodoniH</vt:lpstr>
      <vt:lpstr>.VnMysticalH</vt:lpstr>
      <vt:lpstr>.VnTime</vt:lpstr>
      <vt:lpstr>.VnTimeH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45</cp:revision>
  <dcterms:created xsi:type="dcterms:W3CDTF">2016-10-17T07:37:13Z</dcterms:created>
  <dcterms:modified xsi:type="dcterms:W3CDTF">2021-10-10T02:28:55Z</dcterms:modified>
</cp:coreProperties>
</file>