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275E-A39C-42BB-8B71-09FD0549448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BFA6-FAA0-4560-A382-C2FD6726AA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C0669-B058-4F95-BDE7-F429A33FD13F}" type="slidenum">
              <a:rPr lang="zh-CN" altLang="en-US">
                <a:latin typeface="字魂59号-创粗黑"/>
                <a:cs typeface="等线"/>
              </a:rPr>
              <a:pPr/>
              <a:t>1</a:t>
            </a:fld>
            <a:endParaRPr lang="zh-CN" altLang="en-US">
              <a:latin typeface="字魂59号-创粗黑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sz="1200" smtClean="0"/>
              <a:pPr lvl="0" algn="r" eaLnBrk="1" hangingPunct="1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D4E3-09E8-4293-907E-35792A433EC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58F-8713-4A39-BB03-FFD584749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图片 4"/>
          <p:cNvSpPr>
            <a:spLocks noChangeAspect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786313"/>
            <a:ext cx="91424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302125"/>
            <a:ext cx="29321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1168400" y="44450"/>
            <a:ext cx="6643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3.OpenSans-S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3.OpenSans-S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chemeClr val="tx2"/>
                </a:solidFill>
                <a:latin typeface="+mj-lt"/>
              </a:rPr>
              <a:t>Phòng GD&amp;ĐT Huyện Thanh Trì </a:t>
            </a:r>
            <a:endParaRPr lang="vi-VN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sz="3200" b="1" dirty="0" smtClean="0">
                <a:solidFill>
                  <a:schemeClr val="tx2"/>
                </a:solidFill>
                <a:latin typeface="+mj-lt"/>
              </a:rPr>
              <a:t>Trường </a:t>
            </a:r>
            <a:r>
              <a:rPr lang="vi-VN" sz="3200" b="1" dirty="0">
                <a:solidFill>
                  <a:schemeClr val="tx2"/>
                </a:solidFill>
                <a:latin typeface="+mj-lt"/>
              </a:rPr>
              <a:t>THCS Ngọc Hồi</a:t>
            </a:r>
            <a:endParaRPr lang="en-US" altLang="zh-CN" sz="3200" b="1" dirty="0">
              <a:solidFill>
                <a:schemeClr val="tx2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473450" y="3662363"/>
            <a:ext cx="5518150" cy="1417637"/>
            <a:chOff x="2457450" y="2397117"/>
            <a:chExt cx="4088884" cy="466896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06" name="文本框 7"/>
            <p:cNvSpPr txBox="1">
              <a:spLocks noChangeArrowheads="1"/>
            </p:cNvSpPr>
            <p:nvPr/>
          </p:nvSpPr>
          <p:spPr bwMode="auto">
            <a:xfrm>
              <a:off x="2457450" y="2407875"/>
              <a:ext cx="4088884" cy="4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Thị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Lan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Hương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2800" dirty="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27088" y="1385888"/>
            <a:ext cx="7345362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Chào mừng các em </a:t>
            </a:r>
          </a:p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đến với lớp học trực tuyến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134"/>
          <p:cNvSpPr txBox="1"/>
          <p:nvPr/>
        </p:nvSpPr>
        <p:spPr>
          <a:xfrm>
            <a:off x="505460" y="533400"/>
            <a:ext cx="8638540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gàng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pic>
        <p:nvPicPr>
          <p:cNvPr id="3" name="Picture 1" descr="IMG_25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0" y="3276600"/>
            <a:ext cx="8368665" cy="2516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354" name="Rectangles 175353"/>
          <p:cNvSpPr/>
          <p:nvPr/>
        </p:nvSpPr>
        <p:spPr>
          <a:xfrm>
            <a:off x="238760" y="152400"/>
            <a:ext cx="4533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0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https://docs.google.com/forms/d/e/1FAIpQLSeuLU_xAY6AQNc4ENsQCZ2pMeGQSoSgkvkZn4g9RjMz3AKRpw/viewform?usp=sf_link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116205"/>
            <a:ext cx="8229600" cy="53403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pic>
        <p:nvPicPr>
          <p:cNvPr id="126" name="Content Placeholder 1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914400"/>
            <a:ext cx="2513330" cy="2007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Oval Callout 9"/>
          <p:cNvSpPr/>
          <p:nvPr/>
        </p:nvSpPr>
        <p:spPr>
          <a:xfrm>
            <a:off x="734060" y="914400"/>
            <a:ext cx="4599940" cy="1869440"/>
          </a:xfrm>
          <a:prstGeom prst="wedgeEllipseCallout">
            <a:avLst>
              <a:gd name="adj1" fmla="val 61111"/>
              <a:gd name="adj2" fmla="val 223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5604" name="Content Placeholder 1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3048000"/>
            <a:ext cx="4032250" cy="304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782"/>
          <p:cNvGrpSpPr/>
          <p:nvPr/>
        </p:nvGrpSpPr>
        <p:grpSpPr>
          <a:xfrm>
            <a:off x="609883" y="2743200"/>
            <a:ext cx="914400" cy="1142981"/>
            <a:chOff x="2078" y="379"/>
            <a:chExt cx="1615" cy="4234"/>
          </a:xfrm>
        </p:grpSpPr>
        <p:sp>
          <p:nvSpPr>
            <p:cNvPr id="32784" name="Oval 32783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5" name="Oval 32784"/>
            <p:cNvSpPr/>
            <p:nvPr/>
          </p:nvSpPr>
          <p:spPr>
            <a:xfrm>
              <a:off x="2170" y="379"/>
              <a:ext cx="1430" cy="423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6" name="Oval 32785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7" name="Oval 32786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8" name="Oval 32787"/>
            <p:cNvSpPr/>
            <p:nvPr/>
          </p:nvSpPr>
          <p:spPr>
            <a:xfrm>
              <a:off x="2347" y="207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9" name="Oval 32788"/>
            <p:cNvSpPr/>
            <p:nvPr/>
          </p:nvSpPr>
          <p:spPr>
            <a:xfrm>
              <a:off x="2212" y="1226"/>
              <a:ext cx="1480" cy="272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2814" name="Rounded Rectangle 32813"/>
          <p:cNvSpPr/>
          <p:nvPr/>
        </p:nvSpPr>
        <p:spPr>
          <a:xfrm>
            <a:off x="1518285" y="2463165"/>
            <a:ext cx="7435850" cy="1835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Biết cách sắp xếp và trang trí các khu vực </a:t>
            </a:r>
          </a:p>
          <a:p>
            <a:pPr algn="ctr" eaLnBrk="0" hangingPunct="0"/>
            <a:r>
              <a:rPr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 nhà bếp hợp lí và khoa học, tạo sự </a:t>
            </a:r>
          </a:p>
          <a:p>
            <a:pPr algn="ctr" eaLnBrk="0" hangingPunct="0"/>
            <a:r>
              <a:rPr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gọn gàng,ngăn nắp và thoải mái khi nấu ăn.</a:t>
            </a:r>
          </a:p>
        </p:txBody>
      </p:sp>
      <p:sp>
        <p:nvSpPr>
          <p:cNvPr id="32816" name="Straight Connector 32815"/>
          <p:cNvSpPr/>
          <p:nvPr/>
        </p:nvSpPr>
        <p:spPr>
          <a:xfrm>
            <a:off x="1905000" y="1219200"/>
            <a:ext cx="5943600" cy="0"/>
          </a:xfrm>
          <a:prstGeom prst="line">
            <a:avLst/>
          </a:prstGeom>
          <a:ln w="38100" cap="flat" cmpd="sng">
            <a:solidFill>
              <a:srgbClr val="99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817" name="Straight Connector 32816"/>
          <p:cNvSpPr/>
          <p:nvPr/>
        </p:nvSpPr>
        <p:spPr>
          <a:xfrm>
            <a:off x="1676400" y="1295400"/>
            <a:ext cx="6400800" cy="0"/>
          </a:xfrm>
          <a:prstGeom prst="line">
            <a:avLst/>
          </a:prstGeom>
          <a:ln w="38100" cap="sq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818" name="Rectangles 32817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4.B</a:t>
            </a:r>
            <a:r>
              <a:rPr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VÀ TRANG TRÍ NHÀ BẾP </a:t>
            </a:r>
          </a:p>
        </p:txBody>
      </p:sp>
      <p:grpSp>
        <p:nvGrpSpPr>
          <p:cNvPr id="4" name="Group 32818"/>
          <p:cNvGrpSpPr/>
          <p:nvPr/>
        </p:nvGrpSpPr>
        <p:grpSpPr>
          <a:xfrm>
            <a:off x="609600" y="4876799"/>
            <a:ext cx="914400" cy="1220470"/>
            <a:chOff x="2078" y="1680"/>
            <a:chExt cx="1615" cy="1615"/>
          </a:xfrm>
        </p:grpSpPr>
        <p:sp>
          <p:nvSpPr>
            <p:cNvPr id="32820" name="Oval 32819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21" name="Oval 32820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22" name="Oval 32821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23" name="Oval 3282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24" name="Oval 32823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25" name="Oval 32824"/>
            <p:cNvSpPr/>
            <p:nvPr/>
          </p:nvSpPr>
          <p:spPr>
            <a:xfrm>
              <a:off x="2078" y="2083"/>
              <a:ext cx="1489" cy="974"/>
            </a:xfrm>
            <a:prstGeom prst="ellipse">
              <a:avLst/>
            </a:prstGeom>
            <a:solidFill>
              <a:srgbClr val="0000FF"/>
            </a:solidFill>
            <a:ln w="38100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</p:grpSp>
      <p:sp>
        <p:nvSpPr>
          <p:cNvPr id="32826" name="Rounded Rectangle 32825"/>
          <p:cNvSpPr/>
          <p:nvPr/>
        </p:nvSpPr>
        <p:spPr>
          <a:xfrm>
            <a:off x="1470025" y="4648200"/>
            <a:ext cx="7620000" cy="1769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Biết vận dụng những kiến thức đã học</a:t>
            </a:r>
          </a:p>
          <a:p>
            <a:pPr algn="ctr" eaLnBrk="0" hangingPunct="0"/>
            <a:r>
              <a:rPr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vào điều kiện cụ thể của gia đình.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58850" y="1746250"/>
            <a:ext cx="460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4" grpId="0" bldLvl="0" animBg="1"/>
      <p:bldP spid="32826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s 154625"/>
          <p:cNvSpPr/>
          <p:nvPr/>
        </p:nvSpPr>
        <p:spPr>
          <a:xfrm>
            <a:off x="76200" y="761683"/>
            <a:ext cx="491512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</a:p>
        </p:txBody>
      </p:sp>
      <p:sp>
        <p:nvSpPr>
          <p:cNvPr id="154627" name="Straight Connector 154626"/>
          <p:cNvSpPr/>
          <p:nvPr/>
        </p:nvSpPr>
        <p:spPr>
          <a:xfrm flipH="1">
            <a:off x="5334000" y="1905000"/>
            <a:ext cx="609600" cy="609600"/>
          </a:xfrm>
          <a:prstGeom prst="line">
            <a:avLst/>
          </a:prstGeom>
          <a:ln w="9525">
            <a:noFill/>
          </a:ln>
        </p:spPr>
      </p:sp>
      <p:sp>
        <p:nvSpPr>
          <p:cNvPr id="154628" name="Straight Connector 154627"/>
          <p:cNvSpPr/>
          <p:nvPr/>
        </p:nvSpPr>
        <p:spPr>
          <a:xfrm flipH="1">
            <a:off x="5334000" y="1905000"/>
            <a:ext cx="990600" cy="609600"/>
          </a:xfrm>
          <a:prstGeom prst="line">
            <a:avLst/>
          </a:prstGeom>
          <a:ln w="9525">
            <a:noFill/>
          </a:ln>
        </p:spPr>
      </p:sp>
      <p:sp>
        <p:nvSpPr>
          <p:cNvPr id="154629" name="Straight Connector 154628"/>
          <p:cNvSpPr/>
          <p:nvPr/>
        </p:nvSpPr>
        <p:spPr>
          <a:xfrm flipV="1">
            <a:off x="5334000" y="1905000"/>
            <a:ext cx="609600" cy="685800"/>
          </a:xfrm>
          <a:prstGeom prst="line">
            <a:avLst/>
          </a:prstGeom>
          <a:ln w="9525">
            <a:noFill/>
          </a:ln>
        </p:spPr>
      </p:sp>
      <p:sp>
        <p:nvSpPr>
          <p:cNvPr id="154632" name="Rectangles 154631"/>
          <p:cNvSpPr/>
          <p:nvPr/>
        </p:nvSpPr>
        <p:spPr>
          <a:xfrm>
            <a:off x="0" y="12700"/>
            <a:ext cx="9144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SẮP XẾP VÀ TRANG TRÍ NHÀ BẾP</a:t>
            </a:r>
          </a:p>
        </p:txBody>
      </p:sp>
      <p:sp>
        <p:nvSpPr>
          <p:cNvPr id="154636" name="Rectangles 154635"/>
          <p:cNvSpPr/>
          <p:nvPr/>
        </p:nvSpPr>
        <p:spPr>
          <a:xfrm>
            <a:off x="609600" y="1409700"/>
            <a:ext cx="86375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54637" name="Picture 154636" descr="question_mark_alternat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33388" cy="455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9" name="Picture 15463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905000"/>
            <a:ext cx="4267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40" name="Rectangles 154639"/>
          <p:cNvSpPr/>
          <p:nvPr/>
        </p:nvSpPr>
        <p:spPr>
          <a:xfrm>
            <a:off x="0" y="4343400"/>
            <a:ext cx="44196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</a:p>
        </p:txBody>
      </p:sp>
      <p:pic>
        <p:nvPicPr>
          <p:cNvPr id="12" name="Picture 11" descr="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4" y="4114800"/>
            <a:ext cx="4655126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s 172043"/>
          <p:cNvSpPr/>
          <p:nvPr/>
        </p:nvSpPr>
        <p:spPr>
          <a:xfrm>
            <a:off x="4697413" y="3733800"/>
            <a:ext cx="44465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6" grpId="0"/>
      <p:bldP spid="15464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Straight Connector 173058"/>
          <p:cNvSpPr/>
          <p:nvPr/>
        </p:nvSpPr>
        <p:spPr>
          <a:xfrm flipH="1">
            <a:off x="5334000" y="1905000"/>
            <a:ext cx="609600" cy="609600"/>
          </a:xfrm>
          <a:prstGeom prst="line">
            <a:avLst/>
          </a:prstGeom>
          <a:ln w="9525">
            <a:noFill/>
          </a:ln>
        </p:spPr>
      </p:sp>
      <p:sp>
        <p:nvSpPr>
          <p:cNvPr id="173060" name="Straight Connector 173059"/>
          <p:cNvSpPr/>
          <p:nvPr/>
        </p:nvSpPr>
        <p:spPr>
          <a:xfrm flipH="1">
            <a:off x="5334000" y="1905000"/>
            <a:ext cx="990600" cy="609600"/>
          </a:xfrm>
          <a:prstGeom prst="line">
            <a:avLst/>
          </a:prstGeom>
          <a:ln w="9525">
            <a:noFill/>
          </a:ln>
        </p:spPr>
      </p:sp>
      <p:sp>
        <p:nvSpPr>
          <p:cNvPr id="173061" name="Straight Connector 173060"/>
          <p:cNvSpPr/>
          <p:nvPr/>
        </p:nvSpPr>
        <p:spPr>
          <a:xfrm flipV="1">
            <a:off x="5334000" y="1905000"/>
            <a:ext cx="609600" cy="685800"/>
          </a:xfrm>
          <a:prstGeom prst="line">
            <a:avLst/>
          </a:prstGeom>
          <a:ln w="9525">
            <a:noFill/>
          </a:ln>
        </p:spPr>
      </p:sp>
      <p:sp>
        <p:nvSpPr>
          <p:cNvPr id="10" name="TextBox 9"/>
          <p:cNvSpPr txBox="1"/>
          <p:nvPr/>
        </p:nvSpPr>
        <p:spPr>
          <a:xfrm>
            <a:off x="609600" y="685800"/>
            <a:ext cx="57078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00200"/>
            <a:ext cx="54264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09600" y="2514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514600"/>
            <a:ext cx="25490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124200"/>
            <a:ext cx="32880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Cất giữ dụng cụ làm bếp.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3733800"/>
            <a:ext cx="362310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Chuẩn bị sơ chế thực phẩm.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343400"/>
            <a:ext cx="39349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Nấu nướng, thực hiện món 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953000"/>
            <a:ext cx="36120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Bày dọn thức ăn và bàn 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tải-xuống-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995363" cy="99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Straight Connector 175106"/>
          <p:cNvSpPr/>
          <p:nvPr/>
        </p:nvSpPr>
        <p:spPr>
          <a:xfrm flipH="1">
            <a:off x="5334000" y="1905000"/>
            <a:ext cx="609600" cy="609600"/>
          </a:xfrm>
          <a:prstGeom prst="line">
            <a:avLst/>
          </a:prstGeom>
          <a:ln w="9525">
            <a:noFill/>
          </a:ln>
        </p:spPr>
      </p:sp>
      <p:sp>
        <p:nvSpPr>
          <p:cNvPr id="175108" name="Straight Connector 175107"/>
          <p:cNvSpPr/>
          <p:nvPr/>
        </p:nvSpPr>
        <p:spPr>
          <a:xfrm flipH="1">
            <a:off x="5334000" y="1905000"/>
            <a:ext cx="990600" cy="609600"/>
          </a:xfrm>
          <a:prstGeom prst="line">
            <a:avLst/>
          </a:prstGeom>
          <a:ln w="9525">
            <a:noFill/>
          </a:ln>
        </p:spPr>
      </p:sp>
      <p:sp>
        <p:nvSpPr>
          <p:cNvPr id="175109" name="Straight Connector 175108"/>
          <p:cNvSpPr/>
          <p:nvPr/>
        </p:nvSpPr>
        <p:spPr>
          <a:xfrm flipV="1">
            <a:off x="5334000" y="1905000"/>
            <a:ext cx="609600" cy="685800"/>
          </a:xfrm>
          <a:prstGeom prst="line">
            <a:avLst/>
          </a:prstGeom>
          <a:ln w="9525">
            <a:noFill/>
          </a:ln>
        </p:spPr>
      </p:sp>
      <p:graphicFrame>
        <p:nvGraphicFramePr>
          <p:cNvPr id="175352" name="Table 175351"/>
          <p:cNvGraphicFramePr/>
          <p:nvPr/>
        </p:nvGraphicFramePr>
        <p:xfrm>
          <a:off x="228600" y="838200"/>
          <a:ext cx="8698230" cy="5669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73375"/>
                <a:gridCol w="5824855"/>
              </a:tblGrid>
              <a:tr h="457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Cất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Cất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nướng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món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dọn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sz="24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304" name="Rectangles 175303"/>
          <p:cNvSpPr/>
          <p:nvPr/>
        </p:nvSpPr>
        <p:spPr>
          <a:xfrm>
            <a:off x="3048000" y="33528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5305" name="Rectangles 175304"/>
          <p:cNvSpPr/>
          <p:nvPr/>
        </p:nvSpPr>
        <p:spPr>
          <a:xfrm>
            <a:off x="3124200" y="1447800"/>
            <a:ext cx="562737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Tủ, kệ chứa các đồ dùng cho chế biến </a:t>
            </a:r>
          </a:p>
          <a:p>
            <a:r>
              <a:rPr sz="2400" smtClean="0">
                <a:latin typeface="Times New Roman" pitchFamily="18" charset="0"/>
                <a:cs typeface="Times New Roman" pitchFamily="18" charset="0"/>
              </a:rPr>
              <a:t>và dọn ăn. 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309" name="Rectangles 175308"/>
          <p:cNvSpPr/>
          <p:nvPr/>
        </p:nvSpPr>
        <p:spPr>
          <a:xfrm>
            <a:off x="3048000" y="2286000"/>
            <a:ext cx="60960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 Bàn sửa soạn thức ăn.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328" name="Rectangles 175327"/>
          <p:cNvSpPr/>
          <p:nvPr/>
        </p:nvSpPr>
        <p:spPr>
          <a:xfrm>
            <a:off x="3048000" y="56388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5329" name="Rectangles 175328"/>
          <p:cNvSpPr/>
          <p:nvPr/>
        </p:nvSpPr>
        <p:spPr>
          <a:xfrm>
            <a:off x="3048000" y="44958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5354" name="Rectangles 175353"/>
          <p:cNvSpPr/>
          <p:nvPr/>
        </p:nvSpPr>
        <p:spPr>
          <a:xfrm>
            <a:off x="228600" y="381000"/>
            <a:ext cx="8778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2057400" y="23622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590800" y="48768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476500" y="26289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5305" idx="1"/>
          </p:cNvCxnSpPr>
          <p:nvPr/>
        </p:nvCxnSpPr>
        <p:spPr>
          <a:xfrm rot="5400000" flipH="1" flipV="1">
            <a:off x="2362200" y="1905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438400" y="48768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152400"/>
            <a:ext cx="834074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04" grpId="0"/>
      <p:bldP spid="175305" grpId="0"/>
      <p:bldP spid="175309" grpId="0"/>
      <p:bldP spid="175328" grpId="0"/>
      <p:bldP spid="1753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8495"/>
          </a:xfrm>
        </p:spPr>
        <p:txBody>
          <a:bodyPr anchor="ctr" anchorCtr="0"/>
          <a:lstStyle/>
          <a:p>
            <a:pPr algn="l"/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</a:rPr>
              <a:t> II. </a:t>
            </a:r>
            <a:r>
              <a:rPr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ách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sắp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bếp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229600" cy="2510790"/>
          </a:xfrm>
        </p:spPr>
        <p:txBody>
          <a:bodyPr/>
          <a:lstStyle/>
          <a:p>
            <a:pPr>
              <a:buNone/>
            </a:pPr>
            <a:r>
              <a:rPr sz="2800">
                <a:latin typeface="Times New Roman" panose="02020603050405020304" pitchFamily="18" charset="0"/>
              </a:rPr>
              <a:t>	</a:t>
            </a:r>
            <a:r>
              <a:rPr sz="2800" b="1">
                <a:latin typeface="Times New Roman" panose="02020603050405020304" pitchFamily="18" charset="0"/>
              </a:rPr>
              <a:t>1. </a:t>
            </a:r>
            <a:r>
              <a:rPr sz="2800" b="1" u="sng" err="1">
                <a:latin typeface="Times New Roman" panose="02020603050405020304" pitchFamily="18" charset="0"/>
              </a:rPr>
              <a:t>Thế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nào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là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sắp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xếp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nhà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bếp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hợp</a:t>
            </a:r>
            <a:r>
              <a:rPr sz="2800" b="1" u="sng">
                <a:latin typeface="Times New Roman" panose="02020603050405020304" pitchFamily="18" charset="0"/>
              </a:rPr>
              <a:t> </a:t>
            </a:r>
            <a:r>
              <a:rPr sz="2800" b="1" u="sng" err="1">
                <a:latin typeface="Times New Roman" panose="02020603050405020304" pitchFamily="18" charset="0"/>
              </a:rPr>
              <a:t>lý</a:t>
            </a:r>
            <a:r>
              <a:rPr sz="2800" b="1">
                <a:latin typeface="Times New Roman" panose="02020603050405020304" pitchFamily="18" charset="0"/>
              </a:rPr>
              <a:t> ?</a:t>
            </a:r>
          </a:p>
          <a:p>
            <a:pPr>
              <a:buNone/>
            </a:pPr>
            <a:r>
              <a:rPr sz="2800" b="1">
                <a:latin typeface="Times New Roman" panose="02020603050405020304" pitchFamily="18" charset="0"/>
              </a:rPr>
              <a:t>		 </a:t>
            </a:r>
          </a:p>
          <a:p>
            <a:pPr>
              <a:buNone/>
            </a:pPr>
            <a:r>
              <a:rPr sz="2800" i="1">
                <a:latin typeface="Times New Roman" panose="02020603050405020304" pitchFamily="18" charset="0"/>
              </a:rPr>
              <a:t>☺ </a:t>
            </a:r>
            <a:r>
              <a:rPr sz="2800" i="1" err="1">
                <a:latin typeface="Times New Roman" panose="02020603050405020304" pitchFamily="18" charset="0"/>
              </a:rPr>
              <a:t>Các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em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hãy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liệt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kê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ra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những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công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việc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phải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làm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từ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khi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đi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chợ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về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đến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khi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hoàn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thành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một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món</a:t>
            </a:r>
            <a:r>
              <a:rPr sz="2800" i="1">
                <a:latin typeface="Times New Roman" panose="02020603050405020304" pitchFamily="18" charset="0"/>
              </a:rPr>
              <a:t> </a:t>
            </a:r>
            <a:r>
              <a:rPr sz="2800" i="1" err="1">
                <a:latin typeface="Times New Roman" panose="02020603050405020304" pitchFamily="18" charset="0"/>
              </a:rPr>
              <a:t>ăn</a:t>
            </a:r>
            <a:r>
              <a:rPr sz="2800" i="1">
                <a:latin typeface="Times New Roman" panose="02020603050405020304" pitchFamily="18" charset="0"/>
              </a:rPr>
              <a:t> ?</a:t>
            </a:r>
            <a:r>
              <a:rPr sz="2800">
                <a:latin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sz="2800">
                <a:latin typeface="Times New Roman" panose="02020603050405020304" pitchFamily="18" charset="0"/>
              </a:rPr>
              <a:t>		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42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charRg st="142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charRg st="142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charRg st="142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78177"/>
          <p:cNvSpPr>
            <a:spLocks noGrp="1"/>
          </p:cNvSpPr>
          <p:nvPr>
            <p:ph type="title"/>
          </p:nvPr>
        </p:nvSpPr>
        <p:spPr>
          <a:xfrm>
            <a:off x="3886200" y="5943600"/>
            <a:ext cx="5284470" cy="563245"/>
          </a:xfrm>
        </p:spPr>
        <p:txBody>
          <a:bodyPr anchor="ctr" anchorCtr="0">
            <a:normAutofit fontScale="90000"/>
          </a:bodyPr>
          <a:lstStyle/>
          <a:p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sz="24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80" name="Text Placeholder 178179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724400" y="228600"/>
            <a:ext cx="4280535" cy="5715635"/>
          </a:xfrm>
        </p:spPr>
      </p:pic>
      <p:sp>
        <p:nvSpPr>
          <p:cNvPr id="2" name="Rounded Rectangular Callout 1"/>
          <p:cNvSpPr/>
          <p:nvPr/>
        </p:nvSpPr>
        <p:spPr>
          <a:xfrm>
            <a:off x="381000" y="194945"/>
            <a:ext cx="3798570" cy="1536700"/>
          </a:xfrm>
          <a:prstGeom prst="wedgeRoundRectCallout">
            <a:avLst>
              <a:gd name="adj1" fmla="val 54166"/>
              <a:gd name="adj2" fmla="val 671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những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khu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hoạt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động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nhà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400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bếp</a:t>
            </a:r>
            <a:r>
              <a: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 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52016" y="2514600"/>
          <a:ext cx="4057015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7050"/>
                <a:gridCol w="989965"/>
              </a:tblGrid>
              <a:tr h="2527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1.Cất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3522345" y="2907030"/>
            <a:ext cx="4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22345" y="3352800"/>
            <a:ext cx="4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522345" y="3810000"/>
            <a:ext cx="4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81400" y="4191000"/>
            <a:ext cx="4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505200" y="4648200"/>
            <a:ext cx="4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" name="Content Placeholder 13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84555" y="304800"/>
            <a:ext cx="3535045" cy="1961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22539" descr="Digit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6142990"/>
            <a:ext cx="2057400" cy="743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78177"/>
          <p:cNvSpPr>
            <a:spLocks noGrp="1"/>
          </p:cNvSpPr>
          <p:nvPr>
            <p:ph type="title"/>
          </p:nvPr>
        </p:nvSpPr>
        <p:spPr>
          <a:xfrm>
            <a:off x="3352800" y="6307455"/>
            <a:ext cx="5726430" cy="428625"/>
          </a:xfrm>
        </p:spPr>
        <p:txBody>
          <a:bodyPr anchor="ctr" anchorCtr="0"/>
          <a:lstStyle/>
          <a:p>
            <a:pPr algn="r"/>
            <a:r>
              <a:rPr sz="2000" i="1" err="1">
                <a:solidFill>
                  <a:srgbClr val="0000CC"/>
                </a:solidFill>
              </a:rPr>
              <a:t>Hình</a:t>
            </a:r>
            <a:r>
              <a:rPr sz="2000" i="1">
                <a:solidFill>
                  <a:srgbClr val="0000CC"/>
                </a:solidFill>
              </a:rPr>
              <a:t> 7: </a:t>
            </a:r>
            <a:r>
              <a:rPr sz="2000" i="1" err="1">
                <a:solidFill>
                  <a:srgbClr val="0000CC"/>
                </a:solidFill>
              </a:rPr>
              <a:t>Những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khu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vực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hoạt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động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trong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nhà</a:t>
            </a:r>
            <a:r>
              <a:rPr sz="2000" i="1">
                <a:solidFill>
                  <a:srgbClr val="0000CC"/>
                </a:solidFill>
              </a:rPr>
              <a:t> </a:t>
            </a:r>
            <a:r>
              <a:rPr sz="2000" i="1" err="1">
                <a:solidFill>
                  <a:srgbClr val="0000CC"/>
                </a:solidFill>
              </a:rPr>
              <a:t>bếp</a:t>
            </a:r>
            <a:endParaRPr sz="2000" i="1">
              <a:solidFill>
                <a:srgbClr val="0000CC"/>
              </a:solidFill>
            </a:endParaRPr>
          </a:p>
        </p:txBody>
      </p:sp>
      <p:pic>
        <p:nvPicPr>
          <p:cNvPr id="178180" name="Text Placeholder 178179"/>
          <p:cNvPicPr>
            <a:picLocks noGrp="1" noChangeAspect="1"/>
          </p:cNvPicPr>
          <p:nvPr>
            <p:ph type="body" sz="half" idx="2"/>
          </p:nvPr>
        </p:nvPicPr>
        <p:blipFill>
          <a:blip r:embed="rId2"/>
          <a:stretch>
            <a:fillRect/>
          </a:stretch>
        </p:blipFill>
        <p:spPr>
          <a:xfrm>
            <a:off x="3402330" y="260350"/>
            <a:ext cx="5580380" cy="6047105"/>
          </a:xfrm>
        </p:spPr>
      </p:pic>
      <p:sp>
        <p:nvSpPr>
          <p:cNvPr id="3" name="Rounded Rectangular Callout 2"/>
          <p:cNvSpPr/>
          <p:nvPr/>
        </p:nvSpPr>
        <p:spPr>
          <a:xfrm>
            <a:off x="533400" y="2590800"/>
            <a:ext cx="2456815" cy="2971800"/>
          </a:xfrm>
          <a:prstGeom prst="wedgeRoundRectCallout">
            <a:avLst>
              <a:gd name="adj1" fmla="val 66379"/>
              <a:gd name="adj2" fmla="val 605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Các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khu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vực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được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sắp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xếp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theo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chiều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mũi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tên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hợp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lý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chưa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?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Vì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sao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?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34" name="Content Placeholder 13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920740"/>
            <a:ext cx="120904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09600" y="381000"/>
            <a:ext cx="2456815" cy="2057400"/>
          </a:xfrm>
          <a:prstGeom prst="wedgeRoundRectCallout">
            <a:avLst>
              <a:gd name="adj1" fmla="val 66379"/>
              <a:gd name="adj2" fmla="val 605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sắp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xếp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bếp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?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534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KIỂM TRA BÀI CŨ</vt:lpstr>
      <vt:lpstr>Slide 3</vt:lpstr>
      <vt:lpstr>Slide 4</vt:lpstr>
      <vt:lpstr>Slide 5</vt:lpstr>
      <vt:lpstr>Slide 6</vt:lpstr>
      <vt:lpstr> II. Cách sắp xếp nhà bếp hợp lý </vt:lpstr>
      <vt:lpstr>Hình 7: Những khu vực hoạt động trong nhà bếp</vt:lpstr>
      <vt:lpstr>Hình 7: Những khu vực hoạt động trong nhà bếp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2021-10-03T11:17:45Z</dcterms:created>
  <dcterms:modified xsi:type="dcterms:W3CDTF">2021-10-03T11:24:36Z</dcterms:modified>
</cp:coreProperties>
</file>