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19"/>
  </p:notesMasterIdLst>
  <p:sldIdLst>
    <p:sldId id="472" r:id="rId5"/>
    <p:sldId id="463" r:id="rId6"/>
    <p:sldId id="474" r:id="rId7"/>
    <p:sldId id="464" r:id="rId8"/>
    <p:sldId id="465" r:id="rId9"/>
    <p:sldId id="475" r:id="rId10"/>
    <p:sldId id="469" r:id="rId11"/>
    <p:sldId id="470" r:id="rId12"/>
    <p:sldId id="471" r:id="rId13"/>
    <p:sldId id="468" r:id="rId14"/>
    <p:sldId id="479" r:id="rId15"/>
    <p:sldId id="476" r:id="rId16"/>
    <p:sldId id="477" r:id="rId17"/>
    <p:sldId id="478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FF33CC"/>
    <a:srgbClr val="99FF66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1" autoAdjust="0"/>
    <p:restoredTop sz="94660"/>
  </p:normalViewPr>
  <p:slideViewPr>
    <p:cSldViewPr snapToGrid="0">
      <p:cViewPr varScale="1">
        <p:scale>
          <a:sx n="64" d="100"/>
          <a:sy n="64" d="100"/>
        </p:scale>
        <p:origin x="3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290555-F0C9-4E1A-842B-4B79745DABA0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3CFEFC-3A5F-456D-BE4F-92C82FB07AF0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B8DB4-48FA-48DB-A2EA-ABAAD721F4D9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9C564-4402-4F04-B8FB-24E54ACD999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11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1EEC3-68BC-4491-AECE-984C594A77BC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D4142-3262-41E0-AE36-0D910D8F315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244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5B63-5D77-41D4-AB89-67D3735C5AB3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8AF0F-9F74-4305-9AA0-B203B3C8B7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299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1FA2F-A26E-4A80-B0C9-0C91B6FF96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3EEDD-187B-4362-86AE-A87DC963503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40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144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25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C4F6A-8C7D-4055-9FA9-94BB4853D275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6F762-DABE-4CF2-9095-1F98D9196EE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106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C45-B705-4A01-A664-997FEDB8AAD6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1E9C6-A7FE-4C7B-93CB-580E159BA7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874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872A0-239E-4580-8767-9EEB23B5B42A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36A8C-8DB3-41DE-B356-1496E57300B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740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A250-6A68-4158-9FD3-86691B4A650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C3A7F-A1BB-43E0-93F6-C963E393EE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219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E7FE9-F0C4-47A9-BE76-4451A9EA0FD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1BAB4-6C15-4068-8991-4A45D99245A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341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68A1B-088C-4A01-8869-4C23FFACA889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C4ECF-B291-4485-B23C-550D0760766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372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DCAC2-B0F0-430B-9C79-D59FEEDFC73E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5CD69-8339-44A3-82C5-A31DD217F0F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12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5D6F-9410-41D8-8095-7BA29129316D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13A62-04CD-4A71-A8A9-327C67B3CD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270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E250B-52BD-49EE-AF84-C747B3D9CBA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8A1B5FE-6C4C-431F-99A8-DA5A79280500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854A2-D4A8-4577-9690-D973C0F95B4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23B1F8-9E04-4BB7-9A25-E534E69F83FD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1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5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8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135" y="0"/>
            <a:ext cx="1033549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3. COMMUNITY SERVICE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6:</a:t>
            </a:r>
            <a:r>
              <a:rPr kumimoji="0" lang="en-US" sz="4800" b="1" i="0" u="none" strike="noStrike" kern="1200" cap="none" spc="0" normalizeH="0" noProof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SKILLS 2</a:t>
            </a:r>
            <a:endParaRPr kumimoji="0" lang="en-US" sz="4800" b="1" i="0" u="none" strike="noStrike" kern="1200" cap="none" spc="0" normalizeH="0" baseline="0" noProof="0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3092450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5" name="Rounded Rectangle 4"/>
          <p:cNvSpPr/>
          <p:nvPr/>
        </p:nvSpPr>
        <p:spPr>
          <a:xfrm>
            <a:off x="0" y="104775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/>
              <a:t>Writing </a:t>
            </a:r>
            <a:r>
              <a:rPr lang="en-US" sz="3200" b="1" i="1" dirty="0"/>
              <a:t> 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16809" y="90488"/>
            <a:ext cx="7375525" cy="46196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5. Write a short paragraph about your volunteer idea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774700"/>
            <a:ext cx="12036425" cy="61198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2295" name="TextBox 2"/>
          <p:cNvSpPr txBox="1">
            <a:spLocks noChangeArrowheads="1"/>
          </p:cNvSpPr>
          <p:nvPr/>
        </p:nvSpPr>
        <p:spPr bwMode="auto">
          <a:xfrm>
            <a:off x="196201" y="1719618"/>
            <a:ext cx="4503448" cy="255454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vi-VN" sz="2800" dirty="0">
                <a:solidFill>
                  <a:srgbClr val="FF0000"/>
                </a:solidFill>
              </a:rPr>
              <a:t>• What do you want to do?</a:t>
            </a:r>
          </a:p>
          <a:p>
            <a:pPr>
              <a:spcBef>
                <a:spcPts val="600"/>
              </a:spcBef>
            </a:pPr>
            <a:r>
              <a:rPr lang="en-US" altLang="vi-VN" sz="2800" dirty="0">
                <a:solidFill>
                  <a:srgbClr val="FF0000"/>
                </a:solidFill>
              </a:rPr>
              <a:t>• Why do you want to do it? </a:t>
            </a:r>
            <a:endParaRPr lang="en-US" altLang="vi-VN" sz="28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vi-VN" sz="2800" dirty="0" smtClean="0">
                <a:solidFill>
                  <a:srgbClr val="FF0000"/>
                </a:solidFill>
              </a:rPr>
              <a:t>(</a:t>
            </a:r>
            <a:r>
              <a:rPr lang="en-US" altLang="vi-VN" sz="2800" dirty="0">
                <a:solidFill>
                  <a:srgbClr val="FF0000"/>
                </a:solidFill>
              </a:rPr>
              <a:t>Why is it necessary? </a:t>
            </a:r>
            <a:endParaRPr lang="en-US" altLang="vi-VN" sz="28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vi-VN" sz="2800" dirty="0" smtClean="0">
                <a:solidFill>
                  <a:srgbClr val="FF0000"/>
                </a:solidFill>
              </a:rPr>
              <a:t>Why </a:t>
            </a:r>
            <a:r>
              <a:rPr lang="en-US" altLang="vi-VN" sz="2800" dirty="0">
                <a:solidFill>
                  <a:srgbClr val="FF0000"/>
                </a:solidFill>
              </a:rPr>
              <a:t>is it interesting?)</a:t>
            </a:r>
          </a:p>
          <a:p>
            <a:pPr>
              <a:spcBef>
                <a:spcPts val="600"/>
              </a:spcBef>
            </a:pPr>
            <a:r>
              <a:rPr lang="en-US" altLang="vi-VN" sz="2800" dirty="0">
                <a:solidFill>
                  <a:srgbClr val="FF0000"/>
                </a:solidFill>
              </a:rPr>
              <a:t>• How are you going to do it</a:t>
            </a:r>
            <a:r>
              <a:rPr lang="en-US" altLang="vi-VN" sz="2800" dirty="0" smtClean="0">
                <a:solidFill>
                  <a:srgbClr val="FF0000"/>
                </a:solidFill>
              </a:rPr>
              <a:t>?</a:t>
            </a:r>
            <a:endParaRPr lang="en-US" altLang="vi-VN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95850" y="992188"/>
            <a:ext cx="7026275" cy="351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2900" dirty="0" smtClean="0">
                <a:solidFill>
                  <a:srgbClr val="FF0000"/>
                </a:solidFill>
              </a:rPr>
              <a:t>Example</a:t>
            </a:r>
          </a:p>
          <a:p>
            <a:pPr algn="just">
              <a:spcAft>
                <a:spcPts val="600"/>
              </a:spcAft>
            </a:pPr>
            <a:r>
              <a:rPr lang="en-US" altLang="vi-VN" sz="2900" dirty="0" smtClean="0"/>
              <a:t>I </a:t>
            </a:r>
            <a:r>
              <a:rPr lang="en-US" altLang="vi-VN" sz="2900" dirty="0"/>
              <a:t>want to raise funds for </a:t>
            </a:r>
            <a:r>
              <a:rPr lang="en-US" altLang="vi-VN" sz="2900" dirty="0" smtClean="0"/>
              <a:t>street </a:t>
            </a:r>
            <a:r>
              <a:rPr lang="en-US" altLang="vi-VN" sz="2900" dirty="0"/>
              <a:t>children. </a:t>
            </a:r>
            <a:endParaRPr lang="en-US" altLang="vi-VN" sz="2900" dirty="0" smtClean="0"/>
          </a:p>
          <a:p>
            <a:pPr algn="just">
              <a:spcAft>
                <a:spcPts val="600"/>
              </a:spcAft>
            </a:pPr>
            <a:r>
              <a:rPr lang="en-US" altLang="vi-VN" sz="2900" dirty="0" smtClean="0"/>
              <a:t>I </a:t>
            </a:r>
            <a:r>
              <a:rPr lang="en-US" altLang="vi-VN" sz="2900" dirty="0"/>
              <a:t>want to do it because we will be able to provide them with food and books. They will no longer be hungry. They will be able to read. I will ask my friends to help me. We will make postcards and sell them.</a:t>
            </a:r>
          </a:p>
        </p:txBody>
      </p:sp>
      <p:pic>
        <p:nvPicPr>
          <p:cNvPr id="122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165745"/>
            <a:ext cx="6496050" cy="16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2730500" y="3324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US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11094" y="636012"/>
            <a:ext cx="6226507" cy="17089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raise money, we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could……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postcards and sell them.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 used bottles and sell them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food and sell 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3175" y="2453415"/>
            <a:ext cx="5999922" cy="1610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food, we could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bring it to street children.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cook a  meal at a for homeless people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meals at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5,000VND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the poor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289" y="2427266"/>
            <a:ext cx="5015120" cy="1662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help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repair things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could…….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repair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tables, chairs, blankets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lights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house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98428" y="4413726"/>
            <a:ext cx="7285632" cy="16063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tutor young children, we could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study young children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nglish,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aths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ietnamese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 them do homework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onate books or school things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531084" y="65613"/>
            <a:ext cx="4678638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IDEAL 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BANK: </a:t>
            </a:r>
            <a:r>
              <a:rPr lang="en-US" altLang="vi-VN" sz="2400" b="1" dirty="0">
                <a:solidFill>
                  <a:srgbClr val="FF0000"/>
                </a:solidFill>
              </a:rPr>
              <a:t>V</a:t>
            </a:r>
            <a:r>
              <a:rPr kumimoji="0" lang="en-US" altLang="vi-V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olunteer</a:t>
            </a: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423528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3092450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5" name="Rounded Rectangle 4"/>
          <p:cNvSpPr/>
          <p:nvPr/>
        </p:nvSpPr>
        <p:spPr>
          <a:xfrm>
            <a:off x="0" y="104775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/>
              <a:t>Writing </a:t>
            </a:r>
            <a:r>
              <a:rPr lang="en-US" sz="3200" b="1" i="1" dirty="0"/>
              <a:t> 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1716809" y="90488"/>
            <a:ext cx="7375525" cy="461962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5. Write a short paragraph about your volunteer idea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738187"/>
            <a:ext cx="12192000" cy="611981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704" y="552450"/>
            <a:ext cx="5691042" cy="363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2900" dirty="0" smtClean="0">
                <a:solidFill>
                  <a:srgbClr val="FF0000"/>
                </a:solidFill>
              </a:rPr>
              <a:t>Example </a:t>
            </a:r>
          </a:p>
          <a:p>
            <a:pPr algn="just">
              <a:spcAft>
                <a:spcPts val="600"/>
              </a:spcAft>
            </a:pPr>
            <a:r>
              <a:rPr lang="en-US" altLang="vi-VN" sz="2600" dirty="0" smtClean="0"/>
              <a:t>I </a:t>
            </a:r>
            <a:r>
              <a:rPr lang="en-US" altLang="vi-VN" sz="2600" dirty="0"/>
              <a:t>want to raise funds for </a:t>
            </a:r>
            <a:r>
              <a:rPr lang="en-US" altLang="vi-VN" sz="2600" dirty="0" smtClean="0"/>
              <a:t>street </a:t>
            </a:r>
            <a:r>
              <a:rPr lang="en-US" altLang="vi-VN" sz="2600" dirty="0"/>
              <a:t>children. </a:t>
            </a:r>
            <a:endParaRPr lang="en-US" altLang="vi-VN" sz="2600" dirty="0" smtClean="0"/>
          </a:p>
          <a:p>
            <a:pPr algn="just">
              <a:spcAft>
                <a:spcPts val="600"/>
              </a:spcAft>
            </a:pPr>
            <a:r>
              <a:rPr lang="en-US" altLang="vi-VN" sz="2600" dirty="0" smtClean="0"/>
              <a:t>I </a:t>
            </a:r>
            <a:r>
              <a:rPr lang="en-US" altLang="vi-VN" sz="2600" dirty="0"/>
              <a:t>want to do it because we will be able to provide them with food and books. They will no longer be hungry. They will be able to read. I will ask my friends to help me. We will make postcards and sell them.</a:t>
            </a:r>
          </a:p>
        </p:txBody>
      </p:sp>
      <p:sp>
        <p:nvSpPr>
          <p:cNvPr id="12295" name="TextBox 2"/>
          <p:cNvSpPr txBox="1">
            <a:spLocks noChangeArrowheads="1"/>
          </p:cNvSpPr>
          <p:nvPr/>
        </p:nvSpPr>
        <p:spPr bwMode="auto">
          <a:xfrm>
            <a:off x="381883" y="4409858"/>
            <a:ext cx="11602713" cy="175432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vi-VN" sz="2700" dirty="0">
                <a:solidFill>
                  <a:srgbClr val="FF0000"/>
                </a:solidFill>
              </a:rPr>
              <a:t>I want to provide</a:t>
            </a:r>
            <a:r>
              <a:rPr lang="en-US" altLang="vi-VN" sz="2700" dirty="0">
                <a:solidFill>
                  <a:srgbClr val="0070C0"/>
                </a:solidFill>
              </a:rPr>
              <a:t> food, clothes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smtClean="0">
                <a:solidFill>
                  <a:srgbClr val="FF0000"/>
                </a:solidFill>
              </a:rPr>
              <a:t>for </a:t>
            </a:r>
            <a:r>
              <a:rPr lang="en-US" altLang="vi-VN" sz="2700" dirty="0">
                <a:solidFill>
                  <a:srgbClr val="0070C0"/>
                </a:solidFill>
              </a:rPr>
              <a:t>street children</a:t>
            </a:r>
            <a:r>
              <a:rPr lang="en-US" altLang="vi-VN" sz="2700" dirty="0">
                <a:solidFill>
                  <a:srgbClr val="FF0000"/>
                </a:solidFill>
              </a:rPr>
              <a:t>. I want to do it because I want to </a:t>
            </a:r>
            <a:r>
              <a:rPr lang="en-US" altLang="vi-VN" sz="2700" dirty="0">
                <a:solidFill>
                  <a:srgbClr val="0070C0"/>
                </a:solidFill>
              </a:rPr>
              <a:t>share the things </a:t>
            </a:r>
            <a:r>
              <a:rPr lang="en-US" altLang="vi-VN" sz="2700" dirty="0" smtClean="0">
                <a:solidFill>
                  <a:srgbClr val="FF0000"/>
                </a:solidFill>
              </a:rPr>
              <a:t>with </a:t>
            </a:r>
            <a:r>
              <a:rPr lang="en-US" altLang="vi-VN" sz="2700" dirty="0">
                <a:solidFill>
                  <a:srgbClr val="0070C0"/>
                </a:solidFill>
              </a:rPr>
              <a:t>children</a:t>
            </a:r>
            <a:r>
              <a:rPr lang="en-US" altLang="vi-VN" sz="2700" dirty="0">
                <a:solidFill>
                  <a:srgbClr val="FF0000"/>
                </a:solidFill>
              </a:rPr>
              <a:t> who are in need. </a:t>
            </a:r>
            <a:r>
              <a:rPr lang="en-US" altLang="vi-VN" sz="2700" dirty="0" smtClean="0">
                <a:solidFill>
                  <a:srgbClr val="FF0000"/>
                </a:solidFill>
              </a:rPr>
              <a:t>They will no longer </a:t>
            </a:r>
            <a:r>
              <a:rPr lang="en-US" altLang="vi-VN" sz="2700" dirty="0" smtClean="0">
                <a:solidFill>
                  <a:srgbClr val="0070C0"/>
                </a:solidFill>
              </a:rPr>
              <a:t>be hungry </a:t>
            </a:r>
            <a:r>
              <a:rPr lang="en-US" altLang="vi-VN" sz="2700" dirty="0">
                <a:solidFill>
                  <a:srgbClr val="0070C0"/>
                </a:solidFill>
              </a:rPr>
              <a:t>and cold</a:t>
            </a:r>
            <a:r>
              <a:rPr lang="en-US" altLang="vi-VN" sz="2700" dirty="0">
                <a:solidFill>
                  <a:srgbClr val="FF0000"/>
                </a:solidFill>
              </a:rPr>
              <a:t>. I will </a:t>
            </a:r>
            <a:r>
              <a:rPr lang="en-US" altLang="vi-VN" sz="2700" dirty="0">
                <a:solidFill>
                  <a:srgbClr val="0070C0"/>
                </a:solidFill>
              </a:rPr>
              <a:t>cook food and bring it to street children on the weekends</a:t>
            </a:r>
            <a:r>
              <a:rPr lang="en-US" altLang="vi-VN" sz="2700" dirty="0">
                <a:solidFill>
                  <a:srgbClr val="FF0000"/>
                </a:solidFill>
              </a:rPr>
              <a:t>. I will also </a:t>
            </a:r>
            <a:r>
              <a:rPr lang="en-US" altLang="vi-VN" sz="2700" dirty="0" smtClean="0">
                <a:solidFill>
                  <a:srgbClr val="FF0000"/>
                </a:solidFill>
              </a:rPr>
              <a:t>encourage </a:t>
            </a:r>
            <a:r>
              <a:rPr lang="en-US" altLang="vi-VN" sz="2700" dirty="0">
                <a:solidFill>
                  <a:srgbClr val="FF0000"/>
                </a:solidFill>
              </a:rPr>
              <a:t>my </a:t>
            </a:r>
            <a:r>
              <a:rPr lang="en-US" altLang="vi-VN" sz="2700" dirty="0">
                <a:solidFill>
                  <a:srgbClr val="0070C0"/>
                </a:solidFill>
              </a:rPr>
              <a:t>friends</a:t>
            </a:r>
            <a:r>
              <a:rPr lang="en-US" altLang="vi-VN" sz="2700" dirty="0">
                <a:solidFill>
                  <a:srgbClr val="FF0000"/>
                </a:solidFill>
              </a:rPr>
              <a:t> to donate </a:t>
            </a:r>
            <a:r>
              <a:rPr lang="en-US" altLang="vi-VN" sz="2700" dirty="0">
                <a:solidFill>
                  <a:srgbClr val="0070C0"/>
                </a:solidFill>
              </a:rPr>
              <a:t>clothes</a:t>
            </a:r>
            <a:r>
              <a:rPr lang="en-US" altLang="vi-VN" sz="2700" dirty="0">
                <a:solidFill>
                  <a:srgbClr val="FF0000"/>
                </a:solidFill>
              </a:rPr>
              <a:t> </a:t>
            </a:r>
            <a:r>
              <a:rPr lang="en-US" altLang="vi-VN" sz="2700" dirty="0" smtClean="0">
                <a:solidFill>
                  <a:srgbClr val="FF0000"/>
                </a:solidFill>
              </a:rPr>
              <a:t>to them.</a:t>
            </a:r>
            <a:endParaRPr lang="en-US" altLang="vi-VN" sz="27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83240" y="1122753"/>
            <a:ext cx="581818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US" altLang="vi-VN" sz="2600" dirty="0" smtClean="0"/>
              <a:t>I </a:t>
            </a:r>
            <a:r>
              <a:rPr lang="en-US" altLang="vi-VN" sz="2600" dirty="0"/>
              <a:t>want to raise funds </a:t>
            </a:r>
            <a:r>
              <a:rPr lang="en-US" altLang="vi-VN" sz="2600" dirty="0" smtClean="0"/>
              <a:t>for…………….. </a:t>
            </a:r>
          </a:p>
          <a:p>
            <a:pPr>
              <a:spcAft>
                <a:spcPts val="0"/>
              </a:spcAft>
            </a:pPr>
            <a:r>
              <a:rPr lang="en-US" altLang="vi-VN" sz="2600" dirty="0" smtClean="0"/>
              <a:t>I </a:t>
            </a:r>
            <a:r>
              <a:rPr lang="en-US" altLang="vi-VN" sz="2600" dirty="0"/>
              <a:t>want to do it because we will be able to </a:t>
            </a:r>
            <a:r>
              <a:rPr lang="en-US" altLang="vi-VN" sz="2600" dirty="0" smtClean="0"/>
              <a:t>provide them with………………………….. </a:t>
            </a:r>
            <a:r>
              <a:rPr lang="en-US" altLang="vi-VN" sz="2600" dirty="0"/>
              <a:t>They will no </a:t>
            </a:r>
            <a:r>
              <a:rPr lang="en-US" altLang="vi-VN" sz="2600" dirty="0" smtClean="0"/>
              <a:t>longer…………………….. </a:t>
            </a:r>
          </a:p>
          <a:p>
            <a:pPr algn="just">
              <a:spcAft>
                <a:spcPts val="0"/>
              </a:spcAft>
            </a:pPr>
            <a:r>
              <a:rPr lang="en-US" altLang="vi-VN" sz="2600" dirty="0" smtClean="0"/>
              <a:t>They </a:t>
            </a:r>
            <a:r>
              <a:rPr lang="en-US" altLang="vi-VN" sz="2600" dirty="0"/>
              <a:t>will be able </a:t>
            </a:r>
            <a:r>
              <a:rPr lang="en-US" altLang="vi-VN" sz="2600" dirty="0" smtClean="0"/>
              <a:t>to………………….. </a:t>
            </a:r>
          </a:p>
          <a:p>
            <a:pPr algn="just">
              <a:spcAft>
                <a:spcPts val="0"/>
              </a:spcAft>
            </a:pPr>
            <a:r>
              <a:rPr lang="en-US" altLang="vi-VN" sz="2600" dirty="0" smtClean="0"/>
              <a:t>I </a:t>
            </a:r>
            <a:r>
              <a:rPr lang="en-US" altLang="vi-VN" sz="2600" dirty="0"/>
              <a:t>will ask my </a:t>
            </a:r>
            <a:r>
              <a:rPr lang="en-US" altLang="vi-VN" sz="2600" dirty="0" smtClean="0"/>
              <a:t>……………….</a:t>
            </a:r>
            <a:r>
              <a:rPr lang="en-US" altLang="vi-VN" sz="2600" dirty="0" smtClean="0"/>
              <a:t>to </a:t>
            </a:r>
            <a:r>
              <a:rPr lang="en-US" altLang="vi-VN" sz="2600" dirty="0"/>
              <a:t>help me. </a:t>
            </a:r>
            <a:endParaRPr lang="en-US" altLang="vi-VN" sz="2600" dirty="0" smtClean="0"/>
          </a:p>
          <a:p>
            <a:pPr algn="just">
              <a:spcAft>
                <a:spcPts val="0"/>
              </a:spcAft>
            </a:pPr>
            <a:r>
              <a:rPr lang="en-US" altLang="vi-VN" sz="2600" dirty="0" smtClean="0"/>
              <a:t>We will………………………………………..</a:t>
            </a:r>
            <a:endParaRPr lang="en-US" altLang="vi-VN" sz="2600" dirty="0"/>
          </a:p>
        </p:txBody>
      </p:sp>
    </p:spTree>
    <p:extLst>
      <p:ext uri="{BB962C8B-B14F-4D97-AF65-F5344CB8AC3E}">
        <p14:creationId xmlns:p14="http://schemas.microsoft.com/office/powerpoint/2010/main" val="29225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1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8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92" y="12936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sz="3750" b="1" dirty="0" smtClean="0">
                <a:solidFill>
                  <a:srgbClr val="FF0000"/>
                </a:solidFill>
              </a:rPr>
              <a:t>III. </a:t>
            </a:r>
            <a:r>
              <a:rPr lang="en-US" sz="3750" b="1" dirty="0">
                <a:solidFill>
                  <a:srgbClr val="FF0000"/>
                </a:solidFill>
              </a:rPr>
              <a:t>Wrap- up</a:t>
            </a:r>
            <a:endParaRPr lang="vi-VN" sz="375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22427" y="975361"/>
            <a:ext cx="4656265" cy="108557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</a:t>
            </a: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SKILLS 2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946719" y="2319476"/>
            <a:ext cx="3531734" cy="105013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WRITING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1047" y="3297483"/>
            <a:ext cx="4115440" cy="1758148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</a:t>
            </a:r>
            <a:r>
              <a:rPr kumimoji="0" lang="en-US" sz="2625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volunteer work</a:t>
            </a:r>
            <a:endParaRPr kumimoji="0" lang="en-US" sz="2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126168" y="2319475"/>
            <a:ext cx="3197051" cy="928514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84822" y="2087800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599522" y="2087799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541771" y="3441728"/>
            <a:ext cx="4535532" cy="1613903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3" grpId="0" animBg="1"/>
      <p:bldP spid="1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IV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smtClean="0">
                <a:solidFill>
                  <a:srgbClr val="FF0000"/>
                </a:solidFill>
              </a:rPr>
              <a:t>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925" dirty="0"/>
          </a:p>
          <a:p>
            <a:r>
              <a:rPr lang="en-US" sz="2925" dirty="0" smtClean="0"/>
              <a:t>Complete your writing</a:t>
            </a:r>
          </a:p>
          <a:p>
            <a:r>
              <a:rPr lang="en-US" sz="2925" dirty="0" smtClean="0"/>
              <a:t>Prepare</a:t>
            </a:r>
            <a:r>
              <a:rPr lang="en-US" sz="2925" dirty="0"/>
              <a:t>: Unit </a:t>
            </a:r>
            <a:r>
              <a:rPr lang="en-US" sz="2925" dirty="0" smtClean="0"/>
              <a:t>3 </a:t>
            </a:r>
            <a:r>
              <a:rPr lang="en-US" sz="2925" dirty="0"/>
              <a:t>– </a:t>
            </a:r>
            <a:r>
              <a:rPr lang="en-US" sz="2925" dirty="0" smtClean="0"/>
              <a:t>Looking back</a:t>
            </a:r>
          </a:p>
          <a:p>
            <a:r>
              <a:rPr lang="en-US" sz="2925" dirty="0" smtClean="0"/>
              <a:t>Do exercises in Workbook</a:t>
            </a:r>
            <a:endParaRPr lang="vi-VN" sz="2925" dirty="0"/>
          </a:p>
        </p:txBody>
      </p:sp>
    </p:spTree>
    <p:extLst>
      <p:ext uri="{BB962C8B-B14F-4D97-AF65-F5344CB8AC3E}">
        <p14:creationId xmlns:p14="http://schemas.microsoft.com/office/powerpoint/2010/main" val="38702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7991" y="784225"/>
            <a:ext cx="11483009" cy="5668963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5400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/>
              <a:t>LISTENING </a:t>
            </a:r>
            <a:endParaRPr lang="en-US" sz="2400" b="1" i="1" dirty="0"/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1782763" y="25400"/>
            <a:ext cx="7194550" cy="461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1. DISCUSS THE FOLLOWING QUESTION</a:t>
            </a:r>
          </a:p>
        </p:txBody>
      </p:sp>
      <p:pic>
        <p:nvPicPr>
          <p:cNvPr id="5126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2762250" y="2081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5128" name="Rectangle 49"/>
          <p:cNvSpPr>
            <a:spLocks noChangeArrowheads="1"/>
          </p:cNvSpPr>
          <p:nvPr/>
        </p:nvSpPr>
        <p:spPr bwMode="auto">
          <a:xfrm>
            <a:off x="2762250" y="2432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546850" y="784225"/>
            <a:ext cx="469106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3200" b="1" dirty="0">
                <a:solidFill>
                  <a:srgbClr val="FF0000"/>
                </a:solidFill>
              </a:rPr>
              <a:t>SUGGESTION IDEAS</a:t>
            </a:r>
          </a:p>
          <a:p>
            <a:r>
              <a:rPr lang="en-US" altLang="vi-VN" sz="3200" dirty="0"/>
              <a:t>- I think all people benefit from volunteer work, the people in need and the </a:t>
            </a:r>
            <a:r>
              <a:rPr lang="en-US" altLang="vi-VN" sz="3200" dirty="0" smtClean="0"/>
              <a:t>volunteer.</a:t>
            </a:r>
            <a:r>
              <a:rPr lang="en-US" altLang="vi-VN" sz="3200" dirty="0"/>
              <a:t> </a:t>
            </a:r>
          </a:p>
          <a:p>
            <a:r>
              <a:rPr lang="en-US" altLang="vi-VN" sz="3200" dirty="0" smtClean="0"/>
              <a:t>-The volunteer </a:t>
            </a:r>
            <a:r>
              <a:rPr lang="en-US" altLang="vi-VN" sz="3200" dirty="0"/>
              <a:t>enjoy it and they feel happy to do it. </a:t>
            </a:r>
            <a:endParaRPr lang="en-US" altLang="vi-VN" sz="3200" dirty="0" smtClean="0"/>
          </a:p>
          <a:p>
            <a:r>
              <a:rPr lang="en-US" altLang="vi-VN" sz="3200" dirty="0" smtClean="0"/>
              <a:t>The </a:t>
            </a:r>
            <a:r>
              <a:rPr lang="en-US" altLang="vi-VN" sz="3200" dirty="0"/>
              <a:t>people in need feel happy when they receive the help. </a:t>
            </a:r>
          </a:p>
        </p:txBody>
      </p:sp>
      <p:pic>
        <p:nvPicPr>
          <p:cNvPr id="51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2" y="3146425"/>
            <a:ext cx="467042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2"/>
          <p:cNvSpPr txBox="1">
            <a:spLocks noChangeArrowheads="1"/>
          </p:cNvSpPr>
          <p:nvPr/>
        </p:nvSpPr>
        <p:spPr bwMode="auto">
          <a:xfrm>
            <a:off x="616226" y="1077913"/>
            <a:ext cx="5784573" cy="206210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200" dirty="0"/>
              <a:t>• Who do you think benefits from volunteer work?</a:t>
            </a:r>
          </a:p>
          <a:p>
            <a:r>
              <a:rPr lang="en-US" altLang="vi-VN" sz="3200" dirty="0"/>
              <a:t>• How do people benefit from volunteer work?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388" y="381000"/>
            <a:ext cx="8064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32567" y="1922331"/>
            <a:ext cx="64671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marR="0" lvl="0" indent="-10287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altLang="vi-VN" sz="4800" b="1" dirty="0" smtClean="0">
                <a:solidFill>
                  <a:prstClr val="white"/>
                </a:solidFill>
              </a:rPr>
              <a:t>Listening</a:t>
            </a:r>
          </a:p>
          <a:p>
            <a:pPr marR="0" lvl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*Vocabulary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755730" y="608182"/>
            <a:ext cx="6555166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Community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service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6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Skills</a:t>
            </a:r>
            <a:r>
              <a:rPr kumimoji="0" lang="en-US" altLang="vi-VN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305" y="3528580"/>
            <a:ext cx="10796015" cy="15388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onfident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(adj):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tin, tin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tưởng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noProof="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elf-confident		(adj): 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vào bản thân</a:t>
            </a:r>
            <a:endParaRPr lang="en-US" sz="28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difference 	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(v):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nên sự khác biệt, làm thay đổi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6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57163" y="908050"/>
            <a:ext cx="11879262" cy="5668963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5400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/>
              <a:t>LISTENING </a:t>
            </a:r>
            <a:endParaRPr lang="en-US" sz="2400" b="1" i="1" dirty="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782763" y="25400"/>
            <a:ext cx="5494337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2. Listen and answer the questions</a:t>
            </a:r>
          </a:p>
        </p:txBody>
      </p:sp>
      <p:pic>
        <p:nvPicPr>
          <p:cNvPr id="6150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"/>
          <p:cNvSpPr>
            <a:spLocks noChangeArrowheads="1"/>
          </p:cNvSpPr>
          <p:nvPr/>
        </p:nvSpPr>
        <p:spPr bwMode="auto">
          <a:xfrm>
            <a:off x="2762250" y="2081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6152" name="Rectangle 49"/>
          <p:cNvSpPr>
            <a:spLocks noChangeArrowheads="1"/>
          </p:cNvSpPr>
          <p:nvPr/>
        </p:nvSpPr>
        <p:spPr bwMode="auto">
          <a:xfrm>
            <a:off x="2762250" y="2432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88" y="889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Rectangle 22"/>
          <p:cNvSpPr>
            <a:spLocks noChangeArrowheads="1"/>
          </p:cNvSpPr>
          <p:nvPr/>
        </p:nvSpPr>
        <p:spPr bwMode="auto">
          <a:xfrm>
            <a:off x="2730500" y="276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615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1162050"/>
            <a:ext cx="43116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81025" y="1162050"/>
            <a:ext cx="66960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b="1"/>
              <a:t>1.</a:t>
            </a:r>
            <a:r>
              <a:rPr lang="en-US" altLang="vi-VN"/>
              <a:t>Why does Phuc do volunteer work?</a:t>
            </a:r>
          </a:p>
          <a:p>
            <a:pPr>
              <a:lnSpc>
                <a:spcPct val="150000"/>
              </a:lnSpc>
            </a:pPr>
            <a:r>
              <a:rPr lang="en-US" altLang="vi-VN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>
                <a:solidFill>
                  <a:srgbClr val="FF0000"/>
                </a:solidFill>
              </a:rPr>
              <a:t>Phuc does volunteer work because he thinks it makes a difference in the community.</a:t>
            </a:r>
          </a:p>
          <a:p>
            <a:pPr>
              <a:lnSpc>
                <a:spcPct val="150000"/>
              </a:lnSpc>
            </a:pPr>
            <a:r>
              <a:rPr lang="en-US" altLang="vi-VN" b="1"/>
              <a:t>2.</a:t>
            </a:r>
            <a:r>
              <a:rPr lang="en-US" altLang="vi-VN"/>
              <a:t>Why does Phuc feel more self-confident?</a:t>
            </a:r>
          </a:p>
          <a:p>
            <a:pPr>
              <a:lnSpc>
                <a:spcPct val="150000"/>
              </a:lnSpc>
            </a:pPr>
            <a:r>
              <a:rPr lang="en-US" altLang="vi-VN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>
                <a:solidFill>
                  <a:srgbClr val="FF0000"/>
                </a:solidFill>
              </a:rPr>
              <a:t>Phuc feels more self-confident because he has made many new friends.</a:t>
            </a:r>
          </a:p>
          <a:p>
            <a:pPr>
              <a:lnSpc>
                <a:spcPct val="150000"/>
              </a:lnSpc>
            </a:pPr>
            <a:r>
              <a:rPr lang="en-US" altLang="vi-VN" b="1"/>
              <a:t>3.</a:t>
            </a:r>
            <a:r>
              <a:rPr lang="en-US" altLang="vi-VN"/>
              <a:t>Why does the reporter think Phuc is confident?</a:t>
            </a:r>
          </a:p>
          <a:p>
            <a:pPr>
              <a:lnSpc>
                <a:spcPct val="150000"/>
              </a:lnSpc>
            </a:pPr>
            <a:r>
              <a:rPr lang="en-US" altLang="vi-VN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>
                <a:solidFill>
                  <a:srgbClr val="FF0000"/>
                </a:solidFill>
              </a:rPr>
              <a:t>The reporter thinks Phuc is confident because Phuc has answered the interview very well.</a:t>
            </a:r>
          </a:p>
          <a:p>
            <a:pPr>
              <a:lnSpc>
                <a:spcPct val="150000"/>
              </a:lnSpc>
            </a:pPr>
            <a:r>
              <a:rPr lang="en-US" altLang="vi-VN" b="1"/>
              <a:t>4.</a:t>
            </a:r>
            <a:r>
              <a:rPr lang="en-US" altLang="vi-VN"/>
              <a:t>Why does Mai think volunteering is special?</a:t>
            </a:r>
          </a:p>
          <a:p>
            <a:pPr>
              <a:lnSpc>
                <a:spcPct val="150000"/>
              </a:lnSpc>
            </a:pPr>
            <a:r>
              <a:rPr lang="en-US" altLang="vi-VN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>
                <a:solidFill>
                  <a:srgbClr val="FF0000"/>
                </a:solidFill>
              </a:rPr>
              <a:t>Mai thinks volunteering is special because she can help others, and because she can see how happy the children are when they learn.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7163" y="825500"/>
            <a:ext cx="11879262" cy="5668963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5400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/>
              <a:t>LISTENING </a:t>
            </a:r>
            <a:endParaRPr lang="en-US" sz="2400" b="1" i="1" dirty="0"/>
          </a:p>
        </p:txBody>
      </p:sp>
      <p:sp>
        <p:nvSpPr>
          <p:cNvPr id="7174" name="Rectangle 1"/>
          <p:cNvSpPr>
            <a:spLocks noChangeArrowheads="1"/>
          </p:cNvSpPr>
          <p:nvPr/>
        </p:nvSpPr>
        <p:spPr bwMode="auto">
          <a:xfrm>
            <a:off x="2762250" y="2081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7175" name="Rectangle 49"/>
          <p:cNvSpPr>
            <a:spLocks noChangeArrowheads="1"/>
          </p:cNvSpPr>
          <p:nvPr/>
        </p:nvSpPr>
        <p:spPr bwMode="auto">
          <a:xfrm>
            <a:off x="2762250" y="2432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sp>
        <p:nvSpPr>
          <p:cNvPr id="7176" name="TextBox 4"/>
          <p:cNvSpPr txBox="1">
            <a:spLocks noChangeArrowheads="1"/>
          </p:cNvSpPr>
          <p:nvPr/>
        </p:nvSpPr>
        <p:spPr bwMode="auto">
          <a:xfrm>
            <a:off x="1743075" y="73025"/>
            <a:ext cx="6731000" cy="4619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3. Listen </a:t>
            </a:r>
            <a:r>
              <a:rPr lang="en-US" altLang="vi-VN" sz="2400" b="1" dirty="0" smtClean="0">
                <a:solidFill>
                  <a:srgbClr val="FF0000"/>
                </a:solidFill>
              </a:rPr>
              <a:t>and </a:t>
            </a:r>
            <a:r>
              <a:rPr lang="en-US" altLang="vi-VN" sz="2400" b="1" dirty="0">
                <a:solidFill>
                  <a:srgbClr val="FF0000"/>
                </a:solidFill>
              </a:rPr>
              <a:t>fill in the blank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75" y="1036638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9"/>
          <p:cNvSpPr>
            <a:spLocks noChangeArrowheads="1"/>
          </p:cNvSpPr>
          <p:nvPr/>
        </p:nvSpPr>
        <p:spPr bwMode="auto">
          <a:xfrm>
            <a:off x="2730500" y="276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/>
              <a:t/>
            </a:r>
            <a:br>
              <a:rPr lang="en-US" altLang="vi-VN"/>
            </a:br>
            <a:endParaRPr lang="en-US" altLang="vi-VN"/>
          </a:p>
        </p:txBody>
      </p:sp>
      <p:pic>
        <p:nvPicPr>
          <p:cNvPr id="718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3" y="1935163"/>
            <a:ext cx="363537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2"/>
          <p:cNvSpPr txBox="1">
            <a:spLocks noChangeArrowheads="1"/>
          </p:cNvSpPr>
          <p:nvPr/>
        </p:nvSpPr>
        <p:spPr bwMode="auto">
          <a:xfrm>
            <a:off x="471488" y="1028700"/>
            <a:ext cx="81184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800"/>
              <a:t>1.I _________ because I can make a difference in our community.</a:t>
            </a:r>
          </a:p>
          <a:p>
            <a:pPr>
              <a:lnSpc>
                <a:spcPct val="150000"/>
              </a:lnSpc>
            </a:pPr>
            <a:r>
              <a:rPr lang="en-US" altLang="vi-VN" sz="2800"/>
              <a:t>2.I’ve made many new friends, and I _________ much more self-confident.</a:t>
            </a:r>
          </a:p>
          <a:p>
            <a:pPr>
              <a:lnSpc>
                <a:spcPct val="150000"/>
              </a:lnSpc>
            </a:pPr>
            <a:r>
              <a:rPr lang="en-US" altLang="vi-VN" sz="2800"/>
              <a:t>3.Volunteering is special to me _________  I can help others.</a:t>
            </a:r>
          </a:p>
          <a:p>
            <a:pPr>
              <a:lnSpc>
                <a:spcPct val="150000"/>
              </a:lnSpc>
            </a:pPr>
            <a:r>
              <a:rPr lang="en-US" altLang="vi-VN" sz="2800"/>
              <a:t>4.It’s special _________ I can see how happy the _______________ are when they learn.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8363" y="1169988"/>
            <a:ext cx="1862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800">
                <a:solidFill>
                  <a:srgbClr val="FF0000"/>
                </a:solidFill>
              </a:rPr>
              <a:t>volunteer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02313" y="2505075"/>
            <a:ext cx="1646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800">
                <a:solidFill>
                  <a:srgbClr val="FF0000"/>
                </a:solidFill>
              </a:rPr>
              <a:t>feel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954588" y="3717925"/>
            <a:ext cx="2116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80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39963" y="5070475"/>
            <a:ext cx="165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800">
                <a:solidFill>
                  <a:srgbClr val="FF0000"/>
                </a:solidFill>
              </a:rPr>
              <a:t>because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52550" y="5640388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800" dirty="0" smtClean="0">
                <a:solidFill>
                  <a:srgbClr val="FF0000"/>
                </a:solidFill>
              </a:rPr>
              <a:t>children</a:t>
            </a:r>
            <a:endParaRPr lang="en-US" altLang="vi-VN" sz="2800" dirty="0">
              <a:solidFill>
                <a:srgbClr val="FF0000"/>
              </a:solidFill>
            </a:endParaRPr>
          </a:p>
        </p:txBody>
      </p:sp>
      <p:pic>
        <p:nvPicPr>
          <p:cNvPr id="7173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7-Unit 3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86" y="1824867"/>
            <a:ext cx="421861" cy="345247"/>
          </a:xfrm>
          <a:prstGeom prst="rect">
            <a:avLst/>
          </a:prstGeom>
        </p:spPr>
      </p:pic>
      <p:pic>
        <p:nvPicPr>
          <p:cNvPr id="3" name="TA7-Unit 3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85483" y="128589"/>
            <a:ext cx="520699" cy="520699"/>
          </a:xfrm>
          <a:prstGeom prst="rect">
            <a:avLst/>
          </a:prstGeom>
        </p:spPr>
      </p:pic>
      <p:pic>
        <p:nvPicPr>
          <p:cNvPr id="19" name="TA7-Unit 3 (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920" end="17237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6127" y="3096241"/>
            <a:ext cx="462372" cy="378401"/>
          </a:xfrm>
          <a:prstGeom prst="rect">
            <a:avLst/>
          </a:prstGeom>
        </p:spPr>
      </p:pic>
      <p:pic>
        <p:nvPicPr>
          <p:cNvPr id="28" name="TA7-Unit 3 (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523" end="6731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7591" y="4479855"/>
            <a:ext cx="462372" cy="378401"/>
          </a:xfrm>
          <a:prstGeom prst="rect">
            <a:avLst/>
          </a:prstGeom>
        </p:spPr>
      </p:pic>
      <p:pic>
        <p:nvPicPr>
          <p:cNvPr id="29" name="TA7-Unit 3 (7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1499" end="0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47600" y="5572847"/>
            <a:ext cx="417644" cy="34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7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21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32567" y="1922331"/>
            <a:ext cx="64671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marR="0" lvl="0" indent="-10287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altLang="vi-VN" sz="4800" b="1" dirty="0" smtClean="0">
                <a:solidFill>
                  <a:prstClr val="white"/>
                </a:solidFill>
              </a:rPr>
              <a:t>Writing</a:t>
            </a:r>
            <a:endParaRPr lang="en-US" altLang="vi-VN" sz="4800" b="1" dirty="0" smtClean="0">
              <a:solidFill>
                <a:prstClr val="white"/>
              </a:solidFill>
            </a:endParaRPr>
          </a:p>
          <a:p>
            <a:pPr marR="0" lvl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vi-VN" sz="4800" b="1" dirty="0" smtClean="0">
                <a:solidFill>
                  <a:prstClr val="white"/>
                </a:solidFill>
              </a:rPr>
              <a:t>Volunteer work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755730" y="608182"/>
            <a:ext cx="6555166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Community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service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6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Skills</a:t>
            </a:r>
            <a:r>
              <a:rPr kumimoji="0" lang="en-US" altLang="vi-VN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104775"/>
            <a:ext cx="1587500" cy="4476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/>
              <a:t>Writing </a:t>
            </a:r>
            <a:r>
              <a:rPr lang="en-US" sz="3200" b="1" i="1" dirty="0"/>
              <a:t> 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1587500" y="90488"/>
            <a:ext cx="6346825" cy="46196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4. Combine the two sentences using because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7698" y="657223"/>
            <a:ext cx="11811000" cy="6094557"/>
          </a:xfrm>
          <a:prstGeom prst="roundRect">
            <a:avLst/>
          </a:prstGeom>
          <a:solidFill>
            <a:schemeClr val="bg1"/>
          </a:solidFill>
          <a:ln>
            <a:solidFill>
              <a:srgbClr val="00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8490" y="857569"/>
            <a:ext cx="1114165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800" dirty="0"/>
              <a:t>1</a:t>
            </a:r>
            <a:r>
              <a:rPr lang="en-US" altLang="vi-VN" sz="2800" dirty="0" smtClean="0"/>
              <a:t>. He </a:t>
            </a:r>
            <a:r>
              <a:rPr lang="en-US" altLang="vi-VN" sz="2800" dirty="0"/>
              <a:t>didn’t wear enough warm clothes. He’s had a cold for two days.</a:t>
            </a:r>
          </a:p>
          <a:p>
            <a:r>
              <a:rPr lang="en-US" alt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 sz="2800" dirty="0">
                <a:solidFill>
                  <a:srgbClr val="0070C0"/>
                </a:solidFill>
              </a:rPr>
              <a:t>Because</a:t>
            </a:r>
            <a:r>
              <a:rPr lang="en-US" altLang="vi-VN" sz="2800" dirty="0">
                <a:solidFill>
                  <a:srgbClr val="FF0000"/>
                </a:solidFill>
              </a:rPr>
              <a:t> he didn’t wear enough warm clothes</a:t>
            </a:r>
            <a:r>
              <a:rPr lang="en-US" altLang="vi-VN" sz="2800" dirty="0">
                <a:solidFill>
                  <a:srgbClr val="0070C0"/>
                </a:solidFill>
              </a:rPr>
              <a:t>,</a:t>
            </a:r>
            <a:r>
              <a:rPr lang="en-US" altLang="vi-VN" sz="2800" dirty="0">
                <a:solidFill>
                  <a:srgbClr val="FF0000"/>
                </a:solidFill>
              </a:rPr>
              <a:t> he’s had a cold for two days.</a:t>
            </a:r>
          </a:p>
          <a:p>
            <a:r>
              <a:rPr lang="en-US" altLang="vi-VN" sz="2800" dirty="0"/>
              <a:t>2</a:t>
            </a:r>
            <a:r>
              <a:rPr lang="en-US" altLang="vi-VN" sz="2800" dirty="0" smtClean="0"/>
              <a:t>. It </a:t>
            </a:r>
            <a:r>
              <a:rPr lang="en-US" altLang="vi-VN" sz="2800" dirty="0"/>
              <a:t>rained. I stayed home.</a:t>
            </a:r>
          </a:p>
          <a:p>
            <a:r>
              <a:rPr lang="en-US" alt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 sz="2800" dirty="0">
                <a:solidFill>
                  <a:srgbClr val="FF0000"/>
                </a:solidFill>
              </a:rPr>
              <a:t>I stayed home </a:t>
            </a:r>
            <a:r>
              <a:rPr lang="en-US" altLang="vi-VN" sz="2800" dirty="0">
                <a:solidFill>
                  <a:srgbClr val="0070C0"/>
                </a:solidFill>
              </a:rPr>
              <a:t>because </a:t>
            </a:r>
            <a:r>
              <a:rPr lang="en-US" altLang="vi-VN" sz="2800" dirty="0">
                <a:solidFill>
                  <a:srgbClr val="FF0000"/>
                </a:solidFill>
              </a:rPr>
              <a:t>it rained.</a:t>
            </a:r>
          </a:p>
          <a:p>
            <a:r>
              <a:rPr lang="en-US" altLang="vi-VN" sz="2800" dirty="0"/>
              <a:t>3</a:t>
            </a:r>
            <a:r>
              <a:rPr lang="en-US" altLang="vi-VN" sz="2800" dirty="0" smtClean="0"/>
              <a:t>. The </a:t>
            </a:r>
            <a:r>
              <a:rPr lang="en-US" altLang="vi-VN" sz="2800" dirty="0"/>
              <a:t>lake is full of rubbish. They’ve decided to clean it up.</a:t>
            </a:r>
          </a:p>
          <a:p>
            <a:r>
              <a:rPr lang="en-US" alt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 sz="2800" dirty="0">
                <a:solidFill>
                  <a:srgbClr val="0070C0"/>
                </a:solidFill>
              </a:rPr>
              <a:t>Because</a:t>
            </a:r>
            <a:r>
              <a:rPr lang="en-US" altLang="vi-VN" sz="2800" dirty="0">
                <a:solidFill>
                  <a:srgbClr val="FF0000"/>
                </a:solidFill>
              </a:rPr>
              <a:t> the lake is full of rubbish</a:t>
            </a:r>
            <a:r>
              <a:rPr lang="en-US" altLang="vi-VN" sz="2800" dirty="0">
                <a:solidFill>
                  <a:srgbClr val="0070C0"/>
                </a:solidFill>
              </a:rPr>
              <a:t>, </a:t>
            </a:r>
            <a:r>
              <a:rPr lang="en-US" altLang="vi-VN" sz="2800" dirty="0">
                <a:solidFill>
                  <a:srgbClr val="FF0000"/>
                </a:solidFill>
              </a:rPr>
              <a:t>they’ve decided to clean it up.</a:t>
            </a:r>
          </a:p>
          <a:p>
            <a:r>
              <a:rPr lang="en-US" altLang="vi-VN" sz="2800" dirty="0"/>
              <a:t>4</a:t>
            </a:r>
            <a:r>
              <a:rPr lang="en-US" altLang="vi-VN" sz="2800" dirty="0" smtClean="0"/>
              <a:t>. She </a:t>
            </a:r>
            <a:r>
              <a:rPr lang="en-US" altLang="vi-VN" sz="2800" dirty="0"/>
              <a:t>works in that small town. She’s lived in that small town for three years.</a:t>
            </a:r>
          </a:p>
          <a:p>
            <a:r>
              <a:rPr lang="en-US" alt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 sz="2800" dirty="0">
                <a:solidFill>
                  <a:srgbClr val="0070C0"/>
                </a:solidFill>
              </a:rPr>
              <a:t>Because</a:t>
            </a:r>
            <a:r>
              <a:rPr lang="en-US" altLang="vi-VN" sz="2800" dirty="0">
                <a:solidFill>
                  <a:srgbClr val="FF0000"/>
                </a:solidFill>
              </a:rPr>
              <a:t> she works in that small town</a:t>
            </a:r>
            <a:r>
              <a:rPr lang="en-US" altLang="vi-VN" sz="2800" dirty="0">
                <a:solidFill>
                  <a:srgbClr val="0070C0"/>
                </a:solidFill>
              </a:rPr>
              <a:t>,</a:t>
            </a:r>
            <a:r>
              <a:rPr lang="en-US" altLang="vi-VN" sz="2800" dirty="0">
                <a:solidFill>
                  <a:srgbClr val="FF0000"/>
                </a:solidFill>
              </a:rPr>
              <a:t> she’s lived there for three years.</a:t>
            </a:r>
          </a:p>
          <a:p>
            <a:r>
              <a:rPr lang="en-US" altLang="vi-VN" sz="2800" dirty="0"/>
              <a:t>5</a:t>
            </a:r>
            <a:r>
              <a:rPr lang="en-US" altLang="vi-VN" sz="2800" dirty="0" smtClean="0"/>
              <a:t>. The </a:t>
            </a:r>
            <a:r>
              <a:rPr lang="en-US" altLang="vi-VN" sz="2800" dirty="0" err="1"/>
              <a:t>neighbourhood</a:t>
            </a:r>
            <a:r>
              <a:rPr lang="en-US" altLang="vi-VN" sz="2800" dirty="0"/>
              <a:t> is nice and quiet. They think they should move there.</a:t>
            </a:r>
          </a:p>
          <a:p>
            <a:r>
              <a:rPr lang="en-US" alt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vi-VN" sz="2800" dirty="0">
                <a:solidFill>
                  <a:srgbClr val="FF0000"/>
                </a:solidFill>
              </a:rPr>
              <a:t>They think they should move there</a:t>
            </a:r>
            <a:r>
              <a:rPr lang="en-US" altLang="vi-VN" sz="2800" dirty="0">
                <a:solidFill>
                  <a:srgbClr val="0070C0"/>
                </a:solidFill>
              </a:rPr>
              <a:t> because </a:t>
            </a:r>
            <a:r>
              <a:rPr lang="en-US" altLang="vi-VN" sz="2800" dirty="0">
                <a:solidFill>
                  <a:srgbClr val="FF0000"/>
                </a:solidFill>
              </a:rPr>
              <a:t>the </a:t>
            </a:r>
            <a:r>
              <a:rPr lang="en-US" altLang="vi-VN" sz="2800" dirty="0" err="1">
                <a:solidFill>
                  <a:srgbClr val="FF0000"/>
                </a:solidFill>
              </a:rPr>
              <a:t>neighbourhood</a:t>
            </a:r>
            <a:r>
              <a:rPr lang="en-US" altLang="vi-VN" sz="2800" dirty="0">
                <a:solidFill>
                  <a:srgbClr val="FF0000"/>
                </a:solidFill>
              </a:rPr>
              <a:t> is nice and quiet.</a:t>
            </a:r>
          </a:p>
        </p:txBody>
      </p:sp>
      <p:pic>
        <p:nvPicPr>
          <p:cNvPr id="1127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52" y="1859108"/>
            <a:ext cx="1197390" cy="134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793</Words>
  <Application>Microsoft Office PowerPoint</Application>
  <PresentationFormat>Widescreen</PresentationFormat>
  <Paragraphs>113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Times New Roman</vt:lpstr>
      <vt:lpstr>Arial</vt:lpstr>
      <vt:lpstr>Calibri Light</vt:lpstr>
      <vt:lpstr>Calibri</vt:lpstr>
      <vt:lpstr>Wingdings</vt:lpstr>
      <vt:lpstr>Office Theme</vt:lpstr>
      <vt:lpstr>1_Office Theme</vt:lpstr>
      <vt:lpstr>9_Office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Wrap- up</vt:lpstr>
      <vt:lpstr>IV. Homework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E7-U3-SKILL2-JESS</dc:title>
  <dc:creator>JESSICA LEE</dc:creator>
  <cp:lastModifiedBy>My Laptop</cp:lastModifiedBy>
  <cp:revision>214</cp:revision>
  <dcterms:created xsi:type="dcterms:W3CDTF">2018-11-05T02:58:53Z</dcterms:created>
  <dcterms:modified xsi:type="dcterms:W3CDTF">2021-10-21T01:36:49Z</dcterms:modified>
</cp:coreProperties>
</file>