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2"/>
  </p:notesMasterIdLst>
  <p:sldIdLst>
    <p:sldId id="295" r:id="rId4"/>
    <p:sldId id="257" r:id="rId5"/>
    <p:sldId id="258" r:id="rId6"/>
    <p:sldId id="259" r:id="rId7"/>
    <p:sldId id="260" r:id="rId8"/>
    <p:sldId id="275" r:id="rId9"/>
    <p:sldId id="276" r:id="rId10"/>
    <p:sldId id="277" r:id="rId11"/>
    <p:sldId id="289" r:id="rId12"/>
    <p:sldId id="278" r:id="rId13"/>
    <p:sldId id="293" r:id="rId14"/>
    <p:sldId id="291" r:id="rId15"/>
    <p:sldId id="292" r:id="rId16"/>
    <p:sldId id="284" r:id="rId17"/>
    <p:sldId id="286"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0A45-A894-47AA-BC10-3CDA2626C4C5}" type="datetimeFigureOut">
              <a:rPr lang="en-US" smtClean="0"/>
              <a:t>14/10/2021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45E36-15CD-40EE-92C6-1DE687344B2B}" type="slidenum">
              <a:rPr lang="en-US" smtClean="0"/>
              <a:t>‹#›</a:t>
            </a:fld>
            <a:endParaRPr lang="en-US"/>
          </a:p>
        </p:txBody>
      </p:sp>
    </p:spTree>
    <p:extLst>
      <p:ext uri="{BB962C8B-B14F-4D97-AF65-F5344CB8AC3E}">
        <p14:creationId xmlns:p14="http://schemas.microsoft.com/office/powerpoint/2010/main" val="110093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t>2</a:t>
            </a:fld>
            <a:endParaRPr lang="en-BZ"/>
          </a:p>
        </p:txBody>
      </p:sp>
    </p:spTree>
    <p:extLst>
      <p:ext uri="{BB962C8B-B14F-4D97-AF65-F5344CB8AC3E}">
        <p14:creationId xmlns:p14="http://schemas.microsoft.com/office/powerpoint/2010/main" val="391818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E233-9EC2-4CB0-8D0A-9E02B8DDA3F0}" type="slidenum">
              <a:rPr kumimoji="0" lang="en-B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B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59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E233-9EC2-4CB0-8D0A-9E02B8DDA3F0}" type="slidenum">
              <a:rPr kumimoji="0" lang="en-B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B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2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63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t>17</a:t>
            </a:fld>
            <a:endParaRPr lang="en-BZ"/>
          </a:p>
        </p:txBody>
      </p:sp>
    </p:spTree>
    <p:extLst>
      <p:ext uri="{BB962C8B-B14F-4D97-AF65-F5344CB8AC3E}">
        <p14:creationId xmlns:p14="http://schemas.microsoft.com/office/powerpoint/2010/main" val="210480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20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075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46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219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92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29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t>3</a:t>
            </a:fld>
            <a:endParaRPr lang="en-BZ"/>
          </a:p>
        </p:txBody>
      </p:sp>
    </p:spTree>
    <p:extLst>
      <p:ext uri="{BB962C8B-B14F-4D97-AF65-F5344CB8AC3E}">
        <p14:creationId xmlns:p14="http://schemas.microsoft.com/office/powerpoint/2010/main" val="1274583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0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586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038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4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i="1" kern="100" dirty="0" err="1">
                <a:latin typeface="Times New Roman" panose="02020603050405020304" pitchFamily="18" charset="0"/>
                <a:ea typeface="SimSun" panose="02010600030101010101" pitchFamily="2" charset="-122"/>
              </a:rPr>
              <a:t>Câu</a:t>
            </a:r>
            <a:r>
              <a:rPr lang="en-US" i="1" kern="100" dirty="0">
                <a:latin typeface="Times New Roman" panose="02020603050405020304" pitchFamily="18" charset="0"/>
                <a:ea typeface="SimSun" panose="02010600030101010101" pitchFamily="2" charset="-122"/>
              </a:rPr>
              <a:t> 1: Lê </a:t>
            </a:r>
            <a:r>
              <a:rPr lang="en-US" i="1" kern="100" dirty="0" err="1">
                <a:latin typeface="Times New Roman" panose="02020603050405020304" pitchFamily="18" charset="0"/>
                <a:ea typeface="SimSun" panose="02010600030101010101" pitchFamily="2" charset="-122"/>
              </a:rPr>
              <a:t>Chiêu</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Thống</a:t>
            </a:r>
            <a:endParaRPr lang="en-SG" sz="1100" kern="100" dirty="0">
              <a:latin typeface="Times New Roman" panose="02020603050405020304" pitchFamily="18" charset="0"/>
              <a:ea typeface="SimSun" panose="02010600030101010101" pitchFamily="2" charset="-122"/>
            </a:endParaRPr>
          </a:p>
          <a:p>
            <a:pPr>
              <a:spcAft>
                <a:spcPts val="600"/>
              </a:spcAft>
            </a:pPr>
            <a:r>
              <a:rPr lang="en-US" i="1" kern="100" dirty="0" err="1">
                <a:latin typeface="Times New Roman" panose="02020603050405020304" pitchFamily="18" charset="0"/>
                <a:ea typeface="SimSun" panose="02010600030101010101" pitchFamily="2" charset="-122"/>
              </a:rPr>
              <a:t>Câu</a:t>
            </a:r>
            <a:r>
              <a:rPr lang="en-US" i="1" kern="100" dirty="0">
                <a:latin typeface="Times New Roman" panose="02020603050405020304" pitchFamily="18" charset="0"/>
                <a:ea typeface="SimSun" panose="02010600030101010101" pitchFamily="2" charset="-122"/>
              </a:rPr>
              <a:t> 2: </a:t>
            </a:r>
            <a:r>
              <a:rPr lang="en-US" i="1" kern="100" dirty="0" err="1">
                <a:latin typeface="Times New Roman" panose="02020603050405020304" pitchFamily="18" charset="0"/>
                <a:ea typeface="SimSun" panose="02010600030101010101" pitchFamily="2" charset="-122"/>
              </a:rPr>
              <a:t>Nguyễn</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Huệ</a:t>
            </a:r>
            <a:endParaRPr lang="en-SG" sz="1100" kern="100" dirty="0">
              <a:latin typeface="Times New Roman" panose="02020603050405020304" pitchFamily="18" charset="0"/>
              <a:ea typeface="SimSun" panose="02010600030101010101" pitchFamily="2" charset="-122"/>
            </a:endParaRPr>
          </a:p>
          <a:p>
            <a:pPr>
              <a:spcAft>
                <a:spcPts val="600"/>
              </a:spcAft>
            </a:pPr>
            <a:r>
              <a:rPr lang="en-US" i="1" kern="100" dirty="0" err="1">
                <a:latin typeface="Times New Roman" panose="02020603050405020304" pitchFamily="18" charset="0"/>
                <a:ea typeface="SimSun" panose="02010600030101010101" pitchFamily="2" charset="-122"/>
              </a:rPr>
              <a:t>Câu</a:t>
            </a:r>
            <a:r>
              <a:rPr lang="en-US" i="1" kern="100" dirty="0">
                <a:latin typeface="Times New Roman" panose="02020603050405020304" pitchFamily="18" charset="0"/>
                <a:ea typeface="SimSun" panose="02010600030101010101" pitchFamily="2" charset="-122"/>
              </a:rPr>
              <a:t> 3: </a:t>
            </a:r>
            <a:r>
              <a:rPr lang="en-US" i="1" kern="100" dirty="0" err="1">
                <a:latin typeface="Times New Roman" panose="02020603050405020304" pitchFamily="18" charset="0"/>
                <a:ea typeface="SimSun" panose="02010600030101010101" pitchFamily="2" charset="-122"/>
              </a:rPr>
              <a:t>Tây</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Sơn</a:t>
            </a:r>
            <a:endParaRPr lang="en-SG" sz="1100" kern="100" dirty="0">
              <a:latin typeface="Times New Roman" panose="02020603050405020304" pitchFamily="18" charset="0"/>
              <a:ea typeface="SimSun" panose="02010600030101010101" pitchFamily="2" charset="-122"/>
            </a:endParaRPr>
          </a:p>
          <a:p>
            <a:pPr>
              <a:spcAft>
                <a:spcPts val="600"/>
              </a:spcAft>
            </a:pPr>
            <a:r>
              <a:rPr lang="en-US" i="1" kern="100" dirty="0" err="1">
                <a:latin typeface="Times New Roman" panose="02020603050405020304" pitchFamily="18" charset="0"/>
                <a:ea typeface="SimSun" panose="02010600030101010101" pitchFamily="2" charset="-122"/>
              </a:rPr>
              <a:t>Câu</a:t>
            </a:r>
            <a:r>
              <a:rPr lang="en-US" i="1" kern="100" dirty="0">
                <a:latin typeface="Times New Roman" panose="02020603050405020304" pitchFamily="18" charset="0"/>
                <a:ea typeface="SimSun" panose="02010600030101010101" pitchFamily="2" charset="-122"/>
              </a:rPr>
              <a:t> 4: </a:t>
            </a:r>
            <a:r>
              <a:rPr lang="en-US" i="1" kern="100" dirty="0" err="1">
                <a:latin typeface="Times New Roman" panose="02020603050405020304" pitchFamily="18" charset="0"/>
                <a:ea typeface="SimSun" panose="02010600030101010101" pitchFamily="2" charset="-122"/>
              </a:rPr>
              <a:t>Ngọc</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Hân</a:t>
            </a:r>
            <a:endParaRPr lang="en-SG" sz="1100" kern="100" dirty="0">
              <a:latin typeface="Times New Roman" panose="02020603050405020304" pitchFamily="18" charset="0"/>
              <a:ea typeface="SimSun" panose="02010600030101010101" pitchFamily="2" charset="-122"/>
            </a:endParaRPr>
          </a:p>
          <a:p>
            <a:pPr>
              <a:spcAft>
                <a:spcPts val="600"/>
              </a:spcAft>
            </a:pPr>
            <a:r>
              <a:rPr lang="en-US" i="1" kern="100" dirty="0" err="1">
                <a:latin typeface="Times New Roman" panose="02020603050405020304" pitchFamily="18" charset="0"/>
                <a:ea typeface="SimSun" panose="02010600030101010101" pitchFamily="2" charset="-122"/>
              </a:rPr>
              <a:t>Câu</a:t>
            </a:r>
            <a:r>
              <a:rPr lang="en-US" i="1" kern="100" dirty="0">
                <a:latin typeface="Times New Roman" panose="02020603050405020304" pitchFamily="18" charset="0"/>
                <a:ea typeface="SimSun" panose="02010600030101010101" pitchFamily="2" charset="-122"/>
              </a:rPr>
              <a:t> 5: </a:t>
            </a:r>
            <a:r>
              <a:rPr lang="en-US" i="1" kern="100" dirty="0" err="1">
                <a:latin typeface="Times New Roman" panose="02020603050405020304" pitchFamily="18" charset="0"/>
                <a:ea typeface="SimSun" panose="02010600030101010101" pitchFamily="2" charset="-122"/>
              </a:rPr>
              <a:t>Sông</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Gianh</a:t>
            </a:r>
            <a:endParaRPr lang="en-SG" sz="1100" kern="100" dirty="0">
              <a:latin typeface="Times New Roman" panose="02020603050405020304" pitchFamily="18" charset="0"/>
              <a:ea typeface="SimSun" panose="02010600030101010101" pitchFamily="2" charset="-122"/>
            </a:endParaRPr>
          </a:p>
          <a:p>
            <a:pPr>
              <a:spcAft>
                <a:spcPts val="600"/>
              </a:spcAft>
            </a:pPr>
            <a:r>
              <a:rPr lang="en-US" i="1" kern="100" dirty="0" err="1">
                <a:latin typeface="Times New Roman" panose="02020603050405020304" pitchFamily="18" charset="0"/>
                <a:ea typeface="SimSun" panose="02010600030101010101" pitchFamily="2" charset="-122"/>
              </a:rPr>
              <a:t>Câu</a:t>
            </a:r>
            <a:r>
              <a:rPr lang="en-US" i="1" kern="100" dirty="0">
                <a:latin typeface="Times New Roman" panose="02020603050405020304" pitchFamily="18" charset="0"/>
                <a:ea typeface="SimSun" panose="02010600030101010101" pitchFamily="2" charset="-122"/>
              </a:rPr>
              <a:t> 6: </a:t>
            </a:r>
            <a:r>
              <a:rPr lang="en-US" i="1" kern="100" dirty="0" err="1">
                <a:latin typeface="Times New Roman" panose="02020603050405020304" pitchFamily="18" charset="0"/>
                <a:ea typeface="SimSun" panose="02010600030101010101" pitchFamily="2" charset="-122"/>
              </a:rPr>
              <a:t>Tồn</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tại</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cả</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vua</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và</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chúa</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vua</a:t>
            </a:r>
            <a:r>
              <a:rPr lang="en-US" i="1" kern="100" dirty="0">
                <a:latin typeface="Times New Roman" panose="02020603050405020304" pitchFamily="18" charset="0"/>
                <a:ea typeface="SimSun" panose="02010600030101010101" pitchFamily="2" charset="-122"/>
              </a:rPr>
              <a:t> Lê </a:t>
            </a:r>
            <a:r>
              <a:rPr lang="en-US" i="1" kern="100" dirty="0" err="1">
                <a:latin typeface="Times New Roman" panose="02020603050405020304" pitchFamily="18" charset="0"/>
                <a:ea typeface="SimSun" panose="02010600030101010101" pitchFamily="2" charset="-122"/>
              </a:rPr>
              <a:t>Chúa</a:t>
            </a:r>
            <a:r>
              <a:rPr lang="en-US" i="1" kern="100" dirty="0">
                <a:latin typeface="Times New Roman" panose="02020603050405020304" pitchFamily="18" charset="0"/>
                <a:ea typeface="SimSun" panose="02010600030101010101" pitchFamily="2" charset="-122"/>
              </a:rPr>
              <a:t> </a:t>
            </a:r>
            <a:r>
              <a:rPr lang="en-US" i="1" kern="100" dirty="0" err="1">
                <a:latin typeface="Times New Roman" panose="02020603050405020304" pitchFamily="18" charset="0"/>
                <a:ea typeface="SimSun" panose="02010600030101010101" pitchFamily="2" charset="-122"/>
              </a:rPr>
              <a:t>Trịnh</a:t>
            </a:r>
            <a:r>
              <a:rPr lang="en-US" i="1" kern="100" dirty="0">
                <a:latin typeface="Times New Roman" panose="02020603050405020304" pitchFamily="18" charset="0"/>
                <a:ea typeface="SimSun" panose="02010600030101010101" pitchFamily="2" charset="-122"/>
              </a:rPr>
              <a:t>)</a:t>
            </a:r>
            <a:endParaRPr lang="en-SG" sz="1100" kern="100" dirty="0">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2DA2E233-9EC2-4CB0-8D0A-9E02B8DDA3F0}" type="slidenum">
              <a:rPr lang="en-BZ" smtClean="0"/>
              <a:t>4</a:t>
            </a:fld>
            <a:endParaRPr lang="en-BZ"/>
          </a:p>
        </p:txBody>
      </p:sp>
    </p:spTree>
    <p:extLst>
      <p:ext uri="{BB962C8B-B14F-4D97-AF65-F5344CB8AC3E}">
        <p14:creationId xmlns:p14="http://schemas.microsoft.com/office/powerpoint/2010/main" val="233600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t>5</a:t>
            </a:fld>
            <a:endParaRPr lang="en-BZ"/>
          </a:p>
        </p:txBody>
      </p:sp>
    </p:spTree>
    <p:extLst>
      <p:ext uri="{BB962C8B-B14F-4D97-AF65-F5344CB8AC3E}">
        <p14:creationId xmlns:p14="http://schemas.microsoft.com/office/powerpoint/2010/main" val="324351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DA2E233-9EC2-4CB0-8D0A-9E02B8DDA3F0}" type="slidenum">
              <a:rPr lang="en-BZ" smtClean="0"/>
              <a:t>6</a:t>
            </a:fld>
            <a:endParaRPr lang="en-BZ"/>
          </a:p>
        </p:txBody>
      </p:sp>
    </p:spTree>
    <p:extLst>
      <p:ext uri="{BB962C8B-B14F-4D97-AF65-F5344CB8AC3E}">
        <p14:creationId xmlns:p14="http://schemas.microsoft.com/office/powerpoint/2010/main" val="68276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E233-9EC2-4CB0-8D0A-9E02B8DDA3F0}" type="slidenum">
              <a:rPr kumimoji="0" lang="en-B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B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15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E233-9EC2-4CB0-8D0A-9E02B8DDA3F0}" type="slidenum">
              <a:rPr kumimoji="0" lang="en-B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B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E233-9EC2-4CB0-8D0A-9E02B8DDA3F0}" type="slidenum">
              <a:rPr kumimoji="0" lang="en-B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B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66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9218" name="Notes Placeholder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19"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3FCB5B-2F7C-4FC4-BFA0-8296F53F5A51}" type="slidenum">
              <a:rPr kumimoji="0" lang="vi-VN" altLang="en-US" sz="1200" b="0" i="0" u="none" strike="noStrike" kern="1200" cap="none" spc="0" normalizeH="0" baseline="0" noProof="1" dirty="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vi-VN" altLang="en-US" sz="1200" b="0" i="0" u="none" strike="noStrike" kern="1200" cap="none" spc="0" normalizeH="0" baseline="0" noProof="1"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612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A61FDC-C2D1-450C-8213-D15E6E2456DC}" type="datetimeFigureOut">
              <a:rPr lang="en-US" smtClean="0"/>
              <a:t>14/10/2021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176900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61FDC-C2D1-450C-8213-D15E6E2456DC}" type="datetimeFigureOut">
              <a:rPr lang="en-US" smtClean="0"/>
              <a:t>14/10/2021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146111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61FDC-C2D1-450C-8213-D15E6E2456DC}" type="datetimeFigureOut">
              <a:rPr lang="en-US" smtClean="0"/>
              <a:t>14/10/2021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218127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51B9690-B471-404D-BDB6-F9C260BD01BB}"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108313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8549D0D-25AE-4C42-83E1-86A72E532E36}"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17179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1"/>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8BAC837-6AD6-4216-89EB-8052B197D149}"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268533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B882DB1-A87C-4E46-A0B4-780083F4193A}"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2179272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CDA78A97-0AA7-4607-8F12-FD57021B8083}"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724312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D4EB4C21-A876-458E-B6CC-5EE1B8D21FEC}"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3928764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DA2C3028-9D70-47EA-827E-B147EB2FF12B}"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417307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4BA3FB0E-02EA-477C-B85D-F2917B863A56}"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413662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61FDC-C2D1-450C-8213-D15E6E2456DC}" type="datetimeFigureOut">
              <a:rPr lang="en-US" smtClean="0"/>
              <a:t>14/10/2021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1078901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864E958C-438D-474D-85F3-D1A3BA07CC09}"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400916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AD30D0C-8102-4DA3-8C5C-2D3A5843B4A6}"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3780261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07FC865-6571-4B11-9667-A986DDF95BD5}"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3776255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noProof="1"/>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2600A6-7109-4C1F-B815-895A6C8660FD}" type="slidenum">
              <a:rPr kumimoji="0" lang="en-US" altLang="en-US" sz="900" b="0" i="0" u="none" strike="noStrike" kern="1200" cap="none" spc="0" normalizeH="0" baseline="0" noProof="1" smtClean="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1">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444583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4500"/>
            </a:lvl1pPr>
          </a:lstStyle>
          <a:p>
            <a:r>
              <a:rPr lang="vi-VN" smtClean="0"/>
              <a:t>Bấm để sửa kiểu tiêu đề Bản cái</a:t>
            </a:r>
            <a:endParaRPr lang="vi-VN"/>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smtClean="0"/>
              <a:t>Bấm &amp; sửa kiểu phụ đề của Bản chính</a:t>
            </a:r>
            <a:endParaRPr lang="vi-VN"/>
          </a:p>
        </p:txBody>
      </p:sp>
      <p:sp>
        <p:nvSpPr>
          <p:cNvPr id="4"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D4EAE5B-CB0C-4E8E-B2BC-1CBF0CE998DD}"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44D57E-34B2-4B8C-81C2-570D730A182E}"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9105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ội dung 2"/>
          <p:cNvSpPr>
            <a:spLocks noGrp="1"/>
          </p:cNvSpPr>
          <p:nvPr>
            <p:ph idx="1"/>
          </p:nvPr>
        </p:nvSpPr>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AE0F92-4250-4F06-9578-1846BA4A8A11}"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2B841E-7396-4C01-B9B4-3B33D786541E}"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4279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1" y="1709740"/>
            <a:ext cx="10515600" cy="2852737"/>
          </a:xfrm>
        </p:spPr>
        <p:txBody>
          <a:bodyPr anchor="b"/>
          <a:lstStyle>
            <a:lvl1pPr>
              <a:defRPr sz="4500"/>
            </a:lvl1pPr>
          </a:lstStyle>
          <a:p>
            <a:r>
              <a:rPr lang="vi-VN" smtClean="0"/>
              <a:t>Bấm để sửa kiểu tiêu đề Bản cái</a:t>
            </a:r>
            <a:endParaRPr lang="vi-VN"/>
          </a:p>
        </p:txBody>
      </p:sp>
      <p:sp>
        <p:nvSpPr>
          <p:cNvPr id="3" name="Chỗ dành sẵn cho Văn bản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smtClean="0"/>
              <a:t>Bấm để sửa kiểu văn bản Bản cái</a:t>
            </a:r>
          </a:p>
        </p:txBody>
      </p:sp>
      <p:sp>
        <p:nvSpPr>
          <p:cNvPr id="4"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88B5DA-5A89-45AE-9B1B-82CAFC4DF969}"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3D4CF0-107A-4773-8000-98FA1A74D000}"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6671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ội dung 2"/>
          <p:cNvSpPr>
            <a:spLocks noGrp="1"/>
          </p:cNvSpPr>
          <p:nvPr>
            <p:ph sz="half" idx="1"/>
          </p:nvPr>
        </p:nvSpPr>
        <p:spPr>
          <a:xfrm>
            <a:off x="838200" y="1825625"/>
            <a:ext cx="5181600" cy="435133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ội dung 3"/>
          <p:cNvSpPr>
            <a:spLocks noGrp="1"/>
          </p:cNvSpPr>
          <p:nvPr>
            <p:ph sz="half" idx="2"/>
          </p:nvPr>
        </p:nvSpPr>
        <p:spPr>
          <a:xfrm>
            <a:off x="6172200" y="1825625"/>
            <a:ext cx="5181600" cy="435133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5"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F8D9DC-9E4F-450D-B775-86154105B86A}"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7D97DE-BFC9-4CAF-B3B2-CC6A4D6E271C}"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17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7"/>
            <a:ext cx="10515600" cy="1325563"/>
          </a:xfrm>
        </p:spPr>
        <p:txBody>
          <a:bodyPr/>
          <a:lstStyle/>
          <a:p>
            <a:r>
              <a:rPr lang="vi-VN" smtClean="0"/>
              <a:t>Bấm để sửa kiểu tiêu đề Bản cái</a:t>
            </a:r>
            <a:endParaRPr lang="vi-VN"/>
          </a:p>
        </p:txBody>
      </p:sp>
      <p:sp>
        <p:nvSpPr>
          <p:cNvPr id="3" name="Chỗ dành sẵn cho Văn bản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Bấm để sửa kiểu văn bản Bản cái</a:t>
            </a:r>
          </a:p>
        </p:txBody>
      </p:sp>
      <p:sp>
        <p:nvSpPr>
          <p:cNvPr id="4" name="Chỗ dành sẵn cho Nội dung 3"/>
          <p:cNvSpPr>
            <a:spLocks noGrp="1"/>
          </p:cNvSpPr>
          <p:nvPr>
            <p:ph sz="half" idx="2"/>
          </p:nvPr>
        </p:nvSpPr>
        <p:spPr>
          <a:xfrm>
            <a:off x="839789" y="2505075"/>
            <a:ext cx="5157787" cy="368458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5" name="Chỗ dành sẵn cho Văn bản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Bấm để sửa kiểu văn bản Bản cái</a:t>
            </a:r>
          </a:p>
        </p:txBody>
      </p:sp>
      <p:sp>
        <p:nvSpPr>
          <p:cNvPr id="6" name="Chỗ dành sẵn cho Nội dung 5"/>
          <p:cNvSpPr>
            <a:spLocks noGrp="1"/>
          </p:cNvSpPr>
          <p:nvPr>
            <p:ph sz="quarter" idx="4"/>
          </p:nvPr>
        </p:nvSpPr>
        <p:spPr>
          <a:xfrm>
            <a:off x="6172201" y="2505075"/>
            <a:ext cx="5183188" cy="368458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7"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C3CE11F-E906-42E4-872D-A6C742DF42E0}"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9F74F9-9E2C-471A-B10A-4D536B043AAF}"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9585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39FC11C-E60D-4DE9-9F46-BF289452DB96}"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4905B7-BAC7-42C2-9E9A-04480DFBE7A5}"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996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A61FDC-C2D1-450C-8213-D15E6E2456DC}" type="datetimeFigureOut">
              <a:rPr lang="en-US" smtClean="0"/>
              <a:t>14/10/2021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3726702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AC3695D-5BC4-4B23-B3B7-77A289326101}"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20796-4E08-490A-8582-3A668B602982}"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86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2400"/>
            </a:lvl1pPr>
          </a:lstStyle>
          <a:p>
            <a:r>
              <a:rPr lang="vi-VN" smtClean="0"/>
              <a:t>Bấm để sửa kiểu tiêu đề Bản cái</a:t>
            </a:r>
            <a:endParaRPr lang="vi-VN"/>
          </a:p>
        </p:txBody>
      </p:sp>
      <p:sp>
        <p:nvSpPr>
          <p:cNvPr id="3" name="Chỗ dành sẵn cho Nội dung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Bấm để sửa kiểu văn bản Bản cái</a:t>
            </a:r>
          </a:p>
        </p:txBody>
      </p:sp>
      <p:sp>
        <p:nvSpPr>
          <p:cNvPr id="5"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59C81AC-603A-4463-80BE-CC93C39A12B4}"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769056-DD47-4DB4-B16B-308B4555EEFD}"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5005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2400"/>
            </a:lvl1pPr>
          </a:lstStyle>
          <a:p>
            <a:r>
              <a:rPr lang="vi-VN" smtClean="0"/>
              <a:t>Bấm để sửa kiểu tiêu đề Bản cái</a:t>
            </a:r>
            <a:endParaRPr lang="vi-VN"/>
          </a:p>
        </p:txBody>
      </p:sp>
      <p:sp>
        <p:nvSpPr>
          <p:cNvPr id="3" name="Chỗ dành sẵn cho Hình ảnh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smtClean="0"/>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Bấm để sửa kiểu văn bản Bản cái</a:t>
            </a:r>
          </a:p>
        </p:txBody>
      </p:sp>
      <p:sp>
        <p:nvSpPr>
          <p:cNvPr id="5"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B16764C-B90D-4421-8553-4A56BCAD96E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A79ECB-2EF2-47B2-9A44-D4B09A20256E}"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6830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Văn bản Dọc 2"/>
          <p:cNvSpPr>
            <a:spLocks noGrp="1"/>
          </p:cNvSpPr>
          <p:nvPr>
            <p:ph type="body" orient="vert" idx="1"/>
          </p:nvPr>
        </p:nvSpPr>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DBE2529-592D-4415-942E-1429D0999857}"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B40100-569F-4475-90D6-0D155C1817B9}"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4375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1" y="365125"/>
            <a:ext cx="2628900" cy="5811838"/>
          </a:xfrm>
        </p:spPr>
        <p:txBody>
          <a:bodyPr vert="eaVert"/>
          <a:lstStyle/>
          <a:p>
            <a:r>
              <a:rPr lang="vi-VN" smtClean="0"/>
              <a:t>Bấm để sửa kiểu tiêu đề Bản cái</a:t>
            </a:r>
            <a:endParaRPr lang="vi-VN"/>
          </a:p>
        </p:txBody>
      </p:sp>
      <p:sp>
        <p:nvSpPr>
          <p:cNvPr id="3" name="Chỗ dành sẵn cho Văn bản Dọc 2"/>
          <p:cNvSpPr>
            <a:spLocks noGrp="1"/>
          </p:cNvSpPr>
          <p:nvPr>
            <p:ph type="body" orient="vert" idx="1"/>
          </p:nvPr>
        </p:nvSpPr>
        <p:spPr>
          <a:xfrm>
            <a:off x="838201" y="365125"/>
            <a:ext cx="7734300" cy="5811838"/>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gày thá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943B47C-7289-43E1-B4B9-104BD9ACA2F8}"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A84BA9-CB2A-4DC2-8B92-7BE19F809E47}"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892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A61FDC-C2D1-450C-8213-D15E6E2456DC}" type="datetimeFigureOut">
              <a:rPr lang="en-US" smtClean="0"/>
              <a:t>14/10/2021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15527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A61FDC-C2D1-450C-8213-D15E6E2456DC}" type="datetimeFigureOut">
              <a:rPr lang="en-US" smtClean="0"/>
              <a:t>14/10/2021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360090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A61FDC-C2D1-450C-8213-D15E6E2456DC}" type="datetimeFigureOut">
              <a:rPr lang="en-US" smtClean="0"/>
              <a:t>14/10/2021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78183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61FDC-C2D1-450C-8213-D15E6E2456DC}" type="datetimeFigureOut">
              <a:rPr lang="en-US" smtClean="0"/>
              <a:t>14/10/2021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199934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A61FDC-C2D1-450C-8213-D15E6E2456DC}" type="datetimeFigureOut">
              <a:rPr lang="en-US" smtClean="0"/>
              <a:t>14/10/2021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170293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A61FDC-C2D1-450C-8213-D15E6E2456DC}" type="datetimeFigureOut">
              <a:rPr lang="en-US" smtClean="0"/>
              <a:t>14/10/2021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D89A7-2D2A-4D7E-9744-51B6187E62AF}" type="slidenum">
              <a:rPr lang="en-US" smtClean="0"/>
              <a:t>‹#›</a:t>
            </a:fld>
            <a:endParaRPr lang="en-US"/>
          </a:p>
        </p:txBody>
      </p:sp>
    </p:spTree>
    <p:extLst>
      <p:ext uri="{BB962C8B-B14F-4D97-AF65-F5344CB8AC3E}">
        <p14:creationId xmlns:p14="http://schemas.microsoft.com/office/powerpoint/2010/main" val="382973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61FDC-C2D1-450C-8213-D15E6E2456DC}" type="datetimeFigureOut">
              <a:rPr lang="en-US" smtClean="0"/>
              <a:t>14/10/2021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D89A7-2D2A-4D7E-9744-51B6187E62AF}" type="slidenum">
              <a:rPr lang="en-US" smtClean="0"/>
              <a:t>‹#›</a:t>
            </a:fld>
            <a:endParaRPr lang="en-US"/>
          </a:p>
        </p:txBody>
      </p:sp>
    </p:spTree>
    <p:extLst>
      <p:ext uri="{BB962C8B-B14F-4D97-AF65-F5344CB8AC3E}">
        <p14:creationId xmlns:p14="http://schemas.microsoft.com/office/powerpoint/2010/main" val="3993088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0" hangingPunct="0">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0" hangingPunct="0">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lstStyle>
            <a:lvl1pPr algn="r">
              <a:defRPr sz="900" noProof="1" dirty="0">
                <a:solidFill>
                  <a:srgbClr val="898989"/>
                </a:solidFill>
              </a:defRPr>
            </a:lvl1pPr>
          </a:lstStyle>
          <a:p>
            <a:pPr fontAlgn="base">
              <a:spcBef>
                <a:spcPct val="0"/>
              </a:spcBef>
              <a:spcAft>
                <a:spcPct val="0"/>
              </a:spcAft>
            </a:pPr>
            <a:fld id="{668364D0-98B4-422C-9CE7-2AECFF7BC779}" type="slidenum">
              <a:rPr lang="en-US" altLang="en-US" smtClean="0">
                <a:latin typeface=".VnTime" pitchFamily="34" charset="0"/>
              </a:rPr>
              <a:pPr fontAlgn="base">
                <a:spcBef>
                  <a:spcPct val="0"/>
                </a:spcBef>
                <a:spcAft>
                  <a:spcPct val="0"/>
                </a:spcAft>
              </a:pPr>
              <a:t>‹#›</a:t>
            </a:fld>
            <a:endParaRPr lang="en-US" altLang="en-US">
              <a:latin typeface=".VnTime" pitchFamily="34" charset="0"/>
            </a:endParaRPr>
          </a:p>
        </p:txBody>
      </p:sp>
    </p:spTree>
    <p:extLst>
      <p:ext uri="{BB962C8B-B14F-4D97-AF65-F5344CB8AC3E}">
        <p14:creationId xmlns:p14="http://schemas.microsoft.com/office/powerpoint/2010/main" val="1585015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smtClean="0"/>
              <a:t>Bấm để sửa kiểu tiêu đề Bản cái</a:t>
            </a:r>
          </a:p>
        </p:txBody>
      </p:sp>
      <p:sp>
        <p:nvSpPr>
          <p:cNvPr id="1027" name="Chỗ dành sẵn cho Văn bản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Bấm để sửa kiểu văn bản Bản cái</a:t>
            </a:r>
          </a:p>
          <a:p>
            <a:pPr lvl="1"/>
            <a:r>
              <a:rPr lang="vi-VN" altLang="vi-VN" smtClean="0"/>
              <a:t>Mức hai</a:t>
            </a:r>
          </a:p>
          <a:p>
            <a:pPr lvl="2"/>
            <a:r>
              <a:rPr lang="vi-VN" altLang="vi-VN" smtClean="0"/>
              <a:t>Mức ba</a:t>
            </a:r>
          </a:p>
          <a:p>
            <a:pPr lvl="3"/>
            <a:r>
              <a:rPr lang="vi-VN" altLang="vi-VN" smtClean="0"/>
              <a:t>Mức bốn</a:t>
            </a:r>
          </a:p>
          <a:p>
            <a:pPr lvl="4"/>
            <a:r>
              <a:rPr lang="vi-VN" altLang="vi-VN" smtClean="0"/>
              <a:t>Mức năm</a:t>
            </a:r>
          </a:p>
        </p:txBody>
      </p:sp>
      <p:sp>
        <p:nvSpPr>
          <p:cNvPr id="4" name="Chỗ dành sẵn cho Ngày tháng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7936209-FFBA-4F80-B78F-3A3677C1ED1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14/10/2021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8AC0AE-3EFB-45D1-9C51-6452C6D2E1BE}" type="slidenum">
              <a:rPr kumimoji="0" lang="en-US" altLang="vi-VN" sz="9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9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43553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17" Type="http://schemas.openxmlformats.org/officeDocument/2006/relationships/audio" Target="../media/audio4.wav"/><Relationship Id="rId2" Type="http://schemas.openxmlformats.org/officeDocument/2006/relationships/audio" Target="../media/media1.m4a"/><Relationship Id="rId16" Type="http://schemas.openxmlformats.org/officeDocument/2006/relationships/audio" Target="../media/audio3.wav"/><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12.xml"/><Relationship Id="rId9" Type="http://schemas.openxmlformats.org/officeDocument/2006/relationships/image" Target="../media/image19.gif"/><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23.jpg"/><Relationship Id="rId3" Type="http://schemas.microsoft.com/office/2007/relationships/media" Target="../media/media3.mp3"/><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14.xml"/><Relationship Id="rId9" Type="http://schemas.openxmlformats.org/officeDocument/2006/relationships/image" Target="../media/image26.emf"/></Relationships>
</file>

<file path=ppt/slides/_rels/slide1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15.xml"/><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16.xml"/><Relationship Id="rId9" Type="http://schemas.openxmlformats.org/officeDocument/2006/relationships/image" Target="../media/image26.emf"/></Relationships>
</file>

<file path=ppt/slides/_rels/slide2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17.xml"/><Relationship Id="rId9" Type="http://schemas.openxmlformats.org/officeDocument/2006/relationships/image" Target="../media/image26.emf"/></Relationships>
</file>

<file path=ppt/slides/_rels/slide2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18.xml"/><Relationship Id="rId9" Type="http://schemas.openxmlformats.org/officeDocument/2006/relationships/image" Target="../media/image26.emf"/></Relationships>
</file>

<file path=ppt/slides/_rels/slide2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19.xml"/><Relationship Id="rId9" Type="http://schemas.openxmlformats.org/officeDocument/2006/relationships/image" Target="../media/image26.emf"/></Relationships>
</file>

<file path=ppt/slides/_rels/slide24.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4.emf"/><Relationship Id="rId12" Type="http://schemas.openxmlformats.org/officeDocument/2006/relationships/hyperlink" Target="https://www.youtube.com/user/TheMylove2011" TargetMode="Externa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audio" Target="../media/audio5.wav"/><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20.xml"/><Relationship Id="rId9" Type="http://schemas.openxmlformats.org/officeDocument/2006/relationships/image" Target="../media/image26.emf"/><Relationship Id="rId1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21.xml"/><Relationship Id="rId9" Type="http://schemas.openxmlformats.org/officeDocument/2006/relationships/image" Target="../media/image26.emf"/></Relationships>
</file>

<file path=ppt/slides/_rels/slide2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22.xml"/><Relationship Id="rId9" Type="http://schemas.openxmlformats.org/officeDocument/2006/relationships/image" Target="../media/image26.emf"/></Relationships>
</file>

<file path=ppt/slides/_rels/slide2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image" Target="../media/image24.emf"/><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notesSlide" Target="../notesSlides/notesSlide23.xml"/><Relationship Id="rId9"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lgn="ctr"/>
            <a:r>
              <a:rPr lang="en-US" altLang="en-US" b="1" dirty="0" smtClean="0">
                <a:solidFill>
                  <a:srgbClr val="FF0000"/>
                </a:solidFill>
                <a:latin typeface="Times New Roman" panose="02020603050405020304" pitchFamily="18" charset="0"/>
                <a:cs typeface="Times New Roman" panose="02020603050405020304" pitchFamily="18" charset="0"/>
              </a:rPr>
              <a:t>PHÒNG GD&amp;ĐT HUYỆN THANH TRÌ</a:t>
            </a:r>
            <a:br>
              <a:rPr lang="en-US" altLang="en-US" b="1" dirty="0" smtClean="0">
                <a:solidFill>
                  <a:srgbClr val="FF0000"/>
                </a:solidFill>
                <a:latin typeface="Times New Roman" panose="02020603050405020304" pitchFamily="18" charset="0"/>
                <a:cs typeface="Times New Roman" panose="02020603050405020304" pitchFamily="18" charset="0"/>
              </a:rPr>
            </a:br>
            <a:r>
              <a:rPr lang="en-US" altLang="en-US" b="1" dirty="0" smtClean="0">
                <a:solidFill>
                  <a:srgbClr val="FF0000"/>
                </a:solidFill>
                <a:latin typeface="Times New Roman" panose="02020603050405020304" pitchFamily="18" charset="0"/>
                <a:cs typeface="Times New Roman" panose="02020603050405020304" pitchFamily="18" charset="0"/>
              </a:rPr>
              <a:t>TRƯỜNG THCS NGỌC HỒI</a:t>
            </a:r>
          </a:p>
        </p:txBody>
      </p:sp>
      <p:sp>
        <p:nvSpPr>
          <p:cNvPr id="3075" name="Content Placeholder 2"/>
          <p:cNvSpPr>
            <a:spLocks noGrp="1"/>
          </p:cNvSpPr>
          <p:nvPr>
            <p:ph idx="1"/>
          </p:nvPr>
        </p:nvSpPr>
        <p:spPr/>
        <p:txBody>
          <a:bodyPr/>
          <a:lstStyle/>
          <a:p>
            <a:pPr marL="0" indent="0" algn="ctr">
              <a:buNone/>
            </a:pPr>
            <a:endParaRPr lang="en-US" altLang="vi-VN" sz="24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altLang="vi-VN" sz="3600" b="1" dirty="0" smtClean="0">
                <a:solidFill>
                  <a:srgbClr val="FF0000"/>
                </a:solidFill>
                <a:latin typeface="Times New Roman" panose="02020603050405020304" pitchFamily="18" charset="0"/>
                <a:cs typeface="Times New Roman" panose="02020603050405020304" pitchFamily="18" charset="0"/>
              </a:rPr>
              <a:t>TIẾT 20  </a:t>
            </a:r>
          </a:p>
          <a:p>
            <a:pPr marL="0" indent="0" algn="ctr">
              <a:buNone/>
            </a:pPr>
            <a:r>
              <a:rPr lang="en-US" altLang="vi-VN" sz="3200" b="1" dirty="0" smtClean="0">
                <a:solidFill>
                  <a:srgbClr val="FF0000"/>
                </a:solidFill>
                <a:latin typeface="Times New Roman" panose="02020603050405020304" pitchFamily="18" charset="0"/>
                <a:cs typeface="Times New Roman" panose="02020603050405020304" pitchFamily="18" charset="0"/>
              </a:rPr>
              <a:t>HOÀNG LÊ NHẤT THỐNG </a:t>
            </a:r>
            <a:r>
              <a:rPr lang="vi-VN" altLang="vi-VN" sz="3200" b="1" dirty="0" smtClean="0">
                <a:solidFill>
                  <a:srgbClr val="FF0000"/>
                </a:solidFill>
                <a:latin typeface="Times New Roman" panose="02020603050405020304" pitchFamily="18" charset="0"/>
                <a:cs typeface="Times New Roman" panose="02020603050405020304" pitchFamily="18" charset="0"/>
              </a:rPr>
              <a:t>CHÍ-HỒI 14(T1)</a:t>
            </a:r>
            <a:endParaRPr lang="en-US" altLang="vi-VN" sz="3200" b="1" dirty="0" smtClean="0">
              <a:solidFill>
                <a:srgbClr val="FF0000"/>
              </a:solidFill>
              <a:latin typeface="Times New Roman" panose="02020603050405020304" pitchFamily="18" charset="0"/>
              <a:cs typeface="Times New Roman" panose="02020603050405020304" pitchFamily="18" charset="0"/>
            </a:endParaRPr>
          </a:p>
          <a:p>
            <a:pPr marL="0" indent="0" algn="ctr">
              <a:buNone/>
            </a:pPr>
            <a:r>
              <a:rPr lang="en-US" altLang="vi-VN" sz="3200" b="1" dirty="0" smtClean="0">
                <a:solidFill>
                  <a:srgbClr val="FF0000"/>
                </a:solidFill>
                <a:latin typeface="Times New Roman" panose="02020603050405020304" pitchFamily="18" charset="0"/>
                <a:cs typeface="Times New Roman" panose="02020603050405020304" pitchFamily="18" charset="0"/>
              </a:rPr>
              <a:t>MÔN</a:t>
            </a:r>
            <a:r>
              <a:rPr lang="en-US" altLang="vi-VN" sz="3200" b="1" dirty="0">
                <a:solidFill>
                  <a:srgbClr val="FF0000"/>
                </a:solidFill>
                <a:latin typeface="Times New Roman" panose="02020603050405020304" pitchFamily="18" charset="0"/>
                <a:cs typeface="Times New Roman" panose="02020603050405020304" pitchFamily="18" charset="0"/>
              </a:rPr>
              <a:t>: NGỮ VĂN</a:t>
            </a:r>
          </a:p>
          <a:p>
            <a:pPr marL="0" indent="0" algn="ctr">
              <a:buNone/>
            </a:pP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smtClean="0">
                <a:solidFill>
                  <a:srgbClr val="FF0000"/>
                </a:solidFill>
                <a:latin typeface="Times New Roman" panose="02020603050405020304" pitchFamily="18" charset="0"/>
                <a:cs typeface="Times New Roman" panose="02020603050405020304" pitchFamily="18" charset="0"/>
              </a:rPr>
              <a:t>LỚP:9A3</a:t>
            </a:r>
            <a:endParaRPr lang="en-US" altLang="vi-VN" sz="32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altLang="vi-VN" sz="3200" b="1" dirty="0" err="1">
                <a:solidFill>
                  <a:srgbClr val="00B050"/>
                </a:solidFill>
                <a:latin typeface="Times New Roman" panose="02020603050405020304" pitchFamily="18" charset="0"/>
                <a:cs typeface="Times New Roman" panose="02020603050405020304" pitchFamily="18" charset="0"/>
              </a:rPr>
              <a:t>Giáo</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viên</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smtClean="0">
                <a:solidFill>
                  <a:srgbClr val="00B050"/>
                </a:solidFill>
                <a:latin typeface="Times New Roman" panose="02020603050405020304" pitchFamily="18" charset="0"/>
                <a:cs typeface="Times New Roman" panose="02020603050405020304" pitchFamily="18" charset="0"/>
              </a:rPr>
              <a:t>TRẦN THỊ THU HẰNG</a:t>
            </a:r>
            <a:endParaRPr lang="en-US" altLang="vi-VN" sz="32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916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nền powerpoint anh hùng"/>
          <p:cNvPicPr>
            <a:picLocks noChangeAspect="1" noChangeArrowheads="1"/>
          </p:cNvPicPr>
          <p:nvPr/>
        </p:nvPicPr>
        <p:blipFill rotWithShape="1">
          <a:blip r:embed="rId3">
            <a:extLst>
              <a:ext uri="{28A0092B-C50C-407E-A947-70E740481C1C}">
                <a14:useLocalDpi xmlns:a14="http://schemas.microsoft.com/office/drawing/2010/main" val="0"/>
              </a:ext>
            </a:extLst>
          </a:blip>
          <a:srcRect t="174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85800" y="899753"/>
            <a:ext cx="6700873"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anose="02020603050405020304" pitchFamily="18" charset="0"/>
                <a:cs typeface="Times New Roman" panose="02020603050405020304" pitchFamily="18" charset="0"/>
              </a:rPr>
              <a:t>d</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 </a:t>
            </a: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Hoàng Lê nhất thống chí:</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85800" y="1978455"/>
            <a:ext cx="10820401"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Lê</a:t>
            </a:r>
            <a:r>
              <a:rPr lang="vi-VN" sz="2800" dirty="0">
                <a:solidFill>
                  <a:prstClr val="black"/>
                </a:solidFill>
                <a:latin typeface="Times New Roman" panose="02020603050405020304" pitchFamily="18" charset="0"/>
                <a:cs typeface="Times New Roman" panose="02020603050405020304" pitchFamily="18" charset="0"/>
              </a:rPr>
              <a:t> vào thời điểm Tây Sơn diệt Trịnh, trả lại Bắc Hà cho vua Lê.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544BF00D-D10A-49D9-B153-2FE935211217}"/>
              </a:ext>
            </a:extLst>
          </p:cNvPr>
          <p:cNvSpPr/>
          <p:nvPr/>
        </p:nvSpPr>
        <p:spPr>
          <a:xfrm>
            <a:off x="685800" y="2966310"/>
            <a:ext cx="10820401" cy="326997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14</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vi-VN" sz="2800" dirty="0" smtClean="0">
                <a:solidFill>
                  <a:prstClr val="black"/>
                </a:solidFill>
                <a:latin typeface="Times New Roman" panose="02020603050405020304" pitchFamily="18" charset="0"/>
                <a:cs typeface="Times New Roman" panose="02020603050405020304" pitchFamily="18" charset="0"/>
              </a:rPr>
              <a:t>Xuất xứ: là hồi thứ 14/17 hồi của Hoàng Lê nhất thống chí</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Nội dung: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Ngọc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Thanh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trận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Bỏ</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Thăng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Long,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Thống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trốn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lẫy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Thanh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Lê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Thống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201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0600" y="152399"/>
            <a:ext cx="3048000" cy="685800"/>
          </a:xfrm>
          <a:prstGeom prst="rect">
            <a:avLst/>
          </a:prstGeom>
          <a:solidFill>
            <a:srgbClr val="FFC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1" smtClean="0">
                <a:ln>
                  <a:noFill/>
                </a:ln>
                <a:solidFill>
                  <a:prstClr val="black"/>
                </a:solidFill>
                <a:effectLst/>
                <a:uLnTx/>
                <a:uFillTx/>
                <a:latin typeface="Times New Roman" panose="02020603050405020304" pitchFamily="18" charset="0"/>
                <a:ea typeface="+mn-ea"/>
                <a:cs typeface="Times New Roman" panose="02020603050405020304" pitchFamily="18" charset="0"/>
              </a:rPr>
              <a:t>e. </a:t>
            </a:r>
            <a:r>
              <a:rPr kumimoji="0" sz="2400" b="1" i="0" u="none" strike="noStrike" kern="1200" cap="none" spc="0" normalizeH="0" baseline="0" noProof="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Bố </a:t>
            </a:r>
            <a:r>
              <a:rPr kumimoji="0"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cục: 3 phần</a:t>
            </a:r>
            <a:endParaRPr kumimoji="0" sz="2400" b="1"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291" name="Line 85"/>
          <p:cNvSpPr>
            <a:spLocks noChangeShapeType="1"/>
          </p:cNvSpPr>
          <p:nvPr/>
        </p:nvSpPr>
        <p:spPr bwMode="auto">
          <a:xfrm flipH="1">
            <a:off x="3048000" y="849314"/>
            <a:ext cx="3024188" cy="739775"/>
          </a:xfrm>
          <a:prstGeom prst="line">
            <a:avLst/>
          </a:prstGeom>
          <a:noFill/>
          <a:ln w="28575">
            <a:solidFill>
              <a:schemeClr val="tx1"/>
            </a:solidFill>
            <a:rou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904999" y="1600200"/>
            <a:ext cx="2514600" cy="3048000"/>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Phần1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Từ đầu </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-&gt;</a:t>
            </a:r>
            <a:r>
              <a:rPr kumimoji="0" lang="vi-VN"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1"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Năm Mậu Thân 1788</a:t>
            </a:r>
            <a:r>
              <a:rPr kumimoji="0" lang="en-US" altLang="en-US" sz="2400" b="0" i="1"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1">
                <a:ln>
                  <a:noFill/>
                </a:ln>
                <a:solidFill>
                  <a:srgbClr val="0000FF"/>
                </a:solidFill>
                <a:effectLst/>
                <a:uLnTx/>
                <a:uFillTx/>
                <a:latin typeface="Times New Roman" panose="02020603050405020304" pitchFamily="18" charset="0"/>
                <a:ea typeface="+mn-ea"/>
                <a:cs typeface="Times New Roman" panose="02020603050405020304" pitchFamily="18" charset="0"/>
              </a:rPr>
              <a:t>Quang Trung chuẩn bị tiến quân ra Bắc.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2800" b="0"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105400" y="1600199"/>
            <a:ext cx="2438400" cy="304800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Phần2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iếp</a:t>
            </a:r>
            <a:r>
              <a:rPr kumimoji="0" lang="vi-VN"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-&gt;kéo v</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o th</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nh: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1">
                <a:ln>
                  <a:noFill/>
                </a:ln>
                <a:solidFill>
                  <a:srgbClr val="0000FF"/>
                </a:solidFill>
                <a:effectLst/>
                <a:uLnTx/>
                <a:uFillTx/>
                <a:latin typeface="Times New Roman" panose="02020603050405020304" pitchFamily="18" charset="0"/>
                <a:ea typeface="+mn-ea"/>
                <a:cs typeface="Times New Roman" panose="02020603050405020304" pitchFamily="18" charset="0"/>
              </a:rPr>
              <a:t>Cuộc h</a:t>
            </a:r>
            <a:r>
              <a:rPr kumimoji="0" lang="en-US" altLang="en-US" sz="2400" b="0" i="0" u="none" strike="noStrike" kern="1200" cap="none" spc="0" normalizeH="0" baseline="0" noProof="1">
                <a:ln>
                  <a:noFill/>
                </a:ln>
                <a:solidFill>
                  <a:srgbClr val="0000FF"/>
                </a:solidFill>
                <a:effectLst/>
                <a:uLnTx/>
                <a:uFillTx/>
                <a:latin typeface="Times New Roman" panose="02020603050405020304" pitchFamily="18" charset="0"/>
                <a:ea typeface="Times New Roman" panose="02020603050405020304" pitchFamily="18" charset="0"/>
                <a:cs typeface="+mn-cs"/>
              </a:rPr>
              <a:t>à</a:t>
            </a:r>
            <a:r>
              <a:rPr kumimoji="0" lang="en-US" altLang="en-US" sz="2400" b="0" i="0" u="none" strike="noStrike" kern="1200" cap="none" spc="0" normalizeH="0" baseline="0" noProof="1">
                <a:ln>
                  <a:noFill/>
                </a:ln>
                <a:solidFill>
                  <a:srgbClr val="0000FF"/>
                </a:solidFill>
                <a:effectLst/>
                <a:uLnTx/>
                <a:uFillTx/>
                <a:latin typeface="Times New Roman" panose="02020603050405020304" pitchFamily="18" charset="0"/>
                <a:ea typeface="+mn-ea"/>
                <a:cs typeface="Times New Roman" panose="02020603050405020304" pitchFamily="18" charset="0"/>
              </a:rPr>
              <a:t>nh quân thần tốc v</a:t>
            </a:r>
            <a:r>
              <a:rPr kumimoji="0" lang="en-US" altLang="en-US" sz="2400" b="0" i="0" u="none" strike="noStrike" kern="1200" cap="none" spc="0" normalizeH="0" baseline="0" noProof="1">
                <a:ln>
                  <a:noFill/>
                </a:ln>
                <a:solidFill>
                  <a:srgbClr val="0000FF"/>
                </a:solidFill>
                <a:effectLst/>
                <a:uLnTx/>
                <a:uFillTx/>
                <a:latin typeface="Times New Roman" panose="02020603050405020304" pitchFamily="18" charset="0"/>
                <a:ea typeface="Times New Roman" panose="02020603050405020304" pitchFamily="18" charset="0"/>
                <a:cs typeface="+mn-cs"/>
              </a:rPr>
              <a:t>à</a:t>
            </a:r>
            <a:r>
              <a:rPr kumimoji="0" lang="en-US" altLang="en-US" sz="2400" b="0" i="0" u="none" strike="noStrike" kern="1200" cap="none" spc="0" normalizeH="0" baseline="0" noProof="1">
                <a:ln>
                  <a:noFill/>
                </a:ln>
                <a:solidFill>
                  <a:srgbClr val="0000FF"/>
                </a:solidFill>
                <a:effectLst/>
                <a:uLnTx/>
                <a:uFillTx/>
                <a:latin typeface="Times New Roman" panose="02020603050405020304" pitchFamily="18" charset="0"/>
                <a:ea typeface="+mn-ea"/>
                <a:cs typeface="Times New Roman" panose="02020603050405020304" pitchFamily="18" charset="0"/>
              </a:rPr>
              <a:t> những chiến thắng lẫy lừng.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2800" b="0" i="0" u="none" strike="noStrike" kern="1200" cap="none" spc="0" normalizeH="0" baseline="0" noProof="1">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8001000" y="1600200"/>
            <a:ext cx="2438400" cy="304800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Phần3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sz="2400" b="0"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Còn lại: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1">
                <a:ln>
                  <a:noFill/>
                </a:ln>
                <a:solidFill>
                  <a:srgbClr val="0000FF"/>
                </a:solidFill>
                <a:effectLst/>
                <a:uLnTx/>
                <a:uFillTx/>
                <a:latin typeface="Times New Roman" panose="02020603050405020304" pitchFamily="18" charset="0"/>
                <a:ea typeface="+mn-ea"/>
                <a:cs typeface="Times New Roman" panose="02020603050405020304" pitchFamily="18" charset="0"/>
              </a:rPr>
              <a:t>Sự thảm bại của bè lũ bán nước, cướp nước</a:t>
            </a:r>
            <a:r>
              <a:rPr kumimoji="0" lang="vi-VN" altLang="en-US" sz="2000" b="1" i="0" u="none" strike="noStrike" kern="1200" cap="none" spc="0" normalizeH="0" baseline="0" noProof="1">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sz="2000" b="1" i="0" u="none" strike="noStrike" kern="1200" cap="none" spc="0" normalizeH="0" baseline="0" noProof="1">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12295" name="Line 85"/>
          <p:cNvSpPr>
            <a:spLocks noChangeShapeType="1"/>
          </p:cNvSpPr>
          <p:nvPr/>
        </p:nvSpPr>
        <p:spPr bwMode="auto">
          <a:xfrm flipH="1">
            <a:off x="5886450" y="838200"/>
            <a:ext cx="0" cy="750888"/>
          </a:xfrm>
          <a:prstGeom prst="line">
            <a:avLst/>
          </a:prstGeom>
          <a:noFill/>
          <a:ln w="28575">
            <a:solidFill>
              <a:schemeClr val="tx1"/>
            </a:solidFill>
            <a:rou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296" name="Line 85"/>
          <p:cNvSpPr>
            <a:spLocks noChangeShapeType="1"/>
          </p:cNvSpPr>
          <p:nvPr/>
        </p:nvSpPr>
        <p:spPr bwMode="auto">
          <a:xfrm>
            <a:off x="6096000" y="849313"/>
            <a:ext cx="3200400" cy="750887"/>
          </a:xfrm>
          <a:prstGeom prst="line">
            <a:avLst/>
          </a:prstGeom>
          <a:noFill/>
          <a:ln w="28575">
            <a:solidFill>
              <a:schemeClr val="tx1"/>
            </a:solidFill>
            <a:rou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2" descr="Phân Tích Hồi Thứ 14 Hoàng Lê Nhất Thống Chí Của Ngô Gia Văn Phái"/>
          <p:cNvPicPr>
            <a:picLocks noChangeAspect="1" noChangeArrowheads="1"/>
          </p:cNvPicPr>
          <p:nvPr/>
        </p:nvPicPr>
        <p:blipFill>
          <a:blip r:embed="rId2"/>
          <a:srcRect/>
          <a:stretch>
            <a:fillRect/>
          </a:stretch>
        </p:blipFill>
        <p:spPr bwMode="auto">
          <a:xfrm>
            <a:off x="5105400" y="4800601"/>
            <a:ext cx="2438400" cy="1952625"/>
          </a:xfrm>
          <a:prstGeom prst="rect">
            <a:avLst/>
          </a:prstGeom>
          <a:ln>
            <a:noFill/>
          </a:ln>
          <a:effectLst>
            <a:outerShdw blurRad="292100" dist="139700" dir="2700000" algn="tl" rotWithShape="0">
              <a:srgbClr val="333333">
                <a:alpha val="65000"/>
              </a:srgbClr>
            </a:outerShdw>
          </a:effectLst>
        </p:spPr>
      </p:pic>
      <p:pic>
        <p:nvPicPr>
          <p:cNvPr id="11" name="Picture 4" descr="69196_4820217142346_1277888723_n"/>
          <p:cNvPicPr>
            <a:picLocks noChangeAspect="1" noChangeArrowheads="1"/>
          </p:cNvPicPr>
          <p:nvPr/>
        </p:nvPicPr>
        <p:blipFill>
          <a:blip r:embed="rId3"/>
          <a:srcRect/>
          <a:stretch>
            <a:fillRect/>
          </a:stretch>
        </p:blipFill>
        <p:spPr bwMode="auto">
          <a:xfrm>
            <a:off x="1905000" y="4762501"/>
            <a:ext cx="2514600" cy="1990725"/>
          </a:xfrm>
          <a:prstGeom prst="rect">
            <a:avLst/>
          </a:prstGeom>
          <a:ln>
            <a:noFill/>
          </a:ln>
          <a:effectLst>
            <a:outerShdw blurRad="292100" dist="139700" dir="2700000" algn="tl" rotWithShape="0">
              <a:srgbClr val="333333">
                <a:alpha val="65000"/>
              </a:srgbClr>
            </a:outerShdw>
          </a:effectLst>
        </p:spPr>
      </p:pic>
      <p:pic>
        <p:nvPicPr>
          <p:cNvPr id="12" name="Picture 2" descr="456465"/>
          <p:cNvPicPr>
            <a:picLocks noChangeAspect="1" noChangeArrowheads="1"/>
          </p:cNvPicPr>
          <p:nvPr/>
        </p:nvPicPr>
        <p:blipFill>
          <a:blip r:embed="rId4"/>
          <a:srcRect/>
          <a:stretch>
            <a:fillRect/>
          </a:stretch>
        </p:blipFill>
        <p:spPr bwMode="auto">
          <a:xfrm>
            <a:off x="8001000" y="4800601"/>
            <a:ext cx="2438400" cy="1952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827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1000"/>
                                        <p:tgtEl>
                                          <p:spTgt spid="12291"/>
                                        </p:tgtEl>
                                      </p:cBhvr>
                                    </p:animEffect>
                                    <p:anim calcmode="lin" valueType="num">
                                      <p:cBhvr>
                                        <p:cTn id="13" dur="1000" fill="hold"/>
                                        <p:tgtEl>
                                          <p:spTgt spid="12291"/>
                                        </p:tgtEl>
                                        <p:attrNameLst>
                                          <p:attrName>ppt_x</p:attrName>
                                        </p:attrNameLst>
                                      </p:cBhvr>
                                      <p:tavLst>
                                        <p:tav tm="0">
                                          <p:val>
                                            <p:strVal val="#ppt_x"/>
                                          </p:val>
                                        </p:tav>
                                        <p:tav tm="100000">
                                          <p:val>
                                            <p:strVal val="#ppt_x"/>
                                          </p:val>
                                        </p:tav>
                                      </p:tavLst>
                                    </p:anim>
                                    <p:anim calcmode="lin" valueType="num">
                                      <p:cBhvr>
                                        <p:cTn id="14" dur="1000" fill="hold"/>
                                        <p:tgtEl>
                                          <p:spTgt spid="1229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12295"/>
                                        </p:tgtEl>
                                        <p:attrNameLst>
                                          <p:attrName>style.visibility</p:attrName>
                                        </p:attrNameLst>
                                      </p:cBhvr>
                                      <p:to>
                                        <p:strVal val="visible"/>
                                      </p:to>
                                    </p:set>
                                    <p:animEffect transition="in" filter="fade">
                                      <p:cBhvr>
                                        <p:cTn id="29" dur="1000"/>
                                        <p:tgtEl>
                                          <p:spTgt spid="12295"/>
                                        </p:tgtEl>
                                      </p:cBhvr>
                                    </p:animEffect>
                                    <p:anim calcmode="lin" valueType="num">
                                      <p:cBhvr>
                                        <p:cTn id="30" dur="1000" fill="hold"/>
                                        <p:tgtEl>
                                          <p:spTgt spid="12295"/>
                                        </p:tgtEl>
                                        <p:attrNameLst>
                                          <p:attrName>ppt_x</p:attrName>
                                        </p:attrNameLst>
                                      </p:cBhvr>
                                      <p:tavLst>
                                        <p:tav tm="0">
                                          <p:val>
                                            <p:strVal val="#ppt_x"/>
                                          </p:val>
                                        </p:tav>
                                        <p:tav tm="100000">
                                          <p:val>
                                            <p:strVal val="#ppt_x"/>
                                          </p:val>
                                        </p:tav>
                                      </p:tavLst>
                                    </p:anim>
                                    <p:anim calcmode="lin" valueType="num">
                                      <p:cBhvr>
                                        <p:cTn id="31" dur="1000" fill="hold"/>
                                        <p:tgtEl>
                                          <p:spTgt spid="1229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12296"/>
                                        </p:tgtEl>
                                        <p:attrNameLst>
                                          <p:attrName>style.visibility</p:attrName>
                                        </p:attrNameLst>
                                      </p:cBhvr>
                                      <p:to>
                                        <p:strVal val="visible"/>
                                      </p:to>
                                    </p:set>
                                    <p:animEffect transition="in" filter="fade">
                                      <p:cBhvr>
                                        <p:cTn id="46" dur="1000"/>
                                        <p:tgtEl>
                                          <p:spTgt spid="12296"/>
                                        </p:tgtEl>
                                      </p:cBhvr>
                                    </p:animEffect>
                                    <p:anim calcmode="lin" valueType="num">
                                      <p:cBhvr>
                                        <p:cTn id="47" dur="1000" fill="hold"/>
                                        <p:tgtEl>
                                          <p:spTgt spid="12296"/>
                                        </p:tgtEl>
                                        <p:attrNameLst>
                                          <p:attrName>ppt_x</p:attrName>
                                        </p:attrNameLst>
                                      </p:cBhvr>
                                      <p:tavLst>
                                        <p:tav tm="0">
                                          <p:val>
                                            <p:strVal val="#ppt_x"/>
                                          </p:val>
                                        </p:tav>
                                        <p:tav tm="100000">
                                          <p:val>
                                            <p:strVal val="#ppt_x"/>
                                          </p:val>
                                        </p:tav>
                                      </p:tavLst>
                                    </p:anim>
                                    <p:anim calcmode="lin" valueType="num">
                                      <p:cBhvr>
                                        <p:cTn id="48" dur="1000" fill="hold"/>
                                        <p:tgtEl>
                                          <p:spTgt spid="1229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785938" y="615951"/>
            <a:ext cx="8686800" cy="830263"/>
          </a:xfrm>
          <a:prstGeom prst="rect">
            <a:avLst/>
          </a:prstGeom>
          <a:solidFill>
            <a:srgbClr val="FBE5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Quân Thanh kéo v</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 Thăng Long, tướng Tây Sơn l</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Ngô Văn Sở lui quân về vùng núi Tam Điệp.</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8195" name="Table 8194"/>
          <p:cNvGraphicFramePr/>
          <p:nvPr/>
        </p:nvGraphicFramePr>
        <p:xfrm>
          <a:off x="1816100" y="1524001"/>
          <a:ext cx="8686800" cy="5235664"/>
        </p:xfrm>
        <a:graphic>
          <a:graphicData uri="http://schemas.openxmlformats.org/drawingml/2006/table">
            <a:tbl>
              <a:tblPr/>
              <a:tblGrid>
                <a:gridCol w="14478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gridCol w="1447800">
                  <a:extLst>
                    <a:ext uri="{9D8B030D-6E8A-4147-A177-3AD203B41FA5}">
                      <a16:colId xmlns:a16="http://schemas.microsoft.com/office/drawing/2014/main" xmlns="" val="20005"/>
                    </a:ext>
                  </a:extLst>
                </a:gridCol>
              </a:tblGrid>
              <a:tr h="82285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algn="ctr" defTabSz="685800" eaLnBrk="1" hangingPunct="1">
                        <a:buNone/>
                      </a:pPr>
                      <a:r>
                        <a:rPr lang="en-US" altLang="en-US" sz="2400" b="1" dirty="0">
                          <a:solidFill>
                            <a:srgbClr val="0000FF"/>
                          </a:solidFill>
                          <a:latin typeface="Times New Roman" panose="02020603050405020304" pitchFamily="18" charset="0"/>
                          <a:cs typeface="Times New Roman" panose="02020603050405020304" pitchFamily="18" charset="0"/>
                        </a:rPr>
                        <a:t>Ng</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y 24</a:t>
                      </a:r>
                      <a:endParaRPr lang="en-US" altLang="en-US" sz="2400" b="1" dirty="0">
                        <a:solidFill>
                          <a:srgbClr val="0000FF"/>
                        </a:solidFill>
                        <a:latin typeface="Times New Roman" panose="02020603050405020304" pitchFamily="18" charset="0"/>
                        <a:ea typeface="Times New Roman" panose="02020603050405020304" pitchFamily="18"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BDD7EE"/>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algn="ctr" eaLnBrk="1" hangingPunct="1">
                        <a:buNone/>
                      </a:pPr>
                      <a:r>
                        <a:rPr lang="en-US" altLang="en-US" sz="2400" b="1" dirty="0">
                          <a:solidFill>
                            <a:srgbClr val="0000FF"/>
                          </a:solidFill>
                          <a:latin typeface="Times New Roman" panose="02020603050405020304" pitchFamily="18" charset="0"/>
                          <a:cs typeface="Times New Roman" panose="02020603050405020304" pitchFamily="18" charset="0"/>
                        </a:rPr>
                        <a:t>Ng</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y 25</a:t>
                      </a:r>
                    </a:p>
                    <a:p>
                      <a:pPr lvl="0" algn="ctr" eaLnBrk="1" hangingPunct="1">
                        <a:buNone/>
                      </a:pPr>
                      <a:endParaRPr lang="en-US" altLang="en-US" sz="1800" b="1" dirty="0">
                        <a:solidFill>
                          <a:srgbClr val="0000FF"/>
                        </a:solidFill>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8CBAD"/>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algn="ctr" defTabSz="685800" eaLnBrk="1" hangingPunct="1">
                        <a:buNone/>
                      </a:pPr>
                      <a:r>
                        <a:rPr lang="en-US" altLang="en-US" sz="2400" b="1" dirty="0">
                          <a:solidFill>
                            <a:srgbClr val="0000FF"/>
                          </a:solidFill>
                          <a:latin typeface="Times New Roman" panose="02020603050405020304" pitchFamily="18" charset="0"/>
                          <a:cs typeface="Times New Roman" panose="02020603050405020304" pitchFamily="18" charset="0"/>
                        </a:rPr>
                        <a:t>Ng</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y 29</a:t>
                      </a:r>
                      <a:endParaRPr lang="en-US" altLang="en-US" sz="2400" b="1" dirty="0">
                        <a:solidFill>
                          <a:srgbClr val="0000FF"/>
                        </a:solidFill>
                        <a:latin typeface="Times New Roman" panose="02020603050405020304" pitchFamily="18" charset="0"/>
                        <a:ea typeface="Times New Roman" panose="02020603050405020304" pitchFamily="18"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5E0B4"/>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algn="ctr" defTabSz="685800" eaLnBrk="1" hangingPunct="1">
                        <a:buNone/>
                      </a:pPr>
                      <a:r>
                        <a:rPr lang="en-US" altLang="en-US" sz="2400" b="1" dirty="0">
                          <a:solidFill>
                            <a:srgbClr val="0000FF"/>
                          </a:solidFill>
                          <a:latin typeface="Times New Roman" panose="02020603050405020304" pitchFamily="18" charset="0"/>
                          <a:cs typeface="Times New Roman" panose="02020603050405020304" pitchFamily="18" charset="0"/>
                        </a:rPr>
                        <a:t>Ng</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y 30 Tết</a:t>
                      </a:r>
                      <a:endParaRPr lang="en-US" altLang="en-US" sz="2400" b="1" dirty="0">
                        <a:solidFill>
                          <a:srgbClr val="0000FF"/>
                        </a:solidFill>
                        <a:latin typeface="Times New Roman" panose="02020603050405020304" pitchFamily="18" charset="0"/>
                        <a:ea typeface="Times New Roman" panose="02020603050405020304" pitchFamily="18"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algn="ctr" defTabSz="685800" eaLnBrk="1" hangingPunct="1">
                        <a:buNone/>
                      </a:pPr>
                      <a:r>
                        <a:rPr lang="en-US" altLang="en-US" sz="2400" b="1" dirty="0">
                          <a:solidFill>
                            <a:srgbClr val="0000FF"/>
                          </a:solidFill>
                          <a:latin typeface="Times New Roman" panose="02020603050405020304" pitchFamily="18" charset="0"/>
                          <a:cs typeface="Times New Roman" panose="02020603050405020304" pitchFamily="18" charset="0"/>
                        </a:rPr>
                        <a:t>Mồng 3 Tết</a:t>
                      </a:r>
                      <a:endParaRPr lang="en-US" altLang="en-US" sz="2400" b="1" dirty="0">
                        <a:solidFill>
                          <a:srgbClr val="0000FF"/>
                        </a:solidFill>
                        <a:latin typeface="Times New Roman" panose="02020603050405020304" pitchFamily="18" charset="0"/>
                        <a:ea typeface="Times New Roman" panose="02020603050405020304" pitchFamily="18"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BDBDB"/>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algn="ctr" defTabSz="685800" eaLnBrk="1" hangingPunct="1">
                        <a:buNone/>
                      </a:pPr>
                      <a:r>
                        <a:rPr lang="en-US" altLang="en-US" sz="2400" b="1" dirty="0">
                          <a:solidFill>
                            <a:srgbClr val="0000FF"/>
                          </a:solidFill>
                          <a:latin typeface="Times New Roman" panose="02020603050405020304" pitchFamily="18" charset="0"/>
                          <a:cs typeface="Times New Roman" panose="02020603050405020304" pitchFamily="18" charset="0"/>
                        </a:rPr>
                        <a:t>Mồng 5 Tết </a:t>
                      </a:r>
                      <a:endParaRPr lang="en-US" altLang="en-US" sz="2400" b="1" dirty="0">
                        <a:solidFill>
                          <a:srgbClr val="0000FF"/>
                        </a:solidFill>
                        <a:latin typeface="Times New Roman" panose="02020603050405020304" pitchFamily="18" charset="0"/>
                        <a:ea typeface="Times New Roman" panose="02020603050405020304" pitchFamily="18"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xmlns="" val="10000"/>
                  </a:ext>
                </a:extLst>
              </a:tr>
              <a:tr h="441272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defTabSz="685800" eaLnBrk="1" hangingPunct="1">
                        <a:buNone/>
                      </a:pPr>
                      <a:endParaRPr lang="en-US" altLang="en-US" sz="1800" dirty="0">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BDD7EE"/>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defTabSz="685800" eaLnBrk="1" hangingPunct="1">
                        <a:buNone/>
                      </a:pPr>
                      <a:endParaRPr lang="en-US" altLang="en-US" sz="1800" dirty="0">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8CBAD"/>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defTabSz="685800" eaLnBrk="1" hangingPunct="1">
                        <a:buNone/>
                      </a:pPr>
                      <a:endParaRPr lang="en-US" altLang="en-US" sz="1800" dirty="0">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5E0B4"/>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defTabSz="685800" eaLnBrk="1" hangingPunct="1">
                        <a:buNone/>
                      </a:pPr>
                      <a:endParaRPr lang="en-US" altLang="en-US" sz="1800" dirty="0">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00"/>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defTabSz="685800" eaLnBrk="1" hangingPunct="1">
                        <a:buNone/>
                      </a:pPr>
                      <a:endParaRPr lang="en-US" altLang="en-US" sz="2400" dirty="0">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BDBDB"/>
                    </a:solid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lvl="0" defTabSz="685800" eaLnBrk="1" hangingPunct="1">
                        <a:buNone/>
                      </a:pPr>
                      <a:endParaRPr lang="en-US" altLang="en-US" sz="1800" dirty="0">
                        <a:latin typeface="Calibri" panose="020F0502020204030204" pitchFamily="34" charset="0"/>
                      </a:endParaRPr>
                    </a:p>
                  </a:txBody>
                  <a:tcPr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xmlns="" val="10001"/>
                  </a:ext>
                </a:extLst>
              </a:tr>
            </a:tbl>
          </a:graphicData>
        </a:graphic>
      </p:graphicFrame>
      <p:sp>
        <p:nvSpPr>
          <p:cNvPr id="8217" name="TextBox 1"/>
          <p:cNvSpPr txBox="1">
            <a:spLocks noChangeArrowheads="1"/>
          </p:cNvSpPr>
          <p:nvPr/>
        </p:nvSpPr>
        <p:spPr bwMode="auto">
          <a:xfrm>
            <a:off x="3810000" y="-1524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218" name="TextBox 2"/>
          <p:cNvSpPr txBox="1">
            <a:spLocks noChangeArrowheads="1"/>
          </p:cNvSpPr>
          <p:nvPr/>
        </p:nvSpPr>
        <p:spPr bwMode="auto">
          <a:xfrm>
            <a:off x="3581400" y="14289"/>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Bảng liệt kê các sự việc chính</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a:spLocks noChangeArrowheads="1"/>
          </p:cNvSpPr>
          <p:nvPr/>
        </p:nvSpPr>
        <p:spPr bwMode="auto">
          <a:xfrm>
            <a:off x="1816100" y="2362201"/>
            <a:ext cx="1371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Nhận</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tin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báo</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Nguyễn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Huệ</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rất</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tức</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giận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định</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đánh</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giặc</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ngay</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a:spLocks noChangeArrowheads="1"/>
          </p:cNvSpPr>
          <p:nvPr/>
        </p:nvSpPr>
        <p:spPr bwMode="auto">
          <a:xfrm>
            <a:off x="3187700" y="2362201"/>
            <a:ext cx="1371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Lên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ngôi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ho</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ng</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đế</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Đốc</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suất</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đại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binh</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tiến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quân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ra</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Bắc</a:t>
            </a: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a:spLocks noChangeArrowheads="1"/>
          </p:cNvSpPr>
          <p:nvPr/>
        </p:nvSpPr>
        <p:spPr bwMode="auto">
          <a:xfrm>
            <a:off x="4711700" y="2362200"/>
            <a:ext cx="1447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Đến</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Nghệ</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An</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a:t>
            </a:r>
            <a:r>
              <a:rPr kumimoji="0" lang="vi-VN" alt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Gặp</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Nguyễn</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Thiếp</a:t>
            </a:r>
            <a:endPar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Tuyển</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thêm</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lính</a:t>
            </a:r>
            <a:endPar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Tổ</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chức</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cuộc</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duyệt</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binh</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lớn</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Ra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lời</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phủ</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dụ</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tướng</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rPr>
              <a:t>sĩ</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a:spLocks noChangeArrowheads="1"/>
          </p:cNvSpPr>
          <p:nvPr/>
        </p:nvSpPr>
        <p:spPr bwMode="auto">
          <a:xfrm>
            <a:off x="6159500" y="2362200"/>
            <a:ext cx="1371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Đến</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Tam </a:t>
            </a:r>
            <a:r>
              <a:rPr kumimoji="0" lang="en-US" alt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Điệp</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Xử</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trí</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tướng</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Sở</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Lân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Mở</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tiệc</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khao</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quân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Tối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30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Tết</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đường</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ra</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Bắc</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a:spLocks noChangeArrowheads="1"/>
          </p:cNvSpPr>
          <p:nvPr/>
        </p:nvSpPr>
        <p:spPr bwMode="auto">
          <a:xfrm>
            <a:off x="7531100" y="2286000"/>
            <a:ext cx="1447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Công</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phá</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đồn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H</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Hồi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9007475" y="2362201"/>
            <a:ext cx="1524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Mờ</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sáng</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đánh</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chiếm</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đồn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Ngọc</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Hồi</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a:t>
            </a:r>
          </a:p>
          <a:p>
            <a:pPr marR="0" lvl="0" algn="l" defTabSz="914400" rtl="0" eaLnBrk="0" fontAlgn="base" latinLnBrk="0" hangingPunct="0">
              <a:lnSpc>
                <a:spcPct val="100000"/>
              </a:lnSpc>
              <a:spcBef>
                <a:spcPct val="0"/>
              </a:spcBef>
              <a:spcAft>
                <a:spcPct val="0"/>
              </a:spcAft>
              <a:buClrTx/>
              <a:buSzTx/>
              <a:tabLst/>
              <a:defRPr/>
            </a:pPr>
            <a:r>
              <a:rPr kumimoji="0" lang="vi-VN"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rPr>
              <a:t>Trưa</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tiến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quân</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v</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à</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o</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chiếm</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kinh</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th</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à</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nh</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a:t>
            </a:r>
            <a:r>
              <a:rPr kumimoji="0" lang="en-US" altLang="en-US" sz="2200" b="0" i="0" u="none" strike="noStrike" kern="1200" cap="none" spc="0" normalizeH="0" baseline="0" noProof="0" dirty="0" err="1">
                <a:ln>
                  <a:noFill/>
                </a:ln>
                <a:solidFill>
                  <a:prstClr val="black"/>
                </a:solidFill>
                <a:effectLst/>
                <a:uLnTx/>
                <a:uFillTx/>
                <a:latin typeface="Times New Roman" panose="02020603050405020304" pitchFamily="18" charset="0"/>
              </a:rPr>
              <a:t>Thăng</a:t>
            </a: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rPr>
              <a:t> Long</a:t>
            </a:r>
            <a:r>
              <a:rPr kumimoji="0" lang="en-US"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rPr>
              <a:t>.</a:t>
            </a:r>
            <a:endParaRPr kumimoji="0" lang="vi-VN" altLang="en-US" sz="2200" b="0" i="0" u="none" strike="noStrike" kern="1200" cap="none" spc="0" normalizeH="0" baseline="0" noProof="0" dirty="0" smtClean="0">
              <a:ln>
                <a:noFill/>
              </a:ln>
              <a:solidFill>
                <a:prstClr val="black"/>
              </a:solidFill>
              <a:effectLst/>
              <a:uLnTx/>
              <a:uFillTx/>
              <a:latin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defRPr/>
            </a:pPr>
            <a:r>
              <a:rPr lang="vi-VN" altLang="en-US" sz="2200" noProof="0" dirty="0" smtClean="0">
                <a:solidFill>
                  <a:prstClr val="black"/>
                </a:solidFill>
                <a:latin typeface="Times New Roman" panose="02020603050405020304" pitchFamily="18" charset="0"/>
              </a:rPr>
              <a:t>-&gt; Quân Thanh đại bại</a:t>
            </a: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10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905000" y="584200"/>
            <a:ext cx="8305800" cy="6110288"/>
          </a:xfrm>
          <a:prstGeom prst="rect">
            <a:avLst/>
          </a:prstGeom>
          <a:noFill/>
          <a:ln w="9525">
            <a:solidFill>
              <a:srgbClr val="FF0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Quân Thanh kéo v</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 chiếm th</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 Thăng Long, tướng Tây Sơn l</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Ngô Văn Sở lui quân về vùng núi Tam Điệp</a:t>
            </a:r>
            <a:r>
              <a:rPr kumimoji="0" lang="pt-BR" altLang="en-US" sz="23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Nhận được tin đó,Nguyễn Huệ rất tức giận, định thân chinh cầm quân đi đánh giặc ngay. Nhưng nghe lời khuyên can của các tướng lĩnh,</a:t>
            </a:r>
            <a:r>
              <a:rPr kumimoji="0" lang="en-US" altLang="en-US" sz="23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Ng</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à</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y 25, </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ông lên ngôi vua, lấy niên hiệu l</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Quang Trung,tự mình đốc suất đại binh tiến quân ra Bắc để dẹp Thanh.</a:t>
            </a:r>
            <a:r>
              <a:rPr kumimoji="0" lang="en-US" altLang="en-US" sz="2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Ng</a:t>
            </a:r>
            <a:r>
              <a:rPr kumimoji="0" lang="en-US" altLang="en-US" sz="2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y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29 đến Nghệ An</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vua gặp La Sơn Phu Tử Nguyễn Thiếp để hỏi cơ mưu đánh giặc. Dọc đường đi, vua cho kén thêm lính, mở một cuộc duyệt binh lớn, rồi ra lời phủ dụ tướng sĩ.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Ng</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à</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y 30,</a:t>
            </a:r>
            <a:r>
              <a:rPr kumimoji="0" lang="en-US" altLang="en-US" sz="23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đến Tam Điệp hội ngộ với cánh quân của tướng Sở, v</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Lân.Tại đây vua mở tiệc khao quân v</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hẹn đến mồng 7 Tết thắng giặc sẽ mở tiệc ăn mừng ở Thăng Long</a:t>
            </a:r>
            <a:r>
              <a:rPr kumimoji="0" lang="en-US" altLang="en-US" sz="2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Tối 30</a:t>
            </a:r>
            <a:r>
              <a:rPr kumimoji="0" lang="en-US" altLang="en-US" sz="23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Tết, Quang Trung chia quân l</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 5 đạo kéo quân ra Bắc.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Ng</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à</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y 3 Tết, </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đánh chiếm đồn H</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Hồi.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Mờ sáng 5 Tết </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đánh đồn Ngọc Hồi, tướng giặc l</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Sầm Nghi Đống tự thắt cổ chết. </a:t>
            </a:r>
            <a:r>
              <a:rPr kumimoji="0" lang="en-US" altLang="en-US" sz="23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Trưa mồng 5 Tết </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tiến quân v</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 Thăng Long. Trước khí thế như vũ bão của nghĩa quân Tây Sơn, </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tướng nh</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Thanh l</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Tôn Sĩ Nghị vội vã tháo chạy về nước, Vua Lê Chiêu Thống cùng gia quyến chạy trốn theo trong sự nhục nhã kinh ho</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à</a:t>
            </a:r>
            <a:r>
              <a:rPr kumimoji="0" lang="pt-BR"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ng .</a:t>
            </a:r>
            <a:endParaRPr kumimoji="0" lang="en-US" altLang="en-US" sz="2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a:spLocks noChangeArrowheads="1"/>
          </p:cNvSpPr>
          <p:nvPr/>
        </p:nvSpPr>
        <p:spPr bwMode="auto">
          <a:xfrm>
            <a:off x="4572000" y="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Tóm tắt</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29234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ircle(in)">
                                      <p:cBhvr>
                                        <p:cTn id="12"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7eb3-12ba2ba2ba2ba2ba2ba2ba2ba2ba2ba2ba2bqt.jpg"/>
          <p:cNvPicPr>
            <a:picLocks noGrp="1" noChangeAspect="1"/>
          </p:cNvPicPr>
          <p:nvPr isPhoto="1"/>
        </p:nvPicPr>
        <p:blipFill rotWithShape="1">
          <a:blip r:embed="rId3"/>
          <a:srcRect l="6860" r="1" b="1"/>
          <a:stretch/>
        </p:blipFill>
        <p:spPr>
          <a:xfrm rot="21480000">
            <a:off x="1137837" y="1024086"/>
            <a:ext cx="9916327" cy="51860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237245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ysonquangtrungml4.jpg"/>
          <p:cNvPicPr>
            <a:picLocks noGrp="1" noChangeAspect="1"/>
          </p:cNvPicPr>
          <p:nvPr isPhoto="1"/>
        </p:nvPicPr>
        <p:blipFill rotWithShape="1">
          <a:blip r:embed="rId3"/>
          <a:srcRect t="5450" r="-1" b="2454"/>
          <a:stretch/>
        </p:blipFill>
        <p:spPr>
          <a:xfrm>
            <a:off x="838200" y="-3810"/>
            <a:ext cx="9928860" cy="685800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8903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smtClean="0">
                <a:solidFill>
                  <a:prstClr val="white"/>
                </a:solidFill>
                <a:latin typeface="Arial" panose="020B0604020202020204" pitchFamily="34" charset="0"/>
                <a:cs typeface="Arial" panose="020B0604020202020204" pitchFamily="34" charset="0"/>
              </a:rPr>
              <a:t>TRÒ CHƠI</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smtClean="0">
                <a:solidFill>
                  <a:prstClr val="white"/>
                </a:solidFill>
                <a:latin typeface="Arial" panose="020B0604020202020204" pitchFamily="34" charset="0"/>
                <a:cs typeface="Arial" panose="020B0604020202020204" pitchFamily="34" charset="0"/>
              </a:rPr>
              <a:t>AI NHANH HƠN</a:t>
            </a:r>
            <a:endParaRPr lang="vi-VN" sz="6000" b="1"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pic>
        <p:nvPicPr>
          <p:cNvPr id="32" name="Picture 3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4242246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 presetClass="mediacall" presetSubtype="0" fill="hold" nodeType="withEffect">
                                      <p:stCondLst>
                                        <p:cond delay="0"/>
                                      </p:stCondLst>
                                      <p:childTnLst>
                                        <p:cmd type="call" cmd="playFromBookmark(Bookmark 1)">
                                          <p:cBhvr>
                                            <p:cTn id="27" dur="9552" fill="hold"/>
                                            <p:tgtEl>
                                              <p:spTgt spid="31"/>
                                            </p:tgtEl>
                                          </p:cBhvr>
                                        </p:cmd>
                                      </p:childTnLst>
                                    </p:cTn>
                                  </p:par>
                                  <p:par>
                                    <p:cTn id="28" presetID="49"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300" fill="hold"/>
                                            <p:tgtEl>
                                              <p:spTgt spid="13"/>
                                            </p:tgtEl>
                                            <p:attrNameLst>
                                              <p:attrName>ppt_w</p:attrName>
                                            </p:attrNameLst>
                                          </p:cBhvr>
                                          <p:tavLst>
                                            <p:tav tm="0">
                                              <p:val>
                                                <p:fltVal val="0"/>
                                              </p:val>
                                            </p:tav>
                                            <p:tav tm="100000">
                                              <p:val>
                                                <p:strVal val="#ppt_w"/>
                                              </p:val>
                                            </p:tav>
                                          </p:tavLst>
                                        </p:anim>
                                        <p:anim calcmode="lin" valueType="num">
                                          <p:cBhvr>
                                            <p:cTn id="31" dur="300" fill="hold"/>
                                            <p:tgtEl>
                                              <p:spTgt spid="13"/>
                                            </p:tgtEl>
                                            <p:attrNameLst>
                                              <p:attrName>ppt_h</p:attrName>
                                            </p:attrNameLst>
                                          </p:cBhvr>
                                          <p:tavLst>
                                            <p:tav tm="0">
                                              <p:val>
                                                <p:fltVal val="0"/>
                                              </p:val>
                                            </p:tav>
                                            <p:tav tm="100000">
                                              <p:val>
                                                <p:strVal val="#ppt_h"/>
                                              </p:val>
                                            </p:tav>
                                          </p:tavLst>
                                        </p:anim>
                                        <p:anim calcmode="lin" valueType="num">
                                          <p:cBhvr>
                                            <p:cTn id="32" dur="300" fill="hold"/>
                                            <p:tgtEl>
                                              <p:spTgt spid="13"/>
                                            </p:tgtEl>
                                            <p:attrNameLst>
                                              <p:attrName>style.rotation</p:attrName>
                                            </p:attrNameLst>
                                          </p:cBhvr>
                                          <p:tavLst>
                                            <p:tav tm="0">
                                              <p:val>
                                                <p:fltVal val="360"/>
                                              </p:val>
                                            </p:tav>
                                            <p:tav tm="100000">
                                              <p:val>
                                                <p:fltVal val="0"/>
                                              </p:val>
                                            </p:tav>
                                          </p:tavLst>
                                        </p:anim>
                                        <p:animEffect transition="in" filter="fade">
                                          <p:cBhvr>
                                            <p:cTn id="33" dur="300"/>
                                            <p:tgtEl>
                                              <p:spTgt spid="13"/>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700" fill="hold"/>
                                            <p:tgtEl>
                                              <p:spTgt spid="9"/>
                                            </p:tgtEl>
                                            <p:attrNameLst>
                                              <p:attrName>ppt_w</p:attrName>
                                            </p:attrNameLst>
                                          </p:cBhvr>
                                          <p:tavLst>
                                            <p:tav tm="0">
                                              <p:val>
                                                <p:strVal val="#ppt_w+.3"/>
                                              </p:val>
                                            </p:tav>
                                            <p:tav tm="100000">
                                              <p:val>
                                                <p:strVal val="#ppt_w"/>
                                              </p:val>
                                            </p:tav>
                                          </p:tavLst>
                                        </p:anim>
                                        <p:anim calcmode="lin" valueType="num">
                                          <p:cBhvr>
                                            <p:cTn id="37" dur="700" fill="hold"/>
                                            <p:tgtEl>
                                              <p:spTgt spid="9"/>
                                            </p:tgtEl>
                                            <p:attrNameLst>
                                              <p:attrName>ppt_h</p:attrName>
                                            </p:attrNameLst>
                                          </p:cBhvr>
                                          <p:tavLst>
                                            <p:tav tm="0">
                                              <p:val>
                                                <p:strVal val="#ppt_h"/>
                                              </p:val>
                                            </p:tav>
                                            <p:tav tm="100000">
                                              <p:val>
                                                <p:strVal val="#ppt_h"/>
                                              </p:val>
                                            </p:tav>
                                          </p:tavLst>
                                        </p:anim>
                                        <p:animEffect transition="in" filter="fade">
                                          <p:cBhvr>
                                            <p:cTn id="38" dur="700"/>
                                            <p:tgtEl>
                                              <p:spTgt spid="9"/>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700" fill="hold"/>
                                            <p:tgtEl>
                                              <p:spTgt spid="8"/>
                                            </p:tgtEl>
                                            <p:attrNameLst>
                                              <p:attrName>ppt_w</p:attrName>
                                            </p:attrNameLst>
                                          </p:cBhvr>
                                          <p:tavLst>
                                            <p:tav tm="0">
                                              <p:val>
                                                <p:strVal val="#ppt_w+.3"/>
                                              </p:val>
                                            </p:tav>
                                            <p:tav tm="100000">
                                              <p:val>
                                                <p:strVal val="#ppt_w"/>
                                              </p:val>
                                            </p:tav>
                                          </p:tavLst>
                                        </p:anim>
                                        <p:anim calcmode="lin" valueType="num">
                                          <p:cBhvr>
                                            <p:cTn id="42" dur="700" fill="hold"/>
                                            <p:tgtEl>
                                              <p:spTgt spid="8"/>
                                            </p:tgtEl>
                                            <p:attrNameLst>
                                              <p:attrName>ppt_h</p:attrName>
                                            </p:attrNameLst>
                                          </p:cBhvr>
                                          <p:tavLst>
                                            <p:tav tm="0">
                                              <p:val>
                                                <p:strVal val="#ppt_h"/>
                                              </p:val>
                                            </p:tav>
                                            <p:tav tm="100000">
                                              <p:val>
                                                <p:strVal val="#ppt_h"/>
                                              </p:val>
                                            </p:tav>
                                          </p:tavLst>
                                        </p:anim>
                                        <p:animEffect transition="in" filter="fade">
                                          <p:cBhvr>
                                            <p:cTn id="43" dur="7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7" name="suonho.wav"/>
                                            </p:tgtEl>
                                          </p:cMediaNode>
                                        </p:audio>
                                      </p:subTnLst>
                                    </p:cTn>
                                  </p:par>
                                  <p:par>
                                    <p:cTn id="44" presetID="14" presetClass="entr" presetSubtype="1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47"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4"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5" name="Beep_1.wav"/>
                                            </p:tgtEl>
                                          </p:cMediaNode>
                                        </p:audio>
                                      </p:subTnLst>
                                    </p:cTn>
                                  </p:par>
                                  <p:par>
                                    <p:cTn id="26" presetID="1" presetClass="mediacall" presetSubtype="0" fill="hold" nodeType="withEffect">
                                      <p:stCondLst>
                                        <p:cond delay="0"/>
                                      </p:stCondLst>
                                      <p:childTnLst>
                                        <p:cmd type="call" cmd="playFrom(0.000)">
                                          <p:cBhvr>
                                            <p:cTn id="27" dur="9552" fill="hold"/>
                                            <p:tgtEl>
                                              <p:spTgt spid="31"/>
                                            </p:tgtEl>
                                          </p:cBhvr>
                                        </p:cmd>
                                      </p:childTnLst>
                                    </p:cTn>
                                  </p:par>
                                  <p:par>
                                    <p:cTn id="28" presetID="49"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300" fill="hold"/>
                                            <p:tgtEl>
                                              <p:spTgt spid="13"/>
                                            </p:tgtEl>
                                            <p:attrNameLst>
                                              <p:attrName>ppt_w</p:attrName>
                                            </p:attrNameLst>
                                          </p:cBhvr>
                                          <p:tavLst>
                                            <p:tav tm="0">
                                              <p:val>
                                                <p:fltVal val="0"/>
                                              </p:val>
                                            </p:tav>
                                            <p:tav tm="100000">
                                              <p:val>
                                                <p:strVal val="#ppt_w"/>
                                              </p:val>
                                            </p:tav>
                                          </p:tavLst>
                                        </p:anim>
                                        <p:anim calcmode="lin" valueType="num">
                                          <p:cBhvr>
                                            <p:cTn id="31" dur="300" fill="hold"/>
                                            <p:tgtEl>
                                              <p:spTgt spid="13"/>
                                            </p:tgtEl>
                                            <p:attrNameLst>
                                              <p:attrName>ppt_h</p:attrName>
                                            </p:attrNameLst>
                                          </p:cBhvr>
                                          <p:tavLst>
                                            <p:tav tm="0">
                                              <p:val>
                                                <p:fltVal val="0"/>
                                              </p:val>
                                            </p:tav>
                                            <p:tav tm="100000">
                                              <p:val>
                                                <p:strVal val="#ppt_h"/>
                                              </p:val>
                                            </p:tav>
                                          </p:tavLst>
                                        </p:anim>
                                        <p:anim calcmode="lin" valueType="num">
                                          <p:cBhvr>
                                            <p:cTn id="32" dur="300" fill="hold"/>
                                            <p:tgtEl>
                                              <p:spTgt spid="13"/>
                                            </p:tgtEl>
                                            <p:attrNameLst>
                                              <p:attrName>style.rotation</p:attrName>
                                            </p:attrNameLst>
                                          </p:cBhvr>
                                          <p:tavLst>
                                            <p:tav tm="0">
                                              <p:val>
                                                <p:fltVal val="360"/>
                                              </p:val>
                                            </p:tav>
                                            <p:tav tm="100000">
                                              <p:val>
                                                <p:fltVal val="0"/>
                                              </p:val>
                                            </p:tav>
                                          </p:tavLst>
                                        </p:anim>
                                        <p:animEffect transition="in" filter="fade">
                                          <p:cBhvr>
                                            <p:cTn id="33" dur="300"/>
                                            <p:tgtEl>
                                              <p:spTgt spid="13"/>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700" fill="hold"/>
                                            <p:tgtEl>
                                              <p:spTgt spid="9"/>
                                            </p:tgtEl>
                                            <p:attrNameLst>
                                              <p:attrName>ppt_w</p:attrName>
                                            </p:attrNameLst>
                                          </p:cBhvr>
                                          <p:tavLst>
                                            <p:tav tm="0">
                                              <p:val>
                                                <p:strVal val="#ppt_w+.3"/>
                                              </p:val>
                                            </p:tav>
                                            <p:tav tm="100000">
                                              <p:val>
                                                <p:strVal val="#ppt_w"/>
                                              </p:val>
                                            </p:tav>
                                          </p:tavLst>
                                        </p:anim>
                                        <p:anim calcmode="lin" valueType="num">
                                          <p:cBhvr>
                                            <p:cTn id="37" dur="700" fill="hold"/>
                                            <p:tgtEl>
                                              <p:spTgt spid="9"/>
                                            </p:tgtEl>
                                            <p:attrNameLst>
                                              <p:attrName>ppt_h</p:attrName>
                                            </p:attrNameLst>
                                          </p:cBhvr>
                                          <p:tavLst>
                                            <p:tav tm="0">
                                              <p:val>
                                                <p:strVal val="#ppt_h"/>
                                              </p:val>
                                            </p:tav>
                                            <p:tav tm="100000">
                                              <p:val>
                                                <p:strVal val="#ppt_h"/>
                                              </p:val>
                                            </p:tav>
                                          </p:tavLst>
                                        </p:anim>
                                        <p:animEffect transition="in" filter="fade">
                                          <p:cBhvr>
                                            <p:cTn id="38" dur="700"/>
                                            <p:tgtEl>
                                              <p:spTgt spid="9"/>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700" fill="hold"/>
                                            <p:tgtEl>
                                              <p:spTgt spid="8"/>
                                            </p:tgtEl>
                                            <p:attrNameLst>
                                              <p:attrName>ppt_w</p:attrName>
                                            </p:attrNameLst>
                                          </p:cBhvr>
                                          <p:tavLst>
                                            <p:tav tm="0">
                                              <p:val>
                                                <p:strVal val="#ppt_w+.3"/>
                                              </p:val>
                                            </p:tav>
                                            <p:tav tm="100000">
                                              <p:val>
                                                <p:strVal val="#ppt_w"/>
                                              </p:val>
                                            </p:tav>
                                          </p:tavLst>
                                        </p:anim>
                                        <p:anim calcmode="lin" valueType="num">
                                          <p:cBhvr>
                                            <p:cTn id="42" dur="700" fill="hold"/>
                                            <p:tgtEl>
                                              <p:spTgt spid="8"/>
                                            </p:tgtEl>
                                            <p:attrNameLst>
                                              <p:attrName>ppt_h</p:attrName>
                                            </p:attrNameLst>
                                          </p:cBhvr>
                                          <p:tavLst>
                                            <p:tav tm="0">
                                              <p:val>
                                                <p:strVal val="#ppt_h"/>
                                              </p:val>
                                            </p:tav>
                                            <p:tav tm="100000">
                                              <p:val>
                                                <p:strVal val="#ppt_h"/>
                                              </p:val>
                                            </p:tav>
                                          </p:tavLst>
                                        </p:anim>
                                        <p:animEffect transition="in" filter="fade">
                                          <p:cBhvr>
                                            <p:cTn id="43" dur="7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16" name="suonho.wav"/>
                                            </p:tgtEl>
                                          </p:cMediaNode>
                                        </p:audio>
                                      </p:subTnLst>
                                    </p:cTn>
                                  </p:par>
                                  <p:par>
                                    <p:cTn id="44" presetID="14" presetClass="entr" presetSubtype="1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47"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louetle-PaulMauriat_42juw">
            <a:hlinkClick r:id="" action="ppaction://media"/>
            <a:extLst>
              <a:ext uri="{FF2B5EF4-FFF2-40B4-BE49-F238E27FC236}">
                <a16:creationId xmlns:a16="http://schemas.microsoft.com/office/drawing/2014/main" xmlns="" id="{D1DDFB24-FD06-42D3-A0E6-34CED86CA267}"/>
              </a:ext>
            </a:extLst>
          </p:cNvPr>
          <p:cNvPicPr>
            <a:picLocks noChangeAspect="1"/>
          </p:cNvPicPr>
          <p:nvPr>
            <a:audioFile r:link="rId1"/>
            <p:extLst>
              <p:ext uri="{DAA4B4D4-6D71-4841-9C94-3DE7FCFB9230}">
                <p14:media xmlns:p14="http://schemas.microsoft.com/office/powerpoint/2010/main" r:embed="rId2">
                  <p14:trim st="17169" end="109437.4375"/>
                </p14:media>
              </p:ext>
            </p:extLst>
          </p:nvPr>
        </p:nvPicPr>
        <p:blipFill>
          <a:blip r:embed="rId7"/>
          <a:stretch>
            <a:fillRect/>
          </a:stretch>
        </p:blipFill>
        <p:spPr>
          <a:xfrm>
            <a:off x="312058" y="6114143"/>
            <a:ext cx="609600" cy="609600"/>
          </a:xfrm>
          <a:prstGeom prst="rect">
            <a:avLst/>
          </a:prstGeom>
        </p:spPr>
      </p:pic>
      <p:pic>
        <p:nvPicPr>
          <p:cNvPr id="5" name="Hình ảnh 4">
            <a:extLst>
              <a:ext uri="{FF2B5EF4-FFF2-40B4-BE49-F238E27FC236}">
                <a16:creationId xmlns:a16="http://schemas.microsoft.com/office/drawing/2014/main" xmlns="" id="{44212A46-4401-4430-992B-6F070B7BCA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2000" cy="6966857"/>
          </a:xfrm>
          <a:prstGeom prst="rect">
            <a:avLst/>
          </a:prstGeom>
        </p:spPr>
      </p:pic>
      <p:sp>
        <p:nvSpPr>
          <p:cNvPr id="6" name="Hộp Văn bản 5">
            <a:extLst>
              <a:ext uri="{FF2B5EF4-FFF2-40B4-BE49-F238E27FC236}">
                <a16:creationId xmlns:a16="http://schemas.microsoft.com/office/drawing/2014/main" xmlns="" id="{7F0B2948-B448-4AD2-9FCC-C0BC44A14B0C}"/>
              </a:ext>
            </a:extLst>
          </p:cNvPr>
          <p:cNvSpPr txBox="1"/>
          <p:nvPr/>
        </p:nvSpPr>
        <p:spPr>
          <a:xfrm>
            <a:off x="899886" y="1741714"/>
            <a:ext cx="2946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10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tác</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phẩm</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Hộp Văn bản 6">
            <a:extLst>
              <a:ext uri="{FF2B5EF4-FFF2-40B4-BE49-F238E27FC236}">
                <a16:creationId xmlns:a16="http://schemas.microsoft.com/office/drawing/2014/main" xmlns="" id="{DAAA54E5-6550-48B0-A89E-412D8C90A455}"/>
              </a:ext>
            </a:extLst>
          </p:cNvPr>
          <p:cNvSpPr txBox="1"/>
          <p:nvPr/>
        </p:nvSpPr>
        <p:spPr>
          <a:xfrm>
            <a:off x="4513943" y="1843314"/>
            <a:ext cx="2946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vừa</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vừa</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 10 </a:t>
            </a:r>
            <a:r>
              <a:rPr kumimoji="0" lang="en-BZ"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BZ"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Hộp Văn bản 7">
            <a:extLst>
              <a:ext uri="{FF2B5EF4-FFF2-40B4-BE49-F238E27FC236}">
                <a16:creationId xmlns:a16="http://schemas.microsoft.com/office/drawing/2014/main" xmlns="" id="{FA4D6C0D-6105-4BFB-8898-2C1E2A308076}"/>
              </a:ext>
            </a:extLst>
          </p:cNvPr>
          <p:cNvSpPr txBox="1"/>
          <p:nvPr/>
        </p:nvSpPr>
        <p:spPr>
          <a:xfrm>
            <a:off x="8352971" y="1843314"/>
            <a:ext cx="2946400"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Calibri" panose="020F0502020204030204"/>
                <a:ea typeface="+mn-ea"/>
                <a:cs typeface="+mn-cs"/>
              </a:rPr>
              <a:t>Mỗi câu trả lời đúng sẽ đúng và nhanh nhất được tính 1 sao.Ai được nhiều sao nhất sẽ được 10 điểm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000"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ộp Văn bản 8">
            <a:extLst>
              <a:ext uri="{FF2B5EF4-FFF2-40B4-BE49-F238E27FC236}">
                <a16:creationId xmlns:a16="http://schemas.microsoft.com/office/drawing/2014/main" xmlns="" id="{C0BA698E-1E9F-4911-87E5-4AA82ED35677}"/>
              </a:ext>
            </a:extLst>
          </p:cNvPr>
          <p:cNvSpPr txBox="1"/>
          <p:nvPr/>
        </p:nvSpPr>
        <p:spPr>
          <a:xfrm>
            <a:off x="4310742" y="4543583"/>
            <a:ext cx="43542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7200" b="1" i="1" u="sng" strike="noStrike" kern="1200" cap="none" spc="0" normalizeH="0" baseline="0" noProof="0" dirty="0">
                <a:ln>
                  <a:noFill/>
                </a:ln>
                <a:solidFill>
                  <a:srgbClr val="FFFF00"/>
                </a:solidFill>
                <a:effectLst/>
                <a:uLnTx/>
                <a:uFillTx/>
                <a:latin typeface="Calibri" panose="020F0502020204030204"/>
                <a:ea typeface="+mn-ea"/>
                <a:cs typeface="+mn-cs"/>
              </a:rPr>
              <a:t>THỂ LỆ</a:t>
            </a:r>
          </a:p>
        </p:txBody>
      </p:sp>
      <p:pic>
        <p:nvPicPr>
          <p:cNvPr id="2" name="Aloette-Paul-Mauriat">
            <a:hlinkClick r:id="" action="ppaction://media"/>
            <a:extLst>
              <a:ext uri="{FF2B5EF4-FFF2-40B4-BE49-F238E27FC236}">
                <a16:creationId xmlns:a16="http://schemas.microsoft.com/office/drawing/2014/main" xmlns="" id="{DB2E5E11-28AF-41C4-8BBE-8EC26CB8924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461675" y="3124200"/>
            <a:ext cx="609600" cy="609600"/>
          </a:xfrm>
          <a:prstGeom prst="rect">
            <a:avLst/>
          </a:prstGeom>
        </p:spPr>
      </p:pic>
    </p:spTree>
    <p:extLst>
      <p:ext uri="{BB962C8B-B14F-4D97-AF65-F5344CB8AC3E}">
        <p14:creationId xmlns:p14="http://schemas.microsoft.com/office/powerpoint/2010/main" val="32250643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Tác</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giả</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của</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1" u="none" strike="noStrike" kern="1200" cap="none" spc="0" normalizeH="0" baseline="0" noProof="0" dirty="0" err="1">
                <a:ln>
                  <a:noFill/>
                </a:ln>
                <a:solidFill>
                  <a:srgbClr val="FFFF00"/>
                </a:solidFill>
                <a:effectLst/>
                <a:uLnTx/>
                <a:uFillTx/>
                <a:latin typeface="Calibri" panose="020F0502020204030204"/>
                <a:ea typeface="+mn-ea"/>
                <a:cs typeface="+mn-cs"/>
              </a:rPr>
              <a:t>Hoàng</a:t>
            </a:r>
            <a:r>
              <a:rPr kumimoji="0" lang="en-US" sz="5400" b="1" i="1" u="none" strike="noStrike" kern="1200" cap="none" spc="0" normalizeH="0" baseline="0" noProof="0" dirty="0">
                <a:ln>
                  <a:noFill/>
                </a:ln>
                <a:solidFill>
                  <a:srgbClr val="FFFF00"/>
                </a:solidFill>
                <a:effectLst/>
                <a:uLnTx/>
                <a:uFillTx/>
                <a:latin typeface="Calibri" panose="020F0502020204030204"/>
                <a:ea typeface="+mn-ea"/>
                <a:cs typeface="+mn-cs"/>
              </a:rPr>
              <a:t> Lê </a:t>
            </a:r>
            <a:r>
              <a:rPr kumimoji="0" lang="en-US" sz="5400" b="1" i="1" u="none" strike="noStrike" kern="1200" cap="none" spc="0" normalizeH="0" baseline="0" noProof="0" dirty="0" err="1">
                <a:ln>
                  <a:noFill/>
                </a:ln>
                <a:solidFill>
                  <a:srgbClr val="FFFF00"/>
                </a:solidFill>
                <a:effectLst/>
                <a:uLnTx/>
                <a:uFillTx/>
                <a:latin typeface="Calibri" panose="020F0502020204030204"/>
                <a:ea typeface="+mn-ea"/>
                <a:cs typeface="+mn-cs"/>
              </a:rPr>
              <a:t>nhất</a:t>
            </a:r>
            <a:r>
              <a:rPr kumimoji="0" lang="en-US" sz="54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1" u="none" strike="noStrike" kern="1200" cap="none" spc="0" normalizeH="0" baseline="0" noProof="0" dirty="0" err="1">
                <a:ln>
                  <a:noFill/>
                </a:ln>
                <a:solidFill>
                  <a:srgbClr val="FFFF00"/>
                </a:solidFill>
                <a:effectLst/>
                <a:uLnTx/>
                <a:uFillTx/>
                <a:latin typeface="Calibri" panose="020F0502020204030204"/>
                <a:ea typeface="+mn-ea"/>
                <a:cs typeface="+mn-cs"/>
              </a:rPr>
              <a:t>thống</a:t>
            </a:r>
            <a:r>
              <a:rPr kumimoji="0" lang="en-US" sz="54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1" u="none" strike="noStrike" kern="1200" cap="none" spc="0" normalizeH="0" baseline="0" noProof="0" dirty="0" err="1">
                <a:ln>
                  <a:noFill/>
                </a:ln>
                <a:solidFill>
                  <a:srgbClr val="FFFF00"/>
                </a:solidFill>
                <a:effectLst/>
                <a:uLnTx/>
                <a:uFillTx/>
                <a:latin typeface="Calibri" panose="020F0502020204030204"/>
                <a:ea typeface="+mn-ea"/>
                <a:cs typeface="+mn-cs"/>
              </a:rPr>
              <a:t>chí</a:t>
            </a:r>
            <a:r>
              <a:rPr kumimoji="0" lang="en-US" sz="54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là</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ai?</a:t>
            </a:r>
            <a:endParaRPr kumimoji="0" lang="en-US" sz="5400" b="1"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Ngô</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Gia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phái</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3" name="Countdown Timer 20 sec ( v 466 ) news theme - circle equalizer effects with sound HD 4k!">
            <a:hlinkClick r:id="" action="ppaction://media"/>
            <a:extLst>
              <a:ext uri="{FF2B5EF4-FFF2-40B4-BE49-F238E27FC236}">
                <a16:creationId xmlns:a16="http://schemas.microsoft.com/office/drawing/2014/main" xmlns="" id="{0226B819-1FF8-4D2C-925F-7954E13AB231}"/>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527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video>
              <p:cMediaNode vol="80000">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3"/>
                                        </p:tgtEl>
                                      </p:cBhvr>
                                    </p:cmd>
                                  </p:childTnLst>
                                </p:cTn>
                              </p:par>
                            </p:childTnLst>
                          </p:cTn>
                        </p:par>
                      </p:childTnLst>
                    </p:cTn>
                  </p:par>
                </p:childTnLst>
              </p:cTn>
              <p:nextCondLst>
                <p:cond evt="onClick" delay="0">
                  <p:tgtEl>
                    <p:spTgt spid="3"/>
                  </p:tgtEl>
                </p:cond>
              </p:nextCondLst>
            </p:seq>
          </p:childTnLst>
        </p:cTn>
      </p:par>
    </p:tnLst>
    <p:bldLst>
      <p:bldP spid="60"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Hoàng</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Lê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nhất</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thống</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chí</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viết</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bằng</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chữ</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gì</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a:t>
              </a:r>
              <a:r>
                <a:rPr kumimoji="0" lang="en-BZ"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ữ </a:t>
              </a:r>
              <a:r>
                <a:rPr kumimoji="0" lang="en-BZ"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98ECB37F-BB56-426B-9F51-FC627BEAD9B6}"/>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01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69EF41C-9850-4090-880A-ED980CC8D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72" y="0"/>
            <a:ext cx="6858000" cy="6858000"/>
          </a:xfrm>
          <a:prstGeom prst="rect">
            <a:avLst/>
          </a:prstGeom>
        </p:spPr>
      </p:pic>
      <p:sp>
        <p:nvSpPr>
          <p:cNvPr id="5" name="Rectangle 4">
            <a:extLst>
              <a:ext uri="{FF2B5EF4-FFF2-40B4-BE49-F238E27FC236}">
                <a16:creationId xmlns:a16="http://schemas.microsoft.com/office/drawing/2014/main" xmlns="" id="{9976CF2B-B47F-4B79-8D88-496FE15A16DD}"/>
              </a:ext>
            </a:extLst>
          </p:cNvPr>
          <p:cNvSpPr/>
          <p:nvPr/>
        </p:nvSpPr>
        <p:spPr>
          <a:xfrm>
            <a:off x="6456218" y="381000"/>
            <a:ext cx="5268750" cy="5416868"/>
          </a:xfrm>
          <a:prstGeom prst="rect">
            <a:avLst/>
          </a:prstGeom>
        </p:spPr>
        <p:txBody>
          <a:bodyPr wrap="square">
            <a:spAutoFit/>
          </a:bodyPr>
          <a:lstStyle/>
          <a:p>
            <a:pPr algn="ctr">
              <a:lnSpc>
                <a:spcPct val="70000"/>
              </a:lnSpc>
              <a:spcAft>
                <a:spcPts val="600"/>
              </a:spcAft>
            </a:pPr>
            <a:r>
              <a:rPr lang="vi-VN" sz="9600" b="1" kern="100" dirty="0" smtClean="0">
                <a:solidFill>
                  <a:schemeClr val="accent5"/>
                </a:solidFill>
                <a:latin typeface="#9Slide05 Israquella" pitchFamily="2" charset="0"/>
                <a:ea typeface="SimSun" panose="02010600030101010101" pitchFamily="2" charset="-122"/>
              </a:rPr>
              <a:t>Trò chơi</a:t>
            </a:r>
          </a:p>
          <a:p>
            <a:pPr algn="ctr">
              <a:lnSpc>
                <a:spcPct val="70000"/>
              </a:lnSpc>
              <a:spcAft>
                <a:spcPts val="600"/>
              </a:spcAft>
            </a:pPr>
            <a:endParaRPr lang="vi-VN" sz="9600" b="1" kern="100" dirty="0">
              <a:solidFill>
                <a:srgbClr val="FF0000"/>
              </a:solidFill>
              <a:latin typeface="#9Slide05 Israquella" pitchFamily="2" charset="0"/>
              <a:ea typeface="SimSun" panose="02010600030101010101" pitchFamily="2" charset="-122"/>
            </a:endParaRPr>
          </a:p>
          <a:p>
            <a:pPr algn="ctr">
              <a:lnSpc>
                <a:spcPct val="70000"/>
              </a:lnSpc>
              <a:spcAft>
                <a:spcPts val="600"/>
              </a:spcAft>
            </a:pPr>
            <a:r>
              <a:rPr lang="en-US" sz="9600" b="1" kern="100" dirty="0" err="1" smtClean="0">
                <a:solidFill>
                  <a:srgbClr val="FF0000"/>
                </a:solidFill>
                <a:latin typeface="#9Slide05 Israquella" pitchFamily="2" charset="0"/>
                <a:ea typeface="SimSun" panose="02010600030101010101" pitchFamily="2" charset="-122"/>
              </a:rPr>
              <a:t>Mảnh</a:t>
            </a:r>
            <a:r>
              <a:rPr lang="en-US" sz="9600" b="1" kern="100" dirty="0" smtClean="0">
                <a:solidFill>
                  <a:srgbClr val="FF0000"/>
                </a:solidFill>
                <a:latin typeface="#9Slide05 Israquella" pitchFamily="2" charset="0"/>
                <a:ea typeface="SimSun" panose="02010600030101010101" pitchFamily="2" charset="-122"/>
              </a:rPr>
              <a:t> </a:t>
            </a:r>
            <a:r>
              <a:rPr lang="en-US" sz="9600" b="1" kern="100" dirty="0" err="1">
                <a:solidFill>
                  <a:srgbClr val="FF0000"/>
                </a:solidFill>
                <a:latin typeface="#9Slide05 Israquella" pitchFamily="2" charset="0"/>
                <a:ea typeface="SimSun" panose="02010600030101010101" pitchFamily="2" charset="-122"/>
              </a:rPr>
              <a:t>ghép</a:t>
            </a:r>
            <a:r>
              <a:rPr lang="en-US" sz="9600" b="1" kern="100" dirty="0">
                <a:solidFill>
                  <a:srgbClr val="FF0000"/>
                </a:solidFill>
                <a:latin typeface="#9Slide05 Israquella" pitchFamily="2" charset="0"/>
                <a:ea typeface="SimSun" panose="02010600030101010101" pitchFamily="2" charset="-122"/>
              </a:rPr>
              <a:t> </a:t>
            </a:r>
            <a:r>
              <a:rPr lang="en-US" sz="9600" b="1" kern="100" dirty="0" err="1">
                <a:solidFill>
                  <a:srgbClr val="FF0000"/>
                </a:solidFill>
                <a:latin typeface="#9Slide05 Israquella" pitchFamily="2" charset="0"/>
                <a:ea typeface="SimSun" panose="02010600030101010101" pitchFamily="2" charset="-122"/>
              </a:rPr>
              <a:t>bí</a:t>
            </a:r>
            <a:r>
              <a:rPr lang="en-US" sz="9600" b="1" kern="100" dirty="0">
                <a:solidFill>
                  <a:srgbClr val="FF0000"/>
                </a:solidFill>
                <a:latin typeface="#9Slide05 Israquella" pitchFamily="2" charset="0"/>
                <a:ea typeface="SimSun" panose="02010600030101010101" pitchFamily="2" charset="-122"/>
              </a:rPr>
              <a:t> </a:t>
            </a:r>
            <a:r>
              <a:rPr lang="en-US" sz="9600" b="1" kern="100" dirty="0" err="1">
                <a:solidFill>
                  <a:srgbClr val="FF0000"/>
                </a:solidFill>
                <a:latin typeface="#9Slide05 Israquella" pitchFamily="2" charset="0"/>
                <a:ea typeface="SimSun" panose="02010600030101010101" pitchFamily="2" charset="-122"/>
              </a:rPr>
              <a:t>mật</a:t>
            </a:r>
            <a:r>
              <a:rPr lang="en-US" sz="9600" b="1" kern="100" dirty="0">
                <a:solidFill>
                  <a:srgbClr val="FF0000"/>
                </a:solidFill>
                <a:latin typeface="#9Slide05 Israquella" pitchFamily="2" charset="0"/>
                <a:ea typeface="SimSun" panose="02010600030101010101" pitchFamily="2" charset="-122"/>
              </a:rPr>
              <a:t>. </a:t>
            </a:r>
            <a:endParaRPr lang="en-SG" sz="9600" b="1" kern="100" dirty="0">
              <a:solidFill>
                <a:srgbClr val="FF0000"/>
              </a:solidFill>
              <a:effectLst/>
              <a:latin typeface="#9Slide05 Israquella" pitchFamily="2" charset="0"/>
              <a:ea typeface="SimSun" panose="02010600030101010101" pitchFamily="2" charset="-122"/>
            </a:endParaRPr>
          </a:p>
        </p:txBody>
      </p:sp>
    </p:spTree>
    <p:extLst>
      <p:ext uri="{BB962C8B-B14F-4D97-AF65-F5344CB8AC3E}">
        <p14:creationId xmlns:p14="http://schemas.microsoft.com/office/powerpoint/2010/main" val="8304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Tác</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phẩm</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viết</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theo</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thể</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loại</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nào</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BZ"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Tiểu</a:t>
              </a:r>
              <a:r>
                <a:rPr kumimoji="0" lang="en-BZ"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thuyết</a:t>
              </a:r>
              <a:r>
                <a:rPr kumimoji="0" lang="en-BZ"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lịch</a:t>
              </a:r>
              <a:r>
                <a:rPr kumimoji="0" lang="en-BZ"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BZ"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a:t>
              </a:r>
              <a:r>
                <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ư</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ơng</a:t>
              </a:r>
              <a:r>
                <a:rPr kumimoji="0" lang="en-BZ"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hồi</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FD27B071-6344-491B-92EB-4FA8A8043227}"/>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610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Hoàng</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Lê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nhất</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thống</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chí</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chia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làm</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mấy</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hồi</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671"/>
            <a:ext cx="455948" cy="3255487"/>
            <a:chOff x="393013" y="1031767"/>
            <a:chExt cx="455948" cy="3255487"/>
          </a:xfrm>
        </p:grpSpPr>
        <p:cxnSp>
          <p:nvCxnSpPr>
            <p:cNvPr id="13" name="Straight Connector 12"/>
            <p:cNvCxnSpPr>
              <a:stCxn id="29" idx="4"/>
              <a:endCxn id="64" idx="0"/>
            </p:cNvCxnSpPr>
            <p:nvPr/>
          </p:nvCxnSpPr>
          <p:spPr>
            <a:xfrm>
              <a:off x="556616" y="1031767"/>
              <a:ext cx="64371" cy="2799539"/>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hồi</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543290" y="304100"/>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117727C5-6D08-4BE6-B306-C5123AC48F54}"/>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922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Văn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bản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được</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trích</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hồi</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thứ</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mấy</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Hồi</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t>
              </a:r>
              <a:r>
                <a:rPr kumimoji="0" lang="en-BZ"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ứ 14</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466DB0A8-0C31-4BCB-BD7A-08F7A131885D}"/>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340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Điền</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vào</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chỗ</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trống</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từ</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phù</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FF00"/>
                </a:solidFill>
                <a:effectLst/>
                <a:uLnTx/>
                <a:uFillTx/>
                <a:latin typeface="Calibri" panose="020F0502020204030204"/>
                <a:ea typeface="+mn-ea"/>
                <a:cs typeface="+mn-cs"/>
              </a:rPr>
              <a:t>hợp</a:t>
            </a:r>
            <a:r>
              <a:rPr kumimoji="0" lang="en-US" sz="4800" b="1" i="1" u="none" strike="noStrike" kern="1200" cap="none" spc="0" normalizeH="0" baseline="0" noProof="0" dirty="0">
                <a:ln>
                  <a:noFill/>
                </a:ln>
                <a:solidFill>
                  <a:srgbClr val="FFFF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Đánh</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 ………., </a:t>
            </a: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quân</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 Thanh </a:t>
            </a: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bị</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thua</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trận</a:t>
            </a:r>
            <a:endParaRPr kumimoji="0" lang="en-US" sz="3200" b="0"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Ngọc</a:t>
              </a:r>
              <a:r>
                <a:rPr kumimoji="0" lang="en-BZ"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Hồi</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6</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B54B4306-33A1-4815-A08E-107C8250B980}"/>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56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515"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Calibri" panose="020F0502020204030204"/>
              </a:rPr>
              <a:t>“</a:t>
            </a:r>
            <a:r>
              <a:rPr lang="en-US" sz="6000" b="1" dirty="0" err="1">
                <a:solidFill>
                  <a:srgbClr val="FFFF00"/>
                </a:solidFill>
                <a:latin typeface="Calibri" panose="020F0502020204030204"/>
              </a:rPr>
              <a:t>Hoàng</a:t>
            </a:r>
            <a:r>
              <a:rPr lang="en-US" sz="6000" b="1" dirty="0">
                <a:solidFill>
                  <a:srgbClr val="FFFF00"/>
                </a:solidFill>
                <a:latin typeface="Calibri" panose="020F0502020204030204"/>
              </a:rPr>
              <a:t> Lê </a:t>
            </a:r>
            <a:r>
              <a:rPr lang="en-US" sz="6000" b="1" dirty="0" err="1">
                <a:solidFill>
                  <a:srgbClr val="FFFF00"/>
                </a:solidFill>
                <a:latin typeface="Calibri" panose="020F0502020204030204"/>
              </a:rPr>
              <a:t>nhất</a:t>
            </a:r>
            <a:r>
              <a:rPr lang="en-US" sz="6000" b="1" dirty="0">
                <a:solidFill>
                  <a:srgbClr val="FFFF00"/>
                </a:solidFill>
                <a:latin typeface="Calibri" panose="020F0502020204030204"/>
              </a:rPr>
              <a:t> </a:t>
            </a:r>
            <a:r>
              <a:rPr lang="en-US" sz="6000" b="1" dirty="0" err="1">
                <a:solidFill>
                  <a:srgbClr val="FFFF00"/>
                </a:solidFill>
                <a:latin typeface="Calibri" panose="020F0502020204030204"/>
              </a:rPr>
              <a:t>thống</a:t>
            </a:r>
            <a:r>
              <a:rPr lang="en-US" sz="6000" b="1" dirty="0">
                <a:solidFill>
                  <a:srgbClr val="FFFF00"/>
                </a:solidFill>
                <a:latin typeface="Calibri" panose="020F0502020204030204"/>
              </a:rPr>
              <a:t>” </a:t>
            </a:r>
            <a:r>
              <a:rPr lang="en-US" sz="6000" b="1" dirty="0" err="1">
                <a:solidFill>
                  <a:srgbClr val="FFFF00"/>
                </a:solidFill>
                <a:latin typeface="Calibri" panose="020F0502020204030204"/>
              </a:rPr>
              <a:t>nghĩa</a:t>
            </a:r>
            <a:r>
              <a:rPr lang="en-US" sz="6000" b="1" dirty="0">
                <a:solidFill>
                  <a:srgbClr val="FFFF00"/>
                </a:solidFill>
                <a:latin typeface="Calibri" panose="020F0502020204030204"/>
              </a:rPr>
              <a:t> </a:t>
            </a:r>
            <a:r>
              <a:rPr lang="en-US" sz="6000" b="1" dirty="0" err="1">
                <a:solidFill>
                  <a:srgbClr val="FFFF00"/>
                </a:solidFill>
                <a:latin typeface="Calibri" panose="020F0502020204030204"/>
              </a:rPr>
              <a:t>là</a:t>
            </a:r>
            <a:r>
              <a:rPr lang="en-US" sz="6000" b="1" dirty="0">
                <a:solidFill>
                  <a:srgbClr val="FFFF00"/>
                </a:solidFill>
                <a:latin typeface="Calibri" panose="020F0502020204030204"/>
              </a:rPr>
              <a:t> </a:t>
            </a:r>
            <a:r>
              <a:rPr lang="en-US" sz="6000" b="1" dirty="0" err="1">
                <a:solidFill>
                  <a:srgbClr val="FFFF00"/>
                </a:solidFill>
                <a:latin typeface="Calibri" panose="020F0502020204030204"/>
              </a:rPr>
              <a:t>gì</a:t>
            </a:r>
            <a:r>
              <a:rPr lang="en-US" sz="6000" b="1" dirty="0">
                <a:solidFill>
                  <a:srgbClr val="FFFF00"/>
                </a:solidFill>
                <a:latin typeface="Calibri" panose="020F0502020204030204"/>
              </a:rPr>
              <a:t>?</a:t>
            </a:r>
            <a:endParaRPr kumimoji="0" lang="en-US" sz="6000" b="0"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r>
                <a:rPr lang="en-BZ" sz="5400" b="1" dirty="0">
                  <a:solidFill>
                    <a:prstClr val="white"/>
                  </a:solidFill>
                  <a:latin typeface="Times New Roman" panose="02020603050405020304" pitchFamily="18" charset="0"/>
                  <a:cs typeface="Times New Roman" panose="02020603050405020304" pitchFamily="18" charset="0"/>
                </a:rPr>
                <a:t>ự </a:t>
              </a:r>
              <a:r>
                <a:rPr lang="en-BZ" sz="5400" b="1" dirty="0" err="1">
                  <a:solidFill>
                    <a:prstClr val="white"/>
                  </a:solidFill>
                  <a:latin typeface="Times New Roman" panose="02020603050405020304" pitchFamily="18" charset="0"/>
                  <a:cs typeface="Times New Roman" panose="02020603050405020304" pitchFamily="18" charset="0"/>
                </a:rPr>
                <a:t>thống</a:t>
              </a:r>
              <a:r>
                <a:rPr lang="en-BZ" sz="5400" b="1" dirty="0">
                  <a:solidFill>
                    <a:prstClr val="white"/>
                  </a:solidFill>
                  <a:latin typeface="Times New Roman" panose="02020603050405020304" pitchFamily="18" charset="0"/>
                  <a:cs typeface="Times New Roman" panose="02020603050405020304" pitchFamily="18" charset="0"/>
                </a:rPr>
                <a:t> </a:t>
              </a:r>
              <a:r>
                <a:rPr lang="en-BZ" sz="5400" b="1" dirty="0" err="1">
                  <a:solidFill>
                    <a:prstClr val="white"/>
                  </a:solidFill>
                  <a:latin typeface="Times New Roman" panose="02020603050405020304" pitchFamily="18" charset="0"/>
                  <a:cs typeface="Times New Roman" panose="02020603050405020304" pitchFamily="18" charset="0"/>
                </a:rPr>
                <a:t>nhất</a:t>
              </a:r>
              <a:r>
                <a:rPr lang="en-BZ" sz="5400" b="1" dirty="0">
                  <a:solidFill>
                    <a:prstClr val="white"/>
                  </a:solidFill>
                  <a:latin typeface="Times New Roman" panose="02020603050405020304" pitchFamily="18" charset="0"/>
                  <a:cs typeface="Times New Roman" panose="02020603050405020304" pitchFamily="18" charset="0"/>
                </a:rPr>
                <a:t> </a:t>
              </a:r>
              <a:r>
                <a:rPr lang="en-BZ" sz="5400" b="1" dirty="0" err="1">
                  <a:solidFill>
                    <a:prstClr val="white"/>
                  </a:solidFill>
                  <a:latin typeface="Times New Roman" panose="02020603050405020304" pitchFamily="18" charset="0"/>
                  <a:cs typeface="Times New Roman" panose="02020603050405020304" pitchFamily="18" charset="0"/>
                </a:rPr>
                <a:t>của</a:t>
              </a:r>
              <a:r>
                <a:rPr lang="en-BZ" sz="5400" b="1" dirty="0">
                  <a:solidFill>
                    <a:prstClr val="white"/>
                  </a:solidFill>
                  <a:latin typeface="Times New Roman" panose="02020603050405020304" pitchFamily="18" charset="0"/>
                  <a:cs typeface="Times New Roman" panose="02020603050405020304" pitchFamily="18" charset="0"/>
                </a:rPr>
                <a:t> v</a:t>
              </a:r>
              <a:r>
                <a:rPr lang="vi-VN" sz="5400" b="1" dirty="0">
                  <a:solidFill>
                    <a:prstClr val="white"/>
                  </a:solidFill>
                  <a:latin typeface="Times New Roman" panose="02020603050405020304" pitchFamily="18" charset="0"/>
                  <a:cs typeface="Times New Roman" panose="02020603050405020304" pitchFamily="18" charset="0"/>
                </a:rPr>
                <a:t>ư</a:t>
              </a:r>
              <a:r>
                <a:rPr lang="en-BZ" sz="5400" b="1" dirty="0" err="1">
                  <a:solidFill>
                    <a:prstClr val="white"/>
                  </a:solidFill>
                  <a:latin typeface="Times New Roman" panose="02020603050405020304" pitchFamily="18" charset="0"/>
                  <a:cs typeface="Times New Roman" panose="02020603050405020304" pitchFamily="18" charset="0"/>
                </a:rPr>
                <a:t>ơng</a:t>
              </a:r>
              <a:r>
                <a:rPr lang="en-BZ" sz="5400" b="1" dirty="0">
                  <a:solidFill>
                    <a:prstClr val="white"/>
                  </a:solidFill>
                  <a:latin typeface="Times New Roman" panose="02020603050405020304" pitchFamily="18" charset="0"/>
                  <a:cs typeface="Times New Roman" panose="02020603050405020304" pitchFamily="18" charset="0"/>
                </a:rPr>
                <a:t> </a:t>
              </a:r>
              <a:r>
                <a:rPr lang="en-BZ" sz="5400" b="1" dirty="0" err="1">
                  <a:solidFill>
                    <a:prstClr val="white"/>
                  </a:solidFill>
                  <a:latin typeface="Times New Roman" panose="02020603050405020304" pitchFamily="18" charset="0"/>
                  <a:cs typeface="Times New Roman" panose="02020603050405020304" pitchFamily="18" charset="0"/>
                </a:rPr>
                <a:t>triều</a:t>
              </a:r>
              <a:r>
                <a:rPr lang="en-BZ" sz="5400" b="1" dirty="0">
                  <a:solidFill>
                    <a:prstClr val="white"/>
                  </a:solidFill>
                  <a:latin typeface="Times New Roman" panose="02020603050405020304" pitchFamily="18" charset="0"/>
                  <a:cs typeface="Times New Roman" panose="02020603050405020304" pitchFamily="18" charset="0"/>
                </a:rPr>
                <a:t> </a:t>
              </a:r>
              <a:r>
                <a:rPr lang="en-BZ" sz="5400" b="1" dirty="0" err="1">
                  <a:solidFill>
                    <a:prstClr val="white"/>
                  </a:solidFill>
                  <a:latin typeface="Times New Roman" panose="02020603050405020304" pitchFamily="18" charset="0"/>
                  <a:cs typeface="Times New Roman" panose="02020603050405020304" pitchFamily="18" charset="0"/>
                </a:rPr>
                <a:t>nhà</a:t>
              </a:r>
              <a:r>
                <a:rPr lang="en-BZ" sz="5400" b="1" dirty="0">
                  <a:solidFill>
                    <a:prstClr val="white"/>
                  </a:solidFill>
                  <a:latin typeface="Times New Roman" panose="02020603050405020304" pitchFamily="18" charset="0"/>
                  <a:cs typeface="Times New Roman" panose="02020603050405020304" pitchFamily="18" charset="0"/>
                </a:rPr>
                <a:t> Lê</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7</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Picture 4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pic>
        <p:nvPicPr>
          <p:cNvPr id="43" name="Countdown Timer 20 sec ( v 466 ) news theme - circle equalizer effects with sound HD 4k!">
            <a:hlinkClick r:id="" action="ppaction://media"/>
            <a:extLst>
              <a:ext uri="{FF2B5EF4-FFF2-40B4-BE49-F238E27FC236}">
                <a16:creationId xmlns:a16="http://schemas.microsoft.com/office/drawing/2014/main" xmlns="" id="{6960D11E-B0AD-4577-82C7-A5935BF7577D}"/>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4"/>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3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3"/>
                                        </p:tgtEl>
                                      </p:cBhvr>
                                    </p:cmd>
                                  </p:childTnLst>
                                </p:cTn>
                              </p:par>
                            </p:childTnLst>
                          </p:cTn>
                        </p:par>
                      </p:childTnLst>
                    </p:cTn>
                  </p:par>
                </p:childTnLst>
              </p:cTn>
              <p:nextCondLst>
                <p:cond evt="onClick" delay="0">
                  <p:tgtEl>
                    <p:spTgt spid="43"/>
                  </p:tgtEl>
                </p:cond>
              </p:nextCondLst>
            </p:seq>
            <p:video>
              <p:cMediaNode vol="80000">
                <p:cTn id="44" fill="hold" display="0">
                  <p:stCondLst>
                    <p:cond delay="indefinite"/>
                  </p:stCondLst>
                </p:cTn>
                <p:tgtEl>
                  <p:spTgt spid="43"/>
                </p:tgtEl>
              </p:cMediaNode>
            </p:video>
          </p:childTnLst>
        </p:cTn>
      </p:par>
    </p:tnLst>
    <p:bldLst>
      <p:bldP spid="60"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Đây</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là</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từ</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Hán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Việt</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có</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nghĩa</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là</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cáo</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việc</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khẩn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cấp</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Cáo</a:t>
              </a:r>
              <a:r>
                <a:rPr kumimoji="0" lang="en-BZ"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BZ"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8</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A15C7171-5004-411D-9502-B692E5A182B6}"/>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353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Tên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dãy</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núi</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nằm</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giữa</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hai</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tỉnh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Ninh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Bình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và</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Thanh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Hóa</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Tam </a:t>
              </a:r>
              <a:r>
                <a:rPr kumimoji="0" lang="en-BZ"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Điệp</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9</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3667EE22-A118-4D2D-B5BC-FDD0AC247AE7}"/>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3760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Tên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đơn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vị</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hành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chính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ngày</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xưa</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tương</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đương</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với</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tỉnh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thành</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hiện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nay.</a:t>
            </a:r>
            <a:endParaRPr kumimoji="0" lang="en-US" sz="4800" b="0" i="0" u="none" strike="noStrike" kern="1200" cap="none" spc="0" normalizeH="0" baseline="0" noProof="0" dirty="0">
              <a:ln>
                <a:noFill/>
              </a:ln>
              <a:solidFill>
                <a:srgbClr val="00FF00"/>
              </a:solidFill>
              <a:effectLst/>
              <a:uLnTx/>
              <a:uFillTx/>
              <a:latin typeface="Calibri" panose="020F0502020204030204"/>
              <a:ea typeface="+mn-ea"/>
              <a:cs typeface="+mn-cs"/>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Trấn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176618" y="277250"/>
              <a:ext cx="896400"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10</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42" name="Countdown Timer 20 sec ( v 466 ) news theme - circle equalizer effects with sound HD 4k!">
            <a:hlinkClick r:id="" action="ppaction://media"/>
            <a:extLst>
              <a:ext uri="{FF2B5EF4-FFF2-40B4-BE49-F238E27FC236}">
                <a16:creationId xmlns:a16="http://schemas.microsoft.com/office/drawing/2014/main" xmlns="" id="{2E5E4BAD-60EA-4243-9F1B-797D012839D3}"/>
              </a:ext>
            </a:extLst>
          </p:cNvPr>
          <p:cNvPicPr>
            <a:picLocks noChangeAspect="1"/>
          </p:cNvPicPr>
          <p:nvPr>
            <a:videoFile r:link="rId1"/>
            <p:extLst>
              <p:ext uri="{DAA4B4D4-6D71-4841-9C94-3DE7FCFB9230}">
                <p14:media xmlns:p14="http://schemas.microsoft.com/office/powerpoint/2010/main" r:embed="rId2">
                  <p14:trim st="13831" end="4215"/>
                </p14:media>
              </p:ext>
            </p:extLst>
          </p:nvPr>
        </p:nvPicPr>
        <p:blipFill rotWithShape="1">
          <a:blip r:embed="rId11"/>
          <a:srcRect l="26280" t="9208" r="26668" b="8663"/>
          <a:stretch/>
        </p:blipFill>
        <p:spPr>
          <a:xfrm>
            <a:off x="1135250" y="1733572"/>
            <a:ext cx="1672704" cy="1642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65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515"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2"/>
                                        </p:tgtEl>
                                      </p:cBhvr>
                                    </p:cmd>
                                  </p:childTnLst>
                                </p:cTn>
                              </p:par>
                            </p:childTnLst>
                          </p:cTn>
                        </p:par>
                      </p:childTnLst>
                    </p:cTn>
                  </p:par>
                </p:childTnLst>
              </p:cTn>
              <p:nextCondLst>
                <p:cond evt="onClick" delay="0">
                  <p:tgtEl>
                    <p:spTgt spid="42"/>
                  </p:tgtEl>
                </p:cond>
              </p:nextCondLst>
            </p:seq>
            <p:video>
              <p:cMediaNode vol="80000">
                <p:cTn id="44" fill="hold" display="0">
                  <p:stCondLst>
                    <p:cond delay="indefinite"/>
                  </p:stCondLst>
                </p:cTn>
                <p:tgtEl>
                  <p:spTgt spid="42"/>
                </p:tgtEl>
              </p:cMediaNode>
            </p:video>
          </p:childTnLst>
        </p:cTn>
      </p:par>
    </p:tnLst>
    <p:bldLst>
      <p:bldP spid="60"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Hướng dẫn về nhà:</a:t>
            </a:r>
            <a:endParaRPr lang="en-US" dirty="0"/>
          </a:p>
        </p:txBody>
      </p:sp>
      <p:sp>
        <p:nvSpPr>
          <p:cNvPr id="3" name="Content Placeholder 2"/>
          <p:cNvSpPr>
            <a:spLocks noGrp="1"/>
          </p:cNvSpPr>
          <p:nvPr>
            <p:ph idx="1"/>
          </p:nvPr>
        </p:nvSpPr>
        <p:spPr/>
        <p:txBody>
          <a:bodyPr/>
          <a:lstStyle/>
          <a:p>
            <a:pPr marL="0" indent="0">
              <a:buNone/>
            </a:pPr>
            <a:r>
              <a:rPr lang="vi-VN" dirty="0" smtClean="0"/>
              <a:t>-Tóm tắt lại hồi thứ 14</a:t>
            </a:r>
          </a:p>
          <a:p>
            <a:pPr marL="0" indent="0">
              <a:buNone/>
            </a:pPr>
            <a:r>
              <a:rPr lang="vi-VN" dirty="0" smtClean="0"/>
              <a:t>-Trình bày những vẻ đẹp của vua Quang Trung và tìm chi tiết phân tích những vẻ đẹp ấy</a:t>
            </a:r>
          </a:p>
          <a:p>
            <a:pPr marL="0" indent="0">
              <a:buNone/>
            </a:pPr>
            <a:r>
              <a:rPr lang="vi-VN" smtClean="0"/>
              <a:t>-Nêu đặc sắc nghệ thuật trong văn bản.</a:t>
            </a:r>
            <a:endParaRPr lang="en-US" dirty="0"/>
          </a:p>
        </p:txBody>
      </p:sp>
    </p:spTree>
    <p:extLst>
      <p:ext uri="{BB962C8B-B14F-4D97-AF65-F5344CB8AC3E}">
        <p14:creationId xmlns:p14="http://schemas.microsoft.com/office/powerpoint/2010/main" val="130794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1567833" y="-121024"/>
            <a:ext cx="0" cy="718072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11283764" y="2808754"/>
            <a:ext cx="568137" cy="56813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399745" y="1911164"/>
            <a:ext cx="336176" cy="336176"/>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1399745" y="914401"/>
            <a:ext cx="336176" cy="336176"/>
          </a:xfrm>
          <a:prstGeom prst="ellipse">
            <a:avLst/>
          </a:prstGeom>
          <a:solidFill>
            <a:srgbClr val="7898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1389660" y="3797114"/>
            <a:ext cx="336176" cy="336176"/>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399745" y="4740089"/>
            <a:ext cx="336176" cy="336176"/>
          </a:xfrm>
          <a:prstGeom prst="ellipse">
            <a:avLst/>
          </a:prstGeom>
          <a:solidFill>
            <a:srgbClr val="7898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1399745" y="5683063"/>
            <a:ext cx="336176" cy="336176"/>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1126184" y="2699494"/>
            <a:ext cx="9125516" cy="3388661"/>
            <a:chOff x="1126184" y="2699494"/>
            <a:chExt cx="9125516" cy="3388661"/>
          </a:xfrm>
        </p:grpSpPr>
        <p:sp>
          <p:nvSpPr>
            <p:cNvPr id="29" name="椭圆 28"/>
            <p:cNvSpPr/>
            <p:nvPr/>
          </p:nvSpPr>
          <p:spPr>
            <a:xfrm>
              <a:off x="1126184" y="2699496"/>
              <a:ext cx="3388659" cy="33886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001965" y="2699495"/>
              <a:ext cx="3388659" cy="3388659"/>
            </a:xfrm>
            <a:prstGeom prst="ellipse">
              <a:avLst/>
            </a:prstGeom>
            <a:noFill/>
            <a:ln>
              <a:solidFill>
                <a:srgbClr val="789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31" name="椭圆 30"/>
            <p:cNvSpPr/>
            <p:nvPr/>
          </p:nvSpPr>
          <p:spPr>
            <a:xfrm>
              <a:off x="6863041" y="2699494"/>
              <a:ext cx="3388659" cy="33886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椭圆 35"/>
          <p:cNvSpPr/>
          <p:nvPr/>
        </p:nvSpPr>
        <p:spPr>
          <a:xfrm>
            <a:off x="7233108" y="2602636"/>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256214" y="2588684"/>
            <a:ext cx="1158885" cy="1158885"/>
          </a:xfrm>
          <a:prstGeom prst="ellipse">
            <a:avLst/>
          </a:prstGeom>
          <a:solidFill>
            <a:srgbClr val="78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303812" y="2611797"/>
            <a:ext cx="1158885" cy="11588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375361" y="2584990"/>
            <a:ext cx="960519" cy="1015663"/>
          </a:xfrm>
          <a:prstGeom prst="rect">
            <a:avLst/>
          </a:prstGeom>
          <a:noFill/>
        </p:spPr>
        <p:txBody>
          <a:bodyPr wrap="none" rtlCol="0">
            <a:spAutoFit/>
          </a:bodyPr>
          <a:lstStyle/>
          <a:p>
            <a:r>
              <a:rPr lang="en-US" altLang="zh-CN" sz="6000" b="1" dirty="0">
                <a:solidFill>
                  <a:schemeClr val="bg1"/>
                </a:solidFill>
              </a:rPr>
              <a:t>01</a:t>
            </a:r>
            <a:endParaRPr lang="zh-CN" altLang="en-US" sz="6000" b="1" dirty="0">
              <a:solidFill>
                <a:schemeClr val="bg1"/>
              </a:solidFill>
            </a:endParaRPr>
          </a:p>
        </p:txBody>
      </p:sp>
      <p:sp>
        <p:nvSpPr>
          <p:cNvPr id="25" name="文本框 24"/>
          <p:cNvSpPr txBox="1"/>
          <p:nvPr/>
        </p:nvSpPr>
        <p:spPr>
          <a:xfrm>
            <a:off x="4334506" y="2597844"/>
            <a:ext cx="960519" cy="1015663"/>
          </a:xfrm>
          <a:prstGeom prst="rect">
            <a:avLst/>
          </a:prstGeom>
          <a:noFill/>
        </p:spPr>
        <p:txBody>
          <a:bodyPr wrap="none" rtlCol="0">
            <a:spAutoFit/>
          </a:bodyPr>
          <a:lstStyle/>
          <a:p>
            <a:r>
              <a:rPr lang="en-US" altLang="zh-CN" sz="6000" b="1" dirty="0">
                <a:solidFill>
                  <a:schemeClr val="bg1"/>
                </a:solidFill>
              </a:rPr>
              <a:t>02</a:t>
            </a:r>
            <a:endParaRPr lang="zh-CN" altLang="en-US" sz="6000" b="1" dirty="0">
              <a:solidFill>
                <a:schemeClr val="bg1"/>
              </a:solidFill>
            </a:endParaRPr>
          </a:p>
        </p:txBody>
      </p:sp>
      <p:sp>
        <p:nvSpPr>
          <p:cNvPr id="27" name="文本框 26"/>
          <p:cNvSpPr txBox="1"/>
          <p:nvPr/>
        </p:nvSpPr>
        <p:spPr>
          <a:xfrm>
            <a:off x="7262164" y="2538823"/>
            <a:ext cx="1037463" cy="1107996"/>
          </a:xfrm>
          <a:prstGeom prst="rect">
            <a:avLst/>
          </a:prstGeom>
          <a:noFill/>
        </p:spPr>
        <p:txBody>
          <a:bodyPr wrap="none" rtlCol="0">
            <a:spAutoFit/>
          </a:bodyPr>
          <a:lstStyle/>
          <a:p>
            <a:r>
              <a:rPr lang="en-US" altLang="zh-CN" sz="6600" b="1" dirty="0">
                <a:solidFill>
                  <a:schemeClr val="bg1"/>
                </a:solidFill>
              </a:rPr>
              <a:t>03</a:t>
            </a:r>
            <a:endParaRPr lang="zh-CN" altLang="en-US" sz="6600" b="1" dirty="0">
              <a:solidFill>
                <a:schemeClr val="bg1"/>
              </a:solidFill>
            </a:endParaRPr>
          </a:p>
        </p:txBody>
      </p:sp>
      <p:sp>
        <p:nvSpPr>
          <p:cNvPr id="37" name="弦形 36"/>
          <p:cNvSpPr/>
          <p:nvPr/>
        </p:nvSpPr>
        <p:spPr>
          <a:xfrm>
            <a:off x="1303812" y="2621462"/>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8" name="弦形 37"/>
          <p:cNvSpPr/>
          <p:nvPr/>
        </p:nvSpPr>
        <p:spPr>
          <a:xfrm rot="5400000">
            <a:off x="4256212" y="2591069"/>
            <a:ext cx="1158885" cy="1158885"/>
          </a:xfrm>
          <a:prstGeom prst="chord">
            <a:avLst>
              <a:gd name="adj1" fmla="val 5382386"/>
              <a:gd name="adj2" fmla="val 16200000"/>
            </a:avLst>
          </a:prstGeom>
          <a:solidFill>
            <a:srgbClr val="BDD7E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弦形 38"/>
          <p:cNvSpPr/>
          <p:nvPr/>
        </p:nvSpPr>
        <p:spPr>
          <a:xfrm rot="10800000">
            <a:off x="7233107" y="2597844"/>
            <a:ext cx="1158885" cy="1158885"/>
          </a:xfrm>
          <a:prstGeom prst="chord">
            <a:avLst>
              <a:gd name="adj1" fmla="val 5382386"/>
              <a:gd name="adj2" fmla="val 162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rot="20367748">
            <a:off x="3495835" y="431274"/>
            <a:ext cx="1003563" cy="1241351"/>
            <a:chOff x="793750" y="825500"/>
            <a:chExt cx="3433763" cy="4584701"/>
          </a:xfrm>
        </p:grpSpPr>
        <p:sp>
          <p:nvSpPr>
            <p:cNvPr id="41" name="Freeform 5"/>
            <p:cNvSpPr>
              <a:spLocks/>
            </p:cNvSpPr>
            <p:nvPr/>
          </p:nvSpPr>
          <p:spPr bwMode="auto">
            <a:xfrm>
              <a:off x="793750" y="1138238"/>
              <a:ext cx="1716088" cy="3246438"/>
            </a:xfrm>
            <a:custGeom>
              <a:avLst/>
              <a:gdLst>
                <a:gd name="T0" fmla="*/ 111 w 219"/>
                <a:gd name="T1" fmla="*/ 0 h 415"/>
                <a:gd name="T2" fmla="*/ 33 w 219"/>
                <a:gd name="T3" fmla="*/ 183 h 415"/>
                <a:gd name="T4" fmla="*/ 219 w 219"/>
                <a:gd name="T5" fmla="*/ 415 h 415"/>
                <a:gd name="T6" fmla="*/ 111 w 219"/>
                <a:gd name="T7" fmla="*/ 0 h 415"/>
              </a:gdLst>
              <a:ahLst/>
              <a:cxnLst>
                <a:cxn ang="0">
                  <a:pos x="T0" y="T1"/>
                </a:cxn>
                <a:cxn ang="0">
                  <a:pos x="T2" y="T3"/>
                </a:cxn>
                <a:cxn ang="0">
                  <a:pos x="T4" y="T5"/>
                </a:cxn>
                <a:cxn ang="0">
                  <a:pos x="T6" y="T7"/>
                </a:cxn>
              </a:cxnLst>
              <a:rect l="0" t="0" r="r" b="b"/>
              <a:pathLst>
                <a:path w="219" h="415">
                  <a:moveTo>
                    <a:pt x="111" y="0"/>
                  </a:moveTo>
                  <a:cubicBezTo>
                    <a:pt x="111" y="0"/>
                    <a:pt x="0" y="36"/>
                    <a:pt x="33" y="183"/>
                  </a:cubicBezTo>
                  <a:cubicBezTo>
                    <a:pt x="65" y="329"/>
                    <a:pt x="219" y="415"/>
                    <a:pt x="219" y="415"/>
                  </a:cubicBezTo>
                  <a:lnTo>
                    <a:pt x="111"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6"/>
            <p:cNvSpPr>
              <a:spLocks/>
            </p:cNvSpPr>
            <p:nvPr/>
          </p:nvSpPr>
          <p:spPr bwMode="auto">
            <a:xfrm>
              <a:off x="1052513" y="1052513"/>
              <a:ext cx="1457325" cy="3332163"/>
            </a:xfrm>
            <a:custGeom>
              <a:avLst/>
              <a:gdLst>
                <a:gd name="T0" fmla="*/ 118 w 186"/>
                <a:gd name="T1" fmla="*/ 0 h 426"/>
                <a:gd name="T2" fmla="*/ 12 w 186"/>
                <a:gd name="T3" fmla="*/ 128 h 426"/>
                <a:gd name="T4" fmla="*/ 186 w 186"/>
                <a:gd name="T5" fmla="*/ 426 h 426"/>
                <a:gd name="T6" fmla="*/ 118 w 186"/>
                <a:gd name="T7" fmla="*/ 0 h 426"/>
              </a:gdLst>
              <a:ahLst/>
              <a:cxnLst>
                <a:cxn ang="0">
                  <a:pos x="T0" y="T1"/>
                </a:cxn>
                <a:cxn ang="0">
                  <a:pos x="T2" y="T3"/>
                </a:cxn>
                <a:cxn ang="0">
                  <a:pos x="T4" y="T5"/>
                </a:cxn>
                <a:cxn ang="0">
                  <a:pos x="T6" y="T7"/>
                </a:cxn>
              </a:cxnLst>
              <a:rect l="0" t="0" r="r" b="b"/>
              <a:pathLst>
                <a:path w="186" h="426">
                  <a:moveTo>
                    <a:pt x="118" y="0"/>
                  </a:moveTo>
                  <a:cubicBezTo>
                    <a:pt x="118" y="0"/>
                    <a:pt x="25" y="1"/>
                    <a:pt x="12" y="128"/>
                  </a:cubicBezTo>
                  <a:cubicBezTo>
                    <a:pt x="0" y="254"/>
                    <a:pt x="165" y="416"/>
                    <a:pt x="186" y="426"/>
                  </a:cubicBezTo>
                  <a:lnTo>
                    <a:pt x="118"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7"/>
            <p:cNvSpPr>
              <a:spLocks/>
            </p:cNvSpPr>
            <p:nvPr/>
          </p:nvSpPr>
          <p:spPr bwMode="auto">
            <a:xfrm>
              <a:off x="1357313" y="825500"/>
              <a:ext cx="1152525" cy="3559175"/>
            </a:xfrm>
            <a:custGeom>
              <a:avLst/>
              <a:gdLst>
                <a:gd name="T0" fmla="*/ 128 w 147"/>
                <a:gd name="T1" fmla="*/ 22 h 455"/>
                <a:gd name="T2" fmla="*/ 17 w 147"/>
                <a:gd name="T3" fmla="*/ 141 h 455"/>
                <a:gd name="T4" fmla="*/ 147 w 147"/>
                <a:gd name="T5" fmla="*/ 455 h 455"/>
                <a:gd name="T6" fmla="*/ 128 w 147"/>
                <a:gd name="T7" fmla="*/ 22 h 455"/>
              </a:gdLst>
              <a:ahLst/>
              <a:cxnLst>
                <a:cxn ang="0">
                  <a:pos x="T0" y="T1"/>
                </a:cxn>
                <a:cxn ang="0">
                  <a:pos x="T2" y="T3"/>
                </a:cxn>
                <a:cxn ang="0">
                  <a:pos x="T4" y="T5"/>
                </a:cxn>
                <a:cxn ang="0">
                  <a:pos x="T6" y="T7"/>
                </a:cxn>
              </a:cxnLst>
              <a:rect l="0" t="0" r="r" b="b"/>
              <a:pathLst>
                <a:path w="147" h="455">
                  <a:moveTo>
                    <a:pt x="128" y="22"/>
                  </a:moveTo>
                  <a:cubicBezTo>
                    <a:pt x="128" y="22"/>
                    <a:pt x="34" y="0"/>
                    <a:pt x="17" y="141"/>
                  </a:cubicBezTo>
                  <a:cubicBezTo>
                    <a:pt x="0" y="282"/>
                    <a:pt x="147" y="455"/>
                    <a:pt x="147" y="455"/>
                  </a:cubicBezTo>
                  <a:lnTo>
                    <a:pt x="128" y="22"/>
                  </a:lnTo>
                  <a:close/>
                </a:path>
              </a:pathLst>
            </a:custGeom>
            <a:solidFill>
              <a:srgbClr val="FCFC04"/>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8"/>
            <p:cNvSpPr>
              <a:spLocks/>
            </p:cNvSpPr>
            <p:nvPr/>
          </p:nvSpPr>
          <p:spPr bwMode="auto">
            <a:xfrm>
              <a:off x="1820863" y="935037"/>
              <a:ext cx="688975" cy="3449638"/>
            </a:xfrm>
            <a:custGeom>
              <a:avLst/>
              <a:gdLst>
                <a:gd name="T0" fmla="*/ 88 w 88"/>
                <a:gd name="T1" fmla="*/ 3 h 441"/>
                <a:gd name="T2" fmla="*/ 88 w 88"/>
                <a:gd name="T3" fmla="*/ 441 h 441"/>
                <a:gd name="T4" fmla="*/ 42 w 88"/>
                <a:gd name="T5" fmla="*/ 298 h 441"/>
                <a:gd name="T6" fmla="*/ 39 w 88"/>
                <a:gd name="T7" fmla="*/ 32 h 441"/>
                <a:gd name="T8" fmla="*/ 88 w 88"/>
                <a:gd name="T9" fmla="*/ 3 h 441"/>
              </a:gdLst>
              <a:ahLst/>
              <a:cxnLst>
                <a:cxn ang="0">
                  <a:pos x="T0" y="T1"/>
                </a:cxn>
                <a:cxn ang="0">
                  <a:pos x="T2" y="T3"/>
                </a:cxn>
                <a:cxn ang="0">
                  <a:pos x="T4" y="T5"/>
                </a:cxn>
                <a:cxn ang="0">
                  <a:pos x="T6" y="T7"/>
                </a:cxn>
                <a:cxn ang="0">
                  <a:pos x="T8" y="T9"/>
                </a:cxn>
              </a:cxnLst>
              <a:rect l="0" t="0" r="r" b="b"/>
              <a:pathLst>
                <a:path w="88" h="441">
                  <a:moveTo>
                    <a:pt x="88" y="3"/>
                  </a:moveTo>
                  <a:cubicBezTo>
                    <a:pt x="88" y="441"/>
                    <a:pt x="88" y="441"/>
                    <a:pt x="88" y="441"/>
                  </a:cubicBezTo>
                  <a:cubicBezTo>
                    <a:pt x="88" y="441"/>
                    <a:pt x="62" y="372"/>
                    <a:pt x="42" y="298"/>
                  </a:cubicBezTo>
                  <a:cubicBezTo>
                    <a:pt x="30" y="252"/>
                    <a:pt x="0" y="131"/>
                    <a:pt x="39" y="32"/>
                  </a:cubicBezTo>
                  <a:cubicBezTo>
                    <a:pt x="47" y="10"/>
                    <a:pt x="64" y="0"/>
                    <a:pt x="88"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9"/>
            <p:cNvSpPr>
              <a:spLocks/>
            </p:cNvSpPr>
            <p:nvPr/>
          </p:nvSpPr>
          <p:spPr bwMode="auto">
            <a:xfrm>
              <a:off x="2509838" y="1138238"/>
              <a:ext cx="1717675" cy="3246438"/>
            </a:xfrm>
            <a:custGeom>
              <a:avLst/>
              <a:gdLst>
                <a:gd name="T0" fmla="*/ 108 w 219"/>
                <a:gd name="T1" fmla="*/ 0 h 415"/>
                <a:gd name="T2" fmla="*/ 186 w 219"/>
                <a:gd name="T3" fmla="*/ 183 h 415"/>
                <a:gd name="T4" fmla="*/ 0 w 219"/>
                <a:gd name="T5" fmla="*/ 415 h 415"/>
                <a:gd name="T6" fmla="*/ 108 w 219"/>
                <a:gd name="T7" fmla="*/ 0 h 415"/>
              </a:gdLst>
              <a:ahLst/>
              <a:cxnLst>
                <a:cxn ang="0">
                  <a:pos x="T0" y="T1"/>
                </a:cxn>
                <a:cxn ang="0">
                  <a:pos x="T2" y="T3"/>
                </a:cxn>
                <a:cxn ang="0">
                  <a:pos x="T4" y="T5"/>
                </a:cxn>
                <a:cxn ang="0">
                  <a:pos x="T6" y="T7"/>
                </a:cxn>
              </a:cxnLst>
              <a:rect l="0" t="0" r="r" b="b"/>
              <a:pathLst>
                <a:path w="219" h="415">
                  <a:moveTo>
                    <a:pt x="108" y="0"/>
                  </a:moveTo>
                  <a:cubicBezTo>
                    <a:pt x="108" y="0"/>
                    <a:pt x="219" y="36"/>
                    <a:pt x="186" y="183"/>
                  </a:cubicBezTo>
                  <a:cubicBezTo>
                    <a:pt x="154" y="329"/>
                    <a:pt x="0" y="415"/>
                    <a:pt x="0" y="415"/>
                  </a:cubicBezTo>
                  <a:lnTo>
                    <a:pt x="108"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10"/>
            <p:cNvSpPr>
              <a:spLocks/>
            </p:cNvSpPr>
            <p:nvPr/>
          </p:nvSpPr>
          <p:spPr bwMode="auto">
            <a:xfrm>
              <a:off x="2509838" y="1052513"/>
              <a:ext cx="1458913" cy="3332163"/>
            </a:xfrm>
            <a:custGeom>
              <a:avLst/>
              <a:gdLst>
                <a:gd name="T0" fmla="*/ 68 w 186"/>
                <a:gd name="T1" fmla="*/ 0 h 426"/>
                <a:gd name="T2" fmla="*/ 174 w 186"/>
                <a:gd name="T3" fmla="*/ 128 h 426"/>
                <a:gd name="T4" fmla="*/ 0 w 186"/>
                <a:gd name="T5" fmla="*/ 426 h 426"/>
                <a:gd name="T6" fmla="*/ 68 w 186"/>
                <a:gd name="T7" fmla="*/ 0 h 426"/>
              </a:gdLst>
              <a:ahLst/>
              <a:cxnLst>
                <a:cxn ang="0">
                  <a:pos x="T0" y="T1"/>
                </a:cxn>
                <a:cxn ang="0">
                  <a:pos x="T2" y="T3"/>
                </a:cxn>
                <a:cxn ang="0">
                  <a:pos x="T4" y="T5"/>
                </a:cxn>
                <a:cxn ang="0">
                  <a:pos x="T6" y="T7"/>
                </a:cxn>
              </a:cxnLst>
              <a:rect l="0" t="0" r="r" b="b"/>
              <a:pathLst>
                <a:path w="186" h="426">
                  <a:moveTo>
                    <a:pt x="68" y="0"/>
                  </a:moveTo>
                  <a:cubicBezTo>
                    <a:pt x="68" y="0"/>
                    <a:pt x="162" y="1"/>
                    <a:pt x="174" y="128"/>
                  </a:cubicBezTo>
                  <a:cubicBezTo>
                    <a:pt x="186" y="254"/>
                    <a:pt x="21" y="416"/>
                    <a:pt x="0" y="426"/>
                  </a:cubicBezTo>
                  <a:lnTo>
                    <a:pt x="68"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11"/>
            <p:cNvSpPr>
              <a:spLocks/>
            </p:cNvSpPr>
            <p:nvPr/>
          </p:nvSpPr>
          <p:spPr bwMode="auto">
            <a:xfrm>
              <a:off x="2509838" y="825500"/>
              <a:ext cx="1154113" cy="3559175"/>
            </a:xfrm>
            <a:custGeom>
              <a:avLst/>
              <a:gdLst>
                <a:gd name="T0" fmla="*/ 19 w 147"/>
                <a:gd name="T1" fmla="*/ 22 h 455"/>
                <a:gd name="T2" fmla="*/ 130 w 147"/>
                <a:gd name="T3" fmla="*/ 141 h 455"/>
                <a:gd name="T4" fmla="*/ 0 w 147"/>
                <a:gd name="T5" fmla="*/ 455 h 455"/>
                <a:gd name="T6" fmla="*/ 19 w 147"/>
                <a:gd name="T7" fmla="*/ 22 h 455"/>
              </a:gdLst>
              <a:ahLst/>
              <a:cxnLst>
                <a:cxn ang="0">
                  <a:pos x="T0" y="T1"/>
                </a:cxn>
                <a:cxn ang="0">
                  <a:pos x="T2" y="T3"/>
                </a:cxn>
                <a:cxn ang="0">
                  <a:pos x="T4" y="T5"/>
                </a:cxn>
                <a:cxn ang="0">
                  <a:pos x="T6" y="T7"/>
                </a:cxn>
              </a:cxnLst>
              <a:rect l="0" t="0" r="r" b="b"/>
              <a:pathLst>
                <a:path w="147" h="455">
                  <a:moveTo>
                    <a:pt x="19" y="22"/>
                  </a:moveTo>
                  <a:cubicBezTo>
                    <a:pt x="19" y="22"/>
                    <a:pt x="113" y="0"/>
                    <a:pt x="130" y="141"/>
                  </a:cubicBezTo>
                  <a:cubicBezTo>
                    <a:pt x="147" y="282"/>
                    <a:pt x="0" y="455"/>
                    <a:pt x="0" y="455"/>
                  </a:cubicBezTo>
                  <a:lnTo>
                    <a:pt x="19" y="22"/>
                  </a:lnTo>
                  <a:close/>
                </a:path>
              </a:pathLst>
            </a:custGeom>
            <a:solidFill>
              <a:srgbClr val="FCFC04"/>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12"/>
            <p:cNvSpPr>
              <a:spLocks/>
            </p:cNvSpPr>
            <p:nvPr/>
          </p:nvSpPr>
          <p:spPr bwMode="auto">
            <a:xfrm>
              <a:off x="2509838" y="935037"/>
              <a:ext cx="690563" cy="3449638"/>
            </a:xfrm>
            <a:custGeom>
              <a:avLst/>
              <a:gdLst>
                <a:gd name="T0" fmla="*/ 0 w 88"/>
                <a:gd name="T1" fmla="*/ 3 h 441"/>
                <a:gd name="T2" fmla="*/ 0 w 88"/>
                <a:gd name="T3" fmla="*/ 441 h 441"/>
                <a:gd name="T4" fmla="*/ 46 w 88"/>
                <a:gd name="T5" fmla="*/ 298 h 441"/>
                <a:gd name="T6" fmla="*/ 49 w 88"/>
                <a:gd name="T7" fmla="*/ 32 h 441"/>
                <a:gd name="T8" fmla="*/ 0 w 88"/>
                <a:gd name="T9" fmla="*/ 3 h 441"/>
              </a:gdLst>
              <a:ahLst/>
              <a:cxnLst>
                <a:cxn ang="0">
                  <a:pos x="T0" y="T1"/>
                </a:cxn>
                <a:cxn ang="0">
                  <a:pos x="T2" y="T3"/>
                </a:cxn>
                <a:cxn ang="0">
                  <a:pos x="T4" y="T5"/>
                </a:cxn>
                <a:cxn ang="0">
                  <a:pos x="T6" y="T7"/>
                </a:cxn>
                <a:cxn ang="0">
                  <a:pos x="T8" y="T9"/>
                </a:cxn>
              </a:cxnLst>
              <a:rect l="0" t="0" r="r" b="b"/>
              <a:pathLst>
                <a:path w="88" h="441">
                  <a:moveTo>
                    <a:pt x="0" y="3"/>
                  </a:moveTo>
                  <a:cubicBezTo>
                    <a:pt x="0" y="441"/>
                    <a:pt x="0" y="441"/>
                    <a:pt x="0" y="441"/>
                  </a:cubicBezTo>
                  <a:cubicBezTo>
                    <a:pt x="0" y="441"/>
                    <a:pt x="26" y="372"/>
                    <a:pt x="46" y="298"/>
                  </a:cubicBezTo>
                  <a:cubicBezTo>
                    <a:pt x="58" y="252"/>
                    <a:pt x="88" y="131"/>
                    <a:pt x="49" y="32"/>
                  </a:cubicBezTo>
                  <a:cubicBezTo>
                    <a:pt x="41" y="10"/>
                    <a:pt x="24" y="0"/>
                    <a:pt x="0"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13"/>
            <p:cNvSpPr>
              <a:spLocks/>
            </p:cNvSpPr>
            <p:nvPr/>
          </p:nvSpPr>
          <p:spPr bwMode="auto">
            <a:xfrm>
              <a:off x="1655763" y="3681413"/>
              <a:ext cx="1709738" cy="703263"/>
            </a:xfrm>
            <a:custGeom>
              <a:avLst/>
              <a:gdLst>
                <a:gd name="T0" fmla="*/ 0 w 1077"/>
                <a:gd name="T1" fmla="*/ 0 h 443"/>
                <a:gd name="T2" fmla="*/ 1077 w 1077"/>
                <a:gd name="T3" fmla="*/ 0 h 443"/>
                <a:gd name="T4" fmla="*/ 662 w 1077"/>
                <a:gd name="T5" fmla="*/ 443 h 443"/>
                <a:gd name="T6" fmla="*/ 410 w 1077"/>
                <a:gd name="T7" fmla="*/ 443 h 443"/>
                <a:gd name="T8" fmla="*/ 0 w 1077"/>
                <a:gd name="T9" fmla="*/ 0 h 443"/>
              </a:gdLst>
              <a:ahLst/>
              <a:cxnLst>
                <a:cxn ang="0">
                  <a:pos x="T0" y="T1"/>
                </a:cxn>
                <a:cxn ang="0">
                  <a:pos x="T2" y="T3"/>
                </a:cxn>
                <a:cxn ang="0">
                  <a:pos x="T4" y="T5"/>
                </a:cxn>
                <a:cxn ang="0">
                  <a:pos x="T6" y="T7"/>
                </a:cxn>
                <a:cxn ang="0">
                  <a:pos x="T8" y="T9"/>
                </a:cxn>
              </a:cxnLst>
              <a:rect l="0" t="0" r="r" b="b"/>
              <a:pathLst>
                <a:path w="1077" h="443">
                  <a:moveTo>
                    <a:pt x="0" y="0"/>
                  </a:moveTo>
                  <a:lnTo>
                    <a:pt x="1077" y="0"/>
                  </a:lnTo>
                  <a:lnTo>
                    <a:pt x="662" y="443"/>
                  </a:lnTo>
                  <a:lnTo>
                    <a:pt x="410" y="443"/>
                  </a:lnTo>
                  <a:lnTo>
                    <a:pt x="0"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Rectangle 14"/>
            <p:cNvSpPr>
              <a:spLocks noChangeArrowheads="1"/>
            </p:cNvSpPr>
            <p:nvPr/>
          </p:nvSpPr>
          <p:spPr bwMode="auto">
            <a:xfrm>
              <a:off x="2298700" y="4376738"/>
              <a:ext cx="31750" cy="517525"/>
            </a:xfrm>
            <a:prstGeom prst="rect">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Rectangle 15"/>
            <p:cNvSpPr>
              <a:spLocks noChangeArrowheads="1"/>
            </p:cNvSpPr>
            <p:nvPr/>
          </p:nvSpPr>
          <p:spPr bwMode="auto">
            <a:xfrm>
              <a:off x="2690813" y="4376738"/>
              <a:ext cx="23813" cy="517525"/>
            </a:xfrm>
            <a:prstGeom prst="rect">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6"/>
            <p:cNvSpPr>
              <a:spLocks/>
            </p:cNvSpPr>
            <p:nvPr/>
          </p:nvSpPr>
          <p:spPr bwMode="auto">
            <a:xfrm>
              <a:off x="2109788" y="4173538"/>
              <a:ext cx="792163" cy="211138"/>
            </a:xfrm>
            <a:custGeom>
              <a:avLst/>
              <a:gdLst>
                <a:gd name="T0" fmla="*/ 0 w 499"/>
                <a:gd name="T1" fmla="*/ 0 h 133"/>
                <a:gd name="T2" fmla="*/ 124 w 499"/>
                <a:gd name="T3" fmla="*/ 133 h 133"/>
                <a:gd name="T4" fmla="*/ 376 w 499"/>
                <a:gd name="T5" fmla="*/ 133 h 133"/>
                <a:gd name="T6" fmla="*/ 499 w 499"/>
                <a:gd name="T7" fmla="*/ 0 h 133"/>
                <a:gd name="T8" fmla="*/ 0 w 499"/>
                <a:gd name="T9" fmla="*/ 0 h 133"/>
              </a:gdLst>
              <a:ahLst/>
              <a:cxnLst>
                <a:cxn ang="0">
                  <a:pos x="T0" y="T1"/>
                </a:cxn>
                <a:cxn ang="0">
                  <a:pos x="T2" y="T3"/>
                </a:cxn>
                <a:cxn ang="0">
                  <a:pos x="T4" y="T5"/>
                </a:cxn>
                <a:cxn ang="0">
                  <a:pos x="T6" y="T7"/>
                </a:cxn>
                <a:cxn ang="0">
                  <a:pos x="T8" y="T9"/>
                </a:cxn>
              </a:cxnLst>
              <a:rect l="0" t="0" r="r" b="b"/>
              <a:pathLst>
                <a:path w="499" h="133">
                  <a:moveTo>
                    <a:pt x="0" y="0"/>
                  </a:moveTo>
                  <a:lnTo>
                    <a:pt x="124" y="133"/>
                  </a:lnTo>
                  <a:lnTo>
                    <a:pt x="376" y="133"/>
                  </a:lnTo>
                  <a:lnTo>
                    <a:pt x="499" y="0"/>
                  </a:lnTo>
                  <a:lnTo>
                    <a:pt x="0"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17"/>
            <p:cNvSpPr>
              <a:spLocks/>
            </p:cNvSpPr>
            <p:nvPr/>
          </p:nvSpPr>
          <p:spPr bwMode="auto">
            <a:xfrm>
              <a:off x="2220913" y="4932363"/>
              <a:ext cx="571500" cy="477838"/>
            </a:xfrm>
            <a:custGeom>
              <a:avLst/>
              <a:gdLst>
                <a:gd name="T0" fmla="*/ 39 w 73"/>
                <a:gd name="T1" fmla="*/ 0 h 61"/>
                <a:gd name="T2" fmla="*/ 39 w 73"/>
                <a:gd name="T3" fmla="*/ 0 h 61"/>
                <a:gd name="T4" fmla="*/ 37 w 73"/>
                <a:gd name="T5" fmla="*/ 0 h 61"/>
                <a:gd name="T6" fmla="*/ 35 w 73"/>
                <a:gd name="T7" fmla="*/ 0 h 61"/>
                <a:gd name="T8" fmla="*/ 35 w 73"/>
                <a:gd name="T9" fmla="*/ 0 h 61"/>
                <a:gd name="T10" fmla="*/ 0 w 73"/>
                <a:gd name="T11" fmla="*/ 1 h 61"/>
                <a:gd name="T12" fmla="*/ 8 w 73"/>
                <a:gd name="T13" fmla="*/ 51 h 61"/>
                <a:gd name="T14" fmla="*/ 23 w 73"/>
                <a:gd name="T15" fmla="*/ 61 h 61"/>
                <a:gd name="T16" fmla="*/ 36 w 73"/>
                <a:gd name="T17" fmla="*/ 61 h 61"/>
                <a:gd name="T18" fmla="*/ 38 w 73"/>
                <a:gd name="T19" fmla="*/ 61 h 61"/>
                <a:gd name="T20" fmla="*/ 51 w 73"/>
                <a:gd name="T21" fmla="*/ 61 h 61"/>
                <a:gd name="T22" fmla="*/ 66 w 73"/>
                <a:gd name="T23" fmla="*/ 51 h 61"/>
                <a:gd name="T24" fmla="*/ 73 w 73"/>
                <a:gd name="T25" fmla="*/ 1 h 61"/>
                <a:gd name="T26" fmla="*/ 39 w 73"/>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1">
                  <a:moveTo>
                    <a:pt x="39" y="0"/>
                  </a:moveTo>
                  <a:cubicBezTo>
                    <a:pt x="39" y="0"/>
                    <a:pt x="39" y="0"/>
                    <a:pt x="39" y="0"/>
                  </a:cubicBezTo>
                  <a:cubicBezTo>
                    <a:pt x="37" y="0"/>
                    <a:pt x="37" y="0"/>
                    <a:pt x="37" y="0"/>
                  </a:cubicBezTo>
                  <a:cubicBezTo>
                    <a:pt x="35" y="0"/>
                    <a:pt x="35" y="0"/>
                    <a:pt x="35" y="0"/>
                  </a:cubicBezTo>
                  <a:cubicBezTo>
                    <a:pt x="35" y="0"/>
                    <a:pt x="35" y="0"/>
                    <a:pt x="35" y="0"/>
                  </a:cubicBezTo>
                  <a:cubicBezTo>
                    <a:pt x="0" y="1"/>
                    <a:pt x="0" y="1"/>
                    <a:pt x="0" y="1"/>
                  </a:cubicBezTo>
                  <a:cubicBezTo>
                    <a:pt x="8" y="51"/>
                    <a:pt x="8" y="51"/>
                    <a:pt x="8" y="51"/>
                  </a:cubicBezTo>
                  <a:cubicBezTo>
                    <a:pt x="8" y="51"/>
                    <a:pt x="9" y="61"/>
                    <a:pt x="23" y="61"/>
                  </a:cubicBezTo>
                  <a:cubicBezTo>
                    <a:pt x="30" y="61"/>
                    <a:pt x="34" y="61"/>
                    <a:pt x="36" y="61"/>
                  </a:cubicBezTo>
                  <a:cubicBezTo>
                    <a:pt x="38" y="61"/>
                    <a:pt x="38" y="61"/>
                    <a:pt x="38" y="61"/>
                  </a:cubicBezTo>
                  <a:cubicBezTo>
                    <a:pt x="40" y="61"/>
                    <a:pt x="43" y="61"/>
                    <a:pt x="51" y="61"/>
                  </a:cubicBezTo>
                  <a:cubicBezTo>
                    <a:pt x="64" y="61"/>
                    <a:pt x="66" y="51"/>
                    <a:pt x="66" y="51"/>
                  </a:cubicBezTo>
                  <a:cubicBezTo>
                    <a:pt x="73" y="1"/>
                    <a:pt x="73" y="1"/>
                    <a:pt x="73" y="1"/>
                  </a:cubicBezTo>
                  <a:lnTo>
                    <a:pt x="39"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Rectangle 18"/>
            <p:cNvSpPr>
              <a:spLocks noChangeArrowheads="1"/>
            </p:cNvSpPr>
            <p:nvPr/>
          </p:nvSpPr>
          <p:spPr bwMode="auto">
            <a:xfrm>
              <a:off x="2212975" y="4894263"/>
              <a:ext cx="595313" cy="61913"/>
            </a:xfrm>
            <a:prstGeom prst="rect">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19"/>
            <p:cNvSpPr>
              <a:spLocks/>
            </p:cNvSpPr>
            <p:nvPr/>
          </p:nvSpPr>
          <p:spPr bwMode="auto">
            <a:xfrm>
              <a:off x="2274888" y="4932363"/>
              <a:ext cx="95250" cy="188913"/>
            </a:xfrm>
            <a:custGeom>
              <a:avLst/>
              <a:gdLst>
                <a:gd name="T0" fmla="*/ 8 w 12"/>
                <a:gd name="T1" fmla="*/ 11 h 24"/>
                <a:gd name="T2" fmla="*/ 7 w 12"/>
                <a:gd name="T3" fmla="*/ 2 h 24"/>
                <a:gd name="T4" fmla="*/ 6 w 12"/>
                <a:gd name="T5" fmla="*/ 0 h 24"/>
                <a:gd name="T6" fmla="*/ 5 w 12"/>
                <a:gd name="T7" fmla="*/ 2 h 24"/>
                <a:gd name="T8" fmla="*/ 3 w 12"/>
                <a:gd name="T9" fmla="*/ 11 h 24"/>
                <a:gd name="T10" fmla="*/ 0 w 12"/>
                <a:gd name="T11" fmla="*/ 18 h 24"/>
                <a:gd name="T12" fmla="*/ 6 w 12"/>
                <a:gd name="T13" fmla="*/ 24 h 24"/>
                <a:gd name="T14" fmla="*/ 12 w 12"/>
                <a:gd name="T15" fmla="*/ 18 h 24"/>
                <a:gd name="T16" fmla="*/ 8 w 12"/>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8" y="11"/>
                  </a:moveTo>
                  <a:cubicBezTo>
                    <a:pt x="7" y="7"/>
                    <a:pt x="7" y="2"/>
                    <a:pt x="7" y="2"/>
                  </a:cubicBezTo>
                  <a:cubicBezTo>
                    <a:pt x="6" y="0"/>
                    <a:pt x="6" y="0"/>
                    <a:pt x="6" y="0"/>
                  </a:cubicBezTo>
                  <a:cubicBezTo>
                    <a:pt x="5" y="2"/>
                    <a:pt x="5" y="2"/>
                    <a:pt x="5" y="2"/>
                  </a:cubicBezTo>
                  <a:cubicBezTo>
                    <a:pt x="5" y="2"/>
                    <a:pt x="4" y="7"/>
                    <a:pt x="3" y="11"/>
                  </a:cubicBezTo>
                  <a:cubicBezTo>
                    <a:pt x="3" y="12"/>
                    <a:pt x="0" y="16"/>
                    <a:pt x="0" y="18"/>
                  </a:cubicBezTo>
                  <a:cubicBezTo>
                    <a:pt x="0" y="22"/>
                    <a:pt x="2" y="24"/>
                    <a:pt x="6" y="24"/>
                  </a:cubicBezTo>
                  <a:cubicBezTo>
                    <a:pt x="9" y="24"/>
                    <a:pt x="12" y="22"/>
                    <a:pt x="12" y="18"/>
                  </a:cubicBezTo>
                  <a:cubicBezTo>
                    <a:pt x="12" y="16"/>
                    <a:pt x="9" y="12"/>
                    <a:pt x="8" y="11"/>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20"/>
            <p:cNvSpPr>
              <a:spLocks/>
            </p:cNvSpPr>
            <p:nvPr/>
          </p:nvSpPr>
          <p:spPr bwMode="auto">
            <a:xfrm>
              <a:off x="2463800" y="4932363"/>
              <a:ext cx="93663" cy="188913"/>
            </a:xfrm>
            <a:custGeom>
              <a:avLst/>
              <a:gdLst>
                <a:gd name="T0" fmla="*/ 8 w 12"/>
                <a:gd name="T1" fmla="*/ 11 h 24"/>
                <a:gd name="T2" fmla="*/ 7 w 12"/>
                <a:gd name="T3" fmla="*/ 2 h 24"/>
                <a:gd name="T4" fmla="*/ 6 w 12"/>
                <a:gd name="T5" fmla="*/ 0 h 24"/>
                <a:gd name="T6" fmla="*/ 5 w 12"/>
                <a:gd name="T7" fmla="*/ 2 h 24"/>
                <a:gd name="T8" fmla="*/ 3 w 12"/>
                <a:gd name="T9" fmla="*/ 11 h 24"/>
                <a:gd name="T10" fmla="*/ 0 w 12"/>
                <a:gd name="T11" fmla="*/ 18 h 24"/>
                <a:gd name="T12" fmla="*/ 6 w 12"/>
                <a:gd name="T13" fmla="*/ 24 h 24"/>
                <a:gd name="T14" fmla="*/ 12 w 12"/>
                <a:gd name="T15" fmla="*/ 18 h 24"/>
                <a:gd name="T16" fmla="*/ 8 w 12"/>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8" y="11"/>
                  </a:moveTo>
                  <a:cubicBezTo>
                    <a:pt x="7" y="7"/>
                    <a:pt x="7" y="2"/>
                    <a:pt x="7" y="2"/>
                  </a:cubicBezTo>
                  <a:cubicBezTo>
                    <a:pt x="6" y="0"/>
                    <a:pt x="6" y="0"/>
                    <a:pt x="6" y="0"/>
                  </a:cubicBezTo>
                  <a:cubicBezTo>
                    <a:pt x="5" y="2"/>
                    <a:pt x="5" y="2"/>
                    <a:pt x="5" y="2"/>
                  </a:cubicBezTo>
                  <a:cubicBezTo>
                    <a:pt x="5" y="2"/>
                    <a:pt x="5" y="7"/>
                    <a:pt x="3" y="11"/>
                  </a:cubicBezTo>
                  <a:cubicBezTo>
                    <a:pt x="3" y="12"/>
                    <a:pt x="0" y="16"/>
                    <a:pt x="0" y="18"/>
                  </a:cubicBezTo>
                  <a:cubicBezTo>
                    <a:pt x="0" y="22"/>
                    <a:pt x="3" y="24"/>
                    <a:pt x="6" y="24"/>
                  </a:cubicBezTo>
                  <a:cubicBezTo>
                    <a:pt x="9" y="24"/>
                    <a:pt x="12" y="22"/>
                    <a:pt x="12" y="18"/>
                  </a:cubicBezTo>
                  <a:cubicBezTo>
                    <a:pt x="12" y="16"/>
                    <a:pt x="9" y="12"/>
                    <a:pt x="8" y="11"/>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21"/>
            <p:cNvSpPr>
              <a:spLocks/>
            </p:cNvSpPr>
            <p:nvPr/>
          </p:nvSpPr>
          <p:spPr bwMode="auto">
            <a:xfrm>
              <a:off x="2651125" y="4932363"/>
              <a:ext cx="95250" cy="188913"/>
            </a:xfrm>
            <a:custGeom>
              <a:avLst/>
              <a:gdLst>
                <a:gd name="T0" fmla="*/ 9 w 12"/>
                <a:gd name="T1" fmla="*/ 11 h 24"/>
                <a:gd name="T2" fmla="*/ 7 w 12"/>
                <a:gd name="T3" fmla="*/ 2 h 24"/>
                <a:gd name="T4" fmla="*/ 6 w 12"/>
                <a:gd name="T5" fmla="*/ 0 h 24"/>
                <a:gd name="T6" fmla="*/ 5 w 12"/>
                <a:gd name="T7" fmla="*/ 2 h 24"/>
                <a:gd name="T8" fmla="*/ 3 w 12"/>
                <a:gd name="T9" fmla="*/ 11 h 24"/>
                <a:gd name="T10" fmla="*/ 0 w 12"/>
                <a:gd name="T11" fmla="*/ 18 h 24"/>
                <a:gd name="T12" fmla="*/ 6 w 12"/>
                <a:gd name="T13" fmla="*/ 24 h 24"/>
                <a:gd name="T14" fmla="*/ 12 w 12"/>
                <a:gd name="T15" fmla="*/ 18 h 24"/>
                <a:gd name="T16" fmla="*/ 9 w 12"/>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9" y="11"/>
                  </a:moveTo>
                  <a:cubicBezTo>
                    <a:pt x="7" y="7"/>
                    <a:pt x="7" y="2"/>
                    <a:pt x="7" y="2"/>
                  </a:cubicBezTo>
                  <a:cubicBezTo>
                    <a:pt x="6" y="0"/>
                    <a:pt x="6" y="0"/>
                    <a:pt x="6" y="0"/>
                  </a:cubicBezTo>
                  <a:cubicBezTo>
                    <a:pt x="5" y="2"/>
                    <a:pt x="5" y="2"/>
                    <a:pt x="5" y="2"/>
                  </a:cubicBezTo>
                  <a:cubicBezTo>
                    <a:pt x="5" y="2"/>
                    <a:pt x="5" y="7"/>
                    <a:pt x="3" y="11"/>
                  </a:cubicBezTo>
                  <a:cubicBezTo>
                    <a:pt x="3" y="12"/>
                    <a:pt x="0" y="16"/>
                    <a:pt x="0" y="18"/>
                  </a:cubicBezTo>
                  <a:cubicBezTo>
                    <a:pt x="0" y="22"/>
                    <a:pt x="3" y="24"/>
                    <a:pt x="6" y="24"/>
                  </a:cubicBezTo>
                  <a:cubicBezTo>
                    <a:pt x="9" y="24"/>
                    <a:pt x="12" y="22"/>
                    <a:pt x="12" y="18"/>
                  </a:cubicBezTo>
                  <a:cubicBezTo>
                    <a:pt x="12" y="16"/>
                    <a:pt x="9" y="12"/>
                    <a:pt x="9" y="11"/>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8" name="文本框 57"/>
          <p:cNvSpPr txBox="1"/>
          <p:nvPr/>
        </p:nvSpPr>
        <p:spPr>
          <a:xfrm>
            <a:off x="4697518" y="676333"/>
            <a:ext cx="3691816"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LUẬT CH</a:t>
            </a:r>
            <a:r>
              <a:rPr lang="vi-VN" altLang="zh-CN" sz="4800" b="1"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Ơ</a:t>
            </a:r>
            <a:r>
              <a:rPr lang="en-SG" altLang="zh-CN" sz="4800" b="1"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I</a:t>
            </a:r>
            <a:endParaRPr lang="zh-CN" altLang="en-US" sz="4800" b="1"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59" name="Text Placeholder 2"/>
          <p:cNvSpPr txBox="1"/>
          <p:nvPr/>
        </p:nvSpPr>
        <p:spPr>
          <a:xfrm>
            <a:off x="1606979" y="4116848"/>
            <a:ext cx="2377287" cy="950798"/>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800" kern="100" dirty="0" err="1">
                <a:solidFill>
                  <a:schemeClr val="tx1"/>
                </a:solidFill>
                <a:latin typeface="Times New Roman" panose="02020603050405020304" pitchFamily="18" charset="0"/>
                <a:ea typeface="SimSun" panose="02010600030101010101" pitchFamily="2" charset="-122"/>
              </a:rPr>
              <a:t>Hình</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ảnh</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bị</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che</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bằng</a:t>
            </a:r>
            <a:r>
              <a:rPr lang="en-US" sz="2800" kern="100" dirty="0">
                <a:solidFill>
                  <a:schemeClr val="tx1"/>
                </a:solidFill>
                <a:latin typeface="Times New Roman" panose="02020603050405020304" pitchFamily="18" charset="0"/>
                <a:ea typeface="SimSun" panose="02010600030101010101" pitchFamily="2" charset="-122"/>
              </a:rPr>
              <a:t> 6 </a:t>
            </a:r>
            <a:r>
              <a:rPr lang="en-US" sz="2800" kern="100" dirty="0" err="1">
                <a:solidFill>
                  <a:schemeClr val="tx1"/>
                </a:solidFill>
                <a:latin typeface="Times New Roman" panose="02020603050405020304" pitchFamily="18" charset="0"/>
                <a:ea typeface="SimSun" panose="02010600030101010101" pitchFamily="2" charset="-122"/>
              </a:rPr>
              <a:t>miếng</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ghép</a:t>
            </a:r>
            <a:r>
              <a:rPr lang="en-US" sz="2800" kern="100" dirty="0">
                <a:solidFill>
                  <a:schemeClr val="tx1"/>
                </a:solidFill>
                <a:latin typeface="Times New Roman" panose="02020603050405020304" pitchFamily="18" charset="0"/>
                <a:ea typeface="SimSun" panose="02010600030101010101" pitchFamily="2" charset="-122"/>
              </a:rPr>
              <a:t>, </a:t>
            </a:r>
            <a:endParaRPr lang="en-SG" sz="2400" kern="100" dirty="0">
              <a:solidFill>
                <a:schemeClr val="tx1"/>
              </a:solidFill>
              <a:latin typeface="Times New Roman" panose="02020603050405020304" pitchFamily="18" charset="0"/>
              <a:ea typeface="SimSun" panose="02010600030101010101" pitchFamily="2" charset="-122"/>
            </a:endParaRPr>
          </a:p>
        </p:txBody>
      </p:sp>
      <p:sp>
        <p:nvSpPr>
          <p:cNvPr id="61" name="Text Placeholder 2"/>
          <p:cNvSpPr txBox="1"/>
          <p:nvPr/>
        </p:nvSpPr>
        <p:spPr>
          <a:xfrm>
            <a:off x="7539895" y="4393823"/>
            <a:ext cx="2286196" cy="242383"/>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kern="100" dirty="0" err="1">
                <a:solidFill>
                  <a:schemeClr val="tx1"/>
                </a:solidFill>
                <a:latin typeface="Times New Roman" panose="02020603050405020304" pitchFamily="18" charset="0"/>
                <a:ea typeface="SimSun" panose="02010600030101010101" pitchFamily="2" charset="-122"/>
              </a:rPr>
              <a:t>Trả</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lời</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đúng</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câu</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hỏi</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để</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mở</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miếng</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ghép</a:t>
            </a:r>
            <a:endParaRPr lang="en-US" altLang="zh-CN" sz="3200" dirty="0">
              <a:solidFill>
                <a:schemeClr val="tx1"/>
              </a:solidFill>
              <a:latin typeface="Bebas Neue" panose="020B0606020202050201" pitchFamily="34" charset="0"/>
              <a:ea typeface="微软雅黑" panose="020B0503020204020204" pitchFamily="34" charset="-122"/>
            </a:endParaRPr>
          </a:p>
        </p:txBody>
      </p:sp>
      <p:sp>
        <p:nvSpPr>
          <p:cNvPr id="63" name="Text Placeholder 2"/>
          <p:cNvSpPr txBox="1"/>
          <p:nvPr/>
        </p:nvSpPr>
        <p:spPr>
          <a:xfrm>
            <a:off x="4798912" y="4497706"/>
            <a:ext cx="1864271" cy="242383"/>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kern="100" dirty="0" err="1">
                <a:solidFill>
                  <a:schemeClr val="tx1"/>
                </a:solidFill>
                <a:latin typeface="Times New Roman" panose="02020603050405020304" pitchFamily="18" charset="0"/>
                <a:ea typeface="SimSun" panose="02010600030101010101" pitchFamily="2" charset="-122"/>
              </a:rPr>
              <a:t>Có</a:t>
            </a:r>
            <a:r>
              <a:rPr lang="en-US" sz="2800" kern="100" dirty="0">
                <a:solidFill>
                  <a:schemeClr val="tx1"/>
                </a:solidFill>
                <a:latin typeface="Times New Roman" panose="02020603050405020304" pitchFamily="18" charset="0"/>
                <a:ea typeface="SimSun" panose="02010600030101010101" pitchFamily="2" charset="-122"/>
              </a:rPr>
              <a:t> 6 </a:t>
            </a:r>
            <a:r>
              <a:rPr lang="en-US" sz="2800" kern="100" dirty="0" err="1">
                <a:solidFill>
                  <a:schemeClr val="tx1"/>
                </a:solidFill>
                <a:latin typeface="Times New Roman" panose="02020603050405020304" pitchFamily="18" charset="0"/>
                <a:ea typeface="SimSun" panose="02010600030101010101" pitchFamily="2" charset="-122"/>
              </a:rPr>
              <a:t>câu</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hỏi</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tương</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ứng</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với</a:t>
            </a:r>
            <a:r>
              <a:rPr lang="en-US" sz="2800" kern="100" dirty="0">
                <a:solidFill>
                  <a:schemeClr val="tx1"/>
                </a:solidFill>
                <a:latin typeface="Times New Roman" panose="02020603050405020304" pitchFamily="18" charset="0"/>
                <a:ea typeface="SimSun" panose="02010600030101010101" pitchFamily="2" charset="-122"/>
              </a:rPr>
              <a:t> 6 </a:t>
            </a:r>
            <a:r>
              <a:rPr lang="en-US" sz="2800" kern="100" dirty="0" err="1">
                <a:solidFill>
                  <a:schemeClr val="tx1"/>
                </a:solidFill>
                <a:latin typeface="Times New Roman" panose="02020603050405020304" pitchFamily="18" charset="0"/>
                <a:ea typeface="SimSun" panose="02010600030101010101" pitchFamily="2" charset="-122"/>
              </a:rPr>
              <a:t>miếng</a:t>
            </a:r>
            <a:r>
              <a:rPr lang="en-US" sz="2800" kern="100" dirty="0">
                <a:solidFill>
                  <a:schemeClr val="tx1"/>
                </a:solidFill>
                <a:latin typeface="Times New Roman" panose="02020603050405020304" pitchFamily="18" charset="0"/>
                <a:ea typeface="SimSun" panose="02010600030101010101" pitchFamily="2" charset="-122"/>
              </a:rPr>
              <a:t> </a:t>
            </a:r>
            <a:r>
              <a:rPr lang="en-US" sz="2800" kern="100" dirty="0" err="1">
                <a:solidFill>
                  <a:schemeClr val="tx1"/>
                </a:solidFill>
                <a:latin typeface="Times New Roman" panose="02020603050405020304" pitchFamily="18" charset="0"/>
                <a:ea typeface="SimSun" panose="02010600030101010101" pitchFamily="2" charset="-122"/>
              </a:rPr>
              <a:t>ghép</a:t>
            </a:r>
            <a:endParaRPr lang="en-US" altLang="zh-CN" sz="3200" dirty="0">
              <a:solidFill>
                <a:schemeClr val="tx1"/>
              </a:solidFill>
              <a:latin typeface="Bebas Neue" panose="020B0606020202050201" pitchFamily="34" charset="0"/>
              <a:ea typeface="微软雅黑" panose="020B0503020204020204" pitchFamily="34" charset="-122"/>
            </a:endParaRPr>
          </a:p>
        </p:txBody>
      </p:sp>
    </p:spTree>
    <p:extLst>
      <p:ext uri="{BB962C8B-B14F-4D97-AF65-F5344CB8AC3E}">
        <p14:creationId xmlns:p14="http://schemas.microsoft.com/office/powerpoint/2010/main" val="22598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00"/>
                                        <p:tgtEl>
                                          <p:spTgt spid="1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down)">
                                      <p:cBhvr>
                                        <p:cTn id="57" dur="500"/>
                                        <p:tgtEl>
                                          <p:spTgt spid="3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down)">
                                      <p:cBhvr>
                                        <p:cTn id="66" dur="500"/>
                                        <p:tgtEl>
                                          <p:spTgt spid="59"/>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wipe(down)">
                                      <p:cBhvr>
                                        <p:cTn id="69" dur="500"/>
                                        <p:tgtEl>
                                          <p:spTgt spid="61"/>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down)">
                                      <p:cBhvr>
                                        <p:cTn id="7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36" grpId="0" animBg="1"/>
      <p:bldP spid="35" grpId="0" animBg="1"/>
      <p:bldP spid="33" grpId="0" animBg="1"/>
      <p:bldP spid="15" grpId="0"/>
      <p:bldP spid="25" grpId="0"/>
      <p:bldP spid="27" grpId="0"/>
      <p:bldP spid="37" grpId="0" animBg="1"/>
      <p:bldP spid="38" grpId="0" animBg="1"/>
      <p:bldP spid="39" grpId="0" animBg="1"/>
      <p:bldP spid="58" grpId="0"/>
      <p:bldP spid="59" grpId="0"/>
      <p:bldP spid="61" grpId="0"/>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F2BA767-12AD-478F-BD82-0DFC07E2796D}"/>
              </a:ext>
            </a:extLst>
          </p:cNvPr>
          <p:cNvGrpSpPr/>
          <p:nvPr/>
        </p:nvGrpSpPr>
        <p:grpSpPr>
          <a:xfrm>
            <a:off x="14748" y="12290"/>
            <a:ext cx="12192000" cy="6858001"/>
            <a:chOff x="0" y="-1"/>
            <a:chExt cx="12192000" cy="6858001"/>
          </a:xfrm>
        </p:grpSpPr>
        <p:pic>
          <p:nvPicPr>
            <p:cNvPr id="1026" name="Picture 2" descr="Kinh thÃ nh Huáº¿ - Quáº§n thá» kiáº¿n trÃºc vÃ ng son cá»§a triá»u Äáº¡i nhÃ  Nguyá»n">
              <a:extLst>
                <a:ext uri="{FF2B5EF4-FFF2-40B4-BE49-F238E27FC236}">
                  <a16:creationId xmlns:a16="http://schemas.microsoft.com/office/drawing/2014/main" xmlns="" id="{CA4E32A9-E3BD-4C80-9101-629B1E3A9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22"/>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3704025-0525-45EB-9187-410E83D5A27A}"/>
                </a:ext>
              </a:extLst>
            </p:cNvPr>
            <p:cNvSpPr/>
            <p:nvPr/>
          </p:nvSpPr>
          <p:spPr>
            <a:xfrm>
              <a:off x="228600" y="228600"/>
              <a:ext cx="4810932" cy="584775"/>
            </a:xfrm>
            <a:prstGeom prst="rect">
              <a:avLst/>
            </a:prstGeom>
          </p:spPr>
          <p:txBody>
            <a:bodyPr wrap="none">
              <a:spAutoFit/>
            </a:bodyPr>
            <a:lstStyle/>
            <a:p>
              <a:r>
                <a:rPr lang="en-US" sz="3200" i="1" kern="100" dirty="0" err="1">
                  <a:latin typeface="Times New Roman" panose="02020603050405020304" pitchFamily="18" charset="0"/>
                  <a:ea typeface="SimSun" panose="02010600030101010101" pitchFamily="2" charset="-122"/>
                </a:rPr>
                <a:t>Kinh</a:t>
              </a:r>
              <a:r>
                <a:rPr lang="en-US" sz="3200" i="1" kern="100" dirty="0">
                  <a:latin typeface="Times New Roman" panose="02020603050405020304" pitchFamily="18" charset="0"/>
                  <a:ea typeface="SimSun" panose="02010600030101010101" pitchFamily="2" charset="-122"/>
                </a:rPr>
                <a:t> </a:t>
              </a:r>
              <a:r>
                <a:rPr lang="en-US" sz="3200" i="1" kern="100" dirty="0" err="1">
                  <a:latin typeface="Times New Roman" panose="02020603050405020304" pitchFamily="18" charset="0"/>
                  <a:ea typeface="SimSun" panose="02010600030101010101" pitchFamily="2" charset="-122"/>
                </a:rPr>
                <a:t>thành</a:t>
              </a:r>
              <a:r>
                <a:rPr lang="en-US" sz="3200" i="1" kern="100" dirty="0">
                  <a:latin typeface="Times New Roman" panose="02020603050405020304" pitchFamily="18" charset="0"/>
                  <a:ea typeface="SimSun" panose="02010600030101010101" pitchFamily="2" charset="-122"/>
                </a:rPr>
                <a:t> </a:t>
              </a:r>
              <a:r>
                <a:rPr lang="en-US" sz="3200" i="1" kern="100" dirty="0" err="1">
                  <a:latin typeface="Times New Roman" panose="02020603050405020304" pitchFamily="18" charset="0"/>
                  <a:ea typeface="SimSun" panose="02010600030101010101" pitchFamily="2" charset="-122"/>
                </a:rPr>
                <a:t>Huế</a:t>
              </a:r>
              <a:r>
                <a:rPr lang="en-US" sz="3200" i="1" kern="100" dirty="0">
                  <a:latin typeface="Times New Roman" panose="02020603050405020304" pitchFamily="18" charset="0"/>
                  <a:ea typeface="SimSun" panose="02010600030101010101" pitchFamily="2" charset="-122"/>
                </a:rPr>
                <a:t> (</a:t>
              </a:r>
              <a:r>
                <a:rPr lang="en-US" sz="3200" i="1" kern="100" dirty="0" err="1">
                  <a:latin typeface="Times New Roman" panose="02020603050405020304" pitchFamily="18" charset="0"/>
                  <a:ea typeface="SimSun" panose="02010600030101010101" pitchFamily="2" charset="-122"/>
                </a:rPr>
                <a:t>Phú</a:t>
              </a:r>
              <a:r>
                <a:rPr lang="en-US" sz="3200" i="1" kern="100" dirty="0">
                  <a:latin typeface="Times New Roman" panose="02020603050405020304" pitchFamily="18" charset="0"/>
                  <a:ea typeface="SimSun" panose="02010600030101010101" pitchFamily="2" charset="-122"/>
                </a:rPr>
                <a:t> </a:t>
              </a:r>
              <a:r>
                <a:rPr lang="en-US" sz="3200" i="1" kern="100" dirty="0" err="1">
                  <a:latin typeface="Times New Roman" panose="02020603050405020304" pitchFamily="18" charset="0"/>
                  <a:ea typeface="SimSun" panose="02010600030101010101" pitchFamily="2" charset="-122"/>
                </a:rPr>
                <a:t>Xuân</a:t>
              </a:r>
              <a:r>
                <a:rPr lang="en-US" sz="3200" i="1" kern="100" dirty="0">
                  <a:latin typeface="Times New Roman" panose="02020603050405020304" pitchFamily="18" charset="0"/>
                  <a:ea typeface="SimSun" panose="02010600030101010101" pitchFamily="2" charset="-122"/>
                </a:rPr>
                <a:t>)</a:t>
              </a:r>
              <a:endParaRPr lang="en-SG" sz="3200" dirty="0"/>
            </a:p>
          </p:txBody>
        </p:sp>
      </p:grpSp>
      <p:sp>
        <p:nvSpPr>
          <p:cNvPr id="8" name="Rectangle 7">
            <a:extLst>
              <a:ext uri="{FF2B5EF4-FFF2-40B4-BE49-F238E27FC236}">
                <a16:creationId xmlns:a16="http://schemas.microsoft.com/office/drawing/2014/main" xmlns="" id="{69F8AE85-D0A1-4BE9-9F95-435CD60CF3AA}"/>
              </a:ext>
            </a:extLst>
          </p:cNvPr>
          <p:cNvSpPr/>
          <p:nvPr/>
        </p:nvSpPr>
        <p:spPr>
          <a:xfrm>
            <a:off x="-12663" y="3429000"/>
            <a:ext cx="4002472" cy="3429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kern="100" dirty="0" err="1">
                <a:solidFill>
                  <a:srgbClr val="FF0000"/>
                </a:solidFill>
                <a:latin typeface="Times New Roman" panose="02020603050405020304" pitchFamily="18" charset="0"/>
                <a:ea typeface="SimSun" panose="02010600030101010101" pitchFamily="2" charset="-122"/>
              </a:rPr>
              <a:t>Câu</a:t>
            </a:r>
            <a:r>
              <a:rPr lang="en-US" sz="3600" kern="100" dirty="0">
                <a:solidFill>
                  <a:srgbClr val="FF0000"/>
                </a:solidFill>
                <a:latin typeface="Times New Roman" panose="02020603050405020304" pitchFamily="18" charset="0"/>
                <a:ea typeface="SimSun" panose="02010600030101010101" pitchFamily="2" charset="-122"/>
              </a:rPr>
              <a:t> 4: </a:t>
            </a:r>
            <a:r>
              <a:rPr lang="en-US" sz="3600" kern="100" dirty="0" err="1">
                <a:solidFill>
                  <a:srgbClr val="FF0000"/>
                </a:solidFill>
                <a:latin typeface="Times New Roman" panose="02020603050405020304" pitchFamily="18" charset="0"/>
                <a:ea typeface="SimSun" panose="02010600030101010101" pitchFamily="2" charset="-122"/>
              </a:rPr>
              <a:t>Vua</a:t>
            </a:r>
            <a:r>
              <a:rPr lang="en-US" sz="3600" kern="100" dirty="0">
                <a:solidFill>
                  <a:srgbClr val="FF0000"/>
                </a:solidFill>
                <a:latin typeface="Times New Roman" panose="02020603050405020304" pitchFamily="18" charset="0"/>
                <a:ea typeface="SimSun" panose="02010600030101010101" pitchFamily="2" charset="-122"/>
              </a:rPr>
              <a:t> Quang </a:t>
            </a:r>
            <a:r>
              <a:rPr lang="en-US" sz="3600" kern="100" dirty="0" err="1">
                <a:solidFill>
                  <a:srgbClr val="FF0000"/>
                </a:solidFill>
                <a:latin typeface="Times New Roman" panose="02020603050405020304" pitchFamily="18" charset="0"/>
                <a:ea typeface="SimSun" panose="02010600030101010101" pitchFamily="2" charset="-122"/>
              </a:rPr>
              <a:t>Trung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đã</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lấy</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công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chúa</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nào</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của</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triều</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nhà</a:t>
            </a:r>
            <a:r>
              <a:rPr lang="en-US" sz="3600" kern="100" dirty="0">
                <a:solidFill>
                  <a:srgbClr val="FF0000"/>
                </a:solidFill>
                <a:latin typeface="Times New Roman" panose="02020603050405020304" pitchFamily="18" charset="0"/>
                <a:ea typeface="SimSun" panose="02010600030101010101" pitchFamily="2" charset="-122"/>
              </a:rPr>
              <a:t> Lê?</a:t>
            </a:r>
            <a:endParaRPr lang="en-SG" sz="3200" kern="100" dirty="0">
              <a:solidFill>
                <a:srgbClr val="FF0000"/>
              </a:solidFill>
              <a:latin typeface="Times New Roman" panose="02020603050405020304" pitchFamily="18" charset="0"/>
              <a:ea typeface="SimSun" panose="02010600030101010101" pitchFamily="2" charset="-122"/>
            </a:endParaRPr>
          </a:p>
        </p:txBody>
      </p:sp>
      <p:sp>
        <p:nvSpPr>
          <p:cNvPr id="9" name="Rectangle 8">
            <a:extLst>
              <a:ext uri="{FF2B5EF4-FFF2-40B4-BE49-F238E27FC236}">
                <a16:creationId xmlns:a16="http://schemas.microsoft.com/office/drawing/2014/main" xmlns="" id="{D368EAFA-40AF-45F6-BA1C-09E1E228F9B5}"/>
              </a:ext>
            </a:extLst>
          </p:cNvPr>
          <p:cNvSpPr/>
          <p:nvPr/>
        </p:nvSpPr>
        <p:spPr>
          <a:xfrm>
            <a:off x="3962398" y="3435146"/>
            <a:ext cx="4114802"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kern="100" dirty="0" err="1">
                <a:solidFill>
                  <a:srgbClr val="FF0000"/>
                </a:solidFill>
                <a:latin typeface="Times New Roman" panose="02020603050405020304" pitchFamily="18" charset="0"/>
                <a:ea typeface="SimSun" panose="02010600030101010101" pitchFamily="2" charset="-122"/>
              </a:rPr>
              <a:t>Câu</a:t>
            </a:r>
            <a:r>
              <a:rPr lang="en-US" sz="3600" kern="100" dirty="0">
                <a:solidFill>
                  <a:srgbClr val="FF0000"/>
                </a:solidFill>
                <a:latin typeface="Times New Roman" panose="02020603050405020304" pitchFamily="18" charset="0"/>
                <a:ea typeface="SimSun" panose="02010600030101010101" pitchFamily="2" charset="-122"/>
              </a:rPr>
              <a:t> 5: </a:t>
            </a:r>
            <a:r>
              <a:rPr lang="en-US" sz="3600" kern="100" dirty="0" err="1">
                <a:solidFill>
                  <a:srgbClr val="FF0000"/>
                </a:solidFill>
                <a:latin typeface="Times New Roman" panose="02020603050405020304" pitchFamily="18" charset="0"/>
                <a:ea typeface="SimSun" panose="02010600030101010101" pitchFamily="2" charset="-122"/>
              </a:rPr>
              <a:t>Ranh</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giới</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để</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phân</a:t>
            </a:r>
            <a:r>
              <a:rPr lang="en-US" sz="3600" kern="100" dirty="0">
                <a:solidFill>
                  <a:srgbClr val="FF0000"/>
                </a:solidFill>
                <a:latin typeface="Times New Roman" panose="02020603050405020304" pitchFamily="18" charset="0"/>
                <a:ea typeface="SimSun" panose="02010600030101010101" pitchFamily="2" charset="-122"/>
              </a:rPr>
              <a:t> chia </a:t>
            </a:r>
            <a:r>
              <a:rPr lang="en-US" sz="3600" kern="100" dirty="0" err="1">
                <a:solidFill>
                  <a:srgbClr val="FF0000"/>
                </a:solidFill>
                <a:latin typeface="Times New Roman" panose="02020603050405020304" pitchFamily="18" charset="0"/>
                <a:ea typeface="SimSun" panose="02010600030101010101" pitchFamily="2" charset="-122"/>
              </a:rPr>
              <a:t>Đàng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Trong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và</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Đàng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Ngoài</a:t>
            </a:r>
            <a:r>
              <a:rPr lang="en-US" sz="3600" kern="100" dirty="0">
                <a:solidFill>
                  <a:srgbClr val="FF0000"/>
                </a:solidFill>
                <a:latin typeface="Times New Roman" panose="02020603050405020304" pitchFamily="18" charset="0"/>
                <a:ea typeface="SimSun" panose="02010600030101010101" pitchFamily="2" charset="-122"/>
              </a:rPr>
              <a:t> ở </a:t>
            </a:r>
            <a:r>
              <a:rPr lang="en-US" sz="3600" kern="100" dirty="0" err="1">
                <a:solidFill>
                  <a:srgbClr val="FF0000"/>
                </a:solidFill>
                <a:latin typeface="Times New Roman" panose="02020603050405020304" pitchFamily="18" charset="0"/>
                <a:ea typeface="SimSun" panose="02010600030101010101" pitchFamily="2" charset="-122"/>
              </a:rPr>
              <a:t>đâu</a:t>
            </a:r>
            <a:r>
              <a:rPr lang="en-US" sz="3600" kern="100" dirty="0">
                <a:solidFill>
                  <a:srgbClr val="FF0000"/>
                </a:solidFill>
                <a:latin typeface="Times New Roman" panose="02020603050405020304" pitchFamily="18" charset="0"/>
                <a:ea typeface="SimSun" panose="02010600030101010101" pitchFamily="2" charset="-122"/>
              </a:rPr>
              <a:t>?</a:t>
            </a:r>
            <a:endParaRPr lang="en-SG" sz="3200" kern="100" dirty="0">
              <a:solidFill>
                <a:srgbClr val="FF0000"/>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xmlns="" id="{B28D8BB1-7B18-4468-9E76-6E42093FC35E}"/>
              </a:ext>
            </a:extLst>
          </p:cNvPr>
          <p:cNvSpPr/>
          <p:nvPr/>
        </p:nvSpPr>
        <p:spPr>
          <a:xfrm>
            <a:off x="8077198" y="3435146"/>
            <a:ext cx="4114802" cy="3429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kern="100" dirty="0" err="1">
                <a:solidFill>
                  <a:srgbClr val="FF0000"/>
                </a:solidFill>
                <a:latin typeface="Times New Roman" panose="02020603050405020304" pitchFamily="18" charset="0"/>
                <a:ea typeface="SimSun" panose="02010600030101010101" pitchFamily="2" charset="-122"/>
              </a:rPr>
              <a:t>Câu</a:t>
            </a:r>
            <a:r>
              <a:rPr lang="en-US" sz="3600" kern="100" dirty="0">
                <a:solidFill>
                  <a:srgbClr val="FF0000"/>
                </a:solidFill>
                <a:latin typeface="Times New Roman" panose="02020603050405020304" pitchFamily="18" charset="0"/>
                <a:ea typeface="SimSun" panose="02010600030101010101" pitchFamily="2" charset="-122"/>
              </a:rPr>
              <a:t> 6: </a:t>
            </a:r>
            <a:r>
              <a:rPr lang="en-US" sz="3600" kern="100" dirty="0" err="1">
                <a:solidFill>
                  <a:srgbClr val="FF0000"/>
                </a:solidFill>
                <a:latin typeface="Times New Roman" panose="02020603050405020304" pitchFamily="18" charset="0"/>
                <a:ea typeface="SimSun" panose="02010600030101010101" pitchFamily="2" charset="-122"/>
              </a:rPr>
              <a:t>Bộ</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máy</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nhà</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nước</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phong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kiến</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Đàng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Ngoài</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có</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gì</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đặc</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biệt</a:t>
            </a:r>
            <a:endParaRPr lang="en-SG" sz="3600" dirty="0">
              <a:solidFill>
                <a:srgbClr val="FF0000"/>
              </a:solidFill>
            </a:endParaRPr>
          </a:p>
        </p:txBody>
      </p:sp>
      <p:sp>
        <p:nvSpPr>
          <p:cNvPr id="11" name="Rectangle 10">
            <a:extLst>
              <a:ext uri="{FF2B5EF4-FFF2-40B4-BE49-F238E27FC236}">
                <a16:creationId xmlns:a16="http://schemas.microsoft.com/office/drawing/2014/main" xmlns="" id="{3F9984BA-701A-44DE-B040-4E2FA97B8DA4}"/>
              </a:ext>
            </a:extLst>
          </p:cNvPr>
          <p:cNvSpPr/>
          <p:nvPr/>
        </p:nvSpPr>
        <p:spPr>
          <a:xfrm>
            <a:off x="-10204" y="-10446"/>
            <a:ext cx="4002472" cy="3429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kern="100" dirty="0" err="1">
                <a:solidFill>
                  <a:srgbClr val="FF0000"/>
                </a:solidFill>
                <a:latin typeface="Times New Roman" panose="02020603050405020304" pitchFamily="18" charset="0"/>
                <a:ea typeface="SimSun" panose="02010600030101010101" pitchFamily="2" charset="-122"/>
              </a:rPr>
              <a:t>Câu</a:t>
            </a:r>
            <a:r>
              <a:rPr lang="en-US" sz="3600" kern="100" dirty="0">
                <a:solidFill>
                  <a:srgbClr val="FF0000"/>
                </a:solidFill>
                <a:latin typeface="Times New Roman" panose="02020603050405020304" pitchFamily="18" charset="0"/>
                <a:ea typeface="SimSun" panose="02010600030101010101" pitchFamily="2" charset="-122"/>
              </a:rPr>
              <a:t> 1: Ai </a:t>
            </a:r>
            <a:r>
              <a:rPr lang="en-US" sz="3600" kern="100" dirty="0" err="1">
                <a:solidFill>
                  <a:srgbClr val="FF0000"/>
                </a:solidFill>
                <a:latin typeface="Times New Roman" panose="02020603050405020304" pitchFamily="18" charset="0"/>
                <a:ea typeface="SimSun" panose="02010600030101010101" pitchFamily="2" charset="-122"/>
              </a:rPr>
              <a:t>là</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người</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cầu</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cứu</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viện</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trợ</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từ</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quân</a:t>
            </a:r>
            <a:r>
              <a:rPr lang="en-US" sz="3600" kern="100" dirty="0">
                <a:solidFill>
                  <a:srgbClr val="FF0000"/>
                </a:solidFill>
                <a:latin typeface="Times New Roman" panose="02020603050405020304" pitchFamily="18" charset="0"/>
                <a:ea typeface="SimSun" panose="02010600030101010101" pitchFamily="2" charset="-122"/>
              </a:rPr>
              <a:t> Thanh, </a:t>
            </a:r>
            <a:r>
              <a:rPr lang="en-US" sz="3600" kern="100" dirty="0" err="1">
                <a:solidFill>
                  <a:srgbClr val="FF0000"/>
                </a:solidFill>
                <a:latin typeface="Times New Roman" panose="02020603050405020304" pitchFamily="18" charset="0"/>
                <a:ea typeface="SimSun" panose="02010600030101010101" pitchFamily="2" charset="-122"/>
              </a:rPr>
              <a:t>là</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kẻ</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cõng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rắn</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cắn</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gà</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nhà</a:t>
            </a:r>
            <a:r>
              <a:rPr lang="en-US" sz="3600" kern="100" dirty="0">
                <a:solidFill>
                  <a:srgbClr val="FF0000"/>
                </a:solidFill>
                <a:latin typeface="Times New Roman" panose="02020603050405020304" pitchFamily="18" charset="0"/>
                <a:ea typeface="SimSun" panose="02010600030101010101" pitchFamily="2" charset="-122"/>
              </a:rPr>
              <a:t>?</a:t>
            </a:r>
            <a:endParaRPr lang="en-SG" sz="3200" kern="100" dirty="0">
              <a:solidFill>
                <a:srgbClr val="FF0000"/>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xmlns="" id="{57A4AB60-A351-4DA0-B2EF-F3FEAFDD0A95}"/>
              </a:ext>
            </a:extLst>
          </p:cNvPr>
          <p:cNvSpPr/>
          <p:nvPr/>
        </p:nvSpPr>
        <p:spPr>
          <a:xfrm>
            <a:off x="3967315" y="0"/>
            <a:ext cx="4114802" cy="3429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kern="100" dirty="0" err="1">
                <a:solidFill>
                  <a:srgbClr val="FF0000"/>
                </a:solidFill>
                <a:latin typeface="Times New Roman" panose="02020603050405020304" pitchFamily="18" charset="0"/>
                <a:ea typeface="SimSun" panose="02010600030101010101" pitchFamily="2" charset="-122"/>
              </a:rPr>
              <a:t>Câu</a:t>
            </a:r>
            <a:r>
              <a:rPr lang="en-US" sz="3600" kern="100" dirty="0">
                <a:solidFill>
                  <a:srgbClr val="FF0000"/>
                </a:solidFill>
                <a:latin typeface="Times New Roman" panose="02020603050405020304" pitchFamily="18" charset="0"/>
                <a:ea typeface="SimSun" panose="02010600030101010101" pitchFamily="2" charset="-122"/>
              </a:rPr>
              <a:t> 2: </a:t>
            </a:r>
            <a:r>
              <a:rPr lang="en-US" sz="3600" kern="100" dirty="0" err="1">
                <a:solidFill>
                  <a:srgbClr val="FF0000"/>
                </a:solidFill>
                <a:latin typeface="Times New Roman" panose="02020603050405020304" pitchFamily="18" charset="0"/>
                <a:ea typeface="SimSun" panose="02010600030101010101" pitchFamily="2" charset="-122"/>
              </a:rPr>
              <a:t>Tên</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thật</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của</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vua</a:t>
            </a:r>
            <a:r>
              <a:rPr lang="en-US" sz="3600" kern="100" dirty="0">
                <a:solidFill>
                  <a:srgbClr val="FF0000"/>
                </a:solidFill>
                <a:latin typeface="Times New Roman" panose="02020603050405020304" pitchFamily="18" charset="0"/>
                <a:ea typeface="SimSun" panose="02010600030101010101" pitchFamily="2" charset="-122"/>
              </a:rPr>
              <a:t> Quang </a:t>
            </a:r>
            <a:r>
              <a:rPr lang="en-US" sz="3600" kern="100" dirty="0" err="1">
                <a:solidFill>
                  <a:srgbClr val="FF0000"/>
                </a:solidFill>
                <a:latin typeface="Times New Roman" panose="02020603050405020304" pitchFamily="18" charset="0"/>
                <a:ea typeface="SimSun" panose="02010600030101010101" pitchFamily="2" charset="-122"/>
              </a:rPr>
              <a:t>Trung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là</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gì</a:t>
            </a:r>
            <a:r>
              <a:rPr lang="en-US" sz="3600" kern="100" dirty="0">
                <a:solidFill>
                  <a:srgbClr val="FF0000"/>
                </a:solidFill>
                <a:latin typeface="Times New Roman" panose="02020603050405020304" pitchFamily="18" charset="0"/>
                <a:ea typeface="SimSun" panose="02010600030101010101" pitchFamily="2" charset="-122"/>
              </a:rPr>
              <a:t>?</a:t>
            </a:r>
            <a:endParaRPr lang="en-SG" sz="3200" kern="100" dirty="0">
              <a:solidFill>
                <a:srgbClr val="FF0000"/>
              </a:solidFill>
              <a:latin typeface="Times New Roman" panose="02020603050405020304" pitchFamily="18" charset="0"/>
              <a:ea typeface="SimSun" panose="02010600030101010101" pitchFamily="2" charset="-122"/>
            </a:endParaRPr>
          </a:p>
        </p:txBody>
      </p:sp>
      <p:sp>
        <p:nvSpPr>
          <p:cNvPr id="13" name="Rectangle 12">
            <a:extLst>
              <a:ext uri="{FF2B5EF4-FFF2-40B4-BE49-F238E27FC236}">
                <a16:creationId xmlns:a16="http://schemas.microsoft.com/office/drawing/2014/main" xmlns="" id="{0A682D78-5BCC-4339-B607-3D0D8136B06F}"/>
              </a:ext>
            </a:extLst>
          </p:cNvPr>
          <p:cNvSpPr/>
          <p:nvPr/>
        </p:nvSpPr>
        <p:spPr>
          <a:xfrm>
            <a:off x="8082115" y="0"/>
            <a:ext cx="4114802" cy="3429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kern="100" dirty="0" err="1">
                <a:solidFill>
                  <a:srgbClr val="FF0000"/>
                </a:solidFill>
                <a:latin typeface="Times New Roman" panose="02020603050405020304" pitchFamily="18" charset="0"/>
                <a:ea typeface="SimSun" panose="02010600030101010101" pitchFamily="2" charset="-122"/>
              </a:rPr>
              <a:t>Câu</a:t>
            </a:r>
            <a:r>
              <a:rPr lang="en-US" sz="3600" kern="100" dirty="0">
                <a:solidFill>
                  <a:srgbClr val="FF0000"/>
                </a:solidFill>
                <a:latin typeface="Times New Roman" panose="02020603050405020304" pitchFamily="18" charset="0"/>
                <a:ea typeface="SimSun" panose="02010600030101010101" pitchFamily="2" charset="-122"/>
              </a:rPr>
              <a:t> 3: </a:t>
            </a:r>
            <a:r>
              <a:rPr lang="en-US" sz="3600" kern="100" dirty="0" err="1">
                <a:solidFill>
                  <a:srgbClr val="FF0000"/>
                </a:solidFill>
                <a:latin typeface="Times New Roman" panose="02020603050405020304" pitchFamily="18" charset="0"/>
                <a:ea typeface="SimSun" panose="02010600030101010101" pitchFamily="2" charset="-122"/>
              </a:rPr>
              <a:t>Vua</a:t>
            </a:r>
            <a:r>
              <a:rPr lang="en-US" sz="3600" kern="100" dirty="0">
                <a:solidFill>
                  <a:srgbClr val="FF0000"/>
                </a:solidFill>
                <a:latin typeface="Times New Roman" panose="02020603050405020304" pitchFamily="18" charset="0"/>
                <a:ea typeface="SimSun" panose="02010600030101010101" pitchFamily="2" charset="-122"/>
              </a:rPr>
              <a:t> Quang </a:t>
            </a:r>
            <a:r>
              <a:rPr lang="en-US" sz="3600" kern="100" dirty="0" err="1">
                <a:solidFill>
                  <a:srgbClr val="FF0000"/>
                </a:solidFill>
                <a:latin typeface="Times New Roman" panose="02020603050405020304" pitchFamily="18" charset="0"/>
                <a:ea typeface="SimSun" panose="02010600030101010101" pitchFamily="2" charset="-122"/>
              </a:rPr>
              <a:t>Trung</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sau</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khi</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đánh</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bại</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quân</a:t>
            </a:r>
            <a:r>
              <a:rPr lang="en-US" sz="3600" kern="100" dirty="0">
                <a:solidFill>
                  <a:srgbClr val="FF0000"/>
                </a:solidFill>
                <a:latin typeface="Times New Roman" panose="02020603050405020304" pitchFamily="18" charset="0"/>
                <a:ea typeface="SimSun" panose="02010600030101010101" pitchFamily="2" charset="-122"/>
              </a:rPr>
              <a:t> Thanh </a:t>
            </a:r>
            <a:r>
              <a:rPr lang="en-US" sz="3600" kern="100" dirty="0" err="1">
                <a:solidFill>
                  <a:srgbClr val="FF0000"/>
                </a:solidFill>
                <a:latin typeface="Times New Roman" panose="02020603050405020304" pitchFamily="18" charset="0"/>
                <a:ea typeface="SimSun" panose="02010600030101010101" pitchFamily="2" charset="-122"/>
              </a:rPr>
              <a:t>đã</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lập</a:t>
            </a:r>
            <a:r>
              <a:rPr lang="en-US" sz="3600" kern="100" dirty="0">
                <a:solidFill>
                  <a:srgbClr val="FF0000"/>
                </a:solidFill>
                <a:latin typeface="Times New Roman" panose="02020603050405020304" pitchFamily="18" charset="0"/>
                <a:ea typeface="SimSun" panose="02010600030101010101" pitchFamily="2" charset="-122"/>
              </a:rPr>
              <a:t> ra </a:t>
            </a:r>
            <a:r>
              <a:rPr lang="en-US" sz="3600" kern="100" dirty="0" err="1">
                <a:solidFill>
                  <a:srgbClr val="FF0000"/>
                </a:solidFill>
                <a:latin typeface="Times New Roman" panose="02020603050405020304" pitchFamily="18" charset="0"/>
                <a:ea typeface="SimSun" panose="02010600030101010101" pitchFamily="2" charset="-122"/>
              </a:rPr>
              <a:t>triều</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đại</a:t>
            </a:r>
            <a:r>
              <a:rPr lang="en-US" sz="3600" kern="100" dirty="0">
                <a:solidFill>
                  <a:srgbClr val="FF0000"/>
                </a:solidFill>
                <a:latin typeface="Times New Roman" panose="02020603050405020304" pitchFamily="18" charset="0"/>
                <a:ea typeface="SimSun" panose="02010600030101010101" pitchFamily="2" charset="-122"/>
              </a:rPr>
              <a:t> </a:t>
            </a:r>
            <a:r>
              <a:rPr lang="en-US" sz="3600" kern="100" dirty="0" err="1">
                <a:solidFill>
                  <a:srgbClr val="FF0000"/>
                </a:solidFill>
                <a:latin typeface="Times New Roman" panose="02020603050405020304" pitchFamily="18" charset="0"/>
                <a:ea typeface="SimSun" panose="02010600030101010101" pitchFamily="2" charset="-122"/>
              </a:rPr>
              <a:t>nào</a:t>
            </a:r>
            <a:r>
              <a:rPr lang="en-US" sz="3600" kern="100" dirty="0">
                <a:solidFill>
                  <a:srgbClr val="FF0000"/>
                </a:solidFill>
                <a:latin typeface="Times New Roman" panose="02020603050405020304" pitchFamily="18" charset="0"/>
                <a:ea typeface="SimSun" panose="02010600030101010101" pitchFamily="2" charset="-122"/>
              </a:rPr>
              <a:t>?</a:t>
            </a:r>
            <a:endParaRPr lang="en-SG" sz="3200" kern="100" dirty="0">
              <a:solidFill>
                <a:srgbClr val="FF0000"/>
              </a:solidFill>
              <a:latin typeface="Times New Roman" panose="02020603050405020304" pitchFamily="18" charset="0"/>
              <a:ea typeface="SimSun" panose="02010600030101010101" pitchFamily="2" charset="-122"/>
            </a:endParaRPr>
          </a:p>
        </p:txBody>
      </p:sp>
      <p:sp>
        <p:nvSpPr>
          <p:cNvPr id="20" name="Rectangle 19">
            <a:extLst>
              <a:ext uri="{FF2B5EF4-FFF2-40B4-BE49-F238E27FC236}">
                <a16:creationId xmlns:a16="http://schemas.microsoft.com/office/drawing/2014/main" xmlns="" id="{B793051F-40D5-4C24-A668-C71F6561BFDD}"/>
              </a:ext>
            </a:extLst>
          </p:cNvPr>
          <p:cNvSpPr/>
          <p:nvPr/>
        </p:nvSpPr>
        <p:spPr>
          <a:xfrm>
            <a:off x="-35157" y="0"/>
            <a:ext cx="4002472" cy="3429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6000" kern="100" dirty="0" err="1">
                <a:solidFill>
                  <a:srgbClr val="FF0000"/>
                </a:solidFill>
                <a:latin typeface="Times New Roman" panose="02020603050405020304" pitchFamily="18" charset="0"/>
                <a:ea typeface="SimSun" panose="02010600030101010101" pitchFamily="2" charset="-122"/>
              </a:rPr>
              <a:t>Câu</a:t>
            </a:r>
            <a:r>
              <a:rPr lang="en-US" sz="6000" kern="100" dirty="0">
                <a:solidFill>
                  <a:srgbClr val="FF0000"/>
                </a:solidFill>
                <a:latin typeface="Times New Roman" panose="02020603050405020304" pitchFamily="18" charset="0"/>
                <a:ea typeface="SimSun" panose="02010600030101010101" pitchFamily="2" charset="-122"/>
              </a:rPr>
              <a:t> 1</a:t>
            </a:r>
            <a:endParaRPr lang="en-SG" sz="5400" kern="100" dirty="0">
              <a:solidFill>
                <a:srgbClr val="FF0000"/>
              </a:solidFill>
              <a:latin typeface="Times New Roman" panose="02020603050405020304" pitchFamily="18" charset="0"/>
              <a:ea typeface="SimSun" panose="02010600030101010101" pitchFamily="2" charset="-122"/>
            </a:endParaRPr>
          </a:p>
        </p:txBody>
      </p:sp>
      <p:sp>
        <p:nvSpPr>
          <p:cNvPr id="21" name="Rectangle 20">
            <a:extLst>
              <a:ext uri="{FF2B5EF4-FFF2-40B4-BE49-F238E27FC236}">
                <a16:creationId xmlns:a16="http://schemas.microsoft.com/office/drawing/2014/main" xmlns="" id="{DA13B9F8-8CC8-4A11-AB19-07CCB544D32D}"/>
              </a:ext>
            </a:extLst>
          </p:cNvPr>
          <p:cNvSpPr/>
          <p:nvPr/>
        </p:nvSpPr>
        <p:spPr>
          <a:xfrm>
            <a:off x="3972229" y="-10446"/>
            <a:ext cx="4114802" cy="3429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6000" kern="100" dirty="0" err="1">
                <a:solidFill>
                  <a:srgbClr val="FF0000"/>
                </a:solidFill>
                <a:latin typeface="Times New Roman" panose="02020603050405020304" pitchFamily="18" charset="0"/>
                <a:ea typeface="SimSun" panose="02010600030101010101" pitchFamily="2" charset="-122"/>
              </a:rPr>
              <a:t>Câu</a:t>
            </a:r>
            <a:r>
              <a:rPr lang="en-US" sz="6000" kern="100" dirty="0">
                <a:solidFill>
                  <a:srgbClr val="FF0000"/>
                </a:solidFill>
                <a:latin typeface="Times New Roman" panose="02020603050405020304" pitchFamily="18" charset="0"/>
                <a:ea typeface="SimSun" panose="02010600030101010101" pitchFamily="2" charset="-122"/>
              </a:rPr>
              <a:t> 2</a:t>
            </a:r>
            <a:endParaRPr lang="en-SG" sz="5400" kern="100" dirty="0">
              <a:solidFill>
                <a:srgbClr val="FF0000"/>
              </a:solidFill>
              <a:latin typeface="Times New Roman" panose="02020603050405020304" pitchFamily="18" charset="0"/>
              <a:ea typeface="SimSun" panose="02010600030101010101" pitchFamily="2" charset="-122"/>
            </a:endParaRPr>
          </a:p>
        </p:txBody>
      </p:sp>
      <p:sp>
        <p:nvSpPr>
          <p:cNvPr id="22" name="Rectangle 21">
            <a:extLst>
              <a:ext uri="{FF2B5EF4-FFF2-40B4-BE49-F238E27FC236}">
                <a16:creationId xmlns:a16="http://schemas.microsoft.com/office/drawing/2014/main" xmlns="" id="{B4C417AF-9A5E-4DFD-B311-0EE6C8587E54}"/>
              </a:ext>
            </a:extLst>
          </p:cNvPr>
          <p:cNvSpPr/>
          <p:nvPr/>
        </p:nvSpPr>
        <p:spPr>
          <a:xfrm>
            <a:off x="8102115" y="-10446"/>
            <a:ext cx="4114802" cy="3429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6000" kern="100" dirty="0" err="1">
                <a:solidFill>
                  <a:srgbClr val="FF0000"/>
                </a:solidFill>
                <a:latin typeface="Times New Roman" panose="02020603050405020304" pitchFamily="18" charset="0"/>
                <a:ea typeface="SimSun" panose="02010600030101010101" pitchFamily="2" charset="-122"/>
              </a:rPr>
              <a:t>Câu</a:t>
            </a:r>
            <a:r>
              <a:rPr lang="en-US" sz="6000" kern="100" dirty="0">
                <a:solidFill>
                  <a:srgbClr val="FF0000"/>
                </a:solidFill>
                <a:latin typeface="Times New Roman" panose="02020603050405020304" pitchFamily="18" charset="0"/>
                <a:ea typeface="SimSun" panose="02010600030101010101" pitchFamily="2" charset="-122"/>
              </a:rPr>
              <a:t> 3</a:t>
            </a:r>
            <a:endParaRPr lang="en-SG" sz="5400" kern="100" dirty="0">
              <a:solidFill>
                <a:srgbClr val="FF0000"/>
              </a:solidFill>
              <a:latin typeface="Times New Roman" panose="02020603050405020304" pitchFamily="18" charset="0"/>
              <a:ea typeface="SimSun" panose="02010600030101010101" pitchFamily="2" charset="-122"/>
            </a:endParaRPr>
          </a:p>
        </p:txBody>
      </p:sp>
      <p:sp>
        <p:nvSpPr>
          <p:cNvPr id="23" name="Rectangle 22">
            <a:extLst>
              <a:ext uri="{FF2B5EF4-FFF2-40B4-BE49-F238E27FC236}">
                <a16:creationId xmlns:a16="http://schemas.microsoft.com/office/drawing/2014/main" xmlns="" id="{D988E237-CC91-4141-AF37-BD47F6630304}"/>
              </a:ext>
            </a:extLst>
          </p:cNvPr>
          <p:cNvSpPr/>
          <p:nvPr/>
        </p:nvSpPr>
        <p:spPr>
          <a:xfrm>
            <a:off x="-28429" y="3416709"/>
            <a:ext cx="4002472" cy="3429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6000" kern="100" dirty="0" err="1">
                <a:solidFill>
                  <a:srgbClr val="FF0000"/>
                </a:solidFill>
                <a:latin typeface="Times New Roman" panose="02020603050405020304" pitchFamily="18" charset="0"/>
                <a:ea typeface="SimSun" panose="02010600030101010101" pitchFamily="2" charset="-122"/>
              </a:rPr>
              <a:t>Câu</a:t>
            </a:r>
            <a:r>
              <a:rPr lang="en-US" sz="6000" kern="100" dirty="0">
                <a:solidFill>
                  <a:srgbClr val="FF0000"/>
                </a:solidFill>
                <a:latin typeface="Times New Roman" panose="02020603050405020304" pitchFamily="18" charset="0"/>
                <a:ea typeface="SimSun" panose="02010600030101010101" pitchFamily="2" charset="-122"/>
              </a:rPr>
              <a:t> 4</a:t>
            </a:r>
            <a:endParaRPr lang="en-SG" sz="6000" kern="100" dirty="0">
              <a:solidFill>
                <a:srgbClr val="FF0000"/>
              </a:solidFill>
              <a:latin typeface="Times New Roman" panose="02020603050405020304" pitchFamily="18" charset="0"/>
              <a:ea typeface="SimSun" panose="02010600030101010101" pitchFamily="2" charset="-122"/>
            </a:endParaRPr>
          </a:p>
        </p:txBody>
      </p:sp>
      <p:sp>
        <p:nvSpPr>
          <p:cNvPr id="24" name="Rectangle 23">
            <a:extLst>
              <a:ext uri="{FF2B5EF4-FFF2-40B4-BE49-F238E27FC236}">
                <a16:creationId xmlns:a16="http://schemas.microsoft.com/office/drawing/2014/main" xmlns="" id="{8F3E4541-45F2-4DA1-8E50-D0257A900967}"/>
              </a:ext>
            </a:extLst>
          </p:cNvPr>
          <p:cNvSpPr/>
          <p:nvPr/>
        </p:nvSpPr>
        <p:spPr>
          <a:xfrm>
            <a:off x="3960337" y="3416709"/>
            <a:ext cx="4114802"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6000" kern="100" dirty="0" err="1">
                <a:solidFill>
                  <a:srgbClr val="FF0000"/>
                </a:solidFill>
                <a:latin typeface="Times New Roman" panose="02020603050405020304" pitchFamily="18" charset="0"/>
                <a:ea typeface="SimSun" panose="02010600030101010101" pitchFamily="2" charset="-122"/>
              </a:rPr>
              <a:t>Câu</a:t>
            </a:r>
            <a:r>
              <a:rPr lang="en-US" sz="6000" kern="100" dirty="0">
                <a:solidFill>
                  <a:srgbClr val="FF0000"/>
                </a:solidFill>
                <a:latin typeface="Times New Roman" panose="02020603050405020304" pitchFamily="18" charset="0"/>
                <a:ea typeface="SimSun" panose="02010600030101010101" pitchFamily="2" charset="-122"/>
              </a:rPr>
              <a:t> 5</a:t>
            </a:r>
            <a:endParaRPr lang="en-SG" sz="6000" kern="100" dirty="0">
              <a:solidFill>
                <a:srgbClr val="FF0000"/>
              </a:solidFill>
              <a:latin typeface="Times New Roman" panose="02020603050405020304" pitchFamily="18" charset="0"/>
              <a:ea typeface="SimSun" panose="02010600030101010101" pitchFamily="2" charset="-122"/>
            </a:endParaRPr>
          </a:p>
        </p:txBody>
      </p:sp>
      <p:sp>
        <p:nvSpPr>
          <p:cNvPr id="25" name="Rectangle 24">
            <a:extLst>
              <a:ext uri="{FF2B5EF4-FFF2-40B4-BE49-F238E27FC236}">
                <a16:creationId xmlns:a16="http://schemas.microsoft.com/office/drawing/2014/main" xmlns="" id="{2C28DC31-FBE7-4C72-8AD3-F635ED0EC700}"/>
              </a:ext>
            </a:extLst>
          </p:cNvPr>
          <p:cNvSpPr/>
          <p:nvPr/>
        </p:nvSpPr>
        <p:spPr>
          <a:xfrm>
            <a:off x="8077198" y="3435146"/>
            <a:ext cx="4114802" cy="3429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kern="100" dirty="0" err="1">
                <a:solidFill>
                  <a:srgbClr val="FF0000"/>
                </a:solidFill>
                <a:latin typeface="Times New Roman" panose="02020603050405020304" pitchFamily="18" charset="0"/>
                <a:ea typeface="SimSun" panose="02010600030101010101" pitchFamily="2" charset="-122"/>
              </a:rPr>
              <a:t>Câu</a:t>
            </a:r>
            <a:r>
              <a:rPr lang="en-US" sz="6000" kern="100" dirty="0">
                <a:solidFill>
                  <a:srgbClr val="FF0000"/>
                </a:solidFill>
                <a:latin typeface="Times New Roman" panose="02020603050405020304" pitchFamily="18" charset="0"/>
                <a:ea typeface="SimSun" panose="02010600030101010101" pitchFamily="2" charset="-122"/>
              </a:rPr>
              <a:t> 6</a:t>
            </a:r>
            <a:endParaRPr lang="en-SG" sz="6000" dirty="0">
              <a:solidFill>
                <a:srgbClr val="FF0000"/>
              </a:solidFill>
            </a:endParaRPr>
          </a:p>
        </p:txBody>
      </p:sp>
    </p:spTree>
    <p:extLst>
      <p:ext uri="{BB962C8B-B14F-4D97-AF65-F5344CB8AC3E}">
        <p14:creationId xmlns:p14="http://schemas.microsoft.com/office/powerpoint/2010/main" val="200773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0" nodeType="clickEffect">
                                  <p:stCondLst>
                                    <p:cond delay="0"/>
                                  </p:stCondLst>
                                  <p:childTnLst>
                                    <p:animEffect transition="out" filter="barn(inVertical)">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69196_4820217142346_1277888723_n">
            <a:extLst>
              <a:ext uri="{FF2B5EF4-FFF2-40B4-BE49-F238E27FC236}">
                <a16:creationId xmlns:a16="http://schemas.microsoft.com/office/drawing/2014/main" xmlns="" id="{E61C7D4A-DECA-43C4-BA4B-BE1B8C10A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032"/>
            <a:ext cx="12187084" cy="545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ình chữ nhật 5">
            <a:extLst>
              <a:ext uri="{FF2B5EF4-FFF2-40B4-BE49-F238E27FC236}">
                <a16:creationId xmlns:a16="http://schemas.microsoft.com/office/drawing/2014/main" xmlns="" id="{F9B888A5-6863-4B72-A155-4DD93769128D}"/>
              </a:ext>
            </a:extLst>
          </p:cNvPr>
          <p:cNvSpPr/>
          <p:nvPr/>
        </p:nvSpPr>
        <p:spPr>
          <a:xfrm>
            <a:off x="0" y="0"/>
            <a:ext cx="12187084" cy="3277820"/>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BZ"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HOÀNG LÊ NHẤT</a:t>
            </a:r>
            <a:r>
              <a:rPr kumimoji="0" lang="en-BZ" sz="5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BZ"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THỐNG CHÍ</a:t>
            </a:r>
          </a:p>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BZ" sz="4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BZ"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Ngô</a:t>
            </a:r>
            <a:r>
              <a:rPr kumimoji="0" lang="en-BZ"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Gia </a:t>
            </a:r>
            <a:r>
              <a:rPr kumimoji="0" lang="en-BZ"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BZ"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BZ"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phái</a:t>
            </a:r>
            <a:r>
              <a:rPr kumimoji="0" lang="en-BZ"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BZ" sz="5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342900" rtl="0" eaLnBrk="1" fontAlgn="auto" latinLnBrk="0" hangingPunct="1">
              <a:lnSpc>
                <a:spcPct val="150000"/>
              </a:lnSpc>
              <a:spcBef>
                <a:spcPts val="0"/>
              </a:spcBef>
              <a:spcAft>
                <a:spcPts val="0"/>
              </a:spcAft>
              <a:buClrTx/>
              <a:buSzTx/>
              <a:buFontTx/>
              <a:buNone/>
              <a:tabLst/>
              <a:defRPr/>
            </a:pPr>
            <a:endParaRPr kumimoji="0" lang="en-BZ" sz="4000" b="1" i="0" u="sng"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18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 by="(-#ppt_w*2)" calcmode="lin" valueType="num">
                                      <p:cBhvr rctx="PPT">
                                        <p:cTn id="10" dur="750" autoRev="1" fill="hold">
                                          <p:stCondLst>
                                            <p:cond delay="0"/>
                                          </p:stCondLst>
                                        </p:cTn>
                                        <p:tgtEl>
                                          <p:spTgt spid="5"/>
                                        </p:tgtEl>
                                        <p:attrNameLst>
                                          <p:attrName>ppt_w</p:attrName>
                                        </p:attrNameLst>
                                      </p:cBhvr>
                                    </p:anim>
                                    <p:anim by="(#ppt_w*0.50)" calcmode="lin" valueType="num">
                                      <p:cBhvr>
                                        <p:cTn id="11" dur="750" decel="50000" autoRev="1" fill="hold">
                                          <p:stCondLst>
                                            <p:cond delay="0"/>
                                          </p:stCondLst>
                                        </p:cTn>
                                        <p:tgtEl>
                                          <p:spTgt spid="5"/>
                                        </p:tgtEl>
                                        <p:attrNameLst>
                                          <p:attrName>ppt_x</p:attrName>
                                        </p:attrNameLst>
                                      </p:cBhvr>
                                    </p:anim>
                                    <p:anim from="(-#ppt_h/2)" to="(#ppt_y)" calcmode="lin" valueType="num">
                                      <p:cBhvr>
                                        <p:cTn id="12" dur="1500" fill="hold">
                                          <p:stCondLst>
                                            <p:cond delay="0"/>
                                          </p:stCondLst>
                                        </p:cTn>
                                        <p:tgtEl>
                                          <p:spTgt spid="5"/>
                                        </p:tgtEl>
                                        <p:attrNameLst>
                                          <p:attrName>ppt_y</p:attrName>
                                        </p:attrNameLst>
                                      </p:cBhvr>
                                    </p:anim>
                                    <p:animRot by="21600000">
                                      <p:cBhvr>
                                        <p:cTn id="13" dur="1500" fill="hold">
                                          <p:stCondLst>
                                            <p:cond delay="0"/>
                                          </p:stCondLst>
                                        </p:cTn>
                                        <p:tgtEl>
                                          <p:spTgt spid="5"/>
                                        </p:tgtEl>
                                        <p:attrNameLst>
                                          <p:attrName>r</p:attrName>
                                        </p:attrNameLst>
                                      </p:cBhvr>
                                    </p:animRot>
                                  </p:childTnLst>
                                </p:cTn>
                              </p:par>
                              <p:par>
                                <p:cTn id="14" presetID="34" presetClass="emph" presetSubtype="0" repeatCount="indefinite" fill="hold" grpId="1" nodeType="withEffect">
                                  <p:stCondLst>
                                    <p:cond delay="6500"/>
                                  </p:stCondLst>
                                  <p:iterate type="lt">
                                    <p:tmPct val="10000"/>
                                  </p:iterate>
                                  <p:childTnLst>
                                    <p:animMotion origin="layout" path="M 5E-6 0.10741 L 0.00313 -0.05926 " pathEditMode="relative" rAng="0" ptsTypes="AA">
                                      <p:cBhvr>
                                        <p:cTn id="15" dur="875" accel="50000" decel="50000" autoRev="1" fill="hold">
                                          <p:stCondLst>
                                            <p:cond delay="0"/>
                                          </p:stCondLst>
                                        </p:cTn>
                                        <p:tgtEl>
                                          <p:spTgt spid="5"/>
                                        </p:tgtEl>
                                        <p:attrNameLst>
                                          <p:attrName>ppt_x</p:attrName>
                                          <p:attrName>ppt_y</p:attrName>
                                        </p:attrNameLst>
                                      </p:cBhvr>
                                      <p:rCtr x="156" y="-8333"/>
                                    </p:animMotion>
                                    <p:animRot by="1500000">
                                      <p:cBhvr>
                                        <p:cTn id="16" dur="438" fill="hold">
                                          <p:stCondLst>
                                            <p:cond delay="0"/>
                                          </p:stCondLst>
                                        </p:cTn>
                                        <p:tgtEl>
                                          <p:spTgt spid="5"/>
                                        </p:tgtEl>
                                        <p:attrNameLst>
                                          <p:attrName>r</p:attrName>
                                        </p:attrNameLst>
                                      </p:cBhvr>
                                    </p:animRot>
                                    <p:animRot by="-1500000">
                                      <p:cBhvr>
                                        <p:cTn id="17" dur="438" fill="hold">
                                          <p:stCondLst>
                                            <p:cond delay="438"/>
                                          </p:stCondLst>
                                        </p:cTn>
                                        <p:tgtEl>
                                          <p:spTgt spid="5"/>
                                        </p:tgtEl>
                                        <p:attrNameLst>
                                          <p:attrName>r</p:attrName>
                                        </p:attrNameLst>
                                      </p:cBhvr>
                                    </p:animRot>
                                    <p:animRot by="-1500000">
                                      <p:cBhvr>
                                        <p:cTn id="18" dur="438" fill="hold">
                                          <p:stCondLst>
                                            <p:cond delay="875"/>
                                          </p:stCondLst>
                                        </p:cTn>
                                        <p:tgtEl>
                                          <p:spTgt spid="5"/>
                                        </p:tgtEl>
                                        <p:attrNameLst>
                                          <p:attrName>r</p:attrName>
                                        </p:attrNameLst>
                                      </p:cBhvr>
                                    </p:animRot>
                                    <p:animRot by="1500000">
                                      <p:cBhvr>
                                        <p:cTn id="19" dur="438" fill="hold">
                                          <p:stCondLst>
                                            <p:cond delay="131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74BAE3-0216-4356-881D-15DE67AAD692}"/>
              </a:ext>
            </a:extLst>
          </p:cNvPr>
          <p:cNvPicPr>
            <a:picLocks noChangeAspect="1"/>
          </p:cNvPicPr>
          <p:nvPr/>
        </p:nvPicPr>
        <p:blipFill>
          <a:blip r:embed="rId3"/>
          <a:stretch>
            <a:fillRect/>
          </a:stretch>
        </p:blipFill>
        <p:spPr>
          <a:xfrm>
            <a:off x="0" y="21829"/>
            <a:ext cx="12264887" cy="6858000"/>
          </a:xfrm>
          <a:prstGeom prst="rect">
            <a:avLst/>
          </a:prstGeom>
        </p:spPr>
      </p:pic>
      <p:sp>
        <p:nvSpPr>
          <p:cNvPr id="4" name="Rectangle 3">
            <a:extLst>
              <a:ext uri="{FF2B5EF4-FFF2-40B4-BE49-F238E27FC236}">
                <a16:creationId xmlns:a16="http://schemas.microsoft.com/office/drawing/2014/main" xmlns="" id="{9366DEA4-A1A7-4CD2-ABEC-524355AD64FD}"/>
              </a:ext>
            </a:extLst>
          </p:cNvPr>
          <p:cNvSpPr/>
          <p:nvPr/>
        </p:nvSpPr>
        <p:spPr>
          <a:xfrm>
            <a:off x="1783116" y="3200400"/>
            <a:ext cx="7927170" cy="830997"/>
          </a:xfrm>
          <a:prstGeom prst="rect">
            <a:avLst/>
          </a:prstGeom>
        </p:spPr>
        <p:txBody>
          <a:bodyPr wrap="none">
            <a:spAutoFit/>
          </a:bodyPr>
          <a:lstStyle/>
          <a:p>
            <a:pPr algn="ctr"/>
            <a:r>
              <a:rPr lang="en-US" sz="4800" dirty="0" smtClean="0">
                <a:latin typeface="#9Slide03 Arima Madurai Black" panose="00000A00000000000000" pitchFamily="2" charset="0"/>
                <a:cs typeface="#9Slide03 Arima Madurai Black" panose="00000A00000000000000" pitchFamily="2" charset="0"/>
              </a:rPr>
              <a:t>I. </a:t>
            </a:r>
            <a:r>
              <a:rPr lang="vi-VN" sz="4800" dirty="0" smtClean="0">
                <a:latin typeface="#9Slide03 Arima Madurai Black" panose="00000A00000000000000" pitchFamily="2" charset="0"/>
                <a:cs typeface="#9Slide03 Arima Madurai Black" panose="00000A00000000000000" pitchFamily="2" charset="0"/>
              </a:rPr>
              <a:t>Đọc hiểu khái quát</a:t>
            </a:r>
            <a:endParaRPr lang="en-US" sz="48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71356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nền powerpoint anh hùng"/>
          <p:cNvPicPr>
            <a:picLocks noChangeAspect="1" noChangeArrowheads="1"/>
          </p:cNvPicPr>
          <p:nvPr/>
        </p:nvPicPr>
        <p:blipFill rotWithShape="1">
          <a:blip r:embed="rId3">
            <a:extLst>
              <a:ext uri="{28A0092B-C50C-407E-A947-70E740481C1C}">
                <a14:useLocalDpi xmlns:a14="http://schemas.microsoft.com/office/drawing/2010/main" val="0"/>
              </a:ext>
            </a:extLst>
          </a:blip>
          <a:srcRect t="174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998720" y="290838"/>
            <a:ext cx="2768899" cy="92836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1. </a:t>
            </a:r>
            <a:r>
              <a:rPr kumimoji="0" lang="en-US" sz="4000" b="0" i="0" u="none" strike="noStrike" kern="1200" cap="none" spc="0" normalizeH="0" baseline="0" noProof="0" dirty="0" err="1">
                <a:ln>
                  <a:noFill/>
                </a:ln>
                <a:solidFill>
                  <a:prstClr val="black"/>
                </a:solidFill>
                <a:effectLst/>
                <a:uLnTx/>
                <a:uFillTx/>
                <a:latin typeface="Algerian" panose="04020705040A02060702" pitchFamily="82" charset="0"/>
                <a:ea typeface="+mn-ea"/>
                <a:cs typeface="+mn-cs"/>
              </a:rPr>
              <a:t>Tác</a:t>
            </a:r>
            <a:r>
              <a:rPr kumimoji="0" lang="en-US" sz="4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Algerian" panose="04020705040A02060702" pitchFamily="82" charset="0"/>
                <a:ea typeface="+mn-ea"/>
                <a:cs typeface="+mn-cs"/>
              </a:rPr>
              <a:t>giẢ</a:t>
            </a:r>
            <a:endParaRPr kumimoji="0" lang="en-US" altLang="zh-CN" sz="4000" b="0" i="0" u="none" strike="noStrike" kern="1200" cap="none" spc="0" normalizeH="0" baseline="0" noProof="0" dirty="0">
              <a:ln>
                <a:noFill/>
              </a:ln>
              <a:solidFill>
                <a:prstClr val="black">
                  <a:lumMod val="85000"/>
                  <a:lumOff val="15000"/>
                </a:prstClr>
              </a:solidFill>
              <a:effectLst>
                <a:outerShdw blurRad="63500" sx="102000" sy="102000" algn="ctr" rotWithShape="0">
                  <a:srgbClr val="FFCCCC">
                    <a:alpha val="40000"/>
                  </a:srgbClr>
                </a:outerShdw>
              </a:effectLst>
              <a:uLnTx/>
              <a:uFillTx/>
              <a:latin typeface="Algerian" panose="04020705040A02060702" pitchFamily="82" charset="0"/>
              <a:ea typeface="SimSun" panose="02010600030101010101" pitchFamily="2" charset="-122"/>
              <a:cs typeface="+mn-cs"/>
            </a:endParaRPr>
          </a:p>
        </p:txBody>
      </p:sp>
      <p:sp>
        <p:nvSpPr>
          <p:cNvPr id="6" name="Rectangle 5"/>
          <p:cNvSpPr/>
          <p:nvPr/>
        </p:nvSpPr>
        <p:spPr>
          <a:xfrm>
            <a:off x="1066800" y="1724676"/>
            <a:ext cx="10134600" cy="1077218"/>
          </a:xfrm>
          <a:prstGeom prst="rect">
            <a:avLst/>
          </a:prstGeom>
          <a:solidFill>
            <a:schemeClr val="bg1">
              <a:lumMod val="85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huyện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p:cNvSpPr/>
          <p:nvPr/>
        </p:nvSpPr>
        <p:spPr>
          <a:xfrm>
            <a:off x="1071716" y="3097128"/>
            <a:ext cx="10134600" cy="1569660"/>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(1753-1788)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Chiêu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p:cNvSpPr/>
          <p:nvPr/>
        </p:nvSpPr>
        <p:spPr>
          <a:xfrm>
            <a:off x="1076632" y="4977564"/>
            <a:ext cx="10134600" cy="1569660"/>
          </a:xfrm>
          <a:prstGeom prst="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(1772-1840),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26873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nền powerpoint anh hùng"/>
          <p:cNvPicPr>
            <a:picLocks noChangeAspect="1" noChangeArrowheads="1"/>
          </p:cNvPicPr>
          <p:nvPr/>
        </p:nvPicPr>
        <p:blipFill rotWithShape="1">
          <a:blip r:embed="rId3">
            <a:extLst>
              <a:ext uri="{28A0092B-C50C-407E-A947-70E740481C1C}">
                <a14:useLocalDpi xmlns:a14="http://schemas.microsoft.com/office/drawing/2010/main" val="0"/>
              </a:ext>
            </a:extLst>
          </a:blip>
          <a:srcRect t="1743"/>
          <a:stretch/>
        </p:blipFill>
        <p:spPr bwMode="auto">
          <a:xfrm>
            <a:off x="0" y="-3048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442459" y="307902"/>
            <a:ext cx="3307081" cy="92836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2.Tác PHẨM</a:t>
            </a:r>
            <a:endParaRPr kumimoji="0" lang="en-US" altLang="zh-CN" sz="4000" b="0" i="0" u="none" strike="noStrike" kern="1200" cap="none" spc="0" normalizeH="0" baseline="0" noProof="0" dirty="0">
              <a:ln>
                <a:noFill/>
              </a:ln>
              <a:solidFill>
                <a:prstClr val="black">
                  <a:lumMod val="85000"/>
                  <a:lumOff val="15000"/>
                </a:prstClr>
              </a:solidFill>
              <a:effectLst>
                <a:outerShdw blurRad="63500" sx="102000" sy="102000" algn="ctr" rotWithShape="0">
                  <a:srgbClr val="FFCCCC">
                    <a:alpha val="40000"/>
                  </a:srgbClr>
                </a:outerShdw>
              </a:effectLst>
              <a:uLnTx/>
              <a:uFillTx/>
              <a:latin typeface="Algerian" panose="04020705040A02060702" pitchFamily="82" charset="0"/>
              <a:ea typeface="SimSun" panose="02010600030101010101" pitchFamily="2" charset="-122"/>
              <a:cs typeface="+mn-cs"/>
            </a:endParaRPr>
          </a:p>
        </p:txBody>
      </p:sp>
      <p:pic>
        <p:nvPicPr>
          <p:cNvPr id="6" name="Picture 5">
            <a:extLst>
              <a:ext uri="{FF2B5EF4-FFF2-40B4-BE49-F238E27FC236}">
                <a16:creationId xmlns:a16="http://schemas.microsoft.com/office/drawing/2014/main" xmlns="" id="{07D2FCC5-0B08-402E-A807-95F17375F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791" y="1943179"/>
            <a:ext cx="3296478" cy="3671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F0C6C765-59D6-4194-BF1A-E4F6BDE88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1784" y="1971664"/>
            <a:ext cx="3296478" cy="36148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8786" y="4116789"/>
            <a:ext cx="1851725"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lvl="0" algn="ctr"/>
            <a:r>
              <a:rPr lang="vi-VN" sz="2800" b="1" dirty="0">
                <a:solidFill>
                  <a:prstClr val="black"/>
                </a:solidFill>
                <a:latin typeface="Times New Roman" panose="02020603050405020304" pitchFamily="18" charset="0"/>
                <a:cs typeface="Times New Roman" panose="02020603050405020304" pitchFamily="18" charset="0"/>
              </a:rPr>
              <a:t>c</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smtClean="0">
                <a:solidFill>
                  <a:prstClr val="black"/>
                </a:solidFill>
                <a:latin typeface="Times New Roman" panose="02020603050405020304" pitchFamily="18" charset="0"/>
                <a:cs typeface="Times New Roman" panose="02020603050405020304" pitchFamily="18" charset="0"/>
              </a:rPr>
              <a:t>loại</a:t>
            </a:r>
            <a:r>
              <a:rPr lang="en-US" sz="2800" b="1" dirty="0" smtClean="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458786" y="5007703"/>
            <a:ext cx="1074420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p:cNvSpPr/>
          <p:nvPr/>
        </p:nvSpPr>
        <p:spPr>
          <a:xfrm>
            <a:off x="458786" y="1132990"/>
            <a:ext cx="3547766"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458786" y="1915423"/>
            <a:ext cx="10744200"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Nguyễn,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Rectangle 11"/>
          <p:cNvSpPr/>
          <p:nvPr/>
        </p:nvSpPr>
        <p:spPr>
          <a:xfrm>
            <a:off x="458786" y="3225875"/>
            <a:ext cx="2890535"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smtClean="0">
                <a:solidFill>
                  <a:prstClr val="black"/>
                </a:solidFill>
                <a:latin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Đọc- chú thích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990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6" presetClass="exit" presetSubtype="21" fill="hold" nodeType="withEffect">
                                  <p:stCondLst>
                                    <p:cond delay="0"/>
                                  </p:stCondLst>
                                  <p:childTnLst>
                                    <p:animEffect transition="out" filter="barn(inVertic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3" descr="PHÂN TÍCH TÁC PHẨM HỊCH TƯỚNG SĨ CỦA TRẦN QUỐC TUẤN.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200025"/>
            <a:ext cx="2362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4" descr="Soạn bài: Chiếu dời đô - Ngữ văn 8 Tập 2 | Soanva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6" y="228600"/>
            <a:ext cx="23145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TVăn Học+ Tham Khảo] Bình Ngô Đại Cáo - Nguyễn Trãi | Nhựt Trường - Chia sẻ  kiến thức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228600"/>
            <a:ext cx="22304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Bàn về phép học - La Sơn Phu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8214" y="228601"/>
            <a:ext cx="21097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a:off x="2667000" y="3352800"/>
            <a:ext cx="152400" cy="228600"/>
          </a:xfrm>
          <a:prstGeom prst="downArrow">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600200" y="3581400"/>
            <a:ext cx="2514600" cy="457200"/>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28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Hịch</a:t>
            </a:r>
            <a:endParaRPr kumimoji="0" sz="2800" b="1"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3924300" y="3581400"/>
            <a:ext cx="2400300" cy="457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28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endParaRPr kumimoji="0" sz="2800" b="1"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296026" y="3581400"/>
            <a:ext cx="2238375" cy="457200"/>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8526464" y="3581400"/>
            <a:ext cx="2141537" cy="4572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VnTime" panose="020B7200000000000000"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2800" b="1" i="0" u="none" strike="noStrike" kern="1200" cap="none" spc="0" normalizeH="0" baseline="0" noProof="1">
                <a:ln>
                  <a:noFill/>
                </a:ln>
                <a:solidFill>
                  <a:prstClr val="black"/>
                </a:solidFill>
                <a:effectLst/>
                <a:uLnTx/>
                <a:uFillTx/>
                <a:latin typeface="Times New Roman" panose="02020603050405020304" pitchFamily="18" charset="0"/>
                <a:ea typeface="+mn-ea"/>
                <a:cs typeface="Times New Roman" panose="02020603050405020304" pitchFamily="18" charset="0"/>
              </a:rPr>
              <a:t>Tấu</a:t>
            </a:r>
            <a:endParaRPr kumimoji="0" sz="2800" b="1" i="0" u="none" strike="noStrike" kern="1200" cap="none" spc="0" normalizeH="0" baseline="0" noProof="1">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Down Arrow 13"/>
          <p:cNvSpPr/>
          <p:nvPr/>
        </p:nvSpPr>
        <p:spPr>
          <a:xfrm>
            <a:off x="5105400" y="3352800"/>
            <a:ext cx="152400" cy="228600"/>
          </a:xfrm>
          <a:prstGeom prst="downArrow">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Down Arrow 14"/>
          <p:cNvSpPr/>
          <p:nvPr/>
        </p:nvSpPr>
        <p:spPr>
          <a:xfrm>
            <a:off x="7391400" y="3352800"/>
            <a:ext cx="152400" cy="228600"/>
          </a:xfrm>
          <a:prstGeom prst="downArrow">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Down Arrow 15"/>
          <p:cNvSpPr/>
          <p:nvPr/>
        </p:nvSpPr>
        <p:spPr>
          <a:xfrm>
            <a:off x="9525000" y="3324226"/>
            <a:ext cx="152400" cy="257175"/>
          </a:xfrm>
          <a:prstGeom prst="downArrow">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1684" name="Picture 4" descr="Hoàng Lê Nhất Thống Chí « Thư Viện Đất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4138614"/>
            <a:ext cx="2347913"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85"/>
          <p:cNvSpPr>
            <a:spLocks noChangeShapeType="1"/>
          </p:cNvSpPr>
          <p:nvPr/>
        </p:nvSpPr>
        <p:spPr bwMode="auto">
          <a:xfrm flipV="1">
            <a:off x="5689600" y="5105401"/>
            <a:ext cx="642938" cy="441325"/>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0" name="TextBox 19"/>
          <p:cNvSpPr txBox="1">
            <a:spLocks noChangeArrowheads="1"/>
          </p:cNvSpPr>
          <p:nvPr/>
        </p:nvSpPr>
        <p:spPr bwMode="auto">
          <a:xfrm>
            <a:off x="6256338" y="4811714"/>
            <a:ext cx="39544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Chí</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Ghi chép lại sự vật, sự việc.</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Line 86"/>
          <p:cNvSpPr>
            <a:spLocks noChangeShapeType="1"/>
          </p:cNvSpPr>
          <p:nvPr/>
        </p:nvSpPr>
        <p:spPr bwMode="auto">
          <a:xfrm>
            <a:off x="5730875" y="5546725"/>
            <a:ext cx="565150" cy="59690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6" name="TextBox 25"/>
          <p:cNvSpPr txBox="1">
            <a:spLocks noChangeArrowheads="1"/>
          </p:cNvSpPr>
          <p:nvPr/>
        </p:nvSpPr>
        <p:spPr bwMode="auto">
          <a:xfrm>
            <a:off x="6235700" y="5924550"/>
            <a:ext cx="3657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Tiểu thuyết lịch sử</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a:spLocks noChangeArrowheads="1"/>
          </p:cNvSpPr>
          <p:nvPr/>
        </p:nvSpPr>
        <p:spPr bwMode="auto">
          <a:xfrm>
            <a:off x="4035426" y="5218114"/>
            <a:ext cx="2308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vi-VN" altLang="en-US" sz="2800" b="1" dirty="0">
                <a:solidFill>
                  <a:prstClr val="black"/>
                </a:solidFill>
                <a:latin typeface="Times New Roman" panose="02020603050405020304" pitchFamily="18" charset="0"/>
              </a:rPr>
              <a:t>c</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Thể</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loại</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17" descr="Pict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171396">
            <a:off x="4714082" y="4653757"/>
            <a:ext cx="5937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306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1684"/>
                                        </p:tgtEl>
                                        <p:attrNameLst>
                                          <p:attrName>style.visibility</p:attrName>
                                        </p:attrNameLst>
                                      </p:cBhvr>
                                      <p:to>
                                        <p:strVal val="visible"/>
                                      </p:to>
                                    </p:set>
                                    <p:animEffect transition="in" filter="fade">
                                      <p:cBhvr>
                                        <p:cTn id="33" dur="500"/>
                                        <p:tgtEl>
                                          <p:spTgt spid="7168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P spid="20" grpId="0"/>
      <p:bldP spid="26"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1370</Words>
  <Application>Microsoft Office PowerPoint</Application>
  <PresentationFormat>Widescreen</PresentationFormat>
  <Paragraphs>197</Paragraphs>
  <Slides>28</Slides>
  <Notes>23</Notes>
  <HiddenSlides>0</HiddenSlides>
  <MMClips>13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微软雅黑</vt:lpstr>
      <vt:lpstr>SimSun</vt:lpstr>
      <vt:lpstr>#9Slide03 Arima Madurai Black</vt:lpstr>
      <vt:lpstr>#9Slide05 Israquella</vt:lpstr>
      <vt:lpstr>.VnTime</vt:lpstr>
      <vt:lpstr>Algerian</vt:lpstr>
      <vt:lpstr>Arial</vt:lpstr>
      <vt:lpstr>Bebas Neue</vt:lpstr>
      <vt:lpstr>Calibri</vt:lpstr>
      <vt:lpstr>Calibri Light</vt:lpstr>
      <vt:lpstr>Times New Roman</vt:lpstr>
      <vt:lpstr>等线</vt:lpstr>
      <vt:lpstr>Office Theme</vt:lpstr>
      <vt:lpstr>1_Office Theme</vt:lpstr>
      <vt:lpstr>2_Office Theme</vt:lpstr>
      <vt:lpstr>PHÒNG GD&amp;ĐT HUYỆN THANH TRÌ TRƯỜNG THCS NGỌC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created xsi:type="dcterms:W3CDTF">2021-09-25T14:04:26Z</dcterms:created>
  <dcterms:modified xsi:type="dcterms:W3CDTF">2021-10-14T14:09:53Z</dcterms:modified>
</cp:coreProperties>
</file>