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51" r:id="rId2"/>
    <p:sldId id="258" r:id="rId3"/>
    <p:sldId id="334" r:id="rId4"/>
    <p:sldId id="650" r:id="rId5"/>
    <p:sldId id="671" r:id="rId6"/>
    <p:sldId id="674" r:id="rId7"/>
    <p:sldId id="652" r:id="rId8"/>
    <p:sldId id="673" r:id="rId9"/>
    <p:sldId id="604" r:id="rId10"/>
    <p:sldId id="653" r:id="rId11"/>
    <p:sldId id="655" r:id="rId12"/>
    <p:sldId id="656" r:id="rId13"/>
    <p:sldId id="634" r:id="rId14"/>
    <p:sldId id="648" r:id="rId15"/>
    <p:sldId id="658" r:id="rId16"/>
    <p:sldId id="659" r:id="rId17"/>
    <p:sldId id="649" r:id="rId18"/>
    <p:sldId id="670" r:id="rId19"/>
    <p:sldId id="660" r:id="rId20"/>
    <p:sldId id="657" r:id="rId21"/>
    <p:sldId id="662" r:id="rId22"/>
    <p:sldId id="539" r:id="rId23"/>
    <p:sldId id="661" r:id="rId24"/>
    <p:sldId id="665" r:id="rId25"/>
    <p:sldId id="666" r:id="rId26"/>
    <p:sldId id="378" r:id="rId27"/>
    <p:sldId id="664" r:id="rId28"/>
    <p:sldId id="667" r:id="rId29"/>
    <p:sldId id="668" r:id="rId30"/>
    <p:sldId id="669" r:id="rId31"/>
    <p:sldId id="349" r:id="rId32"/>
    <p:sldId id="350"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EE1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6" autoAdjust="0"/>
    <p:restoredTop sz="94269" autoAdjust="0"/>
  </p:normalViewPr>
  <p:slideViewPr>
    <p:cSldViewPr snapToGrid="0">
      <p:cViewPr varScale="1">
        <p:scale>
          <a:sx n="115" d="100"/>
          <a:sy n="115" d="100"/>
        </p:scale>
        <p:origin x="31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0227E-4A96-4F13-81FC-C9A1C09373CD}"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B2E52-4696-40AD-A9BC-F00629738F99}" type="slidenum">
              <a:rPr lang="en-US" smtClean="0"/>
              <a:t>‹#›</a:t>
            </a:fld>
            <a:endParaRPr lang="en-US"/>
          </a:p>
        </p:txBody>
      </p:sp>
    </p:spTree>
    <p:extLst>
      <p:ext uri="{BB962C8B-B14F-4D97-AF65-F5344CB8AC3E}">
        <p14:creationId xmlns:p14="http://schemas.microsoft.com/office/powerpoint/2010/main" val="85569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B2E52-4696-40AD-A9BC-F00629738F99}" type="slidenum">
              <a:rPr lang="en-US" smtClean="0"/>
              <a:t>4</a:t>
            </a:fld>
            <a:endParaRPr lang="en-US"/>
          </a:p>
        </p:txBody>
      </p:sp>
    </p:spTree>
    <p:extLst>
      <p:ext uri="{BB962C8B-B14F-4D97-AF65-F5344CB8AC3E}">
        <p14:creationId xmlns:p14="http://schemas.microsoft.com/office/powerpoint/2010/main" val="314008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B799-FDCA-42D4-A4DC-B6D9CE576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BBC99C-0079-48D2-AEA6-688AC6129D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26B438-D845-42D7-B364-556F8EC21F32}"/>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5" name="Footer Placeholder 4">
            <a:extLst>
              <a:ext uri="{FF2B5EF4-FFF2-40B4-BE49-F238E27FC236}">
                <a16:creationId xmlns:a16="http://schemas.microsoft.com/office/drawing/2014/main" id="{36FE277B-ECAE-46C1-92B6-E52E188ED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2AA85-54EE-4684-BE50-121E6DE6F0E4}"/>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152057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E346-F780-400B-BCB5-C8694E08B2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CAA25E-7E29-436B-B1DB-9F56511665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147B7-9B66-4201-BA5B-630138EEFDD3}"/>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5" name="Footer Placeholder 4">
            <a:extLst>
              <a:ext uri="{FF2B5EF4-FFF2-40B4-BE49-F238E27FC236}">
                <a16:creationId xmlns:a16="http://schemas.microsoft.com/office/drawing/2014/main" id="{91465239-73ED-4217-9E5A-D2856AE50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C81C9-C2AF-4C42-BDDA-AFA7007852D5}"/>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113288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26FBAC-B233-491B-B6E3-30D9D98759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CA240F-A00C-43F7-B128-4D18456ACC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4E002-1E46-4BFE-A4C1-3F57B4E85F91}"/>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5" name="Footer Placeholder 4">
            <a:extLst>
              <a:ext uri="{FF2B5EF4-FFF2-40B4-BE49-F238E27FC236}">
                <a16:creationId xmlns:a16="http://schemas.microsoft.com/office/drawing/2014/main" id="{D0F01188-86C1-4E42-A585-21C58CFE0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15C33-B8C2-4BAB-90A6-A2C537DC6DBD}"/>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207770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998F-DD5E-4E5A-AF79-90937635C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ACD93-56E1-41F2-89E2-DF80D401C5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5B3F6-99BA-4A15-919B-E20F57D978D7}"/>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5" name="Footer Placeholder 4">
            <a:extLst>
              <a:ext uri="{FF2B5EF4-FFF2-40B4-BE49-F238E27FC236}">
                <a16:creationId xmlns:a16="http://schemas.microsoft.com/office/drawing/2014/main" id="{8173DF2C-CDE3-41CD-8D6A-4DEF8E391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2D4F1-1FEA-464F-B9A4-89E6857853CD}"/>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295061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3E7F-3B7E-42D8-B7F2-151F9ABB28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719C9A-2447-4279-92BE-015C8E4E5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C432C1-36D3-4382-8D06-3C98DF02C723}"/>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5" name="Footer Placeholder 4">
            <a:extLst>
              <a:ext uri="{FF2B5EF4-FFF2-40B4-BE49-F238E27FC236}">
                <a16:creationId xmlns:a16="http://schemas.microsoft.com/office/drawing/2014/main" id="{E182BFBB-E63C-4694-9779-F96403D0F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EDEF2-0161-4FA2-95DF-6A67B496610A}"/>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197755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3D1E-CD11-4AFF-9FCF-FA5F53A6E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6759E9-E4FD-4BF2-A3A7-A1FCA2CC41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B4BDF7-3A80-42A5-BA05-F574001C5C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F3289A-84DB-4464-94E1-46059B2B4519}"/>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6" name="Footer Placeholder 5">
            <a:extLst>
              <a:ext uri="{FF2B5EF4-FFF2-40B4-BE49-F238E27FC236}">
                <a16:creationId xmlns:a16="http://schemas.microsoft.com/office/drawing/2014/main" id="{F5251B76-3C8A-4583-A61D-F3B4E828D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59D3A-7086-4206-BFFF-015F87D50DE2}"/>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139859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B460-724D-4E65-BE92-FD0287610F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FC950-2441-4A6E-A686-CA54B24DD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866DD2-4D3E-4E45-A73E-53E5E90F67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24AEA6-77F2-45BA-B361-819265ADA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3FC7B9-47C1-42A6-8C71-195D308943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D49F7-CC8C-40E2-9C16-174B3F6D5339}"/>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8" name="Footer Placeholder 7">
            <a:extLst>
              <a:ext uri="{FF2B5EF4-FFF2-40B4-BE49-F238E27FC236}">
                <a16:creationId xmlns:a16="http://schemas.microsoft.com/office/drawing/2014/main" id="{2488E4E4-DE04-4069-9E13-7F174B3CF9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71073D-67B4-4A7E-86A1-DF27ACE9183A}"/>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251053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311D-712A-487A-9E57-86F855EFA9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972469-704B-48DF-98F5-34A09DDE8662}"/>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4" name="Footer Placeholder 3">
            <a:extLst>
              <a:ext uri="{FF2B5EF4-FFF2-40B4-BE49-F238E27FC236}">
                <a16:creationId xmlns:a16="http://schemas.microsoft.com/office/drawing/2014/main" id="{D049DC9D-A7F3-4959-94FC-7A8F77A5D8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795040-7D1D-4E41-97DD-ED11C13D0B93}"/>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223706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CD4F7-081F-453A-86D9-C0438CE74A1A}"/>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3" name="Footer Placeholder 2">
            <a:extLst>
              <a:ext uri="{FF2B5EF4-FFF2-40B4-BE49-F238E27FC236}">
                <a16:creationId xmlns:a16="http://schemas.microsoft.com/office/drawing/2014/main" id="{EE91585E-B7E6-4B28-B471-75EC7F540C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4E952-44E9-4DD9-A397-78199D4DE814}"/>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306963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DF46-096D-4E5B-9EA9-4AA63C7E2E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B64B8-FCDE-4E67-BFB8-E976FE519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884D08-1AE6-4E15-92B0-7E78F4350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EEF2E1-4957-4757-A27C-A234DE5F63A5}"/>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6" name="Footer Placeholder 5">
            <a:extLst>
              <a:ext uri="{FF2B5EF4-FFF2-40B4-BE49-F238E27FC236}">
                <a16:creationId xmlns:a16="http://schemas.microsoft.com/office/drawing/2014/main" id="{6048356B-3DCE-48E3-BC04-955604DB4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2B9C8-B065-4A34-8B8A-73985EE672D7}"/>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418459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B297-B9B7-4529-AD16-8C94A8AD7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FB37E8-C722-4857-9CD9-8B9A4D310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BE6A65-B3A8-467D-8E27-9C7DF6616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6950B7-7B8A-40C1-8054-52CDCE2AD355}"/>
              </a:ext>
            </a:extLst>
          </p:cNvPr>
          <p:cNvSpPr>
            <a:spLocks noGrp="1"/>
          </p:cNvSpPr>
          <p:nvPr>
            <p:ph type="dt" sz="half" idx="10"/>
          </p:nvPr>
        </p:nvSpPr>
        <p:spPr/>
        <p:txBody>
          <a:bodyPr/>
          <a:lstStyle/>
          <a:p>
            <a:fld id="{137BC8FB-7381-40F1-B967-917C77D1EA14}" type="datetimeFigureOut">
              <a:rPr lang="en-US" smtClean="0"/>
              <a:t>12/12/2025</a:t>
            </a:fld>
            <a:endParaRPr lang="en-US"/>
          </a:p>
        </p:txBody>
      </p:sp>
      <p:sp>
        <p:nvSpPr>
          <p:cNvPr id="6" name="Footer Placeholder 5">
            <a:extLst>
              <a:ext uri="{FF2B5EF4-FFF2-40B4-BE49-F238E27FC236}">
                <a16:creationId xmlns:a16="http://schemas.microsoft.com/office/drawing/2014/main" id="{9545A729-9BE0-4AB4-899D-038CBF42A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8312C-2FFB-4E78-AC8E-36848E5BC047}"/>
              </a:ext>
            </a:extLst>
          </p:cNvPr>
          <p:cNvSpPr>
            <a:spLocks noGrp="1"/>
          </p:cNvSpPr>
          <p:nvPr>
            <p:ph type="sldNum" sz="quarter" idx="12"/>
          </p:nvPr>
        </p:nvSpPr>
        <p:spPr/>
        <p:txBody>
          <a:bodyPr/>
          <a:lstStyle/>
          <a:p>
            <a:fld id="{31FF390F-9E9B-4C68-ABE5-726CF83FA289}" type="slidenum">
              <a:rPr lang="en-US" smtClean="0"/>
              <a:t>‹#›</a:t>
            </a:fld>
            <a:endParaRPr lang="en-US"/>
          </a:p>
        </p:txBody>
      </p:sp>
    </p:spTree>
    <p:extLst>
      <p:ext uri="{BB962C8B-B14F-4D97-AF65-F5344CB8AC3E}">
        <p14:creationId xmlns:p14="http://schemas.microsoft.com/office/powerpoint/2010/main" val="274141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30D54-C35B-4E36-B5A1-8CF621889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109B3C-AF46-4363-A01A-4AD2334DF9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C9380-BE45-4401-9B9C-30F4A2462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BC8FB-7381-40F1-B967-917C77D1EA14}" type="datetimeFigureOut">
              <a:rPr lang="en-US" smtClean="0"/>
              <a:t>12/12/2025</a:t>
            </a:fld>
            <a:endParaRPr lang="en-US"/>
          </a:p>
        </p:txBody>
      </p:sp>
      <p:sp>
        <p:nvSpPr>
          <p:cNvPr id="5" name="Footer Placeholder 4">
            <a:extLst>
              <a:ext uri="{FF2B5EF4-FFF2-40B4-BE49-F238E27FC236}">
                <a16:creationId xmlns:a16="http://schemas.microsoft.com/office/drawing/2014/main" id="{E19FD416-A623-44B9-AC44-637DA2F14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9B304E-F7F9-4DCE-A080-31C361887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F390F-9E9B-4C68-ABE5-726CF83FA289}" type="slidenum">
              <a:rPr lang="en-US" smtClean="0"/>
              <a:t>‹#›</a:t>
            </a:fld>
            <a:endParaRPr lang="en-US"/>
          </a:p>
        </p:txBody>
      </p:sp>
    </p:spTree>
    <p:extLst>
      <p:ext uri="{BB962C8B-B14F-4D97-AF65-F5344CB8AC3E}">
        <p14:creationId xmlns:p14="http://schemas.microsoft.com/office/powerpoint/2010/main" val="3273277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10.sv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8.jpe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31.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32.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9.gif"/><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3.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49.gif"/><Relationship Id="rId2" Type="http://schemas.openxmlformats.org/officeDocument/2006/relationships/slideLayout" Target="../slideLayouts/slideLayout7.xml"/><Relationship Id="rId1" Type="http://schemas.openxmlformats.org/officeDocument/2006/relationships/tags" Target="../tags/tag29.xml"/><Relationship Id="rId6" Type="http://schemas.microsoft.com/office/2007/relationships/hdphoto" Target="../media/hdphoto1.wdp"/><Relationship Id="rId5" Type="http://schemas.openxmlformats.org/officeDocument/2006/relationships/image" Target="../media/image65.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67.jpe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49.gif"/><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ịch vụ internet ADSL - Băng thông rộng tốc độ cao">
            <a:extLst>
              <a:ext uri="{FF2B5EF4-FFF2-40B4-BE49-F238E27FC236}">
                <a16:creationId xmlns:a16="http://schemas.microsoft.com/office/drawing/2014/main" id="{864F8CEE-C6D7-42DB-B431-A81EE1693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1607" y="104593"/>
            <a:ext cx="3002295" cy="2258607"/>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B0380CD3-70FF-4D8F-AD92-E0FE75456DD9}"/>
              </a:ext>
            </a:extLst>
          </p:cNvPr>
          <p:cNvSpPr/>
          <p:nvPr/>
        </p:nvSpPr>
        <p:spPr>
          <a:xfrm>
            <a:off x="1644978" y="302539"/>
            <a:ext cx="8137651" cy="1308548"/>
          </a:xfrm>
          <a:prstGeom prst="wedgeRoundRectCallout">
            <a:avLst>
              <a:gd name="adj1" fmla="val -36639"/>
              <a:gd name="adj2" fmla="val 3302"/>
              <a:gd name="adj3" fmla="val 16667"/>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000" b="1">
                <a:solidFill>
                  <a:srgbClr val="00B05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 QUYẾT VẤN ĐỀ VỚI</a:t>
            </a:r>
          </a:p>
          <a:p>
            <a:pPr algn="ctr"/>
            <a:r>
              <a:rPr lang="en-US" sz="4000" b="1">
                <a:solidFill>
                  <a:srgbClr val="00B05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SỰ TRỢ GIÚP CỦA MÁY TÍNH</a:t>
            </a:r>
          </a:p>
        </p:txBody>
      </p:sp>
      <p:sp>
        <p:nvSpPr>
          <p:cNvPr id="6" name="Hexagon 5">
            <a:extLst>
              <a:ext uri="{FF2B5EF4-FFF2-40B4-BE49-F238E27FC236}">
                <a16:creationId xmlns:a16="http://schemas.microsoft.com/office/drawing/2014/main" id="{03DB2E7A-4EBF-4670-8248-264368ECA193}"/>
              </a:ext>
            </a:extLst>
          </p:cNvPr>
          <p:cNvSpPr/>
          <p:nvPr/>
        </p:nvSpPr>
        <p:spPr>
          <a:xfrm>
            <a:off x="66641" y="87084"/>
            <a:ext cx="1952310" cy="1683026"/>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CHỦ ĐỀ</a:t>
            </a:r>
          </a:p>
          <a:p>
            <a:pPr algn="ctr"/>
            <a:r>
              <a:rPr lang="en-US" sz="6000" b="1">
                <a:solidFill>
                  <a:schemeClr val="bg1"/>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6</a:t>
            </a:r>
            <a:endParaRPr lang="en-US"/>
          </a:p>
        </p:txBody>
      </p:sp>
      <p:sp>
        <p:nvSpPr>
          <p:cNvPr id="9" name="TextBox 8">
            <a:extLst>
              <a:ext uri="{FF2B5EF4-FFF2-40B4-BE49-F238E27FC236}">
                <a16:creationId xmlns:a16="http://schemas.microsoft.com/office/drawing/2014/main" id="{CD9BDCED-7F33-458B-9C2F-BB0F48327A1E}"/>
              </a:ext>
            </a:extLst>
          </p:cNvPr>
          <p:cNvSpPr txBox="1"/>
          <p:nvPr/>
        </p:nvSpPr>
        <p:spPr>
          <a:xfrm>
            <a:off x="0" y="1981479"/>
            <a:ext cx="12192000" cy="3339376"/>
          </a:xfrm>
          <a:prstGeom prst="rect">
            <a:avLst/>
          </a:prstGeom>
          <a:noFill/>
        </p:spPr>
        <p:txBody>
          <a:bodyPr wrap="square" rtlCol="0">
            <a:spAutoFit/>
          </a:bodyPr>
          <a:lstStyle/>
          <a:p>
            <a:pPr algn="ctr" defTabSz="342809"/>
            <a:r>
              <a:rPr lang="en-US" altLang="zh-CN" sz="9600" b="1">
                <a:solidFill>
                  <a:srgbClr val="FF0000"/>
                </a:solidFill>
                <a:effectLst>
                  <a:outerShdw blurRad="38100" dist="38100" dir="2700000" algn="tl">
                    <a:srgbClr val="000000">
                      <a:alpha val="43137"/>
                    </a:srgbClr>
                  </a:outerShdw>
                </a:effectLst>
                <a:latin typeface="Cambria" pitchFamily="18" charset="0"/>
                <a:ea typeface="Cambria" pitchFamily="18" charset="0"/>
                <a:cs typeface="Times New Roman" panose="02020603050405020304" pitchFamily="18" charset="0"/>
              </a:rPr>
              <a:t>Bài 15:</a:t>
            </a:r>
          </a:p>
          <a:p>
            <a:pPr algn="ctr" defTabSz="342809"/>
            <a:r>
              <a:rPr lang="en-US" altLang="zh-CN" sz="11500" b="1">
                <a:solidFill>
                  <a:srgbClr val="FF0000"/>
                </a:solidFill>
                <a:effectLst>
                  <a:outerShdw blurRad="38100" dist="38100" dir="2700000" algn="tl">
                    <a:srgbClr val="000000">
                      <a:alpha val="43137"/>
                    </a:srgbClr>
                  </a:outerShdw>
                </a:effectLst>
                <a:latin typeface="Cambria" pitchFamily="18" charset="0"/>
                <a:ea typeface="Cambria" pitchFamily="18" charset="0"/>
                <a:cs typeface="Times New Roman" panose="02020603050405020304" pitchFamily="18" charset="0"/>
              </a:rPr>
              <a:t>THUẬT TOÁN</a:t>
            </a:r>
            <a:endParaRPr lang="zh-CN" altLang="en-US" sz="16600" b="1">
              <a:solidFill>
                <a:srgbClr val="FF0000"/>
              </a:solidFill>
              <a:effectLst>
                <a:outerShdw blurRad="38100" dist="38100" dir="2700000" algn="tl">
                  <a:srgbClr val="000000">
                    <a:alpha val="43137"/>
                  </a:srgbClr>
                </a:outerShdw>
              </a:effectLst>
              <a:latin typeface="Cambria" pitchFamily="18" charset="0"/>
              <a:ea typeface="字魂36号-正文宋楷" panose="02000000000000000000"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870562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3000" fill="hold" grpId="1" nodeType="after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744526-E046-419E-AA17-5DBE77A333AA}"/>
              </a:ext>
            </a:extLst>
          </p:cNvPr>
          <p:cNvSpPr/>
          <p:nvPr/>
        </p:nvSpPr>
        <p:spPr>
          <a:xfrm>
            <a:off x="1" y="687050"/>
            <a:ext cx="10396024" cy="550701"/>
          </a:xfrm>
          <a:prstGeom prst="roundRect">
            <a:avLst/>
          </a:prstGeom>
          <a:noFill/>
          <a:ln>
            <a:noFill/>
          </a:ln>
          <a:effectLst>
            <a:softEdge rad="63500"/>
          </a:effectLst>
        </p:spPr>
        <p:style>
          <a:lnRef idx="2">
            <a:schemeClr val="accent3"/>
          </a:lnRef>
          <a:fillRef idx="1">
            <a:schemeClr val="lt1"/>
          </a:fillRef>
          <a:effectRef idx="0">
            <a:schemeClr val="accent3"/>
          </a:effectRef>
          <a:fontRef idx="minor">
            <a:schemeClr val="dk1"/>
          </a:fontRef>
        </p:style>
        <p:txBody>
          <a:bodyPr rtlCol="0" anchor="ctr"/>
          <a:lstStyle/>
          <a:p>
            <a:pPr marL="0" lvl="1"/>
            <a:r>
              <a:rPr lang="vi-VN" altLang="zh-CN" sz="4000" b="1" u="sng">
                <a:ln>
                  <a:solidFill>
                    <a:srgbClr val="FF0000"/>
                  </a:solidFill>
                </a:ln>
                <a:solidFill>
                  <a:srgbClr val="00206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4000" b="1" u="sng">
                <a:ln>
                  <a:solidFill>
                    <a:srgbClr val="FF0000"/>
                  </a:solidFill>
                </a:ln>
                <a:solidFill>
                  <a:srgbClr val="002060"/>
                </a:solidFill>
                <a:latin typeface="Cambria" panose="02040503050406030204" pitchFamily="18" charset="0"/>
                <a:ea typeface="Cambria" panose="02040503050406030204" pitchFamily="18" charset="0"/>
                <a:cs typeface="Times New Roman" panose="02020603050405020304" pitchFamily="18" charset="0"/>
              </a:rPr>
              <a:t>Thuật toán:</a:t>
            </a:r>
            <a:endParaRPr lang="zh-CN" altLang="en-US" sz="4000" b="1" u="sng">
              <a:ln>
                <a:solidFill>
                  <a:srgbClr val="FF0000"/>
                </a:solidFill>
              </a:ln>
              <a:solidFill>
                <a:srgbClr val="002060"/>
              </a:solidFill>
              <a:latin typeface="Cambria" panose="02040503050406030204" pitchFamily="18" charset="0"/>
              <a:ea typeface="微软雅黑" pitchFamily="34" charset="-122"/>
              <a:cs typeface="Times New Roman" panose="02020603050405020304" pitchFamily="18" charset="0"/>
            </a:endParaRPr>
          </a:p>
        </p:txBody>
      </p:sp>
      <p:sp>
        <p:nvSpPr>
          <p:cNvPr id="3" name="Rectangle: Rounded Corners 1">
            <a:extLst>
              <a:ext uri="{FF2B5EF4-FFF2-40B4-BE49-F238E27FC236}">
                <a16:creationId xmlns:a16="http://schemas.microsoft.com/office/drawing/2014/main" id="{0C751806-89C2-4742-A350-83994185A086}"/>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6" name="Speech Bubble: Rectangle with Corners Rounded 5">
            <a:extLst>
              <a:ext uri="{FF2B5EF4-FFF2-40B4-BE49-F238E27FC236}">
                <a16:creationId xmlns:a16="http://schemas.microsoft.com/office/drawing/2014/main" id="{94EC28D9-7703-42F1-AC3D-DE0B1DAD3498}"/>
              </a:ext>
            </a:extLst>
          </p:cNvPr>
          <p:cNvSpPr/>
          <p:nvPr/>
        </p:nvSpPr>
        <p:spPr>
          <a:xfrm>
            <a:off x="185155" y="1258051"/>
            <a:ext cx="8810871" cy="682563"/>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lang="en-US" sz="2800">
                <a:solidFill>
                  <a:srgbClr val="002060"/>
                </a:solidFill>
                <a:latin typeface="UTM Facebook K&amp;T" panose="02040603050506020204" pitchFamily="18" charset="0"/>
                <a:ea typeface="Cambria" panose="02040503050406030204" pitchFamily="18" charset="0"/>
              </a:rPr>
              <a:t>Đời sống hằng này em thấy các thuật toán ở khắp mọi nơi </a:t>
            </a:r>
          </a:p>
        </p:txBody>
      </p:sp>
      <p:sp>
        <p:nvSpPr>
          <p:cNvPr id="7" name="Speech Bubble: Rectangle with Corners Rounded 6">
            <a:extLst>
              <a:ext uri="{FF2B5EF4-FFF2-40B4-BE49-F238E27FC236}">
                <a16:creationId xmlns:a16="http://schemas.microsoft.com/office/drawing/2014/main" id="{F279AAAD-6FA6-4310-B198-B39C8F388B09}"/>
              </a:ext>
            </a:extLst>
          </p:cNvPr>
          <p:cNvSpPr/>
          <p:nvPr/>
        </p:nvSpPr>
        <p:spPr>
          <a:xfrm>
            <a:off x="-38734" y="1822453"/>
            <a:ext cx="1233714" cy="682563"/>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VD:</a:t>
            </a:r>
          </a:p>
        </p:txBody>
      </p:sp>
      <p:sp>
        <p:nvSpPr>
          <p:cNvPr id="8" name="Speech Bubble: Rectangle with Corners Rounded 7">
            <a:extLst>
              <a:ext uri="{FF2B5EF4-FFF2-40B4-BE49-F238E27FC236}">
                <a16:creationId xmlns:a16="http://schemas.microsoft.com/office/drawing/2014/main" id="{9769089E-C231-41DD-A678-E4C2C2B88D74}"/>
              </a:ext>
            </a:extLst>
          </p:cNvPr>
          <p:cNvSpPr/>
          <p:nvPr/>
        </p:nvSpPr>
        <p:spPr>
          <a:xfrm>
            <a:off x="-73507" y="2268623"/>
            <a:ext cx="5829934" cy="682563"/>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u="sng">
                <a:solidFill>
                  <a:schemeClr val="tx1">
                    <a:lumMod val="95000"/>
                    <a:lumOff val="5000"/>
                  </a:schemeClr>
                </a:solidFill>
                <a:latin typeface="UTM Facebook K&amp;T" panose="02040603050506020204" pitchFamily="18" charset="0"/>
                <a:ea typeface="Cambria" panose="02040503050406030204" pitchFamily="18" charset="0"/>
              </a:rPr>
              <a:t>* Quá trình chế biến món ăn</a:t>
            </a:r>
          </a:p>
        </p:txBody>
      </p:sp>
      <p:pic>
        <p:nvPicPr>
          <p:cNvPr id="1026" name="Picture 2" descr="Món xào chay cực ngon khi được chế biến bằng chảo chống dính | Sapakitchen">
            <a:extLst>
              <a:ext uri="{FF2B5EF4-FFF2-40B4-BE49-F238E27FC236}">
                <a16:creationId xmlns:a16="http://schemas.microsoft.com/office/drawing/2014/main" id="{556B5ADB-6456-41AE-96BD-7DF2D53F1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249" y="3886994"/>
            <a:ext cx="3428077" cy="22839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42BA7F2C-2684-4022-9582-F0FE7E1A9F61}"/>
              </a:ext>
            </a:extLst>
          </p:cNvPr>
          <p:cNvSpPr/>
          <p:nvPr/>
        </p:nvSpPr>
        <p:spPr>
          <a:xfrm>
            <a:off x="4051962" y="4226794"/>
            <a:ext cx="2537589" cy="682563"/>
          </a:xfrm>
          <a:prstGeom prst="wedgeRoundRectCallout">
            <a:avLst>
              <a:gd name="adj1" fmla="val 38545"/>
              <a:gd name="adj2" fmla="val -16851"/>
              <a:gd name="adj3" fmla="val 16667"/>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Thuật toán</a:t>
            </a:r>
          </a:p>
        </p:txBody>
      </p:sp>
      <p:sp>
        <p:nvSpPr>
          <p:cNvPr id="13" name="Speech Bubble: Rectangle with Corners Rounded 12">
            <a:extLst>
              <a:ext uri="{FF2B5EF4-FFF2-40B4-BE49-F238E27FC236}">
                <a16:creationId xmlns:a16="http://schemas.microsoft.com/office/drawing/2014/main" id="{CB9A0089-150F-4D00-B7FA-8099DFCA83B5}"/>
              </a:ext>
            </a:extLst>
          </p:cNvPr>
          <p:cNvSpPr/>
          <p:nvPr/>
        </p:nvSpPr>
        <p:spPr>
          <a:xfrm>
            <a:off x="578123" y="3226727"/>
            <a:ext cx="2329475" cy="576929"/>
          </a:xfrm>
          <a:prstGeom prst="wedgeRoundRectCallout">
            <a:avLst>
              <a:gd name="adj1" fmla="val 38545"/>
              <a:gd name="adj2" fmla="val -16851"/>
              <a:gd name="adj3" fmla="val 16667"/>
            </a:avLst>
          </a:pr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chemeClr val="bg1"/>
                </a:solidFill>
                <a:latin typeface="UTM Facebook K&amp;T" panose="02040603050506020204" pitchFamily="18" charset="0"/>
                <a:ea typeface="Cambria" panose="02040503050406030204" pitchFamily="18" charset="0"/>
              </a:rPr>
              <a:t>Đầu vào</a:t>
            </a:r>
          </a:p>
        </p:txBody>
      </p:sp>
      <p:sp>
        <p:nvSpPr>
          <p:cNvPr id="14" name="Speech Bubble: Rectangle with Corners Rounded 13">
            <a:extLst>
              <a:ext uri="{FF2B5EF4-FFF2-40B4-BE49-F238E27FC236}">
                <a16:creationId xmlns:a16="http://schemas.microsoft.com/office/drawing/2014/main" id="{5D7EC22C-EFED-4518-A1EC-D1CBA71B821E}"/>
              </a:ext>
            </a:extLst>
          </p:cNvPr>
          <p:cNvSpPr/>
          <p:nvPr/>
        </p:nvSpPr>
        <p:spPr>
          <a:xfrm rot="21267792">
            <a:off x="484490" y="5877220"/>
            <a:ext cx="2329475" cy="682563"/>
          </a:xfrm>
          <a:prstGeom prst="wedgeRoundRectCallout">
            <a:avLst>
              <a:gd name="adj1" fmla="val 38545"/>
              <a:gd name="adj2" fmla="val -16851"/>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a:solidFill>
                  <a:srgbClr val="0070C0"/>
                </a:solidFill>
                <a:latin typeface="UTM Facebook K&amp;T" panose="02040603050506020204" pitchFamily="18" charset="0"/>
                <a:ea typeface="Cambria" panose="02040503050406030204" pitchFamily="18" charset="0"/>
              </a:rPr>
              <a:t>INPUT</a:t>
            </a:r>
          </a:p>
        </p:txBody>
      </p:sp>
      <p:sp>
        <p:nvSpPr>
          <p:cNvPr id="15" name="Speech Bubble: Rectangle with Corners Rounded 14">
            <a:extLst>
              <a:ext uri="{FF2B5EF4-FFF2-40B4-BE49-F238E27FC236}">
                <a16:creationId xmlns:a16="http://schemas.microsoft.com/office/drawing/2014/main" id="{9A961200-287C-4626-94E1-827448708455}"/>
              </a:ext>
            </a:extLst>
          </p:cNvPr>
          <p:cNvSpPr/>
          <p:nvPr/>
        </p:nvSpPr>
        <p:spPr>
          <a:xfrm>
            <a:off x="8996026" y="3115198"/>
            <a:ext cx="2329475" cy="682563"/>
          </a:xfrm>
          <a:prstGeom prst="wedgeRoundRectCallout">
            <a:avLst>
              <a:gd name="adj1" fmla="val 38545"/>
              <a:gd name="adj2" fmla="val -16851"/>
              <a:gd name="adj3" fmla="val 16667"/>
            </a:avLst>
          </a:pr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chemeClr val="bg1"/>
                </a:solidFill>
                <a:latin typeface="UTM Facebook K&amp;T" panose="02040603050506020204" pitchFamily="18" charset="0"/>
                <a:ea typeface="Cambria" panose="02040503050406030204" pitchFamily="18" charset="0"/>
              </a:rPr>
              <a:t>Đầu ra</a:t>
            </a:r>
          </a:p>
        </p:txBody>
      </p:sp>
      <p:sp>
        <p:nvSpPr>
          <p:cNvPr id="16" name="Speech Bubble: Rectangle with Corners Rounded 15">
            <a:extLst>
              <a:ext uri="{FF2B5EF4-FFF2-40B4-BE49-F238E27FC236}">
                <a16:creationId xmlns:a16="http://schemas.microsoft.com/office/drawing/2014/main" id="{70FE87C6-BFDC-476B-ADEF-DDB09AF881F3}"/>
              </a:ext>
            </a:extLst>
          </p:cNvPr>
          <p:cNvSpPr/>
          <p:nvPr/>
        </p:nvSpPr>
        <p:spPr>
          <a:xfrm rot="20837727">
            <a:off x="9408312" y="5258668"/>
            <a:ext cx="2329475" cy="682563"/>
          </a:xfrm>
          <a:prstGeom prst="wedgeRoundRectCallout">
            <a:avLst>
              <a:gd name="adj1" fmla="val 38545"/>
              <a:gd name="adj2" fmla="val -16851"/>
              <a:gd name="adj3" fmla="val 16667"/>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a:solidFill>
                  <a:schemeClr val="bg1"/>
                </a:solidFill>
                <a:latin typeface="UTM Facebook K&amp;T" panose="02040603050506020204" pitchFamily="18" charset="0"/>
                <a:ea typeface="Cambria" panose="02040503050406030204" pitchFamily="18" charset="0"/>
              </a:rPr>
              <a:t>Output</a:t>
            </a:r>
          </a:p>
        </p:txBody>
      </p:sp>
      <p:sp>
        <p:nvSpPr>
          <p:cNvPr id="17" name="Speech Bubble: Rectangle with Corners Rounded 16">
            <a:extLst>
              <a:ext uri="{FF2B5EF4-FFF2-40B4-BE49-F238E27FC236}">
                <a16:creationId xmlns:a16="http://schemas.microsoft.com/office/drawing/2014/main" id="{D22FBD00-D179-4715-84D3-EC0DA031FAD2}"/>
              </a:ext>
            </a:extLst>
          </p:cNvPr>
          <p:cNvSpPr/>
          <p:nvPr/>
        </p:nvSpPr>
        <p:spPr>
          <a:xfrm>
            <a:off x="3248432" y="5609625"/>
            <a:ext cx="4297242" cy="682563"/>
          </a:xfrm>
          <a:prstGeom prst="wedgeRoundRectCallout">
            <a:avLst>
              <a:gd name="adj1" fmla="val 38545"/>
              <a:gd name="adj2" fmla="val -16851"/>
              <a:gd name="adj3" fmla="val 16667"/>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chemeClr val="bg1"/>
                </a:solidFill>
                <a:latin typeface="UTM Facebook K&amp;T" panose="02040603050506020204" pitchFamily="18" charset="0"/>
                <a:ea typeface="Cambria" panose="02040503050406030204" pitchFamily="18" charset="0"/>
              </a:rPr>
              <a:t>CÁC BƯỚC THỰC HIỆN</a:t>
            </a:r>
          </a:p>
        </p:txBody>
      </p:sp>
      <p:pic>
        <p:nvPicPr>
          <p:cNvPr id="18" name="Graphic 17" descr="Arrow Slight curve">
            <a:extLst>
              <a:ext uri="{FF2B5EF4-FFF2-40B4-BE49-F238E27FC236}">
                <a16:creationId xmlns:a16="http://schemas.microsoft.com/office/drawing/2014/main" id="{A32326A4-0076-4662-8617-C4E349B682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73552" y="4852951"/>
            <a:ext cx="5554066" cy="914400"/>
          </a:xfrm>
          <a:prstGeom prst="rect">
            <a:avLst/>
          </a:prstGeom>
        </p:spPr>
      </p:pic>
      <p:pic>
        <p:nvPicPr>
          <p:cNvPr id="1028" name="Picture 4" descr="Bông Cải Xanh Vn Farm Food 1kg - Cung cấp thực phẩm Csfood">
            <a:extLst>
              <a:ext uri="{FF2B5EF4-FFF2-40B4-BE49-F238E27FC236}">
                <a16:creationId xmlns:a16="http://schemas.microsoft.com/office/drawing/2014/main" id="{B264A041-1543-4F5C-BB2C-B55FF935E84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666" y="3989020"/>
            <a:ext cx="1191940" cy="11919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à Rốt Sạch An Toàn - Minh Cầu Mart - Siêu thị trong tầm tay">
            <a:extLst>
              <a:ext uri="{FF2B5EF4-FFF2-40B4-BE49-F238E27FC236}">
                <a16:creationId xmlns:a16="http://schemas.microsoft.com/office/drawing/2014/main" id="{67644BDE-9015-4536-8309-7E72BBAFDE2F}"/>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2865" b="19645"/>
          <a:stretch/>
        </p:blipFill>
        <p:spPr bwMode="auto">
          <a:xfrm>
            <a:off x="1283919" y="4033227"/>
            <a:ext cx="1302540" cy="10775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ấm trắng: Dinh dưỡng, lợi ích và công dụng | Vinmec">
            <a:extLst>
              <a:ext uri="{FF2B5EF4-FFF2-40B4-BE49-F238E27FC236}">
                <a16:creationId xmlns:a16="http://schemas.microsoft.com/office/drawing/2014/main" id="{A3FA777B-B2FE-42FF-8B8E-E538481F951F}"/>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7910" y="5180960"/>
            <a:ext cx="1161545" cy="6565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hop bán Hạt Giống Ớt Chuông F1 siêu quả uy tín &amp; giá tốt">
            <a:extLst>
              <a:ext uri="{FF2B5EF4-FFF2-40B4-BE49-F238E27FC236}">
                <a16:creationId xmlns:a16="http://schemas.microsoft.com/office/drawing/2014/main" id="{C22ACB11-DA0D-4537-BB19-CA7A451452B6}"/>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155" y="4946037"/>
            <a:ext cx="1161545" cy="11615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5A02DD1-E39C-46D2-9A97-13312CF9CAD1}"/>
              </a:ext>
            </a:extLst>
          </p:cNvPr>
          <p:cNvPicPr>
            <a:picLocks noChangeAspect="1"/>
          </p:cNvPicPr>
          <p:nvPr/>
        </p:nvPicPr>
        <p:blipFill>
          <a:blip r:embed="rId10"/>
          <a:stretch>
            <a:fillRect/>
          </a:stretch>
        </p:blipFill>
        <p:spPr>
          <a:xfrm rot="21381036">
            <a:off x="5827615" y="803967"/>
            <a:ext cx="4367722" cy="2047370"/>
          </a:xfrm>
          <a:prstGeom prst="round2DiagRect">
            <a:avLst>
              <a:gd name="adj1" fmla="val 16667"/>
              <a:gd name="adj2" fmla="val 4775"/>
            </a:avLst>
          </a:prstGeom>
          <a:ln w="88900" cap="sq">
            <a:solidFill>
              <a:srgbClr val="FFFFFF"/>
            </a:solidFill>
            <a:miter lim="800000"/>
          </a:ln>
          <a:effectLst>
            <a:outerShdw blurRad="254000" algn="tl" rotWithShape="0">
              <a:srgbClr val="000000">
                <a:alpha val="43000"/>
              </a:srgbClr>
            </a:outerShdw>
          </a:effectLst>
        </p:spPr>
      </p:pic>
      <p:cxnSp>
        <p:nvCxnSpPr>
          <p:cNvPr id="19" name="Straight Arrow Connector 18">
            <a:extLst>
              <a:ext uri="{FF2B5EF4-FFF2-40B4-BE49-F238E27FC236}">
                <a16:creationId xmlns:a16="http://schemas.microsoft.com/office/drawing/2014/main" id="{C9344736-06D1-46F6-84FA-7D4BED332343}"/>
              </a:ext>
            </a:extLst>
          </p:cNvPr>
          <p:cNvCxnSpPr>
            <a:cxnSpLocks/>
            <a:stCxn id="4" idx="1"/>
          </p:cNvCxnSpPr>
          <p:nvPr/>
        </p:nvCxnSpPr>
        <p:spPr>
          <a:xfrm flipH="1">
            <a:off x="6735099" y="2849261"/>
            <a:ext cx="1341536" cy="1478853"/>
          </a:xfrm>
          <a:prstGeom prst="straightConnector1">
            <a:avLst/>
          </a:prstGeom>
          <a:ln w="5715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014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1000"/>
                                        <p:tgtEl>
                                          <p:spTgt spid="1030"/>
                                        </p:tgtEl>
                                      </p:cBhvr>
                                    </p:animEffect>
                                    <p:anim calcmode="lin" valueType="num">
                                      <p:cBhvr>
                                        <p:cTn id="29" dur="1000" fill="hold"/>
                                        <p:tgtEl>
                                          <p:spTgt spid="1030"/>
                                        </p:tgtEl>
                                        <p:attrNameLst>
                                          <p:attrName>ppt_x</p:attrName>
                                        </p:attrNameLst>
                                      </p:cBhvr>
                                      <p:tavLst>
                                        <p:tav tm="0">
                                          <p:val>
                                            <p:strVal val="#ppt_x"/>
                                          </p:val>
                                        </p:tav>
                                        <p:tav tm="100000">
                                          <p:val>
                                            <p:strVal val="#ppt_x"/>
                                          </p:val>
                                        </p:tav>
                                      </p:tavLst>
                                    </p:anim>
                                    <p:anim calcmode="lin" valueType="num">
                                      <p:cBhvr>
                                        <p:cTn id="30" dur="1000" fill="hold"/>
                                        <p:tgtEl>
                                          <p:spTgt spid="1030"/>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1000"/>
                                        <p:tgtEl>
                                          <p:spTgt spid="1034"/>
                                        </p:tgtEl>
                                      </p:cBhvr>
                                    </p:animEffect>
                                    <p:anim calcmode="lin" valueType="num">
                                      <p:cBhvr>
                                        <p:cTn id="35" dur="1000" fill="hold"/>
                                        <p:tgtEl>
                                          <p:spTgt spid="1034"/>
                                        </p:tgtEl>
                                        <p:attrNameLst>
                                          <p:attrName>ppt_x</p:attrName>
                                        </p:attrNameLst>
                                      </p:cBhvr>
                                      <p:tavLst>
                                        <p:tav tm="0">
                                          <p:val>
                                            <p:strVal val="#ppt_x"/>
                                          </p:val>
                                        </p:tav>
                                        <p:tav tm="100000">
                                          <p:val>
                                            <p:strVal val="#ppt_x"/>
                                          </p:val>
                                        </p:tav>
                                      </p:tavLst>
                                    </p:anim>
                                    <p:anim calcmode="lin" valueType="num">
                                      <p:cBhvr>
                                        <p:cTn id="36" dur="1000" fill="hold"/>
                                        <p:tgtEl>
                                          <p:spTgt spid="103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1032"/>
                                        </p:tgtEl>
                                        <p:attrNameLst>
                                          <p:attrName>style.visibility</p:attrName>
                                        </p:attrNameLst>
                                      </p:cBhvr>
                                      <p:to>
                                        <p:strVal val="visible"/>
                                      </p:to>
                                    </p:set>
                                    <p:animEffect transition="in" filter="fade">
                                      <p:cBhvr>
                                        <p:cTn id="40" dur="1000"/>
                                        <p:tgtEl>
                                          <p:spTgt spid="1032"/>
                                        </p:tgtEl>
                                      </p:cBhvr>
                                    </p:animEffect>
                                    <p:anim calcmode="lin" valueType="num">
                                      <p:cBhvr>
                                        <p:cTn id="41" dur="1000" fill="hold"/>
                                        <p:tgtEl>
                                          <p:spTgt spid="1032"/>
                                        </p:tgtEl>
                                        <p:attrNameLst>
                                          <p:attrName>ppt_x</p:attrName>
                                        </p:attrNameLst>
                                      </p:cBhvr>
                                      <p:tavLst>
                                        <p:tav tm="0">
                                          <p:val>
                                            <p:strVal val="#ppt_x"/>
                                          </p:val>
                                        </p:tav>
                                        <p:tav tm="100000">
                                          <p:val>
                                            <p:strVal val="#ppt_x"/>
                                          </p:val>
                                        </p:tav>
                                      </p:tavLst>
                                    </p:anim>
                                    <p:anim calcmode="lin" valueType="num">
                                      <p:cBhvr>
                                        <p:cTn id="42" dur="1000" fill="hold"/>
                                        <p:tgtEl>
                                          <p:spTgt spid="1032"/>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6000"/>
                            </p:stCondLst>
                            <p:childTnLst>
                              <p:par>
                                <p:cTn id="57" presetID="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 presetClass="entr" presetSubtype="4" fill="hold" nodeType="afterEffect">
                                  <p:stCondLst>
                                    <p:cond delay="0"/>
                                  </p:stCondLst>
                                  <p:childTnLst>
                                    <p:set>
                                      <p:cBhvr>
                                        <p:cTn id="63" dur="1" fill="hold">
                                          <p:stCondLst>
                                            <p:cond delay="0"/>
                                          </p:stCondLst>
                                        </p:cTn>
                                        <p:tgtEl>
                                          <p:spTgt spid="1026"/>
                                        </p:tgtEl>
                                        <p:attrNameLst>
                                          <p:attrName>style.visibility</p:attrName>
                                        </p:attrNameLst>
                                      </p:cBhvr>
                                      <p:to>
                                        <p:strVal val="visible"/>
                                      </p:to>
                                    </p:set>
                                    <p:anim calcmode="lin" valueType="num">
                                      <p:cBhvr additive="base">
                                        <p:cTn id="64" dur="500" fill="hold"/>
                                        <p:tgtEl>
                                          <p:spTgt spid="1026"/>
                                        </p:tgtEl>
                                        <p:attrNameLst>
                                          <p:attrName>ppt_x</p:attrName>
                                        </p:attrNameLst>
                                      </p:cBhvr>
                                      <p:tavLst>
                                        <p:tav tm="0">
                                          <p:val>
                                            <p:strVal val="#ppt_x"/>
                                          </p:val>
                                        </p:tav>
                                        <p:tav tm="100000">
                                          <p:val>
                                            <p:strVal val="#ppt_x"/>
                                          </p:val>
                                        </p:tav>
                                      </p:tavLst>
                                    </p:anim>
                                    <p:anim calcmode="lin" valueType="num">
                                      <p:cBhvr additive="base">
                                        <p:cTn id="65" dur="500" fill="hold"/>
                                        <p:tgtEl>
                                          <p:spTgt spid="1026"/>
                                        </p:tgtEl>
                                        <p:attrNameLst>
                                          <p:attrName>ppt_y</p:attrName>
                                        </p:attrNameLst>
                                      </p:cBhvr>
                                      <p:tavLst>
                                        <p:tav tm="0">
                                          <p:val>
                                            <p:strVal val="1+#ppt_h/2"/>
                                          </p:val>
                                        </p:tav>
                                        <p:tav tm="100000">
                                          <p:val>
                                            <p:strVal val="#ppt_y"/>
                                          </p:val>
                                        </p:tav>
                                      </p:tavLst>
                                    </p:anim>
                                  </p:childTnLst>
                                </p:cTn>
                              </p:par>
                            </p:childTnLst>
                          </p:cTn>
                        </p:par>
                        <p:par>
                          <p:cTn id="66" fill="hold">
                            <p:stCondLst>
                              <p:cond delay="7000"/>
                            </p:stCondLst>
                            <p:childTnLst>
                              <p:par>
                                <p:cTn id="67" presetID="16" presetClass="entr" presetSubtype="2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arn(inVertical)">
                                      <p:cBhvr>
                                        <p:cTn id="69" dur="500"/>
                                        <p:tgtEl>
                                          <p:spTgt spid="16"/>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8000"/>
                            </p:stCondLst>
                            <p:childTnLst>
                              <p:par>
                                <p:cTn id="77" presetID="31" presetClass="entr" presetSubtype="0"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p:cTn id="79" dur="1000" fill="hold"/>
                                        <p:tgtEl>
                                          <p:spTgt spid="4"/>
                                        </p:tgtEl>
                                        <p:attrNameLst>
                                          <p:attrName>ppt_w</p:attrName>
                                        </p:attrNameLst>
                                      </p:cBhvr>
                                      <p:tavLst>
                                        <p:tav tm="0">
                                          <p:val>
                                            <p:fltVal val="0"/>
                                          </p:val>
                                        </p:tav>
                                        <p:tav tm="100000">
                                          <p:val>
                                            <p:strVal val="#ppt_w"/>
                                          </p:val>
                                        </p:tav>
                                      </p:tavLst>
                                    </p:anim>
                                    <p:anim calcmode="lin" valueType="num">
                                      <p:cBhvr>
                                        <p:cTn id="80" dur="1000" fill="hold"/>
                                        <p:tgtEl>
                                          <p:spTgt spid="4"/>
                                        </p:tgtEl>
                                        <p:attrNameLst>
                                          <p:attrName>ppt_h</p:attrName>
                                        </p:attrNameLst>
                                      </p:cBhvr>
                                      <p:tavLst>
                                        <p:tav tm="0">
                                          <p:val>
                                            <p:fltVal val="0"/>
                                          </p:val>
                                        </p:tav>
                                        <p:tav tm="100000">
                                          <p:val>
                                            <p:strVal val="#ppt_h"/>
                                          </p:val>
                                        </p:tav>
                                      </p:tavLst>
                                    </p:anim>
                                    <p:anim calcmode="lin" valueType="num">
                                      <p:cBhvr>
                                        <p:cTn id="81" dur="1000" fill="hold"/>
                                        <p:tgtEl>
                                          <p:spTgt spid="4"/>
                                        </p:tgtEl>
                                        <p:attrNameLst>
                                          <p:attrName>style.rotation</p:attrName>
                                        </p:attrNameLst>
                                      </p:cBhvr>
                                      <p:tavLst>
                                        <p:tav tm="0">
                                          <p:val>
                                            <p:fltVal val="90"/>
                                          </p:val>
                                        </p:tav>
                                        <p:tav tm="100000">
                                          <p:val>
                                            <p:fltVal val="0"/>
                                          </p:val>
                                        </p:tav>
                                      </p:tavLst>
                                    </p:anim>
                                    <p:animEffect transition="in" filter="fade">
                                      <p:cBhvr>
                                        <p:cTn id="82" dur="1000"/>
                                        <p:tgtEl>
                                          <p:spTgt spid="4"/>
                                        </p:tgtEl>
                                      </p:cBhvr>
                                    </p:animEffect>
                                  </p:childTnLst>
                                </p:cTn>
                              </p:par>
                            </p:childTnLst>
                          </p:cTn>
                        </p:par>
                        <p:par>
                          <p:cTn id="83" fill="hold">
                            <p:stCondLst>
                              <p:cond delay="9000"/>
                            </p:stCondLst>
                            <p:childTnLst>
                              <p:par>
                                <p:cTn id="84" presetID="22" presetClass="entr" presetSubtype="1"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up)">
                                      <p:cBhvr>
                                        <p:cTn id="86" dur="500"/>
                                        <p:tgtEl>
                                          <p:spTgt spid="19"/>
                                        </p:tgtEl>
                                      </p:cBhvr>
                                    </p:animEffect>
                                  </p:childTnLst>
                                </p:cTn>
                              </p:par>
                            </p:childTnLst>
                          </p:cTn>
                        </p:par>
                        <p:par>
                          <p:cTn id="87" fill="hold">
                            <p:stCondLst>
                              <p:cond delay="9500"/>
                            </p:stCondLst>
                            <p:childTnLst>
                              <p:par>
                                <p:cTn id="88" presetID="26" presetClass="entr" presetSubtype="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down)">
                                      <p:cBhvr>
                                        <p:cTn id="90" dur="580">
                                          <p:stCondLst>
                                            <p:cond delay="0"/>
                                          </p:stCondLst>
                                        </p:cTn>
                                        <p:tgtEl>
                                          <p:spTgt spid="12"/>
                                        </p:tgtEl>
                                      </p:cBhvr>
                                    </p:animEffect>
                                    <p:anim calcmode="lin" valueType="num">
                                      <p:cBhvr>
                                        <p:cTn id="9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6" dur="26">
                                          <p:stCondLst>
                                            <p:cond delay="650"/>
                                          </p:stCondLst>
                                        </p:cTn>
                                        <p:tgtEl>
                                          <p:spTgt spid="12"/>
                                        </p:tgtEl>
                                      </p:cBhvr>
                                      <p:to x="100000" y="60000"/>
                                    </p:animScale>
                                    <p:animScale>
                                      <p:cBhvr>
                                        <p:cTn id="97" dur="166" decel="50000">
                                          <p:stCondLst>
                                            <p:cond delay="676"/>
                                          </p:stCondLst>
                                        </p:cTn>
                                        <p:tgtEl>
                                          <p:spTgt spid="12"/>
                                        </p:tgtEl>
                                      </p:cBhvr>
                                      <p:to x="100000" y="100000"/>
                                    </p:animScale>
                                    <p:animScale>
                                      <p:cBhvr>
                                        <p:cTn id="98" dur="26">
                                          <p:stCondLst>
                                            <p:cond delay="1312"/>
                                          </p:stCondLst>
                                        </p:cTn>
                                        <p:tgtEl>
                                          <p:spTgt spid="12"/>
                                        </p:tgtEl>
                                      </p:cBhvr>
                                      <p:to x="100000" y="80000"/>
                                    </p:animScale>
                                    <p:animScale>
                                      <p:cBhvr>
                                        <p:cTn id="99" dur="166" decel="50000">
                                          <p:stCondLst>
                                            <p:cond delay="1338"/>
                                          </p:stCondLst>
                                        </p:cTn>
                                        <p:tgtEl>
                                          <p:spTgt spid="12"/>
                                        </p:tgtEl>
                                      </p:cBhvr>
                                      <p:to x="100000" y="100000"/>
                                    </p:animScale>
                                    <p:animScale>
                                      <p:cBhvr>
                                        <p:cTn id="100" dur="26">
                                          <p:stCondLst>
                                            <p:cond delay="1642"/>
                                          </p:stCondLst>
                                        </p:cTn>
                                        <p:tgtEl>
                                          <p:spTgt spid="12"/>
                                        </p:tgtEl>
                                      </p:cBhvr>
                                      <p:to x="100000" y="90000"/>
                                    </p:animScale>
                                    <p:animScale>
                                      <p:cBhvr>
                                        <p:cTn id="101" dur="166" decel="50000">
                                          <p:stCondLst>
                                            <p:cond delay="1668"/>
                                          </p:stCondLst>
                                        </p:cTn>
                                        <p:tgtEl>
                                          <p:spTgt spid="12"/>
                                        </p:tgtEl>
                                      </p:cBhvr>
                                      <p:to x="100000" y="100000"/>
                                    </p:animScale>
                                    <p:animScale>
                                      <p:cBhvr>
                                        <p:cTn id="102" dur="26">
                                          <p:stCondLst>
                                            <p:cond delay="1808"/>
                                          </p:stCondLst>
                                        </p:cTn>
                                        <p:tgtEl>
                                          <p:spTgt spid="12"/>
                                        </p:tgtEl>
                                      </p:cBhvr>
                                      <p:to x="100000" y="95000"/>
                                    </p:animScale>
                                    <p:animScale>
                                      <p:cBhvr>
                                        <p:cTn id="10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744526-E046-419E-AA17-5DBE77A333AA}"/>
              </a:ext>
            </a:extLst>
          </p:cNvPr>
          <p:cNvSpPr/>
          <p:nvPr/>
        </p:nvSpPr>
        <p:spPr>
          <a:xfrm>
            <a:off x="1" y="687050"/>
            <a:ext cx="10396024" cy="550701"/>
          </a:xfrm>
          <a:prstGeom prst="roundRect">
            <a:avLst/>
          </a:prstGeom>
          <a:noFill/>
          <a:ln>
            <a:noFill/>
          </a:ln>
          <a:effectLst>
            <a:softEdge rad="63500"/>
          </a:effectLst>
        </p:spPr>
        <p:style>
          <a:lnRef idx="2">
            <a:schemeClr val="accent3"/>
          </a:lnRef>
          <a:fillRef idx="1">
            <a:schemeClr val="lt1"/>
          </a:fillRef>
          <a:effectRef idx="0">
            <a:schemeClr val="accent3"/>
          </a:effectRef>
          <a:fontRef idx="minor">
            <a:schemeClr val="dk1"/>
          </a:fontRef>
        </p:style>
        <p:txBody>
          <a:bodyPr rtlCol="0" anchor="ctr"/>
          <a:lstStyle/>
          <a:p>
            <a:pPr marL="0" lvl="1"/>
            <a:r>
              <a:rPr lang="vi-VN" altLang="zh-CN" sz="4000" b="1" u="sng">
                <a:ln>
                  <a:solidFill>
                    <a:srgbClr val="FF0000"/>
                  </a:solidFill>
                </a:ln>
                <a:solidFill>
                  <a:srgbClr val="00206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4000" b="1" u="sng">
                <a:ln>
                  <a:solidFill>
                    <a:srgbClr val="FF0000"/>
                  </a:solidFill>
                </a:ln>
                <a:solidFill>
                  <a:srgbClr val="002060"/>
                </a:solidFill>
                <a:latin typeface="Cambria" panose="02040503050406030204" pitchFamily="18" charset="0"/>
                <a:ea typeface="Cambria" panose="02040503050406030204" pitchFamily="18" charset="0"/>
                <a:cs typeface="Times New Roman" panose="02020603050405020304" pitchFamily="18" charset="0"/>
              </a:rPr>
              <a:t>Thuật toán:</a:t>
            </a:r>
            <a:endParaRPr lang="zh-CN" altLang="en-US" sz="4000" b="1" u="sng">
              <a:ln>
                <a:solidFill>
                  <a:srgbClr val="FF0000"/>
                </a:solidFill>
              </a:ln>
              <a:solidFill>
                <a:srgbClr val="002060"/>
              </a:solidFill>
              <a:latin typeface="Cambria" panose="02040503050406030204" pitchFamily="18" charset="0"/>
              <a:ea typeface="微软雅黑" pitchFamily="34" charset="-122"/>
              <a:cs typeface="Times New Roman" panose="02020603050405020304" pitchFamily="18" charset="0"/>
            </a:endParaRPr>
          </a:p>
        </p:txBody>
      </p:sp>
      <p:sp>
        <p:nvSpPr>
          <p:cNvPr id="3" name="Rectangle: Rounded Corners 1">
            <a:extLst>
              <a:ext uri="{FF2B5EF4-FFF2-40B4-BE49-F238E27FC236}">
                <a16:creationId xmlns:a16="http://schemas.microsoft.com/office/drawing/2014/main" id="{0C751806-89C2-4742-A350-83994185A086}"/>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6" name="Speech Bubble: Rectangle with Corners Rounded 5">
            <a:extLst>
              <a:ext uri="{FF2B5EF4-FFF2-40B4-BE49-F238E27FC236}">
                <a16:creationId xmlns:a16="http://schemas.microsoft.com/office/drawing/2014/main" id="{94EC28D9-7703-42F1-AC3D-DE0B1DAD3498}"/>
              </a:ext>
            </a:extLst>
          </p:cNvPr>
          <p:cNvSpPr/>
          <p:nvPr/>
        </p:nvSpPr>
        <p:spPr>
          <a:xfrm>
            <a:off x="367666" y="1258051"/>
            <a:ext cx="11050268" cy="682563"/>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Đời sống hằng này em các thuật toán ở khắp mọi nơi </a:t>
            </a:r>
          </a:p>
        </p:txBody>
      </p:sp>
      <p:sp>
        <p:nvSpPr>
          <p:cNvPr id="7" name="Speech Bubble: Rectangle with Corners Rounded 6">
            <a:extLst>
              <a:ext uri="{FF2B5EF4-FFF2-40B4-BE49-F238E27FC236}">
                <a16:creationId xmlns:a16="http://schemas.microsoft.com/office/drawing/2014/main" id="{F279AAAD-6FA6-4310-B198-B39C8F388B09}"/>
              </a:ext>
            </a:extLst>
          </p:cNvPr>
          <p:cNvSpPr/>
          <p:nvPr/>
        </p:nvSpPr>
        <p:spPr>
          <a:xfrm>
            <a:off x="-38734" y="1822453"/>
            <a:ext cx="1233714" cy="682563"/>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VD:</a:t>
            </a:r>
          </a:p>
        </p:txBody>
      </p:sp>
      <p:sp>
        <p:nvSpPr>
          <p:cNvPr id="10" name="Speech Bubble: Rectangle with Corners Rounded 9">
            <a:extLst>
              <a:ext uri="{FF2B5EF4-FFF2-40B4-BE49-F238E27FC236}">
                <a16:creationId xmlns:a16="http://schemas.microsoft.com/office/drawing/2014/main" id="{56D255E1-0745-41E8-B10A-DA0B87DC8A70}"/>
              </a:ext>
            </a:extLst>
          </p:cNvPr>
          <p:cNvSpPr/>
          <p:nvPr/>
        </p:nvSpPr>
        <p:spPr>
          <a:xfrm>
            <a:off x="-6927869" y="10070335"/>
            <a:ext cx="5829934" cy="682563"/>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lang="en-US" sz="3600" b="1" u="sng">
                <a:solidFill>
                  <a:schemeClr val="tx1">
                    <a:lumMod val="95000"/>
                    <a:lumOff val="5000"/>
                  </a:schemeClr>
                </a:solidFill>
                <a:latin typeface="UTM Facebook K&amp;T" panose="02040603050506020204" pitchFamily="18" charset="0"/>
                <a:ea typeface="Cambria" panose="02040503050406030204" pitchFamily="18" charset="0"/>
              </a:rPr>
              <a:t>* Cách gấp một chiếc áo</a:t>
            </a:r>
          </a:p>
        </p:txBody>
      </p:sp>
      <p:sp>
        <p:nvSpPr>
          <p:cNvPr id="11" name="Speech Bubble: Rectangle with Corners Rounded 10">
            <a:extLst>
              <a:ext uri="{FF2B5EF4-FFF2-40B4-BE49-F238E27FC236}">
                <a16:creationId xmlns:a16="http://schemas.microsoft.com/office/drawing/2014/main" id="{55B5C24E-5599-48DC-9EC9-BA7373C5DB15}"/>
              </a:ext>
            </a:extLst>
          </p:cNvPr>
          <p:cNvSpPr/>
          <p:nvPr/>
        </p:nvSpPr>
        <p:spPr>
          <a:xfrm>
            <a:off x="-186276" y="2279431"/>
            <a:ext cx="4395780" cy="724263"/>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u="sng">
                <a:solidFill>
                  <a:schemeClr val="tx1">
                    <a:lumMod val="95000"/>
                    <a:lumOff val="5000"/>
                  </a:schemeClr>
                </a:solidFill>
                <a:latin typeface="UTM Facebook K&amp;T" panose="02040603050506020204" pitchFamily="18" charset="0"/>
                <a:ea typeface="Cambria" panose="02040503050406030204" pitchFamily="18" charset="0"/>
              </a:rPr>
              <a:t>* Cách giải bài toán</a:t>
            </a:r>
          </a:p>
        </p:txBody>
      </p:sp>
      <p:sp>
        <p:nvSpPr>
          <p:cNvPr id="23" name="Speech Bubble: Rectangle with Corners Rounded 22">
            <a:extLst>
              <a:ext uri="{FF2B5EF4-FFF2-40B4-BE49-F238E27FC236}">
                <a16:creationId xmlns:a16="http://schemas.microsoft.com/office/drawing/2014/main" id="{68EB95A8-D8EE-4065-BF1F-53D816ED0535}"/>
              </a:ext>
            </a:extLst>
          </p:cNvPr>
          <p:cNvSpPr/>
          <p:nvPr/>
        </p:nvSpPr>
        <p:spPr>
          <a:xfrm>
            <a:off x="4827205" y="3908724"/>
            <a:ext cx="2537589" cy="682563"/>
          </a:xfrm>
          <a:prstGeom prst="wedgeRoundRectCallout">
            <a:avLst>
              <a:gd name="adj1" fmla="val 38545"/>
              <a:gd name="adj2" fmla="val -16851"/>
              <a:gd name="adj3" fmla="val 16667"/>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Thuật toán</a:t>
            </a:r>
          </a:p>
        </p:txBody>
      </p:sp>
      <p:sp>
        <p:nvSpPr>
          <p:cNvPr id="24" name="Speech Bubble: Rectangle with Corners Rounded 23">
            <a:extLst>
              <a:ext uri="{FF2B5EF4-FFF2-40B4-BE49-F238E27FC236}">
                <a16:creationId xmlns:a16="http://schemas.microsoft.com/office/drawing/2014/main" id="{8DBB4201-BF4F-4D58-8EB4-11B7A19AA74F}"/>
              </a:ext>
            </a:extLst>
          </p:cNvPr>
          <p:cNvSpPr/>
          <p:nvPr/>
        </p:nvSpPr>
        <p:spPr>
          <a:xfrm>
            <a:off x="664385" y="3066461"/>
            <a:ext cx="2329475" cy="576929"/>
          </a:xfrm>
          <a:prstGeom prst="wedgeRoundRectCallout">
            <a:avLst>
              <a:gd name="adj1" fmla="val 38545"/>
              <a:gd name="adj2" fmla="val -16851"/>
              <a:gd name="adj3" fmla="val 16667"/>
            </a:avLst>
          </a:pr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chemeClr val="bg1"/>
                </a:solidFill>
                <a:latin typeface="UTM Facebook K&amp;T" panose="02040603050506020204" pitchFamily="18" charset="0"/>
                <a:ea typeface="Cambria" panose="02040503050406030204" pitchFamily="18" charset="0"/>
              </a:rPr>
              <a:t>Đầu vào</a:t>
            </a:r>
          </a:p>
        </p:txBody>
      </p:sp>
      <p:sp>
        <p:nvSpPr>
          <p:cNvPr id="25" name="Speech Bubble: Rectangle with Corners Rounded 24">
            <a:extLst>
              <a:ext uri="{FF2B5EF4-FFF2-40B4-BE49-F238E27FC236}">
                <a16:creationId xmlns:a16="http://schemas.microsoft.com/office/drawing/2014/main" id="{13B284E3-5087-4457-A2F8-506450C57D6E}"/>
              </a:ext>
            </a:extLst>
          </p:cNvPr>
          <p:cNvSpPr/>
          <p:nvPr/>
        </p:nvSpPr>
        <p:spPr>
          <a:xfrm rot="21267792">
            <a:off x="570752" y="5716954"/>
            <a:ext cx="2329475" cy="682563"/>
          </a:xfrm>
          <a:prstGeom prst="wedgeRoundRectCallout">
            <a:avLst>
              <a:gd name="adj1" fmla="val 38545"/>
              <a:gd name="adj2" fmla="val -16851"/>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a:solidFill>
                  <a:srgbClr val="0070C0"/>
                </a:solidFill>
                <a:latin typeface="UTM Facebook K&amp;T" panose="02040603050506020204" pitchFamily="18" charset="0"/>
                <a:ea typeface="Cambria" panose="02040503050406030204" pitchFamily="18" charset="0"/>
              </a:rPr>
              <a:t>INPUT</a:t>
            </a:r>
          </a:p>
        </p:txBody>
      </p:sp>
      <p:sp>
        <p:nvSpPr>
          <p:cNvPr id="26" name="Speech Bubble: Rectangle with Corners Rounded 25">
            <a:extLst>
              <a:ext uri="{FF2B5EF4-FFF2-40B4-BE49-F238E27FC236}">
                <a16:creationId xmlns:a16="http://schemas.microsoft.com/office/drawing/2014/main" id="{0E8E69AC-8566-450F-9575-F414CC77256E}"/>
              </a:ext>
            </a:extLst>
          </p:cNvPr>
          <p:cNvSpPr/>
          <p:nvPr/>
        </p:nvSpPr>
        <p:spPr>
          <a:xfrm>
            <a:off x="9082288" y="2954932"/>
            <a:ext cx="2329475" cy="682563"/>
          </a:xfrm>
          <a:prstGeom prst="wedgeRoundRectCallout">
            <a:avLst>
              <a:gd name="adj1" fmla="val 38545"/>
              <a:gd name="adj2" fmla="val -16851"/>
              <a:gd name="adj3" fmla="val 16667"/>
            </a:avLst>
          </a:pr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chemeClr val="bg1"/>
                </a:solidFill>
                <a:latin typeface="UTM Facebook K&amp;T" panose="02040603050506020204" pitchFamily="18" charset="0"/>
                <a:ea typeface="Cambria" panose="02040503050406030204" pitchFamily="18" charset="0"/>
              </a:rPr>
              <a:t>Đầu ra</a:t>
            </a:r>
          </a:p>
        </p:txBody>
      </p:sp>
      <p:sp>
        <p:nvSpPr>
          <p:cNvPr id="28" name="Speech Bubble: Rectangle with Corners Rounded 27">
            <a:extLst>
              <a:ext uri="{FF2B5EF4-FFF2-40B4-BE49-F238E27FC236}">
                <a16:creationId xmlns:a16="http://schemas.microsoft.com/office/drawing/2014/main" id="{C53555F7-4EF1-43FC-B5C7-A3C2115AC2ED}"/>
              </a:ext>
            </a:extLst>
          </p:cNvPr>
          <p:cNvSpPr/>
          <p:nvPr/>
        </p:nvSpPr>
        <p:spPr>
          <a:xfrm>
            <a:off x="4001348" y="5640582"/>
            <a:ext cx="4297242" cy="682563"/>
          </a:xfrm>
          <a:prstGeom prst="wedgeRoundRectCallout">
            <a:avLst>
              <a:gd name="adj1" fmla="val 38545"/>
              <a:gd name="adj2" fmla="val -16851"/>
              <a:gd name="adj3" fmla="val 16667"/>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chemeClr val="bg1"/>
                </a:solidFill>
                <a:latin typeface="UTM Facebook K&amp;T" panose="02040603050506020204" pitchFamily="18" charset="0"/>
                <a:ea typeface="Cambria" panose="02040503050406030204" pitchFamily="18" charset="0"/>
              </a:rPr>
              <a:t>CÁC BƯỚC THỰC HIỆN</a:t>
            </a:r>
          </a:p>
        </p:txBody>
      </p:sp>
      <p:pic>
        <p:nvPicPr>
          <p:cNvPr id="29" name="Graphic 28" descr="Arrow Slight curve">
            <a:extLst>
              <a:ext uri="{FF2B5EF4-FFF2-40B4-BE49-F238E27FC236}">
                <a16:creationId xmlns:a16="http://schemas.microsoft.com/office/drawing/2014/main" id="{3BD94D00-D1FA-45EB-8BFF-D2167B600B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59814" y="4692685"/>
            <a:ext cx="6836586" cy="914400"/>
          </a:xfrm>
          <a:prstGeom prst="rect">
            <a:avLst/>
          </a:prstGeom>
        </p:spPr>
      </p:pic>
      <p:sp>
        <p:nvSpPr>
          <p:cNvPr id="27" name="Speech Bubble: Rectangle with Corners Rounded 26">
            <a:extLst>
              <a:ext uri="{FF2B5EF4-FFF2-40B4-BE49-F238E27FC236}">
                <a16:creationId xmlns:a16="http://schemas.microsoft.com/office/drawing/2014/main" id="{DD4722CC-E909-4FFD-8DF3-B84BAC5D455D}"/>
              </a:ext>
            </a:extLst>
          </p:cNvPr>
          <p:cNvSpPr/>
          <p:nvPr/>
        </p:nvSpPr>
        <p:spPr>
          <a:xfrm rot="20837727">
            <a:off x="9418757" y="5579990"/>
            <a:ext cx="2329475" cy="682563"/>
          </a:xfrm>
          <a:prstGeom prst="wedgeRoundRectCallout">
            <a:avLst>
              <a:gd name="adj1" fmla="val 38545"/>
              <a:gd name="adj2" fmla="val -16851"/>
              <a:gd name="adj3" fmla="val 1666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a:solidFill>
                  <a:srgbClr val="0070C0"/>
                </a:solidFill>
                <a:latin typeface="UTM Facebook K&amp;T" panose="02040603050506020204" pitchFamily="18" charset="0"/>
                <a:ea typeface="Cambria" panose="02040503050406030204" pitchFamily="18" charset="0"/>
              </a:rPr>
              <a:t>Output</a:t>
            </a:r>
          </a:p>
        </p:txBody>
      </p:sp>
      <p:sp>
        <p:nvSpPr>
          <p:cNvPr id="19" name="Speech Bubble: Rectangle with Corners Rounded 18">
            <a:extLst>
              <a:ext uri="{FF2B5EF4-FFF2-40B4-BE49-F238E27FC236}">
                <a16:creationId xmlns:a16="http://schemas.microsoft.com/office/drawing/2014/main" id="{F4515C88-2D86-4D78-B7ED-9127D2D50AC3}"/>
              </a:ext>
            </a:extLst>
          </p:cNvPr>
          <p:cNvSpPr/>
          <p:nvPr/>
        </p:nvSpPr>
        <p:spPr>
          <a:xfrm>
            <a:off x="598246" y="3928523"/>
            <a:ext cx="2329476" cy="1548845"/>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800" b="1">
                <a:solidFill>
                  <a:schemeClr val="tx1">
                    <a:lumMod val="95000"/>
                    <a:lumOff val="5000"/>
                  </a:schemeClr>
                </a:solidFill>
                <a:latin typeface="UTM Facebook K&amp;T" panose="02040603050506020204" pitchFamily="18" charset="0"/>
                <a:ea typeface="Cambria" panose="02040503050406030204" pitchFamily="18" charset="0"/>
              </a:rPr>
              <a:t>Đề bài</a:t>
            </a:r>
          </a:p>
          <a:p>
            <a:pPr algn="ctr"/>
            <a:r>
              <a:rPr lang="en-US" sz="4800" b="1">
                <a:solidFill>
                  <a:schemeClr val="tx1">
                    <a:lumMod val="95000"/>
                    <a:lumOff val="5000"/>
                  </a:schemeClr>
                </a:solidFill>
                <a:latin typeface="UTM Facebook K&amp;T" panose="02040603050506020204" pitchFamily="18" charset="0"/>
                <a:ea typeface="Cambria" panose="02040503050406030204" pitchFamily="18" charset="0"/>
              </a:rPr>
              <a:t>x+1 = 3</a:t>
            </a:r>
          </a:p>
        </p:txBody>
      </p:sp>
      <p:sp>
        <p:nvSpPr>
          <p:cNvPr id="20" name="Speech Bubble: Rectangle with Corners Rounded 19">
            <a:extLst>
              <a:ext uri="{FF2B5EF4-FFF2-40B4-BE49-F238E27FC236}">
                <a16:creationId xmlns:a16="http://schemas.microsoft.com/office/drawing/2014/main" id="{42ECFD1D-4540-41E8-912C-8C01F2C7B514}"/>
              </a:ext>
            </a:extLst>
          </p:cNvPr>
          <p:cNvSpPr/>
          <p:nvPr/>
        </p:nvSpPr>
        <p:spPr>
          <a:xfrm>
            <a:off x="9082287" y="4037330"/>
            <a:ext cx="2788302" cy="1548845"/>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800" b="1">
                <a:solidFill>
                  <a:schemeClr val="tx1">
                    <a:lumMod val="95000"/>
                    <a:lumOff val="5000"/>
                  </a:schemeClr>
                </a:solidFill>
                <a:latin typeface="UTM Facebook K&amp;T" panose="02040603050506020204" pitchFamily="18" charset="0"/>
                <a:ea typeface="Cambria" panose="02040503050406030204" pitchFamily="18" charset="0"/>
              </a:rPr>
              <a:t>Kết quả</a:t>
            </a:r>
          </a:p>
          <a:p>
            <a:pPr algn="ctr"/>
            <a:r>
              <a:rPr lang="en-US" sz="4800" b="1">
                <a:solidFill>
                  <a:schemeClr val="tx1">
                    <a:lumMod val="95000"/>
                    <a:lumOff val="5000"/>
                  </a:schemeClr>
                </a:solidFill>
                <a:latin typeface="UTM Facebook K&amp;T" panose="02040603050506020204" pitchFamily="18" charset="0"/>
                <a:ea typeface="Cambria" panose="02040503050406030204" pitchFamily="18" charset="0"/>
              </a:rPr>
              <a:t>x=2</a:t>
            </a:r>
          </a:p>
        </p:txBody>
      </p:sp>
      <p:pic>
        <p:nvPicPr>
          <p:cNvPr id="2050" name="Picture 2" descr="Tư duy sáng tạo là gì? Tình huống ví dụ về Tư duy sáng tạo">
            <a:extLst>
              <a:ext uri="{FF2B5EF4-FFF2-40B4-BE49-F238E27FC236}">
                <a16:creationId xmlns:a16="http://schemas.microsoft.com/office/drawing/2014/main" id="{9BEB936A-A87A-468E-AF0C-2188E6FB972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6997" y="1656080"/>
            <a:ext cx="762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2" name="Speech Bubble: Rectangle with Corners Rounded 21">
            <a:extLst>
              <a:ext uri="{FF2B5EF4-FFF2-40B4-BE49-F238E27FC236}">
                <a16:creationId xmlns:a16="http://schemas.microsoft.com/office/drawing/2014/main" id="{9112025C-453E-414E-9982-9CC28F9E2E23}"/>
              </a:ext>
            </a:extLst>
          </p:cNvPr>
          <p:cNvSpPr/>
          <p:nvPr/>
        </p:nvSpPr>
        <p:spPr>
          <a:xfrm>
            <a:off x="1194980" y="5128110"/>
            <a:ext cx="4782607" cy="724263"/>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FF0000"/>
                </a:solidFill>
                <a:latin typeface="UTM Facebook K&amp;T" panose="02040603050506020204" pitchFamily="18" charset="0"/>
                <a:ea typeface="Cambria" panose="02040503050406030204" pitchFamily="18" charset="0"/>
              </a:rPr>
              <a:t>Các bạn và nhóm </a:t>
            </a:r>
          </a:p>
          <a:p>
            <a:pPr algn="ctr"/>
            <a:r>
              <a:rPr lang="en-US" sz="3600" b="1">
                <a:solidFill>
                  <a:srgbClr val="FF0000"/>
                </a:solidFill>
                <a:latin typeface="UTM Facebook K&amp;T" panose="02040603050506020204" pitchFamily="18" charset="0"/>
                <a:ea typeface="Cambria" panose="02040503050406030204" pitchFamily="18" charset="0"/>
              </a:rPr>
              <a:t>có thể cho thêm nhiều ví dụ nữa nhé!</a:t>
            </a:r>
          </a:p>
        </p:txBody>
      </p:sp>
      <p:cxnSp>
        <p:nvCxnSpPr>
          <p:cNvPr id="30" name="Straight Arrow Connector 29">
            <a:extLst>
              <a:ext uri="{FF2B5EF4-FFF2-40B4-BE49-F238E27FC236}">
                <a16:creationId xmlns:a16="http://schemas.microsoft.com/office/drawing/2014/main" id="{62B1A22D-764C-41BE-8E9C-E50E8EB4B472}"/>
              </a:ext>
            </a:extLst>
          </p:cNvPr>
          <p:cNvCxnSpPr>
            <a:cxnSpLocks/>
            <a:endCxn id="23" idx="0"/>
          </p:cNvCxnSpPr>
          <p:nvPr/>
        </p:nvCxnSpPr>
        <p:spPr>
          <a:xfrm flipH="1">
            <a:off x="6096000" y="3294115"/>
            <a:ext cx="879460" cy="614609"/>
          </a:xfrm>
          <a:prstGeom prst="straightConnector1">
            <a:avLst/>
          </a:prstGeom>
          <a:ln w="5715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Speech Bubble: Rectangle with Corners Rounded 20">
            <a:extLst>
              <a:ext uri="{FF2B5EF4-FFF2-40B4-BE49-F238E27FC236}">
                <a16:creationId xmlns:a16="http://schemas.microsoft.com/office/drawing/2014/main" id="{DBD3D2B8-27FD-44B0-B0B5-47613B39C7E2}"/>
              </a:ext>
            </a:extLst>
          </p:cNvPr>
          <p:cNvSpPr/>
          <p:nvPr/>
        </p:nvSpPr>
        <p:spPr>
          <a:xfrm>
            <a:off x="5392264" y="1938340"/>
            <a:ext cx="3582414" cy="1350893"/>
          </a:xfrm>
          <a:prstGeom prst="wedgeRoundRectCallout">
            <a:avLst>
              <a:gd name="adj1" fmla="val 38545"/>
              <a:gd name="adj2" fmla="val -16851"/>
              <a:gd name="adj3" fmla="val 16667"/>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lang="en-US">
                <a:solidFill>
                  <a:schemeClr val="tx1"/>
                </a:solidFill>
                <a:latin typeface="UTM Facebook K&amp;T" panose="02040603050506020204" pitchFamily="18" charset="0"/>
                <a:ea typeface="Cambria" panose="02040503050406030204" pitchFamily="18" charset="0"/>
              </a:rPr>
              <a:t>Bước 1: Xác định các số.</a:t>
            </a:r>
          </a:p>
          <a:p>
            <a:r>
              <a:rPr lang="en-US">
                <a:solidFill>
                  <a:schemeClr val="tx1"/>
                </a:solidFill>
                <a:latin typeface="UTM Facebook K&amp;T" panose="02040603050506020204" pitchFamily="18" charset="0"/>
                <a:ea typeface="Cambria" panose="02040503050406030204" pitchFamily="18" charset="0"/>
              </a:rPr>
              <a:t>Bước 2: Xác định dạng công thức giải toán.</a:t>
            </a:r>
          </a:p>
          <a:p>
            <a:r>
              <a:rPr lang="en-US">
                <a:solidFill>
                  <a:schemeClr val="tx1"/>
                </a:solidFill>
                <a:latin typeface="UTM Facebook K&amp;T" panose="02040603050506020204" pitchFamily="18" charset="0"/>
                <a:ea typeface="Cambria" panose="02040503050406030204" pitchFamily="18" charset="0"/>
              </a:rPr>
              <a:t>Bước 3: Thực hiện các bước giải.</a:t>
            </a:r>
          </a:p>
          <a:p>
            <a:r>
              <a:rPr lang="en-US">
                <a:solidFill>
                  <a:schemeClr val="tx1"/>
                </a:solidFill>
                <a:latin typeface="UTM Facebook K&amp;T" panose="02040603050506020204" pitchFamily="18" charset="0"/>
                <a:ea typeface="Cambria" panose="02040503050406030204" pitchFamily="18" charset="0"/>
              </a:rPr>
              <a:t>Bước 4: Ra kết quả</a:t>
            </a:r>
          </a:p>
        </p:txBody>
      </p:sp>
    </p:spTree>
    <p:custDataLst>
      <p:tags r:id="rId1"/>
    </p:custDataLst>
    <p:extLst>
      <p:ext uri="{BB962C8B-B14F-4D97-AF65-F5344CB8AC3E}">
        <p14:creationId xmlns:p14="http://schemas.microsoft.com/office/powerpoint/2010/main" val="184691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par>
                          <p:cTn id="40" fill="hold">
                            <p:stCondLst>
                              <p:cond delay="1000"/>
                            </p:stCondLst>
                            <p:childTnLst>
                              <p:par>
                                <p:cTn id="41" presetID="26"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80">
                                          <p:stCondLst>
                                            <p:cond delay="0"/>
                                          </p:stCondLst>
                                        </p:cTn>
                                        <p:tgtEl>
                                          <p:spTgt spid="23"/>
                                        </p:tgtEl>
                                      </p:cBhvr>
                                    </p:animEffect>
                                    <p:anim calcmode="lin" valueType="num">
                                      <p:cBhvr>
                                        <p:cTn id="4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9" dur="26">
                                          <p:stCondLst>
                                            <p:cond delay="650"/>
                                          </p:stCondLst>
                                        </p:cTn>
                                        <p:tgtEl>
                                          <p:spTgt spid="23"/>
                                        </p:tgtEl>
                                      </p:cBhvr>
                                      <p:to x="100000" y="60000"/>
                                    </p:animScale>
                                    <p:animScale>
                                      <p:cBhvr>
                                        <p:cTn id="50" dur="166" decel="50000">
                                          <p:stCondLst>
                                            <p:cond delay="676"/>
                                          </p:stCondLst>
                                        </p:cTn>
                                        <p:tgtEl>
                                          <p:spTgt spid="23"/>
                                        </p:tgtEl>
                                      </p:cBhvr>
                                      <p:to x="100000" y="100000"/>
                                    </p:animScale>
                                    <p:animScale>
                                      <p:cBhvr>
                                        <p:cTn id="51" dur="26">
                                          <p:stCondLst>
                                            <p:cond delay="1312"/>
                                          </p:stCondLst>
                                        </p:cTn>
                                        <p:tgtEl>
                                          <p:spTgt spid="23"/>
                                        </p:tgtEl>
                                      </p:cBhvr>
                                      <p:to x="100000" y="80000"/>
                                    </p:animScale>
                                    <p:animScale>
                                      <p:cBhvr>
                                        <p:cTn id="52" dur="166" decel="50000">
                                          <p:stCondLst>
                                            <p:cond delay="1338"/>
                                          </p:stCondLst>
                                        </p:cTn>
                                        <p:tgtEl>
                                          <p:spTgt spid="23"/>
                                        </p:tgtEl>
                                      </p:cBhvr>
                                      <p:to x="100000" y="100000"/>
                                    </p:animScale>
                                    <p:animScale>
                                      <p:cBhvr>
                                        <p:cTn id="53" dur="26">
                                          <p:stCondLst>
                                            <p:cond delay="1642"/>
                                          </p:stCondLst>
                                        </p:cTn>
                                        <p:tgtEl>
                                          <p:spTgt spid="23"/>
                                        </p:tgtEl>
                                      </p:cBhvr>
                                      <p:to x="100000" y="90000"/>
                                    </p:animScale>
                                    <p:animScale>
                                      <p:cBhvr>
                                        <p:cTn id="54" dur="166" decel="50000">
                                          <p:stCondLst>
                                            <p:cond delay="1668"/>
                                          </p:stCondLst>
                                        </p:cTn>
                                        <p:tgtEl>
                                          <p:spTgt spid="23"/>
                                        </p:tgtEl>
                                      </p:cBhvr>
                                      <p:to x="100000" y="100000"/>
                                    </p:animScale>
                                    <p:animScale>
                                      <p:cBhvr>
                                        <p:cTn id="55" dur="26">
                                          <p:stCondLst>
                                            <p:cond delay="1808"/>
                                          </p:stCondLst>
                                        </p:cTn>
                                        <p:tgtEl>
                                          <p:spTgt spid="23"/>
                                        </p:tgtEl>
                                      </p:cBhvr>
                                      <p:to x="100000" y="95000"/>
                                    </p:animScale>
                                    <p:animScale>
                                      <p:cBhvr>
                                        <p:cTn id="56" dur="166" decel="50000">
                                          <p:stCondLst>
                                            <p:cond delay="1834"/>
                                          </p:stCondLst>
                                        </p:cTn>
                                        <p:tgtEl>
                                          <p:spTgt spid="2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1"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0-#ppt_h/2"/>
                                          </p:val>
                                        </p:tav>
                                        <p:tav tm="100000">
                                          <p:val>
                                            <p:strVal val="#ppt_y"/>
                                          </p:val>
                                        </p:tav>
                                      </p:tavLst>
                                    </p:anim>
                                  </p:childTnLst>
                                </p:cTn>
                              </p:par>
                            </p:childTnLst>
                          </p:cTn>
                        </p:par>
                        <p:par>
                          <p:cTn id="68" fill="hold">
                            <p:stCondLst>
                              <p:cond delay="1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11"/>
                                        </p:tgtEl>
                                        <p:attrNameLst>
                                          <p:attrName>ppt_x</p:attrName>
                                        </p:attrNameLst>
                                      </p:cBhvr>
                                      <p:tavLst>
                                        <p:tav tm="0">
                                          <p:val>
                                            <p:strVal val="ppt_x"/>
                                          </p:val>
                                        </p:tav>
                                        <p:tav tm="100000">
                                          <p:val>
                                            <p:strVal val="ppt_x"/>
                                          </p:val>
                                        </p:tav>
                                      </p:tavLst>
                                    </p:anim>
                                    <p:anim calcmode="lin" valueType="num">
                                      <p:cBhvr additive="base">
                                        <p:cTn id="77" dur="500"/>
                                        <p:tgtEl>
                                          <p:spTgt spid="11"/>
                                        </p:tgtEl>
                                        <p:attrNameLst>
                                          <p:attrName>ppt_y</p:attrName>
                                        </p:attrNameLst>
                                      </p:cBhvr>
                                      <p:tavLst>
                                        <p:tav tm="0">
                                          <p:val>
                                            <p:strVal val="ppt_y"/>
                                          </p:val>
                                        </p:tav>
                                        <p:tav tm="100000">
                                          <p:val>
                                            <p:strVal val="1+ppt_h/2"/>
                                          </p:val>
                                        </p:tav>
                                      </p:tavLst>
                                    </p:anim>
                                    <p:set>
                                      <p:cBhvr>
                                        <p:cTn id="78" dur="1" fill="hold">
                                          <p:stCondLst>
                                            <p:cond delay="499"/>
                                          </p:stCondLst>
                                        </p:cTn>
                                        <p:tgtEl>
                                          <p:spTgt spid="11"/>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24"/>
                                        </p:tgtEl>
                                        <p:attrNameLst>
                                          <p:attrName>ppt_x</p:attrName>
                                        </p:attrNameLst>
                                      </p:cBhvr>
                                      <p:tavLst>
                                        <p:tav tm="0">
                                          <p:val>
                                            <p:strVal val="ppt_x"/>
                                          </p:val>
                                        </p:tav>
                                        <p:tav tm="100000">
                                          <p:val>
                                            <p:strVal val="ppt_x"/>
                                          </p:val>
                                        </p:tav>
                                      </p:tavLst>
                                    </p:anim>
                                    <p:anim calcmode="lin" valueType="num">
                                      <p:cBhvr additive="base">
                                        <p:cTn id="81" dur="500"/>
                                        <p:tgtEl>
                                          <p:spTgt spid="24"/>
                                        </p:tgtEl>
                                        <p:attrNameLst>
                                          <p:attrName>ppt_y</p:attrName>
                                        </p:attrNameLst>
                                      </p:cBhvr>
                                      <p:tavLst>
                                        <p:tav tm="0">
                                          <p:val>
                                            <p:strVal val="ppt_y"/>
                                          </p:val>
                                        </p:tav>
                                        <p:tav tm="100000">
                                          <p:val>
                                            <p:strVal val="1+ppt_h/2"/>
                                          </p:val>
                                        </p:tav>
                                      </p:tavLst>
                                    </p:anim>
                                    <p:set>
                                      <p:cBhvr>
                                        <p:cTn id="82" dur="1" fill="hold">
                                          <p:stCondLst>
                                            <p:cond delay="499"/>
                                          </p:stCondLst>
                                        </p:cTn>
                                        <p:tgtEl>
                                          <p:spTgt spid="2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19"/>
                                        </p:tgtEl>
                                        <p:attrNameLst>
                                          <p:attrName>ppt_x</p:attrName>
                                        </p:attrNameLst>
                                      </p:cBhvr>
                                      <p:tavLst>
                                        <p:tav tm="0">
                                          <p:val>
                                            <p:strVal val="ppt_x"/>
                                          </p:val>
                                        </p:tav>
                                        <p:tav tm="100000">
                                          <p:val>
                                            <p:strVal val="ppt_x"/>
                                          </p:val>
                                        </p:tav>
                                      </p:tavLst>
                                    </p:anim>
                                    <p:anim calcmode="lin" valueType="num">
                                      <p:cBhvr additive="base">
                                        <p:cTn id="85" dur="500"/>
                                        <p:tgtEl>
                                          <p:spTgt spid="19"/>
                                        </p:tgtEl>
                                        <p:attrNameLst>
                                          <p:attrName>ppt_y</p:attrName>
                                        </p:attrNameLst>
                                      </p:cBhvr>
                                      <p:tavLst>
                                        <p:tav tm="0">
                                          <p:val>
                                            <p:strVal val="ppt_y"/>
                                          </p:val>
                                        </p:tav>
                                        <p:tav tm="100000">
                                          <p:val>
                                            <p:strVal val="1+ppt_h/2"/>
                                          </p:val>
                                        </p:tav>
                                      </p:tavLst>
                                    </p:anim>
                                    <p:set>
                                      <p:cBhvr>
                                        <p:cTn id="86" dur="1" fill="hold">
                                          <p:stCondLst>
                                            <p:cond delay="499"/>
                                          </p:stCondLst>
                                        </p:cTn>
                                        <p:tgtEl>
                                          <p:spTgt spid="19"/>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25"/>
                                        </p:tgtEl>
                                        <p:attrNameLst>
                                          <p:attrName>ppt_x</p:attrName>
                                        </p:attrNameLst>
                                      </p:cBhvr>
                                      <p:tavLst>
                                        <p:tav tm="0">
                                          <p:val>
                                            <p:strVal val="ppt_x"/>
                                          </p:val>
                                        </p:tav>
                                        <p:tav tm="100000">
                                          <p:val>
                                            <p:strVal val="ppt_x"/>
                                          </p:val>
                                        </p:tav>
                                      </p:tavLst>
                                    </p:anim>
                                    <p:anim calcmode="lin" valueType="num">
                                      <p:cBhvr additive="base">
                                        <p:cTn id="89" dur="500"/>
                                        <p:tgtEl>
                                          <p:spTgt spid="25"/>
                                        </p:tgtEl>
                                        <p:attrNameLst>
                                          <p:attrName>ppt_y</p:attrName>
                                        </p:attrNameLst>
                                      </p:cBhvr>
                                      <p:tavLst>
                                        <p:tav tm="0">
                                          <p:val>
                                            <p:strVal val="ppt_y"/>
                                          </p:val>
                                        </p:tav>
                                        <p:tav tm="100000">
                                          <p:val>
                                            <p:strVal val="1+ppt_h/2"/>
                                          </p:val>
                                        </p:tav>
                                      </p:tavLst>
                                    </p:anim>
                                    <p:set>
                                      <p:cBhvr>
                                        <p:cTn id="90" dur="1" fill="hold">
                                          <p:stCondLst>
                                            <p:cond delay="499"/>
                                          </p:stCondLst>
                                        </p:cTn>
                                        <p:tgtEl>
                                          <p:spTgt spid="25"/>
                                        </p:tgtEl>
                                        <p:attrNameLst>
                                          <p:attrName>style.visibility</p:attrName>
                                        </p:attrNameLst>
                                      </p:cBhvr>
                                      <p:to>
                                        <p:strVal val="hidden"/>
                                      </p:to>
                                    </p:set>
                                  </p:childTnLst>
                                </p:cTn>
                              </p:par>
                              <p:par>
                                <p:cTn id="91" presetID="2" presetClass="exit" presetSubtype="4" fill="hold" nodeType="withEffect">
                                  <p:stCondLst>
                                    <p:cond delay="0"/>
                                  </p:stCondLst>
                                  <p:childTnLst>
                                    <p:anim calcmode="lin" valueType="num">
                                      <p:cBhvr additive="base">
                                        <p:cTn id="92" dur="500"/>
                                        <p:tgtEl>
                                          <p:spTgt spid="29"/>
                                        </p:tgtEl>
                                        <p:attrNameLst>
                                          <p:attrName>ppt_x</p:attrName>
                                        </p:attrNameLst>
                                      </p:cBhvr>
                                      <p:tavLst>
                                        <p:tav tm="0">
                                          <p:val>
                                            <p:strVal val="ppt_x"/>
                                          </p:val>
                                        </p:tav>
                                        <p:tav tm="100000">
                                          <p:val>
                                            <p:strVal val="ppt_x"/>
                                          </p:val>
                                        </p:tav>
                                      </p:tavLst>
                                    </p:anim>
                                    <p:anim calcmode="lin" valueType="num">
                                      <p:cBhvr additive="base">
                                        <p:cTn id="93" dur="500"/>
                                        <p:tgtEl>
                                          <p:spTgt spid="29"/>
                                        </p:tgtEl>
                                        <p:attrNameLst>
                                          <p:attrName>ppt_y</p:attrName>
                                        </p:attrNameLst>
                                      </p:cBhvr>
                                      <p:tavLst>
                                        <p:tav tm="0">
                                          <p:val>
                                            <p:strVal val="ppt_y"/>
                                          </p:val>
                                        </p:tav>
                                        <p:tav tm="100000">
                                          <p:val>
                                            <p:strVal val="1+ppt_h/2"/>
                                          </p:val>
                                        </p:tav>
                                      </p:tavLst>
                                    </p:anim>
                                    <p:set>
                                      <p:cBhvr>
                                        <p:cTn id="94" dur="1" fill="hold">
                                          <p:stCondLst>
                                            <p:cond delay="499"/>
                                          </p:stCondLst>
                                        </p:cTn>
                                        <p:tgtEl>
                                          <p:spTgt spid="29"/>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20"/>
                                        </p:tgtEl>
                                        <p:attrNameLst>
                                          <p:attrName>ppt_x</p:attrName>
                                        </p:attrNameLst>
                                      </p:cBhvr>
                                      <p:tavLst>
                                        <p:tav tm="0">
                                          <p:val>
                                            <p:strVal val="ppt_x"/>
                                          </p:val>
                                        </p:tav>
                                        <p:tav tm="100000">
                                          <p:val>
                                            <p:strVal val="ppt_x"/>
                                          </p:val>
                                        </p:tav>
                                      </p:tavLst>
                                    </p:anim>
                                    <p:anim calcmode="lin" valueType="num">
                                      <p:cBhvr additive="base">
                                        <p:cTn id="97" dur="500"/>
                                        <p:tgtEl>
                                          <p:spTgt spid="20"/>
                                        </p:tgtEl>
                                        <p:attrNameLst>
                                          <p:attrName>ppt_y</p:attrName>
                                        </p:attrNameLst>
                                      </p:cBhvr>
                                      <p:tavLst>
                                        <p:tav tm="0">
                                          <p:val>
                                            <p:strVal val="ppt_y"/>
                                          </p:val>
                                        </p:tav>
                                        <p:tav tm="100000">
                                          <p:val>
                                            <p:strVal val="1+ppt_h/2"/>
                                          </p:val>
                                        </p:tav>
                                      </p:tavLst>
                                    </p:anim>
                                    <p:set>
                                      <p:cBhvr>
                                        <p:cTn id="98" dur="1" fill="hold">
                                          <p:stCondLst>
                                            <p:cond delay="499"/>
                                          </p:stCondLst>
                                        </p:cTn>
                                        <p:tgtEl>
                                          <p:spTgt spid="20"/>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500"/>
                                        <p:tgtEl>
                                          <p:spTgt spid="26"/>
                                        </p:tgtEl>
                                        <p:attrNameLst>
                                          <p:attrName>ppt_x</p:attrName>
                                        </p:attrNameLst>
                                      </p:cBhvr>
                                      <p:tavLst>
                                        <p:tav tm="0">
                                          <p:val>
                                            <p:strVal val="ppt_x"/>
                                          </p:val>
                                        </p:tav>
                                        <p:tav tm="100000">
                                          <p:val>
                                            <p:strVal val="ppt_x"/>
                                          </p:val>
                                        </p:tav>
                                      </p:tavLst>
                                    </p:anim>
                                    <p:anim calcmode="lin" valueType="num">
                                      <p:cBhvr additive="base">
                                        <p:cTn id="101" dur="500"/>
                                        <p:tgtEl>
                                          <p:spTgt spid="26"/>
                                        </p:tgtEl>
                                        <p:attrNameLst>
                                          <p:attrName>ppt_y</p:attrName>
                                        </p:attrNameLst>
                                      </p:cBhvr>
                                      <p:tavLst>
                                        <p:tav tm="0">
                                          <p:val>
                                            <p:strVal val="ppt_y"/>
                                          </p:val>
                                        </p:tav>
                                        <p:tav tm="100000">
                                          <p:val>
                                            <p:strVal val="1+ppt_h/2"/>
                                          </p:val>
                                        </p:tav>
                                      </p:tavLst>
                                    </p:anim>
                                    <p:set>
                                      <p:cBhvr>
                                        <p:cTn id="102" dur="1" fill="hold">
                                          <p:stCondLst>
                                            <p:cond delay="499"/>
                                          </p:stCondLst>
                                        </p:cTn>
                                        <p:tgtEl>
                                          <p:spTgt spid="26"/>
                                        </p:tgtEl>
                                        <p:attrNameLst>
                                          <p:attrName>style.visibility</p:attrName>
                                        </p:attrNameLst>
                                      </p:cBhvr>
                                      <p:to>
                                        <p:strVal val="hidden"/>
                                      </p:to>
                                    </p:set>
                                  </p:childTnLst>
                                </p:cTn>
                              </p:par>
                              <p:par>
                                <p:cTn id="103" presetID="2" presetClass="exit" presetSubtype="4" fill="hold" grpId="1" nodeType="withEffect">
                                  <p:stCondLst>
                                    <p:cond delay="0"/>
                                  </p:stCondLst>
                                  <p:childTnLst>
                                    <p:anim calcmode="lin" valueType="num">
                                      <p:cBhvr additive="base">
                                        <p:cTn id="104" dur="500"/>
                                        <p:tgtEl>
                                          <p:spTgt spid="27"/>
                                        </p:tgtEl>
                                        <p:attrNameLst>
                                          <p:attrName>ppt_x</p:attrName>
                                        </p:attrNameLst>
                                      </p:cBhvr>
                                      <p:tavLst>
                                        <p:tav tm="0">
                                          <p:val>
                                            <p:strVal val="ppt_x"/>
                                          </p:val>
                                        </p:tav>
                                        <p:tav tm="100000">
                                          <p:val>
                                            <p:strVal val="ppt_x"/>
                                          </p:val>
                                        </p:tav>
                                      </p:tavLst>
                                    </p:anim>
                                    <p:anim calcmode="lin" valueType="num">
                                      <p:cBhvr additive="base">
                                        <p:cTn id="105" dur="500"/>
                                        <p:tgtEl>
                                          <p:spTgt spid="27"/>
                                        </p:tgtEl>
                                        <p:attrNameLst>
                                          <p:attrName>ppt_y</p:attrName>
                                        </p:attrNameLst>
                                      </p:cBhvr>
                                      <p:tavLst>
                                        <p:tav tm="0">
                                          <p:val>
                                            <p:strVal val="ppt_y"/>
                                          </p:val>
                                        </p:tav>
                                        <p:tav tm="100000">
                                          <p:val>
                                            <p:strVal val="1+ppt_h/2"/>
                                          </p:val>
                                        </p:tav>
                                      </p:tavLst>
                                    </p:anim>
                                    <p:set>
                                      <p:cBhvr>
                                        <p:cTn id="106" dur="1" fill="hold">
                                          <p:stCondLst>
                                            <p:cond delay="499"/>
                                          </p:stCondLst>
                                        </p:cTn>
                                        <p:tgtEl>
                                          <p:spTgt spid="27"/>
                                        </p:tgtEl>
                                        <p:attrNameLst>
                                          <p:attrName>style.visibility</p:attrName>
                                        </p:attrNameLst>
                                      </p:cBhvr>
                                      <p:to>
                                        <p:strVal val="hidden"/>
                                      </p:to>
                                    </p:set>
                                  </p:childTnLst>
                                </p:cTn>
                              </p:par>
                              <p:par>
                                <p:cTn id="107" presetID="2" presetClass="exit" presetSubtype="4" fill="hold" grpId="1" nodeType="withEffect">
                                  <p:stCondLst>
                                    <p:cond delay="0"/>
                                  </p:stCondLst>
                                  <p:childTnLst>
                                    <p:anim calcmode="lin" valueType="num">
                                      <p:cBhvr additive="base">
                                        <p:cTn id="108" dur="500"/>
                                        <p:tgtEl>
                                          <p:spTgt spid="28"/>
                                        </p:tgtEl>
                                        <p:attrNameLst>
                                          <p:attrName>ppt_x</p:attrName>
                                        </p:attrNameLst>
                                      </p:cBhvr>
                                      <p:tavLst>
                                        <p:tav tm="0">
                                          <p:val>
                                            <p:strVal val="ppt_x"/>
                                          </p:val>
                                        </p:tav>
                                        <p:tav tm="100000">
                                          <p:val>
                                            <p:strVal val="ppt_x"/>
                                          </p:val>
                                        </p:tav>
                                      </p:tavLst>
                                    </p:anim>
                                    <p:anim calcmode="lin" valueType="num">
                                      <p:cBhvr additive="base">
                                        <p:cTn id="109" dur="500"/>
                                        <p:tgtEl>
                                          <p:spTgt spid="28"/>
                                        </p:tgtEl>
                                        <p:attrNameLst>
                                          <p:attrName>ppt_y</p:attrName>
                                        </p:attrNameLst>
                                      </p:cBhvr>
                                      <p:tavLst>
                                        <p:tav tm="0">
                                          <p:val>
                                            <p:strVal val="ppt_y"/>
                                          </p:val>
                                        </p:tav>
                                        <p:tav tm="100000">
                                          <p:val>
                                            <p:strVal val="1+ppt_h/2"/>
                                          </p:val>
                                        </p:tav>
                                      </p:tavLst>
                                    </p:anim>
                                    <p:set>
                                      <p:cBhvr>
                                        <p:cTn id="110" dur="1" fill="hold">
                                          <p:stCondLst>
                                            <p:cond delay="499"/>
                                          </p:stCondLst>
                                        </p:cTn>
                                        <p:tgtEl>
                                          <p:spTgt spid="28"/>
                                        </p:tgtEl>
                                        <p:attrNameLst>
                                          <p:attrName>style.visibility</p:attrName>
                                        </p:attrNameLst>
                                      </p:cBhvr>
                                      <p:to>
                                        <p:strVal val="hidden"/>
                                      </p:to>
                                    </p:set>
                                  </p:childTnLst>
                                </p:cTn>
                              </p:par>
                              <p:par>
                                <p:cTn id="111" presetID="2" presetClass="exit" presetSubtype="4" fill="hold" grpId="1" nodeType="withEffect">
                                  <p:stCondLst>
                                    <p:cond delay="0"/>
                                  </p:stCondLst>
                                  <p:childTnLst>
                                    <p:anim calcmode="lin" valueType="num">
                                      <p:cBhvr additive="base">
                                        <p:cTn id="112" dur="500"/>
                                        <p:tgtEl>
                                          <p:spTgt spid="23"/>
                                        </p:tgtEl>
                                        <p:attrNameLst>
                                          <p:attrName>ppt_x</p:attrName>
                                        </p:attrNameLst>
                                      </p:cBhvr>
                                      <p:tavLst>
                                        <p:tav tm="0">
                                          <p:val>
                                            <p:strVal val="ppt_x"/>
                                          </p:val>
                                        </p:tav>
                                        <p:tav tm="100000">
                                          <p:val>
                                            <p:strVal val="ppt_x"/>
                                          </p:val>
                                        </p:tav>
                                      </p:tavLst>
                                    </p:anim>
                                    <p:anim calcmode="lin" valueType="num">
                                      <p:cBhvr additive="base">
                                        <p:cTn id="113" dur="500"/>
                                        <p:tgtEl>
                                          <p:spTgt spid="23"/>
                                        </p:tgtEl>
                                        <p:attrNameLst>
                                          <p:attrName>ppt_y</p:attrName>
                                        </p:attrNameLst>
                                      </p:cBhvr>
                                      <p:tavLst>
                                        <p:tav tm="0">
                                          <p:val>
                                            <p:strVal val="ppt_y"/>
                                          </p:val>
                                        </p:tav>
                                        <p:tav tm="100000">
                                          <p:val>
                                            <p:strVal val="1+ppt_h/2"/>
                                          </p:val>
                                        </p:tav>
                                      </p:tavLst>
                                    </p:anim>
                                    <p:set>
                                      <p:cBhvr>
                                        <p:cTn id="114" dur="1" fill="hold">
                                          <p:stCondLst>
                                            <p:cond delay="499"/>
                                          </p:stCondLst>
                                        </p:cTn>
                                        <p:tgtEl>
                                          <p:spTgt spid="2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1"/>
                                        </p:tgtEl>
                                      </p:cBhvr>
                                    </p:animEffect>
                                    <p:set>
                                      <p:cBhvr>
                                        <p:cTn id="117" dur="1" fill="hold">
                                          <p:stCondLst>
                                            <p:cond delay="499"/>
                                          </p:stCondLst>
                                        </p:cTn>
                                        <p:tgtEl>
                                          <p:spTgt spid="21"/>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30"/>
                                        </p:tgtEl>
                                      </p:cBhvr>
                                    </p:animEffect>
                                    <p:set>
                                      <p:cBhvr>
                                        <p:cTn id="120" dur="1" fill="hold">
                                          <p:stCondLst>
                                            <p:cond delay="499"/>
                                          </p:stCondLst>
                                        </p:cTn>
                                        <p:tgtEl>
                                          <p:spTgt spid="30"/>
                                        </p:tgtEl>
                                        <p:attrNameLst>
                                          <p:attrName>style.visibility</p:attrName>
                                        </p:attrNameLst>
                                      </p:cBhvr>
                                      <p:to>
                                        <p:strVal val="hidden"/>
                                      </p:to>
                                    </p:set>
                                  </p:childTnLst>
                                </p:cTn>
                              </p:par>
                            </p:childTnLst>
                          </p:cTn>
                        </p:par>
                        <p:par>
                          <p:cTn id="121" fill="hold">
                            <p:stCondLst>
                              <p:cond delay="500"/>
                            </p:stCondLst>
                            <p:childTnLst>
                              <p:par>
                                <p:cTn id="122" presetID="15" presetClass="entr" presetSubtype="0"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p:cTn id="124" dur="1000" fill="hold"/>
                                        <p:tgtEl>
                                          <p:spTgt spid="22"/>
                                        </p:tgtEl>
                                        <p:attrNameLst>
                                          <p:attrName>ppt_w</p:attrName>
                                        </p:attrNameLst>
                                      </p:cBhvr>
                                      <p:tavLst>
                                        <p:tav tm="0">
                                          <p:val>
                                            <p:fltVal val="0"/>
                                          </p:val>
                                        </p:tav>
                                        <p:tav tm="100000">
                                          <p:val>
                                            <p:strVal val="#ppt_w"/>
                                          </p:val>
                                        </p:tav>
                                      </p:tavLst>
                                    </p:anim>
                                    <p:anim calcmode="lin" valueType="num">
                                      <p:cBhvr>
                                        <p:cTn id="125" dur="1000" fill="hold"/>
                                        <p:tgtEl>
                                          <p:spTgt spid="22"/>
                                        </p:tgtEl>
                                        <p:attrNameLst>
                                          <p:attrName>ppt_h</p:attrName>
                                        </p:attrNameLst>
                                      </p:cBhvr>
                                      <p:tavLst>
                                        <p:tav tm="0">
                                          <p:val>
                                            <p:fltVal val="0"/>
                                          </p:val>
                                        </p:tav>
                                        <p:tav tm="100000">
                                          <p:val>
                                            <p:strVal val="#ppt_h"/>
                                          </p:val>
                                        </p:tav>
                                      </p:tavLst>
                                    </p:anim>
                                    <p:anim calcmode="lin" valueType="num">
                                      <p:cBhvr>
                                        <p:cTn id="126"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27" dur="1000" fill="hold"/>
                                        <p:tgtEl>
                                          <p:spTgt spid="22"/>
                                        </p:tgtEl>
                                        <p:attrNameLst>
                                          <p:attrName>ppt_y</p:attrName>
                                        </p:attrNameLst>
                                      </p:cBhvr>
                                      <p:tavLst>
                                        <p:tav tm="0" fmla="#ppt_y+(sin(-2*pi*(1-$))*-#ppt_x+cos(-2*pi*(1-$))*(1-#ppt_y))*(1-$)">
                                          <p:val>
                                            <p:fltVal val="0"/>
                                          </p:val>
                                        </p:tav>
                                        <p:tav tm="100000">
                                          <p:val>
                                            <p:fltVal val="1"/>
                                          </p:val>
                                        </p:tav>
                                      </p:tavLst>
                                    </p:anim>
                                  </p:childTnLst>
                                </p:cTn>
                              </p:par>
                              <p:par>
                                <p:cTn id="128" presetID="2" presetClass="entr" presetSubtype="4" fill="hold" nodeType="withEffect">
                                  <p:stCondLst>
                                    <p:cond delay="0"/>
                                  </p:stCondLst>
                                  <p:childTnLst>
                                    <p:set>
                                      <p:cBhvr>
                                        <p:cTn id="129" dur="1" fill="hold">
                                          <p:stCondLst>
                                            <p:cond delay="0"/>
                                          </p:stCondLst>
                                        </p:cTn>
                                        <p:tgtEl>
                                          <p:spTgt spid="2050"/>
                                        </p:tgtEl>
                                        <p:attrNameLst>
                                          <p:attrName>style.visibility</p:attrName>
                                        </p:attrNameLst>
                                      </p:cBhvr>
                                      <p:to>
                                        <p:strVal val="visible"/>
                                      </p:to>
                                    </p:set>
                                    <p:anim calcmode="lin" valueType="num">
                                      <p:cBhvr additive="base">
                                        <p:cTn id="130" dur="500" fill="hold"/>
                                        <p:tgtEl>
                                          <p:spTgt spid="2050"/>
                                        </p:tgtEl>
                                        <p:attrNameLst>
                                          <p:attrName>ppt_x</p:attrName>
                                        </p:attrNameLst>
                                      </p:cBhvr>
                                      <p:tavLst>
                                        <p:tav tm="0">
                                          <p:val>
                                            <p:strVal val="#ppt_x"/>
                                          </p:val>
                                        </p:tav>
                                        <p:tav tm="100000">
                                          <p:val>
                                            <p:strVal val="#ppt_x"/>
                                          </p:val>
                                        </p:tav>
                                      </p:tavLst>
                                    </p:anim>
                                    <p:anim calcmode="lin" valueType="num">
                                      <p:cBhvr additive="base">
                                        <p:cTn id="13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3" grpId="0" animBg="1"/>
      <p:bldP spid="23" grpId="1" animBg="1"/>
      <p:bldP spid="24" grpId="0" animBg="1"/>
      <p:bldP spid="24" grpId="1" animBg="1"/>
      <p:bldP spid="25" grpId="0" animBg="1"/>
      <p:bldP spid="25" grpId="1" animBg="1"/>
      <p:bldP spid="26" grpId="0" animBg="1"/>
      <p:bldP spid="26" grpId="1" animBg="1"/>
      <p:bldP spid="28" grpId="0" animBg="1"/>
      <p:bldP spid="28" grpId="1" animBg="1"/>
      <p:bldP spid="27" grpId="0" animBg="1"/>
      <p:bldP spid="27" grpId="1" animBg="1"/>
      <p:bldP spid="19" grpId="0"/>
      <p:bldP spid="19" grpId="1"/>
      <p:bldP spid="20" grpId="0"/>
      <p:bldP spid="20" grpId="1"/>
      <p:bldP spid="22" grpId="0"/>
      <p:bldP spid="21" grpId="0" animBg="1"/>
      <p:bldP spid="2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AFBDCD-98FC-49C6-8992-5B786873125E}"/>
              </a:ext>
            </a:extLst>
          </p:cNvPr>
          <p:cNvPicPr>
            <a:picLocks noChangeAspect="1"/>
          </p:cNvPicPr>
          <p:nvPr/>
        </p:nvPicPr>
        <p:blipFill>
          <a:blip r:embed="rId3"/>
          <a:stretch>
            <a:fillRect/>
          </a:stretch>
        </p:blipFill>
        <p:spPr>
          <a:xfrm>
            <a:off x="147919" y="662828"/>
            <a:ext cx="11914094" cy="29140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Rounded Corners 1">
            <a:extLst>
              <a:ext uri="{FF2B5EF4-FFF2-40B4-BE49-F238E27FC236}">
                <a16:creationId xmlns:a16="http://schemas.microsoft.com/office/drawing/2014/main" id="{92538BE8-37FC-482F-85B0-DD34CC5377CE}"/>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4" name="Oval 3">
            <a:extLst>
              <a:ext uri="{FF2B5EF4-FFF2-40B4-BE49-F238E27FC236}">
                <a16:creationId xmlns:a16="http://schemas.microsoft.com/office/drawing/2014/main" id="{E3A61563-EAD4-499B-92FB-9B4918A40EC5}"/>
              </a:ext>
            </a:extLst>
          </p:cNvPr>
          <p:cNvSpPr/>
          <p:nvPr/>
        </p:nvSpPr>
        <p:spPr>
          <a:xfrm>
            <a:off x="833718" y="2326342"/>
            <a:ext cx="403412" cy="4034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5" name="Picture 4">
            <a:extLst>
              <a:ext uri="{FF2B5EF4-FFF2-40B4-BE49-F238E27FC236}">
                <a16:creationId xmlns:a16="http://schemas.microsoft.com/office/drawing/2014/main" id="{CD584524-CAFC-491B-A7AB-8BEC48CD33EE}"/>
              </a:ext>
            </a:extLst>
          </p:cNvPr>
          <p:cNvPicPr>
            <a:picLocks noChangeAspect="1"/>
          </p:cNvPicPr>
          <p:nvPr/>
        </p:nvPicPr>
        <p:blipFill>
          <a:blip r:embed="rId4"/>
          <a:stretch>
            <a:fillRect/>
          </a:stretch>
        </p:blipFill>
        <p:spPr>
          <a:xfrm>
            <a:off x="1371596" y="3818663"/>
            <a:ext cx="10676964" cy="25686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Oval 5">
            <a:extLst>
              <a:ext uri="{FF2B5EF4-FFF2-40B4-BE49-F238E27FC236}">
                <a16:creationId xmlns:a16="http://schemas.microsoft.com/office/drawing/2014/main" id="{CF4F0535-A35E-47C5-B6FE-DD53CD9D98BD}"/>
              </a:ext>
            </a:extLst>
          </p:cNvPr>
          <p:cNvSpPr/>
          <p:nvPr/>
        </p:nvSpPr>
        <p:spPr>
          <a:xfrm>
            <a:off x="1429866" y="4283149"/>
            <a:ext cx="403412" cy="4360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4098" name="Picture 2" descr="Region nghĩa là gì: Định Nghĩa, Ví Dụ trong Tiếng Anh">
            <a:extLst>
              <a:ext uri="{FF2B5EF4-FFF2-40B4-BE49-F238E27FC236}">
                <a16:creationId xmlns:a16="http://schemas.microsoft.com/office/drawing/2014/main" id="{BABBF406-BE89-4FFC-8B59-2CD19888CF2A}"/>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76079" y="5236510"/>
            <a:ext cx="1689721" cy="1668168"/>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4DB079C3-46F1-4B34-9B79-BE12C414DAEE}"/>
              </a:ext>
            </a:extLst>
          </p:cNvPr>
          <p:cNvSpPr/>
          <p:nvPr/>
        </p:nvSpPr>
        <p:spPr>
          <a:xfrm>
            <a:off x="1429866" y="4772239"/>
            <a:ext cx="403412" cy="4360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524887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3)">
                                      <p:cBhvr>
                                        <p:cTn id="17" dur="13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3)">
                                      <p:cBhvr>
                                        <p:cTn id="27" dur="1100"/>
                                        <p:tgtEl>
                                          <p:spTgt spid="6"/>
                                        </p:tgtEl>
                                      </p:cBhvr>
                                    </p:animEffect>
                                  </p:childTnLst>
                                </p:cTn>
                              </p:par>
                            </p:childTnLst>
                          </p:cTn>
                        </p:par>
                        <p:par>
                          <p:cTn id="28" fill="hold">
                            <p:stCondLst>
                              <p:cond delay="1100"/>
                            </p:stCondLst>
                            <p:childTnLst>
                              <p:par>
                                <p:cTn id="29" presetID="21" presetClass="entr" presetSubtype="3"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3)">
                                      <p:cBhvr>
                                        <p:cTn id="31"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6AB777-36E2-4BE6-84F7-01103EEE7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4151" y="3061391"/>
            <a:ext cx="2647849" cy="3796609"/>
          </a:xfrm>
          <a:prstGeom prst="ellipse">
            <a:avLst/>
          </a:prstGeom>
          <a:ln>
            <a:noFill/>
          </a:ln>
          <a:effectLst>
            <a:softEdge rad="112500"/>
          </a:effectLst>
        </p:spPr>
      </p:pic>
      <p:sp>
        <p:nvSpPr>
          <p:cNvPr id="3" name="Thought Bubble: Cloud 2">
            <a:extLst>
              <a:ext uri="{FF2B5EF4-FFF2-40B4-BE49-F238E27FC236}">
                <a16:creationId xmlns:a16="http://schemas.microsoft.com/office/drawing/2014/main" id="{C2A9A90F-5863-4B0B-B568-6F6447018374}"/>
              </a:ext>
            </a:extLst>
          </p:cNvPr>
          <p:cNvSpPr/>
          <p:nvPr/>
        </p:nvSpPr>
        <p:spPr>
          <a:xfrm>
            <a:off x="146956" y="0"/>
            <a:ext cx="8120744" cy="3429000"/>
          </a:xfrm>
          <a:prstGeom prst="cloudCallout">
            <a:avLst>
              <a:gd name="adj1" fmla="val 46233"/>
              <a:gd name="adj2" fmla="val 52408"/>
            </a:avLst>
          </a:prstGeom>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5400" b="1">
                <a:latin typeface="UTM Avo" panose="02040603050506020204" pitchFamily="18" charset="0"/>
              </a:rPr>
              <a:t>Có mấy cách mô tả </a:t>
            </a:r>
          </a:p>
          <a:p>
            <a:pPr algn="ctr"/>
            <a:r>
              <a:rPr lang="en-US" sz="5400" b="1">
                <a:latin typeface="UTM Avo" panose="02040603050506020204" pitchFamily="18" charset="0"/>
              </a:rPr>
              <a:t>THUẬT TOÁN?</a:t>
            </a:r>
            <a:endParaRPr lang="vi-VN" sz="5400" b="1"/>
          </a:p>
        </p:txBody>
      </p:sp>
      <p:sp>
        <p:nvSpPr>
          <p:cNvPr id="5" name="Speech Bubble: Rectangle with Corners Rounded 4">
            <a:extLst>
              <a:ext uri="{FF2B5EF4-FFF2-40B4-BE49-F238E27FC236}">
                <a16:creationId xmlns:a16="http://schemas.microsoft.com/office/drawing/2014/main" id="{185A3C49-741E-4AA3-BFC1-AC2DDDA06FA0}"/>
              </a:ext>
            </a:extLst>
          </p:cNvPr>
          <p:cNvSpPr/>
          <p:nvPr/>
        </p:nvSpPr>
        <p:spPr>
          <a:xfrm>
            <a:off x="526181" y="4365413"/>
            <a:ext cx="2883770" cy="1635337"/>
          </a:xfrm>
          <a:prstGeom prst="wedgeRoundRectCallout">
            <a:avLst>
              <a:gd name="adj1" fmla="val 38545"/>
              <a:gd name="adj2" fmla="val -16851"/>
              <a:gd name="adj3" fmla="val 16667"/>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chemeClr val="bg1"/>
                </a:solidFill>
                <a:latin typeface="UTM Facebook K&amp;T" panose="02040603050506020204" pitchFamily="18" charset="0"/>
                <a:ea typeface="Cambria" panose="02040503050406030204" pitchFamily="18" charset="0"/>
              </a:rPr>
              <a:t>Mô tả</a:t>
            </a:r>
          </a:p>
          <a:p>
            <a:pPr algn="ctr"/>
            <a:r>
              <a:rPr lang="en-US" sz="3200" b="1">
                <a:solidFill>
                  <a:schemeClr val="bg1"/>
                </a:solidFill>
                <a:latin typeface="UTM Facebook K&amp;T" panose="02040603050506020204" pitchFamily="18" charset="0"/>
                <a:ea typeface="Cambria" panose="02040503050406030204" pitchFamily="18" charset="0"/>
              </a:rPr>
              <a:t>THUẬT TOÁN bằng:</a:t>
            </a:r>
          </a:p>
        </p:txBody>
      </p:sp>
      <p:sp>
        <p:nvSpPr>
          <p:cNvPr id="6" name="Speech Bubble: Rectangle with Corners Rounded 5">
            <a:extLst>
              <a:ext uri="{FF2B5EF4-FFF2-40B4-BE49-F238E27FC236}">
                <a16:creationId xmlns:a16="http://schemas.microsoft.com/office/drawing/2014/main" id="{ED399C09-375A-43A3-885C-4C52DFCED200}"/>
              </a:ext>
            </a:extLst>
          </p:cNvPr>
          <p:cNvSpPr/>
          <p:nvPr/>
        </p:nvSpPr>
        <p:spPr>
          <a:xfrm>
            <a:off x="5129686" y="4006184"/>
            <a:ext cx="3847361" cy="892387"/>
          </a:xfrm>
          <a:prstGeom prst="wedgeRoundRectCallout">
            <a:avLst>
              <a:gd name="adj1" fmla="val 38545"/>
              <a:gd name="adj2" fmla="val -16851"/>
              <a:gd name="adj3" fmla="val 16667"/>
            </a:avLst>
          </a:pr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chemeClr val="bg1"/>
                </a:solidFill>
                <a:latin typeface="UTM Facebook K&amp;T" panose="02040603050506020204" pitchFamily="18" charset="0"/>
                <a:ea typeface="Cambria" panose="02040503050406030204" pitchFamily="18" charset="0"/>
              </a:rPr>
              <a:t>Ngôn ngữ tự nhiên.</a:t>
            </a:r>
          </a:p>
        </p:txBody>
      </p:sp>
      <p:sp>
        <p:nvSpPr>
          <p:cNvPr id="7" name="Speech Bubble: Rectangle with Corners Rounded 6">
            <a:extLst>
              <a:ext uri="{FF2B5EF4-FFF2-40B4-BE49-F238E27FC236}">
                <a16:creationId xmlns:a16="http://schemas.microsoft.com/office/drawing/2014/main" id="{076B9F87-8C42-4530-A512-AB59E37C11F1}"/>
              </a:ext>
            </a:extLst>
          </p:cNvPr>
          <p:cNvSpPr/>
          <p:nvPr/>
        </p:nvSpPr>
        <p:spPr>
          <a:xfrm>
            <a:off x="5111788" y="5410321"/>
            <a:ext cx="3865259" cy="892387"/>
          </a:xfrm>
          <a:prstGeom prst="wedgeRoundRectCallout">
            <a:avLst>
              <a:gd name="adj1" fmla="val 38545"/>
              <a:gd name="adj2" fmla="val -16851"/>
              <a:gd name="adj3" fmla="val 16667"/>
            </a:avLst>
          </a:pr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chemeClr val="bg1"/>
                </a:solidFill>
                <a:latin typeface="UTM Facebook K&amp;T" panose="02040603050506020204" pitchFamily="18" charset="0"/>
                <a:ea typeface="Cambria" panose="02040503050406030204" pitchFamily="18" charset="0"/>
              </a:rPr>
              <a:t>Sơ đồ khối</a:t>
            </a:r>
          </a:p>
        </p:txBody>
      </p:sp>
      <p:cxnSp>
        <p:nvCxnSpPr>
          <p:cNvPr id="8" name="Connector: Curved 7">
            <a:extLst>
              <a:ext uri="{FF2B5EF4-FFF2-40B4-BE49-F238E27FC236}">
                <a16:creationId xmlns:a16="http://schemas.microsoft.com/office/drawing/2014/main" id="{A8167BE0-7C26-435F-B2A0-FCE7043B0663}"/>
              </a:ext>
            </a:extLst>
          </p:cNvPr>
          <p:cNvCxnSpPr>
            <a:cxnSpLocks/>
            <a:stCxn id="5" idx="3"/>
            <a:endCxn id="6" idx="1"/>
          </p:cNvCxnSpPr>
          <p:nvPr/>
        </p:nvCxnSpPr>
        <p:spPr>
          <a:xfrm flipV="1">
            <a:off x="3409951" y="4452378"/>
            <a:ext cx="1719735" cy="730704"/>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8FDF5575-4D5E-4DEA-BD63-8A107F5FDC19}"/>
              </a:ext>
            </a:extLst>
          </p:cNvPr>
          <p:cNvCxnSpPr>
            <a:cxnSpLocks/>
            <a:stCxn id="5" idx="3"/>
            <a:endCxn id="7" idx="1"/>
          </p:cNvCxnSpPr>
          <p:nvPr/>
        </p:nvCxnSpPr>
        <p:spPr>
          <a:xfrm>
            <a:off x="3409951" y="5183082"/>
            <a:ext cx="1701837" cy="673433"/>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758E22E-6A55-42E3-9661-0F652F3536E1}"/>
              </a:ext>
            </a:extLst>
          </p:cNvPr>
          <p:cNvPicPr>
            <a:picLocks noChangeAspect="1"/>
          </p:cNvPicPr>
          <p:nvPr/>
        </p:nvPicPr>
        <p:blipFill>
          <a:blip r:embed="rId4"/>
          <a:stretch>
            <a:fillRect/>
          </a:stretch>
        </p:blipFill>
        <p:spPr>
          <a:xfrm>
            <a:off x="2206437" y="7024128"/>
            <a:ext cx="4126761" cy="3912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1902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500"/>
                            </p:stCondLst>
                            <p:childTnLst>
                              <p:par>
                                <p:cTn id="38" presetID="2" presetClass="entr" presetSubtype="1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22" presetClass="entr" presetSubtype="8"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1000"/>
                            </p:stCondLst>
                            <p:childTnLst>
                              <p:par>
                                <p:cTn id="46" presetID="2" presetClass="entr" presetSubtype="12"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0-#ppt_w/2"/>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3B32662-4F8C-4148-A963-13A0F3EB623E}"/>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pic>
        <p:nvPicPr>
          <p:cNvPr id="3" name="Picture 2">
            <a:extLst>
              <a:ext uri="{FF2B5EF4-FFF2-40B4-BE49-F238E27FC236}">
                <a16:creationId xmlns:a16="http://schemas.microsoft.com/office/drawing/2014/main" id="{610B3B19-DE3E-4384-A3C8-67936E8F366B}"/>
              </a:ext>
            </a:extLst>
          </p:cNvPr>
          <p:cNvPicPr>
            <a:picLocks noChangeAspect="1"/>
          </p:cNvPicPr>
          <p:nvPr/>
        </p:nvPicPr>
        <p:blipFill rotWithShape="1">
          <a:blip r:embed="rId3">
            <a:clrChange>
              <a:clrFrom>
                <a:srgbClr val="FFFFFF"/>
              </a:clrFrom>
              <a:clrTo>
                <a:srgbClr val="FFFFFF">
                  <a:alpha val="0"/>
                </a:srgbClr>
              </a:clrTo>
            </a:clrChange>
          </a:blip>
          <a:srcRect r="6570"/>
          <a:stretch/>
        </p:blipFill>
        <p:spPr>
          <a:xfrm>
            <a:off x="7534141" y="848687"/>
            <a:ext cx="4657860" cy="5957970"/>
          </a:xfrm>
          <a:prstGeom prst="rect">
            <a:avLst/>
          </a:prstGeom>
        </p:spPr>
      </p:pic>
      <p:sp>
        <p:nvSpPr>
          <p:cNvPr id="5" name="Speech Bubble: Rectangle with Corners Rounded 4">
            <a:extLst>
              <a:ext uri="{FF2B5EF4-FFF2-40B4-BE49-F238E27FC236}">
                <a16:creationId xmlns:a16="http://schemas.microsoft.com/office/drawing/2014/main" id="{6031F6AA-6846-466D-9627-660670CA57F8}"/>
              </a:ext>
            </a:extLst>
          </p:cNvPr>
          <p:cNvSpPr/>
          <p:nvPr/>
        </p:nvSpPr>
        <p:spPr>
          <a:xfrm>
            <a:off x="72571" y="2784763"/>
            <a:ext cx="7126719" cy="3320763"/>
          </a:xfrm>
          <a:prstGeom prst="wedgeRoundRectCallout">
            <a:avLst>
              <a:gd name="adj1" fmla="val 41047"/>
              <a:gd name="adj2" fmla="val -16989"/>
              <a:gd name="adj3" fmla="val 16667"/>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 </a:t>
            </a:r>
            <a:r>
              <a:rPr lang="en-US" sz="2000">
                <a:solidFill>
                  <a:srgbClr val="002060"/>
                </a:solidFill>
                <a:latin typeface="Cambria" panose="02040503050406030204" pitchFamily="18" charset="0"/>
                <a:ea typeface="Cambria" panose="02040503050406030204" pitchFamily="18" charset="0"/>
              </a:rPr>
              <a:t>Bắt đầu với một tờ giấy phẳng.</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giấy làm đôi theo chiều dọc, sau đó mở ra. </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hai góc trên xuống.</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hình tam giác trên đầu tờ giấy xuống. </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hai góc trên xuống sao cho hai mép giấy gặp nhau ở giữa tờ giấy. </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mẩu giấy hình tam giác lên.</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tờ giấy ra ngoài để tạo thành thân máy bay.</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các nếp cuối cùng để làm cánh máy bay.</a:t>
            </a:r>
          </a:p>
        </p:txBody>
      </p:sp>
      <p:sp>
        <p:nvSpPr>
          <p:cNvPr id="4" name="Speech Bubble: Rectangle with Corners Rounded 3">
            <a:extLst>
              <a:ext uri="{FF2B5EF4-FFF2-40B4-BE49-F238E27FC236}">
                <a16:creationId xmlns:a16="http://schemas.microsoft.com/office/drawing/2014/main" id="{125D81F6-6F3E-41E2-A915-E4B71BF22661}"/>
              </a:ext>
            </a:extLst>
          </p:cNvPr>
          <p:cNvSpPr/>
          <p:nvPr/>
        </p:nvSpPr>
        <p:spPr>
          <a:xfrm>
            <a:off x="72571" y="752474"/>
            <a:ext cx="7680779" cy="1062471"/>
          </a:xfrm>
          <a:prstGeom prst="wedgeRoundRectCallout">
            <a:avLst>
              <a:gd name="adj1" fmla="val -36753"/>
              <a:gd name="adj2" fmla="val 160220"/>
              <a:gd name="adj3" fmla="val 16667"/>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chemeClr val="bg1"/>
                </a:solidFill>
                <a:latin typeface="Cambria" panose="02040503050406030204" pitchFamily="18" charset="0"/>
                <a:ea typeface="Cambria" panose="02040503050406030204" pitchFamily="18" charset="0"/>
              </a:rPr>
              <a:t>Các bước để gấp chiếc máy bay giấy </a:t>
            </a:r>
            <a:r>
              <a:rPr lang="en-US" sz="3200" b="1">
                <a:solidFill>
                  <a:srgbClr val="FFFF00"/>
                </a:solidFill>
                <a:latin typeface="Cambria" panose="02040503050406030204" pitchFamily="18" charset="0"/>
                <a:ea typeface="Cambria" panose="02040503050406030204" pitchFamily="18" charset="0"/>
              </a:rPr>
              <a:t>BẰNG NGÔN NGỮ TỰ NHIÊN</a:t>
            </a:r>
          </a:p>
        </p:txBody>
      </p:sp>
    </p:spTree>
    <p:custDataLst>
      <p:tags r:id="rId1"/>
    </p:custDataLst>
    <p:extLst>
      <p:ext uri="{BB962C8B-B14F-4D97-AF65-F5344CB8AC3E}">
        <p14:creationId xmlns:p14="http://schemas.microsoft.com/office/powerpoint/2010/main" val="32171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additive="base">
                                        <p:cTn id="3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additive="base">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additive="base">
                                        <p:cTn id="4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additive="base">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nodeType="after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additive="base">
                                        <p:cTn id="5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fill="hold" nodeType="after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 calcmode="lin" valueType="num">
                                      <p:cBhvr additive="base">
                                        <p:cTn id="6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3D252FE-C702-4A96-9522-08E6BC48F1B2}"/>
              </a:ext>
            </a:extLst>
          </p:cNvPr>
          <p:cNvSpPr/>
          <p:nvPr/>
        </p:nvSpPr>
        <p:spPr>
          <a:xfrm>
            <a:off x="423975" y="719249"/>
            <a:ext cx="3377211" cy="489128"/>
          </a:xfrm>
          <a:prstGeom prst="wedgeRoundRectCallout">
            <a:avLst>
              <a:gd name="adj1" fmla="val 31562"/>
              <a:gd name="adj2" fmla="val 16918"/>
              <a:gd name="adj3" fmla="val 16667"/>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a:solidFill>
                  <a:schemeClr val="bg1"/>
                </a:solidFill>
                <a:latin typeface="Cambria" panose="02040503050406030204" pitchFamily="18" charset="0"/>
                <a:ea typeface="Cambria" panose="02040503050406030204" pitchFamily="18" charset="0"/>
              </a:rPr>
              <a:t>MÔ TẢ THUẬT TOÁN</a:t>
            </a:r>
          </a:p>
        </p:txBody>
      </p:sp>
      <p:sp>
        <p:nvSpPr>
          <p:cNvPr id="3" name="Speech Bubble: Rectangle with Corners Rounded 2">
            <a:extLst>
              <a:ext uri="{FF2B5EF4-FFF2-40B4-BE49-F238E27FC236}">
                <a16:creationId xmlns:a16="http://schemas.microsoft.com/office/drawing/2014/main" id="{BF3D592E-1D17-48A7-91C0-0828BCC2704E}"/>
              </a:ext>
            </a:extLst>
          </p:cNvPr>
          <p:cNvSpPr/>
          <p:nvPr/>
        </p:nvSpPr>
        <p:spPr>
          <a:xfrm>
            <a:off x="70091" y="2491556"/>
            <a:ext cx="5881009" cy="4071157"/>
          </a:xfrm>
          <a:prstGeom prst="wedgeRoundRectCallout">
            <a:avLst>
              <a:gd name="adj1" fmla="val 41047"/>
              <a:gd name="adj2" fmla="val -16989"/>
              <a:gd name="adj3" fmla="val 16667"/>
            </a:avLst>
          </a:prstGeom>
          <a:solidFill>
            <a:srgbClr val="FFC0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 </a:t>
            </a:r>
            <a:r>
              <a:rPr lang="en-US" sz="2000">
                <a:solidFill>
                  <a:srgbClr val="002060"/>
                </a:solidFill>
                <a:latin typeface="Cambria" panose="02040503050406030204" pitchFamily="18" charset="0"/>
                <a:ea typeface="Cambria" panose="02040503050406030204" pitchFamily="18" charset="0"/>
              </a:rPr>
              <a:t>Bắt đầu với một tờ giấy phẳng.</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giấy làm đôi theo chiều dọc, sau đó mở ra. </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hai góc trên xuống.</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hình tam giác trên đầu tờ giấy xuống. </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hai góc trên xuống sao cho hai mép giấy gặp nhau ở giữa tờ giấy. </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mẩu giấy hình tam giác lên.</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tờ giấy ra ngoài để tạo thành thân máy bay.</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Gấp các nếp cuối cùng để làm cánh máy bay.</a:t>
            </a:r>
          </a:p>
        </p:txBody>
      </p:sp>
      <p:sp>
        <p:nvSpPr>
          <p:cNvPr id="4" name="Speech Bubble: Rectangle with Corners Rounded 3">
            <a:extLst>
              <a:ext uri="{FF2B5EF4-FFF2-40B4-BE49-F238E27FC236}">
                <a16:creationId xmlns:a16="http://schemas.microsoft.com/office/drawing/2014/main" id="{9A5EEA11-EF51-48D7-91A4-86EB29C65D88}"/>
              </a:ext>
            </a:extLst>
          </p:cNvPr>
          <p:cNvSpPr/>
          <p:nvPr/>
        </p:nvSpPr>
        <p:spPr>
          <a:xfrm>
            <a:off x="621151" y="1984236"/>
            <a:ext cx="4696763" cy="440871"/>
          </a:xfrm>
          <a:prstGeom prst="wedgeRoundRectCallout">
            <a:avLst>
              <a:gd name="adj1" fmla="val 31562"/>
              <a:gd name="adj2" fmla="val 16918"/>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a:solidFill>
                  <a:schemeClr val="bg1"/>
                </a:solidFill>
                <a:latin typeface="Cambria" panose="02040503050406030204" pitchFamily="18" charset="0"/>
                <a:ea typeface="Cambria" panose="02040503050406030204" pitchFamily="18" charset="0"/>
              </a:rPr>
              <a:t>BẰNG NGÔN NGỮ TỰ NHIÊN</a:t>
            </a:r>
          </a:p>
        </p:txBody>
      </p:sp>
      <p:sp>
        <p:nvSpPr>
          <p:cNvPr id="5" name="Speech Bubble: Rectangle with Corners Rounded 4">
            <a:extLst>
              <a:ext uri="{FF2B5EF4-FFF2-40B4-BE49-F238E27FC236}">
                <a16:creationId xmlns:a16="http://schemas.microsoft.com/office/drawing/2014/main" id="{61C3104F-6633-4FDC-AD28-9FA9665C0766}"/>
              </a:ext>
            </a:extLst>
          </p:cNvPr>
          <p:cNvSpPr/>
          <p:nvPr/>
        </p:nvSpPr>
        <p:spPr>
          <a:xfrm>
            <a:off x="6111512" y="541868"/>
            <a:ext cx="5861867" cy="6278032"/>
          </a:xfrm>
          <a:prstGeom prst="wedgeRoundRectCallout">
            <a:avLst>
              <a:gd name="adj1" fmla="val 41047"/>
              <a:gd name="adj2" fmla="val -16989"/>
              <a:gd name="adj3" fmla="val 16667"/>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en-US" sz="2400" b="1">
              <a:solidFill>
                <a:srgbClr val="002060"/>
              </a:solidFill>
              <a:latin typeface="Cambria" panose="02040503050406030204" pitchFamily="18" charset="0"/>
              <a:ea typeface="Cambria" panose="02040503050406030204" pitchFamily="18" charset="0"/>
            </a:endParaRPr>
          </a:p>
        </p:txBody>
      </p:sp>
      <p:sp>
        <p:nvSpPr>
          <p:cNvPr id="6" name="Speech Bubble: Rectangle with Corners Rounded 5">
            <a:extLst>
              <a:ext uri="{FF2B5EF4-FFF2-40B4-BE49-F238E27FC236}">
                <a16:creationId xmlns:a16="http://schemas.microsoft.com/office/drawing/2014/main" id="{04B48C26-7382-4F58-9259-2521BAEB6D8A}"/>
              </a:ext>
            </a:extLst>
          </p:cNvPr>
          <p:cNvSpPr/>
          <p:nvPr/>
        </p:nvSpPr>
        <p:spPr>
          <a:xfrm>
            <a:off x="7639428" y="379826"/>
            <a:ext cx="3167118" cy="544318"/>
          </a:xfrm>
          <a:prstGeom prst="wedgeRoundRectCallout">
            <a:avLst>
              <a:gd name="adj1" fmla="val 31562"/>
              <a:gd name="adj2" fmla="val 16918"/>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a:solidFill>
                  <a:schemeClr val="bg1"/>
                </a:solidFill>
                <a:latin typeface="Cambria" panose="02040503050406030204" pitchFamily="18" charset="0"/>
                <a:ea typeface="Cambria" panose="02040503050406030204" pitchFamily="18" charset="0"/>
              </a:rPr>
              <a:t>BẰNG SƠ ĐỒ KHỐI</a:t>
            </a:r>
          </a:p>
        </p:txBody>
      </p:sp>
      <p:sp>
        <p:nvSpPr>
          <p:cNvPr id="7" name="Oval 6">
            <a:extLst>
              <a:ext uri="{FF2B5EF4-FFF2-40B4-BE49-F238E27FC236}">
                <a16:creationId xmlns:a16="http://schemas.microsoft.com/office/drawing/2014/main" id="{A438D93C-AF4A-480D-9006-733EF7096DD3}"/>
              </a:ext>
            </a:extLst>
          </p:cNvPr>
          <p:cNvSpPr/>
          <p:nvPr/>
        </p:nvSpPr>
        <p:spPr>
          <a:xfrm>
            <a:off x="8051076" y="911918"/>
            <a:ext cx="1958006" cy="296459"/>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Bắt đầu</a:t>
            </a:r>
          </a:p>
        </p:txBody>
      </p:sp>
      <p:sp>
        <p:nvSpPr>
          <p:cNvPr id="8" name="Oval 7">
            <a:extLst>
              <a:ext uri="{FF2B5EF4-FFF2-40B4-BE49-F238E27FC236}">
                <a16:creationId xmlns:a16="http://schemas.microsoft.com/office/drawing/2014/main" id="{3746D34F-9AA0-4EC3-9F60-BEE91DE4A24F}"/>
              </a:ext>
            </a:extLst>
          </p:cNvPr>
          <p:cNvSpPr/>
          <p:nvPr/>
        </p:nvSpPr>
        <p:spPr>
          <a:xfrm>
            <a:off x="8021519" y="6396893"/>
            <a:ext cx="1958006" cy="296459"/>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Kết thúc</a:t>
            </a:r>
          </a:p>
        </p:txBody>
      </p:sp>
      <p:sp>
        <p:nvSpPr>
          <p:cNvPr id="9" name="Parallelogram 8">
            <a:extLst>
              <a:ext uri="{FF2B5EF4-FFF2-40B4-BE49-F238E27FC236}">
                <a16:creationId xmlns:a16="http://schemas.microsoft.com/office/drawing/2014/main" id="{9D4154F4-504F-469C-B778-7AAC3F019629}"/>
              </a:ext>
            </a:extLst>
          </p:cNvPr>
          <p:cNvSpPr/>
          <p:nvPr/>
        </p:nvSpPr>
        <p:spPr>
          <a:xfrm>
            <a:off x="7639428" y="1282588"/>
            <a:ext cx="2781301" cy="440871"/>
          </a:xfrm>
          <a:prstGeom prst="parallelogram">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Tờ giấy phẳng</a:t>
            </a:r>
          </a:p>
        </p:txBody>
      </p:sp>
      <p:sp>
        <p:nvSpPr>
          <p:cNvPr id="10" name="Parallelogram 9">
            <a:extLst>
              <a:ext uri="{FF2B5EF4-FFF2-40B4-BE49-F238E27FC236}">
                <a16:creationId xmlns:a16="http://schemas.microsoft.com/office/drawing/2014/main" id="{06984C43-8278-43D2-93D6-31045D8E4A19}"/>
              </a:ext>
            </a:extLst>
          </p:cNvPr>
          <p:cNvSpPr/>
          <p:nvPr/>
        </p:nvSpPr>
        <p:spPr>
          <a:xfrm>
            <a:off x="7416574" y="5856287"/>
            <a:ext cx="3280228" cy="296459"/>
          </a:xfrm>
          <a:prstGeom prst="parallelogram">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Sản phẩm máy bay giấy</a:t>
            </a:r>
          </a:p>
        </p:txBody>
      </p:sp>
      <p:sp>
        <p:nvSpPr>
          <p:cNvPr id="11" name="Rectangle 10">
            <a:extLst>
              <a:ext uri="{FF2B5EF4-FFF2-40B4-BE49-F238E27FC236}">
                <a16:creationId xmlns:a16="http://schemas.microsoft.com/office/drawing/2014/main" id="{C1613C68-6CF8-45BA-B047-83EE8EE1098D}"/>
              </a:ext>
            </a:extLst>
          </p:cNvPr>
          <p:cNvSpPr/>
          <p:nvPr/>
        </p:nvSpPr>
        <p:spPr>
          <a:xfrm>
            <a:off x="6533847" y="1856982"/>
            <a:ext cx="5012267" cy="440871"/>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Cambria" panose="02040503050406030204" pitchFamily="18" charset="0"/>
                <a:ea typeface="Cambria" panose="02040503050406030204" pitchFamily="18" charset="0"/>
              </a:rPr>
              <a:t>Gấp giấy làm đôi theo chiều dọc, sau đó mở ra.</a:t>
            </a:r>
            <a:endParaRPr lang="en-US"/>
          </a:p>
        </p:txBody>
      </p:sp>
      <p:sp>
        <p:nvSpPr>
          <p:cNvPr id="12" name="Rectangle 11">
            <a:extLst>
              <a:ext uri="{FF2B5EF4-FFF2-40B4-BE49-F238E27FC236}">
                <a16:creationId xmlns:a16="http://schemas.microsoft.com/office/drawing/2014/main" id="{AD488497-0B6B-4252-8A26-45E508DD70A6}"/>
              </a:ext>
            </a:extLst>
          </p:cNvPr>
          <p:cNvSpPr/>
          <p:nvPr/>
        </p:nvSpPr>
        <p:spPr>
          <a:xfrm>
            <a:off x="6882119" y="2460438"/>
            <a:ext cx="4257371" cy="33839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Cambria" panose="02040503050406030204" pitchFamily="18" charset="0"/>
                <a:ea typeface="Cambria" panose="02040503050406030204" pitchFamily="18" charset="0"/>
              </a:rPr>
              <a:t>Gấp hai góc trên xuống.</a:t>
            </a:r>
          </a:p>
        </p:txBody>
      </p:sp>
      <p:sp>
        <p:nvSpPr>
          <p:cNvPr id="13" name="Rectangle 12">
            <a:extLst>
              <a:ext uri="{FF2B5EF4-FFF2-40B4-BE49-F238E27FC236}">
                <a16:creationId xmlns:a16="http://schemas.microsoft.com/office/drawing/2014/main" id="{38FE6A13-2550-43BF-B900-BEE2FB605228}"/>
              </a:ext>
            </a:extLst>
          </p:cNvPr>
          <p:cNvSpPr/>
          <p:nvPr/>
        </p:nvSpPr>
        <p:spPr>
          <a:xfrm>
            <a:off x="6773409" y="3023936"/>
            <a:ext cx="4523015" cy="306985"/>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Cambria" panose="02040503050406030204" pitchFamily="18" charset="0"/>
                <a:ea typeface="Cambria" panose="02040503050406030204" pitchFamily="18" charset="0"/>
              </a:rPr>
              <a:t>Gấp hình tam giác trên đầu tờ giấy xuống. </a:t>
            </a:r>
          </a:p>
        </p:txBody>
      </p:sp>
      <p:sp>
        <p:nvSpPr>
          <p:cNvPr id="14" name="Rectangle 13">
            <a:extLst>
              <a:ext uri="{FF2B5EF4-FFF2-40B4-BE49-F238E27FC236}">
                <a16:creationId xmlns:a16="http://schemas.microsoft.com/office/drawing/2014/main" id="{370C510B-25DC-4C76-9904-C260337487AB}"/>
              </a:ext>
            </a:extLst>
          </p:cNvPr>
          <p:cNvSpPr/>
          <p:nvPr/>
        </p:nvSpPr>
        <p:spPr>
          <a:xfrm>
            <a:off x="6270171" y="3641486"/>
            <a:ext cx="5566229" cy="440871"/>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Cambria" panose="02040503050406030204" pitchFamily="18" charset="0"/>
                <a:ea typeface="Cambria" panose="02040503050406030204" pitchFamily="18" charset="0"/>
              </a:rPr>
              <a:t>Gấp hai góc trên xuống sao cho hai mép giấy gặp nhau ở giữa tờ giấy. </a:t>
            </a:r>
          </a:p>
        </p:txBody>
      </p:sp>
      <p:sp>
        <p:nvSpPr>
          <p:cNvPr id="15" name="Rectangle 14">
            <a:extLst>
              <a:ext uri="{FF2B5EF4-FFF2-40B4-BE49-F238E27FC236}">
                <a16:creationId xmlns:a16="http://schemas.microsoft.com/office/drawing/2014/main" id="{B27235E6-7A63-4745-AC2A-D109ED06D2F2}"/>
              </a:ext>
            </a:extLst>
          </p:cNvPr>
          <p:cNvSpPr/>
          <p:nvPr/>
        </p:nvSpPr>
        <p:spPr>
          <a:xfrm>
            <a:off x="6226629" y="4705039"/>
            <a:ext cx="5638875" cy="32610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Cambria" panose="02040503050406030204" pitchFamily="18" charset="0"/>
                <a:ea typeface="Cambria" panose="02040503050406030204" pitchFamily="18" charset="0"/>
              </a:rPr>
              <a:t>Gấp tờ giấy ra ngoài để tạo thành thân máy bay.</a:t>
            </a:r>
          </a:p>
        </p:txBody>
      </p:sp>
      <p:sp>
        <p:nvSpPr>
          <p:cNvPr id="16" name="Rectangle 15">
            <a:extLst>
              <a:ext uri="{FF2B5EF4-FFF2-40B4-BE49-F238E27FC236}">
                <a16:creationId xmlns:a16="http://schemas.microsoft.com/office/drawing/2014/main" id="{F1ABB9F9-A5BC-4EC8-9BFB-F2F38AE445A8}"/>
              </a:ext>
            </a:extLst>
          </p:cNvPr>
          <p:cNvSpPr/>
          <p:nvPr/>
        </p:nvSpPr>
        <p:spPr>
          <a:xfrm>
            <a:off x="6824134" y="4242505"/>
            <a:ext cx="4595666" cy="243953"/>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Cambria" panose="02040503050406030204" pitchFamily="18" charset="0"/>
                <a:ea typeface="Cambria" panose="02040503050406030204" pitchFamily="18" charset="0"/>
              </a:rPr>
              <a:t>Gấp mẩu giấy hình tam giác lên.</a:t>
            </a:r>
          </a:p>
        </p:txBody>
      </p:sp>
      <p:sp>
        <p:nvSpPr>
          <p:cNvPr id="17" name="Rectangle 16">
            <a:extLst>
              <a:ext uri="{FF2B5EF4-FFF2-40B4-BE49-F238E27FC236}">
                <a16:creationId xmlns:a16="http://schemas.microsoft.com/office/drawing/2014/main" id="{6D2677A2-2FE0-406E-8D0B-530F86C6CCF2}"/>
              </a:ext>
            </a:extLst>
          </p:cNvPr>
          <p:cNvSpPr/>
          <p:nvPr/>
        </p:nvSpPr>
        <p:spPr>
          <a:xfrm>
            <a:off x="6425900" y="5293114"/>
            <a:ext cx="5149245" cy="32610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Cambria" panose="02040503050406030204" pitchFamily="18" charset="0"/>
                <a:ea typeface="Cambria" panose="02040503050406030204" pitchFamily="18" charset="0"/>
              </a:rPr>
              <a:t>Gấp các nếp cuối cùng để làm cánh máy bay.</a:t>
            </a:r>
          </a:p>
        </p:txBody>
      </p:sp>
      <p:cxnSp>
        <p:nvCxnSpPr>
          <p:cNvPr id="19" name="Straight Arrow Connector 18">
            <a:extLst>
              <a:ext uri="{FF2B5EF4-FFF2-40B4-BE49-F238E27FC236}">
                <a16:creationId xmlns:a16="http://schemas.microsoft.com/office/drawing/2014/main" id="{16D4AAF8-4DE2-47C9-B403-285B6E17BF00}"/>
              </a:ext>
            </a:extLst>
          </p:cNvPr>
          <p:cNvCxnSpPr>
            <a:cxnSpLocks/>
          </p:cNvCxnSpPr>
          <p:nvPr/>
        </p:nvCxnSpPr>
        <p:spPr>
          <a:xfrm>
            <a:off x="9030079" y="1193137"/>
            <a:ext cx="0" cy="19370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03A2023-8E45-495B-AD23-D3E1575EF4DD}"/>
              </a:ext>
            </a:extLst>
          </p:cNvPr>
          <p:cNvCxnSpPr>
            <a:cxnSpLocks/>
          </p:cNvCxnSpPr>
          <p:nvPr/>
        </p:nvCxnSpPr>
        <p:spPr>
          <a:xfrm>
            <a:off x="9039604" y="1723459"/>
            <a:ext cx="0" cy="19370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77698EF-AAC6-4F51-B416-50101FD1EF39}"/>
              </a:ext>
            </a:extLst>
          </p:cNvPr>
          <p:cNvCxnSpPr>
            <a:cxnSpLocks/>
          </p:cNvCxnSpPr>
          <p:nvPr/>
        </p:nvCxnSpPr>
        <p:spPr>
          <a:xfrm>
            <a:off x="9030458" y="2297853"/>
            <a:ext cx="0" cy="19370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1BEBC6B-3D22-422B-AA09-60FAFEAEE6B3}"/>
              </a:ext>
            </a:extLst>
          </p:cNvPr>
          <p:cNvCxnSpPr>
            <a:cxnSpLocks/>
          </p:cNvCxnSpPr>
          <p:nvPr/>
        </p:nvCxnSpPr>
        <p:spPr>
          <a:xfrm>
            <a:off x="9039604" y="2798828"/>
            <a:ext cx="0" cy="19370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B81FF1-4481-4D83-84B7-FB1418484694}"/>
              </a:ext>
            </a:extLst>
          </p:cNvPr>
          <p:cNvCxnSpPr>
            <a:cxnSpLocks/>
          </p:cNvCxnSpPr>
          <p:nvPr/>
        </p:nvCxnSpPr>
        <p:spPr>
          <a:xfrm>
            <a:off x="9039983" y="3330921"/>
            <a:ext cx="0" cy="19370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FD5C249-C6B5-41B2-BD2C-0739F3F4424D}"/>
              </a:ext>
            </a:extLst>
          </p:cNvPr>
          <p:cNvCxnSpPr>
            <a:cxnSpLocks/>
          </p:cNvCxnSpPr>
          <p:nvPr/>
        </p:nvCxnSpPr>
        <p:spPr>
          <a:xfrm>
            <a:off x="9030079" y="4082357"/>
            <a:ext cx="0" cy="19370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305CEF9-9DD0-4C2A-B024-D993E37167EC}"/>
              </a:ext>
            </a:extLst>
          </p:cNvPr>
          <p:cNvCxnSpPr>
            <a:cxnSpLocks/>
          </p:cNvCxnSpPr>
          <p:nvPr/>
        </p:nvCxnSpPr>
        <p:spPr>
          <a:xfrm>
            <a:off x="9039604" y="4486458"/>
            <a:ext cx="0" cy="19370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112BA-5DEF-4147-98EE-3140D02B16DD}"/>
              </a:ext>
            </a:extLst>
          </p:cNvPr>
          <p:cNvCxnSpPr>
            <a:cxnSpLocks/>
          </p:cNvCxnSpPr>
          <p:nvPr/>
        </p:nvCxnSpPr>
        <p:spPr>
          <a:xfrm>
            <a:off x="9039604" y="5021622"/>
            <a:ext cx="0" cy="19370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C8ACB1-6645-4014-A7F3-ADEF930C5C89}"/>
              </a:ext>
            </a:extLst>
          </p:cNvPr>
          <p:cNvCxnSpPr>
            <a:cxnSpLocks/>
          </p:cNvCxnSpPr>
          <p:nvPr/>
        </p:nvCxnSpPr>
        <p:spPr>
          <a:xfrm>
            <a:off x="9039604" y="5619222"/>
            <a:ext cx="0" cy="19370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BF007CD-E6D1-40C5-8305-F84FF7A6E5CD}"/>
              </a:ext>
            </a:extLst>
          </p:cNvPr>
          <p:cNvCxnSpPr>
            <a:cxnSpLocks/>
          </p:cNvCxnSpPr>
          <p:nvPr/>
        </p:nvCxnSpPr>
        <p:spPr>
          <a:xfrm>
            <a:off x="9039604" y="6152746"/>
            <a:ext cx="0" cy="19370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7D00262E-5342-49CF-A881-32EA5EB57925}"/>
              </a:ext>
            </a:extLst>
          </p:cNvPr>
          <p:cNvCxnSpPr>
            <a:cxnSpLocks/>
            <a:stCxn id="4" idx="3"/>
            <a:endCxn id="6" idx="0"/>
          </p:cNvCxnSpPr>
          <p:nvPr/>
        </p:nvCxnSpPr>
        <p:spPr>
          <a:xfrm flipV="1">
            <a:off x="5317914" y="379826"/>
            <a:ext cx="3905073" cy="1824846"/>
          </a:xfrm>
          <a:prstGeom prst="curvedConnector4">
            <a:avLst>
              <a:gd name="adj1" fmla="val 17661"/>
              <a:gd name="adj2" fmla="val 112527"/>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4E6401A6-AB46-437A-90A5-4D48DADD2477}"/>
              </a:ext>
            </a:extLst>
          </p:cNvPr>
          <p:cNvPicPr>
            <a:picLocks noChangeAspect="1"/>
          </p:cNvPicPr>
          <p:nvPr/>
        </p:nvPicPr>
        <p:blipFill>
          <a:blip r:embed="rId3">
            <a:clrChange>
              <a:clrFrom>
                <a:srgbClr val="FFFFFB"/>
              </a:clrFrom>
              <a:clrTo>
                <a:srgbClr val="FFFFFB">
                  <a:alpha val="0"/>
                </a:srgbClr>
              </a:clrTo>
            </a:clrChange>
            <a:extLst>
              <a:ext uri="{28A0092B-C50C-407E-A947-70E740481C1C}">
                <a14:useLocalDpi xmlns:a14="http://schemas.microsoft.com/office/drawing/2010/main" val="0"/>
              </a:ext>
            </a:extLst>
          </a:blip>
          <a:stretch>
            <a:fillRect/>
          </a:stretch>
        </p:blipFill>
        <p:spPr>
          <a:xfrm>
            <a:off x="4197985" y="580628"/>
            <a:ext cx="1716381" cy="1418720"/>
          </a:xfrm>
          <a:prstGeom prst="rect">
            <a:avLst/>
          </a:prstGeom>
        </p:spPr>
      </p:pic>
    </p:spTree>
    <p:custDataLst>
      <p:tags r:id="rId1"/>
    </p:custDataLst>
    <p:extLst>
      <p:ext uri="{BB962C8B-B14F-4D97-AF65-F5344CB8AC3E}">
        <p14:creationId xmlns:p14="http://schemas.microsoft.com/office/powerpoint/2010/main" val="364772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par>
                                <p:cTn id="25" presetID="47"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80">
                                          <p:stCondLst>
                                            <p:cond delay="0"/>
                                          </p:stCondLst>
                                        </p:cTn>
                                        <p:tgtEl>
                                          <p:spTgt spid="6"/>
                                        </p:tgtEl>
                                      </p:cBhvr>
                                    </p:animEffect>
                                    <p:anim calcmode="lin" valueType="num">
                                      <p:cBhvr>
                                        <p:cTn id="3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gtEl>
                                      </p:cBhvr>
                                      <p:to x="100000" y="60000"/>
                                    </p:animScale>
                                    <p:animScale>
                                      <p:cBhvr>
                                        <p:cTn id="41" dur="166" decel="50000">
                                          <p:stCondLst>
                                            <p:cond delay="676"/>
                                          </p:stCondLst>
                                        </p:cTn>
                                        <p:tgtEl>
                                          <p:spTgt spid="6"/>
                                        </p:tgtEl>
                                      </p:cBhvr>
                                      <p:to x="100000" y="100000"/>
                                    </p:animScale>
                                    <p:animScale>
                                      <p:cBhvr>
                                        <p:cTn id="42" dur="26">
                                          <p:stCondLst>
                                            <p:cond delay="1312"/>
                                          </p:stCondLst>
                                        </p:cTn>
                                        <p:tgtEl>
                                          <p:spTgt spid="6"/>
                                        </p:tgtEl>
                                      </p:cBhvr>
                                      <p:to x="100000" y="80000"/>
                                    </p:animScale>
                                    <p:animScale>
                                      <p:cBhvr>
                                        <p:cTn id="43" dur="166" decel="50000">
                                          <p:stCondLst>
                                            <p:cond delay="1338"/>
                                          </p:stCondLst>
                                        </p:cTn>
                                        <p:tgtEl>
                                          <p:spTgt spid="6"/>
                                        </p:tgtEl>
                                      </p:cBhvr>
                                      <p:to x="100000" y="100000"/>
                                    </p:animScale>
                                    <p:animScale>
                                      <p:cBhvr>
                                        <p:cTn id="44" dur="26">
                                          <p:stCondLst>
                                            <p:cond delay="1642"/>
                                          </p:stCondLst>
                                        </p:cTn>
                                        <p:tgtEl>
                                          <p:spTgt spid="6"/>
                                        </p:tgtEl>
                                      </p:cBhvr>
                                      <p:to x="100000" y="90000"/>
                                    </p:animScale>
                                    <p:animScale>
                                      <p:cBhvr>
                                        <p:cTn id="45" dur="166" decel="50000">
                                          <p:stCondLst>
                                            <p:cond delay="1668"/>
                                          </p:stCondLst>
                                        </p:cTn>
                                        <p:tgtEl>
                                          <p:spTgt spid="6"/>
                                        </p:tgtEl>
                                      </p:cBhvr>
                                      <p:to x="100000" y="100000"/>
                                    </p:animScale>
                                    <p:animScale>
                                      <p:cBhvr>
                                        <p:cTn id="46" dur="26">
                                          <p:stCondLst>
                                            <p:cond delay="1808"/>
                                          </p:stCondLst>
                                        </p:cTn>
                                        <p:tgtEl>
                                          <p:spTgt spid="6"/>
                                        </p:tgtEl>
                                      </p:cBhvr>
                                      <p:to x="100000" y="95000"/>
                                    </p:animScale>
                                    <p:animScale>
                                      <p:cBhvr>
                                        <p:cTn id="47" dur="166" decel="50000">
                                          <p:stCondLst>
                                            <p:cond delay="1834"/>
                                          </p:stCondLst>
                                        </p:cTn>
                                        <p:tgtEl>
                                          <p:spTgt spid="6"/>
                                        </p:tgtEl>
                                      </p:cBhvr>
                                      <p:to x="100000" y="100000"/>
                                    </p:animScale>
                                  </p:childTnLst>
                                </p:cTn>
                              </p:par>
                              <p:par>
                                <p:cTn id="48" presetID="42"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 presetClass="entr" presetSubtype="1"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100" fill="hold"/>
                                        <p:tgtEl>
                                          <p:spTgt spid="7"/>
                                        </p:tgtEl>
                                        <p:attrNameLst>
                                          <p:attrName>ppt_x</p:attrName>
                                        </p:attrNameLst>
                                      </p:cBhvr>
                                      <p:tavLst>
                                        <p:tav tm="0">
                                          <p:val>
                                            <p:strVal val="#ppt_x"/>
                                          </p:val>
                                        </p:tav>
                                        <p:tav tm="100000">
                                          <p:val>
                                            <p:strVal val="#ppt_x"/>
                                          </p:val>
                                        </p:tav>
                                      </p:tavLst>
                                    </p:anim>
                                    <p:anim calcmode="lin" valueType="num">
                                      <p:cBhvr additive="base">
                                        <p:cTn id="57" dur="100" fill="hold"/>
                                        <p:tgtEl>
                                          <p:spTgt spid="7"/>
                                        </p:tgtEl>
                                        <p:attrNameLst>
                                          <p:attrName>ppt_y</p:attrName>
                                        </p:attrNameLst>
                                      </p:cBhvr>
                                      <p:tavLst>
                                        <p:tav tm="0">
                                          <p:val>
                                            <p:strVal val="0-#ppt_h/2"/>
                                          </p:val>
                                        </p:tav>
                                        <p:tav tm="100000">
                                          <p:val>
                                            <p:strVal val="#ppt_y"/>
                                          </p:val>
                                        </p:tav>
                                      </p:tavLst>
                                    </p:anim>
                                  </p:childTnLst>
                                </p:cTn>
                              </p:par>
                            </p:childTnLst>
                          </p:cTn>
                        </p:par>
                        <p:par>
                          <p:cTn id="58" fill="hold">
                            <p:stCondLst>
                              <p:cond delay="21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200" fill="hold"/>
                                        <p:tgtEl>
                                          <p:spTgt spid="19"/>
                                        </p:tgtEl>
                                        <p:attrNameLst>
                                          <p:attrName>ppt_x</p:attrName>
                                        </p:attrNameLst>
                                      </p:cBhvr>
                                      <p:tavLst>
                                        <p:tav tm="0">
                                          <p:val>
                                            <p:strVal val="#ppt_x"/>
                                          </p:val>
                                        </p:tav>
                                        <p:tav tm="100000">
                                          <p:val>
                                            <p:strVal val="#ppt_x"/>
                                          </p:val>
                                        </p:tav>
                                      </p:tavLst>
                                    </p:anim>
                                    <p:anim calcmode="lin" valueType="num">
                                      <p:cBhvr additive="base">
                                        <p:cTn id="62" dur="2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2300"/>
                            </p:stCondLst>
                            <p:childTnLst>
                              <p:par>
                                <p:cTn id="64" presetID="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100" fill="hold"/>
                                        <p:tgtEl>
                                          <p:spTgt spid="9"/>
                                        </p:tgtEl>
                                        <p:attrNameLst>
                                          <p:attrName>ppt_x</p:attrName>
                                        </p:attrNameLst>
                                      </p:cBhvr>
                                      <p:tavLst>
                                        <p:tav tm="0">
                                          <p:val>
                                            <p:strVal val="#ppt_x"/>
                                          </p:val>
                                        </p:tav>
                                        <p:tav tm="100000">
                                          <p:val>
                                            <p:strVal val="#ppt_x"/>
                                          </p:val>
                                        </p:tav>
                                      </p:tavLst>
                                    </p:anim>
                                    <p:anim calcmode="lin" valueType="num">
                                      <p:cBhvr additive="base">
                                        <p:cTn id="67" dur="100" fill="hold"/>
                                        <p:tgtEl>
                                          <p:spTgt spid="9"/>
                                        </p:tgtEl>
                                        <p:attrNameLst>
                                          <p:attrName>ppt_y</p:attrName>
                                        </p:attrNameLst>
                                      </p:cBhvr>
                                      <p:tavLst>
                                        <p:tav tm="0">
                                          <p:val>
                                            <p:strVal val="0-#ppt_h/2"/>
                                          </p:val>
                                        </p:tav>
                                        <p:tav tm="100000">
                                          <p:val>
                                            <p:strVal val="#ppt_y"/>
                                          </p:val>
                                        </p:tav>
                                      </p:tavLst>
                                    </p:anim>
                                  </p:childTnLst>
                                </p:cTn>
                              </p:par>
                            </p:childTnLst>
                          </p:cTn>
                        </p:par>
                        <p:par>
                          <p:cTn id="68" fill="hold">
                            <p:stCondLst>
                              <p:cond delay="2400"/>
                            </p:stCondLst>
                            <p:childTnLst>
                              <p:par>
                                <p:cTn id="69" presetID="2" presetClass="entr" presetSubtype="1"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100" fill="hold"/>
                                        <p:tgtEl>
                                          <p:spTgt spid="21"/>
                                        </p:tgtEl>
                                        <p:attrNameLst>
                                          <p:attrName>ppt_x</p:attrName>
                                        </p:attrNameLst>
                                      </p:cBhvr>
                                      <p:tavLst>
                                        <p:tav tm="0">
                                          <p:val>
                                            <p:strVal val="#ppt_x"/>
                                          </p:val>
                                        </p:tav>
                                        <p:tav tm="100000">
                                          <p:val>
                                            <p:strVal val="#ppt_x"/>
                                          </p:val>
                                        </p:tav>
                                      </p:tavLst>
                                    </p:anim>
                                    <p:anim calcmode="lin" valueType="num">
                                      <p:cBhvr additive="base">
                                        <p:cTn id="72" dur="1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2500"/>
                            </p:stCondLst>
                            <p:childTnLst>
                              <p:par>
                                <p:cTn id="74" presetID="2" presetClass="entr" presetSubtype="1"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100" fill="hold"/>
                                        <p:tgtEl>
                                          <p:spTgt spid="11"/>
                                        </p:tgtEl>
                                        <p:attrNameLst>
                                          <p:attrName>ppt_x</p:attrName>
                                        </p:attrNameLst>
                                      </p:cBhvr>
                                      <p:tavLst>
                                        <p:tav tm="0">
                                          <p:val>
                                            <p:strVal val="#ppt_x"/>
                                          </p:val>
                                        </p:tav>
                                        <p:tav tm="100000">
                                          <p:val>
                                            <p:strVal val="#ppt_x"/>
                                          </p:val>
                                        </p:tav>
                                      </p:tavLst>
                                    </p:anim>
                                    <p:anim calcmode="lin" valueType="num">
                                      <p:cBhvr additive="base">
                                        <p:cTn id="77" dur="100" fill="hold"/>
                                        <p:tgtEl>
                                          <p:spTgt spid="11"/>
                                        </p:tgtEl>
                                        <p:attrNameLst>
                                          <p:attrName>ppt_y</p:attrName>
                                        </p:attrNameLst>
                                      </p:cBhvr>
                                      <p:tavLst>
                                        <p:tav tm="0">
                                          <p:val>
                                            <p:strVal val="0-#ppt_h/2"/>
                                          </p:val>
                                        </p:tav>
                                        <p:tav tm="100000">
                                          <p:val>
                                            <p:strVal val="#ppt_y"/>
                                          </p:val>
                                        </p:tav>
                                      </p:tavLst>
                                    </p:anim>
                                  </p:childTnLst>
                                </p:cTn>
                              </p:par>
                            </p:childTnLst>
                          </p:cTn>
                        </p:par>
                        <p:par>
                          <p:cTn id="78" fill="hold">
                            <p:stCondLst>
                              <p:cond delay="2600"/>
                            </p:stCondLst>
                            <p:childTnLst>
                              <p:par>
                                <p:cTn id="79" presetID="2" presetClass="entr" presetSubtype="1"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200" fill="hold"/>
                                        <p:tgtEl>
                                          <p:spTgt spid="22"/>
                                        </p:tgtEl>
                                        <p:attrNameLst>
                                          <p:attrName>ppt_x</p:attrName>
                                        </p:attrNameLst>
                                      </p:cBhvr>
                                      <p:tavLst>
                                        <p:tav tm="0">
                                          <p:val>
                                            <p:strVal val="#ppt_x"/>
                                          </p:val>
                                        </p:tav>
                                        <p:tav tm="100000">
                                          <p:val>
                                            <p:strVal val="#ppt_x"/>
                                          </p:val>
                                        </p:tav>
                                      </p:tavLst>
                                    </p:anim>
                                    <p:anim calcmode="lin" valueType="num">
                                      <p:cBhvr additive="base">
                                        <p:cTn id="82" dur="200" fill="hold"/>
                                        <p:tgtEl>
                                          <p:spTgt spid="22"/>
                                        </p:tgtEl>
                                        <p:attrNameLst>
                                          <p:attrName>ppt_y</p:attrName>
                                        </p:attrNameLst>
                                      </p:cBhvr>
                                      <p:tavLst>
                                        <p:tav tm="0">
                                          <p:val>
                                            <p:strVal val="0-#ppt_h/2"/>
                                          </p:val>
                                        </p:tav>
                                        <p:tav tm="100000">
                                          <p:val>
                                            <p:strVal val="#ppt_y"/>
                                          </p:val>
                                        </p:tav>
                                      </p:tavLst>
                                    </p:anim>
                                  </p:childTnLst>
                                </p:cTn>
                              </p:par>
                            </p:childTnLst>
                          </p:cTn>
                        </p:par>
                        <p:par>
                          <p:cTn id="83" fill="hold">
                            <p:stCondLst>
                              <p:cond delay="2800"/>
                            </p:stCondLst>
                            <p:childTnLst>
                              <p:par>
                                <p:cTn id="84" presetID="2" presetClass="entr" presetSubtype="1"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200" fill="hold"/>
                                        <p:tgtEl>
                                          <p:spTgt spid="12"/>
                                        </p:tgtEl>
                                        <p:attrNameLst>
                                          <p:attrName>ppt_x</p:attrName>
                                        </p:attrNameLst>
                                      </p:cBhvr>
                                      <p:tavLst>
                                        <p:tav tm="0">
                                          <p:val>
                                            <p:strVal val="#ppt_x"/>
                                          </p:val>
                                        </p:tav>
                                        <p:tav tm="100000">
                                          <p:val>
                                            <p:strVal val="#ppt_x"/>
                                          </p:val>
                                        </p:tav>
                                      </p:tavLst>
                                    </p:anim>
                                    <p:anim calcmode="lin" valueType="num">
                                      <p:cBhvr additive="base">
                                        <p:cTn id="87" dur="200" fill="hold"/>
                                        <p:tgtEl>
                                          <p:spTgt spid="12"/>
                                        </p:tgtEl>
                                        <p:attrNameLst>
                                          <p:attrName>ppt_y</p:attrName>
                                        </p:attrNameLst>
                                      </p:cBhvr>
                                      <p:tavLst>
                                        <p:tav tm="0">
                                          <p:val>
                                            <p:strVal val="0-#ppt_h/2"/>
                                          </p:val>
                                        </p:tav>
                                        <p:tav tm="100000">
                                          <p:val>
                                            <p:strVal val="#ppt_y"/>
                                          </p:val>
                                        </p:tav>
                                      </p:tavLst>
                                    </p:anim>
                                  </p:childTnLst>
                                </p:cTn>
                              </p:par>
                            </p:childTnLst>
                          </p:cTn>
                        </p:par>
                        <p:par>
                          <p:cTn id="88" fill="hold">
                            <p:stCondLst>
                              <p:cond delay="3000"/>
                            </p:stCondLst>
                            <p:childTnLst>
                              <p:par>
                                <p:cTn id="89" presetID="2" presetClass="entr" presetSubtype="1" fill="hold"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200" fill="hold"/>
                                        <p:tgtEl>
                                          <p:spTgt spid="23"/>
                                        </p:tgtEl>
                                        <p:attrNameLst>
                                          <p:attrName>ppt_x</p:attrName>
                                        </p:attrNameLst>
                                      </p:cBhvr>
                                      <p:tavLst>
                                        <p:tav tm="0">
                                          <p:val>
                                            <p:strVal val="#ppt_x"/>
                                          </p:val>
                                        </p:tav>
                                        <p:tav tm="100000">
                                          <p:val>
                                            <p:strVal val="#ppt_x"/>
                                          </p:val>
                                        </p:tav>
                                      </p:tavLst>
                                    </p:anim>
                                    <p:anim calcmode="lin" valueType="num">
                                      <p:cBhvr additive="base">
                                        <p:cTn id="92" dur="200" fill="hold"/>
                                        <p:tgtEl>
                                          <p:spTgt spid="23"/>
                                        </p:tgtEl>
                                        <p:attrNameLst>
                                          <p:attrName>ppt_y</p:attrName>
                                        </p:attrNameLst>
                                      </p:cBhvr>
                                      <p:tavLst>
                                        <p:tav tm="0">
                                          <p:val>
                                            <p:strVal val="0-#ppt_h/2"/>
                                          </p:val>
                                        </p:tav>
                                        <p:tav tm="100000">
                                          <p:val>
                                            <p:strVal val="#ppt_y"/>
                                          </p:val>
                                        </p:tav>
                                      </p:tavLst>
                                    </p:anim>
                                  </p:childTnLst>
                                </p:cTn>
                              </p:par>
                            </p:childTnLst>
                          </p:cTn>
                        </p:par>
                        <p:par>
                          <p:cTn id="93" fill="hold">
                            <p:stCondLst>
                              <p:cond delay="3200"/>
                            </p:stCondLst>
                            <p:childTnLst>
                              <p:par>
                                <p:cTn id="94" presetID="2" presetClass="entr" presetSubtype="1"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additive="base">
                                        <p:cTn id="96" dur="100" fill="hold"/>
                                        <p:tgtEl>
                                          <p:spTgt spid="13"/>
                                        </p:tgtEl>
                                        <p:attrNameLst>
                                          <p:attrName>ppt_x</p:attrName>
                                        </p:attrNameLst>
                                      </p:cBhvr>
                                      <p:tavLst>
                                        <p:tav tm="0">
                                          <p:val>
                                            <p:strVal val="#ppt_x"/>
                                          </p:val>
                                        </p:tav>
                                        <p:tav tm="100000">
                                          <p:val>
                                            <p:strVal val="#ppt_x"/>
                                          </p:val>
                                        </p:tav>
                                      </p:tavLst>
                                    </p:anim>
                                    <p:anim calcmode="lin" valueType="num">
                                      <p:cBhvr additive="base">
                                        <p:cTn id="97" dur="100" fill="hold"/>
                                        <p:tgtEl>
                                          <p:spTgt spid="13"/>
                                        </p:tgtEl>
                                        <p:attrNameLst>
                                          <p:attrName>ppt_y</p:attrName>
                                        </p:attrNameLst>
                                      </p:cBhvr>
                                      <p:tavLst>
                                        <p:tav tm="0">
                                          <p:val>
                                            <p:strVal val="0-#ppt_h/2"/>
                                          </p:val>
                                        </p:tav>
                                        <p:tav tm="100000">
                                          <p:val>
                                            <p:strVal val="#ppt_y"/>
                                          </p:val>
                                        </p:tav>
                                      </p:tavLst>
                                    </p:anim>
                                  </p:childTnLst>
                                </p:cTn>
                              </p:par>
                            </p:childTnLst>
                          </p:cTn>
                        </p:par>
                        <p:par>
                          <p:cTn id="98" fill="hold">
                            <p:stCondLst>
                              <p:cond delay="3300"/>
                            </p:stCondLst>
                            <p:childTnLst>
                              <p:par>
                                <p:cTn id="99" presetID="2" presetClass="entr" presetSubtype="1" fill="hold" nodeType="after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300" fill="hold"/>
                                        <p:tgtEl>
                                          <p:spTgt spid="24"/>
                                        </p:tgtEl>
                                        <p:attrNameLst>
                                          <p:attrName>ppt_x</p:attrName>
                                        </p:attrNameLst>
                                      </p:cBhvr>
                                      <p:tavLst>
                                        <p:tav tm="0">
                                          <p:val>
                                            <p:strVal val="#ppt_x"/>
                                          </p:val>
                                        </p:tav>
                                        <p:tav tm="100000">
                                          <p:val>
                                            <p:strVal val="#ppt_x"/>
                                          </p:val>
                                        </p:tav>
                                      </p:tavLst>
                                    </p:anim>
                                    <p:anim calcmode="lin" valueType="num">
                                      <p:cBhvr additive="base">
                                        <p:cTn id="102" dur="300" fill="hold"/>
                                        <p:tgtEl>
                                          <p:spTgt spid="24"/>
                                        </p:tgtEl>
                                        <p:attrNameLst>
                                          <p:attrName>ppt_y</p:attrName>
                                        </p:attrNameLst>
                                      </p:cBhvr>
                                      <p:tavLst>
                                        <p:tav tm="0">
                                          <p:val>
                                            <p:strVal val="0-#ppt_h/2"/>
                                          </p:val>
                                        </p:tav>
                                        <p:tav tm="100000">
                                          <p:val>
                                            <p:strVal val="#ppt_y"/>
                                          </p:val>
                                        </p:tav>
                                      </p:tavLst>
                                    </p:anim>
                                  </p:childTnLst>
                                </p:cTn>
                              </p:par>
                            </p:childTnLst>
                          </p:cTn>
                        </p:par>
                        <p:par>
                          <p:cTn id="103" fill="hold">
                            <p:stCondLst>
                              <p:cond delay="3600"/>
                            </p:stCondLst>
                            <p:childTnLst>
                              <p:par>
                                <p:cTn id="104" presetID="2" presetClass="entr" presetSubtype="1" fill="hold" grpId="0"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additive="base">
                                        <p:cTn id="106" dur="200" fill="hold"/>
                                        <p:tgtEl>
                                          <p:spTgt spid="14"/>
                                        </p:tgtEl>
                                        <p:attrNameLst>
                                          <p:attrName>ppt_x</p:attrName>
                                        </p:attrNameLst>
                                      </p:cBhvr>
                                      <p:tavLst>
                                        <p:tav tm="0">
                                          <p:val>
                                            <p:strVal val="#ppt_x"/>
                                          </p:val>
                                        </p:tav>
                                        <p:tav tm="100000">
                                          <p:val>
                                            <p:strVal val="#ppt_x"/>
                                          </p:val>
                                        </p:tav>
                                      </p:tavLst>
                                    </p:anim>
                                    <p:anim calcmode="lin" valueType="num">
                                      <p:cBhvr additive="base">
                                        <p:cTn id="107" dur="200" fill="hold"/>
                                        <p:tgtEl>
                                          <p:spTgt spid="14"/>
                                        </p:tgtEl>
                                        <p:attrNameLst>
                                          <p:attrName>ppt_y</p:attrName>
                                        </p:attrNameLst>
                                      </p:cBhvr>
                                      <p:tavLst>
                                        <p:tav tm="0">
                                          <p:val>
                                            <p:strVal val="0-#ppt_h/2"/>
                                          </p:val>
                                        </p:tav>
                                        <p:tav tm="100000">
                                          <p:val>
                                            <p:strVal val="#ppt_y"/>
                                          </p:val>
                                        </p:tav>
                                      </p:tavLst>
                                    </p:anim>
                                  </p:childTnLst>
                                </p:cTn>
                              </p:par>
                            </p:childTnLst>
                          </p:cTn>
                        </p:par>
                        <p:par>
                          <p:cTn id="108" fill="hold">
                            <p:stCondLst>
                              <p:cond delay="3800"/>
                            </p:stCondLst>
                            <p:childTnLst>
                              <p:par>
                                <p:cTn id="109" presetID="2" presetClass="entr" presetSubtype="1"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200" fill="hold"/>
                                        <p:tgtEl>
                                          <p:spTgt spid="25"/>
                                        </p:tgtEl>
                                        <p:attrNameLst>
                                          <p:attrName>ppt_x</p:attrName>
                                        </p:attrNameLst>
                                      </p:cBhvr>
                                      <p:tavLst>
                                        <p:tav tm="0">
                                          <p:val>
                                            <p:strVal val="#ppt_x"/>
                                          </p:val>
                                        </p:tav>
                                        <p:tav tm="100000">
                                          <p:val>
                                            <p:strVal val="#ppt_x"/>
                                          </p:val>
                                        </p:tav>
                                      </p:tavLst>
                                    </p:anim>
                                    <p:anim calcmode="lin" valueType="num">
                                      <p:cBhvr additive="base">
                                        <p:cTn id="112" dur="200" fill="hold"/>
                                        <p:tgtEl>
                                          <p:spTgt spid="25"/>
                                        </p:tgtEl>
                                        <p:attrNameLst>
                                          <p:attrName>ppt_y</p:attrName>
                                        </p:attrNameLst>
                                      </p:cBhvr>
                                      <p:tavLst>
                                        <p:tav tm="0">
                                          <p:val>
                                            <p:strVal val="0-#ppt_h/2"/>
                                          </p:val>
                                        </p:tav>
                                        <p:tav tm="100000">
                                          <p:val>
                                            <p:strVal val="#ppt_y"/>
                                          </p:val>
                                        </p:tav>
                                      </p:tavLst>
                                    </p:anim>
                                  </p:childTnLst>
                                </p:cTn>
                              </p:par>
                            </p:childTnLst>
                          </p:cTn>
                        </p:par>
                        <p:par>
                          <p:cTn id="113" fill="hold">
                            <p:stCondLst>
                              <p:cond delay="4000"/>
                            </p:stCondLst>
                            <p:childTnLst>
                              <p:par>
                                <p:cTn id="114" presetID="2" presetClass="entr" presetSubtype="1"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100" fill="hold"/>
                                        <p:tgtEl>
                                          <p:spTgt spid="16"/>
                                        </p:tgtEl>
                                        <p:attrNameLst>
                                          <p:attrName>ppt_x</p:attrName>
                                        </p:attrNameLst>
                                      </p:cBhvr>
                                      <p:tavLst>
                                        <p:tav tm="0">
                                          <p:val>
                                            <p:strVal val="#ppt_x"/>
                                          </p:val>
                                        </p:tav>
                                        <p:tav tm="100000">
                                          <p:val>
                                            <p:strVal val="#ppt_x"/>
                                          </p:val>
                                        </p:tav>
                                      </p:tavLst>
                                    </p:anim>
                                    <p:anim calcmode="lin" valueType="num">
                                      <p:cBhvr additive="base">
                                        <p:cTn id="117" dur="100" fill="hold"/>
                                        <p:tgtEl>
                                          <p:spTgt spid="16"/>
                                        </p:tgtEl>
                                        <p:attrNameLst>
                                          <p:attrName>ppt_y</p:attrName>
                                        </p:attrNameLst>
                                      </p:cBhvr>
                                      <p:tavLst>
                                        <p:tav tm="0">
                                          <p:val>
                                            <p:strVal val="0-#ppt_h/2"/>
                                          </p:val>
                                        </p:tav>
                                        <p:tav tm="100000">
                                          <p:val>
                                            <p:strVal val="#ppt_y"/>
                                          </p:val>
                                        </p:tav>
                                      </p:tavLst>
                                    </p:anim>
                                  </p:childTnLst>
                                </p:cTn>
                              </p:par>
                            </p:childTnLst>
                          </p:cTn>
                        </p:par>
                        <p:par>
                          <p:cTn id="118" fill="hold">
                            <p:stCondLst>
                              <p:cond delay="4100"/>
                            </p:stCondLst>
                            <p:childTnLst>
                              <p:par>
                                <p:cTn id="119" presetID="2" presetClass="entr" presetSubtype="1" fill="hold" nodeType="after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300" fill="hold"/>
                                        <p:tgtEl>
                                          <p:spTgt spid="26"/>
                                        </p:tgtEl>
                                        <p:attrNameLst>
                                          <p:attrName>ppt_x</p:attrName>
                                        </p:attrNameLst>
                                      </p:cBhvr>
                                      <p:tavLst>
                                        <p:tav tm="0">
                                          <p:val>
                                            <p:strVal val="#ppt_x"/>
                                          </p:val>
                                        </p:tav>
                                        <p:tav tm="100000">
                                          <p:val>
                                            <p:strVal val="#ppt_x"/>
                                          </p:val>
                                        </p:tav>
                                      </p:tavLst>
                                    </p:anim>
                                    <p:anim calcmode="lin" valueType="num">
                                      <p:cBhvr additive="base">
                                        <p:cTn id="122" dur="300" fill="hold"/>
                                        <p:tgtEl>
                                          <p:spTgt spid="26"/>
                                        </p:tgtEl>
                                        <p:attrNameLst>
                                          <p:attrName>ppt_y</p:attrName>
                                        </p:attrNameLst>
                                      </p:cBhvr>
                                      <p:tavLst>
                                        <p:tav tm="0">
                                          <p:val>
                                            <p:strVal val="0-#ppt_h/2"/>
                                          </p:val>
                                        </p:tav>
                                        <p:tav tm="100000">
                                          <p:val>
                                            <p:strVal val="#ppt_y"/>
                                          </p:val>
                                        </p:tav>
                                      </p:tavLst>
                                    </p:anim>
                                  </p:childTnLst>
                                </p:cTn>
                              </p:par>
                            </p:childTnLst>
                          </p:cTn>
                        </p:par>
                        <p:par>
                          <p:cTn id="123" fill="hold">
                            <p:stCondLst>
                              <p:cond delay="4400"/>
                            </p:stCondLst>
                            <p:childTnLst>
                              <p:par>
                                <p:cTn id="124" presetID="2" presetClass="entr" presetSubtype="1" fill="hold" grpId="0"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additive="base">
                                        <p:cTn id="126" dur="200" fill="hold"/>
                                        <p:tgtEl>
                                          <p:spTgt spid="15"/>
                                        </p:tgtEl>
                                        <p:attrNameLst>
                                          <p:attrName>ppt_x</p:attrName>
                                        </p:attrNameLst>
                                      </p:cBhvr>
                                      <p:tavLst>
                                        <p:tav tm="0">
                                          <p:val>
                                            <p:strVal val="#ppt_x"/>
                                          </p:val>
                                        </p:tav>
                                        <p:tav tm="100000">
                                          <p:val>
                                            <p:strVal val="#ppt_x"/>
                                          </p:val>
                                        </p:tav>
                                      </p:tavLst>
                                    </p:anim>
                                    <p:anim calcmode="lin" valueType="num">
                                      <p:cBhvr additive="base">
                                        <p:cTn id="127" dur="200" fill="hold"/>
                                        <p:tgtEl>
                                          <p:spTgt spid="15"/>
                                        </p:tgtEl>
                                        <p:attrNameLst>
                                          <p:attrName>ppt_y</p:attrName>
                                        </p:attrNameLst>
                                      </p:cBhvr>
                                      <p:tavLst>
                                        <p:tav tm="0">
                                          <p:val>
                                            <p:strVal val="0-#ppt_h/2"/>
                                          </p:val>
                                        </p:tav>
                                        <p:tav tm="100000">
                                          <p:val>
                                            <p:strVal val="#ppt_y"/>
                                          </p:val>
                                        </p:tav>
                                      </p:tavLst>
                                    </p:anim>
                                  </p:childTnLst>
                                </p:cTn>
                              </p:par>
                            </p:childTnLst>
                          </p:cTn>
                        </p:par>
                        <p:par>
                          <p:cTn id="128" fill="hold">
                            <p:stCondLst>
                              <p:cond delay="4600"/>
                            </p:stCondLst>
                            <p:childTnLst>
                              <p:par>
                                <p:cTn id="129" presetID="2" presetClass="entr" presetSubtype="1" fill="hold"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additive="base">
                                        <p:cTn id="131" dur="100" fill="hold"/>
                                        <p:tgtEl>
                                          <p:spTgt spid="27"/>
                                        </p:tgtEl>
                                        <p:attrNameLst>
                                          <p:attrName>ppt_x</p:attrName>
                                        </p:attrNameLst>
                                      </p:cBhvr>
                                      <p:tavLst>
                                        <p:tav tm="0">
                                          <p:val>
                                            <p:strVal val="#ppt_x"/>
                                          </p:val>
                                        </p:tav>
                                        <p:tav tm="100000">
                                          <p:val>
                                            <p:strVal val="#ppt_x"/>
                                          </p:val>
                                        </p:tav>
                                      </p:tavLst>
                                    </p:anim>
                                    <p:anim calcmode="lin" valueType="num">
                                      <p:cBhvr additive="base">
                                        <p:cTn id="132" dur="100" fill="hold"/>
                                        <p:tgtEl>
                                          <p:spTgt spid="27"/>
                                        </p:tgtEl>
                                        <p:attrNameLst>
                                          <p:attrName>ppt_y</p:attrName>
                                        </p:attrNameLst>
                                      </p:cBhvr>
                                      <p:tavLst>
                                        <p:tav tm="0">
                                          <p:val>
                                            <p:strVal val="0-#ppt_h/2"/>
                                          </p:val>
                                        </p:tav>
                                        <p:tav tm="100000">
                                          <p:val>
                                            <p:strVal val="#ppt_y"/>
                                          </p:val>
                                        </p:tav>
                                      </p:tavLst>
                                    </p:anim>
                                  </p:childTnLst>
                                </p:cTn>
                              </p:par>
                            </p:childTnLst>
                          </p:cTn>
                        </p:par>
                        <p:par>
                          <p:cTn id="133" fill="hold">
                            <p:stCondLst>
                              <p:cond delay="4700"/>
                            </p:stCondLst>
                            <p:childTnLst>
                              <p:par>
                                <p:cTn id="134" presetID="2" presetClass="entr" presetSubtype="1" fill="hold" grpId="0" nodeType="afterEffect">
                                  <p:stCondLst>
                                    <p:cond delay="0"/>
                                  </p:stCondLst>
                                  <p:childTnLst>
                                    <p:set>
                                      <p:cBhvr>
                                        <p:cTn id="135" dur="1" fill="hold">
                                          <p:stCondLst>
                                            <p:cond delay="0"/>
                                          </p:stCondLst>
                                        </p:cTn>
                                        <p:tgtEl>
                                          <p:spTgt spid="17"/>
                                        </p:tgtEl>
                                        <p:attrNameLst>
                                          <p:attrName>style.visibility</p:attrName>
                                        </p:attrNameLst>
                                      </p:cBhvr>
                                      <p:to>
                                        <p:strVal val="visible"/>
                                      </p:to>
                                    </p:set>
                                    <p:anim calcmode="lin" valueType="num">
                                      <p:cBhvr additive="base">
                                        <p:cTn id="136" dur="300" fill="hold"/>
                                        <p:tgtEl>
                                          <p:spTgt spid="17"/>
                                        </p:tgtEl>
                                        <p:attrNameLst>
                                          <p:attrName>ppt_x</p:attrName>
                                        </p:attrNameLst>
                                      </p:cBhvr>
                                      <p:tavLst>
                                        <p:tav tm="0">
                                          <p:val>
                                            <p:strVal val="#ppt_x"/>
                                          </p:val>
                                        </p:tav>
                                        <p:tav tm="100000">
                                          <p:val>
                                            <p:strVal val="#ppt_x"/>
                                          </p:val>
                                        </p:tav>
                                      </p:tavLst>
                                    </p:anim>
                                    <p:anim calcmode="lin" valueType="num">
                                      <p:cBhvr additive="base">
                                        <p:cTn id="137" dur="300" fill="hold"/>
                                        <p:tgtEl>
                                          <p:spTgt spid="17"/>
                                        </p:tgtEl>
                                        <p:attrNameLst>
                                          <p:attrName>ppt_y</p:attrName>
                                        </p:attrNameLst>
                                      </p:cBhvr>
                                      <p:tavLst>
                                        <p:tav tm="0">
                                          <p:val>
                                            <p:strVal val="0-#ppt_h/2"/>
                                          </p:val>
                                        </p:tav>
                                        <p:tav tm="100000">
                                          <p:val>
                                            <p:strVal val="#ppt_y"/>
                                          </p:val>
                                        </p:tav>
                                      </p:tavLst>
                                    </p:anim>
                                  </p:childTnLst>
                                </p:cTn>
                              </p:par>
                            </p:childTnLst>
                          </p:cTn>
                        </p:par>
                        <p:par>
                          <p:cTn id="138" fill="hold">
                            <p:stCondLst>
                              <p:cond delay="5000"/>
                            </p:stCondLst>
                            <p:childTnLst>
                              <p:par>
                                <p:cTn id="139" presetID="2" presetClass="entr" presetSubtype="1" fill="hold"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200" fill="hold"/>
                                        <p:tgtEl>
                                          <p:spTgt spid="29"/>
                                        </p:tgtEl>
                                        <p:attrNameLst>
                                          <p:attrName>ppt_x</p:attrName>
                                        </p:attrNameLst>
                                      </p:cBhvr>
                                      <p:tavLst>
                                        <p:tav tm="0">
                                          <p:val>
                                            <p:strVal val="#ppt_x"/>
                                          </p:val>
                                        </p:tav>
                                        <p:tav tm="100000">
                                          <p:val>
                                            <p:strVal val="#ppt_x"/>
                                          </p:val>
                                        </p:tav>
                                      </p:tavLst>
                                    </p:anim>
                                    <p:anim calcmode="lin" valueType="num">
                                      <p:cBhvr additive="base">
                                        <p:cTn id="142" dur="200" fill="hold"/>
                                        <p:tgtEl>
                                          <p:spTgt spid="29"/>
                                        </p:tgtEl>
                                        <p:attrNameLst>
                                          <p:attrName>ppt_y</p:attrName>
                                        </p:attrNameLst>
                                      </p:cBhvr>
                                      <p:tavLst>
                                        <p:tav tm="0">
                                          <p:val>
                                            <p:strVal val="0-#ppt_h/2"/>
                                          </p:val>
                                        </p:tav>
                                        <p:tav tm="100000">
                                          <p:val>
                                            <p:strVal val="#ppt_y"/>
                                          </p:val>
                                        </p:tav>
                                      </p:tavLst>
                                    </p:anim>
                                  </p:childTnLst>
                                </p:cTn>
                              </p:par>
                            </p:childTnLst>
                          </p:cTn>
                        </p:par>
                        <p:par>
                          <p:cTn id="143" fill="hold">
                            <p:stCondLst>
                              <p:cond delay="5200"/>
                            </p:stCondLst>
                            <p:childTnLst>
                              <p:par>
                                <p:cTn id="144" presetID="2" presetClass="entr" presetSubtype="1" fill="hold" grpId="0" nodeType="afterEffect">
                                  <p:stCondLst>
                                    <p:cond delay="0"/>
                                  </p:stCondLst>
                                  <p:childTnLst>
                                    <p:set>
                                      <p:cBhvr>
                                        <p:cTn id="145" dur="1" fill="hold">
                                          <p:stCondLst>
                                            <p:cond delay="0"/>
                                          </p:stCondLst>
                                        </p:cTn>
                                        <p:tgtEl>
                                          <p:spTgt spid="10"/>
                                        </p:tgtEl>
                                        <p:attrNameLst>
                                          <p:attrName>style.visibility</p:attrName>
                                        </p:attrNameLst>
                                      </p:cBhvr>
                                      <p:to>
                                        <p:strVal val="visible"/>
                                      </p:to>
                                    </p:set>
                                    <p:anim calcmode="lin" valueType="num">
                                      <p:cBhvr additive="base">
                                        <p:cTn id="146" dur="100" fill="hold"/>
                                        <p:tgtEl>
                                          <p:spTgt spid="10"/>
                                        </p:tgtEl>
                                        <p:attrNameLst>
                                          <p:attrName>ppt_x</p:attrName>
                                        </p:attrNameLst>
                                      </p:cBhvr>
                                      <p:tavLst>
                                        <p:tav tm="0">
                                          <p:val>
                                            <p:strVal val="#ppt_x"/>
                                          </p:val>
                                        </p:tav>
                                        <p:tav tm="100000">
                                          <p:val>
                                            <p:strVal val="#ppt_x"/>
                                          </p:val>
                                        </p:tav>
                                      </p:tavLst>
                                    </p:anim>
                                    <p:anim calcmode="lin" valueType="num">
                                      <p:cBhvr additive="base">
                                        <p:cTn id="147" dur="100" fill="hold"/>
                                        <p:tgtEl>
                                          <p:spTgt spid="10"/>
                                        </p:tgtEl>
                                        <p:attrNameLst>
                                          <p:attrName>ppt_y</p:attrName>
                                        </p:attrNameLst>
                                      </p:cBhvr>
                                      <p:tavLst>
                                        <p:tav tm="0">
                                          <p:val>
                                            <p:strVal val="0-#ppt_h/2"/>
                                          </p:val>
                                        </p:tav>
                                        <p:tav tm="100000">
                                          <p:val>
                                            <p:strVal val="#ppt_y"/>
                                          </p:val>
                                        </p:tav>
                                      </p:tavLst>
                                    </p:anim>
                                  </p:childTnLst>
                                </p:cTn>
                              </p:par>
                            </p:childTnLst>
                          </p:cTn>
                        </p:par>
                        <p:par>
                          <p:cTn id="148" fill="hold">
                            <p:stCondLst>
                              <p:cond delay="5300"/>
                            </p:stCondLst>
                            <p:childTnLst>
                              <p:par>
                                <p:cTn id="149" presetID="2" presetClass="entr" presetSubtype="1" fill="hold" nodeType="after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additive="base">
                                        <p:cTn id="151" dur="200" fill="hold"/>
                                        <p:tgtEl>
                                          <p:spTgt spid="30"/>
                                        </p:tgtEl>
                                        <p:attrNameLst>
                                          <p:attrName>ppt_x</p:attrName>
                                        </p:attrNameLst>
                                      </p:cBhvr>
                                      <p:tavLst>
                                        <p:tav tm="0">
                                          <p:val>
                                            <p:strVal val="#ppt_x"/>
                                          </p:val>
                                        </p:tav>
                                        <p:tav tm="100000">
                                          <p:val>
                                            <p:strVal val="#ppt_x"/>
                                          </p:val>
                                        </p:tav>
                                      </p:tavLst>
                                    </p:anim>
                                    <p:anim calcmode="lin" valueType="num">
                                      <p:cBhvr additive="base">
                                        <p:cTn id="152" dur="200" fill="hold"/>
                                        <p:tgtEl>
                                          <p:spTgt spid="30"/>
                                        </p:tgtEl>
                                        <p:attrNameLst>
                                          <p:attrName>ppt_y</p:attrName>
                                        </p:attrNameLst>
                                      </p:cBhvr>
                                      <p:tavLst>
                                        <p:tav tm="0">
                                          <p:val>
                                            <p:strVal val="0-#ppt_h/2"/>
                                          </p:val>
                                        </p:tav>
                                        <p:tav tm="100000">
                                          <p:val>
                                            <p:strVal val="#ppt_y"/>
                                          </p:val>
                                        </p:tav>
                                      </p:tavLst>
                                    </p:anim>
                                  </p:childTnLst>
                                </p:cTn>
                              </p:par>
                            </p:childTnLst>
                          </p:cTn>
                        </p:par>
                        <p:par>
                          <p:cTn id="153" fill="hold">
                            <p:stCondLst>
                              <p:cond delay="5500"/>
                            </p:stCondLst>
                            <p:childTnLst>
                              <p:par>
                                <p:cTn id="154" presetID="2" presetClass="entr" presetSubtype="1" fill="hold" grpId="0" nodeType="afterEffect">
                                  <p:stCondLst>
                                    <p:cond delay="0"/>
                                  </p:stCondLst>
                                  <p:childTnLst>
                                    <p:set>
                                      <p:cBhvr>
                                        <p:cTn id="155" dur="1" fill="hold">
                                          <p:stCondLst>
                                            <p:cond delay="0"/>
                                          </p:stCondLst>
                                        </p:cTn>
                                        <p:tgtEl>
                                          <p:spTgt spid="8"/>
                                        </p:tgtEl>
                                        <p:attrNameLst>
                                          <p:attrName>style.visibility</p:attrName>
                                        </p:attrNameLst>
                                      </p:cBhvr>
                                      <p:to>
                                        <p:strVal val="visible"/>
                                      </p:to>
                                    </p:set>
                                    <p:anim calcmode="lin" valueType="num">
                                      <p:cBhvr additive="base">
                                        <p:cTn id="156" dur="100" fill="hold"/>
                                        <p:tgtEl>
                                          <p:spTgt spid="8"/>
                                        </p:tgtEl>
                                        <p:attrNameLst>
                                          <p:attrName>ppt_x</p:attrName>
                                        </p:attrNameLst>
                                      </p:cBhvr>
                                      <p:tavLst>
                                        <p:tav tm="0">
                                          <p:val>
                                            <p:strVal val="#ppt_x"/>
                                          </p:val>
                                        </p:tav>
                                        <p:tav tm="100000">
                                          <p:val>
                                            <p:strVal val="#ppt_x"/>
                                          </p:val>
                                        </p:tav>
                                      </p:tavLst>
                                    </p:anim>
                                    <p:anim calcmode="lin" valueType="num">
                                      <p:cBhvr additive="base">
                                        <p:cTn id="157" dur="1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624E07A-9F1F-429E-A98E-505A25D30A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51837" y="5310151"/>
            <a:ext cx="1469053" cy="1547849"/>
          </a:xfrm>
          <a:prstGeom prst="ellipse">
            <a:avLst/>
          </a:prstGeom>
          <a:ln>
            <a:noFill/>
          </a:ln>
          <a:effectLst>
            <a:softEdge rad="112500"/>
          </a:effectLst>
        </p:spPr>
      </p:pic>
      <p:sp>
        <p:nvSpPr>
          <p:cNvPr id="14" name="Speech Bubble: Rectangle with Corners Rounded 13">
            <a:extLst>
              <a:ext uri="{FF2B5EF4-FFF2-40B4-BE49-F238E27FC236}">
                <a16:creationId xmlns:a16="http://schemas.microsoft.com/office/drawing/2014/main" id="{18EBCF2B-4E4E-4967-8FB1-EA716BDE9DEF}"/>
              </a:ext>
            </a:extLst>
          </p:cNvPr>
          <p:cNvSpPr/>
          <p:nvPr/>
        </p:nvSpPr>
        <p:spPr>
          <a:xfrm>
            <a:off x="268941" y="1368836"/>
            <a:ext cx="6760509" cy="5222464"/>
          </a:xfrm>
          <a:prstGeom prst="wedgeRoundRectCallout">
            <a:avLst>
              <a:gd name="adj1" fmla="val -10929"/>
              <a:gd name="adj2" fmla="val 23582"/>
              <a:gd name="adj3" fmla="val 16667"/>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225425" indent="-112713" algn="just">
              <a:buFont typeface="Arial" panose="020B0604020202020204" pitchFamily="34" charset="0"/>
              <a:buChar char="•"/>
            </a:pPr>
            <a:r>
              <a:rPr lang="vi-VN" sz="3600" b="1">
                <a:solidFill>
                  <a:srgbClr val="FF0000"/>
                </a:solidFill>
                <a:latin typeface="Cambria" panose="02040503050406030204" pitchFamily="18" charset="0"/>
                <a:ea typeface="Cambria" panose="02040503050406030204" pitchFamily="18" charset="0"/>
              </a:rPr>
              <a:t> </a:t>
            </a:r>
            <a:r>
              <a:rPr lang="en-US" sz="3600" b="1">
                <a:solidFill>
                  <a:srgbClr val="FF0000"/>
                </a:solidFill>
                <a:latin typeface="Cambria" panose="02040503050406030204" pitchFamily="18" charset="0"/>
                <a:ea typeface="Cambria" panose="02040503050406030204" pitchFamily="18" charset="0"/>
              </a:rPr>
              <a:t>Có hai cách để mô tả thuật toán: </a:t>
            </a:r>
          </a:p>
          <a:p>
            <a:pPr marL="1141412" lvl="1" indent="-571500" algn="r">
              <a:buFont typeface="Wingdings" panose="05000000000000000000" pitchFamily="2" charset="2"/>
              <a:buChar char="ü"/>
            </a:pPr>
            <a:r>
              <a:rPr lang="en-US" sz="3600" b="1">
                <a:solidFill>
                  <a:srgbClr val="FF0000"/>
                </a:solidFill>
                <a:latin typeface="Cambria" panose="02040503050406030204" pitchFamily="18" charset="0"/>
                <a:ea typeface="Cambria" panose="02040503050406030204" pitchFamily="18" charset="0"/>
              </a:rPr>
              <a:t>Liệt kê bằng </a:t>
            </a:r>
            <a:r>
              <a:rPr lang="en-US" sz="3600" b="1">
                <a:solidFill>
                  <a:srgbClr val="0070C0"/>
                </a:solidFill>
                <a:latin typeface="Cambria" panose="02040503050406030204" pitchFamily="18" charset="0"/>
                <a:ea typeface="Cambria" panose="02040503050406030204" pitchFamily="18" charset="0"/>
              </a:rPr>
              <a:t>ngôn ngữ tự nhiên</a:t>
            </a:r>
          </a:p>
          <a:p>
            <a:pPr marL="1141412" lvl="1" indent="-571500" algn="just">
              <a:buFont typeface="Wingdings" panose="05000000000000000000" pitchFamily="2" charset="2"/>
              <a:buChar char="ü"/>
            </a:pPr>
            <a:r>
              <a:rPr lang="en-US" sz="3600" b="1">
                <a:solidFill>
                  <a:srgbClr val="FF0000"/>
                </a:solidFill>
                <a:latin typeface="Cambria" panose="02040503050406030204" pitchFamily="18" charset="0"/>
                <a:ea typeface="Cambria" panose="02040503050406030204" pitchFamily="18" charset="0"/>
              </a:rPr>
              <a:t>Sử dụng </a:t>
            </a:r>
            <a:r>
              <a:rPr lang="en-US" sz="3600" b="1">
                <a:solidFill>
                  <a:srgbClr val="0070C0"/>
                </a:solidFill>
                <a:latin typeface="Cambria" panose="02040503050406030204" pitchFamily="18" charset="0"/>
                <a:ea typeface="Cambria" panose="02040503050406030204" pitchFamily="18" charset="0"/>
              </a:rPr>
              <a:t>sơ đồ khối</a:t>
            </a:r>
          </a:p>
          <a:p>
            <a:pPr marL="114300" lvl="1" indent="454025" algn="just">
              <a:buFont typeface="Arial" panose="020B0604020202020204" pitchFamily="34" charset="0"/>
              <a:buChar char="•"/>
            </a:pPr>
            <a:r>
              <a:rPr lang="en-US" sz="3600" b="1">
                <a:solidFill>
                  <a:srgbClr val="002060"/>
                </a:solidFill>
                <a:latin typeface="Cambria" panose="02040503050406030204" pitchFamily="18" charset="0"/>
                <a:ea typeface="Cambria" panose="02040503050406030204" pitchFamily="18" charset="0"/>
              </a:rPr>
              <a:t>Sơ đồ khối </a:t>
            </a:r>
            <a:r>
              <a:rPr lang="en-US" sz="3600" b="1">
                <a:solidFill>
                  <a:srgbClr val="FF0000"/>
                </a:solidFill>
                <a:latin typeface="Cambria" panose="02040503050406030204" pitchFamily="18" charset="0"/>
                <a:ea typeface="Cambria" panose="02040503050406030204" pitchFamily="18" charset="0"/>
              </a:rPr>
              <a:t>của thuật toán là một sơ đồ gồm các hình mô tả các bước &amp; có mũi tên để chỉ dẫn hướng thực hiện.</a:t>
            </a:r>
          </a:p>
        </p:txBody>
      </p:sp>
      <p:pic>
        <p:nvPicPr>
          <p:cNvPr id="13" name="Picture 12" descr="Hình ảnh Ghi Chú Phong Cách Kinh Doanh Hoạt Hình Viết Bài Tập Về Nhà, Viết  Clipart, Phim Hoạt Hình Minh Họa, Phim Hoạt Hình Sáng Tạo Vector và PNG với  nền">
            <a:extLst>
              <a:ext uri="{FF2B5EF4-FFF2-40B4-BE49-F238E27FC236}">
                <a16:creationId xmlns:a16="http://schemas.microsoft.com/office/drawing/2014/main" id="{308A2E2E-FAE9-4DAB-98C5-5451B77FC4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4656" y="666750"/>
            <a:ext cx="1023394" cy="10233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8EDD4D32-D5F1-4CE2-A39B-B37174817F6D}"/>
              </a:ext>
            </a:extLst>
          </p:cNvPr>
          <p:cNvSpPr/>
          <p:nvPr/>
        </p:nvSpPr>
        <p:spPr>
          <a:xfrm>
            <a:off x="1" y="687050"/>
            <a:ext cx="10396024" cy="550701"/>
          </a:xfrm>
          <a:prstGeom prst="roundRect">
            <a:avLst/>
          </a:prstGeom>
          <a:noFill/>
          <a:ln>
            <a:noFill/>
          </a:ln>
          <a:effectLst>
            <a:softEdge rad="63500"/>
          </a:effectLst>
        </p:spPr>
        <p:style>
          <a:lnRef idx="2">
            <a:schemeClr val="accent3"/>
          </a:lnRef>
          <a:fillRef idx="1">
            <a:schemeClr val="lt1"/>
          </a:fillRef>
          <a:effectRef idx="0">
            <a:schemeClr val="accent3"/>
          </a:effectRef>
          <a:fontRef idx="minor">
            <a:schemeClr val="dk1"/>
          </a:fontRef>
        </p:style>
        <p:txBody>
          <a:bodyPr rtlCol="0" anchor="ctr"/>
          <a:lstStyle/>
          <a:p>
            <a:pPr marL="0" lvl="1"/>
            <a:r>
              <a:rPr lang="en-US" altLang="zh-CN" sz="4000" b="1" u="sng">
                <a:ln>
                  <a:solidFill>
                    <a:srgbClr val="FF0000"/>
                  </a:solidFill>
                </a:ln>
                <a:solidFill>
                  <a:srgbClr val="002060"/>
                </a:solidFill>
                <a:latin typeface="Cambria" panose="02040503050406030204" pitchFamily="18" charset="0"/>
                <a:ea typeface="Cambria" panose="02040503050406030204" pitchFamily="18" charset="0"/>
                <a:cs typeface="Times New Roman" panose="02020603050405020304" pitchFamily="18" charset="0"/>
              </a:rPr>
              <a:t>2</a:t>
            </a:r>
            <a:r>
              <a:rPr lang="vi-VN" altLang="zh-CN" sz="4000" b="1" u="sng">
                <a:ln>
                  <a:solidFill>
                    <a:srgbClr val="FF0000"/>
                  </a:solidFill>
                </a:ln>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zh-CN" sz="4000" b="1" u="sng">
                <a:ln>
                  <a:solidFill>
                    <a:srgbClr val="FF0000"/>
                  </a:solidFill>
                </a:ln>
                <a:solidFill>
                  <a:srgbClr val="002060"/>
                </a:solidFill>
                <a:latin typeface="Cambria" panose="02040503050406030204" pitchFamily="18" charset="0"/>
                <a:ea typeface="Cambria" panose="02040503050406030204" pitchFamily="18" charset="0"/>
                <a:cs typeface="Times New Roman" panose="02020603050405020304" pitchFamily="18" charset="0"/>
              </a:rPr>
              <a:t>Mô tả thuật toán:</a:t>
            </a:r>
            <a:endParaRPr lang="zh-CN" altLang="en-US" sz="4000" b="1" u="sng">
              <a:ln>
                <a:solidFill>
                  <a:srgbClr val="FF0000"/>
                </a:solidFill>
              </a:ln>
              <a:solidFill>
                <a:srgbClr val="002060"/>
              </a:solidFill>
              <a:latin typeface="Cambria" panose="02040503050406030204" pitchFamily="18" charset="0"/>
              <a:ea typeface="微软雅黑" pitchFamily="34" charset="-122"/>
              <a:cs typeface="Times New Roman" panose="02020603050405020304" pitchFamily="18" charset="0"/>
            </a:endParaRPr>
          </a:p>
        </p:txBody>
      </p:sp>
      <p:sp>
        <p:nvSpPr>
          <p:cNvPr id="11" name="Rectangle: Rounded Corners 1">
            <a:extLst>
              <a:ext uri="{FF2B5EF4-FFF2-40B4-BE49-F238E27FC236}">
                <a16:creationId xmlns:a16="http://schemas.microsoft.com/office/drawing/2014/main" id="{C6D2A899-B844-4108-96C2-E17E12961ABF}"/>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pic>
        <p:nvPicPr>
          <p:cNvPr id="22" name="Picture 21">
            <a:extLst>
              <a:ext uri="{FF2B5EF4-FFF2-40B4-BE49-F238E27FC236}">
                <a16:creationId xmlns:a16="http://schemas.microsoft.com/office/drawing/2014/main" id="{3D9F8FFA-C1CB-4F5E-8E11-126C50E7514F}"/>
              </a:ext>
            </a:extLst>
          </p:cNvPr>
          <p:cNvPicPr>
            <a:picLocks noChangeAspect="1"/>
          </p:cNvPicPr>
          <p:nvPr/>
        </p:nvPicPr>
        <p:blipFill>
          <a:blip r:embed="rId5"/>
          <a:stretch>
            <a:fillRect/>
          </a:stretch>
        </p:blipFill>
        <p:spPr>
          <a:xfrm>
            <a:off x="7559602" y="1237751"/>
            <a:ext cx="4126761" cy="3912874"/>
          </a:xfrm>
          <a:prstGeom prst="rect">
            <a:avLst/>
          </a:prstGeom>
          <a:ln>
            <a:noFill/>
          </a:ln>
          <a:effectLst>
            <a:outerShdw blurRad="292100" dist="139700" dir="2700000" algn="tl" rotWithShape="0">
              <a:srgbClr val="333333">
                <a:alpha val="65000"/>
              </a:srgbClr>
            </a:outerShdw>
          </a:effectLst>
        </p:spPr>
      </p:pic>
      <p:cxnSp>
        <p:nvCxnSpPr>
          <p:cNvPr id="23" name="Connector: Curved 22">
            <a:extLst>
              <a:ext uri="{FF2B5EF4-FFF2-40B4-BE49-F238E27FC236}">
                <a16:creationId xmlns:a16="http://schemas.microsoft.com/office/drawing/2014/main" id="{8BCAEED3-43B5-42B0-BC02-57D03B6709AF}"/>
              </a:ext>
            </a:extLst>
          </p:cNvPr>
          <p:cNvCxnSpPr>
            <a:cxnSpLocks/>
            <a:stCxn id="14" idx="2"/>
            <a:endCxn id="22" idx="2"/>
          </p:cNvCxnSpPr>
          <p:nvPr/>
        </p:nvCxnSpPr>
        <p:spPr>
          <a:xfrm rot="5400000" flipH="1" flipV="1">
            <a:off x="5915751" y="2884069"/>
            <a:ext cx="1440675" cy="5973787"/>
          </a:xfrm>
          <a:prstGeom prst="curvedConnector3">
            <a:avLst>
              <a:gd name="adj1" fmla="val -15868"/>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peech Bubble: Rectangle with Corners Rounded 8">
            <a:extLst>
              <a:ext uri="{FF2B5EF4-FFF2-40B4-BE49-F238E27FC236}">
                <a16:creationId xmlns:a16="http://schemas.microsoft.com/office/drawing/2014/main" id="{149D32EA-1C22-44D1-9A00-429659FFCDAB}"/>
              </a:ext>
            </a:extLst>
          </p:cNvPr>
          <p:cNvSpPr/>
          <p:nvPr/>
        </p:nvSpPr>
        <p:spPr>
          <a:xfrm rot="20020395">
            <a:off x="7007128" y="5899254"/>
            <a:ext cx="2496155" cy="439916"/>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lang="en-US" sz="2400">
                <a:solidFill>
                  <a:srgbClr val="002060"/>
                </a:solidFill>
                <a:latin typeface="UTM Facebook K&amp;T" panose="02040603050506020204" pitchFamily="18" charset="0"/>
                <a:ea typeface="Cambria" panose="02040503050406030204" pitchFamily="18" charset="0"/>
              </a:rPr>
              <a:t>Cần nhớ quy ước</a:t>
            </a:r>
          </a:p>
        </p:txBody>
      </p:sp>
    </p:spTree>
    <p:custDataLst>
      <p:tags r:id="rId1"/>
    </p:custDataLst>
    <p:extLst>
      <p:ext uri="{BB962C8B-B14F-4D97-AF65-F5344CB8AC3E}">
        <p14:creationId xmlns:p14="http://schemas.microsoft.com/office/powerpoint/2010/main" val="4256762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500"/>
                            </p:stCondLst>
                            <p:childTnLst>
                              <p:par>
                                <p:cTn id="27" presetID="2" presetClass="entr" presetSubtype="1"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16" presetClass="entr" presetSubtype="37"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 TIP giúp bạn học tiếng Anh một cách hiệu quả nhất! - Sai Gon Learning  English Center">
            <a:extLst>
              <a:ext uri="{FF2B5EF4-FFF2-40B4-BE49-F238E27FC236}">
                <a16:creationId xmlns:a16="http://schemas.microsoft.com/office/drawing/2014/main" id="{2CB7121E-764B-4580-B2D1-58A88FD74EE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5967" y="992702"/>
            <a:ext cx="4125686" cy="41256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1">
            <a:extLst>
              <a:ext uri="{FF2B5EF4-FFF2-40B4-BE49-F238E27FC236}">
                <a16:creationId xmlns:a16="http://schemas.microsoft.com/office/drawing/2014/main" id="{2602D334-0F11-44B6-AC30-AF78BDD50F61}"/>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6" name="Speech Bubble: Rectangle with Corners Rounded 5">
            <a:extLst>
              <a:ext uri="{FF2B5EF4-FFF2-40B4-BE49-F238E27FC236}">
                <a16:creationId xmlns:a16="http://schemas.microsoft.com/office/drawing/2014/main" id="{F4A6F3A5-82D6-492D-9DDD-C484656591B4}"/>
              </a:ext>
            </a:extLst>
          </p:cNvPr>
          <p:cNvSpPr/>
          <p:nvPr/>
        </p:nvSpPr>
        <p:spPr>
          <a:xfrm>
            <a:off x="578224" y="4459482"/>
            <a:ext cx="7783285" cy="1988575"/>
          </a:xfrm>
          <a:prstGeom prst="wedgeRoundRectCallout">
            <a:avLst>
              <a:gd name="adj1" fmla="val -600"/>
              <a:gd name="adj2" fmla="val -109766"/>
              <a:gd name="adj3" fmla="val 16667"/>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6000" b="1">
                <a:solidFill>
                  <a:schemeClr val="bg1"/>
                </a:solidFill>
                <a:latin typeface="Cambria" panose="02040503050406030204" pitchFamily="18" charset="0"/>
                <a:ea typeface="Cambria" panose="02040503050406030204" pitchFamily="18" charset="0"/>
              </a:rPr>
              <a:t>Tại sao phải cần đến thuật toán?</a:t>
            </a:r>
          </a:p>
        </p:txBody>
      </p:sp>
    </p:spTree>
    <p:custDataLst>
      <p:tags r:id="rId1"/>
    </p:custDataLst>
    <p:extLst>
      <p:ext uri="{BB962C8B-B14F-4D97-AF65-F5344CB8AC3E}">
        <p14:creationId xmlns:p14="http://schemas.microsoft.com/office/powerpoint/2010/main" val="1777603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EB036C83-0419-497B-94B9-55750336D37A}"/>
              </a:ext>
            </a:extLst>
          </p:cNvPr>
          <p:cNvSpPr/>
          <p:nvPr/>
        </p:nvSpPr>
        <p:spPr>
          <a:xfrm>
            <a:off x="5971937" y="1782616"/>
            <a:ext cx="5831157" cy="5012769"/>
          </a:xfrm>
          <a:prstGeom prst="wedgeRoundRectCallout">
            <a:avLst>
              <a:gd name="adj1" fmla="val 38545"/>
              <a:gd name="adj2" fmla="val -16851"/>
              <a:gd name="adj3" fmla="val 16667"/>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000" b="1">
                <a:solidFill>
                  <a:srgbClr val="002060"/>
                </a:solidFill>
                <a:latin typeface="Barlow Condensed" panose="00000506000000000000" pitchFamily="2" charset="0"/>
                <a:ea typeface="Cambria" panose="02040503050406030204" pitchFamily="18" charset="0"/>
              </a:rPr>
              <a:t>KEM SỮA CHUA</a:t>
            </a:r>
          </a:p>
          <a:p>
            <a:pPr algn="r"/>
            <a:r>
              <a:rPr lang="en-US" sz="2000" b="1" u="sng">
                <a:solidFill>
                  <a:srgbClr val="00B050"/>
                </a:solidFill>
                <a:latin typeface="Barlow Condensed" panose="00000506000000000000" pitchFamily="2" charset="0"/>
                <a:ea typeface="Cambria" panose="02040503050406030204" pitchFamily="18" charset="0"/>
              </a:rPr>
              <a:t>Nguyên liệu:</a:t>
            </a:r>
          </a:p>
          <a:p>
            <a:pPr algn="r"/>
            <a:r>
              <a:rPr lang="en-US" sz="2000" b="1">
                <a:solidFill>
                  <a:srgbClr val="002060"/>
                </a:solidFill>
                <a:latin typeface="Barlow Condensed" panose="00000506000000000000" pitchFamily="2" charset="0"/>
                <a:ea typeface="Cambria" panose="02040503050406030204" pitchFamily="18" charset="0"/>
              </a:rPr>
              <a:t>: 250g</a:t>
            </a:r>
          </a:p>
          <a:p>
            <a:pPr algn="r"/>
            <a:r>
              <a:rPr lang="en-US" sz="2000" b="1">
                <a:solidFill>
                  <a:srgbClr val="002060"/>
                </a:solidFill>
                <a:latin typeface="Barlow Condensed" panose="00000506000000000000" pitchFamily="2" charset="0"/>
                <a:ea typeface="Cambria" panose="02040503050406030204" pitchFamily="18" charset="0"/>
              </a:rPr>
              <a:t>Sữa chua: 100g</a:t>
            </a:r>
          </a:p>
          <a:p>
            <a:pPr algn="r"/>
            <a:r>
              <a:rPr lang="en-US" sz="2000" b="1">
                <a:solidFill>
                  <a:srgbClr val="002060"/>
                </a:solidFill>
                <a:latin typeface="Barlow Condensed" panose="00000506000000000000" pitchFamily="2" charset="0"/>
                <a:ea typeface="Cambria" panose="02040503050406030204" pitchFamily="18" charset="0"/>
              </a:rPr>
              <a:t>Mật ong: 1 thìa café</a:t>
            </a:r>
          </a:p>
          <a:p>
            <a:pPr algn="r"/>
            <a:r>
              <a:rPr lang="en-US" sz="2000" b="1" u="sng">
                <a:solidFill>
                  <a:srgbClr val="00B050"/>
                </a:solidFill>
                <a:latin typeface="Barlow Condensed" panose="00000506000000000000" pitchFamily="2" charset="0"/>
                <a:ea typeface="Cambria" panose="02040503050406030204" pitchFamily="18" charset="0"/>
              </a:rPr>
              <a:t>Dụng cụ</a:t>
            </a:r>
          </a:p>
          <a:p>
            <a:pPr algn="r"/>
            <a:r>
              <a:rPr lang="en-US" sz="2000" b="1">
                <a:solidFill>
                  <a:srgbClr val="002060"/>
                </a:solidFill>
                <a:latin typeface="Barlow Condensed" panose="00000506000000000000" pitchFamily="2" charset="0"/>
                <a:ea typeface="Cambria" panose="02040503050406030204" pitchFamily="18" charset="0"/>
              </a:rPr>
              <a:t>1 tô to</a:t>
            </a:r>
          </a:p>
          <a:p>
            <a:pPr algn="r"/>
            <a:r>
              <a:rPr lang="en-US" sz="2000" b="1">
                <a:solidFill>
                  <a:srgbClr val="002060"/>
                </a:solidFill>
                <a:latin typeface="Barlow Condensed" panose="00000506000000000000" pitchFamily="2" charset="0"/>
                <a:ea typeface="Cambria" panose="02040503050406030204" pitchFamily="18" charset="0"/>
              </a:rPr>
              <a:t>4 khuôn làm kem</a:t>
            </a:r>
          </a:p>
          <a:p>
            <a:pPr algn="ctr"/>
            <a:r>
              <a:rPr lang="en-US" sz="2000" b="1" u="sng">
                <a:solidFill>
                  <a:srgbClr val="00B050"/>
                </a:solidFill>
                <a:latin typeface="Barlow Condensed" panose="00000506000000000000" pitchFamily="2" charset="0"/>
                <a:ea typeface="Cambria" panose="02040503050406030204" pitchFamily="18" charset="0"/>
              </a:rPr>
              <a:t>Hướng dẫn: </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 </a:t>
            </a:r>
            <a:r>
              <a:rPr lang="en-US" sz="2000">
                <a:solidFill>
                  <a:srgbClr val="002060"/>
                </a:solidFill>
                <a:latin typeface="Cambria" panose="02040503050406030204" pitchFamily="18" charset="0"/>
                <a:ea typeface="Cambria" panose="02040503050406030204" pitchFamily="18" charset="0"/>
              </a:rPr>
              <a:t>Cho                      vào tô.</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 Nghiền nát</a:t>
            </a:r>
            <a:r>
              <a:rPr lang="en-US" sz="2000">
                <a:solidFill>
                  <a:srgbClr val="002060"/>
                </a:solidFill>
                <a:latin typeface="Cambria" panose="02040503050406030204" pitchFamily="18" charset="0"/>
                <a:ea typeface="Cambria" panose="02040503050406030204" pitchFamily="18" charset="0"/>
              </a:rPr>
              <a:t> </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Cho sữa chua và mật ong vào tô.</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Trộn đều hỗn hợp.</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Cho hỗn hợp vào khuôn làm kem. </a:t>
            </a:r>
          </a:p>
          <a:p>
            <a:r>
              <a:rPr lang="en-US" sz="2000">
                <a:solidFill>
                  <a:srgbClr val="002060"/>
                </a:solidFill>
                <a:latin typeface="Cambria" panose="02040503050406030204" pitchFamily="18" charset="0"/>
                <a:ea typeface="Cambria" panose="02040503050406030204" pitchFamily="18" charset="0"/>
              </a:rPr>
              <a:t>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Đặt khuôn kem và ngăn đá tủ lạnh ít nhất 4 giờ.Bước </a:t>
            </a:r>
            <a:r>
              <a:rPr lang="en-US" sz="20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000">
                <a:solidFill>
                  <a:srgbClr val="002060"/>
                </a:solidFill>
                <a:latin typeface="Cambria" panose="02040503050406030204" pitchFamily="18" charset="0"/>
                <a:ea typeface="Cambria" panose="02040503050406030204" pitchFamily="18" charset="0"/>
              </a:rPr>
              <a:t>: Lấy kem và thưởng thức</a:t>
            </a:r>
            <a:r>
              <a:rPr lang="en-US">
                <a:solidFill>
                  <a:srgbClr val="002060"/>
                </a:solidFill>
                <a:latin typeface="Cambria" panose="02040503050406030204" pitchFamily="18" charset="0"/>
                <a:ea typeface="Cambria" panose="02040503050406030204" pitchFamily="18" charset="0"/>
              </a:rPr>
              <a:t>.</a:t>
            </a:r>
            <a:endParaRPr lang="en-US">
              <a:solidFill>
                <a:schemeClr val="bg1"/>
              </a:solidFill>
              <a:latin typeface="Barlow Condensed" panose="00000506000000000000" pitchFamily="2"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65D7D05B-21F7-4725-92C3-07E3FE3B7577}"/>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4" name="Speech Bubble: Rectangle with Corners Rounded 3">
            <a:extLst>
              <a:ext uri="{FF2B5EF4-FFF2-40B4-BE49-F238E27FC236}">
                <a16:creationId xmlns:a16="http://schemas.microsoft.com/office/drawing/2014/main" id="{BD076278-A0C7-4F4B-AA9D-4FBBF6B3849C}"/>
              </a:ext>
            </a:extLst>
          </p:cNvPr>
          <p:cNvSpPr/>
          <p:nvPr/>
        </p:nvSpPr>
        <p:spPr>
          <a:xfrm>
            <a:off x="138550" y="736598"/>
            <a:ext cx="11914909" cy="969818"/>
          </a:xfrm>
          <a:prstGeom prst="wedgeRoundRectCallout">
            <a:avLst>
              <a:gd name="adj1" fmla="val 38545"/>
              <a:gd name="adj2" fmla="val -16851"/>
              <a:gd name="adj3" fmla="val 16667"/>
            </a:avLst>
          </a:pr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800" b="1">
                <a:solidFill>
                  <a:schemeClr val="bg1"/>
                </a:solidFill>
                <a:latin typeface="Barlow Condensed" panose="00000506000000000000" pitchFamily="2" charset="0"/>
                <a:ea typeface="Cambria" panose="02040503050406030204" pitchFamily="18" charset="0"/>
              </a:rPr>
              <a:t>Có THUẬT TOÁN sẵn (công thức, cách làm, hướng dẫn,..) giúp tiết kiệm thời gian hơn trong công việc thường ngày và viết chương trình trong máy tính.</a:t>
            </a:r>
          </a:p>
        </p:txBody>
      </p:sp>
      <p:sp>
        <p:nvSpPr>
          <p:cNvPr id="7" name="Speech Bubble: Rectangle with Corners Rounded 6">
            <a:extLst>
              <a:ext uri="{FF2B5EF4-FFF2-40B4-BE49-F238E27FC236}">
                <a16:creationId xmlns:a16="http://schemas.microsoft.com/office/drawing/2014/main" id="{3A6A5DC3-F87A-475E-BF17-2F401039427A}"/>
              </a:ext>
            </a:extLst>
          </p:cNvPr>
          <p:cNvSpPr/>
          <p:nvPr/>
        </p:nvSpPr>
        <p:spPr>
          <a:xfrm rot="20674037">
            <a:off x="570846" y="2162636"/>
            <a:ext cx="2537589" cy="682563"/>
          </a:xfrm>
          <a:prstGeom prst="wedgeRoundRectCallout">
            <a:avLst>
              <a:gd name="adj1" fmla="val 38545"/>
              <a:gd name="adj2" fmla="val -16851"/>
              <a:gd name="adj3" fmla="val 16667"/>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Thuật toán</a:t>
            </a:r>
          </a:p>
        </p:txBody>
      </p:sp>
      <p:sp>
        <p:nvSpPr>
          <p:cNvPr id="9" name="TextBox 8">
            <a:extLst>
              <a:ext uri="{FF2B5EF4-FFF2-40B4-BE49-F238E27FC236}">
                <a16:creationId xmlns:a16="http://schemas.microsoft.com/office/drawing/2014/main" id="{40067A9A-53F4-4469-A22B-823A1660B5F8}"/>
              </a:ext>
            </a:extLst>
          </p:cNvPr>
          <p:cNvSpPr txBox="1"/>
          <p:nvPr/>
        </p:nvSpPr>
        <p:spPr>
          <a:xfrm>
            <a:off x="10214015" y="2407406"/>
            <a:ext cx="627861" cy="400110"/>
          </a:xfrm>
          <a:prstGeom prst="rect">
            <a:avLst/>
          </a:prstGeom>
          <a:noFill/>
        </p:spPr>
        <p:txBody>
          <a:bodyPr wrap="square" rtlCol="0">
            <a:spAutoFit/>
          </a:bodyPr>
          <a:lstStyle/>
          <a:p>
            <a:pPr algn="r"/>
            <a:r>
              <a:rPr lang="en-US" sz="2000" b="1">
                <a:solidFill>
                  <a:srgbClr val="FF0000"/>
                </a:solidFill>
                <a:latin typeface="Barlow Condensed" panose="00000506000000000000" pitchFamily="2" charset="0"/>
                <a:ea typeface="Cambria" panose="02040503050406030204" pitchFamily="18" charset="0"/>
              </a:rPr>
              <a:t>Xoài</a:t>
            </a:r>
          </a:p>
        </p:txBody>
      </p:sp>
      <p:sp>
        <p:nvSpPr>
          <p:cNvPr id="10" name="TextBox 9">
            <a:extLst>
              <a:ext uri="{FF2B5EF4-FFF2-40B4-BE49-F238E27FC236}">
                <a16:creationId xmlns:a16="http://schemas.microsoft.com/office/drawing/2014/main" id="{EE04AB28-4695-490E-9441-F3CF1FF111E6}"/>
              </a:ext>
            </a:extLst>
          </p:cNvPr>
          <p:cNvSpPr txBox="1"/>
          <p:nvPr/>
        </p:nvSpPr>
        <p:spPr>
          <a:xfrm>
            <a:off x="9535356" y="1797039"/>
            <a:ext cx="627860" cy="400110"/>
          </a:xfrm>
          <a:prstGeom prst="rect">
            <a:avLst/>
          </a:prstGeom>
          <a:noFill/>
        </p:spPr>
        <p:txBody>
          <a:bodyPr wrap="square" rtlCol="0">
            <a:spAutoFit/>
          </a:bodyPr>
          <a:lstStyle/>
          <a:p>
            <a:r>
              <a:rPr lang="en-US" sz="2000" b="1">
                <a:solidFill>
                  <a:srgbClr val="FF0000"/>
                </a:solidFill>
                <a:latin typeface="Barlow Condensed" panose="00000506000000000000" pitchFamily="2" charset="0"/>
                <a:ea typeface="Cambria" panose="02040503050406030204" pitchFamily="18" charset="0"/>
              </a:rPr>
              <a:t>XOÀI</a:t>
            </a:r>
          </a:p>
        </p:txBody>
      </p:sp>
      <p:sp>
        <p:nvSpPr>
          <p:cNvPr id="11" name="TextBox 10">
            <a:extLst>
              <a:ext uri="{FF2B5EF4-FFF2-40B4-BE49-F238E27FC236}">
                <a16:creationId xmlns:a16="http://schemas.microsoft.com/office/drawing/2014/main" id="{30E27A01-4813-4772-9149-8217BA96D62E}"/>
              </a:ext>
            </a:extLst>
          </p:cNvPr>
          <p:cNvSpPr txBox="1"/>
          <p:nvPr/>
        </p:nvSpPr>
        <p:spPr>
          <a:xfrm>
            <a:off x="7945724" y="4515570"/>
            <a:ext cx="627861" cy="400110"/>
          </a:xfrm>
          <a:prstGeom prst="rect">
            <a:avLst/>
          </a:prstGeom>
          <a:noFill/>
        </p:spPr>
        <p:txBody>
          <a:bodyPr wrap="square" rtlCol="0">
            <a:spAutoFit/>
          </a:bodyPr>
          <a:lstStyle/>
          <a:p>
            <a:pPr algn="r"/>
            <a:r>
              <a:rPr lang="en-US" sz="2000" b="1">
                <a:solidFill>
                  <a:srgbClr val="FF0000"/>
                </a:solidFill>
                <a:latin typeface="Barlow Condensed" panose="00000506000000000000" pitchFamily="2" charset="0"/>
                <a:ea typeface="Cambria" panose="02040503050406030204" pitchFamily="18" charset="0"/>
              </a:rPr>
              <a:t>Xoài</a:t>
            </a:r>
          </a:p>
        </p:txBody>
      </p:sp>
      <p:sp>
        <p:nvSpPr>
          <p:cNvPr id="12" name="TextBox 11">
            <a:extLst>
              <a:ext uri="{FF2B5EF4-FFF2-40B4-BE49-F238E27FC236}">
                <a16:creationId xmlns:a16="http://schemas.microsoft.com/office/drawing/2014/main" id="{0BC3DA9C-E014-4828-A0C0-14F7F6B59DD1}"/>
              </a:ext>
            </a:extLst>
          </p:cNvPr>
          <p:cNvSpPr txBox="1"/>
          <p:nvPr/>
        </p:nvSpPr>
        <p:spPr>
          <a:xfrm>
            <a:off x="8441024" y="4836273"/>
            <a:ext cx="627861" cy="400110"/>
          </a:xfrm>
          <a:prstGeom prst="rect">
            <a:avLst/>
          </a:prstGeom>
          <a:noFill/>
        </p:spPr>
        <p:txBody>
          <a:bodyPr wrap="square" rtlCol="0">
            <a:spAutoFit/>
          </a:bodyPr>
          <a:lstStyle/>
          <a:p>
            <a:pPr algn="r"/>
            <a:r>
              <a:rPr lang="en-US" sz="2000" b="1">
                <a:solidFill>
                  <a:srgbClr val="FF0000"/>
                </a:solidFill>
                <a:latin typeface="Barlow Condensed" panose="00000506000000000000" pitchFamily="2" charset="0"/>
                <a:ea typeface="Cambria" panose="02040503050406030204" pitchFamily="18" charset="0"/>
              </a:rPr>
              <a:t>Xoài</a:t>
            </a:r>
          </a:p>
        </p:txBody>
      </p:sp>
      <p:sp>
        <p:nvSpPr>
          <p:cNvPr id="13" name="Arrow: Right 12">
            <a:extLst>
              <a:ext uri="{FF2B5EF4-FFF2-40B4-BE49-F238E27FC236}">
                <a16:creationId xmlns:a16="http://schemas.microsoft.com/office/drawing/2014/main" id="{473443BB-FEC5-4DE0-9C5D-37A4EB3556D2}"/>
              </a:ext>
            </a:extLst>
          </p:cNvPr>
          <p:cNvSpPr/>
          <p:nvPr/>
        </p:nvSpPr>
        <p:spPr>
          <a:xfrm rot="20646006">
            <a:off x="631491" y="2243354"/>
            <a:ext cx="4962767" cy="182690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Barlow Condensed" panose="00000506000000000000" pitchFamily="2" charset="0"/>
                <a:ea typeface="Cambria" panose="02040503050406030204" pitchFamily="18" charset="0"/>
              </a:rPr>
              <a:t>Công thức </a:t>
            </a:r>
          </a:p>
          <a:p>
            <a:pPr algn="ctr"/>
            <a:r>
              <a:rPr lang="en-US" sz="2800">
                <a:solidFill>
                  <a:schemeClr val="bg1"/>
                </a:solidFill>
                <a:latin typeface="Barlow Condensed" panose="00000506000000000000" pitchFamily="2" charset="0"/>
                <a:ea typeface="Cambria" panose="02040503050406030204" pitchFamily="18" charset="0"/>
              </a:rPr>
              <a:t>làm kem sữa chua trái cây</a:t>
            </a:r>
          </a:p>
        </p:txBody>
      </p:sp>
      <p:sp>
        <p:nvSpPr>
          <p:cNvPr id="14" name="TextBox 13">
            <a:extLst>
              <a:ext uri="{FF2B5EF4-FFF2-40B4-BE49-F238E27FC236}">
                <a16:creationId xmlns:a16="http://schemas.microsoft.com/office/drawing/2014/main" id="{D3251616-B86F-4A2C-9A05-AB4F25474B71}"/>
              </a:ext>
            </a:extLst>
          </p:cNvPr>
          <p:cNvSpPr txBox="1"/>
          <p:nvPr/>
        </p:nvSpPr>
        <p:spPr>
          <a:xfrm>
            <a:off x="4230236" y="3712726"/>
            <a:ext cx="1866900" cy="584775"/>
          </a:xfrm>
          <a:prstGeom prst="rect">
            <a:avLst/>
          </a:prstGeom>
          <a:noFill/>
        </p:spPr>
        <p:txBody>
          <a:bodyPr wrap="square" rtlCol="0">
            <a:spAutoFit/>
          </a:bodyPr>
          <a:lstStyle/>
          <a:p>
            <a:pPr algn="ctr"/>
            <a:r>
              <a:rPr lang="en-US" sz="3200" b="1">
                <a:solidFill>
                  <a:srgbClr val="FF0000"/>
                </a:solidFill>
                <a:latin typeface="Barlow Condensed" panose="00000506000000000000" pitchFamily="2" charset="0"/>
                <a:ea typeface="Cambria" panose="02040503050406030204" pitchFamily="18" charset="0"/>
              </a:rPr>
              <a:t>=&gt; XOÀI</a:t>
            </a:r>
          </a:p>
        </p:txBody>
      </p:sp>
      <p:pic>
        <p:nvPicPr>
          <p:cNvPr id="1026" name="Picture 2" descr="7 loại trái cây giúp tăng cường trí nhớ hoàn hảo">
            <a:extLst>
              <a:ext uri="{FF2B5EF4-FFF2-40B4-BE49-F238E27FC236}">
                <a16:creationId xmlns:a16="http://schemas.microsoft.com/office/drawing/2014/main" id="{67DC7EBA-F4DF-4B06-B0DE-F0C928E79B08}"/>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8890" y="4184816"/>
            <a:ext cx="4487648" cy="24715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76FD523-F4E7-4423-8800-3C5192AA5470}"/>
              </a:ext>
            </a:extLst>
          </p:cNvPr>
          <p:cNvSpPr txBox="1"/>
          <p:nvPr/>
        </p:nvSpPr>
        <p:spPr>
          <a:xfrm>
            <a:off x="9501018" y="1808180"/>
            <a:ext cx="961771" cy="400110"/>
          </a:xfrm>
          <a:prstGeom prst="rect">
            <a:avLst/>
          </a:prstGeom>
          <a:noFill/>
        </p:spPr>
        <p:txBody>
          <a:bodyPr wrap="square" rtlCol="0">
            <a:spAutoFit/>
          </a:bodyPr>
          <a:lstStyle/>
          <a:p>
            <a:r>
              <a:rPr lang="en-US" sz="2000" b="1">
                <a:solidFill>
                  <a:srgbClr val="FF0000"/>
                </a:solidFill>
                <a:latin typeface="Barlow Condensed" panose="00000506000000000000" pitchFamily="2" charset="0"/>
                <a:ea typeface="Cambria" panose="02040503050406030204" pitchFamily="18" charset="0"/>
              </a:rPr>
              <a:t>CHUỐI</a:t>
            </a:r>
          </a:p>
        </p:txBody>
      </p:sp>
      <p:sp>
        <p:nvSpPr>
          <p:cNvPr id="19" name="TextBox 18">
            <a:extLst>
              <a:ext uri="{FF2B5EF4-FFF2-40B4-BE49-F238E27FC236}">
                <a16:creationId xmlns:a16="http://schemas.microsoft.com/office/drawing/2014/main" id="{8B2BC6DC-B362-4E27-8E56-4B4A9521C8BE}"/>
              </a:ext>
            </a:extLst>
          </p:cNvPr>
          <p:cNvSpPr txBox="1"/>
          <p:nvPr/>
        </p:nvSpPr>
        <p:spPr>
          <a:xfrm>
            <a:off x="9535356" y="1803537"/>
            <a:ext cx="627860" cy="400110"/>
          </a:xfrm>
          <a:prstGeom prst="rect">
            <a:avLst/>
          </a:prstGeom>
          <a:noFill/>
        </p:spPr>
        <p:txBody>
          <a:bodyPr wrap="square" rtlCol="0">
            <a:spAutoFit/>
          </a:bodyPr>
          <a:lstStyle/>
          <a:p>
            <a:r>
              <a:rPr lang="en-US" sz="2000" b="1">
                <a:solidFill>
                  <a:srgbClr val="FF0000"/>
                </a:solidFill>
                <a:latin typeface="Barlow Condensed" panose="00000506000000000000" pitchFamily="2" charset="0"/>
                <a:ea typeface="Cambria" panose="02040503050406030204" pitchFamily="18" charset="0"/>
              </a:rPr>
              <a:t>BƠ</a:t>
            </a:r>
          </a:p>
        </p:txBody>
      </p:sp>
      <p:sp>
        <p:nvSpPr>
          <p:cNvPr id="20" name="TextBox 19">
            <a:extLst>
              <a:ext uri="{FF2B5EF4-FFF2-40B4-BE49-F238E27FC236}">
                <a16:creationId xmlns:a16="http://schemas.microsoft.com/office/drawing/2014/main" id="{A9EDAE62-67C5-4F5B-9D95-97DAD7445380}"/>
              </a:ext>
            </a:extLst>
          </p:cNvPr>
          <p:cNvSpPr txBox="1"/>
          <p:nvPr/>
        </p:nvSpPr>
        <p:spPr>
          <a:xfrm>
            <a:off x="10059195" y="2409260"/>
            <a:ext cx="805800" cy="400110"/>
          </a:xfrm>
          <a:prstGeom prst="rect">
            <a:avLst/>
          </a:prstGeom>
          <a:noFill/>
        </p:spPr>
        <p:txBody>
          <a:bodyPr wrap="square" rtlCol="0">
            <a:spAutoFit/>
          </a:bodyPr>
          <a:lstStyle/>
          <a:p>
            <a:pPr algn="r"/>
            <a:r>
              <a:rPr lang="en-US" sz="2000" b="1">
                <a:solidFill>
                  <a:srgbClr val="FF0000"/>
                </a:solidFill>
                <a:latin typeface="Barlow Condensed" panose="00000506000000000000" pitchFamily="2" charset="0"/>
                <a:ea typeface="Cambria" panose="02040503050406030204" pitchFamily="18" charset="0"/>
              </a:rPr>
              <a:t>Chuối</a:t>
            </a:r>
          </a:p>
        </p:txBody>
      </p:sp>
      <p:sp>
        <p:nvSpPr>
          <p:cNvPr id="21" name="TextBox 20">
            <a:extLst>
              <a:ext uri="{FF2B5EF4-FFF2-40B4-BE49-F238E27FC236}">
                <a16:creationId xmlns:a16="http://schemas.microsoft.com/office/drawing/2014/main" id="{39045342-C9FB-45C0-B56E-9965D53A285F}"/>
              </a:ext>
            </a:extLst>
          </p:cNvPr>
          <p:cNvSpPr txBox="1"/>
          <p:nvPr/>
        </p:nvSpPr>
        <p:spPr>
          <a:xfrm>
            <a:off x="10052000" y="2396265"/>
            <a:ext cx="805800" cy="400110"/>
          </a:xfrm>
          <a:prstGeom prst="rect">
            <a:avLst/>
          </a:prstGeom>
          <a:noFill/>
        </p:spPr>
        <p:txBody>
          <a:bodyPr wrap="square" rtlCol="0">
            <a:spAutoFit/>
          </a:bodyPr>
          <a:lstStyle/>
          <a:p>
            <a:pPr algn="r"/>
            <a:r>
              <a:rPr lang="en-US" sz="2000" b="1">
                <a:solidFill>
                  <a:srgbClr val="FF0000"/>
                </a:solidFill>
                <a:latin typeface="Barlow Condensed" panose="00000506000000000000" pitchFamily="2" charset="0"/>
                <a:ea typeface="Cambria" panose="02040503050406030204" pitchFamily="18" charset="0"/>
              </a:rPr>
              <a:t>B</a:t>
            </a:r>
            <a:r>
              <a:rPr lang="vi-VN" sz="2000" b="1">
                <a:solidFill>
                  <a:srgbClr val="FF0000"/>
                </a:solidFill>
                <a:latin typeface="Barlow Condensed" panose="00000506000000000000" pitchFamily="2" charset="0"/>
                <a:ea typeface="Cambria" panose="02040503050406030204" pitchFamily="18" charset="0"/>
              </a:rPr>
              <a:t>ơ</a:t>
            </a:r>
            <a:endParaRPr lang="en-US" sz="2000" b="1">
              <a:solidFill>
                <a:srgbClr val="FF0000"/>
              </a:solidFill>
              <a:latin typeface="Barlow Condensed" panose="00000506000000000000" pitchFamily="2" charset="0"/>
              <a:ea typeface="Cambria" panose="02040503050406030204" pitchFamily="18" charset="0"/>
            </a:endParaRPr>
          </a:p>
        </p:txBody>
      </p:sp>
      <p:sp>
        <p:nvSpPr>
          <p:cNvPr id="22" name="TextBox 21">
            <a:extLst>
              <a:ext uri="{FF2B5EF4-FFF2-40B4-BE49-F238E27FC236}">
                <a16:creationId xmlns:a16="http://schemas.microsoft.com/office/drawing/2014/main" id="{609A7113-A8D9-4363-99E8-FDF17F4F39E3}"/>
              </a:ext>
            </a:extLst>
          </p:cNvPr>
          <p:cNvSpPr txBox="1"/>
          <p:nvPr/>
        </p:nvSpPr>
        <p:spPr>
          <a:xfrm>
            <a:off x="7822717" y="4519585"/>
            <a:ext cx="805800" cy="400110"/>
          </a:xfrm>
          <a:prstGeom prst="rect">
            <a:avLst/>
          </a:prstGeom>
          <a:noFill/>
        </p:spPr>
        <p:txBody>
          <a:bodyPr wrap="square" rtlCol="0">
            <a:spAutoFit/>
          </a:bodyPr>
          <a:lstStyle/>
          <a:p>
            <a:pPr algn="r"/>
            <a:r>
              <a:rPr lang="en-US" sz="2000" b="1">
                <a:solidFill>
                  <a:srgbClr val="FF0000"/>
                </a:solidFill>
                <a:latin typeface="Barlow Condensed" panose="00000506000000000000" pitchFamily="2" charset="0"/>
                <a:ea typeface="Cambria" panose="02040503050406030204" pitchFamily="18" charset="0"/>
              </a:rPr>
              <a:t>Chuối</a:t>
            </a:r>
          </a:p>
        </p:txBody>
      </p:sp>
      <p:sp>
        <p:nvSpPr>
          <p:cNvPr id="23" name="TextBox 22">
            <a:extLst>
              <a:ext uri="{FF2B5EF4-FFF2-40B4-BE49-F238E27FC236}">
                <a16:creationId xmlns:a16="http://schemas.microsoft.com/office/drawing/2014/main" id="{0140E897-80DF-4025-8876-E086713A8B31}"/>
              </a:ext>
            </a:extLst>
          </p:cNvPr>
          <p:cNvSpPr txBox="1"/>
          <p:nvPr/>
        </p:nvSpPr>
        <p:spPr>
          <a:xfrm>
            <a:off x="8374386" y="4856428"/>
            <a:ext cx="805800" cy="400110"/>
          </a:xfrm>
          <a:prstGeom prst="rect">
            <a:avLst/>
          </a:prstGeom>
          <a:noFill/>
        </p:spPr>
        <p:txBody>
          <a:bodyPr wrap="square" rtlCol="0">
            <a:spAutoFit/>
          </a:bodyPr>
          <a:lstStyle/>
          <a:p>
            <a:pPr algn="r"/>
            <a:r>
              <a:rPr lang="en-US" sz="2000" b="1">
                <a:solidFill>
                  <a:srgbClr val="FF0000"/>
                </a:solidFill>
                <a:latin typeface="Barlow Condensed" panose="00000506000000000000" pitchFamily="2" charset="0"/>
                <a:ea typeface="Cambria" panose="02040503050406030204" pitchFamily="18" charset="0"/>
              </a:rPr>
              <a:t>Chuối</a:t>
            </a:r>
          </a:p>
        </p:txBody>
      </p:sp>
      <p:sp>
        <p:nvSpPr>
          <p:cNvPr id="24" name="TextBox 23">
            <a:extLst>
              <a:ext uri="{FF2B5EF4-FFF2-40B4-BE49-F238E27FC236}">
                <a16:creationId xmlns:a16="http://schemas.microsoft.com/office/drawing/2014/main" id="{2E9AC42E-A45B-4788-AADD-D4E2EB07EA54}"/>
              </a:ext>
            </a:extLst>
          </p:cNvPr>
          <p:cNvSpPr txBox="1"/>
          <p:nvPr/>
        </p:nvSpPr>
        <p:spPr>
          <a:xfrm>
            <a:off x="7544353" y="4516363"/>
            <a:ext cx="805800" cy="400110"/>
          </a:xfrm>
          <a:prstGeom prst="rect">
            <a:avLst/>
          </a:prstGeom>
          <a:noFill/>
        </p:spPr>
        <p:txBody>
          <a:bodyPr wrap="square" rtlCol="0">
            <a:spAutoFit/>
          </a:bodyPr>
          <a:lstStyle/>
          <a:p>
            <a:pPr algn="r"/>
            <a:r>
              <a:rPr lang="en-US" sz="2000" b="1">
                <a:solidFill>
                  <a:srgbClr val="FF0000"/>
                </a:solidFill>
                <a:latin typeface="Barlow Condensed" panose="00000506000000000000" pitchFamily="2" charset="0"/>
                <a:ea typeface="Cambria" panose="02040503050406030204" pitchFamily="18" charset="0"/>
              </a:rPr>
              <a:t>B</a:t>
            </a:r>
            <a:r>
              <a:rPr lang="vi-VN" sz="2000" b="1">
                <a:solidFill>
                  <a:srgbClr val="FF0000"/>
                </a:solidFill>
                <a:latin typeface="Barlow Condensed" panose="00000506000000000000" pitchFamily="2" charset="0"/>
                <a:ea typeface="Cambria" panose="02040503050406030204" pitchFamily="18" charset="0"/>
              </a:rPr>
              <a:t>ơ</a:t>
            </a:r>
            <a:endParaRPr lang="en-US" sz="2000" b="1">
              <a:solidFill>
                <a:srgbClr val="FF0000"/>
              </a:solidFill>
              <a:latin typeface="Barlow Condensed" panose="00000506000000000000" pitchFamily="2" charset="0"/>
              <a:ea typeface="Cambria" panose="02040503050406030204" pitchFamily="18" charset="0"/>
            </a:endParaRPr>
          </a:p>
        </p:txBody>
      </p:sp>
      <p:sp>
        <p:nvSpPr>
          <p:cNvPr id="25" name="TextBox 24">
            <a:extLst>
              <a:ext uri="{FF2B5EF4-FFF2-40B4-BE49-F238E27FC236}">
                <a16:creationId xmlns:a16="http://schemas.microsoft.com/office/drawing/2014/main" id="{516FD8D6-13D4-435B-921D-CAF1C9144F39}"/>
              </a:ext>
            </a:extLst>
          </p:cNvPr>
          <p:cNvSpPr txBox="1"/>
          <p:nvPr/>
        </p:nvSpPr>
        <p:spPr>
          <a:xfrm>
            <a:off x="8395893" y="4851647"/>
            <a:ext cx="478986" cy="400110"/>
          </a:xfrm>
          <a:prstGeom prst="rect">
            <a:avLst/>
          </a:prstGeom>
          <a:noFill/>
        </p:spPr>
        <p:txBody>
          <a:bodyPr wrap="square" rtlCol="0">
            <a:spAutoFit/>
          </a:bodyPr>
          <a:lstStyle/>
          <a:p>
            <a:pPr algn="r"/>
            <a:r>
              <a:rPr lang="en-US" sz="2000" b="1">
                <a:solidFill>
                  <a:srgbClr val="FF0000"/>
                </a:solidFill>
                <a:latin typeface="Barlow Condensed" panose="00000506000000000000" pitchFamily="2" charset="0"/>
                <a:ea typeface="Cambria" panose="02040503050406030204" pitchFamily="18" charset="0"/>
              </a:rPr>
              <a:t>B</a:t>
            </a:r>
            <a:r>
              <a:rPr lang="vi-VN" sz="2000" b="1">
                <a:solidFill>
                  <a:srgbClr val="FF0000"/>
                </a:solidFill>
                <a:latin typeface="Barlow Condensed" panose="00000506000000000000" pitchFamily="2" charset="0"/>
                <a:ea typeface="Cambria" panose="02040503050406030204" pitchFamily="18" charset="0"/>
              </a:rPr>
              <a:t>ơ</a:t>
            </a:r>
            <a:endParaRPr lang="en-US" sz="2000" b="1">
              <a:solidFill>
                <a:srgbClr val="FF0000"/>
              </a:solidFill>
              <a:latin typeface="Barlow Condensed" panose="00000506000000000000" pitchFamily="2" charset="0"/>
              <a:ea typeface="Cambria" panose="02040503050406030204" pitchFamily="18" charset="0"/>
            </a:endParaRPr>
          </a:p>
        </p:txBody>
      </p:sp>
      <p:pic>
        <p:nvPicPr>
          <p:cNvPr id="1030" name="Picture 6" descr="Cách làm sữa chua xoài dứa ngon tuyệt tại nhà - MVietQ">
            <a:extLst>
              <a:ext uri="{FF2B5EF4-FFF2-40B4-BE49-F238E27FC236}">
                <a16:creationId xmlns:a16="http://schemas.microsoft.com/office/drawing/2014/main" id="{4C9678AC-D90D-483A-88EA-087BC020FC9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4912" y="2019682"/>
            <a:ext cx="2558823" cy="19617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3 bước làm mặt nạ sữa chua chuối trị mụn – Mình là con gái – Chuyên trang  dành cho con gái">
            <a:extLst>
              <a:ext uri="{FF2B5EF4-FFF2-40B4-BE49-F238E27FC236}">
                <a16:creationId xmlns:a16="http://schemas.microsoft.com/office/drawing/2014/main" id="{3C46CA6A-0E73-4546-9E42-736981B4BEA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9768" y="2309193"/>
            <a:ext cx="3406697" cy="16293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ách đắp mặt nạ bơ và sữa chua tút lại làn da trắng sáng | HoiBenh.com">
            <a:extLst>
              <a:ext uri="{FF2B5EF4-FFF2-40B4-BE49-F238E27FC236}">
                <a16:creationId xmlns:a16="http://schemas.microsoft.com/office/drawing/2014/main" id="{C25588B5-D21E-42D6-A15F-4B245C5AE7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4881" y="1978368"/>
            <a:ext cx="3194068" cy="23156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857BA6F-6B63-4C91-BF3E-B0D09B85E1CC}"/>
              </a:ext>
            </a:extLst>
          </p:cNvPr>
          <p:cNvSpPr txBox="1"/>
          <p:nvPr/>
        </p:nvSpPr>
        <p:spPr>
          <a:xfrm>
            <a:off x="4230236" y="4327779"/>
            <a:ext cx="1866900" cy="584775"/>
          </a:xfrm>
          <a:prstGeom prst="rect">
            <a:avLst/>
          </a:prstGeom>
          <a:noFill/>
        </p:spPr>
        <p:txBody>
          <a:bodyPr wrap="square" rtlCol="0">
            <a:spAutoFit/>
          </a:bodyPr>
          <a:lstStyle/>
          <a:p>
            <a:pPr algn="ctr"/>
            <a:r>
              <a:rPr lang="en-US" sz="3200" b="1">
                <a:solidFill>
                  <a:srgbClr val="FF0000"/>
                </a:solidFill>
                <a:latin typeface="Barlow Condensed" panose="00000506000000000000" pitchFamily="2" charset="0"/>
                <a:ea typeface="Cambria" panose="02040503050406030204" pitchFamily="18" charset="0"/>
              </a:rPr>
              <a:t>=&gt; CHUỐI</a:t>
            </a:r>
          </a:p>
        </p:txBody>
      </p:sp>
      <p:sp>
        <p:nvSpPr>
          <p:cNvPr id="16" name="TextBox 15">
            <a:extLst>
              <a:ext uri="{FF2B5EF4-FFF2-40B4-BE49-F238E27FC236}">
                <a16:creationId xmlns:a16="http://schemas.microsoft.com/office/drawing/2014/main" id="{CCCA1E3C-9B56-4124-A1ED-D280F7CB415F}"/>
              </a:ext>
            </a:extLst>
          </p:cNvPr>
          <p:cNvSpPr txBox="1"/>
          <p:nvPr/>
        </p:nvSpPr>
        <p:spPr>
          <a:xfrm>
            <a:off x="4215676" y="4932094"/>
            <a:ext cx="1866900" cy="584775"/>
          </a:xfrm>
          <a:prstGeom prst="rect">
            <a:avLst/>
          </a:prstGeom>
          <a:noFill/>
        </p:spPr>
        <p:txBody>
          <a:bodyPr wrap="square" rtlCol="0">
            <a:spAutoFit/>
          </a:bodyPr>
          <a:lstStyle/>
          <a:p>
            <a:pPr algn="ctr"/>
            <a:r>
              <a:rPr lang="en-US" sz="3200" b="1">
                <a:solidFill>
                  <a:srgbClr val="FF0000"/>
                </a:solidFill>
                <a:latin typeface="Barlow Condensed" panose="00000506000000000000" pitchFamily="2" charset="0"/>
                <a:ea typeface="Cambria" panose="02040503050406030204" pitchFamily="18" charset="0"/>
              </a:rPr>
              <a:t>=&gt; BƠ</a:t>
            </a:r>
          </a:p>
        </p:txBody>
      </p:sp>
      <p:sp>
        <p:nvSpPr>
          <p:cNvPr id="30" name="TextBox 29">
            <a:extLst>
              <a:ext uri="{FF2B5EF4-FFF2-40B4-BE49-F238E27FC236}">
                <a16:creationId xmlns:a16="http://schemas.microsoft.com/office/drawing/2014/main" id="{63F13467-291A-436B-AC86-83D8DC63E515}"/>
              </a:ext>
            </a:extLst>
          </p:cNvPr>
          <p:cNvSpPr txBox="1"/>
          <p:nvPr/>
        </p:nvSpPr>
        <p:spPr>
          <a:xfrm>
            <a:off x="6761134" y="2783817"/>
            <a:ext cx="2359962" cy="769441"/>
          </a:xfrm>
          <a:prstGeom prst="rect">
            <a:avLst/>
          </a:prstGeom>
          <a:solidFill>
            <a:srgbClr val="FFFF00"/>
          </a:solidFill>
        </p:spPr>
        <p:txBody>
          <a:bodyPr wrap="square" rtlCol="0">
            <a:spAutoFit/>
          </a:bodyPr>
          <a:lstStyle/>
          <a:p>
            <a:pPr algn="ctr"/>
            <a:r>
              <a:rPr lang="en-US" sz="4400" b="1">
                <a:solidFill>
                  <a:srgbClr val="FF0000"/>
                </a:solidFill>
                <a:latin typeface="Barlow Condensed" panose="00000506000000000000" pitchFamily="2" charset="0"/>
                <a:ea typeface="Cambria" panose="02040503050406030204" pitchFamily="18" charset="0"/>
              </a:rPr>
              <a:t>TRÁI CÂY</a:t>
            </a:r>
          </a:p>
        </p:txBody>
      </p:sp>
    </p:spTree>
    <p:custDataLst>
      <p:tags r:id="rId1"/>
    </p:custDataLst>
    <p:extLst>
      <p:ext uri="{BB962C8B-B14F-4D97-AF65-F5344CB8AC3E}">
        <p14:creationId xmlns:p14="http://schemas.microsoft.com/office/powerpoint/2010/main" val="398023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
                                        <p:tgtEl>
                                          <p:spTgt spid="13"/>
                                        </p:tgtEl>
                                      </p:cBhvr>
                                    </p:animEffect>
                                    <p:anim calcmode="lin" valueType="num">
                                      <p:cBhvr>
                                        <p:cTn id="18" dur="400" fill="hold"/>
                                        <p:tgtEl>
                                          <p:spTgt spid="13"/>
                                        </p:tgtEl>
                                        <p:attrNameLst>
                                          <p:attrName>ppt_x</p:attrName>
                                        </p:attrNameLst>
                                      </p:cBhvr>
                                      <p:tavLst>
                                        <p:tav tm="0">
                                          <p:val>
                                            <p:strVal val="#ppt_x"/>
                                          </p:val>
                                        </p:tav>
                                        <p:tav tm="100000">
                                          <p:val>
                                            <p:strVal val="#ppt_x"/>
                                          </p:val>
                                        </p:tav>
                                      </p:tavLst>
                                    </p:anim>
                                    <p:anim calcmode="lin" valueType="num">
                                      <p:cBhvr>
                                        <p:cTn id="19" dur="400" fill="hold"/>
                                        <p:tgtEl>
                                          <p:spTgt spid="13"/>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2" presetID="9"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dissolve">
                                      <p:cBhvr>
                                        <p:cTn id="24" dur="500"/>
                                        <p:tgtEl>
                                          <p:spTgt spid="1026"/>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iterate type="lt">
                                    <p:tmPct val="0"/>
                                  </p:iterate>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iterate type="lt">
                                    <p:tmPct val="0"/>
                                  </p:iterate>
                                  <p:childTnLst>
                                    <p:animEffect transition="out" filter="fade">
                                      <p:cBhvr>
                                        <p:cTn id="36" dur="1000"/>
                                        <p:tgtEl>
                                          <p:spTgt spid="30"/>
                                        </p:tgtEl>
                                      </p:cBhvr>
                                    </p:animEffect>
                                    <p:anim calcmode="lin" valueType="num">
                                      <p:cBhvr>
                                        <p:cTn id="37" dur="1000"/>
                                        <p:tgtEl>
                                          <p:spTgt spid="30"/>
                                        </p:tgtEl>
                                        <p:attrNameLst>
                                          <p:attrName>ppt_x</p:attrName>
                                        </p:attrNameLst>
                                      </p:cBhvr>
                                      <p:tavLst>
                                        <p:tav tm="0">
                                          <p:val>
                                            <p:strVal val="ppt_x"/>
                                          </p:val>
                                        </p:tav>
                                        <p:tav tm="100000">
                                          <p:val>
                                            <p:strVal val="ppt_x"/>
                                          </p:val>
                                        </p:tav>
                                      </p:tavLst>
                                    </p:anim>
                                    <p:anim calcmode="lin" valueType="num">
                                      <p:cBhvr>
                                        <p:cTn id="38" dur="1000"/>
                                        <p:tgtEl>
                                          <p:spTgt spid="30"/>
                                        </p:tgtEl>
                                        <p:attrNameLst>
                                          <p:attrName>ppt_y</p:attrName>
                                        </p:attrNameLst>
                                      </p:cBhvr>
                                      <p:tavLst>
                                        <p:tav tm="0">
                                          <p:val>
                                            <p:strVal val="ppt_y"/>
                                          </p:val>
                                        </p:tav>
                                        <p:tav tm="100000">
                                          <p:val>
                                            <p:strVal val="ppt_y+.1"/>
                                          </p:val>
                                        </p:tav>
                                      </p:tavLst>
                                    </p:anim>
                                    <p:set>
                                      <p:cBhvr>
                                        <p:cTn id="39" dur="1" fill="hold">
                                          <p:stCondLst>
                                            <p:cond delay="999"/>
                                          </p:stCondLst>
                                        </p:cTn>
                                        <p:tgtEl>
                                          <p:spTgt spid="3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030"/>
                                        </p:tgtEl>
                                        <p:attrNameLst>
                                          <p:attrName>style.visibility</p:attrName>
                                        </p:attrNameLst>
                                      </p:cBhvr>
                                      <p:to>
                                        <p:strVal val="visible"/>
                                      </p:to>
                                    </p:set>
                                    <p:animEffect transition="in" filter="fade">
                                      <p:cBhvr>
                                        <p:cTn id="48" dur="1000"/>
                                        <p:tgtEl>
                                          <p:spTgt spid="1030"/>
                                        </p:tgtEl>
                                      </p:cBhvr>
                                    </p:animEffect>
                                    <p:anim calcmode="lin" valueType="num">
                                      <p:cBhvr>
                                        <p:cTn id="49" dur="1000" fill="hold"/>
                                        <p:tgtEl>
                                          <p:spTgt spid="1030"/>
                                        </p:tgtEl>
                                        <p:attrNameLst>
                                          <p:attrName>ppt_x</p:attrName>
                                        </p:attrNameLst>
                                      </p:cBhvr>
                                      <p:tavLst>
                                        <p:tav tm="0">
                                          <p:val>
                                            <p:strVal val="#ppt_x"/>
                                          </p:val>
                                        </p:tav>
                                        <p:tav tm="100000">
                                          <p:val>
                                            <p:strVal val="#ppt_x"/>
                                          </p:val>
                                        </p:tav>
                                      </p:tavLst>
                                    </p:anim>
                                    <p:anim calcmode="lin" valueType="num">
                                      <p:cBhvr>
                                        <p:cTn id="50"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1" fill="hold" nodeType="clickEffect">
                                  <p:stCondLst>
                                    <p:cond delay="0"/>
                                  </p:stCondLst>
                                  <p:childTnLst>
                                    <p:anim calcmode="lin" valueType="num">
                                      <p:cBhvr additive="base">
                                        <p:cTn id="72" dur="500"/>
                                        <p:tgtEl>
                                          <p:spTgt spid="1030"/>
                                        </p:tgtEl>
                                        <p:attrNameLst>
                                          <p:attrName>ppt_x</p:attrName>
                                        </p:attrNameLst>
                                      </p:cBhvr>
                                      <p:tavLst>
                                        <p:tav tm="0">
                                          <p:val>
                                            <p:strVal val="ppt_x"/>
                                          </p:val>
                                        </p:tav>
                                        <p:tav tm="100000">
                                          <p:val>
                                            <p:strVal val="ppt_x"/>
                                          </p:val>
                                        </p:tav>
                                      </p:tavLst>
                                    </p:anim>
                                    <p:anim calcmode="lin" valueType="num">
                                      <p:cBhvr additive="base">
                                        <p:cTn id="73" dur="500"/>
                                        <p:tgtEl>
                                          <p:spTgt spid="1030"/>
                                        </p:tgtEl>
                                        <p:attrNameLst>
                                          <p:attrName>ppt_y</p:attrName>
                                        </p:attrNameLst>
                                      </p:cBhvr>
                                      <p:tavLst>
                                        <p:tav tm="0">
                                          <p:val>
                                            <p:strVal val="ppt_y"/>
                                          </p:val>
                                        </p:tav>
                                        <p:tav tm="100000">
                                          <p:val>
                                            <p:strVal val="0-ppt_h/2"/>
                                          </p:val>
                                        </p:tav>
                                      </p:tavLst>
                                    </p:anim>
                                    <p:set>
                                      <p:cBhvr>
                                        <p:cTn id="74" dur="1" fill="hold">
                                          <p:stCondLst>
                                            <p:cond delay="499"/>
                                          </p:stCondLst>
                                        </p:cTn>
                                        <p:tgtEl>
                                          <p:spTgt spid="1030"/>
                                        </p:tgtEl>
                                        <p:attrNameLst>
                                          <p:attrName>style.visibility</p:attrName>
                                        </p:attrNameLst>
                                      </p:cBhvr>
                                      <p:to>
                                        <p:strVal val="hidden"/>
                                      </p:to>
                                    </p:set>
                                  </p:childTnLst>
                                </p:cTn>
                              </p:par>
                              <p:par>
                                <p:cTn id="75" presetID="2" presetClass="exit" presetSubtype="1" fill="hold" grpId="1" nodeType="withEffect">
                                  <p:stCondLst>
                                    <p:cond delay="0"/>
                                  </p:stCondLst>
                                  <p:childTnLst>
                                    <p:anim calcmode="lin" valueType="num">
                                      <p:cBhvr additive="base">
                                        <p:cTn id="76" dur="500"/>
                                        <p:tgtEl>
                                          <p:spTgt spid="10"/>
                                        </p:tgtEl>
                                        <p:attrNameLst>
                                          <p:attrName>ppt_x</p:attrName>
                                        </p:attrNameLst>
                                      </p:cBhvr>
                                      <p:tavLst>
                                        <p:tav tm="0">
                                          <p:val>
                                            <p:strVal val="ppt_x"/>
                                          </p:val>
                                        </p:tav>
                                        <p:tav tm="100000">
                                          <p:val>
                                            <p:strVal val="ppt_x"/>
                                          </p:val>
                                        </p:tav>
                                      </p:tavLst>
                                    </p:anim>
                                    <p:anim calcmode="lin" valueType="num">
                                      <p:cBhvr additive="base">
                                        <p:cTn id="77" dur="500"/>
                                        <p:tgtEl>
                                          <p:spTgt spid="10"/>
                                        </p:tgtEl>
                                        <p:attrNameLst>
                                          <p:attrName>ppt_y</p:attrName>
                                        </p:attrNameLst>
                                      </p:cBhvr>
                                      <p:tavLst>
                                        <p:tav tm="0">
                                          <p:val>
                                            <p:strVal val="ppt_y"/>
                                          </p:val>
                                        </p:tav>
                                        <p:tav tm="100000">
                                          <p:val>
                                            <p:strVal val="0-ppt_h/2"/>
                                          </p:val>
                                        </p:tav>
                                      </p:tavLst>
                                    </p:anim>
                                    <p:set>
                                      <p:cBhvr>
                                        <p:cTn id="78" dur="1" fill="hold">
                                          <p:stCondLst>
                                            <p:cond delay="499"/>
                                          </p:stCondLst>
                                        </p:cTn>
                                        <p:tgtEl>
                                          <p:spTgt spid="10"/>
                                        </p:tgtEl>
                                        <p:attrNameLst>
                                          <p:attrName>style.visibility</p:attrName>
                                        </p:attrNameLst>
                                      </p:cBhvr>
                                      <p:to>
                                        <p:strVal val="hidden"/>
                                      </p:to>
                                    </p:set>
                                  </p:childTnLst>
                                </p:cTn>
                              </p:par>
                              <p:par>
                                <p:cTn id="79" presetID="2" presetClass="exit" presetSubtype="1" fill="hold" grpId="1" nodeType="withEffect">
                                  <p:stCondLst>
                                    <p:cond delay="0"/>
                                  </p:stCondLst>
                                  <p:childTnLst>
                                    <p:anim calcmode="lin" valueType="num">
                                      <p:cBhvr additive="base">
                                        <p:cTn id="80" dur="500"/>
                                        <p:tgtEl>
                                          <p:spTgt spid="9"/>
                                        </p:tgtEl>
                                        <p:attrNameLst>
                                          <p:attrName>ppt_x</p:attrName>
                                        </p:attrNameLst>
                                      </p:cBhvr>
                                      <p:tavLst>
                                        <p:tav tm="0">
                                          <p:val>
                                            <p:strVal val="ppt_x"/>
                                          </p:val>
                                        </p:tav>
                                        <p:tav tm="100000">
                                          <p:val>
                                            <p:strVal val="ppt_x"/>
                                          </p:val>
                                        </p:tav>
                                      </p:tavLst>
                                    </p:anim>
                                    <p:anim calcmode="lin" valueType="num">
                                      <p:cBhvr additive="base">
                                        <p:cTn id="81" dur="500"/>
                                        <p:tgtEl>
                                          <p:spTgt spid="9"/>
                                        </p:tgtEl>
                                        <p:attrNameLst>
                                          <p:attrName>ppt_y</p:attrName>
                                        </p:attrNameLst>
                                      </p:cBhvr>
                                      <p:tavLst>
                                        <p:tav tm="0">
                                          <p:val>
                                            <p:strVal val="ppt_y"/>
                                          </p:val>
                                        </p:tav>
                                        <p:tav tm="100000">
                                          <p:val>
                                            <p:strVal val="0-ppt_h/2"/>
                                          </p:val>
                                        </p:tav>
                                      </p:tavLst>
                                    </p:anim>
                                    <p:set>
                                      <p:cBhvr>
                                        <p:cTn id="82" dur="1" fill="hold">
                                          <p:stCondLst>
                                            <p:cond delay="499"/>
                                          </p:stCondLst>
                                        </p:cTn>
                                        <p:tgtEl>
                                          <p:spTgt spid="9"/>
                                        </p:tgtEl>
                                        <p:attrNameLst>
                                          <p:attrName>style.visibility</p:attrName>
                                        </p:attrNameLst>
                                      </p:cBhvr>
                                      <p:to>
                                        <p:strVal val="hidden"/>
                                      </p:to>
                                    </p:set>
                                  </p:childTnLst>
                                </p:cTn>
                              </p:par>
                              <p:par>
                                <p:cTn id="83" presetID="2" presetClass="exit" presetSubtype="1" fill="hold" grpId="1" nodeType="withEffect">
                                  <p:stCondLst>
                                    <p:cond delay="0"/>
                                  </p:stCondLst>
                                  <p:childTnLst>
                                    <p:anim calcmode="lin" valueType="num">
                                      <p:cBhvr additive="base">
                                        <p:cTn id="84" dur="500"/>
                                        <p:tgtEl>
                                          <p:spTgt spid="11"/>
                                        </p:tgtEl>
                                        <p:attrNameLst>
                                          <p:attrName>ppt_x</p:attrName>
                                        </p:attrNameLst>
                                      </p:cBhvr>
                                      <p:tavLst>
                                        <p:tav tm="0">
                                          <p:val>
                                            <p:strVal val="ppt_x"/>
                                          </p:val>
                                        </p:tav>
                                        <p:tav tm="100000">
                                          <p:val>
                                            <p:strVal val="ppt_x"/>
                                          </p:val>
                                        </p:tav>
                                      </p:tavLst>
                                    </p:anim>
                                    <p:anim calcmode="lin" valueType="num">
                                      <p:cBhvr additive="base">
                                        <p:cTn id="85" dur="500"/>
                                        <p:tgtEl>
                                          <p:spTgt spid="11"/>
                                        </p:tgtEl>
                                        <p:attrNameLst>
                                          <p:attrName>ppt_y</p:attrName>
                                        </p:attrNameLst>
                                      </p:cBhvr>
                                      <p:tavLst>
                                        <p:tav tm="0">
                                          <p:val>
                                            <p:strVal val="ppt_y"/>
                                          </p:val>
                                        </p:tav>
                                        <p:tav tm="100000">
                                          <p:val>
                                            <p:strVal val="0-ppt_h/2"/>
                                          </p:val>
                                        </p:tav>
                                      </p:tavLst>
                                    </p:anim>
                                    <p:set>
                                      <p:cBhvr>
                                        <p:cTn id="86" dur="1" fill="hold">
                                          <p:stCondLst>
                                            <p:cond delay="499"/>
                                          </p:stCondLst>
                                        </p:cTn>
                                        <p:tgtEl>
                                          <p:spTgt spid="11"/>
                                        </p:tgtEl>
                                        <p:attrNameLst>
                                          <p:attrName>style.visibility</p:attrName>
                                        </p:attrNameLst>
                                      </p:cBhvr>
                                      <p:to>
                                        <p:strVal val="hidden"/>
                                      </p:to>
                                    </p:set>
                                  </p:childTnLst>
                                </p:cTn>
                              </p:par>
                              <p:par>
                                <p:cTn id="87" presetID="2" presetClass="exit" presetSubtype="1" fill="hold" grpId="1" nodeType="withEffect">
                                  <p:stCondLst>
                                    <p:cond delay="0"/>
                                  </p:stCondLst>
                                  <p:childTnLst>
                                    <p:anim calcmode="lin" valueType="num">
                                      <p:cBhvr additive="base">
                                        <p:cTn id="88" dur="500"/>
                                        <p:tgtEl>
                                          <p:spTgt spid="12"/>
                                        </p:tgtEl>
                                        <p:attrNameLst>
                                          <p:attrName>ppt_x</p:attrName>
                                        </p:attrNameLst>
                                      </p:cBhvr>
                                      <p:tavLst>
                                        <p:tav tm="0">
                                          <p:val>
                                            <p:strVal val="ppt_x"/>
                                          </p:val>
                                        </p:tav>
                                        <p:tav tm="100000">
                                          <p:val>
                                            <p:strVal val="ppt_x"/>
                                          </p:val>
                                        </p:tav>
                                      </p:tavLst>
                                    </p:anim>
                                    <p:anim calcmode="lin" valueType="num">
                                      <p:cBhvr additive="base">
                                        <p:cTn id="89" dur="500"/>
                                        <p:tgtEl>
                                          <p:spTgt spid="12"/>
                                        </p:tgtEl>
                                        <p:attrNameLst>
                                          <p:attrName>ppt_y</p:attrName>
                                        </p:attrNameLst>
                                      </p:cBhvr>
                                      <p:tavLst>
                                        <p:tav tm="0">
                                          <p:val>
                                            <p:strVal val="ppt_y"/>
                                          </p:val>
                                        </p:tav>
                                        <p:tav tm="100000">
                                          <p:val>
                                            <p:strVal val="0-ppt_h/2"/>
                                          </p:val>
                                        </p:tav>
                                      </p:tavLst>
                                    </p:anim>
                                    <p:set>
                                      <p:cBhvr>
                                        <p:cTn id="90" dur="1" fill="hold">
                                          <p:stCondLst>
                                            <p:cond delay="499"/>
                                          </p:stCondLst>
                                        </p:cTn>
                                        <p:tgtEl>
                                          <p:spTgt spid="1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0-#ppt_w/2"/>
                                          </p:val>
                                        </p:tav>
                                        <p:tav tm="100000">
                                          <p:val>
                                            <p:strVal val="#ppt_x"/>
                                          </p:val>
                                        </p:tav>
                                      </p:tavLst>
                                    </p:anim>
                                    <p:anim calcmode="lin" valueType="num">
                                      <p:cBhvr additive="base">
                                        <p:cTn id="96" dur="500" fill="hold"/>
                                        <p:tgtEl>
                                          <p:spTgt spid="15"/>
                                        </p:tgtEl>
                                        <p:attrNameLst>
                                          <p:attrName>ppt_y</p:attrName>
                                        </p:attrNameLst>
                                      </p:cBhvr>
                                      <p:tavLst>
                                        <p:tav tm="0">
                                          <p:val>
                                            <p:strVal val="#ppt_y"/>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032"/>
                                        </p:tgtEl>
                                        <p:attrNameLst>
                                          <p:attrName>style.visibility</p:attrName>
                                        </p:attrNameLst>
                                      </p:cBhvr>
                                      <p:to>
                                        <p:strVal val="visible"/>
                                      </p:to>
                                    </p:set>
                                    <p:anim calcmode="lin" valueType="num">
                                      <p:cBhvr additive="base">
                                        <p:cTn id="99" dur="500" fill="hold"/>
                                        <p:tgtEl>
                                          <p:spTgt spid="1032"/>
                                        </p:tgtEl>
                                        <p:attrNameLst>
                                          <p:attrName>ppt_x</p:attrName>
                                        </p:attrNameLst>
                                      </p:cBhvr>
                                      <p:tavLst>
                                        <p:tav tm="0">
                                          <p:val>
                                            <p:strVal val="#ppt_x"/>
                                          </p:val>
                                        </p:tav>
                                        <p:tav tm="100000">
                                          <p:val>
                                            <p:strVal val="#ppt_x"/>
                                          </p:val>
                                        </p:tav>
                                      </p:tavLst>
                                    </p:anim>
                                    <p:anim calcmode="lin" valueType="num">
                                      <p:cBhvr additive="base">
                                        <p:cTn id="10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ppt_x"/>
                                          </p:val>
                                        </p:tav>
                                        <p:tav tm="100000">
                                          <p:val>
                                            <p:strVal val="#ppt_x"/>
                                          </p:val>
                                        </p:tav>
                                      </p:tavLst>
                                    </p:anim>
                                    <p:anim calcmode="lin" valueType="num">
                                      <p:cBhvr additive="base">
                                        <p:cTn id="106" dur="500" fill="hold"/>
                                        <p:tgtEl>
                                          <p:spTgt spid="1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additive="base">
                                        <p:cTn id="113" dur="500" fill="hold"/>
                                        <p:tgtEl>
                                          <p:spTgt spid="22"/>
                                        </p:tgtEl>
                                        <p:attrNameLst>
                                          <p:attrName>ppt_x</p:attrName>
                                        </p:attrNameLst>
                                      </p:cBhvr>
                                      <p:tavLst>
                                        <p:tav tm="0">
                                          <p:val>
                                            <p:strVal val="#ppt_x"/>
                                          </p:val>
                                        </p:tav>
                                        <p:tav tm="100000">
                                          <p:val>
                                            <p:strVal val="#ppt_x"/>
                                          </p:val>
                                        </p:tav>
                                      </p:tavLst>
                                    </p:anim>
                                    <p:anim calcmode="lin" valueType="num">
                                      <p:cBhvr additive="base">
                                        <p:cTn id="114" dur="500" fill="hold"/>
                                        <p:tgtEl>
                                          <p:spTgt spid="2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additive="base">
                                        <p:cTn id="117" dur="500" fill="hold"/>
                                        <p:tgtEl>
                                          <p:spTgt spid="23"/>
                                        </p:tgtEl>
                                        <p:attrNameLst>
                                          <p:attrName>ppt_x</p:attrName>
                                        </p:attrNameLst>
                                      </p:cBhvr>
                                      <p:tavLst>
                                        <p:tav tm="0">
                                          <p:val>
                                            <p:strVal val="#ppt_x"/>
                                          </p:val>
                                        </p:tav>
                                        <p:tav tm="100000">
                                          <p:val>
                                            <p:strVal val="#ppt_x"/>
                                          </p:val>
                                        </p:tav>
                                      </p:tavLst>
                                    </p:anim>
                                    <p:anim calcmode="lin" valueType="num">
                                      <p:cBhvr additive="base">
                                        <p:cTn id="1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xit" presetSubtype="4" fill="hold" nodeType="clickEffect">
                                  <p:stCondLst>
                                    <p:cond delay="0"/>
                                  </p:stCondLst>
                                  <p:childTnLst>
                                    <p:anim calcmode="lin" valueType="num">
                                      <p:cBhvr additive="base">
                                        <p:cTn id="122" dur="500"/>
                                        <p:tgtEl>
                                          <p:spTgt spid="1032"/>
                                        </p:tgtEl>
                                        <p:attrNameLst>
                                          <p:attrName>ppt_x</p:attrName>
                                        </p:attrNameLst>
                                      </p:cBhvr>
                                      <p:tavLst>
                                        <p:tav tm="0">
                                          <p:val>
                                            <p:strVal val="ppt_x"/>
                                          </p:val>
                                        </p:tav>
                                        <p:tav tm="100000">
                                          <p:val>
                                            <p:strVal val="ppt_x"/>
                                          </p:val>
                                        </p:tav>
                                      </p:tavLst>
                                    </p:anim>
                                    <p:anim calcmode="lin" valueType="num">
                                      <p:cBhvr additive="base">
                                        <p:cTn id="123" dur="500"/>
                                        <p:tgtEl>
                                          <p:spTgt spid="1032"/>
                                        </p:tgtEl>
                                        <p:attrNameLst>
                                          <p:attrName>ppt_y</p:attrName>
                                        </p:attrNameLst>
                                      </p:cBhvr>
                                      <p:tavLst>
                                        <p:tav tm="0">
                                          <p:val>
                                            <p:strVal val="ppt_y"/>
                                          </p:val>
                                        </p:tav>
                                        <p:tav tm="100000">
                                          <p:val>
                                            <p:strVal val="1+ppt_h/2"/>
                                          </p:val>
                                        </p:tav>
                                      </p:tavLst>
                                    </p:anim>
                                    <p:set>
                                      <p:cBhvr>
                                        <p:cTn id="124" dur="1" fill="hold">
                                          <p:stCondLst>
                                            <p:cond delay="499"/>
                                          </p:stCondLst>
                                        </p:cTn>
                                        <p:tgtEl>
                                          <p:spTgt spid="1032"/>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18"/>
                                        </p:tgtEl>
                                        <p:attrNameLst>
                                          <p:attrName>ppt_x</p:attrName>
                                        </p:attrNameLst>
                                      </p:cBhvr>
                                      <p:tavLst>
                                        <p:tav tm="0">
                                          <p:val>
                                            <p:strVal val="ppt_x"/>
                                          </p:val>
                                        </p:tav>
                                        <p:tav tm="100000">
                                          <p:val>
                                            <p:strVal val="ppt_x"/>
                                          </p:val>
                                        </p:tav>
                                      </p:tavLst>
                                    </p:anim>
                                    <p:anim calcmode="lin" valueType="num">
                                      <p:cBhvr additive="base">
                                        <p:cTn id="127" dur="500"/>
                                        <p:tgtEl>
                                          <p:spTgt spid="18"/>
                                        </p:tgtEl>
                                        <p:attrNameLst>
                                          <p:attrName>ppt_y</p:attrName>
                                        </p:attrNameLst>
                                      </p:cBhvr>
                                      <p:tavLst>
                                        <p:tav tm="0">
                                          <p:val>
                                            <p:strVal val="ppt_y"/>
                                          </p:val>
                                        </p:tav>
                                        <p:tav tm="100000">
                                          <p:val>
                                            <p:strVal val="1+ppt_h/2"/>
                                          </p:val>
                                        </p:tav>
                                      </p:tavLst>
                                    </p:anim>
                                    <p:set>
                                      <p:cBhvr>
                                        <p:cTn id="128" dur="1" fill="hold">
                                          <p:stCondLst>
                                            <p:cond delay="499"/>
                                          </p:stCondLst>
                                        </p:cTn>
                                        <p:tgtEl>
                                          <p:spTgt spid="18"/>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20"/>
                                        </p:tgtEl>
                                        <p:attrNameLst>
                                          <p:attrName>ppt_x</p:attrName>
                                        </p:attrNameLst>
                                      </p:cBhvr>
                                      <p:tavLst>
                                        <p:tav tm="0">
                                          <p:val>
                                            <p:strVal val="ppt_x"/>
                                          </p:val>
                                        </p:tav>
                                        <p:tav tm="100000">
                                          <p:val>
                                            <p:strVal val="ppt_x"/>
                                          </p:val>
                                        </p:tav>
                                      </p:tavLst>
                                    </p:anim>
                                    <p:anim calcmode="lin" valueType="num">
                                      <p:cBhvr additive="base">
                                        <p:cTn id="131" dur="500"/>
                                        <p:tgtEl>
                                          <p:spTgt spid="20"/>
                                        </p:tgtEl>
                                        <p:attrNameLst>
                                          <p:attrName>ppt_y</p:attrName>
                                        </p:attrNameLst>
                                      </p:cBhvr>
                                      <p:tavLst>
                                        <p:tav tm="0">
                                          <p:val>
                                            <p:strVal val="ppt_y"/>
                                          </p:val>
                                        </p:tav>
                                        <p:tav tm="100000">
                                          <p:val>
                                            <p:strVal val="1+ppt_h/2"/>
                                          </p:val>
                                        </p:tav>
                                      </p:tavLst>
                                    </p:anim>
                                    <p:set>
                                      <p:cBhvr>
                                        <p:cTn id="132" dur="1" fill="hold">
                                          <p:stCondLst>
                                            <p:cond delay="499"/>
                                          </p:stCondLst>
                                        </p:cTn>
                                        <p:tgtEl>
                                          <p:spTgt spid="20"/>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22"/>
                                        </p:tgtEl>
                                        <p:attrNameLst>
                                          <p:attrName>ppt_x</p:attrName>
                                        </p:attrNameLst>
                                      </p:cBhvr>
                                      <p:tavLst>
                                        <p:tav tm="0">
                                          <p:val>
                                            <p:strVal val="ppt_x"/>
                                          </p:val>
                                        </p:tav>
                                        <p:tav tm="100000">
                                          <p:val>
                                            <p:strVal val="ppt_x"/>
                                          </p:val>
                                        </p:tav>
                                      </p:tavLst>
                                    </p:anim>
                                    <p:anim calcmode="lin" valueType="num">
                                      <p:cBhvr additive="base">
                                        <p:cTn id="135" dur="500"/>
                                        <p:tgtEl>
                                          <p:spTgt spid="22"/>
                                        </p:tgtEl>
                                        <p:attrNameLst>
                                          <p:attrName>ppt_y</p:attrName>
                                        </p:attrNameLst>
                                      </p:cBhvr>
                                      <p:tavLst>
                                        <p:tav tm="0">
                                          <p:val>
                                            <p:strVal val="ppt_y"/>
                                          </p:val>
                                        </p:tav>
                                        <p:tav tm="100000">
                                          <p:val>
                                            <p:strVal val="1+ppt_h/2"/>
                                          </p:val>
                                        </p:tav>
                                      </p:tavLst>
                                    </p:anim>
                                    <p:set>
                                      <p:cBhvr>
                                        <p:cTn id="136" dur="1" fill="hold">
                                          <p:stCondLst>
                                            <p:cond delay="499"/>
                                          </p:stCondLst>
                                        </p:cTn>
                                        <p:tgtEl>
                                          <p:spTgt spid="22"/>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23"/>
                                        </p:tgtEl>
                                        <p:attrNameLst>
                                          <p:attrName>ppt_x</p:attrName>
                                        </p:attrNameLst>
                                      </p:cBhvr>
                                      <p:tavLst>
                                        <p:tav tm="0">
                                          <p:val>
                                            <p:strVal val="ppt_x"/>
                                          </p:val>
                                        </p:tav>
                                        <p:tav tm="100000">
                                          <p:val>
                                            <p:strVal val="ppt_x"/>
                                          </p:val>
                                        </p:tav>
                                      </p:tavLst>
                                    </p:anim>
                                    <p:anim calcmode="lin" valueType="num">
                                      <p:cBhvr additive="base">
                                        <p:cTn id="139" dur="500"/>
                                        <p:tgtEl>
                                          <p:spTgt spid="23"/>
                                        </p:tgtEl>
                                        <p:attrNameLst>
                                          <p:attrName>ppt_y</p:attrName>
                                        </p:attrNameLst>
                                      </p:cBhvr>
                                      <p:tavLst>
                                        <p:tav tm="0">
                                          <p:val>
                                            <p:strVal val="ppt_y"/>
                                          </p:val>
                                        </p:tav>
                                        <p:tav tm="100000">
                                          <p:val>
                                            <p:strVal val="1+ppt_h/2"/>
                                          </p:val>
                                        </p:tav>
                                      </p:tavLst>
                                    </p:anim>
                                    <p:set>
                                      <p:cBhvr>
                                        <p:cTn id="140" dur="1" fill="hold">
                                          <p:stCondLst>
                                            <p:cond delay="499"/>
                                          </p:stCondLst>
                                        </p:cTn>
                                        <p:tgtEl>
                                          <p:spTgt spid="2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additive="base">
                                        <p:cTn id="145" dur="500" fill="hold"/>
                                        <p:tgtEl>
                                          <p:spTgt spid="16"/>
                                        </p:tgtEl>
                                        <p:attrNameLst>
                                          <p:attrName>ppt_x</p:attrName>
                                        </p:attrNameLst>
                                      </p:cBhvr>
                                      <p:tavLst>
                                        <p:tav tm="0">
                                          <p:val>
                                            <p:strVal val="0-#ppt_w/2"/>
                                          </p:val>
                                        </p:tav>
                                        <p:tav tm="100000">
                                          <p:val>
                                            <p:strVal val="#ppt_x"/>
                                          </p:val>
                                        </p:tav>
                                      </p:tavLst>
                                    </p:anim>
                                    <p:anim calcmode="lin" valueType="num">
                                      <p:cBhvr additive="base">
                                        <p:cTn id="146" dur="500" fill="hold"/>
                                        <p:tgtEl>
                                          <p:spTgt spid="16"/>
                                        </p:tgtEl>
                                        <p:attrNameLst>
                                          <p:attrName>ppt_y</p:attrName>
                                        </p:attrNameLst>
                                      </p:cBhvr>
                                      <p:tavLst>
                                        <p:tav tm="0">
                                          <p:val>
                                            <p:strVal val="#ppt_y"/>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1034"/>
                                        </p:tgtEl>
                                        <p:attrNameLst>
                                          <p:attrName>style.visibility</p:attrName>
                                        </p:attrNameLst>
                                      </p:cBhvr>
                                      <p:to>
                                        <p:strVal val="visible"/>
                                      </p:to>
                                    </p:set>
                                    <p:anim calcmode="lin" valueType="num">
                                      <p:cBhvr additive="base">
                                        <p:cTn id="149" dur="500" fill="hold"/>
                                        <p:tgtEl>
                                          <p:spTgt spid="1034"/>
                                        </p:tgtEl>
                                        <p:attrNameLst>
                                          <p:attrName>ppt_x</p:attrName>
                                        </p:attrNameLst>
                                      </p:cBhvr>
                                      <p:tavLst>
                                        <p:tav tm="0">
                                          <p:val>
                                            <p:strVal val="#ppt_x"/>
                                          </p:val>
                                        </p:tav>
                                        <p:tav tm="100000">
                                          <p:val>
                                            <p:strVal val="#ppt_x"/>
                                          </p:val>
                                        </p:tav>
                                      </p:tavLst>
                                    </p:anim>
                                    <p:anim calcmode="lin" valueType="num">
                                      <p:cBhvr additive="base">
                                        <p:cTn id="150" dur="500" fill="hold"/>
                                        <p:tgtEl>
                                          <p:spTgt spid="1034"/>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9"/>
                                        </p:tgtEl>
                                        <p:attrNameLst>
                                          <p:attrName>style.visibility</p:attrName>
                                        </p:attrNameLst>
                                      </p:cBhvr>
                                      <p:to>
                                        <p:strVal val="visible"/>
                                      </p:to>
                                    </p:set>
                                    <p:anim calcmode="lin" valueType="num">
                                      <p:cBhvr additive="base">
                                        <p:cTn id="153" dur="500" fill="hold"/>
                                        <p:tgtEl>
                                          <p:spTgt spid="19"/>
                                        </p:tgtEl>
                                        <p:attrNameLst>
                                          <p:attrName>ppt_x</p:attrName>
                                        </p:attrNameLst>
                                      </p:cBhvr>
                                      <p:tavLst>
                                        <p:tav tm="0">
                                          <p:val>
                                            <p:strVal val="#ppt_x"/>
                                          </p:val>
                                        </p:tav>
                                        <p:tav tm="100000">
                                          <p:val>
                                            <p:strVal val="#ppt_x"/>
                                          </p:val>
                                        </p:tav>
                                      </p:tavLst>
                                    </p:anim>
                                    <p:anim calcmode="lin" valueType="num">
                                      <p:cBhvr additive="base">
                                        <p:cTn id="154" dur="500" fill="hold"/>
                                        <p:tgtEl>
                                          <p:spTgt spid="19"/>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additive="base">
                                        <p:cTn id="157" dur="500" fill="hold"/>
                                        <p:tgtEl>
                                          <p:spTgt spid="21"/>
                                        </p:tgtEl>
                                        <p:attrNameLst>
                                          <p:attrName>ppt_x</p:attrName>
                                        </p:attrNameLst>
                                      </p:cBhvr>
                                      <p:tavLst>
                                        <p:tav tm="0">
                                          <p:val>
                                            <p:strVal val="#ppt_x"/>
                                          </p:val>
                                        </p:tav>
                                        <p:tav tm="100000">
                                          <p:val>
                                            <p:strVal val="#ppt_x"/>
                                          </p:val>
                                        </p:tav>
                                      </p:tavLst>
                                    </p:anim>
                                    <p:anim calcmode="lin" valueType="num">
                                      <p:cBhvr additive="base">
                                        <p:cTn id="158" dur="500" fill="hold"/>
                                        <p:tgtEl>
                                          <p:spTgt spid="21"/>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24"/>
                                        </p:tgtEl>
                                        <p:attrNameLst>
                                          <p:attrName>style.visibility</p:attrName>
                                        </p:attrNameLst>
                                      </p:cBhvr>
                                      <p:to>
                                        <p:strVal val="visible"/>
                                      </p:to>
                                    </p:set>
                                    <p:anim calcmode="lin" valueType="num">
                                      <p:cBhvr additive="base">
                                        <p:cTn id="161" dur="500" fill="hold"/>
                                        <p:tgtEl>
                                          <p:spTgt spid="24"/>
                                        </p:tgtEl>
                                        <p:attrNameLst>
                                          <p:attrName>ppt_x</p:attrName>
                                        </p:attrNameLst>
                                      </p:cBhvr>
                                      <p:tavLst>
                                        <p:tav tm="0">
                                          <p:val>
                                            <p:strVal val="#ppt_x"/>
                                          </p:val>
                                        </p:tav>
                                        <p:tav tm="100000">
                                          <p:val>
                                            <p:strVal val="#ppt_x"/>
                                          </p:val>
                                        </p:tav>
                                      </p:tavLst>
                                    </p:anim>
                                    <p:anim calcmode="lin" valueType="num">
                                      <p:cBhvr additive="base">
                                        <p:cTn id="162" dur="500" fill="hold"/>
                                        <p:tgtEl>
                                          <p:spTgt spid="24"/>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additive="base">
                                        <p:cTn id="165" dur="500" fill="hold"/>
                                        <p:tgtEl>
                                          <p:spTgt spid="25"/>
                                        </p:tgtEl>
                                        <p:attrNameLst>
                                          <p:attrName>ppt_x</p:attrName>
                                        </p:attrNameLst>
                                      </p:cBhvr>
                                      <p:tavLst>
                                        <p:tav tm="0">
                                          <p:val>
                                            <p:strVal val="#ppt_x"/>
                                          </p:val>
                                        </p:tav>
                                        <p:tav tm="100000">
                                          <p:val>
                                            <p:strVal val="#ppt_x"/>
                                          </p:val>
                                        </p:tav>
                                      </p:tavLst>
                                    </p:anim>
                                    <p:anim calcmode="lin" valueType="num">
                                      <p:cBhvr additive="base">
                                        <p:cTn id="1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7" grpId="0" animBg="1"/>
      <p:bldP spid="9" grpId="0"/>
      <p:bldP spid="9" grpId="1"/>
      <p:bldP spid="10" grpId="0"/>
      <p:bldP spid="10" grpId="1"/>
      <p:bldP spid="11" grpId="0"/>
      <p:bldP spid="11" grpId="1"/>
      <p:bldP spid="12" grpId="0"/>
      <p:bldP spid="12" grpId="1"/>
      <p:bldP spid="13" grpId="0" animBg="1"/>
      <p:bldP spid="14" grpId="0"/>
      <p:bldP spid="18" grpId="0"/>
      <p:bldP spid="18" grpId="1"/>
      <p:bldP spid="19" grpId="0"/>
      <p:bldP spid="20" grpId="0"/>
      <p:bldP spid="20" grpId="1"/>
      <p:bldP spid="21" grpId="0"/>
      <p:bldP spid="22" grpId="0"/>
      <p:bldP spid="22" grpId="1"/>
      <p:bldP spid="23" grpId="0"/>
      <p:bldP spid="23" grpId="1"/>
      <p:bldP spid="24" grpId="0"/>
      <p:bldP spid="25" grpId="0"/>
      <p:bldP spid="15" grpId="0"/>
      <p:bldP spid="16" grpId="0"/>
      <p:bldP spid="30" grpId="0" animBg="1"/>
      <p:bldP spid="3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602D334-0F11-44B6-AC30-AF78BDD50F61}"/>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3" name="Rectangle 2"/>
          <p:cNvSpPr/>
          <p:nvPr/>
        </p:nvSpPr>
        <p:spPr>
          <a:xfrm>
            <a:off x="993672" y="2531191"/>
            <a:ext cx="4418986" cy="21717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A56BF92C-1669-479C-97B2-52B4236D7160}"/>
              </a:ext>
            </a:extLst>
          </p:cNvPr>
          <p:cNvSpPr/>
          <p:nvPr/>
        </p:nvSpPr>
        <p:spPr>
          <a:xfrm>
            <a:off x="2924995" y="2076756"/>
            <a:ext cx="1312094" cy="519936"/>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rgbClr val="FF0000"/>
                </a:solidFill>
                <a:latin typeface="UTM Facebook K&amp;T" panose="02040603050506020204" pitchFamily="18" charset="0"/>
                <a:ea typeface="Cambria" panose="02040503050406030204" pitchFamily="18" charset="0"/>
              </a:rPr>
              <a:t>12 cm</a:t>
            </a:r>
          </a:p>
        </p:txBody>
      </p:sp>
      <p:sp>
        <p:nvSpPr>
          <p:cNvPr id="6" name="Speech Bubble: Rectangle with Corners Rounded 5">
            <a:extLst>
              <a:ext uri="{FF2B5EF4-FFF2-40B4-BE49-F238E27FC236}">
                <a16:creationId xmlns:a16="http://schemas.microsoft.com/office/drawing/2014/main" id="{F822BE03-E38C-4563-B091-868394D5A036}"/>
              </a:ext>
            </a:extLst>
          </p:cNvPr>
          <p:cNvSpPr/>
          <p:nvPr/>
        </p:nvSpPr>
        <p:spPr>
          <a:xfrm rot="16200000">
            <a:off x="0" y="3357073"/>
            <a:ext cx="1312094" cy="519936"/>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rgbClr val="FF0000"/>
                </a:solidFill>
                <a:latin typeface="UTM Facebook K&amp;T" panose="02040603050506020204" pitchFamily="18" charset="0"/>
                <a:ea typeface="Cambria" panose="02040503050406030204" pitchFamily="18" charset="0"/>
              </a:rPr>
              <a:t>6 cm</a:t>
            </a:r>
          </a:p>
        </p:txBody>
      </p:sp>
      <p:sp>
        <p:nvSpPr>
          <p:cNvPr id="7" name="Speech Bubble: Rectangle with Corners Rounded 6">
            <a:extLst>
              <a:ext uri="{FF2B5EF4-FFF2-40B4-BE49-F238E27FC236}">
                <a16:creationId xmlns:a16="http://schemas.microsoft.com/office/drawing/2014/main" id="{F1F5473C-E29A-4AB7-A2E8-92F14EB9AEEF}"/>
              </a:ext>
            </a:extLst>
          </p:cNvPr>
          <p:cNvSpPr/>
          <p:nvPr/>
        </p:nvSpPr>
        <p:spPr>
          <a:xfrm>
            <a:off x="881134" y="3290064"/>
            <a:ext cx="611137" cy="519936"/>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rgbClr val="002060"/>
                </a:solidFill>
                <a:latin typeface="UTM Facebook K&amp;T" panose="02040603050506020204" pitchFamily="18" charset="0"/>
                <a:ea typeface="Cambria" panose="02040503050406030204" pitchFamily="18" charset="0"/>
              </a:rPr>
              <a:t>a</a:t>
            </a:r>
          </a:p>
        </p:txBody>
      </p:sp>
      <p:sp>
        <p:nvSpPr>
          <p:cNvPr id="8" name="Speech Bubble: Rectangle with Corners Rounded 7">
            <a:extLst>
              <a:ext uri="{FF2B5EF4-FFF2-40B4-BE49-F238E27FC236}">
                <a16:creationId xmlns:a16="http://schemas.microsoft.com/office/drawing/2014/main" id="{8262C022-4A98-41E9-853A-8FA58FE7492F}"/>
              </a:ext>
            </a:extLst>
          </p:cNvPr>
          <p:cNvSpPr/>
          <p:nvPr/>
        </p:nvSpPr>
        <p:spPr>
          <a:xfrm>
            <a:off x="2969905" y="2441058"/>
            <a:ext cx="611137" cy="519936"/>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rgbClr val="002060"/>
                </a:solidFill>
                <a:latin typeface="UTM Facebook K&amp;T" panose="02040603050506020204" pitchFamily="18" charset="0"/>
                <a:ea typeface="Cambria" panose="02040503050406030204" pitchFamily="18" charset="0"/>
              </a:rPr>
              <a:t>b</a:t>
            </a:r>
          </a:p>
        </p:txBody>
      </p:sp>
      <p:sp>
        <p:nvSpPr>
          <p:cNvPr id="9" name="Speech Bubble: Rectangle with Corners Rounded 8">
            <a:extLst>
              <a:ext uri="{FF2B5EF4-FFF2-40B4-BE49-F238E27FC236}">
                <a16:creationId xmlns:a16="http://schemas.microsoft.com/office/drawing/2014/main" id="{D44E01BD-B9C5-4C36-80A9-3253FEB3F5F6}"/>
              </a:ext>
            </a:extLst>
          </p:cNvPr>
          <p:cNvSpPr/>
          <p:nvPr/>
        </p:nvSpPr>
        <p:spPr>
          <a:xfrm>
            <a:off x="482296" y="1793494"/>
            <a:ext cx="5692363" cy="351724"/>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4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TÍNH DIỆN TÍCH HÌNH CHỮ NHẬT</a:t>
            </a:r>
          </a:p>
        </p:txBody>
      </p:sp>
      <p:sp>
        <p:nvSpPr>
          <p:cNvPr id="11" name="Oval 10">
            <a:extLst>
              <a:ext uri="{FF2B5EF4-FFF2-40B4-BE49-F238E27FC236}">
                <a16:creationId xmlns:a16="http://schemas.microsoft.com/office/drawing/2014/main" id="{B9E5352E-E9AB-41D3-8F95-FA8508570FCA}"/>
              </a:ext>
            </a:extLst>
          </p:cNvPr>
          <p:cNvSpPr/>
          <p:nvPr/>
        </p:nvSpPr>
        <p:spPr>
          <a:xfrm>
            <a:off x="7986513" y="2557717"/>
            <a:ext cx="1958006" cy="296459"/>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Bắt đầu</a:t>
            </a:r>
          </a:p>
        </p:txBody>
      </p:sp>
      <p:sp>
        <p:nvSpPr>
          <p:cNvPr id="12" name="Oval 11">
            <a:extLst>
              <a:ext uri="{FF2B5EF4-FFF2-40B4-BE49-F238E27FC236}">
                <a16:creationId xmlns:a16="http://schemas.microsoft.com/office/drawing/2014/main" id="{FE373464-8710-44EB-9301-07C03B7210B3}"/>
              </a:ext>
            </a:extLst>
          </p:cNvPr>
          <p:cNvSpPr/>
          <p:nvPr/>
        </p:nvSpPr>
        <p:spPr>
          <a:xfrm>
            <a:off x="7986513" y="6215696"/>
            <a:ext cx="1958006" cy="296459"/>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Kết thúc</a:t>
            </a:r>
          </a:p>
        </p:txBody>
      </p:sp>
      <p:sp>
        <p:nvSpPr>
          <p:cNvPr id="13" name="Parallelogram 12">
            <a:extLst>
              <a:ext uri="{FF2B5EF4-FFF2-40B4-BE49-F238E27FC236}">
                <a16:creationId xmlns:a16="http://schemas.microsoft.com/office/drawing/2014/main" id="{547096DE-26B1-4A7C-97C1-06D97863D923}"/>
              </a:ext>
            </a:extLst>
          </p:cNvPr>
          <p:cNvSpPr/>
          <p:nvPr/>
        </p:nvSpPr>
        <p:spPr>
          <a:xfrm>
            <a:off x="7325402" y="3235002"/>
            <a:ext cx="3480620" cy="440871"/>
          </a:xfrm>
          <a:prstGeom prst="parallelogram">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Biết HCN rộng (a) và dài (b)</a:t>
            </a:r>
          </a:p>
        </p:txBody>
      </p:sp>
      <p:sp>
        <p:nvSpPr>
          <p:cNvPr id="14" name="Parallelogram 13">
            <a:extLst>
              <a:ext uri="{FF2B5EF4-FFF2-40B4-BE49-F238E27FC236}">
                <a16:creationId xmlns:a16="http://schemas.microsoft.com/office/drawing/2014/main" id="{39C533F6-3D2B-4A0F-93D9-3035FBE9AE1E}"/>
              </a:ext>
            </a:extLst>
          </p:cNvPr>
          <p:cNvSpPr/>
          <p:nvPr/>
        </p:nvSpPr>
        <p:spPr>
          <a:xfrm>
            <a:off x="7325402" y="5322236"/>
            <a:ext cx="3320252" cy="491513"/>
          </a:xfrm>
          <a:prstGeom prst="parallelogram">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Diện tích HCN (S)</a:t>
            </a:r>
          </a:p>
        </p:txBody>
      </p:sp>
      <p:sp>
        <p:nvSpPr>
          <p:cNvPr id="15" name="Rectangle 14">
            <a:extLst>
              <a:ext uri="{FF2B5EF4-FFF2-40B4-BE49-F238E27FC236}">
                <a16:creationId xmlns:a16="http://schemas.microsoft.com/office/drawing/2014/main" id="{729CC696-9537-406E-B71B-0160F9EE5142}"/>
              </a:ext>
            </a:extLst>
          </p:cNvPr>
          <p:cNvSpPr/>
          <p:nvPr/>
        </p:nvSpPr>
        <p:spPr>
          <a:xfrm>
            <a:off x="6560931" y="4091469"/>
            <a:ext cx="5012267" cy="753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mbria" panose="02040503050406030204" pitchFamily="18" charset="0"/>
                <a:ea typeface="Cambria" panose="02040503050406030204" pitchFamily="18" charset="0"/>
              </a:rPr>
              <a:t>S</a:t>
            </a:r>
            <a:r>
              <a:rPr lang="en-US" sz="3600" baseline="-25000">
                <a:solidFill>
                  <a:srgbClr val="002060"/>
                </a:solidFill>
                <a:latin typeface="Cambria" panose="02040503050406030204" pitchFamily="18" charset="0"/>
                <a:ea typeface="Cambria" panose="02040503050406030204" pitchFamily="18" charset="0"/>
              </a:rPr>
              <a:t>HCN</a:t>
            </a:r>
            <a:r>
              <a:rPr lang="en-US" sz="3600">
                <a:solidFill>
                  <a:srgbClr val="002060"/>
                </a:solidFill>
                <a:latin typeface="Cambria" panose="02040503050406030204" pitchFamily="18" charset="0"/>
                <a:ea typeface="Cambria" panose="02040503050406030204" pitchFamily="18" charset="0"/>
              </a:rPr>
              <a:t>= a x b</a:t>
            </a:r>
            <a:endParaRPr lang="en-US" sz="3600"/>
          </a:p>
        </p:txBody>
      </p:sp>
      <p:cxnSp>
        <p:nvCxnSpPr>
          <p:cNvPr id="17" name="Straight Arrow Connector 16">
            <a:extLst>
              <a:ext uri="{FF2B5EF4-FFF2-40B4-BE49-F238E27FC236}">
                <a16:creationId xmlns:a16="http://schemas.microsoft.com/office/drawing/2014/main" id="{C12CFB63-9092-4280-BDE1-C81E30F004EB}"/>
              </a:ext>
            </a:extLst>
          </p:cNvPr>
          <p:cNvCxnSpPr>
            <a:cxnSpLocks/>
          </p:cNvCxnSpPr>
          <p:nvPr/>
        </p:nvCxnSpPr>
        <p:spPr>
          <a:xfrm>
            <a:off x="8992677" y="2854176"/>
            <a:ext cx="0" cy="40517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79C7FA-AF24-4F60-B378-478C27C2ECE5}"/>
              </a:ext>
            </a:extLst>
          </p:cNvPr>
          <p:cNvCxnSpPr>
            <a:cxnSpLocks/>
          </p:cNvCxnSpPr>
          <p:nvPr/>
        </p:nvCxnSpPr>
        <p:spPr>
          <a:xfrm>
            <a:off x="9007425" y="3666782"/>
            <a:ext cx="0" cy="40517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712BA7F-F689-4A2B-A2EC-08CD581144A4}"/>
              </a:ext>
            </a:extLst>
          </p:cNvPr>
          <p:cNvCxnSpPr>
            <a:cxnSpLocks/>
          </p:cNvCxnSpPr>
          <p:nvPr/>
        </p:nvCxnSpPr>
        <p:spPr>
          <a:xfrm>
            <a:off x="8992677" y="4844388"/>
            <a:ext cx="0" cy="40517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A4CAA1B-8C76-4D1D-B6CE-FE811CF1F833}"/>
              </a:ext>
            </a:extLst>
          </p:cNvPr>
          <p:cNvCxnSpPr>
            <a:cxnSpLocks/>
          </p:cNvCxnSpPr>
          <p:nvPr/>
        </p:nvCxnSpPr>
        <p:spPr>
          <a:xfrm>
            <a:off x="8991520" y="5828497"/>
            <a:ext cx="0" cy="40517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4872327-E2DA-4DB5-BAFD-54AEFF9A8309}"/>
              </a:ext>
            </a:extLst>
          </p:cNvPr>
          <p:cNvSpPr/>
          <p:nvPr/>
        </p:nvSpPr>
        <p:spPr>
          <a:xfrm>
            <a:off x="1201508" y="4780822"/>
            <a:ext cx="4031164" cy="753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mbria" panose="02040503050406030204" pitchFamily="18" charset="0"/>
                <a:ea typeface="Cambria" panose="02040503050406030204" pitchFamily="18" charset="0"/>
              </a:rPr>
              <a:t>S</a:t>
            </a:r>
            <a:r>
              <a:rPr lang="en-US" sz="3600" baseline="-25000">
                <a:solidFill>
                  <a:srgbClr val="002060"/>
                </a:solidFill>
                <a:latin typeface="Cambria" panose="02040503050406030204" pitchFamily="18" charset="0"/>
                <a:ea typeface="Cambria" panose="02040503050406030204" pitchFamily="18" charset="0"/>
              </a:rPr>
              <a:t>HCN</a:t>
            </a:r>
            <a:r>
              <a:rPr lang="en-US" sz="3600">
                <a:solidFill>
                  <a:srgbClr val="002060"/>
                </a:solidFill>
                <a:latin typeface="Cambria" panose="02040503050406030204" pitchFamily="18" charset="0"/>
                <a:ea typeface="Cambria" panose="02040503050406030204" pitchFamily="18" charset="0"/>
              </a:rPr>
              <a:t>= 6cm x 12cm </a:t>
            </a:r>
            <a:endParaRPr lang="en-US" sz="3600"/>
          </a:p>
        </p:txBody>
      </p:sp>
      <p:sp>
        <p:nvSpPr>
          <p:cNvPr id="28" name="Rectangle 27">
            <a:extLst>
              <a:ext uri="{FF2B5EF4-FFF2-40B4-BE49-F238E27FC236}">
                <a16:creationId xmlns:a16="http://schemas.microsoft.com/office/drawing/2014/main" id="{34AAF7EE-66F9-4D42-B68E-33F78E469294}"/>
              </a:ext>
            </a:extLst>
          </p:cNvPr>
          <p:cNvSpPr/>
          <p:nvPr/>
        </p:nvSpPr>
        <p:spPr>
          <a:xfrm>
            <a:off x="1970736" y="5826436"/>
            <a:ext cx="3261929" cy="75300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S</a:t>
            </a:r>
            <a:r>
              <a:rPr lang="en-US" sz="3600" b="1" baseline="-25000">
                <a:solidFill>
                  <a:srgbClr val="002060"/>
                </a:solidFill>
                <a:latin typeface="Cambria" panose="02040503050406030204" pitchFamily="18" charset="0"/>
                <a:ea typeface="Cambria" panose="02040503050406030204" pitchFamily="18" charset="0"/>
              </a:rPr>
              <a:t>HCN</a:t>
            </a:r>
            <a:r>
              <a:rPr lang="en-US" sz="3600" b="1">
                <a:solidFill>
                  <a:srgbClr val="002060"/>
                </a:solidFill>
                <a:latin typeface="Cambria" panose="02040503050406030204" pitchFamily="18" charset="0"/>
                <a:ea typeface="Cambria" panose="02040503050406030204" pitchFamily="18" charset="0"/>
              </a:rPr>
              <a:t>= 72cm</a:t>
            </a:r>
            <a:r>
              <a:rPr lang="en-US" sz="3600" b="1" baseline="30000">
                <a:solidFill>
                  <a:srgbClr val="002060"/>
                </a:solidFill>
                <a:latin typeface="Cambria" panose="02040503050406030204" pitchFamily="18" charset="0"/>
                <a:ea typeface="Cambria" panose="02040503050406030204" pitchFamily="18" charset="0"/>
              </a:rPr>
              <a:t>2</a:t>
            </a:r>
            <a:endParaRPr lang="en-US" sz="3600" b="1" baseline="30000"/>
          </a:p>
        </p:txBody>
      </p:sp>
      <p:sp>
        <p:nvSpPr>
          <p:cNvPr id="29" name="Speech Bubble: Rectangle with Corners Rounded 28">
            <a:extLst>
              <a:ext uri="{FF2B5EF4-FFF2-40B4-BE49-F238E27FC236}">
                <a16:creationId xmlns:a16="http://schemas.microsoft.com/office/drawing/2014/main" id="{A9F31DDF-5211-4586-9EF3-6D62BD31CA44}"/>
              </a:ext>
            </a:extLst>
          </p:cNvPr>
          <p:cNvSpPr/>
          <p:nvPr/>
        </p:nvSpPr>
        <p:spPr>
          <a:xfrm rot="16200000">
            <a:off x="3913" y="3350149"/>
            <a:ext cx="1312094" cy="519936"/>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rgbClr val="FF0000"/>
                </a:solidFill>
                <a:latin typeface="UTM Facebook K&amp;T" panose="02040603050506020204" pitchFamily="18" charset="0"/>
                <a:ea typeface="Cambria" panose="02040503050406030204" pitchFamily="18" charset="0"/>
              </a:rPr>
              <a:t>8 cm</a:t>
            </a:r>
          </a:p>
        </p:txBody>
      </p:sp>
      <p:sp>
        <p:nvSpPr>
          <p:cNvPr id="30" name="Speech Bubble: Rectangle with Corners Rounded 29">
            <a:extLst>
              <a:ext uri="{FF2B5EF4-FFF2-40B4-BE49-F238E27FC236}">
                <a16:creationId xmlns:a16="http://schemas.microsoft.com/office/drawing/2014/main" id="{B41D93DB-9E85-4175-8D90-3A4E9C48EF32}"/>
              </a:ext>
            </a:extLst>
          </p:cNvPr>
          <p:cNvSpPr/>
          <p:nvPr/>
        </p:nvSpPr>
        <p:spPr>
          <a:xfrm>
            <a:off x="2909413" y="2076756"/>
            <a:ext cx="1312094" cy="519936"/>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rgbClr val="FF0000"/>
                </a:solidFill>
                <a:latin typeface="UTM Facebook K&amp;T" panose="02040603050506020204" pitchFamily="18" charset="0"/>
                <a:ea typeface="Cambria" panose="02040503050406030204" pitchFamily="18" charset="0"/>
              </a:rPr>
              <a:t>14 cm</a:t>
            </a:r>
          </a:p>
        </p:txBody>
      </p:sp>
      <p:sp>
        <p:nvSpPr>
          <p:cNvPr id="32" name="Rectangle 31">
            <a:extLst>
              <a:ext uri="{FF2B5EF4-FFF2-40B4-BE49-F238E27FC236}">
                <a16:creationId xmlns:a16="http://schemas.microsoft.com/office/drawing/2014/main" id="{75C8A0E3-BD04-4DEB-98E1-7DE5D075BBA3}"/>
              </a:ext>
            </a:extLst>
          </p:cNvPr>
          <p:cNvSpPr/>
          <p:nvPr/>
        </p:nvSpPr>
        <p:spPr>
          <a:xfrm>
            <a:off x="220405" y="4767813"/>
            <a:ext cx="5012267" cy="753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mbria" panose="02040503050406030204" pitchFamily="18" charset="0"/>
                <a:ea typeface="Cambria" panose="02040503050406030204" pitchFamily="18" charset="0"/>
              </a:rPr>
              <a:t>S</a:t>
            </a:r>
            <a:r>
              <a:rPr lang="en-US" sz="3600" baseline="-25000">
                <a:solidFill>
                  <a:srgbClr val="002060"/>
                </a:solidFill>
                <a:latin typeface="Cambria" panose="02040503050406030204" pitchFamily="18" charset="0"/>
                <a:ea typeface="Cambria" panose="02040503050406030204" pitchFamily="18" charset="0"/>
              </a:rPr>
              <a:t>HCN</a:t>
            </a:r>
            <a:r>
              <a:rPr lang="en-US" sz="3600">
                <a:solidFill>
                  <a:srgbClr val="002060"/>
                </a:solidFill>
                <a:latin typeface="Cambria" panose="02040503050406030204" pitchFamily="18" charset="0"/>
                <a:ea typeface="Cambria" panose="02040503050406030204" pitchFamily="18" charset="0"/>
              </a:rPr>
              <a:t>= 8cm x 14cm </a:t>
            </a:r>
            <a:endParaRPr lang="en-US" sz="3600"/>
          </a:p>
        </p:txBody>
      </p:sp>
      <p:sp>
        <p:nvSpPr>
          <p:cNvPr id="33" name="Rectangle 32">
            <a:extLst>
              <a:ext uri="{FF2B5EF4-FFF2-40B4-BE49-F238E27FC236}">
                <a16:creationId xmlns:a16="http://schemas.microsoft.com/office/drawing/2014/main" id="{DAF47917-4A30-475A-8AB8-99F85FB7CB8C}"/>
              </a:ext>
            </a:extLst>
          </p:cNvPr>
          <p:cNvSpPr/>
          <p:nvPr/>
        </p:nvSpPr>
        <p:spPr>
          <a:xfrm>
            <a:off x="2097806" y="5851218"/>
            <a:ext cx="3134859" cy="753000"/>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Cambria" panose="02040503050406030204" pitchFamily="18" charset="0"/>
                <a:ea typeface="Cambria" panose="02040503050406030204" pitchFamily="18" charset="0"/>
              </a:rPr>
              <a:t>S</a:t>
            </a:r>
            <a:r>
              <a:rPr lang="en-US" sz="3600" b="1" baseline="-25000">
                <a:solidFill>
                  <a:srgbClr val="002060"/>
                </a:solidFill>
                <a:latin typeface="Cambria" panose="02040503050406030204" pitchFamily="18" charset="0"/>
                <a:ea typeface="Cambria" panose="02040503050406030204" pitchFamily="18" charset="0"/>
              </a:rPr>
              <a:t>HCN</a:t>
            </a:r>
            <a:r>
              <a:rPr lang="en-US" sz="3600" b="1">
                <a:solidFill>
                  <a:srgbClr val="002060"/>
                </a:solidFill>
                <a:latin typeface="Cambria" panose="02040503050406030204" pitchFamily="18" charset="0"/>
                <a:ea typeface="Cambria" panose="02040503050406030204" pitchFamily="18" charset="0"/>
              </a:rPr>
              <a:t>= 112cm</a:t>
            </a:r>
            <a:r>
              <a:rPr lang="en-US" sz="3600" b="1" baseline="30000">
                <a:solidFill>
                  <a:srgbClr val="002060"/>
                </a:solidFill>
                <a:latin typeface="Cambria" panose="02040503050406030204" pitchFamily="18" charset="0"/>
                <a:ea typeface="Cambria" panose="02040503050406030204" pitchFamily="18" charset="0"/>
              </a:rPr>
              <a:t>2</a:t>
            </a:r>
            <a:endParaRPr lang="en-US" sz="3600" b="1" baseline="30000"/>
          </a:p>
        </p:txBody>
      </p:sp>
      <p:sp>
        <p:nvSpPr>
          <p:cNvPr id="31" name="Speech Bubble: Rectangle with Corners Rounded 30">
            <a:extLst>
              <a:ext uri="{FF2B5EF4-FFF2-40B4-BE49-F238E27FC236}">
                <a16:creationId xmlns:a16="http://schemas.microsoft.com/office/drawing/2014/main" id="{9E7AE1FE-6ADD-4F30-A4CA-BD02C3B6C634}"/>
              </a:ext>
            </a:extLst>
          </p:cNvPr>
          <p:cNvSpPr/>
          <p:nvPr/>
        </p:nvSpPr>
        <p:spPr>
          <a:xfrm>
            <a:off x="138550" y="736598"/>
            <a:ext cx="11914909" cy="969818"/>
          </a:xfrm>
          <a:prstGeom prst="wedgeRoundRectCallout">
            <a:avLst>
              <a:gd name="adj1" fmla="val 38545"/>
              <a:gd name="adj2" fmla="val -16851"/>
              <a:gd name="adj3" fmla="val 16667"/>
            </a:avLst>
          </a:prstGeom>
          <a:solidFill>
            <a:srgbClr val="00B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800" b="1">
                <a:solidFill>
                  <a:schemeClr val="bg1"/>
                </a:solidFill>
                <a:latin typeface="Barlow Condensed" panose="00000506000000000000" pitchFamily="2" charset="0"/>
                <a:ea typeface="Cambria" panose="02040503050406030204" pitchFamily="18" charset="0"/>
              </a:rPr>
              <a:t>Có THUẬT TOÁN sẵn (công thức, cách làm, hướng dẫn,..) giúp tiết kiệm thời gian hơn trong công việc thường ngày và viết chương trình trong máy tính.</a:t>
            </a:r>
          </a:p>
        </p:txBody>
      </p:sp>
      <p:cxnSp>
        <p:nvCxnSpPr>
          <p:cNvPr id="18" name="Straight Arrow Connector 17">
            <a:extLst>
              <a:ext uri="{FF2B5EF4-FFF2-40B4-BE49-F238E27FC236}">
                <a16:creationId xmlns:a16="http://schemas.microsoft.com/office/drawing/2014/main" id="{3E67A62B-99E8-4F57-A195-C86819A213D0}"/>
              </a:ext>
            </a:extLst>
          </p:cNvPr>
          <p:cNvCxnSpPr>
            <a:cxnSpLocks/>
            <a:endCxn id="13" idx="5"/>
          </p:cNvCxnSpPr>
          <p:nvPr/>
        </p:nvCxnSpPr>
        <p:spPr>
          <a:xfrm>
            <a:off x="3376166" y="2942388"/>
            <a:ext cx="4004345" cy="51305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DBAE011-FB30-43C6-AB17-56A49B84239F}"/>
              </a:ext>
            </a:extLst>
          </p:cNvPr>
          <p:cNvCxnSpPr>
            <a:cxnSpLocks/>
            <a:stCxn id="14" idx="5"/>
            <a:endCxn id="28" idx="3"/>
          </p:cNvCxnSpPr>
          <p:nvPr/>
        </p:nvCxnSpPr>
        <p:spPr>
          <a:xfrm flipH="1">
            <a:off x="5232665" y="5567993"/>
            <a:ext cx="2154176" cy="634943"/>
          </a:xfrm>
          <a:prstGeom prst="straightConnector1">
            <a:avLst/>
          </a:prstGeom>
          <a:ln w="38100">
            <a:solidFill>
              <a:srgbClr val="FF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99F6FD3-175D-4BCD-B382-3E96FA14CD27}"/>
              </a:ext>
            </a:extLst>
          </p:cNvPr>
          <p:cNvCxnSpPr>
            <a:cxnSpLocks/>
            <a:stCxn id="15" idx="1"/>
            <a:endCxn id="23" idx="3"/>
          </p:cNvCxnSpPr>
          <p:nvPr/>
        </p:nvCxnSpPr>
        <p:spPr>
          <a:xfrm flipH="1">
            <a:off x="5232672" y="4467969"/>
            <a:ext cx="1328259" cy="689353"/>
          </a:xfrm>
          <a:prstGeom prst="straightConnector1">
            <a:avLst/>
          </a:prstGeom>
          <a:ln w="38100">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8860334-7BF9-4E30-922B-08FF94015981}"/>
              </a:ext>
            </a:extLst>
          </p:cNvPr>
          <p:cNvCxnSpPr>
            <a:cxnSpLocks/>
            <a:endCxn id="13" idx="5"/>
          </p:cNvCxnSpPr>
          <p:nvPr/>
        </p:nvCxnSpPr>
        <p:spPr>
          <a:xfrm flipV="1">
            <a:off x="1246442" y="3455438"/>
            <a:ext cx="6134069" cy="41393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Speech Bubble: Rectangle with Corners Rounded 42">
            <a:extLst>
              <a:ext uri="{FF2B5EF4-FFF2-40B4-BE49-F238E27FC236}">
                <a16:creationId xmlns:a16="http://schemas.microsoft.com/office/drawing/2014/main" id="{146C6D23-2ED4-4814-A065-BC5374208094}"/>
              </a:ext>
            </a:extLst>
          </p:cNvPr>
          <p:cNvSpPr/>
          <p:nvPr/>
        </p:nvSpPr>
        <p:spPr>
          <a:xfrm>
            <a:off x="7696721" y="1764103"/>
            <a:ext cx="2537589" cy="682563"/>
          </a:xfrm>
          <a:prstGeom prst="wedgeRoundRectCallout">
            <a:avLst>
              <a:gd name="adj1" fmla="val 38545"/>
              <a:gd name="adj2" fmla="val -16851"/>
              <a:gd name="adj3" fmla="val 16667"/>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Thuật toán</a:t>
            </a:r>
          </a:p>
        </p:txBody>
      </p:sp>
      <p:sp>
        <p:nvSpPr>
          <p:cNvPr id="46" name="Speech Bubble: Rectangle with Corners Rounded 45">
            <a:extLst>
              <a:ext uri="{FF2B5EF4-FFF2-40B4-BE49-F238E27FC236}">
                <a16:creationId xmlns:a16="http://schemas.microsoft.com/office/drawing/2014/main" id="{DD9D4B28-4AEC-4804-8717-69C8D599620C}"/>
              </a:ext>
            </a:extLst>
          </p:cNvPr>
          <p:cNvSpPr/>
          <p:nvPr/>
        </p:nvSpPr>
        <p:spPr>
          <a:xfrm rot="21145152">
            <a:off x="1487132" y="3259205"/>
            <a:ext cx="8639353" cy="1719646"/>
          </a:xfrm>
          <a:prstGeom prst="wedgeRoundRectCallout">
            <a:avLst>
              <a:gd name="adj1" fmla="val 38545"/>
              <a:gd name="adj2" fmla="val -16851"/>
              <a:gd name="adj3" fmla="val 16667"/>
            </a:avLst>
          </a:prstGeom>
          <a:solidFill>
            <a:srgbClr val="FF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000" b="1">
                <a:solidFill>
                  <a:schemeClr val="bg1"/>
                </a:solidFill>
                <a:latin typeface="Segoe UI Black" panose="020B0A02040204020203" pitchFamily="34" charset="0"/>
                <a:ea typeface="Segoe UI Black" panose="020B0A02040204020203" pitchFamily="34" charset="0"/>
              </a:rPr>
              <a:t>THUẬT TOÁN có thể áp dụng rất nhiều tr</a:t>
            </a:r>
            <a:r>
              <a:rPr lang="vi-VN" sz="4000" b="1">
                <a:solidFill>
                  <a:schemeClr val="bg1"/>
                </a:solidFill>
                <a:latin typeface="Segoe UI Black" panose="020B0A02040204020203" pitchFamily="34" charset="0"/>
                <a:ea typeface="Segoe UI Black" panose="020B0A02040204020203" pitchFamily="34" charset="0"/>
              </a:rPr>
              <a:t>ư</a:t>
            </a:r>
            <a:r>
              <a:rPr lang="en-US" sz="4000" b="1">
                <a:solidFill>
                  <a:schemeClr val="bg1"/>
                </a:solidFill>
                <a:latin typeface="Segoe UI Black" panose="020B0A02040204020203" pitchFamily="34" charset="0"/>
                <a:ea typeface="Segoe UI Black" panose="020B0A02040204020203" pitchFamily="34" charset="0"/>
              </a:rPr>
              <a:t>ờng hợp khác.</a:t>
            </a:r>
          </a:p>
        </p:txBody>
      </p:sp>
    </p:spTree>
    <p:custDataLst>
      <p:tags r:id="rId1"/>
    </p:custDataLst>
    <p:extLst>
      <p:ext uri="{BB962C8B-B14F-4D97-AF65-F5344CB8AC3E}">
        <p14:creationId xmlns:p14="http://schemas.microsoft.com/office/powerpoint/2010/main" val="380615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 presetClass="entr" presetSubtype="1"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 presetClass="entr" presetSubtype="1"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500"/>
                            </p:stCondLst>
                            <p:childTnLst>
                              <p:par>
                                <p:cTn id="50" presetID="2" presetClass="entr" presetSubtype="1"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3000"/>
                            </p:stCondLst>
                            <p:childTnLst>
                              <p:par>
                                <p:cTn id="55" presetID="2" presetClass="entr" presetSubtype="1"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0-#ppt_h/2"/>
                                          </p:val>
                                        </p:tav>
                                        <p:tav tm="100000">
                                          <p:val>
                                            <p:strVal val="#ppt_y"/>
                                          </p:val>
                                        </p:tav>
                                      </p:tavLst>
                                    </p:anim>
                                  </p:childTnLst>
                                </p:cTn>
                              </p:par>
                            </p:childTnLst>
                          </p:cTn>
                        </p:par>
                        <p:par>
                          <p:cTn id="59" fill="hold">
                            <p:stCondLst>
                              <p:cond delay="3500"/>
                            </p:stCondLst>
                            <p:childTnLst>
                              <p:par>
                                <p:cTn id="60" presetID="2"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0-#ppt_h/2"/>
                                          </p:val>
                                        </p:tav>
                                        <p:tav tm="100000">
                                          <p:val>
                                            <p:strVal val="#ppt_y"/>
                                          </p:val>
                                        </p:tav>
                                      </p:tavLst>
                                    </p:anim>
                                  </p:childTnLst>
                                </p:cTn>
                              </p:par>
                            </p:childTnLst>
                          </p:cTn>
                        </p:par>
                        <p:par>
                          <p:cTn id="64" fill="hold">
                            <p:stCondLst>
                              <p:cond delay="4000"/>
                            </p:stCondLst>
                            <p:childTnLst>
                              <p:par>
                                <p:cTn id="65" presetID="2" presetClass="entr" presetSubtype="1"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0-#ppt_h/2"/>
                                          </p:val>
                                        </p:tav>
                                        <p:tav tm="100000">
                                          <p:val>
                                            <p:strVal val="#ppt_y"/>
                                          </p:val>
                                        </p:tav>
                                      </p:tavLst>
                                    </p:anim>
                                  </p:childTnLst>
                                </p:cTn>
                              </p:par>
                            </p:childTnLst>
                          </p:cTn>
                        </p:par>
                        <p:par>
                          <p:cTn id="69" fill="hold">
                            <p:stCondLst>
                              <p:cond delay="4500"/>
                            </p:stCondLst>
                            <p:childTnLst>
                              <p:par>
                                <p:cTn id="70" presetID="2" presetClass="entr" presetSubtype="1"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anim calcmode="lin" valueType="num">
                                      <p:cBhvr>
                                        <p:cTn id="79" dur="1000" fill="hold"/>
                                        <p:tgtEl>
                                          <p:spTgt spid="6"/>
                                        </p:tgtEl>
                                        <p:attrNameLst>
                                          <p:attrName>ppt_x</p:attrName>
                                        </p:attrNameLst>
                                      </p:cBhvr>
                                      <p:tavLst>
                                        <p:tav tm="0">
                                          <p:val>
                                            <p:strVal val="#ppt_x"/>
                                          </p:val>
                                        </p:tav>
                                        <p:tav tm="100000">
                                          <p:val>
                                            <p:strVal val="#ppt_x"/>
                                          </p:val>
                                        </p:tav>
                                      </p:tavLst>
                                    </p:anim>
                                    <p:anim calcmode="lin" valueType="num">
                                      <p:cBhvr>
                                        <p:cTn id="80" dur="1000" fill="hold"/>
                                        <p:tgtEl>
                                          <p:spTgt spid="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left)">
                                      <p:cBhvr>
                                        <p:cTn id="90" dur="500"/>
                                        <p:tgtEl>
                                          <p:spTgt spid="18"/>
                                        </p:tgtEl>
                                      </p:cBhvr>
                                    </p:animEffect>
                                  </p:childTnLst>
                                </p:cTn>
                              </p:par>
                              <p:par>
                                <p:cTn id="91" presetID="22" presetClass="entr" presetSubtype="8"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left)">
                                      <p:cBhvr>
                                        <p:cTn id="93" dur="500"/>
                                        <p:tgtEl>
                                          <p:spTgt spid="37"/>
                                        </p:tgtEl>
                                      </p:cBhvr>
                                    </p:animEffect>
                                  </p:childTnLst>
                                </p:cTn>
                              </p:par>
                            </p:childTnLst>
                          </p:cTn>
                        </p:par>
                        <p:par>
                          <p:cTn id="94" fill="hold">
                            <p:stCondLst>
                              <p:cond delay="500"/>
                            </p:stCondLst>
                            <p:childTnLst>
                              <p:par>
                                <p:cTn id="95" presetID="7" presetClass="emph" presetSubtype="2" fill="hold" nodeType="afterEffect">
                                  <p:stCondLst>
                                    <p:cond delay="0"/>
                                  </p:stCondLst>
                                  <p:childTnLst>
                                    <p:animClr clrSpc="rgb" dir="cw">
                                      <p:cBhvr>
                                        <p:cTn id="96" dur="2000" fill="hold"/>
                                        <p:tgtEl>
                                          <p:spTgt spid="19"/>
                                        </p:tgtEl>
                                        <p:attrNameLst>
                                          <p:attrName>stroke.color</p:attrName>
                                        </p:attrNameLst>
                                      </p:cBhvr>
                                      <p:to>
                                        <a:schemeClr val="accent2"/>
                                      </p:to>
                                    </p:animClr>
                                    <p:set>
                                      <p:cBhvr>
                                        <p:cTn id="97" dur="2000" fill="hold"/>
                                        <p:tgtEl>
                                          <p:spTgt spid="19"/>
                                        </p:tgtEl>
                                        <p:attrNameLst>
                                          <p:attrName>stroke.on</p:attrName>
                                        </p:attrNameLst>
                                      </p:cBhvr>
                                      <p:to>
                                        <p:strVal val="true"/>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37"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barn(outVertical)">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0-#ppt_w/2"/>
                                          </p:val>
                                        </p:tav>
                                        <p:tav tm="100000">
                                          <p:val>
                                            <p:strVal val="#ppt_x"/>
                                          </p:val>
                                        </p:tav>
                                      </p:tavLst>
                                    </p:anim>
                                    <p:anim calcmode="lin" valueType="num">
                                      <p:cBhvr additive="base">
                                        <p:cTn id="10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nodeType="click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right)">
                                      <p:cBhvr>
                                        <p:cTn id="113" dur="500"/>
                                        <p:tgtEl>
                                          <p:spTgt spid="35"/>
                                        </p:tgtEl>
                                      </p:cBhvr>
                                    </p:animEffect>
                                  </p:childTnLst>
                                </p:cTn>
                              </p:par>
                            </p:childTnLst>
                          </p:cTn>
                        </p:par>
                        <p:par>
                          <p:cTn id="114" fill="hold">
                            <p:stCondLst>
                              <p:cond delay="500"/>
                            </p:stCondLst>
                            <p:childTnLst>
                              <p:par>
                                <p:cTn id="115" presetID="22" presetClass="entr" presetSubtype="2"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right)">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xit" presetSubtype="4" fill="hold" grpId="1" nodeType="clickEffect">
                                  <p:stCondLst>
                                    <p:cond delay="0"/>
                                  </p:stCondLst>
                                  <p:childTnLst>
                                    <p:anim calcmode="lin" valueType="num">
                                      <p:cBhvr additive="base">
                                        <p:cTn id="121" dur="500"/>
                                        <p:tgtEl>
                                          <p:spTgt spid="6"/>
                                        </p:tgtEl>
                                        <p:attrNameLst>
                                          <p:attrName>ppt_x</p:attrName>
                                        </p:attrNameLst>
                                      </p:cBhvr>
                                      <p:tavLst>
                                        <p:tav tm="0">
                                          <p:val>
                                            <p:strVal val="ppt_x"/>
                                          </p:val>
                                        </p:tav>
                                        <p:tav tm="100000">
                                          <p:val>
                                            <p:strVal val="ppt_x"/>
                                          </p:val>
                                        </p:tav>
                                      </p:tavLst>
                                    </p:anim>
                                    <p:anim calcmode="lin" valueType="num">
                                      <p:cBhvr additive="base">
                                        <p:cTn id="122" dur="500"/>
                                        <p:tgtEl>
                                          <p:spTgt spid="6"/>
                                        </p:tgtEl>
                                        <p:attrNameLst>
                                          <p:attrName>ppt_y</p:attrName>
                                        </p:attrNameLst>
                                      </p:cBhvr>
                                      <p:tavLst>
                                        <p:tav tm="0">
                                          <p:val>
                                            <p:strVal val="ppt_y"/>
                                          </p:val>
                                        </p:tav>
                                        <p:tav tm="100000">
                                          <p:val>
                                            <p:strVal val="1+ppt_h/2"/>
                                          </p:val>
                                        </p:tav>
                                      </p:tavLst>
                                    </p:anim>
                                    <p:set>
                                      <p:cBhvr>
                                        <p:cTn id="123" dur="1" fill="hold">
                                          <p:stCondLst>
                                            <p:cond delay="499"/>
                                          </p:stCondLst>
                                        </p:cTn>
                                        <p:tgtEl>
                                          <p:spTgt spid="6"/>
                                        </p:tgtEl>
                                        <p:attrNameLst>
                                          <p:attrName>style.visibility</p:attrName>
                                        </p:attrNameLst>
                                      </p:cBhvr>
                                      <p:to>
                                        <p:strVal val="hidden"/>
                                      </p:to>
                                    </p:set>
                                  </p:childTnLst>
                                </p:cTn>
                              </p:par>
                              <p:par>
                                <p:cTn id="124" presetID="2" presetClass="exit" presetSubtype="4" fill="hold" grpId="1" nodeType="withEffect">
                                  <p:stCondLst>
                                    <p:cond delay="0"/>
                                  </p:stCondLst>
                                  <p:childTnLst>
                                    <p:anim calcmode="lin" valueType="num">
                                      <p:cBhvr additive="base">
                                        <p:cTn id="125" dur="500"/>
                                        <p:tgtEl>
                                          <p:spTgt spid="5"/>
                                        </p:tgtEl>
                                        <p:attrNameLst>
                                          <p:attrName>ppt_x</p:attrName>
                                        </p:attrNameLst>
                                      </p:cBhvr>
                                      <p:tavLst>
                                        <p:tav tm="0">
                                          <p:val>
                                            <p:strVal val="ppt_x"/>
                                          </p:val>
                                        </p:tav>
                                        <p:tav tm="100000">
                                          <p:val>
                                            <p:strVal val="ppt_x"/>
                                          </p:val>
                                        </p:tav>
                                      </p:tavLst>
                                    </p:anim>
                                    <p:anim calcmode="lin" valueType="num">
                                      <p:cBhvr additive="base">
                                        <p:cTn id="126" dur="500"/>
                                        <p:tgtEl>
                                          <p:spTgt spid="5"/>
                                        </p:tgtEl>
                                        <p:attrNameLst>
                                          <p:attrName>ppt_y</p:attrName>
                                        </p:attrNameLst>
                                      </p:cBhvr>
                                      <p:tavLst>
                                        <p:tav tm="0">
                                          <p:val>
                                            <p:strVal val="ppt_y"/>
                                          </p:val>
                                        </p:tav>
                                        <p:tav tm="100000">
                                          <p:val>
                                            <p:strVal val="1+ppt_h/2"/>
                                          </p:val>
                                        </p:tav>
                                      </p:tavLst>
                                    </p:anim>
                                    <p:set>
                                      <p:cBhvr>
                                        <p:cTn id="127" dur="1" fill="hold">
                                          <p:stCondLst>
                                            <p:cond delay="499"/>
                                          </p:stCondLst>
                                        </p:cTn>
                                        <p:tgtEl>
                                          <p:spTgt spid="5"/>
                                        </p:tgtEl>
                                        <p:attrNameLst>
                                          <p:attrName>style.visibility</p:attrName>
                                        </p:attrNameLst>
                                      </p:cBhvr>
                                      <p:to>
                                        <p:strVal val="hidden"/>
                                      </p:to>
                                    </p:set>
                                  </p:childTnLst>
                                </p:cTn>
                              </p:par>
                              <p:par>
                                <p:cTn id="128" presetID="2" presetClass="exit" presetSubtype="4" fill="hold" nodeType="withEffect">
                                  <p:stCondLst>
                                    <p:cond delay="0"/>
                                  </p:stCondLst>
                                  <p:childTnLst>
                                    <p:anim calcmode="lin" valueType="num">
                                      <p:cBhvr additive="base">
                                        <p:cTn id="129" dur="500"/>
                                        <p:tgtEl>
                                          <p:spTgt spid="18"/>
                                        </p:tgtEl>
                                        <p:attrNameLst>
                                          <p:attrName>ppt_x</p:attrName>
                                        </p:attrNameLst>
                                      </p:cBhvr>
                                      <p:tavLst>
                                        <p:tav tm="0">
                                          <p:val>
                                            <p:strVal val="ppt_x"/>
                                          </p:val>
                                        </p:tav>
                                        <p:tav tm="100000">
                                          <p:val>
                                            <p:strVal val="ppt_x"/>
                                          </p:val>
                                        </p:tav>
                                      </p:tavLst>
                                    </p:anim>
                                    <p:anim calcmode="lin" valueType="num">
                                      <p:cBhvr additive="base">
                                        <p:cTn id="130" dur="500"/>
                                        <p:tgtEl>
                                          <p:spTgt spid="18"/>
                                        </p:tgtEl>
                                        <p:attrNameLst>
                                          <p:attrName>ppt_y</p:attrName>
                                        </p:attrNameLst>
                                      </p:cBhvr>
                                      <p:tavLst>
                                        <p:tav tm="0">
                                          <p:val>
                                            <p:strVal val="ppt_y"/>
                                          </p:val>
                                        </p:tav>
                                        <p:tav tm="100000">
                                          <p:val>
                                            <p:strVal val="1+ppt_h/2"/>
                                          </p:val>
                                        </p:tav>
                                      </p:tavLst>
                                    </p:anim>
                                    <p:set>
                                      <p:cBhvr>
                                        <p:cTn id="131" dur="1" fill="hold">
                                          <p:stCondLst>
                                            <p:cond delay="499"/>
                                          </p:stCondLst>
                                        </p:cTn>
                                        <p:tgtEl>
                                          <p:spTgt spid="18"/>
                                        </p:tgtEl>
                                        <p:attrNameLst>
                                          <p:attrName>style.visibility</p:attrName>
                                        </p:attrNameLst>
                                      </p:cBhvr>
                                      <p:to>
                                        <p:strVal val="hidden"/>
                                      </p:to>
                                    </p:set>
                                  </p:childTnLst>
                                </p:cTn>
                              </p:par>
                              <p:par>
                                <p:cTn id="132" presetID="2" presetClass="exit" presetSubtype="4" fill="hold" nodeType="withEffect">
                                  <p:stCondLst>
                                    <p:cond delay="0"/>
                                  </p:stCondLst>
                                  <p:childTnLst>
                                    <p:anim calcmode="lin" valueType="num">
                                      <p:cBhvr additive="base">
                                        <p:cTn id="133" dur="500"/>
                                        <p:tgtEl>
                                          <p:spTgt spid="37"/>
                                        </p:tgtEl>
                                        <p:attrNameLst>
                                          <p:attrName>ppt_x</p:attrName>
                                        </p:attrNameLst>
                                      </p:cBhvr>
                                      <p:tavLst>
                                        <p:tav tm="0">
                                          <p:val>
                                            <p:strVal val="ppt_x"/>
                                          </p:val>
                                        </p:tav>
                                        <p:tav tm="100000">
                                          <p:val>
                                            <p:strVal val="ppt_x"/>
                                          </p:val>
                                        </p:tav>
                                      </p:tavLst>
                                    </p:anim>
                                    <p:anim calcmode="lin" valueType="num">
                                      <p:cBhvr additive="base">
                                        <p:cTn id="134" dur="500"/>
                                        <p:tgtEl>
                                          <p:spTgt spid="37"/>
                                        </p:tgtEl>
                                        <p:attrNameLst>
                                          <p:attrName>ppt_y</p:attrName>
                                        </p:attrNameLst>
                                      </p:cBhvr>
                                      <p:tavLst>
                                        <p:tav tm="0">
                                          <p:val>
                                            <p:strVal val="ppt_y"/>
                                          </p:val>
                                        </p:tav>
                                        <p:tav tm="100000">
                                          <p:val>
                                            <p:strVal val="1+ppt_h/2"/>
                                          </p:val>
                                        </p:tav>
                                      </p:tavLst>
                                    </p:anim>
                                    <p:set>
                                      <p:cBhvr>
                                        <p:cTn id="135" dur="1" fill="hold">
                                          <p:stCondLst>
                                            <p:cond delay="499"/>
                                          </p:stCondLst>
                                        </p:cTn>
                                        <p:tgtEl>
                                          <p:spTgt spid="37"/>
                                        </p:tgtEl>
                                        <p:attrNameLst>
                                          <p:attrName>style.visibility</p:attrName>
                                        </p:attrNameLst>
                                      </p:cBhvr>
                                      <p:to>
                                        <p:strVal val="hidden"/>
                                      </p:to>
                                    </p:set>
                                  </p:childTnLst>
                                </p:cTn>
                              </p:par>
                              <p:par>
                                <p:cTn id="136" presetID="2" presetClass="exit" presetSubtype="4" fill="hold" nodeType="withEffect">
                                  <p:stCondLst>
                                    <p:cond delay="0"/>
                                  </p:stCondLst>
                                  <p:childTnLst>
                                    <p:anim calcmode="lin" valueType="num">
                                      <p:cBhvr additive="base">
                                        <p:cTn id="137" dur="500"/>
                                        <p:tgtEl>
                                          <p:spTgt spid="36"/>
                                        </p:tgtEl>
                                        <p:attrNameLst>
                                          <p:attrName>ppt_x</p:attrName>
                                        </p:attrNameLst>
                                      </p:cBhvr>
                                      <p:tavLst>
                                        <p:tav tm="0">
                                          <p:val>
                                            <p:strVal val="ppt_x"/>
                                          </p:val>
                                        </p:tav>
                                        <p:tav tm="100000">
                                          <p:val>
                                            <p:strVal val="ppt_x"/>
                                          </p:val>
                                        </p:tav>
                                      </p:tavLst>
                                    </p:anim>
                                    <p:anim calcmode="lin" valueType="num">
                                      <p:cBhvr additive="base">
                                        <p:cTn id="138" dur="500"/>
                                        <p:tgtEl>
                                          <p:spTgt spid="36"/>
                                        </p:tgtEl>
                                        <p:attrNameLst>
                                          <p:attrName>ppt_y</p:attrName>
                                        </p:attrNameLst>
                                      </p:cBhvr>
                                      <p:tavLst>
                                        <p:tav tm="0">
                                          <p:val>
                                            <p:strVal val="ppt_y"/>
                                          </p:val>
                                        </p:tav>
                                        <p:tav tm="100000">
                                          <p:val>
                                            <p:strVal val="1+ppt_h/2"/>
                                          </p:val>
                                        </p:tav>
                                      </p:tavLst>
                                    </p:anim>
                                    <p:set>
                                      <p:cBhvr>
                                        <p:cTn id="139" dur="1" fill="hold">
                                          <p:stCondLst>
                                            <p:cond delay="499"/>
                                          </p:stCondLst>
                                        </p:cTn>
                                        <p:tgtEl>
                                          <p:spTgt spid="36"/>
                                        </p:tgtEl>
                                        <p:attrNameLst>
                                          <p:attrName>style.visibility</p:attrName>
                                        </p:attrNameLst>
                                      </p:cBhvr>
                                      <p:to>
                                        <p:strVal val="hidden"/>
                                      </p:to>
                                    </p:set>
                                  </p:childTnLst>
                                </p:cTn>
                              </p:par>
                              <p:par>
                                <p:cTn id="140" presetID="2" presetClass="exit" presetSubtype="4" fill="hold" nodeType="withEffect">
                                  <p:stCondLst>
                                    <p:cond delay="0"/>
                                  </p:stCondLst>
                                  <p:childTnLst>
                                    <p:anim calcmode="lin" valueType="num">
                                      <p:cBhvr additive="base">
                                        <p:cTn id="141" dur="500"/>
                                        <p:tgtEl>
                                          <p:spTgt spid="35"/>
                                        </p:tgtEl>
                                        <p:attrNameLst>
                                          <p:attrName>ppt_x</p:attrName>
                                        </p:attrNameLst>
                                      </p:cBhvr>
                                      <p:tavLst>
                                        <p:tav tm="0">
                                          <p:val>
                                            <p:strVal val="ppt_x"/>
                                          </p:val>
                                        </p:tav>
                                        <p:tav tm="100000">
                                          <p:val>
                                            <p:strVal val="ppt_x"/>
                                          </p:val>
                                        </p:tav>
                                      </p:tavLst>
                                    </p:anim>
                                    <p:anim calcmode="lin" valueType="num">
                                      <p:cBhvr additive="base">
                                        <p:cTn id="142" dur="500"/>
                                        <p:tgtEl>
                                          <p:spTgt spid="35"/>
                                        </p:tgtEl>
                                        <p:attrNameLst>
                                          <p:attrName>ppt_y</p:attrName>
                                        </p:attrNameLst>
                                      </p:cBhvr>
                                      <p:tavLst>
                                        <p:tav tm="0">
                                          <p:val>
                                            <p:strVal val="ppt_y"/>
                                          </p:val>
                                        </p:tav>
                                        <p:tav tm="100000">
                                          <p:val>
                                            <p:strVal val="1+ppt_h/2"/>
                                          </p:val>
                                        </p:tav>
                                      </p:tavLst>
                                    </p:anim>
                                    <p:set>
                                      <p:cBhvr>
                                        <p:cTn id="143" dur="1" fill="hold">
                                          <p:stCondLst>
                                            <p:cond delay="499"/>
                                          </p:stCondLst>
                                        </p:cTn>
                                        <p:tgtEl>
                                          <p:spTgt spid="35"/>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28"/>
                                        </p:tgtEl>
                                        <p:attrNameLst>
                                          <p:attrName>ppt_x</p:attrName>
                                        </p:attrNameLst>
                                      </p:cBhvr>
                                      <p:tavLst>
                                        <p:tav tm="0">
                                          <p:val>
                                            <p:strVal val="ppt_x"/>
                                          </p:val>
                                        </p:tav>
                                        <p:tav tm="100000">
                                          <p:val>
                                            <p:strVal val="ppt_x"/>
                                          </p:val>
                                        </p:tav>
                                      </p:tavLst>
                                    </p:anim>
                                    <p:anim calcmode="lin" valueType="num">
                                      <p:cBhvr additive="base">
                                        <p:cTn id="146" dur="500"/>
                                        <p:tgtEl>
                                          <p:spTgt spid="28"/>
                                        </p:tgtEl>
                                        <p:attrNameLst>
                                          <p:attrName>ppt_y</p:attrName>
                                        </p:attrNameLst>
                                      </p:cBhvr>
                                      <p:tavLst>
                                        <p:tav tm="0">
                                          <p:val>
                                            <p:strVal val="ppt_y"/>
                                          </p:val>
                                        </p:tav>
                                        <p:tav tm="100000">
                                          <p:val>
                                            <p:strVal val="1+ppt_h/2"/>
                                          </p:val>
                                        </p:tav>
                                      </p:tavLst>
                                    </p:anim>
                                    <p:set>
                                      <p:cBhvr>
                                        <p:cTn id="147" dur="1" fill="hold">
                                          <p:stCondLst>
                                            <p:cond delay="499"/>
                                          </p:stCondLst>
                                        </p:cTn>
                                        <p:tgtEl>
                                          <p:spTgt spid="28"/>
                                        </p:tgtEl>
                                        <p:attrNameLst>
                                          <p:attrName>style.visibility</p:attrName>
                                        </p:attrNameLst>
                                      </p:cBhvr>
                                      <p:to>
                                        <p:strVal val="hidden"/>
                                      </p:to>
                                    </p:set>
                                  </p:childTnLst>
                                </p:cTn>
                              </p:par>
                              <p:par>
                                <p:cTn id="148" presetID="2" presetClass="exit" presetSubtype="4" fill="hold" grpId="1" nodeType="withEffect">
                                  <p:stCondLst>
                                    <p:cond delay="0"/>
                                  </p:stCondLst>
                                  <p:childTnLst>
                                    <p:anim calcmode="lin" valueType="num">
                                      <p:cBhvr additive="base">
                                        <p:cTn id="149" dur="500"/>
                                        <p:tgtEl>
                                          <p:spTgt spid="23"/>
                                        </p:tgtEl>
                                        <p:attrNameLst>
                                          <p:attrName>ppt_x</p:attrName>
                                        </p:attrNameLst>
                                      </p:cBhvr>
                                      <p:tavLst>
                                        <p:tav tm="0">
                                          <p:val>
                                            <p:strVal val="ppt_x"/>
                                          </p:val>
                                        </p:tav>
                                        <p:tav tm="100000">
                                          <p:val>
                                            <p:strVal val="ppt_x"/>
                                          </p:val>
                                        </p:tav>
                                      </p:tavLst>
                                    </p:anim>
                                    <p:anim calcmode="lin" valueType="num">
                                      <p:cBhvr additive="base">
                                        <p:cTn id="150" dur="500"/>
                                        <p:tgtEl>
                                          <p:spTgt spid="23"/>
                                        </p:tgtEl>
                                        <p:attrNameLst>
                                          <p:attrName>ppt_y</p:attrName>
                                        </p:attrNameLst>
                                      </p:cBhvr>
                                      <p:tavLst>
                                        <p:tav tm="0">
                                          <p:val>
                                            <p:strVal val="ppt_y"/>
                                          </p:val>
                                        </p:tav>
                                        <p:tav tm="100000">
                                          <p:val>
                                            <p:strVal val="1+ppt_h/2"/>
                                          </p:val>
                                        </p:tav>
                                      </p:tavLst>
                                    </p:anim>
                                    <p:set>
                                      <p:cBhvr>
                                        <p:cTn id="151" dur="1" fill="hold">
                                          <p:stCondLst>
                                            <p:cond delay="499"/>
                                          </p:stCondLst>
                                        </p:cTn>
                                        <p:tgtEl>
                                          <p:spTgt spid="23"/>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additive="base">
                                        <p:cTn id="156" dur="500" fill="hold"/>
                                        <p:tgtEl>
                                          <p:spTgt spid="29"/>
                                        </p:tgtEl>
                                        <p:attrNameLst>
                                          <p:attrName>ppt_x</p:attrName>
                                        </p:attrNameLst>
                                      </p:cBhvr>
                                      <p:tavLst>
                                        <p:tav tm="0">
                                          <p:val>
                                            <p:strVal val="#ppt_x"/>
                                          </p:val>
                                        </p:tav>
                                        <p:tav tm="100000">
                                          <p:val>
                                            <p:strVal val="#ppt_x"/>
                                          </p:val>
                                        </p:tav>
                                      </p:tavLst>
                                    </p:anim>
                                    <p:anim calcmode="lin" valueType="num">
                                      <p:cBhvr additive="base">
                                        <p:cTn id="157" dur="500" fill="hold"/>
                                        <p:tgtEl>
                                          <p:spTgt spid="29"/>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30"/>
                                        </p:tgtEl>
                                        <p:attrNameLst>
                                          <p:attrName>style.visibility</p:attrName>
                                        </p:attrNameLst>
                                      </p:cBhvr>
                                      <p:to>
                                        <p:strVal val="visible"/>
                                      </p:to>
                                    </p:set>
                                    <p:anim calcmode="lin" valueType="num">
                                      <p:cBhvr additive="base">
                                        <p:cTn id="160" dur="500" fill="hold"/>
                                        <p:tgtEl>
                                          <p:spTgt spid="30"/>
                                        </p:tgtEl>
                                        <p:attrNameLst>
                                          <p:attrName>ppt_x</p:attrName>
                                        </p:attrNameLst>
                                      </p:cBhvr>
                                      <p:tavLst>
                                        <p:tav tm="0">
                                          <p:val>
                                            <p:strVal val="#ppt_x"/>
                                          </p:val>
                                        </p:tav>
                                        <p:tav tm="100000">
                                          <p:val>
                                            <p:strVal val="#ppt_x"/>
                                          </p:val>
                                        </p:tav>
                                      </p:tavLst>
                                    </p:anim>
                                    <p:anim calcmode="lin" valueType="num">
                                      <p:cBhvr additive="base">
                                        <p:cTn id="16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childTnLst>
                                    <p:set>
                                      <p:cBhvr>
                                        <p:cTn id="165" dur="1" fill="hold">
                                          <p:stCondLst>
                                            <p:cond delay="0"/>
                                          </p:stCondLst>
                                        </p:cTn>
                                        <p:tgtEl>
                                          <p:spTgt spid="18"/>
                                        </p:tgtEl>
                                        <p:attrNameLst>
                                          <p:attrName>style.visibility</p:attrName>
                                        </p:attrNameLst>
                                      </p:cBhvr>
                                      <p:to>
                                        <p:strVal val="visible"/>
                                      </p:to>
                                    </p:set>
                                    <p:animEffect transition="in" filter="wipe(left)">
                                      <p:cBhvr>
                                        <p:cTn id="166" dur="500"/>
                                        <p:tgtEl>
                                          <p:spTgt spid="18"/>
                                        </p:tgtEl>
                                      </p:cBhvr>
                                    </p:animEffect>
                                  </p:childTnLst>
                                </p:cTn>
                              </p:par>
                              <p:par>
                                <p:cTn id="167" presetID="22" presetClass="entr" presetSubtype="8" fill="hold" nodeType="withEffect">
                                  <p:stCondLst>
                                    <p:cond delay="0"/>
                                  </p:stCondLst>
                                  <p:childTnLst>
                                    <p:set>
                                      <p:cBhvr>
                                        <p:cTn id="168" dur="1" fill="hold">
                                          <p:stCondLst>
                                            <p:cond delay="0"/>
                                          </p:stCondLst>
                                        </p:cTn>
                                        <p:tgtEl>
                                          <p:spTgt spid="37"/>
                                        </p:tgtEl>
                                        <p:attrNameLst>
                                          <p:attrName>style.visibility</p:attrName>
                                        </p:attrNameLst>
                                      </p:cBhvr>
                                      <p:to>
                                        <p:strVal val="visible"/>
                                      </p:to>
                                    </p:set>
                                    <p:animEffect transition="in" filter="wipe(left)">
                                      <p:cBhvr>
                                        <p:cTn id="169" dur="500"/>
                                        <p:tgtEl>
                                          <p:spTgt spid="37"/>
                                        </p:tgtEl>
                                      </p:cBhvr>
                                    </p:animEffect>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nodeType="clickEffect">
                                  <p:stCondLst>
                                    <p:cond delay="0"/>
                                  </p:stCondLst>
                                  <p:childTnLst>
                                    <p:set>
                                      <p:cBhvr>
                                        <p:cTn id="173" dur="1" fill="hold">
                                          <p:stCondLst>
                                            <p:cond delay="0"/>
                                          </p:stCondLst>
                                        </p:cTn>
                                        <p:tgtEl>
                                          <p:spTgt spid="36"/>
                                        </p:tgtEl>
                                        <p:attrNameLst>
                                          <p:attrName>style.visibility</p:attrName>
                                        </p:attrNameLst>
                                      </p:cBhvr>
                                      <p:to>
                                        <p:strVal val="visible"/>
                                      </p:to>
                                    </p:set>
                                    <p:animEffect transition="in" filter="barn(inVertical)">
                                      <p:cBhvr>
                                        <p:cTn id="174" dur="500"/>
                                        <p:tgtEl>
                                          <p:spTgt spid="36"/>
                                        </p:tgtEl>
                                      </p:cBhvr>
                                    </p:animEffect>
                                  </p:childTnLst>
                                </p:cTn>
                              </p:par>
                              <p:par>
                                <p:cTn id="175" presetID="2" presetClass="entr" presetSubtype="8" fill="hold" grpId="0" nodeType="withEffect">
                                  <p:stCondLst>
                                    <p:cond delay="0"/>
                                  </p:stCondLst>
                                  <p:childTnLst>
                                    <p:set>
                                      <p:cBhvr>
                                        <p:cTn id="176" dur="1" fill="hold">
                                          <p:stCondLst>
                                            <p:cond delay="0"/>
                                          </p:stCondLst>
                                        </p:cTn>
                                        <p:tgtEl>
                                          <p:spTgt spid="32"/>
                                        </p:tgtEl>
                                        <p:attrNameLst>
                                          <p:attrName>style.visibility</p:attrName>
                                        </p:attrNameLst>
                                      </p:cBhvr>
                                      <p:to>
                                        <p:strVal val="visible"/>
                                      </p:to>
                                    </p:set>
                                    <p:anim calcmode="lin" valueType="num">
                                      <p:cBhvr additive="base">
                                        <p:cTn id="177" dur="500" fill="hold"/>
                                        <p:tgtEl>
                                          <p:spTgt spid="32"/>
                                        </p:tgtEl>
                                        <p:attrNameLst>
                                          <p:attrName>ppt_x</p:attrName>
                                        </p:attrNameLst>
                                      </p:cBhvr>
                                      <p:tavLst>
                                        <p:tav tm="0">
                                          <p:val>
                                            <p:strVal val="0-#ppt_w/2"/>
                                          </p:val>
                                        </p:tav>
                                        <p:tav tm="100000">
                                          <p:val>
                                            <p:strVal val="#ppt_x"/>
                                          </p:val>
                                        </p:tav>
                                      </p:tavLst>
                                    </p:anim>
                                    <p:anim calcmode="lin" valueType="num">
                                      <p:cBhvr additive="base">
                                        <p:cTn id="17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2" presetClass="entr" presetSubtype="2" fill="hold" nodeType="clickEffect">
                                  <p:stCondLst>
                                    <p:cond delay="0"/>
                                  </p:stCondLst>
                                  <p:childTnLst>
                                    <p:set>
                                      <p:cBhvr>
                                        <p:cTn id="182" dur="1" fill="hold">
                                          <p:stCondLst>
                                            <p:cond delay="0"/>
                                          </p:stCondLst>
                                        </p:cTn>
                                        <p:tgtEl>
                                          <p:spTgt spid="35"/>
                                        </p:tgtEl>
                                        <p:attrNameLst>
                                          <p:attrName>style.visibility</p:attrName>
                                        </p:attrNameLst>
                                      </p:cBhvr>
                                      <p:to>
                                        <p:strVal val="visible"/>
                                      </p:to>
                                    </p:set>
                                    <p:animEffect transition="in" filter="wipe(right)">
                                      <p:cBhvr>
                                        <p:cTn id="183" dur="500"/>
                                        <p:tgtEl>
                                          <p:spTgt spid="35"/>
                                        </p:tgtEl>
                                      </p:cBhvr>
                                    </p:animEffect>
                                  </p:childTnLst>
                                </p:cTn>
                              </p:par>
                              <p:par>
                                <p:cTn id="184" presetID="2" presetClass="entr" presetSubtype="4" fill="hold" grpId="0" nodeType="withEffect">
                                  <p:stCondLst>
                                    <p:cond delay="0"/>
                                  </p:stCondLst>
                                  <p:childTnLst>
                                    <p:set>
                                      <p:cBhvr>
                                        <p:cTn id="185" dur="1" fill="hold">
                                          <p:stCondLst>
                                            <p:cond delay="0"/>
                                          </p:stCondLst>
                                        </p:cTn>
                                        <p:tgtEl>
                                          <p:spTgt spid="33"/>
                                        </p:tgtEl>
                                        <p:attrNameLst>
                                          <p:attrName>style.visibility</p:attrName>
                                        </p:attrNameLst>
                                      </p:cBhvr>
                                      <p:to>
                                        <p:strVal val="visible"/>
                                      </p:to>
                                    </p:set>
                                    <p:anim calcmode="lin" valueType="num">
                                      <p:cBhvr additive="base">
                                        <p:cTn id="186" dur="500" fill="hold"/>
                                        <p:tgtEl>
                                          <p:spTgt spid="33"/>
                                        </p:tgtEl>
                                        <p:attrNameLst>
                                          <p:attrName>ppt_x</p:attrName>
                                        </p:attrNameLst>
                                      </p:cBhvr>
                                      <p:tavLst>
                                        <p:tav tm="0">
                                          <p:val>
                                            <p:strVal val="#ppt_x"/>
                                          </p:val>
                                        </p:tav>
                                        <p:tav tm="100000">
                                          <p:val>
                                            <p:strVal val="#ppt_x"/>
                                          </p:val>
                                        </p:tav>
                                      </p:tavLst>
                                    </p:anim>
                                    <p:anim calcmode="lin" valueType="num">
                                      <p:cBhvr additive="base">
                                        <p:cTn id="18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6" presetClass="entr" presetSubtype="0" fill="hold" grpId="0" nodeType="clickEffect">
                                  <p:stCondLst>
                                    <p:cond delay="0"/>
                                  </p:stCondLst>
                                  <p:childTnLst>
                                    <p:set>
                                      <p:cBhvr>
                                        <p:cTn id="191" dur="1" fill="hold">
                                          <p:stCondLst>
                                            <p:cond delay="0"/>
                                          </p:stCondLst>
                                        </p:cTn>
                                        <p:tgtEl>
                                          <p:spTgt spid="46"/>
                                        </p:tgtEl>
                                        <p:attrNameLst>
                                          <p:attrName>style.visibility</p:attrName>
                                        </p:attrNameLst>
                                      </p:cBhvr>
                                      <p:to>
                                        <p:strVal val="visible"/>
                                      </p:to>
                                    </p:set>
                                    <p:animEffect transition="in" filter="wipe(down)">
                                      <p:cBhvr>
                                        <p:cTn id="192" dur="580">
                                          <p:stCondLst>
                                            <p:cond delay="0"/>
                                          </p:stCondLst>
                                        </p:cTn>
                                        <p:tgtEl>
                                          <p:spTgt spid="46"/>
                                        </p:tgtEl>
                                      </p:cBhvr>
                                    </p:animEffect>
                                    <p:anim calcmode="lin" valueType="num">
                                      <p:cBhvr>
                                        <p:cTn id="193"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94"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95"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96"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97"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98" dur="26">
                                          <p:stCondLst>
                                            <p:cond delay="650"/>
                                          </p:stCondLst>
                                        </p:cTn>
                                        <p:tgtEl>
                                          <p:spTgt spid="46"/>
                                        </p:tgtEl>
                                      </p:cBhvr>
                                      <p:to x="100000" y="60000"/>
                                    </p:animScale>
                                    <p:animScale>
                                      <p:cBhvr>
                                        <p:cTn id="199" dur="166" decel="50000">
                                          <p:stCondLst>
                                            <p:cond delay="676"/>
                                          </p:stCondLst>
                                        </p:cTn>
                                        <p:tgtEl>
                                          <p:spTgt spid="46"/>
                                        </p:tgtEl>
                                      </p:cBhvr>
                                      <p:to x="100000" y="100000"/>
                                    </p:animScale>
                                    <p:animScale>
                                      <p:cBhvr>
                                        <p:cTn id="200" dur="26">
                                          <p:stCondLst>
                                            <p:cond delay="1312"/>
                                          </p:stCondLst>
                                        </p:cTn>
                                        <p:tgtEl>
                                          <p:spTgt spid="46"/>
                                        </p:tgtEl>
                                      </p:cBhvr>
                                      <p:to x="100000" y="80000"/>
                                    </p:animScale>
                                    <p:animScale>
                                      <p:cBhvr>
                                        <p:cTn id="201" dur="166" decel="50000">
                                          <p:stCondLst>
                                            <p:cond delay="1338"/>
                                          </p:stCondLst>
                                        </p:cTn>
                                        <p:tgtEl>
                                          <p:spTgt spid="46"/>
                                        </p:tgtEl>
                                      </p:cBhvr>
                                      <p:to x="100000" y="100000"/>
                                    </p:animScale>
                                    <p:animScale>
                                      <p:cBhvr>
                                        <p:cTn id="202" dur="26">
                                          <p:stCondLst>
                                            <p:cond delay="1642"/>
                                          </p:stCondLst>
                                        </p:cTn>
                                        <p:tgtEl>
                                          <p:spTgt spid="46"/>
                                        </p:tgtEl>
                                      </p:cBhvr>
                                      <p:to x="100000" y="90000"/>
                                    </p:animScale>
                                    <p:animScale>
                                      <p:cBhvr>
                                        <p:cTn id="203" dur="166" decel="50000">
                                          <p:stCondLst>
                                            <p:cond delay="1668"/>
                                          </p:stCondLst>
                                        </p:cTn>
                                        <p:tgtEl>
                                          <p:spTgt spid="46"/>
                                        </p:tgtEl>
                                      </p:cBhvr>
                                      <p:to x="100000" y="100000"/>
                                    </p:animScale>
                                    <p:animScale>
                                      <p:cBhvr>
                                        <p:cTn id="204" dur="26">
                                          <p:stCondLst>
                                            <p:cond delay="1808"/>
                                          </p:stCondLst>
                                        </p:cTn>
                                        <p:tgtEl>
                                          <p:spTgt spid="46"/>
                                        </p:tgtEl>
                                      </p:cBhvr>
                                      <p:to x="100000" y="95000"/>
                                    </p:animScale>
                                    <p:animScale>
                                      <p:cBhvr>
                                        <p:cTn id="205"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P spid="6" grpId="0"/>
      <p:bldP spid="6" grpId="1"/>
      <p:bldP spid="7" grpId="0"/>
      <p:bldP spid="8" grpId="0"/>
      <p:bldP spid="9" grpId="0"/>
      <p:bldP spid="11" grpId="0" animBg="1"/>
      <p:bldP spid="12" grpId="0" animBg="1"/>
      <p:bldP spid="13" grpId="0" animBg="1"/>
      <p:bldP spid="14" grpId="0" animBg="1"/>
      <p:bldP spid="15" grpId="0" animBg="1"/>
      <p:bldP spid="23" grpId="0" animBg="1"/>
      <p:bldP spid="23" grpId="1" animBg="1"/>
      <p:bldP spid="28" grpId="0" animBg="1"/>
      <p:bldP spid="28" grpId="1" animBg="1"/>
      <p:bldP spid="29" grpId="0"/>
      <p:bldP spid="30" grpId="0"/>
      <p:bldP spid="32" grpId="0" animBg="1"/>
      <p:bldP spid="33" grpId="0" animBg="1"/>
      <p:bldP spid="43"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F7A49C8-1D3B-4BA2-BEE6-491FB6417CCC}"/>
              </a:ext>
            </a:extLst>
          </p:cNvPr>
          <p:cNvGrpSpPr/>
          <p:nvPr/>
        </p:nvGrpSpPr>
        <p:grpSpPr>
          <a:xfrm>
            <a:off x="135172" y="1819263"/>
            <a:ext cx="2431624" cy="1814367"/>
            <a:chOff x="4477310" y="1838873"/>
            <a:chExt cx="3337260" cy="2933700"/>
          </a:xfrm>
        </p:grpSpPr>
        <p:pic>
          <p:nvPicPr>
            <p:cNvPr id="24" name="Picture 23" descr="D:\VO TRUONG TOAN 2018-2019\GIAO AN\THU VIEN HINH SOAN GIAO AN\IconInt.jpg">
              <a:extLst>
                <a:ext uri="{FF2B5EF4-FFF2-40B4-BE49-F238E27FC236}">
                  <a16:creationId xmlns:a16="http://schemas.microsoft.com/office/drawing/2014/main" id="{9DADF687-F93D-4743-B05E-39C380630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310" y="1838873"/>
              <a:ext cx="3337260" cy="29337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Rounded Rectangle 1">
              <a:extLst>
                <a:ext uri="{FF2B5EF4-FFF2-40B4-BE49-F238E27FC236}">
                  <a16:creationId xmlns:a16="http://schemas.microsoft.com/office/drawing/2014/main" id="{A5127FA5-EA1F-4AD2-80F7-E2A2B675EC7C}"/>
                </a:ext>
              </a:extLst>
            </p:cNvPr>
            <p:cNvSpPr/>
            <p:nvPr/>
          </p:nvSpPr>
          <p:spPr>
            <a:xfrm>
              <a:off x="5681183" y="2123618"/>
              <a:ext cx="737268"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a:t>Nội dung</a:t>
              </a:r>
            </a:p>
          </p:txBody>
        </p:sp>
      </p:grpSp>
      <p:sp>
        <p:nvSpPr>
          <p:cNvPr id="26" name="Speech Bubble: Rectangle with Corners Rounded 25">
            <a:extLst>
              <a:ext uri="{FF2B5EF4-FFF2-40B4-BE49-F238E27FC236}">
                <a16:creationId xmlns:a16="http://schemas.microsoft.com/office/drawing/2014/main" id="{5F9F6F52-D54C-4430-BF69-71826D25A590}"/>
              </a:ext>
            </a:extLst>
          </p:cNvPr>
          <p:cNvSpPr/>
          <p:nvPr/>
        </p:nvSpPr>
        <p:spPr>
          <a:xfrm>
            <a:off x="3013101" y="941440"/>
            <a:ext cx="5724500" cy="1598560"/>
          </a:xfrm>
          <a:prstGeom prst="wedgeRoundRectCallout">
            <a:avLst>
              <a:gd name="adj1" fmla="val -47749"/>
              <a:gd name="adj2" fmla="val 15439"/>
              <a:gd name="adj3" fmla="val 16667"/>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chemeClr val="bg1"/>
                </a:solidFill>
                <a:latin typeface="Cambria" panose="02040503050406030204" pitchFamily="18" charset="0"/>
                <a:ea typeface="Cambria" panose="02040503050406030204" pitchFamily="18" charset="0"/>
              </a:rPr>
              <a:t>Biết sơ lược khái niệm thuật toán và ví dụ</a:t>
            </a:r>
          </a:p>
        </p:txBody>
      </p:sp>
      <p:sp>
        <p:nvSpPr>
          <p:cNvPr id="27" name="Speech Bubble: Rectangle with Corners Rounded 26">
            <a:extLst>
              <a:ext uri="{FF2B5EF4-FFF2-40B4-BE49-F238E27FC236}">
                <a16:creationId xmlns:a16="http://schemas.microsoft.com/office/drawing/2014/main" id="{9B3ADA92-EA5A-4C05-B12A-54DCEC67CE35}"/>
              </a:ext>
            </a:extLst>
          </p:cNvPr>
          <p:cNvSpPr/>
          <p:nvPr/>
        </p:nvSpPr>
        <p:spPr>
          <a:xfrm>
            <a:off x="1549544" y="4739638"/>
            <a:ext cx="7565428" cy="1428750"/>
          </a:xfrm>
          <a:prstGeom prst="wedgeRoundRectCallout">
            <a:avLst>
              <a:gd name="adj1" fmla="val -47749"/>
              <a:gd name="adj2" fmla="val 15439"/>
              <a:gd name="adj3" fmla="val 16667"/>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chemeClr val="bg1"/>
                </a:solidFill>
                <a:latin typeface="Cambria" panose="02040503050406030204" pitchFamily="18" charset="0"/>
                <a:ea typeface="Cambria" panose="02040503050406030204" pitchFamily="18" charset="0"/>
              </a:rPr>
              <a:t>Biết thuật toán có thể mô tả dưới dạng liệt kê hoặc sơ đồ khối.</a:t>
            </a:r>
          </a:p>
        </p:txBody>
      </p:sp>
      <p:cxnSp>
        <p:nvCxnSpPr>
          <p:cNvPr id="3" name="Connector: Curved 2">
            <a:extLst>
              <a:ext uri="{FF2B5EF4-FFF2-40B4-BE49-F238E27FC236}">
                <a16:creationId xmlns:a16="http://schemas.microsoft.com/office/drawing/2014/main" id="{CD3DBAAC-21DF-40AC-AFED-28842FE30C21}"/>
              </a:ext>
            </a:extLst>
          </p:cNvPr>
          <p:cNvCxnSpPr>
            <a:cxnSpLocks/>
            <a:stCxn id="24" idx="7"/>
            <a:endCxn id="26" idx="1"/>
          </p:cNvCxnSpPr>
          <p:nvPr/>
        </p:nvCxnSpPr>
        <p:spPr>
          <a:xfrm rot="5400000" flipH="1" flipV="1">
            <a:off x="2439772" y="1511642"/>
            <a:ext cx="344251" cy="802408"/>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A9E46BA5-3AE4-4199-A5FA-C9D502FD8078}"/>
              </a:ext>
            </a:extLst>
          </p:cNvPr>
          <p:cNvCxnSpPr>
            <a:cxnSpLocks/>
            <a:stCxn id="24" idx="6"/>
            <a:endCxn id="27" idx="1"/>
          </p:cNvCxnSpPr>
          <p:nvPr/>
        </p:nvCxnSpPr>
        <p:spPr>
          <a:xfrm flipH="1">
            <a:off x="1549544" y="2726447"/>
            <a:ext cx="1017252" cy="2727566"/>
          </a:xfrm>
          <a:prstGeom prst="curvedConnector5">
            <a:avLst>
              <a:gd name="adj1" fmla="val -22472"/>
              <a:gd name="adj2" fmla="val 53534"/>
              <a:gd name="adj3" fmla="val 12247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045" name="Picture 2" descr="icon idea – Nội thất sáng tạo – Nội thất thông minh">
            <a:extLst>
              <a:ext uri="{FF2B5EF4-FFF2-40B4-BE49-F238E27FC236}">
                <a16:creationId xmlns:a16="http://schemas.microsoft.com/office/drawing/2014/main" id="{3A3164BE-D51F-4A1D-A2ED-29DA7CC64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613" y="25400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6" descr="Thực hành live trade - Blog ngoại hối">
            <a:extLst>
              <a:ext uri="{FF2B5EF4-FFF2-40B4-BE49-F238E27FC236}">
                <a16:creationId xmlns:a16="http://schemas.microsoft.com/office/drawing/2014/main" id="{8D06C604-905A-4DA1-881E-9C46F6FB5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8890" y="4526252"/>
            <a:ext cx="2677390" cy="1397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56" name="Rectangle 1055">
            <a:extLst>
              <a:ext uri="{FF2B5EF4-FFF2-40B4-BE49-F238E27FC236}">
                <a16:creationId xmlns:a16="http://schemas.microsoft.com/office/drawing/2014/main" id="{13E4F590-7E3F-40CA-A864-3213DBCE30CC}"/>
              </a:ext>
            </a:extLst>
          </p:cNvPr>
          <p:cNvSpPr/>
          <p:nvPr/>
        </p:nvSpPr>
        <p:spPr>
          <a:xfrm>
            <a:off x="-165716" y="520076"/>
            <a:ext cx="12523432" cy="1026506"/>
          </a:xfrm>
          <a:prstGeom prst="rect">
            <a:avLst/>
          </a:prstGeom>
          <a:noFill/>
        </p:spPr>
        <p:txBody>
          <a:bodyPr wrap="none" lIns="91440" tIns="45720" rIns="91440" bIns="45720">
            <a:prstTxWarp prst="textArchUp">
              <a:avLst>
                <a:gd name="adj" fmla="val 10800000"/>
              </a:avLst>
            </a:prstTxWarp>
            <a:spAutoFit/>
          </a:bodyPr>
          <a:lstStyle/>
          <a:p>
            <a:pPr algn="ctr"/>
            <a:r>
              <a:rPr lang="en-US" sz="5400" b="1" u="sng">
                <a:solidFill>
                  <a:srgbClr val="FF0000"/>
                </a:solidFill>
                <a:latin typeface="Cambria" panose="02040503050406030204" pitchFamily="18" charset="0"/>
                <a:ea typeface="Cambria" panose="02040503050406030204" pitchFamily="18" charset="0"/>
              </a:rPr>
              <a:t>              </a:t>
            </a:r>
            <a:r>
              <a:rPr lang="en-US" sz="5400" b="1" u="sng">
                <a:solidFill>
                  <a:srgbClr val="FF0000"/>
                </a:solidFill>
                <a:latin typeface="Cambria" panose="02040503050406030204" pitchFamily="18" charset="0"/>
                <a:ea typeface="Cambria" panose="02040503050406030204" pitchFamily="18" charset="0"/>
                <a:sym typeface="Wingdings 2" panose="05020102010507070707" pitchFamily="18" charset="2"/>
              </a:rPr>
              <a:t></a:t>
            </a:r>
            <a:r>
              <a:rPr lang="en-US" sz="5400" b="1" u="sng">
                <a:solidFill>
                  <a:srgbClr val="FF0000"/>
                </a:solidFill>
                <a:latin typeface="Cambria" panose="02040503050406030204" pitchFamily="18" charset="0"/>
                <a:ea typeface="Cambria" panose="02040503050406030204" pitchFamily="18" charset="0"/>
              </a:rPr>
              <a:t>  KIẾN THỨC BÀI HỌC </a:t>
            </a:r>
            <a:r>
              <a:rPr lang="en-US" sz="5400" b="1" u="sng">
                <a:solidFill>
                  <a:srgbClr val="FF0000"/>
                </a:solidFill>
                <a:latin typeface="Cambria" panose="02040503050406030204" pitchFamily="18" charset="0"/>
                <a:ea typeface="Cambria" panose="02040503050406030204" pitchFamily="18" charset="0"/>
                <a:sym typeface="Wingdings 2" panose="05020102010507070707" pitchFamily="18" charset="2"/>
              </a:rPr>
              <a:t>  </a:t>
            </a:r>
            <a:r>
              <a:rPr lang="en-US" sz="5400" b="1" u="sng">
                <a:solidFill>
                  <a:srgbClr val="FF0000"/>
                </a:solidFill>
                <a:latin typeface="Cambria" panose="02040503050406030204" pitchFamily="18" charset="0"/>
                <a:ea typeface="Cambria" panose="02040503050406030204" pitchFamily="18" charset="0"/>
              </a:rPr>
              <a:t>          </a:t>
            </a:r>
          </a:p>
        </p:txBody>
      </p:sp>
      <p:pic>
        <p:nvPicPr>
          <p:cNvPr id="35" name="Picture 8" descr="Thuật toán là gì | Thuật toán | Laptrinh.vn"/>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12076" t="8143" r="13022"/>
          <a:stretch/>
        </p:blipFill>
        <p:spPr bwMode="auto">
          <a:xfrm>
            <a:off x="8961048" y="1288622"/>
            <a:ext cx="2853581" cy="21675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extLst>
      <p:ext uri="{BB962C8B-B14F-4D97-AF65-F5344CB8AC3E}">
        <p14:creationId xmlns:p14="http://schemas.microsoft.com/office/powerpoint/2010/main" val="154463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56"/>
                                        </p:tgtEl>
                                        <p:attrNameLst>
                                          <p:attrName>style.visibility</p:attrName>
                                        </p:attrNameLst>
                                      </p:cBhvr>
                                      <p:to>
                                        <p:strVal val="visible"/>
                                      </p:to>
                                    </p:set>
                                    <p:animEffect transition="in" filter="wipe(right)">
                                      <p:cBhvr>
                                        <p:cTn id="7" dur="500"/>
                                        <p:tgtEl>
                                          <p:spTgt spid="10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53" presetClass="entr" presetSubtype="16"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045"/>
                                        </p:tgtEl>
                                        <p:attrNameLst>
                                          <p:attrName>style.visibility</p:attrName>
                                        </p:attrNameLst>
                                      </p:cBhvr>
                                      <p:to>
                                        <p:strVal val="visible"/>
                                      </p:to>
                                    </p:set>
                                    <p:animEffect transition="in" filter="wipe(left)">
                                      <p:cBhvr>
                                        <p:cTn id="30" dur="500"/>
                                        <p:tgtEl>
                                          <p:spTgt spid="104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 presetClass="entr" presetSubtype="8"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0-#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1047"/>
                                        </p:tgtEl>
                                        <p:attrNameLst>
                                          <p:attrName>style.visibility</p:attrName>
                                        </p:attrNameLst>
                                      </p:cBhvr>
                                      <p:to>
                                        <p:strVal val="visible"/>
                                      </p:to>
                                    </p:set>
                                    <p:animEffect transition="in" filter="wipe(left)">
                                      <p:cBhvr>
                                        <p:cTn id="42" dur="500"/>
                                        <p:tgtEl>
                                          <p:spTgt spid="1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0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790A3A04-3870-4F20-B07A-A0F03E15E4BE}"/>
              </a:ext>
            </a:extLst>
          </p:cNvPr>
          <p:cNvSpPr/>
          <p:nvPr/>
        </p:nvSpPr>
        <p:spPr>
          <a:xfrm>
            <a:off x="0" y="1727542"/>
            <a:ext cx="6095999" cy="4141244"/>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457200" indent="-457200">
              <a:buFont typeface="Wingdings" panose="05000000000000000000" pitchFamily="2" charset="2"/>
              <a:buChar char="ü"/>
            </a:pPr>
            <a:r>
              <a:rPr lang="en-US" sz="2800" b="1">
                <a:solidFill>
                  <a:srgbClr val="002060"/>
                </a:solidFill>
                <a:latin typeface="UTM Facebook K&amp;T" panose="02040603050506020204" pitchFamily="18" charset="0"/>
                <a:ea typeface="Cambria" panose="02040503050406030204" pitchFamily="18" charset="0"/>
              </a:rPr>
              <a:t>Giải quyết vấn đề nhanh và chính xác hơn.</a:t>
            </a:r>
          </a:p>
          <a:p>
            <a:pPr marL="457200" indent="-457200">
              <a:buFont typeface="Wingdings" panose="05000000000000000000" pitchFamily="2" charset="2"/>
              <a:buChar char="ü"/>
            </a:pPr>
            <a:r>
              <a:rPr lang="en-US" sz="2800" b="1">
                <a:solidFill>
                  <a:srgbClr val="002060"/>
                </a:solidFill>
                <a:latin typeface="UTM Facebook K&amp;T" panose="02040603050506020204" pitchFamily="18" charset="0"/>
                <a:ea typeface="Cambria" panose="02040503050406030204" pitchFamily="18" charset="0"/>
              </a:rPr>
              <a:t>Tìm được hướng giải quyết đúng và tối ưu hơn.</a:t>
            </a:r>
          </a:p>
          <a:p>
            <a:pPr marL="457200" indent="-457200">
              <a:buFont typeface="Wingdings" panose="05000000000000000000" pitchFamily="2" charset="2"/>
              <a:buChar char="ü"/>
            </a:pPr>
            <a:r>
              <a:rPr lang="en-US" sz="2800" b="1">
                <a:solidFill>
                  <a:srgbClr val="002060"/>
                </a:solidFill>
                <a:latin typeface="UTM Facebook K&amp;T" panose="02040603050506020204" pitchFamily="18" charset="0"/>
                <a:ea typeface="Cambria" panose="02040503050406030204" pitchFamily="18" charset="0"/>
              </a:rPr>
              <a:t>Tiết kiệm thời gian, công sức.</a:t>
            </a:r>
          </a:p>
          <a:p>
            <a:pPr marL="457200" indent="-457200">
              <a:buFont typeface="Wingdings" panose="05000000000000000000" pitchFamily="2" charset="2"/>
              <a:buChar char="ü"/>
            </a:pPr>
            <a:r>
              <a:rPr lang="en-US" sz="2800" b="1">
                <a:solidFill>
                  <a:srgbClr val="002060"/>
                </a:solidFill>
                <a:latin typeface="UTM Facebook K&amp;T" panose="02040603050506020204" pitchFamily="18" charset="0"/>
                <a:ea typeface="Cambria" panose="02040503050406030204" pitchFamily="18" charset="0"/>
              </a:rPr>
              <a:t>Luyện được kỹ năng giải quyết vấn đề</a:t>
            </a:r>
          </a:p>
        </p:txBody>
      </p:sp>
      <p:pic>
        <p:nvPicPr>
          <p:cNvPr id="4" name="Picture 2" descr="Khi nào dùng ngoặc nhọn, khi nào dùng ngoặc tròn - Cách Học">
            <a:extLst>
              <a:ext uri="{FF2B5EF4-FFF2-40B4-BE49-F238E27FC236}">
                <a16:creationId xmlns:a16="http://schemas.microsoft.com/office/drawing/2014/main" id="{4C243DA6-9370-427C-B486-7A7086F05A29}"/>
              </a:ext>
            </a:extLst>
          </p:cNvPr>
          <p:cNvPicPr>
            <a:picLocks noChangeAspect="1" noChangeArrowheads="1"/>
          </p:cNvPicPr>
          <p:nvPr/>
        </p:nvPicPr>
        <p:blipFill rotWithShape="1">
          <a:blip r:embed="rId3">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73353"/>
          <a:stretch/>
        </p:blipFill>
        <p:spPr bwMode="auto">
          <a:xfrm>
            <a:off x="5791306" y="1425845"/>
            <a:ext cx="860331" cy="4866468"/>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185AF8AC-365C-4316-95BC-6696B5EC94C3}"/>
              </a:ext>
            </a:extLst>
          </p:cNvPr>
          <p:cNvSpPr/>
          <p:nvPr/>
        </p:nvSpPr>
        <p:spPr>
          <a:xfrm>
            <a:off x="6764903" y="3429000"/>
            <a:ext cx="5176158" cy="2035290"/>
          </a:xfrm>
          <a:prstGeom prst="wedgeRoundRectCallout">
            <a:avLst>
              <a:gd name="adj1" fmla="val 38545"/>
              <a:gd name="adj2" fmla="val -16851"/>
              <a:gd name="adj3" fmla="val 16667"/>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400" b="1">
                <a:solidFill>
                  <a:srgbClr val="002060"/>
                </a:solidFill>
                <a:latin typeface="UTM Facebook K&amp;T" panose="02040603050506020204" pitchFamily="18" charset="0"/>
                <a:ea typeface="Cambria" panose="02040503050406030204" pitchFamily="18" charset="0"/>
              </a:rPr>
              <a:t>THUẬT TOÁN </a:t>
            </a:r>
          </a:p>
          <a:p>
            <a:pPr algn="ctr"/>
            <a:r>
              <a:rPr lang="en-US" sz="4400" b="1">
                <a:solidFill>
                  <a:srgbClr val="002060"/>
                </a:solidFill>
                <a:latin typeface="UTM Facebook K&amp;T" panose="02040603050506020204" pitchFamily="18" charset="0"/>
                <a:ea typeface="Cambria" panose="02040503050406030204" pitchFamily="18" charset="0"/>
              </a:rPr>
              <a:t>rất quan trọng với </a:t>
            </a:r>
          </a:p>
          <a:p>
            <a:pPr algn="ctr"/>
            <a:r>
              <a:rPr lang="en-US" sz="4400" b="1">
                <a:solidFill>
                  <a:srgbClr val="002060"/>
                </a:solidFill>
                <a:latin typeface="UTM Facebook K&amp;T" panose="02040603050506020204" pitchFamily="18" charset="0"/>
                <a:ea typeface="Cambria" panose="02040503050406030204" pitchFamily="18" charset="0"/>
              </a:rPr>
              <a:t>TIN HỌC</a:t>
            </a:r>
          </a:p>
        </p:txBody>
      </p:sp>
      <p:pic>
        <p:nvPicPr>
          <p:cNvPr id="6" name="Picture 4" descr="Môn Tin Học - Thiên Đường 7 Mụ Tiên (Nhóm 7)">
            <a:extLst>
              <a:ext uri="{FF2B5EF4-FFF2-40B4-BE49-F238E27FC236}">
                <a16:creationId xmlns:a16="http://schemas.microsoft.com/office/drawing/2014/main" id="{124A88A7-F9B8-46E0-8035-BC40594E6844}"/>
              </a:ext>
            </a:extLst>
          </p:cNvPr>
          <p:cNvPicPr>
            <a:picLocks noChangeAspect="1" noChangeArrowheads="1"/>
          </p:cNvPicPr>
          <p:nvPr/>
        </p:nvPicPr>
        <p:blipFill>
          <a:blip r:embed="rId4">
            <a:clrChange>
              <a:clrFrom>
                <a:srgbClr val="FDFEFF"/>
              </a:clrFrom>
              <a:clrTo>
                <a:srgbClr val="FDFEFF">
                  <a:alpha val="0"/>
                </a:srgbClr>
              </a:clrTo>
            </a:clrChange>
            <a:extLst>
              <a:ext uri="{28A0092B-C50C-407E-A947-70E740481C1C}">
                <a14:useLocalDpi xmlns:a14="http://schemas.microsoft.com/office/drawing/2010/main" val="0"/>
              </a:ext>
            </a:extLst>
          </a:blip>
          <a:srcRect/>
          <a:stretch>
            <a:fillRect/>
          </a:stretch>
        </p:blipFill>
        <p:spPr bwMode="auto">
          <a:xfrm flipH="1">
            <a:off x="8271490" y="1393710"/>
            <a:ext cx="2035290" cy="20352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1">
            <a:extLst>
              <a:ext uri="{FF2B5EF4-FFF2-40B4-BE49-F238E27FC236}">
                <a16:creationId xmlns:a16="http://schemas.microsoft.com/office/drawing/2014/main" id="{4B55EEE2-12AB-409F-AE09-73F946D7E1BE}"/>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7" name="Speech Bubble: Rectangle with Corners Rounded 6">
            <a:extLst>
              <a:ext uri="{FF2B5EF4-FFF2-40B4-BE49-F238E27FC236}">
                <a16:creationId xmlns:a16="http://schemas.microsoft.com/office/drawing/2014/main" id="{387F068A-0E74-46B7-909C-5833310F81A8}"/>
              </a:ext>
            </a:extLst>
          </p:cNvPr>
          <p:cNvSpPr/>
          <p:nvPr/>
        </p:nvSpPr>
        <p:spPr>
          <a:xfrm>
            <a:off x="2398376" y="874053"/>
            <a:ext cx="5817030" cy="665908"/>
          </a:xfrm>
          <a:prstGeom prst="wedgeRoundRectCallout">
            <a:avLst>
              <a:gd name="adj1" fmla="val 38545"/>
              <a:gd name="adj2" fmla="val -16851"/>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LỢI ÍCH CỦA THUẬT TOÁN</a:t>
            </a:r>
          </a:p>
        </p:txBody>
      </p:sp>
      <p:sp>
        <p:nvSpPr>
          <p:cNvPr id="2" name="Rectangle 1">
            <a:extLst>
              <a:ext uri="{FF2B5EF4-FFF2-40B4-BE49-F238E27FC236}">
                <a16:creationId xmlns:a16="http://schemas.microsoft.com/office/drawing/2014/main" id="{CD0082C0-6DC6-4996-A420-A83321AF3BE3}"/>
              </a:ext>
            </a:extLst>
          </p:cNvPr>
          <p:cNvSpPr/>
          <p:nvPr/>
        </p:nvSpPr>
        <p:spPr>
          <a:xfrm>
            <a:off x="5970530" y="5791433"/>
            <a:ext cx="6096000" cy="923330"/>
          </a:xfrm>
          <a:prstGeom prst="rect">
            <a:avLst/>
          </a:prstGeom>
          <a:ln w="38100">
            <a:solidFill>
              <a:schemeClr val="tx1"/>
            </a:solidFill>
          </a:ln>
        </p:spPr>
        <p:txBody>
          <a:bodyPr>
            <a:spAutoFit/>
          </a:bodyPr>
          <a:lstStyle/>
          <a:p>
            <a:pPr algn="just"/>
            <a:r>
              <a:rPr lang="en-US">
                <a:solidFill>
                  <a:srgbClr val="FF0000"/>
                </a:solidFill>
                <a:latin typeface="Roboto" panose="02000000000000000000" pitchFamily="2" charset="0"/>
              </a:rPr>
              <a:t>Với một </a:t>
            </a:r>
            <a:r>
              <a:rPr lang="en-US" b="1">
                <a:solidFill>
                  <a:srgbClr val="FF0000"/>
                </a:solidFill>
                <a:latin typeface="Roboto" panose="02000000000000000000" pitchFamily="2" charset="0"/>
              </a:rPr>
              <a:t>lập trình viên</a:t>
            </a:r>
            <a:r>
              <a:rPr lang="en-US">
                <a:solidFill>
                  <a:srgbClr val="FF0000"/>
                </a:solidFill>
                <a:latin typeface="Roboto" panose="02000000000000000000" pitchFamily="2" charset="0"/>
              </a:rPr>
              <a:t>, hay một </a:t>
            </a:r>
            <a:r>
              <a:rPr lang="en-US" b="1">
                <a:solidFill>
                  <a:srgbClr val="FF0000"/>
                </a:solidFill>
                <a:latin typeface="Roboto" panose="02000000000000000000" pitchFamily="2" charset="0"/>
              </a:rPr>
              <a:t>nhà khoa học máy tính</a:t>
            </a:r>
            <a:r>
              <a:rPr lang="en-US">
                <a:solidFill>
                  <a:srgbClr val="FF0000"/>
                </a:solidFill>
                <a:latin typeface="Roboto" panose="02000000000000000000" pitchFamily="2" charset="0"/>
              </a:rPr>
              <a:t>, thì </a:t>
            </a:r>
            <a:r>
              <a:rPr lang="en-US" b="1">
                <a:solidFill>
                  <a:srgbClr val="FF0000"/>
                </a:solidFill>
                <a:latin typeface="Roboto" panose="02000000000000000000" pitchFamily="2" charset="0"/>
              </a:rPr>
              <a:t>thuật toán </a:t>
            </a:r>
            <a:r>
              <a:rPr lang="en-US">
                <a:solidFill>
                  <a:srgbClr val="FF0000"/>
                </a:solidFill>
                <a:latin typeface="Roboto" panose="02000000000000000000" pitchFamily="2" charset="0"/>
              </a:rPr>
              <a:t>rất quan trọng để có thể áp dụng xử lý các bài toán trong thực tiễn.</a:t>
            </a:r>
            <a:endParaRPr lang="en-US">
              <a:solidFill>
                <a:srgbClr val="FF0000"/>
              </a:solidFill>
            </a:endParaRPr>
          </a:p>
        </p:txBody>
      </p:sp>
      <p:sp>
        <p:nvSpPr>
          <p:cNvPr id="8" name="Rectangle 7">
            <a:extLst>
              <a:ext uri="{FF2B5EF4-FFF2-40B4-BE49-F238E27FC236}">
                <a16:creationId xmlns:a16="http://schemas.microsoft.com/office/drawing/2014/main" id="{FC696B93-B73C-470D-AA22-C2A0B885DBC7}"/>
              </a:ext>
            </a:extLst>
          </p:cNvPr>
          <p:cNvSpPr/>
          <p:nvPr/>
        </p:nvSpPr>
        <p:spPr>
          <a:xfrm>
            <a:off x="91508" y="5521946"/>
            <a:ext cx="5734674" cy="1200329"/>
          </a:xfrm>
          <a:prstGeom prst="rect">
            <a:avLst/>
          </a:prstGeom>
          <a:ln w="38100">
            <a:solidFill>
              <a:schemeClr val="tx1"/>
            </a:solidFill>
          </a:ln>
        </p:spPr>
        <p:txBody>
          <a:bodyPr wrap="square">
            <a:spAutoFit/>
          </a:bodyPr>
          <a:lstStyle/>
          <a:p>
            <a:pPr algn="just"/>
            <a:r>
              <a:rPr lang="vi-VN" b="1">
                <a:solidFill>
                  <a:srgbClr val="FF0000"/>
                </a:solidFill>
                <a:latin typeface="Roboto" panose="02000000000000000000" pitchFamily="2" charset="0"/>
              </a:rPr>
              <a:t>Thuật toán</a:t>
            </a:r>
            <a:r>
              <a:rPr lang="vi-VN">
                <a:solidFill>
                  <a:srgbClr val="FF0000"/>
                </a:solidFill>
                <a:latin typeface="Roboto" panose="02000000000000000000" pitchFamily="2" charset="0"/>
              </a:rPr>
              <a:t> là nền tảng của lập trình, bất kỳ lập trình viên nào muốn làm nghề lập trình và phát triển xa hơn trong lĩnh vực này đều phải có nền tảng </a:t>
            </a:r>
            <a:r>
              <a:rPr lang="vi-VN" b="1">
                <a:solidFill>
                  <a:srgbClr val="FF0000"/>
                </a:solidFill>
                <a:latin typeface="Roboto" panose="02000000000000000000" pitchFamily="2" charset="0"/>
              </a:rPr>
              <a:t>thuật toán </a:t>
            </a:r>
            <a:r>
              <a:rPr lang="vi-VN">
                <a:solidFill>
                  <a:srgbClr val="FF0000"/>
                </a:solidFill>
                <a:latin typeface="Roboto" panose="02000000000000000000" pitchFamily="2" charset="0"/>
              </a:rPr>
              <a:t>vững chắc.</a:t>
            </a:r>
            <a:endParaRPr lang="en-US">
              <a:solidFill>
                <a:srgbClr val="FF0000"/>
              </a:solidFill>
              <a:latin typeface="Roboto" panose="02000000000000000000" pitchFamily="2" charset="0"/>
            </a:endParaRPr>
          </a:p>
        </p:txBody>
      </p:sp>
    </p:spTree>
    <p:custDataLst>
      <p:tags r:id="rId1"/>
    </p:custDataLst>
    <p:extLst>
      <p:ext uri="{BB962C8B-B14F-4D97-AF65-F5344CB8AC3E}">
        <p14:creationId xmlns:p14="http://schemas.microsoft.com/office/powerpoint/2010/main" val="6938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Horizontal)">
                                      <p:cBhvr>
                                        <p:cTn id="43" dur="500"/>
                                        <p:tgtEl>
                                          <p:spTgt spid="4"/>
                                        </p:tgtEl>
                                      </p:cBhvr>
                                    </p:animEffect>
                                  </p:childTnLst>
                                </p:cTn>
                              </p:par>
                              <p:par>
                                <p:cTn id="44" presetID="22" presetClass="entr" presetSubtype="8"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0-#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47" presetClass="entr" presetSubtype="0"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04F15D-F097-4362-8BCD-A15C1EF75AA1}"/>
              </a:ext>
            </a:extLst>
          </p:cNvPr>
          <p:cNvPicPr>
            <a:picLocks noChangeAspect="1"/>
          </p:cNvPicPr>
          <p:nvPr/>
        </p:nvPicPr>
        <p:blipFill>
          <a:blip r:embed="rId3"/>
          <a:stretch>
            <a:fillRect/>
          </a:stretch>
        </p:blipFill>
        <p:spPr>
          <a:xfrm>
            <a:off x="28020" y="700087"/>
            <a:ext cx="12192000" cy="5650927"/>
          </a:xfrm>
          <a:prstGeom prst="rect">
            <a:avLst/>
          </a:prstGeom>
        </p:spPr>
      </p:pic>
      <p:sp>
        <p:nvSpPr>
          <p:cNvPr id="3" name="Rectangle: Rounded Corners 1">
            <a:extLst>
              <a:ext uri="{FF2B5EF4-FFF2-40B4-BE49-F238E27FC236}">
                <a16:creationId xmlns:a16="http://schemas.microsoft.com/office/drawing/2014/main" id="{9AB4EE60-55C9-47C4-8B13-51035D9BCE90}"/>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cxnSp>
        <p:nvCxnSpPr>
          <p:cNvPr id="5" name="Straight Arrow Connector 4">
            <a:extLst>
              <a:ext uri="{FF2B5EF4-FFF2-40B4-BE49-F238E27FC236}">
                <a16:creationId xmlns:a16="http://schemas.microsoft.com/office/drawing/2014/main" id="{358AA0B4-1EB6-401C-84C2-3DC4F233CCA5}"/>
              </a:ext>
            </a:extLst>
          </p:cNvPr>
          <p:cNvCxnSpPr>
            <a:cxnSpLocks/>
          </p:cNvCxnSpPr>
          <p:nvPr/>
        </p:nvCxnSpPr>
        <p:spPr>
          <a:xfrm>
            <a:off x="4724400" y="4476750"/>
            <a:ext cx="704850"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1B40ACA-FAFB-4F65-B418-74419ED323CE}"/>
              </a:ext>
            </a:extLst>
          </p:cNvPr>
          <p:cNvCxnSpPr>
            <a:cxnSpLocks/>
          </p:cNvCxnSpPr>
          <p:nvPr/>
        </p:nvCxnSpPr>
        <p:spPr>
          <a:xfrm>
            <a:off x="4724400" y="4876800"/>
            <a:ext cx="857250" cy="34290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5DAC666-8686-49CB-AD87-B7EB8B234397}"/>
              </a:ext>
            </a:extLst>
          </p:cNvPr>
          <p:cNvCxnSpPr>
            <a:cxnSpLocks/>
          </p:cNvCxnSpPr>
          <p:nvPr/>
        </p:nvCxnSpPr>
        <p:spPr>
          <a:xfrm>
            <a:off x="4648200" y="5271007"/>
            <a:ext cx="857250" cy="34290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7F8BA7B-8DA0-4511-B9F8-467CD7C68664}"/>
              </a:ext>
            </a:extLst>
          </p:cNvPr>
          <p:cNvCxnSpPr>
            <a:cxnSpLocks/>
          </p:cNvCxnSpPr>
          <p:nvPr/>
        </p:nvCxnSpPr>
        <p:spPr>
          <a:xfrm flipV="1">
            <a:off x="4648200" y="4870958"/>
            <a:ext cx="781050" cy="840039"/>
          </a:xfrm>
          <a:prstGeom prst="straightConnector1">
            <a:avLst/>
          </a:prstGeom>
          <a:ln w="5715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DDB3E3F-43C1-4D0E-A675-1DA466908BF3}"/>
              </a:ext>
            </a:extLst>
          </p:cNvPr>
          <p:cNvSpPr/>
          <p:nvPr/>
        </p:nvSpPr>
        <p:spPr>
          <a:xfrm>
            <a:off x="708212" y="2272554"/>
            <a:ext cx="403412" cy="4034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2910808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3)">
                                      <p:cBhvr>
                                        <p:cTn id="7" dur="1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03746" y="1972680"/>
            <a:ext cx="6065187" cy="1323439"/>
          </a:xfrm>
          <a:prstGeom prst="rect">
            <a:avLst/>
          </a:prstGeom>
        </p:spPr>
        <p:txBody>
          <a:bodyPr wrap="none">
            <a:spAutoFit/>
          </a:bodyPr>
          <a:lstStyle/>
          <a:p>
            <a:pPr algn="ctr" defTabSz="609585"/>
            <a:r>
              <a:rPr lang="en-US" altLang="zh-CN" sz="8000" b="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rPr>
              <a:t>LUYỆN TẬP</a:t>
            </a:r>
            <a:endParaRPr lang="zh-CN" altLang="en-US" sz="8000" b="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1026" name="Picture 2" descr="Tầm Quan Trọng Của Học Phonics Khi Dạy Tiếng Anh Cho Trẻ Từ 4- 12 Tuổi -  Anh ngữ Pixar">
            <a:extLst>
              <a:ext uri="{FF2B5EF4-FFF2-40B4-BE49-F238E27FC236}">
                <a16:creationId xmlns:a16="http://schemas.microsoft.com/office/drawing/2014/main" id="{5CB052F8-7C59-4714-A25E-9811C7C601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4551" y="3296119"/>
            <a:ext cx="3220187" cy="23360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1925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6CD85-0C14-40DF-B7A2-7B051650B9A2}"/>
              </a:ext>
            </a:extLst>
          </p:cNvPr>
          <p:cNvPicPr>
            <a:picLocks noChangeAspect="1"/>
          </p:cNvPicPr>
          <p:nvPr/>
        </p:nvPicPr>
        <p:blipFill rotWithShape="1">
          <a:blip r:embed="rId3">
            <a:clrChange>
              <a:clrFrom>
                <a:srgbClr val="FFFFFF"/>
              </a:clrFrom>
              <a:clrTo>
                <a:srgbClr val="FFFFFF">
                  <a:alpha val="0"/>
                </a:srgbClr>
              </a:clrTo>
            </a:clrChange>
          </a:blip>
          <a:srcRect b="48585"/>
          <a:stretch/>
        </p:blipFill>
        <p:spPr>
          <a:xfrm>
            <a:off x="-1" y="679186"/>
            <a:ext cx="12161547" cy="3168913"/>
          </a:xfrm>
          <a:prstGeom prst="rect">
            <a:avLst/>
          </a:prstGeom>
        </p:spPr>
      </p:pic>
      <p:sp>
        <p:nvSpPr>
          <p:cNvPr id="3" name="Rectangle: Rounded Corners 2">
            <a:extLst>
              <a:ext uri="{FF2B5EF4-FFF2-40B4-BE49-F238E27FC236}">
                <a16:creationId xmlns:a16="http://schemas.microsoft.com/office/drawing/2014/main" id="{330C660D-941E-41E3-875C-E513BEF4C6BF}"/>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pic>
        <p:nvPicPr>
          <p:cNvPr id="4" name="Picture 3">
            <a:extLst>
              <a:ext uri="{FF2B5EF4-FFF2-40B4-BE49-F238E27FC236}">
                <a16:creationId xmlns:a16="http://schemas.microsoft.com/office/drawing/2014/main" id="{9F9437D9-DCC2-463C-86C7-59B252B7B1E2}"/>
              </a:ext>
            </a:extLst>
          </p:cNvPr>
          <p:cNvPicPr>
            <a:picLocks noChangeAspect="1"/>
          </p:cNvPicPr>
          <p:nvPr/>
        </p:nvPicPr>
        <p:blipFill>
          <a:blip r:embed="rId4"/>
          <a:stretch>
            <a:fillRect/>
          </a:stretch>
        </p:blipFill>
        <p:spPr>
          <a:xfrm>
            <a:off x="986686" y="4510285"/>
            <a:ext cx="10218627" cy="2054986"/>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89C9B42D-B16C-44DB-9A09-38B5A11DC2AE}"/>
              </a:ext>
            </a:extLst>
          </p:cNvPr>
          <p:cNvSpPr/>
          <p:nvPr/>
        </p:nvSpPr>
        <p:spPr>
          <a:xfrm>
            <a:off x="4470979" y="3777303"/>
            <a:ext cx="3072821" cy="642297"/>
          </a:xfrm>
          <a:prstGeom prst="wedgeRoundRectCallout">
            <a:avLst>
              <a:gd name="adj1" fmla="val -17533"/>
              <a:gd name="adj2" fmla="val 22964"/>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400" b="1">
                <a:solidFill>
                  <a:schemeClr val="bg1"/>
                </a:solidFill>
                <a:latin typeface="Cambria" panose="02040503050406030204" pitchFamily="18" charset="0"/>
                <a:ea typeface="Cambria" panose="02040503050406030204" pitchFamily="18" charset="0"/>
              </a:rPr>
              <a:t>Trả lời</a:t>
            </a:r>
          </a:p>
        </p:txBody>
      </p:sp>
      <p:pic>
        <p:nvPicPr>
          <p:cNvPr id="7" name="Picture 6">
            <a:extLst>
              <a:ext uri="{FF2B5EF4-FFF2-40B4-BE49-F238E27FC236}">
                <a16:creationId xmlns:a16="http://schemas.microsoft.com/office/drawing/2014/main" id="{0F9F8DA8-0421-49C0-B916-6605A6B22A6E}"/>
              </a:ext>
            </a:extLst>
          </p:cNvPr>
          <p:cNvPicPr>
            <a:picLocks noChangeAspect="1"/>
          </p:cNvPicPr>
          <p:nvPr/>
        </p:nvPicPr>
        <p:blipFill>
          <a:blip r:embed="rId5"/>
          <a:stretch>
            <a:fillRect/>
          </a:stretch>
        </p:blipFill>
        <p:spPr>
          <a:xfrm>
            <a:off x="286715" y="4510285"/>
            <a:ext cx="11618568" cy="20549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7458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4"/>
                                        </p:tgtEl>
                                        <p:attrNameLst>
                                          <p:attrName>ppt_x</p:attrName>
                                        </p:attrNameLst>
                                      </p:cBhvr>
                                      <p:tavLst>
                                        <p:tav tm="0">
                                          <p:val>
                                            <p:strVal val="ppt_x"/>
                                          </p:val>
                                        </p:tav>
                                        <p:tav tm="100000">
                                          <p:val>
                                            <p:strVal val="ppt_x"/>
                                          </p:val>
                                        </p:tav>
                                      </p:tavLst>
                                    </p:anim>
                                    <p:anim calcmode="lin" valueType="num">
                                      <p:cBhvr additive="base">
                                        <p:cTn id="28" dur="500"/>
                                        <p:tgtEl>
                                          <p:spTgt spid="4"/>
                                        </p:tgtEl>
                                        <p:attrNameLst>
                                          <p:attrName>ppt_y</p:attrName>
                                        </p:attrNameLst>
                                      </p:cBhvr>
                                      <p:tavLst>
                                        <p:tav tm="0">
                                          <p:val>
                                            <p:strVal val="ppt_y"/>
                                          </p:val>
                                        </p:tav>
                                        <p:tav tm="100000">
                                          <p:val>
                                            <p:strVal val="1+ppt_h/2"/>
                                          </p:val>
                                        </p:tav>
                                      </p:tavLst>
                                    </p:anim>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6CD85-0C14-40DF-B7A2-7B051650B9A2}"/>
              </a:ext>
            </a:extLst>
          </p:cNvPr>
          <p:cNvPicPr>
            <a:picLocks noChangeAspect="1"/>
          </p:cNvPicPr>
          <p:nvPr/>
        </p:nvPicPr>
        <p:blipFill rotWithShape="1">
          <a:blip r:embed="rId3">
            <a:clrChange>
              <a:clrFrom>
                <a:srgbClr val="FFFFFF"/>
              </a:clrFrom>
              <a:clrTo>
                <a:srgbClr val="FFFFFF">
                  <a:alpha val="0"/>
                </a:srgbClr>
              </a:clrTo>
            </a:clrChange>
          </a:blip>
          <a:srcRect t="50962" b="22314"/>
          <a:stretch/>
        </p:blipFill>
        <p:spPr>
          <a:xfrm>
            <a:off x="57149" y="609600"/>
            <a:ext cx="11957841" cy="1619552"/>
          </a:xfrm>
          <a:prstGeom prst="rect">
            <a:avLst/>
          </a:prstGeom>
        </p:spPr>
      </p:pic>
      <p:sp>
        <p:nvSpPr>
          <p:cNvPr id="3" name="Rectangle: Rounded Corners 2">
            <a:extLst>
              <a:ext uri="{FF2B5EF4-FFF2-40B4-BE49-F238E27FC236}">
                <a16:creationId xmlns:a16="http://schemas.microsoft.com/office/drawing/2014/main" id="{330C660D-941E-41E3-875C-E513BEF4C6BF}"/>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pic>
        <p:nvPicPr>
          <p:cNvPr id="5" name="Picture 4">
            <a:extLst>
              <a:ext uri="{FF2B5EF4-FFF2-40B4-BE49-F238E27FC236}">
                <a16:creationId xmlns:a16="http://schemas.microsoft.com/office/drawing/2014/main" id="{04ACAE10-EEB4-49E6-8D33-F3F57081EFC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150" y="2871450"/>
            <a:ext cx="7515330" cy="1422256"/>
          </a:xfrm>
          <a:prstGeom prst="rect">
            <a:avLst/>
          </a:prstGeom>
        </p:spPr>
      </p:pic>
      <p:sp>
        <p:nvSpPr>
          <p:cNvPr id="6" name="Speech Bubble: Rectangle with Corners Rounded 5">
            <a:extLst>
              <a:ext uri="{FF2B5EF4-FFF2-40B4-BE49-F238E27FC236}">
                <a16:creationId xmlns:a16="http://schemas.microsoft.com/office/drawing/2014/main" id="{6DC37EDB-51C5-4082-AAEF-6073FD5782C9}"/>
              </a:ext>
            </a:extLst>
          </p:cNvPr>
          <p:cNvSpPr/>
          <p:nvPr/>
        </p:nvSpPr>
        <p:spPr>
          <a:xfrm>
            <a:off x="2501524" y="2323535"/>
            <a:ext cx="3072821" cy="642297"/>
          </a:xfrm>
          <a:prstGeom prst="wedgeRoundRectCallout">
            <a:avLst>
              <a:gd name="adj1" fmla="val -17533"/>
              <a:gd name="adj2" fmla="val 22964"/>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400" b="1">
                <a:solidFill>
                  <a:schemeClr val="bg1"/>
                </a:solidFill>
                <a:latin typeface="Cambria" panose="02040503050406030204" pitchFamily="18" charset="0"/>
                <a:ea typeface="Cambria" panose="02040503050406030204" pitchFamily="18" charset="0"/>
              </a:rPr>
              <a:t>Trả lời</a:t>
            </a:r>
          </a:p>
        </p:txBody>
      </p:sp>
      <p:pic>
        <p:nvPicPr>
          <p:cNvPr id="7" name="Picture 6">
            <a:extLst>
              <a:ext uri="{FF2B5EF4-FFF2-40B4-BE49-F238E27FC236}">
                <a16:creationId xmlns:a16="http://schemas.microsoft.com/office/drawing/2014/main" id="{8DD75917-2D64-4642-9C17-59B8B0F1C219}"/>
              </a:ext>
            </a:extLst>
          </p:cNvPr>
          <p:cNvPicPr>
            <a:picLocks noChangeAspect="1"/>
          </p:cNvPicPr>
          <p:nvPr/>
        </p:nvPicPr>
        <p:blipFill rotWithShape="1">
          <a:blip r:embed="rId5">
            <a:clrChange>
              <a:clrFrom>
                <a:srgbClr val="FFFFFF"/>
              </a:clrFrom>
              <a:clrTo>
                <a:srgbClr val="FFFFFF">
                  <a:alpha val="0"/>
                </a:srgbClr>
              </a:clrTo>
            </a:clrChange>
          </a:blip>
          <a:srcRect b="82258"/>
          <a:stretch/>
        </p:blipFill>
        <p:spPr>
          <a:xfrm>
            <a:off x="199731" y="4169077"/>
            <a:ext cx="9671521" cy="529547"/>
          </a:xfrm>
          <a:prstGeom prst="rect">
            <a:avLst/>
          </a:prstGeom>
        </p:spPr>
      </p:pic>
      <p:pic>
        <p:nvPicPr>
          <p:cNvPr id="9" name="Picture 8">
            <a:extLst>
              <a:ext uri="{FF2B5EF4-FFF2-40B4-BE49-F238E27FC236}">
                <a16:creationId xmlns:a16="http://schemas.microsoft.com/office/drawing/2014/main" id="{412F423F-0E1A-4007-AD5C-D47CF3E352B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314267" y="1847885"/>
            <a:ext cx="3744383" cy="4781889"/>
          </a:xfrm>
          <a:prstGeom prst="rect">
            <a:avLst/>
          </a:prstGeom>
        </p:spPr>
      </p:pic>
      <p:pic>
        <p:nvPicPr>
          <p:cNvPr id="8" name="Picture 7">
            <a:extLst>
              <a:ext uri="{FF2B5EF4-FFF2-40B4-BE49-F238E27FC236}">
                <a16:creationId xmlns:a16="http://schemas.microsoft.com/office/drawing/2014/main" id="{68570031-BD89-40BB-8D1D-BC344FEE726F}"/>
              </a:ext>
            </a:extLst>
          </p:cNvPr>
          <p:cNvPicPr>
            <a:picLocks noChangeAspect="1"/>
          </p:cNvPicPr>
          <p:nvPr/>
        </p:nvPicPr>
        <p:blipFill rotWithShape="1">
          <a:blip r:embed="rId5">
            <a:clrChange>
              <a:clrFrom>
                <a:srgbClr val="FFFFFF"/>
              </a:clrFrom>
              <a:clrTo>
                <a:srgbClr val="FFFFFF">
                  <a:alpha val="0"/>
                </a:srgbClr>
              </a:clrTo>
            </a:clrChange>
          </a:blip>
          <a:srcRect t="19263"/>
          <a:stretch/>
        </p:blipFill>
        <p:spPr>
          <a:xfrm>
            <a:off x="1365135" y="4755774"/>
            <a:ext cx="7378815" cy="1942888"/>
          </a:xfrm>
          <a:prstGeom prst="rect">
            <a:avLst/>
          </a:prstGeom>
          <a:ln w="57150">
            <a:solidFill>
              <a:srgbClr val="FF0000"/>
            </a:solidFill>
          </a:ln>
        </p:spPr>
      </p:pic>
      <p:pic>
        <p:nvPicPr>
          <p:cNvPr id="10" name="Picture 9">
            <a:extLst>
              <a:ext uri="{FF2B5EF4-FFF2-40B4-BE49-F238E27FC236}">
                <a16:creationId xmlns:a16="http://schemas.microsoft.com/office/drawing/2014/main" id="{2424AEB2-4D70-4913-B072-07BF8615D7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45461" y="4554537"/>
            <a:ext cx="2001992" cy="2371725"/>
          </a:xfrm>
          <a:prstGeom prst="rect">
            <a:avLst/>
          </a:prstGeom>
        </p:spPr>
      </p:pic>
    </p:spTree>
    <p:custDataLst>
      <p:tags r:id="rId1"/>
    </p:custDataLst>
    <p:extLst>
      <p:ext uri="{BB962C8B-B14F-4D97-AF65-F5344CB8AC3E}">
        <p14:creationId xmlns:p14="http://schemas.microsoft.com/office/powerpoint/2010/main" val="29624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outVertical)">
                                      <p:cBhvr>
                                        <p:cTn id="32" dur="500"/>
                                        <p:tgtEl>
                                          <p:spTgt spid="8"/>
                                        </p:tgtEl>
                                      </p:cBhvr>
                                    </p:animEffect>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6CD85-0C14-40DF-B7A2-7B051650B9A2}"/>
              </a:ext>
            </a:extLst>
          </p:cNvPr>
          <p:cNvPicPr>
            <a:picLocks noChangeAspect="1"/>
          </p:cNvPicPr>
          <p:nvPr/>
        </p:nvPicPr>
        <p:blipFill rotWithShape="1">
          <a:blip r:embed="rId3">
            <a:clrChange>
              <a:clrFrom>
                <a:srgbClr val="FFFFFF"/>
              </a:clrFrom>
              <a:clrTo>
                <a:srgbClr val="FFFFFF">
                  <a:alpha val="0"/>
                </a:srgbClr>
              </a:clrTo>
            </a:clrChange>
          </a:blip>
          <a:srcRect t="78624"/>
          <a:stretch/>
        </p:blipFill>
        <p:spPr>
          <a:xfrm>
            <a:off x="0" y="666750"/>
            <a:ext cx="11957841" cy="1295400"/>
          </a:xfrm>
          <a:prstGeom prst="rect">
            <a:avLst/>
          </a:prstGeom>
        </p:spPr>
      </p:pic>
      <p:sp>
        <p:nvSpPr>
          <p:cNvPr id="3" name="Rectangle: Rounded Corners 2">
            <a:extLst>
              <a:ext uri="{FF2B5EF4-FFF2-40B4-BE49-F238E27FC236}">
                <a16:creationId xmlns:a16="http://schemas.microsoft.com/office/drawing/2014/main" id="{330C660D-941E-41E3-875C-E513BEF4C6BF}"/>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pic>
        <p:nvPicPr>
          <p:cNvPr id="5" name="Picture 4">
            <a:extLst>
              <a:ext uri="{FF2B5EF4-FFF2-40B4-BE49-F238E27FC236}">
                <a16:creationId xmlns:a16="http://schemas.microsoft.com/office/drawing/2014/main" id="{A274D758-B6D3-48F0-AF7A-3FB6C7937E2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1724025"/>
            <a:ext cx="7524750" cy="3409950"/>
          </a:xfrm>
          <a:prstGeom prst="rect">
            <a:avLst/>
          </a:prstGeom>
        </p:spPr>
      </p:pic>
      <p:pic>
        <p:nvPicPr>
          <p:cNvPr id="6" name="Picture 5">
            <a:extLst>
              <a:ext uri="{FF2B5EF4-FFF2-40B4-BE49-F238E27FC236}">
                <a16:creationId xmlns:a16="http://schemas.microsoft.com/office/drawing/2014/main" id="{C0A30AFD-802C-438C-BB0D-9E9A3182DA5F}"/>
              </a:ext>
            </a:extLst>
          </p:cNvPr>
          <p:cNvPicPr>
            <a:picLocks noChangeAspect="1"/>
          </p:cNvPicPr>
          <p:nvPr/>
        </p:nvPicPr>
        <p:blipFill>
          <a:blip r:embed="rId5">
            <a:duotone>
              <a:prstClr val="black"/>
              <a:schemeClr val="accent4">
                <a:tint val="45000"/>
                <a:satMod val="400000"/>
              </a:schemeClr>
            </a:duotone>
          </a:blip>
          <a:stretch>
            <a:fillRect/>
          </a:stretch>
        </p:blipFill>
        <p:spPr>
          <a:xfrm>
            <a:off x="162015" y="6120416"/>
            <a:ext cx="7362736" cy="493842"/>
          </a:xfrm>
          <a:prstGeom prst="rect">
            <a:avLst/>
          </a:prstGeom>
        </p:spPr>
      </p:pic>
      <p:sp>
        <p:nvSpPr>
          <p:cNvPr id="7" name="Speech Bubble: Rectangle with Corners Rounded 6">
            <a:extLst>
              <a:ext uri="{FF2B5EF4-FFF2-40B4-BE49-F238E27FC236}">
                <a16:creationId xmlns:a16="http://schemas.microsoft.com/office/drawing/2014/main" id="{27D2CA6F-709B-485C-A75C-4FA1B0C81EA6}"/>
              </a:ext>
            </a:extLst>
          </p:cNvPr>
          <p:cNvSpPr/>
          <p:nvPr/>
        </p:nvSpPr>
        <p:spPr>
          <a:xfrm>
            <a:off x="3432858" y="5231818"/>
            <a:ext cx="3072821" cy="642297"/>
          </a:xfrm>
          <a:prstGeom prst="wedgeRoundRectCallout">
            <a:avLst>
              <a:gd name="adj1" fmla="val -17533"/>
              <a:gd name="adj2" fmla="val 22964"/>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400" b="1">
                <a:solidFill>
                  <a:schemeClr val="bg1"/>
                </a:solidFill>
                <a:latin typeface="Cambria" panose="02040503050406030204" pitchFamily="18" charset="0"/>
                <a:ea typeface="Cambria" panose="02040503050406030204" pitchFamily="18" charset="0"/>
              </a:rPr>
              <a:t>Trả lời</a:t>
            </a:r>
          </a:p>
        </p:txBody>
      </p:sp>
      <p:pic>
        <p:nvPicPr>
          <p:cNvPr id="5124" name="Picture 4" descr="Câu hỏi phức Embedded question - Tech12h">
            <a:extLst>
              <a:ext uri="{FF2B5EF4-FFF2-40B4-BE49-F238E27FC236}">
                <a16:creationId xmlns:a16="http://schemas.microsoft.com/office/drawing/2014/main" id="{4AF5BB4B-7176-43B9-A28D-6F114EF426F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1714" y="2718945"/>
            <a:ext cx="4311124" cy="40098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9423357-CA0E-40C2-824D-F4B2ACC23C5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963025" y="1880444"/>
            <a:ext cx="1685925" cy="842963"/>
          </a:xfrm>
          <a:prstGeom prst="rect">
            <a:avLst/>
          </a:prstGeom>
        </p:spPr>
      </p:pic>
      <p:pic>
        <p:nvPicPr>
          <p:cNvPr id="9" name="Picture 8">
            <a:extLst>
              <a:ext uri="{FF2B5EF4-FFF2-40B4-BE49-F238E27FC236}">
                <a16:creationId xmlns:a16="http://schemas.microsoft.com/office/drawing/2014/main" id="{F6F0F133-0ABB-4327-B766-0FA1652642A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8484393" y="2558962"/>
            <a:ext cx="2643188" cy="989100"/>
          </a:xfrm>
          <a:prstGeom prst="rect">
            <a:avLst/>
          </a:prstGeom>
        </p:spPr>
      </p:pic>
      <p:pic>
        <p:nvPicPr>
          <p:cNvPr id="10" name="Picture 9">
            <a:extLst>
              <a:ext uri="{FF2B5EF4-FFF2-40B4-BE49-F238E27FC236}">
                <a16:creationId xmlns:a16="http://schemas.microsoft.com/office/drawing/2014/main" id="{14DC89FB-F641-447D-8B56-01F100234435}"/>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963025" y="3508595"/>
            <a:ext cx="1626792" cy="916919"/>
          </a:xfrm>
          <a:prstGeom prst="rect">
            <a:avLst/>
          </a:prstGeom>
        </p:spPr>
      </p:pic>
      <p:pic>
        <p:nvPicPr>
          <p:cNvPr id="11" name="Picture 10">
            <a:extLst>
              <a:ext uri="{FF2B5EF4-FFF2-40B4-BE49-F238E27FC236}">
                <a16:creationId xmlns:a16="http://schemas.microsoft.com/office/drawing/2014/main" id="{791C36F5-D2F8-43F8-B512-FF6F0F2CA324}"/>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8465343" y="4389325"/>
            <a:ext cx="2683988" cy="944988"/>
          </a:xfrm>
          <a:prstGeom prst="rect">
            <a:avLst/>
          </a:prstGeom>
        </p:spPr>
      </p:pic>
      <p:pic>
        <p:nvPicPr>
          <p:cNvPr id="12" name="Picture 11">
            <a:extLst>
              <a:ext uri="{FF2B5EF4-FFF2-40B4-BE49-F238E27FC236}">
                <a16:creationId xmlns:a16="http://schemas.microsoft.com/office/drawing/2014/main" id="{63DC5AE2-2D26-4DFB-91DA-497A8FC35E47}"/>
              </a:ext>
            </a:extLst>
          </p:cNvPr>
          <p:cNvPicPr>
            <a:picLocks noChangeAspect="1"/>
          </p:cNvPicPr>
          <p:nvPr/>
        </p:nvPicPr>
        <p:blipFill>
          <a:blip r:embed="rId11">
            <a:clrChange>
              <a:clrFrom>
                <a:srgbClr val="E6E6E6"/>
              </a:clrFrom>
              <a:clrTo>
                <a:srgbClr val="E6E6E6">
                  <a:alpha val="0"/>
                </a:srgbClr>
              </a:clrTo>
            </a:clrChange>
          </a:blip>
          <a:stretch>
            <a:fillRect/>
          </a:stretch>
        </p:blipFill>
        <p:spPr>
          <a:xfrm>
            <a:off x="8824912" y="5293154"/>
            <a:ext cx="1962150" cy="827262"/>
          </a:xfrm>
          <a:prstGeom prst="rect">
            <a:avLst/>
          </a:prstGeom>
        </p:spPr>
      </p:pic>
      <p:pic>
        <p:nvPicPr>
          <p:cNvPr id="13" name="Picture 12">
            <a:extLst>
              <a:ext uri="{FF2B5EF4-FFF2-40B4-BE49-F238E27FC236}">
                <a16:creationId xmlns:a16="http://schemas.microsoft.com/office/drawing/2014/main" id="{6CB3F39D-54B6-4E6B-B93A-08E8160EB1A5}"/>
              </a:ext>
            </a:extLst>
          </p:cNvPr>
          <p:cNvPicPr>
            <a:picLocks noChangeAspect="1"/>
          </p:cNvPicPr>
          <p:nvPr/>
        </p:nvPicPr>
        <p:blipFill>
          <a:blip r:embed="rId12">
            <a:clrChange>
              <a:clrFrom>
                <a:srgbClr val="EBEBE8"/>
              </a:clrFrom>
              <a:clrTo>
                <a:srgbClr val="EBEBE8">
                  <a:alpha val="0"/>
                </a:srgbClr>
              </a:clrTo>
            </a:clrChange>
          </a:blip>
          <a:stretch>
            <a:fillRect/>
          </a:stretch>
        </p:blipFill>
        <p:spPr>
          <a:xfrm>
            <a:off x="9060622" y="6091108"/>
            <a:ext cx="1355397" cy="709537"/>
          </a:xfrm>
          <a:prstGeom prst="rect">
            <a:avLst/>
          </a:prstGeom>
        </p:spPr>
      </p:pic>
    </p:spTree>
    <p:custDataLst>
      <p:tags r:id="rId1"/>
    </p:custDataLst>
    <p:extLst>
      <p:ext uri="{BB962C8B-B14F-4D97-AF65-F5344CB8AC3E}">
        <p14:creationId xmlns:p14="http://schemas.microsoft.com/office/powerpoint/2010/main" val="194436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1000"/>
                                        <p:tgtEl>
                                          <p:spTgt spid="5124"/>
                                        </p:tgtEl>
                                      </p:cBhvr>
                                    </p:animEffect>
                                    <p:anim calcmode="lin" valueType="num">
                                      <p:cBhvr>
                                        <p:cTn id="19" dur="1000" fill="hold"/>
                                        <p:tgtEl>
                                          <p:spTgt spid="5124"/>
                                        </p:tgtEl>
                                        <p:attrNameLst>
                                          <p:attrName>ppt_x</p:attrName>
                                        </p:attrNameLst>
                                      </p:cBhvr>
                                      <p:tavLst>
                                        <p:tav tm="0">
                                          <p:val>
                                            <p:strVal val="#ppt_x"/>
                                          </p:val>
                                        </p:tav>
                                        <p:tav tm="100000">
                                          <p:val>
                                            <p:strVal val="#ppt_x"/>
                                          </p:val>
                                        </p:tav>
                                      </p:tavLst>
                                    </p:anim>
                                    <p:anim calcmode="lin" valueType="num">
                                      <p:cBhvr>
                                        <p:cTn id="20" dur="1000" fill="hold"/>
                                        <p:tgtEl>
                                          <p:spTgt spid="5124"/>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5124"/>
                                        </p:tgtEl>
                                        <p:attrNameLst>
                                          <p:attrName>ppt_x</p:attrName>
                                        </p:attrNameLst>
                                      </p:cBhvr>
                                      <p:tavLst>
                                        <p:tav tm="0">
                                          <p:val>
                                            <p:strVal val="ppt_x"/>
                                          </p:val>
                                        </p:tav>
                                        <p:tav tm="100000">
                                          <p:val>
                                            <p:strVal val="ppt_x"/>
                                          </p:val>
                                        </p:tav>
                                      </p:tavLst>
                                    </p:anim>
                                    <p:anim calcmode="lin" valueType="num">
                                      <p:cBhvr additive="base">
                                        <p:cTn id="29" dur="500"/>
                                        <p:tgtEl>
                                          <p:spTgt spid="5124"/>
                                        </p:tgtEl>
                                        <p:attrNameLst>
                                          <p:attrName>ppt_y</p:attrName>
                                        </p:attrNameLst>
                                      </p:cBhvr>
                                      <p:tavLst>
                                        <p:tav tm="0">
                                          <p:val>
                                            <p:strVal val="ppt_y"/>
                                          </p:val>
                                        </p:tav>
                                        <p:tav tm="100000">
                                          <p:val>
                                            <p:strVal val="1+ppt_h/2"/>
                                          </p:val>
                                        </p:tav>
                                      </p:tavLst>
                                    </p:anim>
                                    <p:set>
                                      <p:cBhvr>
                                        <p:cTn id="30" dur="1" fill="hold">
                                          <p:stCondLst>
                                            <p:cond delay="499"/>
                                          </p:stCondLst>
                                        </p:cTn>
                                        <p:tgtEl>
                                          <p:spTgt spid="51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94859" y="1972680"/>
            <a:ext cx="5682966" cy="1323439"/>
          </a:xfrm>
          <a:prstGeom prst="rect">
            <a:avLst/>
          </a:prstGeom>
        </p:spPr>
        <p:txBody>
          <a:bodyPr wrap="none">
            <a:spAutoFit/>
          </a:bodyPr>
          <a:lstStyle/>
          <a:p>
            <a:pPr algn="ctr" defTabSz="609585"/>
            <a:r>
              <a:rPr lang="en-US" altLang="zh-CN" sz="8000" b="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rPr>
              <a:t>VẬN DỤNG</a:t>
            </a:r>
            <a:endParaRPr lang="zh-CN" altLang="en-US" sz="8000" b="1">
              <a:solidFill>
                <a:srgbClr val="FF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12290" name="Picture 2" descr="Câu đố toán học: Thử tài sự thông minh và logic của bạn | Tin tức mới nhất  24h - Đọc Báo Lao Động online - Laodong.vn">
            <a:extLst>
              <a:ext uri="{FF2B5EF4-FFF2-40B4-BE49-F238E27FC236}">
                <a16:creationId xmlns:a16="http://schemas.microsoft.com/office/drawing/2014/main" id="{12A48A51-6BDD-4373-9E6D-8B19275B6E8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4859" y="2634399"/>
            <a:ext cx="5537200" cy="39221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0934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31"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1000" fill="hold"/>
                                        <p:tgtEl>
                                          <p:spTgt spid="12290"/>
                                        </p:tgtEl>
                                        <p:attrNameLst>
                                          <p:attrName>ppt_w</p:attrName>
                                        </p:attrNameLst>
                                      </p:cBhvr>
                                      <p:tavLst>
                                        <p:tav tm="0">
                                          <p:val>
                                            <p:fltVal val="0"/>
                                          </p:val>
                                        </p:tav>
                                        <p:tav tm="100000">
                                          <p:val>
                                            <p:strVal val="#ppt_w"/>
                                          </p:val>
                                        </p:tav>
                                      </p:tavLst>
                                    </p:anim>
                                    <p:anim calcmode="lin" valueType="num">
                                      <p:cBhvr>
                                        <p:cTn id="13" dur="1000" fill="hold"/>
                                        <p:tgtEl>
                                          <p:spTgt spid="12290"/>
                                        </p:tgtEl>
                                        <p:attrNameLst>
                                          <p:attrName>ppt_h</p:attrName>
                                        </p:attrNameLst>
                                      </p:cBhvr>
                                      <p:tavLst>
                                        <p:tav tm="0">
                                          <p:val>
                                            <p:fltVal val="0"/>
                                          </p:val>
                                        </p:tav>
                                        <p:tav tm="100000">
                                          <p:val>
                                            <p:strVal val="#ppt_h"/>
                                          </p:val>
                                        </p:tav>
                                      </p:tavLst>
                                    </p:anim>
                                    <p:anim calcmode="lin" valueType="num">
                                      <p:cBhvr>
                                        <p:cTn id="14" dur="1000" fill="hold"/>
                                        <p:tgtEl>
                                          <p:spTgt spid="12290"/>
                                        </p:tgtEl>
                                        <p:attrNameLst>
                                          <p:attrName>style.rotation</p:attrName>
                                        </p:attrNameLst>
                                      </p:cBhvr>
                                      <p:tavLst>
                                        <p:tav tm="0">
                                          <p:val>
                                            <p:fltVal val="90"/>
                                          </p:val>
                                        </p:tav>
                                        <p:tav tm="100000">
                                          <p:val>
                                            <p:fltVal val="0"/>
                                          </p:val>
                                        </p:tav>
                                      </p:tavLst>
                                    </p:anim>
                                    <p:animEffect transition="in" filter="fade">
                                      <p:cBhvr>
                                        <p:cTn id="15"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66716-4490-4425-AF02-9CDCE5F13632}"/>
              </a:ext>
            </a:extLst>
          </p:cNvPr>
          <p:cNvPicPr>
            <a:picLocks noChangeAspect="1"/>
          </p:cNvPicPr>
          <p:nvPr/>
        </p:nvPicPr>
        <p:blipFill rotWithShape="1">
          <a:blip r:embed="rId3"/>
          <a:srcRect b="40310"/>
          <a:stretch/>
        </p:blipFill>
        <p:spPr>
          <a:xfrm>
            <a:off x="655117" y="880279"/>
            <a:ext cx="6037564" cy="4352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a:extLst>
              <a:ext uri="{FF2B5EF4-FFF2-40B4-BE49-F238E27FC236}">
                <a16:creationId xmlns:a16="http://schemas.microsoft.com/office/drawing/2014/main" id="{6C96B83F-52E9-45EB-BF96-7B03B59E8978}"/>
              </a:ext>
            </a:extLst>
          </p:cNvPr>
          <p:cNvPicPr>
            <a:picLocks noChangeAspect="1"/>
          </p:cNvPicPr>
          <p:nvPr/>
        </p:nvPicPr>
        <p:blipFill>
          <a:blip r:embed="rId4"/>
          <a:stretch>
            <a:fillRect/>
          </a:stretch>
        </p:blipFill>
        <p:spPr>
          <a:xfrm>
            <a:off x="7551216" y="880278"/>
            <a:ext cx="4259783" cy="58450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Rounded Corners 3">
            <a:extLst>
              <a:ext uri="{FF2B5EF4-FFF2-40B4-BE49-F238E27FC236}">
                <a16:creationId xmlns:a16="http://schemas.microsoft.com/office/drawing/2014/main" id="{56CB4A65-6D75-4115-8864-844DED99CCB7}"/>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pic>
        <p:nvPicPr>
          <p:cNvPr id="5" name="Picture 4">
            <a:extLst>
              <a:ext uri="{FF2B5EF4-FFF2-40B4-BE49-F238E27FC236}">
                <a16:creationId xmlns:a16="http://schemas.microsoft.com/office/drawing/2014/main" id="{2F910C35-7A8E-4D92-B145-2A60CC4D459D}"/>
              </a:ext>
            </a:extLst>
          </p:cNvPr>
          <p:cNvPicPr>
            <a:picLocks noChangeAspect="1"/>
          </p:cNvPicPr>
          <p:nvPr/>
        </p:nvPicPr>
        <p:blipFill>
          <a:blip r:embed="rId5"/>
          <a:stretch>
            <a:fillRect/>
          </a:stretch>
        </p:blipFill>
        <p:spPr>
          <a:xfrm>
            <a:off x="2326087" y="5446733"/>
            <a:ext cx="4819650" cy="12668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6" name="Connector: Curved 5">
            <a:extLst>
              <a:ext uri="{FF2B5EF4-FFF2-40B4-BE49-F238E27FC236}">
                <a16:creationId xmlns:a16="http://schemas.microsoft.com/office/drawing/2014/main" id="{566BE8A2-BE9B-454E-BDC4-306F774DED22}"/>
              </a:ext>
            </a:extLst>
          </p:cNvPr>
          <p:cNvCxnSpPr>
            <a:cxnSpLocks/>
          </p:cNvCxnSpPr>
          <p:nvPr/>
        </p:nvCxnSpPr>
        <p:spPr>
          <a:xfrm rot="16200000" flipH="1">
            <a:off x="123374" y="4146481"/>
            <a:ext cx="2734457" cy="1670970"/>
          </a:xfrm>
          <a:prstGeom prst="curvedConnector3">
            <a:avLst>
              <a:gd name="adj1" fmla="val 10434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B5A9F37-A7B3-429E-A206-E06FDC335217}"/>
              </a:ext>
            </a:extLst>
          </p:cNvPr>
          <p:cNvPicPr>
            <a:picLocks noChangeAspect="1"/>
          </p:cNvPicPr>
          <p:nvPr/>
        </p:nvPicPr>
        <p:blipFill>
          <a:blip r:embed="rId6"/>
          <a:stretch>
            <a:fillRect/>
          </a:stretch>
        </p:blipFill>
        <p:spPr>
          <a:xfrm>
            <a:off x="8040967" y="880278"/>
            <a:ext cx="2752725" cy="57228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Speech Bubble: Rectangle with Corners Rounded 16">
            <a:extLst>
              <a:ext uri="{FF2B5EF4-FFF2-40B4-BE49-F238E27FC236}">
                <a16:creationId xmlns:a16="http://schemas.microsoft.com/office/drawing/2014/main" id="{42DBF044-48F9-4073-B078-55C0ECC4194A}"/>
              </a:ext>
            </a:extLst>
          </p:cNvPr>
          <p:cNvSpPr/>
          <p:nvPr/>
        </p:nvSpPr>
        <p:spPr>
          <a:xfrm rot="20885254">
            <a:off x="1175216" y="5278825"/>
            <a:ext cx="3072821" cy="642297"/>
          </a:xfrm>
          <a:prstGeom prst="wedgeRoundRectCallout">
            <a:avLst>
              <a:gd name="adj1" fmla="val -17533"/>
              <a:gd name="adj2" fmla="val 22964"/>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400" b="1">
                <a:solidFill>
                  <a:schemeClr val="bg1"/>
                </a:solidFill>
                <a:latin typeface="Cambria" panose="02040503050406030204" pitchFamily="18" charset="0"/>
                <a:ea typeface="Cambria" panose="02040503050406030204" pitchFamily="18" charset="0"/>
              </a:rPr>
              <a:t>Sơ đồ khối</a:t>
            </a:r>
          </a:p>
        </p:txBody>
      </p:sp>
      <p:cxnSp>
        <p:nvCxnSpPr>
          <p:cNvPr id="18" name="Connector: Curved 17">
            <a:extLst>
              <a:ext uri="{FF2B5EF4-FFF2-40B4-BE49-F238E27FC236}">
                <a16:creationId xmlns:a16="http://schemas.microsoft.com/office/drawing/2014/main" id="{A4286EA8-6D89-4E76-BA92-13C556F78203}"/>
              </a:ext>
            </a:extLst>
          </p:cNvPr>
          <p:cNvCxnSpPr>
            <a:cxnSpLocks/>
            <a:stCxn id="17" idx="2"/>
            <a:endCxn id="16" idx="2"/>
          </p:cNvCxnSpPr>
          <p:nvPr/>
        </p:nvCxnSpPr>
        <p:spPr>
          <a:xfrm rot="5400000" flipH="1" flipV="1">
            <a:off x="4323196" y="2196435"/>
            <a:ext cx="2172492" cy="5263050"/>
          </a:xfrm>
          <a:prstGeom prst="curvedConnector4">
            <a:avLst>
              <a:gd name="adj1" fmla="val -10522"/>
              <a:gd name="adj2" fmla="val 63966"/>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Speech Bubble: Rectangle with Corners Rounded 20">
            <a:extLst>
              <a:ext uri="{FF2B5EF4-FFF2-40B4-BE49-F238E27FC236}">
                <a16:creationId xmlns:a16="http://schemas.microsoft.com/office/drawing/2014/main" id="{2ABB0B2E-818A-4602-A01E-DF884EE7CB16}"/>
              </a:ext>
            </a:extLst>
          </p:cNvPr>
          <p:cNvSpPr/>
          <p:nvPr/>
        </p:nvSpPr>
        <p:spPr>
          <a:xfrm>
            <a:off x="3300698" y="4968600"/>
            <a:ext cx="2300638" cy="459785"/>
          </a:xfrm>
          <a:prstGeom prst="wedgeRoundRectCallout">
            <a:avLst>
              <a:gd name="adj1" fmla="val -17533"/>
              <a:gd name="adj2" fmla="val 22964"/>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chemeClr val="bg1"/>
                </a:solidFill>
                <a:latin typeface="Cambria" panose="02040503050406030204" pitchFamily="18" charset="0"/>
                <a:ea typeface="Cambria" panose="02040503050406030204" pitchFamily="18" charset="0"/>
              </a:rPr>
              <a:t>Trả lời</a:t>
            </a:r>
          </a:p>
        </p:txBody>
      </p:sp>
    </p:spTree>
    <p:custDataLst>
      <p:tags r:id="rId1"/>
    </p:custDataLst>
    <p:extLst>
      <p:ext uri="{BB962C8B-B14F-4D97-AF65-F5344CB8AC3E}">
        <p14:creationId xmlns:p14="http://schemas.microsoft.com/office/powerpoint/2010/main" val="358856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3"/>
                                        </p:tgtEl>
                                      </p:cBhvr>
                                    </p:animEffect>
                                    <p:anim calcmode="lin" valueType="num">
                                      <p:cBhvr>
                                        <p:cTn id="35" dur="1000"/>
                                        <p:tgtEl>
                                          <p:spTgt spid="3"/>
                                        </p:tgtEl>
                                        <p:attrNameLst>
                                          <p:attrName>ppt_x</p:attrName>
                                        </p:attrNameLst>
                                      </p:cBhvr>
                                      <p:tavLst>
                                        <p:tav tm="0">
                                          <p:val>
                                            <p:strVal val="ppt_x"/>
                                          </p:val>
                                        </p:tav>
                                        <p:tav tm="100000">
                                          <p:val>
                                            <p:strVal val="ppt_x"/>
                                          </p:val>
                                        </p:tav>
                                      </p:tavLst>
                                    </p:anim>
                                    <p:anim calcmode="lin" valueType="num">
                                      <p:cBhvr>
                                        <p:cTn id="36" dur="1000"/>
                                        <p:tgtEl>
                                          <p:spTgt spid="3"/>
                                        </p:tgtEl>
                                        <p:attrNameLst>
                                          <p:attrName>ppt_y</p:attrName>
                                        </p:attrNameLst>
                                      </p:cBhvr>
                                      <p:tavLst>
                                        <p:tav tm="0">
                                          <p:val>
                                            <p:strVal val="ppt_y"/>
                                          </p:val>
                                        </p:tav>
                                        <p:tav tm="100000">
                                          <p:val>
                                            <p:strVal val="ppt_y+.1"/>
                                          </p:val>
                                        </p:tav>
                                      </p:tavLst>
                                    </p:anim>
                                    <p:set>
                                      <p:cBhvr>
                                        <p:cTn id="37" dur="1" fill="hold">
                                          <p:stCondLst>
                                            <p:cond delay="999"/>
                                          </p:stCondLst>
                                        </p:cTn>
                                        <p:tgtEl>
                                          <p:spTgt spid="3"/>
                                        </p:tgtEl>
                                        <p:attrNameLst>
                                          <p:attrName>style.visibility</p:attrName>
                                        </p:attrNameLst>
                                      </p:cBhvr>
                                      <p:to>
                                        <p:strVal val="hidden"/>
                                      </p:to>
                                    </p:set>
                                  </p:childTnLst>
                                </p:cTn>
                              </p:par>
                              <p:par>
                                <p:cTn id="38" presetID="16" presetClass="exit" presetSubtype="21" fill="hold" grpId="1" nodeType="withEffect">
                                  <p:stCondLst>
                                    <p:cond delay="0"/>
                                  </p:stCondLst>
                                  <p:childTnLst>
                                    <p:animEffect transition="out" filter="barn(inVertical)">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up)">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66716-4490-4425-AF02-9CDCE5F13632}"/>
              </a:ext>
            </a:extLst>
          </p:cNvPr>
          <p:cNvPicPr>
            <a:picLocks noChangeAspect="1"/>
          </p:cNvPicPr>
          <p:nvPr/>
        </p:nvPicPr>
        <p:blipFill rotWithShape="1">
          <a:blip r:embed="rId3"/>
          <a:srcRect t="60310" b="23256"/>
          <a:stretch/>
        </p:blipFill>
        <p:spPr>
          <a:xfrm>
            <a:off x="304800" y="1200150"/>
            <a:ext cx="7773478" cy="1543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Rounded Corners 3">
            <a:extLst>
              <a:ext uri="{FF2B5EF4-FFF2-40B4-BE49-F238E27FC236}">
                <a16:creationId xmlns:a16="http://schemas.microsoft.com/office/drawing/2014/main" id="{56CB4A65-6D75-4115-8864-844DED99CCB7}"/>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pic>
        <p:nvPicPr>
          <p:cNvPr id="6" name="Picture 5">
            <a:extLst>
              <a:ext uri="{FF2B5EF4-FFF2-40B4-BE49-F238E27FC236}">
                <a16:creationId xmlns:a16="http://schemas.microsoft.com/office/drawing/2014/main" id="{92A8A59F-11A4-483F-A5BC-289E06073BA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79791" y="3581400"/>
            <a:ext cx="7898487" cy="2914650"/>
          </a:xfrm>
          <a:prstGeom prst="rect">
            <a:avLst/>
          </a:prstGeom>
          <a:ln w="76200">
            <a:solidFill>
              <a:srgbClr val="FF0000"/>
            </a:solidFill>
          </a:ln>
        </p:spPr>
      </p:pic>
      <p:pic>
        <p:nvPicPr>
          <p:cNvPr id="7" name="Picture 6">
            <a:extLst>
              <a:ext uri="{FF2B5EF4-FFF2-40B4-BE49-F238E27FC236}">
                <a16:creationId xmlns:a16="http://schemas.microsoft.com/office/drawing/2014/main" id="{525C53AD-9CE0-4078-9241-E85E18CD3FE0}"/>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8567450" y="1591736"/>
            <a:ext cx="3461691" cy="5113025"/>
          </a:xfrm>
          <a:prstGeom prst="rect">
            <a:avLst/>
          </a:prstGeom>
          <a:ln w="76200">
            <a:solidFill>
              <a:srgbClr val="FF0000"/>
            </a:solidFill>
          </a:ln>
        </p:spPr>
      </p:pic>
      <p:sp>
        <p:nvSpPr>
          <p:cNvPr id="8" name="Speech Bubble: Rectangle with Corners Rounded 7">
            <a:extLst>
              <a:ext uri="{FF2B5EF4-FFF2-40B4-BE49-F238E27FC236}">
                <a16:creationId xmlns:a16="http://schemas.microsoft.com/office/drawing/2014/main" id="{C7F4D0B5-FF36-4394-9DA3-BC1A700C1BC9}"/>
              </a:ext>
            </a:extLst>
          </p:cNvPr>
          <p:cNvSpPr/>
          <p:nvPr/>
        </p:nvSpPr>
        <p:spPr>
          <a:xfrm rot="20885254">
            <a:off x="8257520" y="879001"/>
            <a:ext cx="3072821" cy="642297"/>
          </a:xfrm>
          <a:prstGeom prst="wedgeRoundRectCallout">
            <a:avLst>
              <a:gd name="adj1" fmla="val -17533"/>
              <a:gd name="adj2" fmla="val 22964"/>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400" b="1">
                <a:solidFill>
                  <a:schemeClr val="bg1"/>
                </a:solidFill>
                <a:latin typeface="Cambria" panose="02040503050406030204" pitchFamily="18" charset="0"/>
                <a:ea typeface="Cambria" panose="02040503050406030204" pitchFamily="18" charset="0"/>
              </a:rPr>
              <a:t>Sơ đồ khối</a:t>
            </a:r>
          </a:p>
        </p:txBody>
      </p:sp>
      <p:sp>
        <p:nvSpPr>
          <p:cNvPr id="9" name="Speech Bubble: Rectangle with Corners Rounded 8">
            <a:extLst>
              <a:ext uri="{FF2B5EF4-FFF2-40B4-BE49-F238E27FC236}">
                <a16:creationId xmlns:a16="http://schemas.microsoft.com/office/drawing/2014/main" id="{E91C96EE-25FD-4F2F-A020-81764AB3C653}"/>
              </a:ext>
            </a:extLst>
          </p:cNvPr>
          <p:cNvSpPr/>
          <p:nvPr/>
        </p:nvSpPr>
        <p:spPr>
          <a:xfrm>
            <a:off x="3023179" y="2891950"/>
            <a:ext cx="3072821" cy="642297"/>
          </a:xfrm>
          <a:prstGeom prst="wedgeRoundRectCallout">
            <a:avLst>
              <a:gd name="adj1" fmla="val -17533"/>
              <a:gd name="adj2" fmla="val 22964"/>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400" b="1">
                <a:solidFill>
                  <a:schemeClr val="bg1"/>
                </a:solidFill>
                <a:latin typeface="Cambria" panose="02040503050406030204" pitchFamily="18" charset="0"/>
                <a:ea typeface="Cambria" panose="02040503050406030204" pitchFamily="18" charset="0"/>
              </a:rPr>
              <a:t>Trả lời</a:t>
            </a:r>
          </a:p>
        </p:txBody>
      </p:sp>
      <p:pic>
        <p:nvPicPr>
          <p:cNvPr id="10" name="Picture 9">
            <a:extLst>
              <a:ext uri="{FF2B5EF4-FFF2-40B4-BE49-F238E27FC236}">
                <a16:creationId xmlns:a16="http://schemas.microsoft.com/office/drawing/2014/main" id="{C39E1C3C-7282-4462-911A-ABFF53A53E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3278" y="4124325"/>
            <a:ext cx="1905000" cy="2371725"/>
          </a:xfrm>
          <a:prstGeom prst="rect">
            <a:avLst/>
          </a:prstGeom>
        </p:spPr>
      </p:pic>
    </p:spTree>
    <p:custDataLst>
      <p:tags r:id="rId1"/>
    </p:custDataLst>
    <p:extLst>
      <p:ext uri="{BB962C8B-B14F-4D97-AF65-F5344CB8AC3E}">
        <p14:creationId xmlns:p14="http://schemas.microsoft.com/office/powerpoint/2010/main" val="108047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66716-4490-4425-AF02-9CDCE5F13632}"/>
              </a:ext>
            </a:extLst>
          </p:cNvPr>
          <p:cNvPicPr>
            <a:picLocks noChangeAspect="1"/>
          </p:cNvPicPr>
          <p:nvPr/>
        </p:nvPicPr>
        <p:blipFill rotWithShape="1">
          <a:blip r:embed="rId3"/>
          <a:srcRect t="77364"/>
          <a:stretch/>
        </p:blipFill>
        <p:spPr>
          <a:xfrm>
            <a:off x="304800" y="1094533"/>
            <a:ext cx="7315982" cy="2000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Rounded Corners 3">
            <a:extLst>
              <a:ext uri="{FF2B5EF4-FFF2-40B4-BE49-F238E27FC236}">
                <a16:creationId xmlns:a16="http://schemas.microsoft.com/office/drawing/2014/main" id="{56CB4A65-6D75-4115-8864-844DED99CCB7}"/>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pic>
        <p:nvPicPr>
          <p:cNvPr id="5" name="Picture 4">
            <a:extLst>
              <a:ext uri="{FF2B5EF4-FFF2-40B4-BE49-F238E27FC236}">
                <a16:creationId xmlns:a16="http://schemas.microsoft.com/office/drawing/2014/main" id="{F19B2C72-EF8B-4EC5-9805-AF47FB5B2BD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8200" y="3739310"/>
            <a:ext cx="10515600" cy="2990850"/>
          </a:xfrm>
          <a:prstGeom prst="rect">
            <a:avLst/>
          </a:prstGeom>
          <a:ln w="76200">
            <a:solidFill>
              <a:srgbClr val="FF0000"/>
            </a:solidFill>
          </a:ln>
        </p:spPr>
      </p:pic>
      <p:sp>
        <p:nvSpPr>
          <p:cNvPr id="6" name="Speech Bubble: Rectangle with Corners Rounded 5">
            <a:extLst>
              <a:ext uri="{FF2B5EF4-FFF2-40B4-BE49-F238E27FC236}">
                <a16:creationId xmlns:a16="http://schemas.microsoft.com/office/drawing/2014/main" id="{BDAE93E4-10F0-40F4-8140-BB3F6E0CD62A}"/>
              </a:ext>
            </a:extLst>
          </p:cNvPr>
          <p:cNvSpPr/>
          <p:nvPr/>
        </p:nvSpPr>
        <p:spPr>
          <a:xfrm>
            <a:off x="5092325" y="3010118"/>
            <a:ext cx="3072821" cy="642297"/>
          </a:xfrm>
          <a:prstGeom prst="wedgeRoundRectCallout">
            <a:avLst>
              <a:gd name="adj1" fmla="val -17533"/>
              <a:gd name="adj2" fmla="val 22964"/>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400" b="1">
                <a:solidFill>
                  <a:schemeClr val="bg1"/>
                </a:solidFill>
                <a:latin typeface="Cambria" panose="02040503050406030204" pitchFamily="18" charset="0"/>
                <a:ea typeface="Cambria" panose="02040503050406030204" pitchFamily="18" charset="0"/>
              </a:rPr>
              <a:t>Trả lời</a:t>
            </a:r>
          </a:p>
        </p:txBody>
      </p:sp>
      <p:pic>
        <p:nvPicPr>
          <p:cNvPr id="10244" name="Picture 4" descr="Hướng dẫn lập mẫu kế hoạch công việc hàng ngày hiệu quả">
            <a:extLst>
              <a:ext uri="{FF2B5EF4-FFF2-40B4-BE49-F238E27FC236}">
                <a16:creationId xmlns:a16="http://schemas.microsoft.com/office/drawing/2014/main" id="{6E2F7289-CC31-4EE3-BE34-035BF10C0A6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782" y="938308"/>
            <a:ext cx="5064264" cy="28249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2088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1000"/>
                                        <p:tgtEl>
                                          <p:spTgt spid="10244"/>
                                        </p:tgtEl>
                                      </p:cBhvr>
                                    </p:animEffect>
                                    <p:anim calcmode="lin" valueType="num">
                                      <p:cBhvr>
                                        <p:cTn id="13" dur="1000" fill="hold"/>
                                        <p:tgtEl>
                                          <p:spTgt spid="10244"/>
                                        </p:tgtEl>
                                        <p:attrNameLst>
                                          <p:attrName>ppt_x</p:attrName>
                                        </p:attrNameLst>
                                      </p:cBhvr>
                                      <p:tavLst>
                                        <p:tav tm="0">
                                          <p:val>
                                            <p:strVal val="#ppt_x"/>
                                          </p:val>
                                        </p:tav>
                                        <p:tav tm="100000">
                                          <p:val>
                                            <p:strVal val="#ppt_x"/>
                                          </p:val>
                                        </p:tav>
                                      </p:tavLst>
                                    </p:anim>
                                    <p:anim calcmode="lin" valueType="num">
                                      <p:cBhvr>
                                        <p:cTn id="14"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4033" y="4027993"/>
            <a:ext cx="9763932" cy="1569660"/>
          </a:xfrm>
          <a:prstGeom prst="rect">
            <a:avLst/>
          </a:prstGeom>
        </p:spPr>
        <p:txBody>
          <a:bodyPr wrap="square">
            <a:spAutoFit/>
          </a:bodyPr>
          <a:lstStyle/>
          <a:p>
            <a:pPr algn="ctr" defTabSz="609585"/>
            <a:r>
              <a:rPr lang="en-US" altLang="zh-CN" sz="9600" b="1">
                <a:solidFill>
                  <a:srgbClr val="FF0000"/>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KHỞI ĐỘNG</a:t>
            </a:r>
            <a:endParaRPr lang="zh-CN" altLang="en-US" sz="9600" b="1">
              <a:solidFill>
                <a:srgbClr val="FF0000"/>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3078" name="Picture 6" descr="Thuật Toán Là Gì? Có Mấy Loại Thuật To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112" y="-187726"/>
            <a:ext cx="6218609" cy="41431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18406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p:cTn id="12" dur="500" fill="hold"/>
                                        <p:tgtEl>
                                          <p:spTgt spid="3078"/>
                                        </p:tgtEl>
                                        <p:attrNameLst>
                                          <p:attrName>ppt_w</p:attrName>
                                        </p:attrNameLst>
                                      </p:cBhvr>
                                      <p:tavLst>
                                        <p:tav tm="0">
                                          <p:val>
                                            <p:fltVal val="0"/>
                                          </p:val>
                                        </p:tav>
                                        <p:tav tm="100000">
                                          <p:val>
                                            <p:strVal val="#ppt_w"/>
                                          </p:val>
                                        </p:tav>
                                      </p:tavLst>
                                    </p:anim>
                                    <p:anim calcmode="lin" valueType="num">
                                      <p:cBhvr>
                                        <p:cTn id="13" dur="500" fill="hold"/>
                                        <p:tgtEl>
                                          <p:spTgt spid="3078"/>
                                        </p:tgtEl>
                                        <p:attrNameLst>
                                          <p:attrName>ppt_h</p:attrName>
                                        </p:attrNameLst>
                                      </p:cBhvr>
                                      <p:tavLst>
                                        <p:tav tm="0">
                                          <p:val>
                                            <p:fltVal val="0"/>
                                          </p:val>
                                        </p:tav>
                                        <p:tav tm="100000">
                                          <p:val>
                                            <p:strVal val="#ppt_h"/>
                                          </p:val>
                                        </p:tav>
                                      </p:tavLst>
                                    </p:anim>
                                    <p:animEffect transition="in" filter="fade">
                                      <p:cBhvr>
                                        <p:cTn id="1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ách tạo mẫu CV xin việc &quot;hạ gục&quot; nhà tuyển dụng">
            <a:extLst>
              <a:ext uri="{FF2B5EF4-FFF2-40B4-BE49-F238E27FC236}">
                <a16:creationId xmlns:a16="http://schemas.microsoft.com/office/drawing/2014/main" id="{841FD5DF-E9CF-42BC-9823-CCEAAB55C82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5735" y="1274607"/>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75B2FEA-E4FD-4151-8857-DE85ACBE52D6}"/>
              </a:ext>
            </a:extLst>
          </p:cNvPr>
          <p:cNvPicPr>
            <a:picLocks noChangeAspect="1"/>
          </p:cNvPicPr>
          <p:nvPr/>
        </p:nvPicPr>
        <p:blipFill>
          <a:blip r:embed="rId4"/>
          <a:stretch>
            <a:fillRect/>
          </a:stretch>
        </p:blipFill>
        <p:spPr>
          <a:xfrm>
            <a:off x="174096" y="1448860"/>
            <a:ext cx="8953105" cy="2649008"/>
          </a:xfrm>
          <a:prstGeom prst="rect">
            <a:avLst/>
          </a:prstGeom>
          <a:ln w="76200">
            <a:solidFill>
              <a:srgbClr val="00B050"/>
            </a:solid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6D4BCFF-9EB6-4435-9664-AB3DD74A993E}"/>
              </a:ext>
            </a:extLst>
          </p:cNvPr>
          <p:cNvPicPr>
            <a:picLocks noChangeAspect="1"/>
          </p:cNvPicPr>
          <p:nvPr/>
        </p:nvPicPr>
        <p:blipFill>
          <a:blip r:embed="rId5"/>
          <a:stretch>
            <a:fillRect/>
          </a:stretch>
        </p:blipFill>
        <p:spPr>
          <a:xfrm rot="21379354">
            <a:off x="1867275" y="4021076"/>
            <a:ext cx="7874135" cy="2586223"/>
          </a:xfrm>
          <a:prstGeom prst="rect">
            <a:avLst/>
          </a:prstGeom>
          <a:ln w="57150">
            <a:solidFill>
              <a:srgbClr val="00B050"/>
            </a:solid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6B77860E-EE1A-442A-A701-A05821811F73}"/>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6" name="Speech Bubble: Rectangle with Corners Rounded 5">
            <a:extLst>
              <a:ext uri="{FF2B5EF4-FFF2-40B4-BE49-F238E27FC236}">
                <a16:creationId xmlns:a16="http://schemas.microsoft.com/office/drawing/2014/main" id="{F15CFCC8-3189-4A94-BFE8-389B8FA9C256}"/>
              </a:ext>
            </a:extLst>
          </p:cNvPr>
          <p:cNvSpPr/>
          <p:nvPr/>
        </p:nvSpPr>
        <p:spPr>
          <a:xfrm>
            <a:off x="1011392" y="707918"/>
            <a:ext cx="4390342" cy="665908"/>
          </a:xfrm>
          <a:prstGeom prst="wedgeRoundRectCallout">
            <a:avLst>
              <a:gd name="adj1" fmla="val -17533"/>
              <a:gd name="adj2" fmla="val 22964"/>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400" b="1">
                <a:solidFill>
                  <a:schemeClr val="bg1"/>
                </a:solidFill>
                <a:latin typeface="Cambria" panose="02040503050406030204" pitchFamily="18" charset="0"/>
                <a:ea typeface="Cambria" panose="02040503050406030204" pitchFamily="18" charset="0"/>
              </a:rPr>
              <a:t>Thông tin thêm</a:t>
            </a:r>
          </a:p>
        </p:txBody>
      </p:sp>
      <p:sp>
        <p:nvSpPr>
          <p:cNvPr id="8" name="Oval 7">
            <a:extLst>
              <a:ext uri="{FF2B5EF4-FFF2-40B4-BE49-F238E27FC236}">
                <a16:creationId xmlns:a16="http://schemas.microsoft.com/office/drawing/2014/main" id="{531CE158-D7F1-49FC-BC57-8D015C114BAE}"/>
              </a:ext>
            </a:extLst>
          </p:cNvPr>
          <p:cNvSpPr/>
          <p:nvPr/>
        </p:nvSpPr>
        <p:spPr>
          <a:xfrm>
            <a:off x="6598920" y="2047297"/>
            <a:ext cx="1342813" cy="4449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5D1CC83-7705-4159-A339-D753ACD145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36551" y="4485433"/>
            <a:ext cx="2001992" cy="2371725"/>
          </a:xfrm>
          <a:prstGeom prst="rect">
            <a:avLst/>
          </a:prstGeom>
        </p:spPr>
      </p:pic>
    </p:spTree>
    <p:custDataLst>
      <p:tags r:id="rId1"/>
    </p:custDataLst>
    <p:extLst>
      <p:ext uri="{BB962C8B-B14F-4D97-AF65-F5344CB8AC3E}">
        <p14:creationId xmlns:p14="http://schemas.microsoft.com/office/powerpoint/2010/main" val="288330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fade">
                                      <p:cBhvr>
                                        <p:cTn id="16" dur="1000"/>
                                        <p:tgtEl>
                                          <p:spTgt spid="13314"/>
                                        </p:tgtEl>
                                      </p:cBhvr>
                                    </p:animEffect>
                                    <p:anim calcmode="lin" valueType="num">
                                      <p:cBhvr>
                                        <p:cTn id="17" dur="1000" fill="hold"/>
                                        <p:tgtEl>
                                          <p:spTgt spid="13314"/>
                                        </p:tgtEl>
                                        <p:attrNameLst>
                                          <p:attrName>ppt_x</p:attrName>
                                        </p:attrNameLst>
                                      </p:cBhvr>
                                      <p:tavLst>
                                        <p:tav tm="0">
                                          <p:val>
                                            <p:strVal val="#ppt_x"/>
                                          </p:val>
                                        </p:tav>
                                        <p:tav tm="100000">
                                          <p:val>
                                            <p:strVal val="#ppt_x"/>
                                          </p:val>
                                        </p:tav>
                                      </p:tavLst>
                                    </p:anim>
                                    <p:anim calcmode="lin" valueType="num">
                                      <p:cBhvr>
                                        <p:cTn id="18"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par>
                                <p:cTn id="42" presetID="2" presetClass="entr" presetSubtype="4"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8000" y="3878729"/>
            <a:ext cx="11447000" cy="2708434"/>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HƯỚNG</a:t>
            </a:r>
            <a:r>
              <a:rPr lang="en-US" sz="8000"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8000"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DẪN</a:t>
            </a:r>
            <a:r>
              <a:rPr lang="en-US" sz="8000"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8000"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VỀ</a:t>
            </a:r>
            <a:r>
              <a:rPr lang="en-US" sz="8000"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8000"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NHÀ</a:t>
            </a:r>
            <a:r>
              <a:rPr lang="en-US" sz="8000"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r>
            <a:br>
              <a:rPr lang="en-US" sz="8000"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br>
            <a:r>
              <a:rPr lang="en-US" sz="4400"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Học hết và kỹ bài lý thuyết và làm bài tập theo yêu cầu, chuẩn bị bài học thi sắp tới!</a:t>
            </a:r>
            <a:endParaRPr lang="vi-VN" sz="4800"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6BD379F-2457-457A-9CEB-9C372DC5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457" y="328462"/>
            <a:ext cx="5145314" cy="3550267"/>
          </a:xfrm>
          <a:prstGeom prst="rect">
            <a:avLst/>
          </a:prstGeom>
        </p:spPr>
      </p:pic>
    </p:spTree>
    <p:custDataLst>
      <p:tags r:id="rId1"/>
    </p:custDataLst>
    <p:extLst>
      <p:ext uri="{BB962C8B-B14F-4D97-AF65-F5344CB8AC3E}">
        <p14:creationId xmlns:p14="http://schemas.microsoft.com/office/powerpoint/2010/main" val="19259764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664831"/>
            <a:ext cx="12191999" cy="2995948"/>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8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CHÚC</a:t>
            </a:r>
            <a:r>
              <a:rPr lang="en-US" sz="58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58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CÁC</a:t>
            </a:r>
            <a:r>
              <a:rPr lang="en-US" sz="58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58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EM</a:t>
            </a:r>
            <a:r>
              <a:rPr lang="en-US" sz="58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58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HỌC</a:t>
            </a:r>
            <a:r>
              <a:rPr lang="en-US" sz="58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58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TỐT</a:t>
            </a:r>
            <a:r>
              <a:rPr lang="en-US" sz="58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58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NHÉ</a:t>
            </a:r>
            <a:r>
              <a:rPr lang="en-US" sz="58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a:t>
            </a:r>
          </a:p>
          <a:p>
            <a:pPr algn="ct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Cảm</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ơn</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các</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bạn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đã</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xem</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video,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không</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quên</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bật</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chuông</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đăng</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ký</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nhấn</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like, comment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và</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chia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sẻ</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cho</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các</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bạn</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để</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cùng</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nhau</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học</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tốt</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 </a:t>
            </a:r>
            <a:r>
              <a:rPr lang="en-US" sz="4267" b="1" spc="67" err="1">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nhé</a:t>
            </a:r>
            <a:r>
              <a:rPr lang="en-US"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ston" pitchFamily="18" charset="0"/>
              </a:rPr>
              <a:t>!</a:t>
            </a:r>
            <a:endParaRPr lang="vi-VN" sz="4267" b="1" spc="67">
              <a:ln w="1143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858" y="-43540"/>
            <a:ext cx="4775199" cy="38056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descr="Káº¿t quáº£ hÃ¬nh áº£nh cho sh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893" y="2208213"/>
            <a:ext cx="4232109" cy="1762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6" descr="Káº¿t quáº£ hÃ¬nh áº£nh cho like"/>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 name="AutoShape 8" descr="Káº¿t quáº£ hÃ¬nh áº£nh cho like"/>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4" name="AutoShape 10" descr="Káº¿t quáº£ hÃ¬nh áº£nh cho like"/>
          <p:cNvSpPr>
            <a:spLocks noChangeAspect="1" noChangeArrowheads="1"/>
          </p:cNvSpPr>
          <p:nvPr/>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6" name="AutoShape 12" descr="Káº¿t quáº£ hÃ¬nh áº£nh cho like"/>
          <p:cNvSpPr>
            <a:spLocks noChangeAspect="1" noChangeArrowheads="1"/>
          </p:cNvSpPr>
          <p:nvPr/>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537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9918" y="1770064"/>
            <a:ext cx="2768600" cy="22002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descr="Cách tăng số lượng người đăng ký YouTube miễn phí (P1)">
            <a:extLst>
              <a:ext uri="{FF2B5EF4-FFF2-40B4-BE49-F238E27FC236}">
                <a16:creationId xmlns:a16="http://schemas.microsoft.com/office/drawing/2014/main" id="{048C15E0-5551-4282-B210-C17FBE34D8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165" y="266037"/>
            <a:ext cx="5731782" cy="22437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3452739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3B32662-4F8C-4148-A963-13A0F3EB623E}"/>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4" name="Speech Bubble: Rectangle with Corners Rounded 3">
            <a:extLst>
              <a:ext uri="{FF2B5EF4-FFF2-40B4-BE49-F238E27FC236}">
                <a16:creationId xmlns:a16="http://schemas.microsoft.com/office/drawing/2014/main" id="{33322DEF-BD4A-4291-84EF-100B906F5C6F}"/>
              </a:ext>
            </a:extLst>
          </p:cNvPr>
          <p:cNvSpPr/>
          <p:nvPr/>
        </p:nvSpPr>
        <p:spPr>
          <a:xfrm>
            <a:off x="1094510" y="2554515"/>
            <a:ext cx="9961418" cy="1439669"/>
          </a:xfrm>
          <a:prstGeom prst="wedgeRoundRectCallout">
            <a:avLst>
              <a:gd name="adj1" fmla="val -20062"/>
              <a:gd name="adj2" fmla="val 23405"/>
              <a:gd name="adj3" fmla="val 1666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400" b="1">
                <a:solidFill>
                  <a:schemeClr val="bg1"/>
                </a:solidFill>
                <a:latin typeface="Cambria" panose="02040503050406030204" pitchFamily="18" charset="0"/>
                <a:ea typeface="Cambria" panose="02040503050406030204" pitchFamily="18" charset="0"/>
              </a:rPr>
              <a:t>Các bạn hãy thực hiện trò chơi theo</a:t>
            </a:r>
          </a:p>
          <a:p>
            <a:pPr algn="ctr"/>
            <a:r>
              <a:rPr lang="en-US" sz="4400" b="1">
                <a:solidFill>
                  <a:schemeClr val="bg1"/>
                </a:solidFill>
                <a:latin typeface="Cambria" panose="02040503050406030204" pitchFamily="18" charset="0"/>
                <a:ea typeface="Cambria" panose="02040503050406030204" pitchFamily="18" charset="0"/>
              </a:rPr>
              <a:t>Video nhé!</a:t>
            </a:r>
          </a:p>
        </p:txBody>
      </p:sp>
      <p:sp>
        <p:nvSpPr>
          <p:cNvPr id="6" name="Rectangle 5">
            <a:extLst>
              <a:ext uri="{FF2B5EF4-FFF2-40B4-BE49-F238E27FC236}">
                <a16:creationId xmlns:a16="http://schemas.microsoft.com/office/drawing/2014/main" id="{4281D27F-1230-4D5A-A6BD-AAE4550C1F38}"/>
              </a:ext>
            </a:extLst>
          </p:cNvPr>
          <p:cNvSpPr/>
          <p:nvPr/>
        </p:nvSpPr>
        <p:spPr>
          <a:xfrm>
            <a:off x="3207657" y="4716921"/>
            <a:ext cx="6096000" cy="646331"/>
          </a:xfrm>
          <a:prstGeom prst="rect">
            <a:avLst/>
          </a:prstGeom>
        </p:spPr>
        <p:txBody>
          <a:bodyPr>
            <a:spAutoFit/>
          </a:bodyPr>
          <a:lstStyle/>
          <a:p>
            <a:r>
              <a:rPr lang="en-US"/>
              <a:t>https://www.wikihow.vn/G%E1%BA%A5p-m%C3%A1y-bay-gi%E1%BA%A5y-bay-nhanh</a:t>
            </a:r>
          </a:p>
        </p:txBody>
      </p:sp>
    </p:spTree>
    <p:custDataLst>
      <p:tags r:id="rId1"/>
    </p:custDataLst>
    <p:extLst>
      <p:ext uri="{BB962C8B-B14F-4D97-AF65-F5344CB8AC3E}">
        <p14:creationId xmlns:p14="http://schemas.microsoft.com/office/powerpoint/2010/main" val="33397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3B32662-4F8C-4148-A963-13A0F3EB623E}"/>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4" name="Speech Bubble: Rectangle with Corners Rounded 3">
            <a:extLst>
              <a:ext uri="{FF2B5EF4-FFF2-40B4-BE49-F238E27FC236}">
                <a16:creationId xmlns:a16="http://schemas.microsoft.com/office/drawing/2014/main" id="{125D81F6-6F3E-41E2-A915-E4B71BF22661}"/>
              </a:ext>
            </a:extLst>
          </p:cNvPr>
          <p:cNvSpPr/>
          <p:nvPr/>
        </p:nvSpPr>
        <p:spPr>
          <a:xfrm>
            <a:off x="218943" y="744492"/>
            <a:ext cx="5877057" cy="1045202"/>
          </a:xfrm>
          <a:prstGeom prst="wedgeRoundRectCallout">
            <a:avLst>
              <a:gd name="adj1" fmla="val 52345"/>
              <a:gd name="adj2" fmla="val 46453"/>
              <a:gd name="adj3" fmla="val 16667"/>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800" b="1">
                <a:solidFill>
                  <a:schemeClr val="bg1"/>
                </a:solidFill>
                <a:latin typeface="Cambria" panose="02040503050406030204" pitchFamily="18" charset="0"/>
                <a:ea typeface="Cambria" panose="02040503050406030204" pitchFamily="18" charset="0"/>
              </a:rPr>
              <a:t>Các bước để gấp hình trò chơi Đông – Tây – Nam – Bắc</a:t>
            </a:r>
          </a:p>
        </p:txBody>
      </p:sp>
      <p:sp>
        <p:nvSpPr>
          <p:cNvPr id="5" name="Speech Bubble: Rectangle with Corners Rounded 4">
            <a:extLst>
              <a:ext uri="{FF2B5EF4-FFF2-40B4-BE49-F238E27FC236}">
                <a16:creationId xmlns:a16="http://schemas.microsoft.com/office/drawing/2014/main" id="{6031F6AA-6846-466D-9627-660670CA57F8}"/>
              </a:ext>
            </a:extLst>
          </p:cNvPr>
          <p:cNvSpPr/>
          <p:nvPr/>
        </p:nvSpPr>
        <p:spPr>
          <a:xfrm>
            <a:off x="231410" y="1867436"/>
            <a:ext cx="5864590" cy="4855336"/>
          </a:xfrm>
          <a:prstGeom prst="wedgeRoundRectCallout">
            <a:avLst>
              <a:gd name="adj1" fmla="val 41047"/>
              <a:gd name="adj2" fmla="val -16989"/>
              <a:gd name="adj3" fmla="val 16667"/>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lang="en-US" sz="2400">
                <a:solidFill>
                  <a:srgbClr val="002060"/>
                </a:solidFill>
                <a:latin typeface="Cambria" panose="02040503050406030204" pitchFamily="18" charset="0"/>
                <a:ea typeface="Cambria" panose="02040503050406030204" pitchFamily="18" charset="0"/>
              </a:rPr>
              <a:t>Bước </a:t>
            </a:r>
            <a:r>
              <a:rPr lang="en-US" sz="2400">
                <a:solidFill>
                  <a:srgbClr val="002060"/>
                </a:solidFill>
                <a:latin typeface="Cambria" panose="02040503050406030204" pitchFamily="18" charset="0"/>
                <a:ea typeface="Cambria" panose="02040503050406030204" pitchFamily="18" charset="0"/>
                <a:sym typeface="Wingdings" panose="05000000000000000000" pitchFamily="2" charset="2"/>
              </a:rPr>
              <a:t>: </a:t>
            </a:r>
            <a:r>
              <a:rPr lang="vi-VN" sz="2400">
                <a:solidFill>
                  <a:srgbClr val="002060"/>
                </a:solidFill>
                <a:latin typeface="Cambria" panose="02040503050406030204" pitchFamily="18" charset="0"/>
                <a:ea typeface="Cambria" panose="02040503050406030204" pitchFamily="18" charset="0"/>
              </a:rPr>
              <a:t>Gấp hai đường chéo của tờ giấy hình vuông để tạo nếp gấp, mở tờ giấy ra.</a:t>
            </a:r>
          </a:p>
          <a:p>
            <a:r>
              <a:rPr lang="en-US" sz="2400">
                <a:solidFill>
                  <a:srgbClr val="002060"/>
                </a:solidFill>
                <a:latin typeface="Cambria" panose="02040503050406030204" pitchFamily="18" charset="0"/>
                <a:ea typeface="Cambria" panose="02040503050406030204" pitchFamily="18" charset="0"/>
              </a:rPr>
              <a:t>Bước </a:t>
            </a:r>
            <a:r>
              <a:rPr lang="en-US" sz="24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400">
                <a:solidFill>
                  <a:srgbClr val="002060"/>
                </a:solidFill>
                <a:latin typeface="Cambria" panose="02040503050406030204" pitchFamily="18" charset="0"/>
                <a:ea typeface="Cambria" panose="02040503050406030204" pitchFamily="18" charset="0"/>
              </a:rPr>
              <a:t> Gấp bốn góc của tờ giấy vào tâm.</a:t>
            </a:r>
          </a:p>
          <a:p>
            <a:r>
              <a:rPr lang="en-US" sz="2400">
                <a:solidFill>
                  <a:srgbClr val="002060"/>
                </a:solidFill>
                <a:latin typeface="Cambria" panose="02040503050406030204" pitchFamily="18" charset="0"/>
                <a:ea typeface="Cambria" panose="02040503050406030204" pitchFamily="18" charset="0"/>
              </a:rPr>
              <a:t>Bước </a:t>
            </a:r>
            <a:r>
              <a:rPr lang="en-US" sz="24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400">
                <a:solidFill>
                  <a:srgbClr val="002060"/>
                </a:solidFill>
                <a:latin typeface="Cambria" panose="02040503050406030204" pitchFamily="18" charset="0"/>
                <a:ea typeface="Cambria" panose="02040503050406030204" pitchFamily="18" charset="0"/>
              </a:rPr>
              <a:t>: Lật mặt bên kia.</a:t>
            </a:r>
          </a:p>
          <a:p>
            <a:r>
              <a:rPr lang="en-US" sz="2400">
                <a:solidFill>
                  <a:srgbClr val="002060"/>
                </a:solidFill>
                <a:latin typeface="Cambria" panose="02040503050406030204" pitchFamily="18" charset="0"/>
                <a:ea typeface="Cambria" panose="02040503050406030204" pitchFamily="18" charset="0"/>
              </a:rPr>
              <a:t>Bước </a:t>
            </a:r>
            <a:r>
              <a:rPr lang="en-US" sz="24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400">
                <a:solidFill>
                  <a:srgbClr val="002060"/>
                </a:solidFill>
                <a:latin typeface="Cambria" panose="02040503050406030204" pitchFamily="18" charset="0"/>
                <a:ea typeface="Cambria" panose="02040503050406030204" pitchFamily="18" charset="0"/>
              </a:rPr>
              <a:t>: Tiếp tục gấp bốn góc vào tâm.</a:t>
            </a:r>
          </a:p>
          <a:p>
            <a:r>
              <a:rPr lang="en-US" sz="2400">
                <a:solidFill>
                  <a:srgbClr val="002060"/>
                </a:solidFill>
                <a:latin typeface="Cambria" panose="02040503050406030204" pitchFamily="18" charset="0"/>
                <a:ea typeface="Cambria" panose="02040503050406030204" pitchFamily="18" charset="0"/>
              </a:rPr>
              <a:t>Bước </a:t>
            </a:r>
            <a:r>
              <a:rPr lang="en-US" sz="24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400">
                <a:solidFill>
                  <a:srgbClr val="002060"/>
                </a:solidFill>
                <a:latin typeface="Cambria" panose="02040503050406030204" pitchFamily="18" charset="0"/>
                <a:ea typeface="Cambria" panose="02040503050406030204" pitchFamily="18" charset="0"/>
              </a:rPr>
              <a:t>: </a:t>
            </a:r>
            <a:r>
              <a:rPr lang="vi-VN" sz="2400">
                <a:solidFill>
                  <a:srgbClr val="002060"/>
                </a:solidFill>
                <a:latin typeface="Cambria" panose="02040503050406030204" pitchFamily="18" charset="0"/>
                <a:ea typeface="Cambria" panose="02040503050406030204" pitchFamily="18" charset="0"/>
              </a:rPr>
              <a:t>Đặt tờ giấy đã gấp nằm ngang, luồn ngón cái và ngón trỏ của hai tay vào bốn góc ở mặt dưới.</a:t>
            </a:r>
            <a:endParaRPr lang="en-US" sz="2400">
              <a:solidFill>
                <a:srgbClr val="002060"/>
              </a:solidFill>
              <a:latin typeface="Cambria" panose="02040503050406030204" pitchFamily="18" charset="0"/>
              <a:ea typeface="Cambria" panose="02040503050406030204" pitchFamily="18" charset="0"/>
            </a:endParaRPr>
          </a:p>
          <a:p>
            <a:r>
              <a:rPr lang="en-US" sz="2400">
                <a:solidFill>
                  <a:srgbClr val="002060"/>
                </a:solidFill>
                <a:latin typeface="Cambria" panose="02040503050406030204" pitchFamily="18" charset="0"/>
                <a:ea typeface="Cambria" panose="02040503050406030204" pitchFamily="18" charset="0"/>
              </a:rPr>
              <a:t>Bước </a:t>
            </a:r>
            <a:r>
              <a:rPr lang="en-US" sz="2400">
                <a:solidFill>
                  <a:srgbClr val="002060"/>
                </a:solidFill>
                <a:latin typeface="Cambria" panose="02040503050406030204" pitchFamily="18" charset="0"/>
                <a:ea typeface="Cambria" panose="02040503050406030204" pitchFamily="18" charset="0"/>
                <a:sym typeface="Wingdings" panose="05000000000000000000" pitchFamily="2" charset="2"/>
              </a:rPr>
              <a:t></a:t>
            </a:r>
            <a:r>
              <a:rPr lang="en-US" sz="2400">
                <a:solidFill>
                  <a:srgbClr val="002060"/>
                </a:solidFill>
                <a:latin typeface="Cambria" panose="02040503050406030204" pitchFamily="18" charset="0"/>
                <a:ea typeface="Cambria" panose="02040503050406030204" pitchFamily="18" charset="0"/>
              </a:rPr>
              <a:t>: Chỉnh sửa các nếp gấp.</a:t>
            </a:r>
          </a:p>
        </p:txBody>
      </p:sp>
      <p:pic>
        <p:nvPicPr>
          <p:cNvPr id="6" name="Picture 5">
            <a:extLst>
              <a:ext uri="{FF2B5EF4-FFF2-40B4-BE49-F238E27FC236}">
                <a16:creationId xmlns:a16="http://schemas.microsoft.com/office/drawing/2014/main" id="{98F76226-30F9-452B-978B-700AF2FD6F70}"/>
              </a:ext>
            </a:extLst>
          </p:cNvPr>
          <p:cNvPicPr>
            <a:picLocks noChangeAspect="1"/>
          </p:cNvPicPr>
          <p:nvPr/>
        </p:nvPicPr>
        <p:blipFill rotWithShape="1">
          <a:blip r:embed="rId3">
            <a:clrChange>
              <a:clrFrom>
                <a:srgbClr val="FFFFFF"/>
              </a:clrFrom>
              <a:clrTo>
                <a:srgbClr val="FFFFFF">
                  <a:alpha val="0"/>
                </a:srgbClr>
              </a:clrTo>
            </a:clrChange>
          </a:blip>
          <a:srcRect r="68639" b="65565"/>
          <a:stretch/>
        </p:blipFill>
        <p:spPr>
          <a:xfrm>
            <a:off x="6809037" y="666750"/>
            <a:ext cx="1614527" cy="1940498"/>
          </a:xfrm>
          <a:prstGeom prst="rect">
            <a:avLst/>
          </a:prstGeom>
        </p:spPr>
      </p:pic>
      <p:pic>
        <p:nvPicPr>
          <p:cNvPr id="7" name="Picture 6">
            <a:extLst>
              <a:ext uri="{FF2B5EF4-FFF2-40B4-BE49-F238E27FC236}">
                <a16:creationId xmlns:a16="http://schemas.microsoft.com/office/drawing/2014/main" id="{C2161874-E170-4D94-AC3B-82484A0CF056}"/>
              </a:ext>
            </a:extLst>
          </p:cNvPr>
          <p:cNvPicPr>
            <a:picLocks noChangeAspect="1"/>
          </p:cNvPicPr>
          <p:nvPr/>
        </p:nvPicPr>
        <p:blipFill rotWithShape="1">
          <a:blip r:embed="rId3">
            <a:clrChange>
              <a:clrFrom>
                <a:srgbClr val="FFFFFF"/>
              </a:clrFrom>
              <a:clrTo>
                <a:srgbClr val="FFFFFF">
                  <a:alpha val="0"/>
                </a:srgbClr>
              </a:clrTo>
            </a:clrChange>
          </a:blip>
          <a:srcRect l="30788" t="-394" r="1115" b="62615"/>
          <a:stretch/>
        </p:blipFill>
        <p:spPr>
          <a:xfrm>
            <a:off x="6123916" y="2980504"/>
            <a:ext cx="2762250" cy="1693404"/>
          </a:xfrm>
          <a:prstGeom prst="rect">
            <a:avLst/>
          </a:prstGeom>
        </p:spPr>
      </p:pic>
      <p:pic>
        <p:nvPicPr>
          <p:cNvPr id="8" name="Picture 7">
            <a:extLst>
              <a:ext uri="{FF2B5EF4-FFF2-40B4-BE49-F238E27FC236}">
                <a16:creationId xmlns:a16="http://schemas.microsoft.com/office/drawing/2014/main" id="{9DA1E0F7-1D83-4068-9CD1-539722EC6517}"/>
              </a:ext>
            </a:extLst>
          </p:cNvPr>
          <p:cNvPicPr>
            <a:picLocks noChangeAspect="1"/>
          </p:cNvPicPr>
          <p:nvPr/>
        </p:nvPicPr>
        <p:blipFill rotWithShape="1">
          <a:blip r:embed="rId3">
            <a:clrChange>
              <a:clrFrom>
                <a:srgbClr val="FFFFFF"/>
              </a:clrFrom>
              <a:clrTo>
                <a:srgbClr val="FFFFFF">
                  <a:alpha val="0"/>
                </a:srgbClr>
              </a:clrTo>
            </a:clrChange>
          </a:blip>
          <a:srcRect t="37300" r="68236" b="35920"/>
          <a:stretch/>
        </p:blipFill>
        <p:spPr>
          <a:xfrm>
            <a:off x="6481837" y="4807157"/>
            <a:ext cx="2159470" cy="1992859"/>
          </a:xfrm>
          <a:prstGeom prst="rect">
            <a:avLst/>
          </a:prstGeom>
        </p:spPr>
      </p:pic>
      <p:pic>
        <p:nvPicPr>
          <p:cNvPr id="9" name="Picture 8">
            <a:extLst>
              <a:ext uri="{FF2B5EF4-FFF2-40B4-BE49-F238E27FC236}">
                <a16:creationId xmlns:a16="http://schemas.microsoft.com/office/drawing/2014/main" id="{482E24EB-CFB8-429B-98F1-7C8BD1E0ED31}"/>
              </a:ext>
            </a:extLst>
          </p:cNvPr>
          <p:cNvPicPr>
            <a:picLocks noChangeAspect="1"/>
          </p:cNvPicPr>
          <p:nvPr/>
        </p:nvPicPr>
        <p:blipFill rotWithShape="1">
          <a:blip r:embed="rId3">
            <a:clrChange>
              <a:clrFrom>
                <a:srgbClr val="FFFFFF"/>
              </a:clrFrom>
              <a:clrTo>
                <a:srgbClr val="FFFFFF">
                  <a:alpha val="0"/>
                </a:srgbClr>
              </a:clrTo>
            </a:clrChange>
          </a:blip>
          <a:srcRect l="36943" t="37079" r="9254" b="29474"/>
          <a:stretch/>
        </p:blipFill>
        <p:spPr>
          <a:xfrm>
            <a:off x="9252947" y="4918813"/>
            <a:ext cx="2762250" cy="1879600"/>
          </a:xfrm>
          <a:prstGeom prst="rect">
            <a:avLst/>
          </a:prstGeom>
        </p:spPr>
      </p:pic>
      <p:pic>
        <p:nvPicPr>
          <p:cNvPr id="10" name="Picture 9">
            <a:extLst>
              <a:ext uri="{FF2B5EF4-FFF2-40B4-BE49-F238E27FC236}">
                <a16:creationId xmlns:a16="http://schemas.microsoft.com/office/drawing/2014/main" id="{CCA62818-9A5A-4EBB-A037-DD093380427C}"/>
              </a:ext>
            </a:extLst>
          </p:cNvPr>
          <p:cNvPicPr>
            <a:picLocks noChangeAspect="1"/>
          </p:cNvPicPr>
          <p:nvPr/>
        </p:nvPicPr>
        <p:blipFill rotWithShape="1">
          <a:blip r:embed="rId3">
            <a:clrChange>
              <a:clrFrom>
                <a:srgbClr val="FFFFFF"/>
              </a:clrFrom>
              <a:clrTo>
                <a:srgbClr val="FFFFFF">
                  <a:alpha val="0"/>
                </a:srgbClr>
              </a:clrTo>
            </a:clrChange>
          </a:blip>
          <a:srcRect l="33175" t="70638" r="20288" b="1"/>
          <a:stretch/>
        </p:blipFill>
        <p:spPr>
          <a:xfrm>
            <a:off x="8753509" y="669705"/>
            <a:ext cx="3243549" cy="2239977"/>
          </a:xfrm>
          <a:prstGeom prst="rect">
            <a:avLst/>
          </a:prstGeom>
        </p:spPr>
      </p:pic>
      <p:pic>
        <p:nvPicPr>
          <p:cNvPr id="11" name="Picture 10">
            <a:extLst>
              <a:ext uri="{FF2B5EF4-FFF2-40B4-BE49-F238E27FC236}">
                <a16:creationId xmlns:a16="http://schemas.microsoft.com/office/drawing/2014/main" id="{99F46958-41A2-47CC-84A6-9FD3A4CACACF}"/>
              </a:ext>
            </a:extLst>
          </p:cNvPr>
          <p:cNvPicPr>
            <a:picLocks noChangeAspect="1"/>
          </p:cNvPicPr>
          <p:nvPr/>
        </p:nvPicPr>
        <p:blipFill rotWithShape="1">
          <a:blip r:embed="rId3">
            <a:clrChange>
              <a:clrFrom>
                <a:srgbClr val="FFFFFF"/>
              </a:clrFrom>
              <a:clrTo>
                <a:srgbClr val="FFFFFF">
                  <a:alpha val="0"/>
                </a:srgbClr>
              </a:clrTo>
            </a:clrChange>
          </a:blip>
          <a:srcRect t="67170" r="68236" b="6737"/>
          <a:stretch/>
        </p:blipFill>
        <p:spPr>
          <a:xfrm>
            <a:off x="9077543" y="2531017"/>
            <a:ext cx="2883047" cy="2592377"/>
          </a:xfrm>
          <a:prstGeom prst="rect">
            <a:avLst/>
          </a:prstGeom>
        </p:spPr>
      </p:pic>
      <p:pic>
        <p:nvPicPr>
          <p:cNvPr id="12" name="Graphic 11" descr="Arrow Slight curve">
            <a:extLst>
              <a:ext uri="{FF2B5EF4-FFF2-40B4-BE49-F238E27FC236}">
                <a16:creationId xmlns:a16="http://schemas.microsoft.com/office/drawing/2014/main" id="{A2209F16-655B-4DAE-8FF4-CB676E336E5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077202">
            <a:off x="7051147" y="2417619"/>
            <a:ext cx="800956" cy="567180"/>
          </a:xfrm>
          <a:prstGeom prst="rect">
            <a:avLst/>
          </a:prstGeom>
        </p:spPr>
      </p:pic>
      <p:pic>
        <p:nvPicPr>
          <p:cNvPr id="13" name="Graphic 12" descr="Arrow Slight curve">
            <a:extLst>
              <a:ext uri="{FF2B5EF4-FFF2-40B4-BE49-F238E27FC236}">
                <a16:creationId xmlns:a16="http://schemas.microsoft.com/office/drawing/2014/main" id="{783CC34E-2986-4948-887D-08711235AE9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077202">
            <a:off x="7186294" y="4338271"/>
            <a:ext cx="800956" cy="567180"/>
          </a:xfrm>
          <a:prstGeom prst="rect">
            <a:avLst/>
          </a:prstGeom>
        </p:spPr>
      </p:pic>
      <p:pic>
        <p:nvPicPr>
          <p:cNvPr id="14" name="Graphic 13" descr="Arrow Slight curve">
            <a:extLst>
              <a:ext uri="{FF2B5EF4-FFF2-40B4-BE49-F238E27FC236}">
                <a16:creationId xmlns:a16="http://schemas.microsoft.com/office/drawing/2014/main" id="{0DB267E3-C141-4477-A46A-35D934AA824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532580" y="6013878"/>
            <a:ext cx="800956" cy="567180"/>
          </a:xfrm>
          <a:prstGeom prst="rect">
            <a:avLst/>
          </a:prstGeom>
        </p:spPr>
      </p:pic>
      <p:pic>
        <p:nvPicPr>
          <p:cNvPr id="15" name="Graphic 14" descr="Arrow Slight curve">
            <a:extLst>
              <a:ext uri="{FF2B5EF4-FFF2-40B4-BE49-F238E27FC236}">
                <a16:creationId xmlns:a16="http://schemas.microsoft.com/office/drawing/2014/main" id="{FC1260E3-06CE-4881-9C97-63531D7091D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10517184" y="4790796"/>
            <a:ext cx="800956" cy="567180"/>
          </a:xfrm>
          <a:prstGeom prst="rect">
            <a:avLst/>
          </a:prstGeom>
        </p:spPr>
      </p:pic>
      <p:pic>
        <p:nvPicPr>
          <p:cNvPr id="16" name="Graphic 15" descr="Arrow Slight curve">
            <a:extLst>
              <a:ext uri="{FF2B5EF4-FFF2-40B4-BE49-F238E27FC236}">
                <a16:creationId xmlns:a16="http://schemas.microsoft.com/office/drawing/2014/main" id="{2A0F8F56-2B9A-4E79-868F-8798FC49360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11011166" y="2762211"/>
            <a:ext cx="800956" cy="567180"/>
          </a:xfrm>
          <a:prstGeom prst="rect">
            <a:avLst/>
          </a:prstGeom>
        </p:spPr>
      </p:pic>
    </p:spTree>
    <p:custDataLst>
      <p:tags r:id="rId1"/>
    </p:custDataLst>
    <p:extLst>
      <p:ext uri="{BB962C8B-B14F-4D97-AF65-F5344CB8AC3E}">
        <p14:creationId xmlns:p14="http://schemas.microsoft.com/office/powerpoint/2010/main" val="96173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additive="base">
                                        <p:cTn id="4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anim calcmode="lin" valueType="num">
                                      <p:cBhvr additive="base">
                                        <p:cTn id="6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2" presetID="22" presetClass="entr" presetSubtype="8"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500"/>
                            </p:stCondLst>
                            <p:childTnLst>
                              <p:par>
                                <p:cTn id="66" presetID="2" presetClass="entr" presetSubtype="4"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
                                            <p:txEl>
                                              <p:pRg st="4" end="4"/>
                                            </p:txEl>
                                          </p:spTgt>
                                        </p:tgtEl>
                                        <p:attrNameLst>
                                          <p:attrName>style.visibility</p:attrName>
                                        </p:attrNameLst>
                                      </p:cBhvr>
                                      <p:to>
                                        <p:strVal val="visible"/>
                                      </p:to>
                                    </p:set>
                                    <p:anim calcmode="lin" valueType="num">
                                      <p:cBhvr additive="base">
                                        <p:cTn id="7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4" end="4"/>
                                            </p:txEl>
                                          </p:spTgt>
                                        </p:tgtEl>
                                        <p:attrNameLst>
                                          <p:attrName>ppt_y</p:attrName>
                                        </p:attrNameLst>
                                      </p:cBhvr>
                                      <p:tavLst>
                                        <p:tav tm="0">
                                          <p:val>
                                            <p:strVal val="1+#ppt_h/2"/>
                                          </p:val>
                                        </p:tav>
                                        <p:tav tm="100000">
                                          <p:val>
                                            <p:strVal val="#ppt_y"/>
                                          </p:val>
                                        </p:tav>
                                      </p:tavLst>
                                    </p:anim>
                                  </p:childTnLst>
                                </p:cTn>
                              </p:par>
                              <p:par>
                                <p:cTn id="76" presetID="22" presetClass="entr" presetSubtype="4"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down)">
                                      <p:cBhvr>
                                        <p:cTn id="78" dur="500"/>
                                        <p:tgtEl>
                                          <p:spTgt spid="15"/>
                                        </p:tgtEl>
                                      </p:cBhvr>
                                    </p:animEffect>
                                  </p:childTnLst>
                                </p:cTn>
                              </p:par>
                              <p:par>
                                <p:cTn id="79" presetID="2" presetClass="entr" presetSubtype="4"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 calcmode="lin" valueType="num">
                                      <p:cBhvr additive="base">
                                        <p:cTn id="8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89" presetID="22" presetClass="entr" presetSubtype="4"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down)">
                                      <p:cBhvr>
                                        <p:cTn id="91" dur="500"/>
                                        <p:tgtEl>
                                          <p:spTgt spid="16"/>
                                        </p:tgtEl>
                                      </p:cBhvr>
                                    </p:animEffect>
                                  </p:childTnLst>
                                </p:cTn>
                              </p:par>
                              <p:par>
                                <p:cTn id="92" presetID="2" presetClass="entr" presetSubtype="4" fill="hold" nodeType="with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additive="base">
                                        <p:cTn id="94" dur="500" fill="hold"/>
                                        <p:tgtEl>
                                          <p:spTgt spid="10"/>
                                        </p:tgtEl>
                                        <p:attrNameLst>
                                          <p:attrName>ppt_x</p:attrName>
                                        </p:attrNameLst>
                                      </p:cBhvr>
                                      <p:tavLst>
                                        <p:tav tm="0">
                                          <p:val>
                                            <p:strVal val="#ppt_x"/>
                                          </p:val>
                                        </p:tav>
                                        <p:tav tm="100000">
                                          <p:val>
                                            <p:strVal val="#ppt_x"/>
                                          </p:val>
                                        </p:tav>
                                      </p:tavLst>
                                    </p:anim>
                                    <p:anim calcmode="lin" valueType="num">
                                      <p:cBhvr additive="base">
                                        <p:cTn id="9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2602D334-0F11-44B6-AC30-AF78BDD50F61}"/>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pic>
        <p:nvPicPr>
          <p:cNvPr id="6" name="Picture 5">
            <a:extLst>
              <a:ext uri="{FF2B5EF4-FFF2-40B4-BE49-F238E27FC236}">
                <a16:creationId xmlns:a16="http://schemas.microsoft.com/office/drawing/2014/main" id="{CBD3073F-9307-4747-B92F-3CCA7F454792}"/>
              </a:ext>
            </a:extLst>
          </p:cNvPr>
          <p:cNvPicPr>
            <a:picLocks noChangeAspect="1"/>
          </p:cNvPicPr>
          <p:nvPr/>
        </p:nvPicPr>
        <p:blipFill rotWithShape="1">
          <a:blip r:embed="rId3">
            <a:clrChange>
              <a:clrFrom>
                <a:srgbClr val="FFFFFF"/>
              </a:clrFrom>
              <a:clrTo>
                <a:srgbClr val="FFFFFF">
                  <a:alpha val="0"/>
                </a:srgbClr>
              </a:clrTo>
            </a:clrChange>
          </a:blip>
          <a:srcRect t="5940" r="70690" b="65565"/>
          <a:stretch/>
        </p:blipFill>
        <p:spPr>
          <a:xfrm>
            <a:off x="179429" y="1119410"/>
            <a:ext cx="1915381" cy="2038303"/>
          </a:xfrm>
          <a:prstGeom prst="rect">
            <a:avLst/>
          </a:prstGeom>
        </p:spPr>
      </p:pic>
      <p:pic>
        <p:nvPicPr>
          <p:cNvPr id="8" name="Picture 7">
            <a:extLst>
              <a:ext uri="{FF2B5EF4-FFF2-40B4-BE49-F238E27FC236}">
                <a16:creationId xmlns:a16="http://schemas.microsoft.com/office/drawing/2014/main" id="{4E067F9A-2C41-49B9-B657-2E299C8D90C8}"/>
              </a:ext>
            </a:extLst>
          </p:cNvPr>
          <p:cNvPicPr>
            <a:picLocks noChangeAspect="1"/>
          </p:cNvPicPr>
          <p:nvPr/>
        </p:nvPicPr>
        <p:blipFill rotWithShape="1">
          <a:blip r:embed="rId3">
            <a:clrChange>
              <a:clrFrom>
                <a:srgbClr val="FFFFFF"/>
              </a:clrFrom>
              <a:clrTo>
                <a:srgbClr val="FFFFFF">
                  <a:alpha val="0"/>
                </a:srgbClr>
              </a:clrTo>
            </a:clrChange>
          </a:blip>
          <a:srcRect l="47342" t="76260" r="29244" b="1434"/>
          <a:stretch/>
        </p:blipFill>
        <p:spPr>
          <a:xfrm>
            <a:off x="9666542" y="1165208"/>
            <a:ext cx="1866803" cy="1946705"/>
          </a:xfrm>
          <a:prstGeom prst="rect">
            <a:avLst/>
          </a:prstGeom>
        </p:spPr>
      </p:pic>
      <p:sp>
        <p:nvSpPr>
          <p:cNvPr id="3" name="Arrow: Right 2">
            <a:extLst>
              <a:ext uri="{FF2B5EF4-FFF2-40B4-BE49-F238E27FC236}">
                <a16:creationId xmlns:a16="http://schemas.microsoft.com/office/drawing/2014/main" id="{6E032EF3-39CE-4581-9052-9C02A8C401F7}"/>
              </a:ext>
            </a:extLst>
          </p:cNvPr>
          <p:cNvSpPr/>
          <p:nvPr/>
        </p:nvSpPr>
        <p:spPr>
          <a:xfrm>
            <a:off x="2368031" y="723589"/>
            <a:ext cx="6954982" cy="160576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Cambria" panose="02040503050406030204" pitchFamily="18" charset="0"/>
                <a:ea typeface="Cambria" panose="02040503050406030204" pitchFamily="18" charset="0"/>
              </a:rPr>
              <a:t>Qua 6 bước gấp hình</a:t>
            </a:r>
          </a:p>
        </p:txBody>
      </p:sp>
      <p:pic>
        <p:nvPicPr>
          <p:cNvPr id="11" name="Picture 10">
            <a:extLst>
              <a:ext uri="{FF2B5EF4-FFF2-40B4-BE49-F238E27FC236}">
                <a16:creationId xmlns:a16="http://schemas.microsoft.com/office/drawing/2014/main" id="{0DD09069-FA78-47AB-BE93-6D5785A68F52}"/>
              </a:ext>
            </a:extLst>
          </p:cNvPr>
          <p:cNvPicPr>
            <a:picLocks noChangeAspect="1"/>
          </p:cNvPicPr>
          <p:nvPr/>
        </p:nvPicPr>
        <p:blipFill rotWithShape="1">
          <a:blip r:embed="rId3">
            <a:clrChange>
              <a:clrFrom>
                <a:srgbClr val="FFFFFF"/>
              </a:clrFrom>
              <a:clrTo>
                <a:srgbClr val="FFFFFF">
                  <a:alpha val="0"/>
                </a:srgbClr>
              </a:clrTo>
            </a:clrChange>
          </a:blip>
          <a:srcRect r="68639" b="65565"/>
          <a:stretch/>
        </p:blipFill>
        <p:spPr>
          <a:xfrm>
            <a:off x="2815598" y="2140678"/>
            <a:ext cx="491489" cy="590720"/>
          </a:xfrm>
          <a:prstGeom prst="rect">
            <a:avLst/>
          </a:prstGeom>
        </p:spPr>
      </p:pic>
      <p:pic>
        <p:nvPicPr>
          <p:cNvPr id="12" name="Picture 11">
            <a:extLst>
              <a:ext uri="{FF2B5EF4-FFF2-40B4-BE49-F238E27FC236}">
                <a16:creationId xmlns:a16="http://schemas.microsoft.com/office/drawing/2014/main" id="{0AFA20B6-6637-4FC7-92D4-6D3D019A0D1A}"/>
              </a:ext>
            </a:extLst>
          </p:cNvPr>
          <p:cNvPicPr>
            <a:picLocks noChangeAspect="1"/>
          </p:cNvPicPr>
          <p:nvPr/>
        </p:nvPicPr>
        <p:blipFill rotWithShape="1">
          <a:blip r:embed="rId3">
            <a:clrChange>
              <a:clrFrom>
                <a:srgbClr val="FFFFFF"/>
              </a:clrFrom>
              <a:clrTo>
                <a:srgbClr val="FFFFFF">
                  <a:alpha val="0"/>
                </a:srgbClr>
              </a:clrTo>
            </a:clrChange>
          </a:blip>
          <a:srcRect l="30788" t="-394" r="1115" b="62615"/>
          <a:stretch/>
        </p:blipFill>
        <p:spPr>
          <a:xfrm>
            <a:off x="3477720" y="2215898"/>
            <a:ext cx="840875" cy="515500"/>
          </a:xfrm>
          <a:prstGeom prst="rect">
            <a:avLst/>
          </a:prstGeom>
        </p:spPr>
      </p:pic>
      <p:pic>
        <p:nvPicPr>
          <p:cNvPr id="13" name="Picture 12">
            <a:extLst>
              <a:ext uri="{FF2B5EF4-FFF2-40B4-BE49-F238E27FC236}">
                <a16:creationId xmlns:a16="http://schemas.microsoft.com/office/drawing/2014/main" id="{EDB01393-8EF8-4C4C-A229-82599804BD9C}"/>
              </a:ext>
            </a:extLst>
          </p:cNvPr>
          <p:cNvPicPr>
            <a:picLocks noChangeAspect="1"/>
          </p:cNvPicPr>
          <p:nvPr/>
        </p:nvPicPr>
        <p:blipFill rotWithShape="1">
          <a:blip r:embed="rId3">
            <a:clrChange>
              <a:clrFrom>
                <a:srgbClr val="FFFFFF"/>
              </a:clrFrom>
              <a:clrTo>
                <a:srgbClr val="FFFFFF">
                  <a:alpha val="0"/>
                </a:srgbClr>
              </a:clrTo>
            </a:clrChange>
          </a:blip>
          <a:srcRect t="37300" r="68236" b="35920"/>
          <a:stretch/>
        </p:blipFill>
        <p:spPr>
          <a:xfrm>
            <a:off x="4506843" y="2138562"/>
            <a:ext cx="657379" cy="606660"/>
          </a:xfrm>
          <a:prstGeom prst="rect">
            <a:avLst/>
          </a:prstGeom>
        </p:spPr>
      </p:pic>
      <p:pic>
        <p:nvPicPr>
          <p:cNvPr id="14" name="Picture 13">
            <a:extLst>
              <a:ext uri="{FF2B5EF4-FFF2-40B4-BE49-F238E27FC236}">
                <a16:creationId xmlns:a16="http://schemas.microsoft.com/office/drawing/2014/main" id="{9BD1B74C-1EB1-4003-9D94-4B5ABFAB1F33}"/>
              </a:ext>
            </a:extLst>
          </p:cNvPr>
          <p:cNvPicPr>
            <a:picLocks noChangeAspect="1"/>
          </p:cNvPicPr>
          <p:nvPr/>
        </p:nvPicPr>
        <p:blipFill rotWithShape="1">
          <a:blip r:embed="rId3">
            <a:clrChange>
              <a:clrFrom>
                <a:srgbClr val="FFFFFF"/>
              </a:clrFrom>
              <a:clrTo>
                <a:srgbClr val="FFFFFF">
                  <a:alpha val="0"/>
                </a:srgbClr>
              </a:clrTo>
            </a:clrChange>
          </a:blip>
          <a:srcRect l="36943" t="37079" r="9254" b="29474"/>
          <a:stretch/>
        </p:blipFill>
        <p:spPr>
          <a:xfrm>
            <a:off x="5344494" y="2173082"/>
            <a:ext cx="840875" cy="572182"/>
          </a:xfrm>
          <a:prstGeom prst="rect">
            <a:avLst/>
          </a:prstGeom>
        </p:spPr>
      </p:pic>
      <p:pic>
        <p:nvPicPr>
          <p:cNvPr id="15" name="Picture 14">
            <a:extLst>
              <a:ext uri="{FF2B5EF4-FFF2-40B4-BE49-F238E27FC236}">
                <a16:creationId xmlns:a16="http://schemas.microsoft.com/office/drawing/2014/main" id="{BC87B697-2309-4514-AA31-48A0180789C1}"/>
              </a:ext>
            </a:extLst>
          </p:cNvPr>
          <p:cNvPicPr>
            <a:picLocks noChangeAspect="1"/>
          </p:cNvPicPr>
          <p:nvPr/>
        </p:nvPicPr>
        <p:blipFill rotWithShape="1">
          <a:blip r:embed="rId3">
            <a:clrChange>
              <a:clrFrom>
                <a:srgbClr val="FFFFFF"/>
              </a:clrFrom>
              <a:clrTo>
                <a:srgbClr val="FFFFFF">
                  <a:alpha val="0"/>
                </a:srgbClr>
              </a:clrTo>
            </a:clrChange>
          </a:blip>
          <a:srcRect l="33175" t="70638" r="20288" b="1"/>
          <a:stretch/>
        </p:blipFill>
        <p:spPr>
          <a:xfrm>
            <a:off x="6842055" y="2040847"/>
            <a:ext cx="987391" cy="681887"/>
          </a:xfrm>
          <a:prstGeom prst="rect">
            <a:avLst/>
          </a:prstGeom>
        </p:spPr>
      </p:pic>
      <p:pic>
        <p:nvPicPr>
          <p:cNvPr id="16" name="Picture 15">
            <a:extLst>
              <a:ext uri="{FF2B5EF4-FFF2-40B4-BE49-F238E27FC236}">
                <a16:creationId xmlns:a16="http://schemas.microsoft.com/office/drawing/2014/main" id="{01DAB82A-BA29-4FEE-85A1-D02E2B348184}"/>
              </a:ext>
            </a:extLst>
          </p:cNvPr>
          <p:cNvPicPr>
            <a:picLocks noChangeAspect="1"/>
          </p:cNvPicPr>
          <p:nvPr/>
        </p:nvPicPr>
        <p:blipFill rotWithShape="1">
          <a:blip r:embed="rId3">
            <a:clrChange>
              <a:clrFrom>
                <a:srgbClr val="FFFFFF"/>
              </a:clrFrom>
              <a:clrTo>
                <a:srgbClr val="FFFFFF">
                  <a:alpha val="0"/>
                </a:srgbClr>
              </a:clrTo>
            </a:clrChange>
          </a:blip>
          <a:srcRect t="67170" r="68236" b="6737"/>
          <a:stretch/>
        </p:blipFill>
        <p:spPr>
          <a:xfrm>
            <a:off x="6216008" y="1987210"/>
            <a:ext cx="877648" cy="789163"/>
          </a:xfrm>
          <a:prstGeom prst="rect">
            <a:avLst/>
          </a:prstGeom>
        </p:spPr>
      </p:pic>
      <p:cxnSp>
        <p:nvCxnSpPr>
          <p:cNvPr id="9" name="Straight Arrow Connector 8">
            <a:extLst>
              <a:ext uri="{FF2B5EF4-FFF2-40B4-BE49-F238E27FC236}">
                <a16:creationId xmlns:a16="http://schemas.microsoft.com/office/drawing/2014/main" id="{316E0AC2-D54B-4246-9C88-E00C3878AC34}"/>
              </a:ext>
            </a:extLst>
          </p:cNvPr>
          <p:cNvCxnSpPr>
            <a:cxnSpLocks/>
          </p:cNvCxnSpPr>
          <p:nvPr/>
        </p:nvCxnSpPr>
        <p:spPr>
          <a:xfrm flipV="1">
            <a:off x="3251630" y="2449271"/>
            <a:ext cx="20847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6FBD740-6A62-4862-852F-816142B4E3EE}"/>
              </a:ext>
            </a:extLst>
          </p:cNvPr>
          <p:cNvCxnSpPr>
            <a:cxnSpLocks/>
          </p:cNvCxnSpPr>
          <p:nvPr/>
        </p:nvCxnSpPr>
        <p:spPr>
          <a:xfrm flipV="1">
            <a:off x="4306870" y="2441892"/>
            <a:ext cx="20847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D247DF8-F4AC-4A71-8BD3-5DB35C309BFC}"/>
              </a:ext>
            </a:extLst>
          </p:cNvPr>
          <p:cNvCxnSpPr>
            <a:cxnSpLocks/>
          </p:cNvCxnSpPr>
          <p:nvPr/>
        </p:nvCxnSpPr>
        <p:spPr>
          <a:xfrm flipV="1">
            <a:off x="5105381" y="2441892"/>
            <a:ext cx="20847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FACCEC-8920-4177-8B27-FF2DA693C6E8}"/>
              </a:ext>
            </a:extLst>
          </p:cNvPr>
          <p:cNvCxnSpPr>
            <a:cxnSpLocks/>
          </p:cNvCxnSpPr>
          <p:nvPr/>
        </p:nvCxnSpPr>
        <p:spPr>
          <a:xfrm flipV="1">
            <a:off x="6157167" y="2425933"/>
            <a:ext cx="20847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65CB064-D836-47B9-B00C-47CB925DC456}"/>
              </a:ext>
            </a:extLst>
          </p:cNvPr>
          <p:cNvCxnSpPr>
            <a:cxnSpLocks/>
          </p:cNvCxnSpPr>
          <p:nvPr/>
        </p:nvCxnSpPr>
        <p:spPr>
          <a:xfrm flipV="1">
            <a:off x="6885182" y="2414968"/>
            <a:ext cx="20847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Speech Bubble: Rectangle with Corners Rounded 26">
            <a:extLst>
              <a:ext uri="{FF2B5EF4-FFF2-40B4-BE49-F238E27FC236}">
                <a16:creationId xmlns:a16="http://schemas.microsoft.com/office/drawing/2014/main" id="{A7B127A9-DA61-4629-827C-B9EE487013C1}"/>
              </a:ext>
            </a:extLst>
          </p:cNvPr>
          <p:cNvSpPr/>
          <p:nvPr/>
        </p:nvSpPr>
        <p:spPr>
          <a:xfrm>
            <a:off x="2315664" y="2040847"/>
            <a:ext cx="6675936" cy="968223"/>
          </a:xfrm>
          <a:prstGeom prst="wedgeRoundRectCallout">
            <a:avLst>
              <a:gd name="adj1" fmla="val -649"/>
              <a:gd name="adj2" fmla="val 100152"/>
              <a:gd name="adj3" fmla="val 16667"/>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id="{B67AC976-09E9-4818-92AB-13D302D285F1}"/>
              </a:ext>
            </a:extLst>
          </p:cNvPr>
          <p:cNvSpPr/>
          <p:nvPr/>
        </p:nvSpPr>
        <p:spPr>
          <a:xfrm rot="21343090">
            <a:off x="5677980" y="3349013"/>
            <a:ext cx="3897620" cy="797922"/>
          </a:xfrm>
          <a:prstGeom prst="wedgeRoundRectCallout">
            <a:avLst>
              <a:gd name="adj1" fmla="val 38545"/>
              <a:gd name="adj2" fmla="val -16851"/>
              <a:gd name="adj3" fmla="val 16667"/>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Thuật toán</a:t>
            </a:r>
          </a:p>
        </p:txBody>
      </p:sp>
      <p:pic>
        <p:nvPicPr>
          <p:cNvPr id="45" name="Picture 12" descr="Bát Cơm, Tô Cơm - KhoThietKe.Net">
            <a:extLst>
              <a:ext uri="{FF2B5EF4-FFF2-40B4-BE49-F238E27FC236}">
                <a16:creationId xmlns:a16="http://schemas.microsoft.com/office/drawing/2014/main" id="{D32A3106-A1B2-48C1-8F91-B16A5E37F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3563" y="5026645"/>
            <a:ext cx="1966745" cy="1712781"/>
          </a:xfrm>
          <a:prstGeom prst="rect">
            <a:avLst/>
          </a:prstGeom>
          <a:noFill/>
          <a:extLst>
            <a:ext uri="{909E8E84-426E-40DD-AFC4-6F175D3DCCD1}">
              <a14:hiddenFill xmlns:a14="http://schemas.microsoft.com/office/drawing/2010/main">
                <a:solidFill>
                  <a:srgbClr val="FFFFFF"/>
                </a:solidFill>
              </a14:hiddenFill>
            </a:ext>
          </a:extLst>
        </p:spPr>
      </p:pic>
      <p:sp>
        <p:nvSpPr>
          <p:cNvPr id="46" name="Speech Bubble: Rectangle with Corners Rounded 45">
            <a:extLst>
              <a:ext uri="{FF2B5EF4-FFF2-40B4-BE49-F238E27FC236}">
                <a16:creationId xmlns:a16="http://schemas.microsoft.com/office/drawing/2014/main" id="{97620F09-DC97-483B-A5A3-84405AFBC9DF}"/>
              </a:ext>
            </a:extLst>
          </p:cNvPr>
          <p:cNvSpPr/>
          <p:nvPr/>
        </p:nvSpPr>
        <p:spPr>
          <a:xfrm rot="20837727">
            <a:off x="10556653" y="7484720"/>
            <a:ext cx="1792680" cy="351086"/>
          </a:xfrm>
          <a:prstGeom prst="wedgeRoundRectCallout">
            <a:avLst>
              <a:gd name="adj1" fmla="val 38545"/>
              <a:gd name="adj2" fmla="val -16851"/>
              <a:gd name="adj3" fmla="val 16667"/>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a:solidFill>
                  <a:schemeClr val="bg1"/>
                </a:solidFill>
                <a:latin typeface="UTM Facebook K&amp;T" panose="02040603050506020204" pitchFamily="18" charset="0"/>
                <a:ea typeface="Cambria" panose="02040503050406030204" pitchFamily="18" charset="0"/>
              </a:rPr>
              <a:t>Output</a:t>
            </a:r>
          </a:p>
        </p:txBody>
      </p:sp>
      <p:pic>
        <p:nvPicPr>
          <p:cNvPr id="47" name="Picture 14" descr="Mua Gạo Sạch Ở Châu Đốc - An Giang - Mua Gao">
            <a:extLst>
              <a:ext uri="{FF2B5EF4-FFF2-40B4-BE49-F238E27FC236}">
                <a16:creationId xmlns:a16="http://schemas.microsoft.com/office/drawing/2014/main" id="{26D332C3-62E4-4811-A6F7-8B27E3B3EC60}"/>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49" y="5026645"/>
            <a:ext cx="2212312" cy="147733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6" descr="tre-bi-tieu-chay-1 - Thế Giới Lego">
            <a:extLst>
              <a:ext uri="{FF2B5EF4-FFF2-40B4-BE49-F238E27FC236}">
                <a16:creationId xmlns:a16="http://schemas.microsoft.com/office/drawing/2014/main" id="{171EC91C-D389-4BAD-8FDE-482197BC2F4D}"/>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4117" y="4878980"/>
            <a:ext cx="1969784" cy="1477338"/>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a:extLst>
              <a:ext uri="{FF2B5EF4-FFF2-40B4-BE49-F238E27FC236}">
                <a16:creationId xmlns:a16="http://schemas.microsoft.com/office/drawing/2014/main" id="{7CDA4118-D3A4-4FA4-9CD8-EEC8032E92EF}"/>
              </a:ext>
            </a:extLst>
          </p:cNvPr>
          <p:cNvCxnSpPr>
            <a:cxnSpLocks/>
          </p:cNvCxnSpPr>
          <p:nvPr/>
        </p:nvCxnSpPr>
        <p:spPr>
          <a:xfrm flipV="1">
            <a:off x="5050528" y="4229163"/>
            <a:ext cx="2576262" cy="803684"/>
          </a:xfrm>
          <a:prstGeom prst="straightConnector1">
            <a:avLst/>
          </a:prstGeom>
          <a:noFill/>
          <a:ln w="38100">
            <a:solidFill>
              <a:srgbClr val="FF00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51" name="Arrow: Right 50">
            <a:extLst>
              <a:ext uri="{FF2B5EF4-FFF2-40B4-BE49-F238E27FC236}">
                <a16:creationId xmlns:a16="http://schemas.microsoft.com/office/drawing/2014/main" id="{8308C7FE-1495-4F75-9C45-34FBDB07C8C9}"/>
              </a:ext>
            </a:extLst>
          </p:cNvPr>
          <p:cNvSpPr/>
          <p:nvPr/>
        </p:nvSpPr>
        <p:spPr>
          <a:xfrm>
            <a:off x="2366461" y="5032402"/>
            <a:ext cx="6954982" cy="160576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Cambria" panose="02040503050406030204" pitchFamily="18" charset="0"/>
                <a:ea typeface="Cambria" panose="02040503050406030204" pitchFamily="18" charset="0"/>
              </a:rPr>
              <a:t>Qua các bước nấu cơm</a:t>
            </a:r>
          </a:p>
        </p:txBody>
      </p:sp>
      <p:pic>
        <p:nvPicPr>
          <p:cNvPr id="49" name="Picture 48">
            <a:extLst>
              <a:ext uri="{FF2B5EF4-FFF2-40B4-BE49-F238E27FC236}">
                <a16:creationId xmlns:a16="http://schemas.microsoft.com/office/drawing/2014/main" id="{3E755D4D-0657-4013-9234-71BB093B0F10}"/>
              </a:ext>
            </a:extLst>
          </p:cNvPr>
          <p:cNvPicPr>
            <a:picLocks noChangeAspect="1"/>
          </p:cNvPicPr>
          <p:nvPr/>
        </p:nvPicPr>
        <p:blipFill>
          <a:blip r:embed="rId7"/>
          <a:stretch>
            <a:fillRect/>
          </a:stretch>
        </p:blipFill>
        <p:spPr>
          <a:xfrm rot="21329482">
            <a:off x="2739428" y="3800252"/>
            <a:ext cx="2298472" cy="1660939"/>
          </a:xfrm>
          <a:prstGeom prst="round2DiagRect">
            <a:avLst>
              <a:gd name="adj1" fmla="val 16667"/>
              <a:gd name="adj2" fmla="val 0"/>
            </a:avLst>
          </a:prstGeom>
          <a:noFill/>
          <a:ln w="38100">
            <a:solidFill>
              <a:srgbClr val="FF0000"/>
            </a:solidFill>
            <a:prstDash val="sysDot"/>
          </a:ln>
        </p:spPr>
      </p:pic>
      <p:sp>
        <p:nvSpPr>
          <p:cNvPr id="33" name="Speech Bubble: Rectangle with Corners Rounded 32">
            <a:extLst>
              <a:ext uri="{FF2B5EF4-FFF2-40B4-BE49-F238E27FC236}">
                <a16:creationId xmlns:a16="http://schemas.microsoft.com/office/drawing/2014/main" id="{6884C302-5825-4F1D-BD13-EB449E116B0A}"/>
              </a:ext>
            </a:extLst>
          </p:cNvPr>
          <p:cNvSpPr/>
          <p:nvPr/>
        </p:nvSpPr>
        <p:spPr>
          <a:xfrm rot="21267792">
            <a:off x="189974" y="2928258"/>
            <a:ext cx="1736460" cy="482793"/>
          </a:xfrm>
          <a:prstGeom prst="wedgeRoundRectCallout">
            <a:avLst>
              <a:gd name="adj1" fmla="val 38545"/>
              <a:gd name="adj2" fmla="val -16851"/>
              <a:gd name="adj3" fmla="val 16667"/>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a:solidFill>
                  <a:srgbClr val="FF0000"/>
                </a:solidFill>
                <a:latin typeface="UTM Facebook K&amp;T" panose="02040603050506020204" pitchFamily="18" charset="0"/>
                <a:ea typeface="Cambria" panose="02040503050406030204" pitchFamily="18" charset="0"/>
              </a:rPr>
              <a:t>Input</a:t>
            </a:r>
          </a:p>
        </p:txBody>
      </p:sp>
      <p:sp>
        <p:nvSpPr>
          <p:cNvPr id="34" name="Speech Bubble: Rectangle with Corners Rounded 33">
            <a:extLst>
              <a:ext uri="{FF2B5EF4-FFF2-40B4-BE49-F238E27FC236}">
                <a16:creationId xmlns:a16="http://schemas.microsoft.com/office/drawing/2014/main" id="{C8148319-DDF2-46F6-BF41-3C5D4178FE90}"/>
              </a:ext>
            </a:extLst>
          </p:cNvPr>
          <p:cNvSpPr/>
          <p:nvPr/>
        </p:nvSpPr>
        <p:spPr>
          <a:xfrm rot="21361938">
            <a:off x="9845517" y="3069947"/>
            <a:ext cx="1855611" cy="475635"/>
          </a:xfrm>
          <a:prstGeom prst="wedgeRoundRectCallout">
            <a:avLst>
              <a:gd name="adj1" fmla="val 38545"/>
              <a:gd name="adj2" fmla="val -16851"/>
              <a:gd name="adj3" fmla="val 16667"/>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a:solidFill>
                  <a:srgbClr val="FF0000"/>
                </a:solidFill>
                <a:latin typeface="UTM Facebook K&amp;T" panose="02040603050506020204" pitchFamily="18" charset="0"/>
                <a:ea typeface="Cambria" panose="02040503050406030204" pitchFamily="18" charset="0"/>
              </a:rPr>
              <a:t>Output</a:t>
            </a:r>
          </a:p>
        </p:txBody>
      </p:sp>
      <p:sp>
        <p:nvSpPr>
          <p:cNvPr id="35" name="Speech Bubble: Rectangle with Corners Rounded 34">
            <a:extLst>
              <a:ext uri="{FF2B5EF4-FFF2-40B4-BE49-F238E27FC236}">
                <a16:creationId xmlns:a16="http://schemas.microsoft.com/office/drawing/2014/main" id="{161CD5F4-16ED-44C6-A32A-0F7F8FD2E01F}"/>
              </a:ext>
            </a:extLst>
          </p:cNvPr>
          <p:cNvSpPr/>
          <p:nvPr/>
        </p:nvSpPr>
        <p:spPr>
          <a:xfrm>
            <a:off x="9435205" y="667910"/>
            <a:ext cx="2329475" cy="579033"/>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Đầu ra</a:t>
            </a:r>
          </a:p>
        </p:txBody>
      </p:sp>
      <p:sp>
        <p:nvSpPr>
          <p:cNvPr id="36" name="Speech Bubble: Rectangle with Corners Rounded 35">
            <a:extLst>
              <a:ext uri="{FF2B5EF4-FFF2-40B4-BE49-F238E27FC236}">
                <a16:creationId xmlns:a16="http://schemas.microsoft.com/office/drawing/2014/main" id="{76270D01-B39A-4D90-8A3F-EC6F991557E0}"/>
              </a:ext>
            </a:extLst>
          </p:cNvPr>
          <p:cNvSpPr/>
          <p:nvPr/>
        </p:nvSpPr>
        <p:spPr>
          <a:xfrm>
            <a:off x="12372" y="734392"/>
            <a:ext cx="2329475" cy="529779"/>
          </a:xfrm>
          <a:prstGeom prst="wedgeRoundRectCallout">
            <a:avLst>
              <a:gd name="adj1" fmla="val 38545"/>
              <a:gd name="adj2" fmla="val -16851"/>
              <a:gd name="adj3" fmla="val 16667"/>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b="1">
                <a:solidFill>
                  <a:srgbClr val="002060"/>
                </a:solidFill>
                <a:latin typeface="UTM Facebook K&amp;T" panose="02040603050506020204" pitchFamily="18" charset="0"/>
                <a:ea typeface="Cambria" panose="02040503050406030204" pitchFamily="18" charset="0"/>
              </a:rPr>
              <a:t>Đầu vào</a:t>
            </a:r>
          </a:p>
        </p:txBody>
      </p:sp>
      <p:pic>
        <p:nvPicPr>
          <p:cNvPr id="2050" name="Picture 2" descr="Tin học 6 Bài 16 Các cấu trúc điều khiển - Kết nối tri thức với cuộc sống -  VnDoc.com">
            <a:extLst>
              <a:ext uri="{FF2B5EF4-FFF2-40B4-BE49-F238E27FC236}">
                <a16:creationId xmlns:a16="http://schemas.microsoft.com/office/drawing/2014/main" id="{548C1E02-F992-4BF1-A353-9EE3D0BA66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5358" y="3926495"/>
            <a:ext cx="1119580" cy="2207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35683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ppt_x"/>
                                          </p:val>
                                        </p:tav>
                                        <p:tav tm="100000">
                                          <p:val>
                                            <p:strVal val="#ppt_x"/>
                                          </p:val>
                                        </p:tav>
                                      </p:tavLst>
                                    </p:anim>
                                    <p:anim calcmode="lin" valueType="num">
                                      <p:cBhvr additive="base">
                                        <p:cTn id="1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900"/>
                                        <p:tgtEl>
                                          <p:spTgt spid="3"/>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9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14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1900"/>
                            </p:stCondLst>
                            <p:childTnLst>
                              <p:par>
                                <p:cTn id="35" presetID="2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24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2900"/>
                            </p:stCondLst>
                            <p:childTnLst>
                              <p:par>
                                <p:cTn id="43" presetID="22" presetClass="entr" presetSubtype="8"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p:stCondLst>
                              <p:cond delay="34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900"/>
                            </p:stCondLst>
                            <p:childTnLst>
                              <p:par>
                                <p:cTn id="51" presetID="2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400"/>
                            </p:stCondLst>
                            <p:childTnLst>
                              <p:par>
                                <p:cTn id="55" presetID="22" presetClass="entr" presetSubtype="8"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p:stCondLst>
                              <p:cond delay="4900"/>
                            </p:stCondLst>
                            <p:childTnLst>
                              <p:par>
                                <p:cTn id="59" presetID="22" presetClass="entr" presetSubtype="8"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5400"/>
                            </p:stCondLst>
                            <p:childTnLst>
                              <p:par>
                                <p:cTn id="63" presetID="22" presetClass="entr" presetSubtype="8"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par>
                                <p:cTn id="66" presetID="2" presetClass="entr" presetSubtype="4"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par>
                          <p:cTn id="70" fill="hold">
                            <p:stCondLst>
                              <p:cond delay="5900"/>
                            </p:stCondLst>
                            <p:childTnLst>
                              <p:par>
                                <p:cTn id="71" presetID="2" presetClass="entr" presetSubtype="4"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par>
                          <p:cTn id="75" fill="hold">
                            <p:stCondLst>
                              <p:cond delay="6400"/>
                            </p:stCondLst>
                            <p:childTnLst>
                              <p:par>
                                <p:cTn id="76" presetID="2" presetClass="entr" presetSubtype="4"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500" fill="hold"/>
                                        <p:tgtEl>
                                          <p:spTgt spid="34"/>
                                        </p:tgtEl>
                                        <p:attrNameLst>
                                          <p:attrName>ppt_x</p:attrName>
                                        </p:attrNameLst>
                                      </p:cBhvr>
                                      <p:tavLst>
                                        <p:tav tm="0">
                                          <p:val>
                                            <p:strVal val="#ppt_x"/>
                                          </p:val>
                                        </p:tav>
                                        <p:tav tm="100000">
                                          <p:val>
                                            <p:strVal val="#ppt_x"/>
                                          </p:val>
                                        </p:tav>
                                      </p:tavLst>
                                    </p:anim>
                                    <p:anim calcmode="lin" valueType="num">
                                      <p:cBhvr additive="base">
                                        <p:cTn id="7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barn(inVertical)">
                                      <p:cBhvr>
                                        <p:cTn id="84" dur="1000"/>
                                        <p:tgtEl>
                                          <p:spTgt spid="27"/>
                                        </p:tgtEl>
                                      </p:cBhvr>
                                    </p:animEffect>
                                  </p:childTnLst>
                                </p:cTn>
                              </p:par>
                            </p:childTnLst>
                          </p:cTn>
                        </p:par>
                        <p:par>
                          <p:cTn id="85" fill="hold">
                            <p:stCondLst>
                              <p:cond delay="1000"/>
                            </p:stCondLst>
                            <p:childTnLst>
                              <p:par>
                                <p:cTn id="86" presetID="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500" fill="hold"/>
                                        <p:tgtEl>
                                          <p:spTgt spid="48"/>
                                        </p:tgtEl>
                                        <p:attrNameLst>
                                          <p:attrName>ppt_x</p:attrName>
                                        </p:attrNameLst>
                                      </p:cBhvr>
                                      <p:tavLst>
                                        <p:tav tm="0">
                                          <p:val>
                                            <p:strVal val="#ppt_x"/>
                                          </p:val>
                                        </p:tav>
                                        <p:tav tm="100000">
                                          <p:val>
                                            <p:strVal val="#ppt_x"/>
                                          </p:val>
                                        </p:tav>
                                      </p:tavLst>
                                    </p:anim>
                                    <p:anim calcmode="lin" valueType="num">
                                      <p:cBhvr additive="base">
                                        <p:cTn id="95" dur="500" fill="hold"/>
                                        <p:tgtEl>
                                          <p:spTgt spid="48"/>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additive="base">
                                        <p:cTn id="98" dur="500" fill="hold"/>
                                        <p:tgtEl>
                                          <p:spTgt spid="47"/>
                                        </p:tgtEl>
                                        <p:attrNameLst>
                                          <p:attrName>ppt_x</p:attrName>
                                        </p:attrNameLst>
                                      </p:cBhvr>
                                      <p:tavLst>
                                        <p:tav tm="0">
                                          <p:val>
                                            <p:strVal val="#ppt_x"/>
                                          </p:val>
                                        </p:tav>
                                        <p:tav tm="100000">
                                          <p:val>
                                            <p:strVal val="#ppt_x"/>
                                          </p:val>
                                        </p:tav>
                                      </p:tavLst>
                                    </p:anim>
                                    <p:anim calcmode="lin" valueType="num">
                                      <p:cBhvr additive="base">
                                        <p:cTn id="99" dur="500" fill="hold"/>
                                        <p:tgtEl>
                                          <p:spTgt spid="47"/>
                                        </p:tgtEl>
                                        <p:attrNameLst>
                                          <p:attrName>ppt_y</p:attrName>
                                        </p:attrNameLst>
                                      </p:cBhvr>
                                      <p:tavLst>
                                        <p:tav tm="0">
                                          <p:val>
                                            <p:strVal val="1+#ppt_h/2"/>
                                          </p:val>
                                        </p:tav>
                                        <p:tav tm="100000">
                                          <p:val>
                                            <p:strVal val="#ppt_y"/>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left)">
                                      <p:cBhvr>
                                        <p:cTn id="103" dur="900"/>
                                        <p:tgtEl>
                                          <p:spTgt spid="51"/>
                                        </p:tgtEl>
                                      </p:cBhvr>
                                    </p:animEffect>
                                  </p:childTnLst>
                                </p:cTn>
                              </p:par>
                            </p:childTnLst>
                          </p:cTn>
                        </p:par>
                        <p:par>
                          <p:cTn id="104" fill="hold">
                            <p:stCondLst>
                              <p:cond delay="1400"/>
                            </p:stCondLst>
                            <p:childTnLst>
                              <p:par>
                                <p:cTn id="105" presetID="22" presetClass="entr" presetSubtype="8" fill="hold"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left)">
                                      <p:cBhvr>
                                        <p:cTn id="107" dur="500"/>
                                        <p:tgtEl>
                                          <p:spTgt spid="45"/>
                                        </p:tgtEl>
                                      </p:cBhvr>
                                    </p:animEffect>
                                  </p:childTnLst>
                                </p:cTn>
                              </p:par>
                            </p:childTnLst>
                          </p:cTn>
                        </p:par>
                        <p:par>
                          <p:cTn id="108" fill="hold">
                            <p:stCondLst>
                              <p:cond delay="1900"/>
                            </p:stCondLst>
                            <p:childTnLst>
                              <p:par>
                                <p:cTn id="109" presetID="16" presetClass="entr" presetSubtype="21" fill="hold"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barn(inVertical)">
                                      <p:cBhvr>
                                        <p:cTn id="111" dur="500"/>
                                        <p:tgtEl>
                                          <p:spTgt spid="49"/>
                                        </p:tgtEl>
                                      </p:cBhvr>
                                    </p:animEffect>
                                  </p:childTnLst>
                                </p:cTn>
                              </p:par>
                            </p:childTnLst>
                          </p:cTn>
                        </p:par>
                        <p:par>
                          <p:cTn id="112" fill="hold">
                            <p:stCondLst>
                              <p:cond delay="2400"/>
                            </p:stCondLst>
                            <p:childTnLst>
                              <p:par>
                                <p:cTn id="113" presetID="47" presetClass="entr" presetSubtype="0" fill="hold" nodeType="afterEffect">
                                  <p:stCondLst>
                                    <p:cond delay="0"/>
                                  </p:stCondLst>
                                  <p:childTnLst>
                                    <p:set>
                                      <p:cBhvr>
                                        <p:cTn id="114" dur="1" fill="hold">
                                          <p:stCondLst>
                                            <p:cond delay="0"/>
                                          </p:stCondLst>
                                        </p:cTn>
                                        <p:tgtEl>
                                          <p:spTgt spid="2050"/>
                                        </p:tgtEl>
                                        <p:attrNameLst>
                                          <p:attrName>style.visibility</p:attrName>
                                        </p:attrNameLst>
                                      </p:cBhvr>
                                      <p:to>
                                        <p:strVal val="visible"/>
                                      </p:to>
                                    </p:set>
                                    <p:animEffect transition="in" filter="fade">
                                      <p:cBhvr>
                                        <p:cTn id="115" dur="1000"/>
                                        <p:tgtEl>
                                          <p:spTgt spid="2050"/>
                                        </p:tgtEl>
                                      </p:cBhvr>
                                    </p:animEffect>
                                    <p:anim calcmode="lin" valueType="num">
                                      <p:cBhvr>
                                        <p:cTn id="116" dur="1000" fill="hold"/>
                                        <p:tgtEl>
                                          <p:spTgt spid="2050"/>
                                        </p:tgtEl>
                                        <p:attrNameLst>
                                          <p:attrName>ppt_x</p:attrName>
                                        </p:attrNameLst>
                                      </p:cBhvr>
                                      <p:tavLst>
                                        <p:tav tm="0">
                                          <p:val>
                                            <p:strVal val="#ppt_x"/>
                                          </p:val>
                                        </p:tav>
                                        <p:tav tm="100000">
                                          <p:val>
                                            <p:strVal val="#ppt_x"/>
                                          </p:val>
                                        </p:tav>
                                      </p:tavLst>
                                    </p:anim>
                                    <p:anim calcmode="lin" valueType="num">
                                      <p:cBhvr>
                                        <p:cTn id="1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wipe(left)">
                                      <p:cBhvr>
                                        <p:cTn id="1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9" grpId="0" animBg="1"/>
      <p:bldP spid="51" grpId="0" animBg="1"/>
      <p:bldP spid="33" grpId="0" animBg="1"/>
      <p:bldP spid="34" grpId="0" animBg="1"/>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6AB777-36E2-4BE6-84F7-01103EEE7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9750" y="2452154"/>
            <a:ext cx="2920376" cy="4187371"/>
          </a:xfrm>
          <a:prstGeom prst="ellipse">
            <a:avLst/>
          </a:prstGeom>
          <a:ln>
            <a:noFill/>
          </a:ln>
          <a:effectLst>
            <a:softEdge rad="112500"/>
          </a:effectLst>
        </p:spPr>
      </p:pic>
      <p:sp>
        <p:nvSpPr>
          <p:cNvPr id="3" name="Thought Bubble: Cloud 2">
            <a:extLst>
              <a:ext uri="{FF2B5EF4-FFF2-40B4-BE49-F238E27FC236}">
                <a16:creationId xmlns:a16="http://schemas.microsoft.com/office/drawing/2014/main" id="{C2A9A90F-5863-4B0B-B568-6F6447018374}"/>
              </a:ext>
            </a:extLst>
          </p:cNvPr>
          <p:cNvSpPr/>
          <p:nvPr/>
        </p:nvSpPr>
        <p:spPr>
          <a:xfrm>
            <a:off x="1" y="0"/>
            <a:ext cx="8969828" cy="2814688"/>
          </a:xfrm>
          <a:prstGeom prst="cloudCallout">
            <a:avLst>
              <a:gd name="adj1" fmla="val 58154"/>
              <a:gd name="adj2" fmla="val 32991"/>
            </a:avLst>
          </a:prstGeom>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4400" b="1"/>
              <a:t>Ta có thể </a:t>
            </a:r>
            <a:r>
              <a:rPr lang="en-US" sz="4400" b="1" u="sng">
                <a:solidFill>
                  <a:srgbClr val="FFFF00"/>
                </a:solidFill>
              </a:rPr>
              <a:t>đảo</a:t>
            </a:r>
            <a:r>
              <a:rPr lang="en-US" sz="4400" b="1"/>
              <a:t> vị trí </a:t>
            </a:r>
          </a:p>
          <a:p>
            <a:pPr algn="ctr"/>
            <a:r>
              <a:rPr lang="en-US" sz="4400" b="1"/>
              <a:t>hoặc </a:t>
            </a:r>
            <a:r>
              <a:rPr lang="en-US" sz="4400" b="1" u="sng">
                <a:solidFill>
                  <a:srgbClr val="FFFF00"/>
                </a:solidFill>
              </a:rPr>
              <a:t>thay đổi</a:t>
            </a:r>
            <a:r>
              <a:rPr lang="en-US" sz="4400" b="1">
                <a:solidFill>
                  <a:srgbClr val="FFFF00"/>
                </a:solidFill>
              </a:rPr>
              <a:t> </a:t>
            </a:r>
            <a:r>
              <a:rPr lang="en-US" sz="4400" b="1">
                <a:solidFill>
                  <a:schemeClr val="bg1"/>
                </a:solidFill>
              </a:rPr>
              <a:t>các </a:t>
            </a:r>
            <a:r>
              <a:rPr lang="en-US" sz="4400" b="1"/>
              <a:t>mặc định được không?</a:t>
            </a:r>
            <a:endParaRPr lang="vi-VN" sz="4400" b="1"/>
          </a:p>
        </p:txBody>
      </p:sp>
      <p:sp>
        <p:nvSpPr>
          <p:cNvPr id="4" name="Speech Bubble: Rectangle with Corners Rounded 3">
            <a:extLst>
              <a:ext uri="{FF2B5EF4-FFF2-40B4-BE49-F238E27FC236}">
                <a16:creationId xmlns:a16="http://schemas.microsoft.com/office/drawing/2014/main" id="{950D167C-92DA-4A25-B10F-59A7F9AAD0B8}"/>
              </a:ext>
            </a:extLst>
          </p:cNvPr>
          <p:cNvSpPr/>
          <p:nvPr/>
        </p:nvSpPr>
        <p:spPr>
          <a:xfrm rot="21228910">
            <a:off x="7368977" y="452407"/>
            <a:ext cx="4414561" cy="1330765"/>
          </a:xfrm>
          <a:prstGeom prst="wedgeRoundRectCallout">
            <a:avLst>
              <a:gd name="adj1" fmla="val 38545"/>
              <a:gd name="adj2" fmla="val -16851"/>
              <a:gd name="adj3" fmla="val 16667"/>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4000" b="1">
                <a:solidFill>
                  <a:srgbClr val="002060"/>
                </a:solidFill>
                <a:latin typeface="UTM Facebook K&amp;T" panose="02040603050506020204" pitchFamily="18" charset="0"/>
                <a:ea typeface="Cambria" panose="02040503050406030204" pitchFamily="18" charset="0"/>
              </a:rPr>
              <a:t>Các bạn </a:t>
            </a:r>
          </a:p>
          <a:p>
            <a:pPr algn="ctr"/>
            <a:r>
              <a:rPr lang="en-US" sz="4000" b="1">
                <a:solidFill>
                  <a:srgbClr val="002060"/>
                </a:solidFill>
                <a:latin typeface="UTM Facebook K&amp;T" panose="02040603050506020204" pitchFamily="18" charset="0"/>
                <a:ea typeface="Cambria" panose="02040503050406030204" pitchFamily="18" charset="0"/>
              </a:rPr>
              <a:t>Hãy thực hiện thử</a:t>
            </a:r>
          </a:p>
        </p:txBody>
      </p:sp>
      <p:sp>
        <p:nvSpPr>
          <p:cNvPr id="5" name="Speech Bubble: Rectangle with Corners Rounded 4">
            <a:extLst>
              <a:ext uri="{FF2B5EF4-FFF2-40B4-BE49-F238E27FC236}">
                <a16:creationId xmlns:a16="http://schemas.microsoft.com/office/drawing/2014/main" id="{D0994058-49A0-457B-BA16-1C1659EB8C6B}"/>
              </a:ext>
            </a:extLst>
          </p:cNvPr>
          <p:cNvSpPr/>
          <p:nvPr/>
        </p:nvSpPr>
        <p:spPr>
          <a:xfrm>
            <a:off x="88304" y="4008352"/>
            <a:ext cx="9458169" cy="1798629"/>
          </a:xfrm>
          <a:prstGeom prst="wedgeRoundRectCallout">
            <a:avLst>
              <a:gd name="adj1" fmla="val 38545"/>
              <a:gd name="adj2" fmla="val -16851"/>
              <a:gd name="adj3" fmla="val 16667"/>
            </a:avLst>
          </a:prstGeom>
          <a:solidFill>
            <a:srgbClr val="FF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a:solidFill>
                  <a:schemeClr val="bg1"/>
                </a:solidFill>
                <a:latin typeface="UTM Facebook K&amp;T" panose="02040603050506020204" pitchFamily="18" charset="0"/>
                <a:ea typeface="Cambria" panose="02040503050406030204" pitchFamily="18" charset="0"/>
              </a:rPr>
              <a:t>Không thể đảo hay thay đổi các bước.</a:t>
            </a:r>
          </a:p>
          <a:p>
            <a:pPr algn="ctr"/>
            <a:r>
              <a:rPr lang="en-US" sz="3200">
                <a:solidFill>
                  <a:schemeClr val="bg1"/>
                </a:solidFill>
                <a:latin typeface="UTM Facebook K&amp;T" panose="02040603050506020204" pitchFamily="18" charset="0"/>
                <a:ea typeface="Cambria" panose="02040503050406030204" pitchFamily="18" charset="0"/>
              </a:rPr>
              <a:t>Vì nếu thay đổi có thể không thành công sản phẩm hoặc không đạt được sản phẩm như yêu cầu ban đầu.</a:t>
            </a:r>
          </a:p>
        </p:txBody>
      </p:sp>
      <p:sp>
        <p:nvSpPr>
          <p:cNvPr id="8" name="Speech Bubble: Rectangle with Corners Rounded 7">
            <a:extLst>
              <a:ext uri="{FF2B5EF4-FFF2-40B4-BE49-F238E27FC236}">
                <a16:creationId xmlns:a16="http://schemas.microsoft.com/office/drawing/2014/main" id="{FFF2E54E-125F-4954-B4A0-9B6EFBFC6F65}"/>
              </a:ext>
            </a:extLst>
          </p:cNvPr>
          <p:cNvSpPr/>
          <p:nvPr/>
        </p:nvSpPr>
        <p:spPr>
          <a:xfrm>
            <a:off x="57151" y="2908380"/>
            <a:ext cx="8641464" cy="473553"/>
          </a:xfrm>
          <a:prstGeom prst="wedgeRoundRectCallout">
            <a:avLst>
              <a:gd name="adj1" fmla="val 38545"/>
              <a:gd name="adj2" fmla="val -16851"/>
              <a:gd name="adj3" fmla="val 1666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800" b="1">
                <a:solidFill>
                  <a:srgbClr val="002060"/>
                </a:solidFill>
                <a:latin typeface="UTM Daxline" panose="02040603050506020204" pitchFamily="18" charset="0"/>
                <a:ea typeface="Cambria" panose="02040503050406030204" pitchFamily="18" charset="0"/>
              </a:rPr>
              <a:t>Thay đổi thứ tự bước gấp trò chơi Đông Tây Nam Bắc</a:t>
            </a:r>
          </a:p>
        </p:txBody>
      </p:sp>
      <p:sp>
        <p:nvSpPr>
          <p:cNvPr id="9" name="Speech Bubble: Rectangle with Corners Rounded 8">
            <a:extLst>
              <a:ext uri="{FF2B5EF4-FFF2-40B4-BE49-F238E27FC236}">
                <a16:creationId xmlns:a16="http://schemas.microsoft.com/office/drawing/2014/main" id="{7933944C-C728-4291-AD53-04BAE7CF8FB4}"/>
              </a:ext>
            </a:extLst>
          </p:cNvPr>
          <p:cNvSpPr/>
          <p:nvPr/>
        </p:nvSpPr>
        <p:spPr>
          <a:xfrm>
            <a:off x="57151" y="5241169"/>
            <a:ext cx="9729382" cy="1087271"/>
          </a:xfrm>
          <a:prstGeom prst="wedgeRoundRectCallout">
            <a:avLst>
              <a:gd name="adj1" fmla="val 38545"/>
              <a:gd name="adj2" fmla="val -16851"/>
              <a:gd name="adj3" fmla="val 1666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rgbClr val="002060"/>
                </a:solidFill>
                <a:latin typeface="UTM Facebook K&amp;T" panose="02040603050506020204" pitchFamily="18" charset="0"/>
                <a:ea typeface="Cambria" panose="02040503050406030204" pitchFamily="18" charset="0"/>
              </a:rPr>
              <a:t>Thay đổi vị trí các bước nấu cơm hoặc thay đổi tỉ lệ nước ít hơn hay nhiều hơn thì kết quả sẽ như thế nào?</a:t>
            </a:r>
          </a:p>
        </p:txBody>
      </p:sp>
      <p:cxnSp>
        <p:nvCxnSpPr>
          <p:cNvPr id="10" name="Straight Arrow Connector 9">
            <a:extLst>
              <a:ext uri="{FF2B5EF4-FFF2-40B4-BE49-F238E27FC236}">
                <a16:creationId xmlns:a16="http://schemas.microsoft.com/office/drawing/2014/main" id="{4F5E30BD-8B20-412D-B64D-2F30B20BC27F}"/>
              </a:ext>
            </a:extLst>
          </p:cNvPr>
          <p:cNvCxnSpPr>
            <a:cxnSpLocks/>
            <a:stCxn id="4" idx="2"/>
          </p:cNvCxnSpPr>
          <p:nvPr/>
        </p:nvCxnSpPr>
        <p:spPr>
          <a:xfrm flipH="1">
            <a:off x="7564486" y="1779299"/>
            <a:ext cx="2083458" cy="1129081"/>
          </a:xfrm>
          <a:prstGeom prst="straightConnector1">
            <a:avLst/>
          </a:prstGeom>
          <a:noFill/>
          <a:ln w="76200">
            <a:solidFill>
              <a:srgbClr val="FF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Arrow Connector 11">
            <a:extLst>
              <a:ext uri="{FF2B5EF4-FFF2-40B4-BE49-F238E27FC236}">
                <a16:creationId xmlns:a16="http://schemas.microsoft.com/office/drawing/2014/main" id="{0FDF7503-3FAF-4E28-832E-CA3909F5701C}"/>
              </a:ext>
            </a:extLst>
          </p:cNvPr>
          <p:cNvCxnSpPr>
            <a:cxnSpLocks/>
            <a:stCxn id="4" idx="2"/>
          </p:cNvCxnSpPr>
          <p:nvPr/>
        </p:nvCxnSpPr>
        <p:spPr>
          <a:xfrm flipH="1">
            <a:off x="8969829" y="1779299"/>
            <a:ext cx="678115" cy="3461870"/>
          </a:xfrm>
          <a:prstGeom prst="straightConnector1">
            <a:avLst/>
          </a:prstGeom>
          <a:noFill/>
          <a:ln w="76200">
            <a:solidFill>
              <a:srgbClr val="FF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16" name="Picture 15">
            <a:extLst>
              <a:ext uri="{FF2B5EF4-FFF2-40B4-BE49-F238E27FC236}">
                <a16:creationId xmlns:a16="http://schemas.microsoft.com/office/drawing/2014/main" id="{AF742536-C3BC-432D-9ECD-5BB2431806E9}"/>
              </a:ext>
            </a:extLst>
          </p:cNvPr>
          <p:cNvPicPr>
            <a:picLocks noChangeAspect="1"/>
          </p:cNvPicPr>
          <p:nvPr/>
        </p:nvPicPr>
        <p:blipFill rotWithShape="1">
          <a:blip r:embed="rId4">
            <a:clrChange>
              <a:clrFrom>
                <a:srgbClr val="FFFFFF"/>
              </a:clrFrom>
              <a:clrTo>
                <a:srgbClr val="FFFFFF">
                  <a:alpha val="0"/>
                </a:srgbClr>
              </a:clrTo>
            </a:clrChange>
          </a:blip>
          <a:srcRect r="68639" b="65565"/>
          <a:stretch/>
        </p:blipFill>
        <p:spPr>
          <a:xfrm>
            <a:off x="831059" y="3624147"/>
            <a:ext cx="783681" cy="941905"/>
          </a:xfrm>
          <a:prstGeom prst="rect">
            <a:avLst/>
          </a:prstGeom>
        </p:spPr>
      </p:pic>
      <p:pic>
        <p:nvPicPr>
          <p:cNvPr id="17" name="Picture 16">
            <a:extLst>
              <a:ext uri="{FF2B5EF4-FFF2-40B4-BE49-F238E27FC236}">
                <a16:creationId xmlns:a16="http://schemas.microsoft.com/office/drawing/2014/main" id="{A9CE9AE1-B31A-40FF-8E47-1A0226660BED}"/>
              </a:ext>
            </a:extLst>
          </p:cNvPr>
          <p:cNvPicPr>
            <a:picLocks noChangeAspect="1"/>
          </p:cNvPicPr>
          <p:nvPr/>
        </p:nvPicPr>
        <p:blipFill rotWithShape="1">
          <a:blip r:embed="rId4">
            <a:clrChange>
              <a:clrFrom>
                <a:srgbClr val="FFFFFF"/>
              </a:clrFrom>
              <a:clrTo>
                <a:srgbClr val="FFFFFF">
                  <a:alpha val="0"/>
                </a:srgbClr>
              </a:clrTo>
            </a:clrChange>
          </a:blip>
          <a:srcRect l="30788" t="-394" r="1115" b="62615"/>
          <a:stretch/>
        </p:blipFill>
        <p:spPr>
          <a:xfrm>
            <a:off x="2147151" y="3751944"/>
            <a:ext cx="1185324" cy="726665"/>
          </a:xfrm>
          <a:prstGeom prst="rect">
            <a:avLst/>
          </a:prstGeom>
        </p:spPr>
      </p:pic>
      <p:pic>
        <p:nvPicPr>
          <p:cNvPr id="18" name="Picture 17">
            <a:extLst>
              <a:ext uri="{FF2B5EF4-FFF2-40B4-BE49-F238E27FC236}">
                <a16:creationId xmlns:a16="http://schemas.microsoft.com/office/drawing/2014/main" id="{35A57CD1-6A4E-45AE-83F0-9F5153560F74}"/>
              </a:ext>
            </a:extLst>
          </p:cNvPr>
          <p:cNvPicPr>
            <a:picLocks noChangeAspect="1"/>
          </p:cNvPicPr>
          <p:nvPr/>
        </p:nvPicPr>
        <p:blipFill rotWithShape="1">
          <a:blip r:embed="rId4">
            <a:clrChange>
              <a:clrFrom>
                <a:srgbClr val="FFFFFF"/>
              </a:clrFrom>
              <a:clrTo>
                <a:srgbClr val="FFFFFF">
                  <a:alpha val="0"/>
                </a:srgbClr>
              </a:clrTo>
            </a:clrChange>
          </a:blip>
          <a:srcRect t="37300" r="68236" b="35920"/>
          <a:stretch/>
        </p:blipFill>
        <p:spPr>
          <a:xfrm>
            <a:off x="3639339" y="3578518"/>
            <a:ext cx="1048193" cy="967321"/>
          </a:xfrm>
          <a:prstGeom prst="rect">
            <a:avLst/>
          </a:prstGeom>
        </p:spPr>
      </p:pic>
      <p:pic>
        <p:nvPicPr>
          <p:cNvPr id="19" name="Picture 18">
            <a:extLst>
              <a:ext uri="{FF2B5EF4-FFF2-40B4-BE49-F238E27FC236}">
                <a16:creationId xmlns:a16="http://schemas.microsoft.com/office/drawing/2014/main" id="{C767FDA6-CDE0-458A-8878-4C5DA1C871C3}"/>
              </a:ext>
            </a:extLst>
          </p:cNvPr>
          <p:cNvPicPr>
            <a:picLocks noChangeAspect="1"/>
          </p:cNvPicPr>
          <p:nvPr/>
        </p:nvPicPr>
        <p:blipFill rotWithShape="1">
          <a:blip r:embed="rId4">
            <a:clrChange>
              <a:clrFrom>
                <a:srgbClr val="FFFFFF"/>
              </a:clrFrom>
              <a:clrTo>
                <a:srgbClr val="FFFFFF">
                  <a:alpha val="0"/>
                </a:srgbClr>
              </a:clrTo>
            </a:clrChange>
          </a:blip>
          <a:srcRect l="36943" t="37079" r="9254" b="29474"/>
          <a:stretch/>
        </p:blipFill>
        <p:spPr>
          <a:xfrm>
            <a:off x="4992184" y="3804032"/>
            <a:ext cx="1017089" cy="692089"/>
          </a:xfrm>
          <a:prstGeom prst="rect">
            <a:avLst/>
          </a:prstGeom>
        </p:spPr>
      </p:pic>
      <p:pic>
        <p:nvPicPr>
          <p:cNvPr id="20" name="Picture 19">
            <a:extLst>
              <a:ext uri="{FF2B5EF4-FFF2-40B4-BE49-F238E27FC236}">
                <a16:creationId xmlns:a16="http://schemas.microsoft.com/office/drawing/2014/main" id="{CC41B136-BA71-4659-873E-D5BBD060CFFC}"/>
              </a:ext>
            </a:extLst>
          </p:cNvPr>
          <p:cNvPicPr>
            <a:picLocks noChangeAspect="1"/>
          </p:cNvPicPr>
          <p:nvPr/>
        </p:nvPicPr>
        <p:blipFill rotWithShape="1">
          <a:blip r:embed="rId4">
            <a:clrChange>
              <a:clrFrom>
                <a:srgbClr val="FFFFFF"/>
              </a:clrFrom>
              <a:clrTo>
                <a:srgbClr val="FFFFFF">
                  <a:alpha val="0"/>
                </a:srgbClr>
              </a:clrTo>
            </a:clrChange>
          </a:blip>
          <a:srcRect l="33175" t="70638" r="20288" b="1"/>
          <a:stretch/>
        </p:blipFill>
        <p:spPr>
          <a:xfrm>
            <a:off x="7367277" y="3543977"/>
            <a:ext cx="1574398" cy="1087271"/>
          </a:xfrm>
          <a:prstGeom prst="rect">
            <a:avLst/>
          </a:prstGeom>
        </p:spPr>
      </p:pic>
      <p:pic>
        <p:nvPicPr>
          <p:cNvPr id="21" name="Picture 20">
            <a:extLst>
              <a:ext uri="{FF2B5EF4-FFF2-40B4-BE49-F238E27FC236}">
                <a16:creationId xmlns:a16="http://schemas.microsoft.com/office/drawing/2014/main" id="{700215FA-EF22-42FF-B0FD-B14DF68F5F0F}"/>
              </a:ext>
            </a:extLst>
          </p:cNvPr>
          <p:cNvPicPr>
            <a:picLocks noChangeAspect="1"/>
          </p:cNvPicPr>
          <p:nvPr/>
        </p:nvPicPr>
        <p:blipFill rotWithShape="1">
          <a:blip r:embed="rId4">
            <a:clrChange>
              <a:clrFrom>
                <a:srgbClr val="FFFFFF"/>
              </a:clrFrom>
              <a:clrTo>
                <a:srgbClr val="FFFFFF">
                  <a:alpha val="0"/>
                </a:srgbClr>
              </a:clrTo>
            </a:clrChange>
          </a:blip>
          <a:srcRect t="67170" r="68236" b="6737"/>
          <a:stretch/>
        </p:blipFill>
        <p:spPr>
          <a:xfrm>
            <a:off x="6211929" y="3486049"/>
            <a:ext cx="1399413" cy="1258323"/>
          </a:xfrm>
          <a:prstGeom prst="rect">
            <a:avLst/>
          </a:prstGeom>
        </p:spPr>
      </p:pic>
      <p:cxnSp>
        <p:nvCxnSpPr>
          <p:cNvPr id="22" name="Straight Arrow Connector 21">
            <a:extLst>
              <a:ext uri="{FF2B5EF4-FFF2-40B4-BE49-F238E27FC236}">
                <a16:creationId xmlns:a16="http://schemas.microsoft.com/office/drawing/2014/main" id="{A2E4A537-1CF8-491A-98A3-D772A25BE116}"/>
              </a:ext>
            </a:extLst>
          </p:cNvPr>
          <p:cNvCxnSpPr>
            <a:cxnSpLocks/>
          </p:cNvCxnSpPr>
          <p:nvPr/>
        </p:nvCxnSpPr>
        <p:spPr>
          <a:xfrm>
            <a:off x="1785797" y="4095100"/>
            <a:ext cx="2597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84E98D6-B501-4AF7-BA26-BD3F9A0D2F87}"/>
              </a:ext>
            </a:extLst>
          </p:cNvPr>
          <p:cNvCxnSpPr>
            <a:cxnSpLocks/>
          </p:cNvCxnSpPr>
          <p:nvPr/>
        </p:nvCxnSpPr>
        <p:spPr>
          <a:xfrm>
            <a:off x="3411520" y="4095099"/>
            <a:ext cx="2597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6EA449-E3A6-4267-982A-69B0E5C14ADC}"/>
              </a:ext>
            </a:extLst>
          </p:cNvPr>
          <p:cNvCxnSpPr>
            <a:cxnSpLocks/>
          </p:cNvCxnSpPr>
          <p:nvPr/>
        </p:nvCxnSpPr>
        <p:spPr>
          <a:xfrm>
            <a:off x="4687532" y="4143415"/>
            <a:ext cx="2597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C164F8B-3B39-4F87-A324-A3A90B0D7231}"/>
              </a:ext>
            </a:extLst>
          </p:cNvPr>
          <p:cNvCxnSpPr>
            <a:cxnSpLocks/>
          </p:cNvCxnSpPr>
          <p:nvPr/>
        </p:nvCxnSpPr>
        <p:spPr>
          <a:xfrm>
            <a:off x="6096000" y="4115210"/>
            <a:ext cx="2597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CA80B85-5377-4425-B299-C4AF6D2C41B7}"/>
              </a:ext>
            </a:extLst>
          </p:cNvPr>
          <p:cNvCxnSpPr>
            <a:cxnSpLocks/>
          </p:cNvCxnSpPr>
          <p:nvPr/>
        </p:nvCxnSpPr>
        <p:spPr>
          <a:xfrm>
            <a:off x="7420707" y="4095099"/>
            <a:ext cx="2597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1EFD47-6A55-4726-A5C5-79A6B1DD3C8F}"/>
              </a:ext>
            </a:extLst>
          </p:cNvPr>
          <p:cNvCxnSpPr>
            <a:cxnSpLocks/>
          </p:cNvCxnSpPr>
          <p:nvPr/>
        </p:nvCxnSpPr>
        <p:spPr>
          <a:xfrm>
            <a:off x="6355715" y="3751944"/>
            <a:ext cx="2294705" cy="6852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A34B19C-8518-4B35-9BE1-31AE3F981C86}"/>
              </a:ext>
            </a:extLst>
          </p:cNvPr>
          <p:cNvCxnSpPr>
            <a:cxnSpLocks/>
          </p:cNvCxnSpPr>
          <p:nvPr/>
        </p:nvCxnSpPr>
        <p:spPr>
          <a:xfrm flipV="1">
            <a:off x="6307520" y="3638820"/>
            <a:ext cx="2342900" cy="8270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Speech Bubble: Rectangle with Corners Rounded 40">
            <a:extLst>
              <a:ext uri="{FF2B5EF4-FFF2-40B4-BE49-F238E27FC236}">
                <a16:creationId xmlns:a16="http://schemas.microsoft.com/office/drawing/2014/main" id="{7F0711BE-1FBE-46A5-947C-422E580DB10B}"/>
              </a:ext>
            </a:extLst>
          </p:cNvPr>
          <p:cNvSpPr/>
          <p:nvPr/>
        </p:nvSpPr>
        <p:spPr>
          <a:xfrm>
            <a:off x="5263970" y="4640388"/>
            <a:ext cx="3545897" cy="320178"/>
          </a:xfrm>
          <a:prstGeom prst="wedgeRoundRectCallout">
            <a:avLst>
              <a:gd name="adj1" fmla="val 38545"/>
              <a:gd name="adj2" fmla="val -16851"/>
              <a:gd name="adj3" fmla="val 16667"/>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000" b="1">
                <a:solidFill>
                  <a:srgbClr val="002060"/>
                </a:solidFill>
                <a:latin typeface="UTM Daxline" panose="02040603050506020204" pitchFamily="18" charset="0"/>
                <a:ea typeface="Cambria" panose="02040503050406030204" pitchFamily="18" charset="0"/>
              </a:rPr>
              <a:t>Sản phẩm không thành công</a:t>
            </a:r>
          </a:p>
        </p:txBody>
      </p:sp>
    </p:spTree>
    <p:custDataLst>
      <p:tags r:id="rId1"/>
    </p:custDataLst>
    <p:extLst>
      <p:ext uri="{BB962C8B-B14F-4D97-AF65-F5344CB8AC3E}">
        <p14:creationId xmlns:p14="http://schemas.microsoft.com/office/powerpoint/2010/main" val="19564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par>
                          <p:cTn id="25" fill="hold">
                            <p:stCondLst>
                              <p:cond delay="500"/>
                            </p:stCondLst>
                            <p:childTnLst>
                              <p:par>
                                <p:cTn id="26" presetID="2" presetClass="entr" presetSubtype="8" fill="hold" grpId="1"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par>
                                <p:cTn id="59" presetID="2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22" presetClass="entr" presetSubtype="8"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44" presetClass="path" presetSubtype="0" accel="50000" decel="50000" fill="hold" nodeType="clickEffect">
                                  <p:stCondLst>
                                    <p:cond delay="0"/>
                                  </p:stCondLst>
                                  <p:childTnLst>
                                    <p:animMotion origin="layout" path="M 3.75E-6 0.00486 L 0.02799 -0.03889 C 0.03385 -0.04884 0.04257 -0.05393 0.05182 -0.05393 C 0.06237 -0.05393 0.0707 -0.04884 0.07656 -0.03889 L 0.10468 0.00486 " pathEditMode="relative" rAng="0" ptsTypes="AAAAA">
                                      <p:cBhvr>
                                        <p:cTn id="68" dur="2000" fill="hold"/>
                                        <p:tgtEl>
                                          <p:spTgt spid="18"/>
                                        </p:tgtEl>
                                        <p:attrNameLst>
                                          <p:attrName>ppt_x</p:attrName>
                                          <p:attrName>ppt_y</p:attrName>
                                        </p:attrNameLst>
                                      </p:cBhvr>
                                      <p:rCtr x="5234" y="-2940"/>
                                    </p:animMotion>
                                  </p:childTnLst>
                                </p:cTn>
                              </p:par>
                              <p:par>
                                <p:cTn id="69" presetID="37" presetClass="path" presetSubtype="0" accel="50000" decel="50000" fill="hold" nodeType="withEffect">
                                  <p:stCondLst>
                                    <p:cond delay="0"/>
                                  </p:stCondLst>
                                  <p:childTnLst>
                                    <p:animMotion origin="layout" path="M -0.00508 -0.00787 L -0.03398 0.03797 C -0.03997 0.04815 -0.04896 0.05394 -0.05846 0.05394 C -0.06914 0.05394 -0.07773 0.04815 -0.08372 0.03797 L -0.1125 -0.00787 " pathEditMode="relative" rAng="0" ptsTypes="AAAAA">
                                      <p:cBhvr>
                                        <p:cTn id="70" dur="2000" fill="hold"/>
                                        <p:tgtEl>
                                          <p:spTgt spid="19"/>
                                        </p:tgtEl>
                                        <p:attrNameLst>
                                          <p:attrName>ppt_x</p:attrName>
                                          <p:attrName>ppt_y</p:attrName>
                                        </p:attrNameLst>
                                      </p:cBhvr>
                                      <p:rCtr x="-5378" y="3079"/>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par>
                                <p:cTn id="76" presetID="22" presetClass="entr" presetSubtype="4"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down)">
                                      <p:cBhvr>
                                        <p:cTn id="78" dur="500"/>
                                        <p:tgtEl>
                                          <p:spTgt spid="37"/>
                                        </p:tgtEl>
                                      </p:cBhvr>
                                    </p:animEffect>
                                  </p:childTnLst>
                                </p:cTn>
                              </p:par>
                            </p:childTnLst>
                          </p:cTn>
                        </p:par>
                        <p:par>
                          <p:cTn id="79" fill="hold">
                            <p:stCondLst>
                              <p:cond delay="500"/>
                            </p:stCondLst>
                            <p:childTnLst>
                              <p:par>
                                <p:cTn id="80" presetID="2" presetClass="entr" presetSubtype="8"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0-#ppt_w/2"/>
                                          </p:val>
                                        </p:tav>
                                        <p:tav tm="100000">
                                          <p:val>
                                            <p:strVal val="#ppt_x"/>
                                          </p:val>
                                        </p:tav>
                                      </p:tavLst>
                                    </p:anim>
                                    <p:anim calcmode="lin" valueType="num">
                                      <p:cBhvr additive="base">
                                        <p:cTn id="83"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up)">
                                      <p:cBhvr>
                                        <p:cTn id="88" dur="500"/>
                                        <p:tgtEl>
                                          <p:spTgt spid="12"/>
                                        </p:tgtEl>
                                      </p:cBhvr>
                                    </p:animEffect>
                                  </p:childTnLst>
                                </p:cTn>
                              </p:par>
                            </p:childTnLst>
                          </p:cTn>
                        </p:par>
                        <p:par>
                          <p:cTn id="89" fill="hold">
                            <p:stCondLst>
                              <p:cond delay="500"/>
                            </p:stCondLst>
                            <p:childTnLst>
                              <p:par>
                                <p:cTn id="90" presetID="2" presetClass="entr" presetSubtype="8" fill="hold" grpId="1" nodeType="after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additive="base">
                                        <p:cTn id="92" dur="500" fill="hold"/>
                                        <p:tgtEl>
                                          <p:spTgt spid="9"/>
                                        </p:tgtEl>
                                        <p:attrNameLst>
                                          <p:attrName>ppt_x</p:attrName>
                                        </p:attrNameLst>
                                      </p:cBhvr>
                                      <p:tavLst>
                                        <p:tav tm="0">
                                          <p:val>
                                            <p:strVal val="0-#ppt_w/2"/>
                                          </p:val>
                                        </p:tav>
                                        <p:tav tm="100000">
                                          <p:val>
                                            <p:strVal val="#ppt_x"/>
                                          </p:val>
                                        </p:tav>
                                      </p:tavLst>
                                    </p:anim>
                                    <p:anim calcmode="lin" valueType="num">
                                      <p:cBhvr additive="base">
                                        <p:cTn id="9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xit" presetSubtype="8" fill="hold" grpId="2" nodeType="clickEffect">
                                  <p:stCondLst>
                                    <p:cond delay="0"/>
                                  </p:stCondLst>
                                  <p:childTnLst>
                                    <p:anim calcmode="lin" valueType="num">
                                      <p:cBhvr additive="base">
                                        <p:cTn id="97" dur="500"/>
                                        <p:tgtEl>
                                          <p:spTgt spid="8"/>
                                        </p:tgtEl>
                                        <p:attrNameLst>
                                          <p:attrName>ppt_x</p:attrName>
                                        </p:attrNameLst>
                                      </p:cBhvr>
                                      <p:tavLst>
                                        <p:tav tm="0">
                                          <p:val>
                                            <p:strVal val="ppt_x"/>
                                          </p:val>
                                        </p:tav>
                                        <p:tav tm="100000">
                                          <p:val>
                                            <p:strVal val="0-ppt_w/2"/>
                                          </p:val>
                                        </p:tav>
                                      </p:tavLst>
                                    </p:anim>
                                    <p:anim calcmode="lin" valueType="num">
                                      <p:cBhvr additive="base">
                                        <p:cTn id="98" dur="500"/>
                                        <p:tgtEl>
                                          <p:spTgt spid="8"/>
                                        </p:tgtEl>
                                        <p:attrNameLst>
                                          <p:attrName>ppt_y</p:attrName>
                                        </p:attrNameLst>
                                      </p:cBhvr>
                                      <p:tavLst>
                                        <p:tav tm="0">
                                          <p:val>
                                            <p:strVal val="ppt_y"/>
                                          </p:val>
                                        </p:tav>
                                        <p:tav tm="100000">
                                          <p:val>
                                            <p:strVal val="ppt_y"/>
                                          </p:val>
                                        </p:tav>
                                      </p:tavLst>
                                    </p:anim>
                                    <p:set>
                                      <p:cBhvr>
                                        <p:cTn id="99" dur="1" fill="hold">
                                          <p:stCondLst>
                                            <p:cond delay="499"/>
                                          </p:stCondLst>
                                        </p:cTn>
                                        <p:tgtEl>
                                          <p:spTgt spid="8"/>
                                        </p:tgtEl>
                                        <p:attrNameLst>
                                          <p:attrName>style.visibility</p:attrName>
                                        </p:attrNameLst>
                                      </p:cBhvr>
                                      <p:to>
                                        <p:strVal val="hidden"/>
                                      </p:to>
                                    </p:set>
                                  </p:childTnLst>
                                </p:cTn>
                              </p:par>
                              <p:par>
                                <p:cTn id="100" presetID="2" presetClass="exit" presetSubtype="8" fill="hold" grpId="2" nodeType="withEffect">
                                  <p:stCondLst>
                                    <p:cond delay="0"/>
                                  </p:stCondLst>
                                  <p:childTnLst>
                                    <p:anim calcmode="lin" valueType="num">
                                      <p:cBhvr additive="base">
                                        <p:cTn id="101" dur="500"/>
                                        <p:tgtEl>
                                          <p:spTgt spid="9"/>
                                        </p:tgtEl>
                                        <p:attrNameLst>
                                          <p:attrName>ppt_x</p:attrName>
                                        </p:attrNameLst>
                                      </p:cBhvr>
                                      <p:tavLst>
                                        <p:tav tm="0">
                                          <p:val>
                                            <p:strVal val="ppt_x"/>
                                          </p:val>
                                        </p:tav>
                                        <p:tav tm="100000">
                                          <p:val>
                                            <p:strVal val="0-ppt_w/2"/>
                                          </p:val>
                                        </p:tav>
                                      </p:tavLst>
                                    </p:anim>
                                    <p:anim calcmode="lin" valueType="num">
                                      <p:cBhvr additive="base">
                                        <p:cTn id="102" dur="500"/>
                                        <p:tgtEl>
                                          <p:spTgt spid="9"/>
                                        </p:tgtEl>
                                        <p:attrNameLst>
                                          <p:attrName>ppt_y</p:attrName>
                                        </p:attrNameLst>
                                      </p:cBhvr>
                                      <p:tavLst>
                                        <p:tav tm="0">
                                          <p:val>
                                            <p:strVal val="ppt_y"/>
                                          </p:val>
                                        </p:tav>
                                        <p:tav tm="100000">
                                          <p:val>
                                            <p:strVal val="ppt_y"/>
                                          </p:val>
                                        </p:tav>
                                      </p:tavLst>
                                    </p:anim>
                                    <p:set>
                                      <p:cBhvr>
                                        <p:cTn id="103" dur="1" fill="hold">
                                          <p:stCondLst>
                                            <p:cond delay="499"/>
                                          </p:stCondLst>
                                        </p:cTn>
                                        <p:tgtEl>
                                          <p:spTgt spid="9"/>
                                        </p:tgtEl>
                                        <p:attrNameLst>
                                          <p:attrName>style.visibility</p:attrName>
                                        </p:attrNameLst>
                                      </p:cBhvr>
                                      <p:to>
                                        <p:strVal val="hidden"/>
                                      </p:to>
                                    </p:set>
                                  </p:childTnLst>
                                </p:cTn>
                              </p:par>
                              <p:par>
                                <p:cTn id="104" presetID="2" presetClass="exit" presetSubtype="4" fill="hold" nodeType="withEffect">
                                  <p:stCondLst>
                                    <p:cond delay="0"/>
                                  </p:stCondLst>
                                  <p:childTnLst>
                                    <p:anim calcmode="lin" valueType="num">
                                      <p:cBhvr additive="base">
                                        <p:cTn id="105" dur="500"/>
                                        <p:tgtEl>
                                          <p:spTgt spid="10"/>
                                        </p:tgtEl>
                                        <p:attrNameLst>
                                          <p:attrName>ppt_x</p:attrName>
                                        </p:attrNameLst>
                                      </p:cBhvr>
                                      <p:tavLst>
                                        <p:tav tm="0">
                                          <p:val>
                                            <p:strVal val="ppt_x"/>
                                          </p:val>
                                        </p:tav>
                                        <p:tav tm="100000">
                                          <p:val>
                                            <p:strVal val="ppt_x"/>
                                          </p:val>
                                        </p:tav>
                                      </p:tavLst>
                                    </p:anim>
                                    <p:anim calcmode="lin" valueType="num">
                                      <p:cBhvr additive="base">
                                        <p:cTn id="106" dur="500"/>
                                        <p:tgtEl>
                                          <p:spTgt spid="10"/>
                                        </p:tgtEl>
                                        <p:attrNameLst>
                                          <p:attrName>ppt_y</p:attrName>
                                        </p:attrNameLst>
                                      </p:cBhvr>
                                      <p:tavLst>
                                        <p:tav tm="0">
                                          <p:val>
                                            <p:strVal val="ppt_y"/>
                                          </p:val>
                                        </p:tav>
                                        <p:tav tm="100000">
                                          <p:val>
                                            <p:strVal val="1+ppt_h/2"/>
                                          </p:val>
                                        </p:tav>
                                      </p:tavLst>
                                    </p:anim>
                                    <p:set>
                                      <p:cBhvr>
                                        <p:cTn id="107" dur="1" fill="hold">
                                          <p:stCondLst>
                                            <p:cond delay="499"/>
                                          </p:stCondLst>
                                        </p:cTn>
                                        <p:tgtEl>
                                          <p:spTgt spid="10"/>
                                        </p:tgtEl>
                                        <p:attrNameLst>
                                          <p:attrName>style.visibility</p:attrName>
                                        </p:attrNameLst>
                                      </p:cBhvr>
                                      <p:to>
                                        <p:strVal val="hidden"/>
                                      </p:to>
                                    </p:set>
                                  </p:childTnLst>
                                </p:cTn>
                              </p:par>
                              <p:par>
                                <p:cTn id="108" presetID="2" presetClass="exit" presetSubtype="4" fill="hold" nodeType="withEffect">
                                  <p:stCondLst>
                                    <p:cond delay="0"/>
                                  </p:stCondLst>
                                  <p:childTnLst>
                                    <p:anim calcmode="lin" valueType="num">
                                      <p:cBhvr additive="base">
                                        <p:cTn id="109" dur="500"/>
                                        <p:tgtEl>
                                          <p:spTgt spid="18"/>
                                        </p:tgtEl>
                                        <p:attrNameLst>
                                          <p:attrName>ppt_x</p:attrName>
                                        </p:attrNameLst>
                                      </p:cBhvr>
                                      <p:tavLst>
                                        <p:tav tm="0">
                                          <p:val>
                                            <p:strVal val="ppt_x"/>
                                          </p:val>
                                        </p:tav>
                                        <p:tav tm="100000">
                                          <p:val>
                                            <p:strVal val="ppt_x"/>
                                          </p:val>
                                        </p:tav>
                                      </p:tavLst>
                                    </p:anim>
                                    <p:anim calcmode="lin" valueType="num">
                                      <p:cBhvr additive="base">
                                        <p:cTn id="110" dur="500"/>
                                        <p:tgtEl>
                                          <p:spTgt spid="18"/>
                                        </p:tgtEl>
                                        <p:attrNameLst>
                                          <p:attrName>ppt_y</p:attrName>
                                        </p:attrNameLst>
                                      </p:cBhvr>
                                      <p:tavLst>
                                        <p:tav tm="0">
                                          <p:val>
                                            <p:strVal val="ppt_y"/>
                                          </p:val>
                                        </p:tav>
                                        <p:tav tm="100000">
                                          <p:val>
                                            <p:strVal val="1+ppt_h/2"/>
                                          </p:val>
                                        </p:tav>
                                      </p:tavLst>
                                    </p:anim>
                                    <p:set>
                                      <p:cBhvr>
                                        <p:cTn id="111" dur="1" fill="hold">
                                          <p:stCondLst>
                                            <p:cond delay="499"/>
                                          </p:stCondLst>
                                        </p:cTn>
                                        <p:tgtEl>
                                          <p:spTgt spid="18"/>
                                        </p:tgtEl>
                                        <p:attrNameLst>
                                          <p:attrName>style.visibility</p:attrName>
                                        </p:attrNameLst>
                                      </p:cBhvr>
                                      <p:to>
                                        <p:strVal val="hidden"/>
                                      </p:to>
                                    </p:set>
                                  </p:childTnLst>
                                </p:cTn>
                              </p:par>
                              <p:par>
                                <p:cTn id="112" presetID="2" presetClass="exit" presetSubtype="4" fill="hold" nodeType="withEffect">
                                  <p:stCondLst>
                                    <p:cond delay="0"/>
                                  </p:stCondLst>
                                  <p:childTnLst>
                                    <p:anim calcmode="lin" valueType="num">
                                      <p:cBhvr additive="base">
                                        <p:cTn id="113" dur="500"/>
                                        <p:tgtEl>
                                          <p:spTgt spid="19"/>
                                        </p:tgtEl>
                                        <p:attrNameLst>
                                          <p:attrName>ppt_x</p:attrName>
                                        </p:attrNameLst>
                                      </p:cBhvr>
                                      <p:tavLst>
                                        <p:tav tm="0">
                                          <p:val>
                                            <p:strVal val="ppt_x"/>
                                          </p:val>
                                        </p:tav>
                                        <p:tav tm="100000">
                                          <p:val>
                                            <p:strVal val="ppt_x"/>
                                          </p:val>
                                        </p:tav>
                                      </p:tavLst>
                                    </p:anim>
                                    <p:anim calcmode="lin" valueType="num">
                                      <p:cBhvr additive="base">
                                        <p:cTn id="114" dur="500"/>
                                        <p:tgtEl>
                                          <p:spTgt spid="19"/>
                                        </p:tgtEl>
                                        <p:attrNameLst>
                                          <p:attrName>ppt_y</p:attrName>
                                        </p:attrNameLst>
                                      </p:cBhvr>
                                      <p:tavLst>
                                        <p:tav tm="0">
                                          <p:val>
                                            <p:strVal val="ppt_y"/>
                                          </p:val>
                                        </p:tav>
                                        <p:tav tm="100000">
                                          <p:val>
                                            <p:strVal val="1+ppt_h/2"/>
                                          </p:val>
                                        </p:tav>
                                      </p:tavLst>
                                    </p:anim>
                                    <p:set>
                                      <p:cBhvr>
                                        <p:cTn id="115" dur="1" fill="hold">
                                          <p:stCondLst>
                                            <p:cond delay="499"/>
                                          </p:stCondLst>
                                        </p:cTn>
                                        <p:tgtEl>
                                          <p:spTgt spid="19"/>
                                        </p:tgtEl>
                                        <p:attrNameLst>
                                          <p:attrName>style.visibility</p:attrName>
                                        </p:attrNameLst>
                                      </p:cBhvr>
                                      <p:to>
                                        <p:strVal val="hidden"/>
                                      </p:to>
                                    </p:set>
                                  </p:childTnLst>
                                </p:cTn>
                              </p:par>
                              <p:par>
                                <p:cTn id="116" presetID="2" presetClass="exit" presetSubtype="4" fill="hold" nodeType="withEffect">
                                  <p:stCondLst>
                                    <p:cond delay="0"/>
                                  </p:stCondLst>
                                  <p:childTnLst>
                                    <p:anim calcmode="lin" valueType="num">
                                      <p:cBhvr additive="base">
                                        <p:cTn id="117" dur="500"/>
                                        <p:tgtEl>
                                          <p:spTgt spid="16"/>
                                        </p:tgtEl>
                                        <p:attrNameLst>
                                          <p:attrName>ppt_x</p:attrName>
                                        </p:attrNameLst>
                                      </p:cBhvr>
                                      <p:tavLst>
                                        <p:tav tm="0">
                                          <p:val>
                                            <p:strVal val="ppt_x"/>
                                          </p:val>
                                        </p:tav>
                                        <p:tav tm="100000">
                                          <p:val>
                                            <p:strVal val="ppt_x"/>
                                          </p:val>
                                        </p:tav>
                                      </p:tavLst>
                                    </p:anim>
                                    <p:anim calcmode="lin" valueType="num">
                                      <p:cBhvr additive="base">
                                        <p:cTn id="118" dur="500"/>
                                        <p:tgtEl>
                                          <p:spTgt spid="16"/>
                                        </p:tgtEl>
                                        <p:attrNameLst>
                                          <p:attrName>ppt_y</p:attrName>
                                        </p:attrNameLst>
                                      </p:cBhvr>
                                      <p:tavLst>
                                        <p:tav tm="0">
                                          <p:val>
                                            <p:strVal val="ppt_y"/>
                                          </p:val>
                                        </p:tav>
                                        <p:tav tm="100000">
                                          <p:val>
                                            <p:strVal val="1+ppt_h/2"/>
                                          </p:val>
                                        </p:tav>
                                      </p:tavLst>
                                    </p:anim>
                                    <p:set>
                                      <p:cBhvr>
                                        <p:cTn id="119" dur="1" fill="hold">
                                          <p:stCondLst>
                                            <p:cond delay="499"/>
                                          </p:stCondLst>
                                        </p:cTn>
                                        <p:tgtEl>
                                          <p:spTgt spid="16"/>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par>
                                <p:cTn id="124" presetID="2" presetClass="exit" presetSubtype="4" fill="hold" nodeType="withEffect">
                                  <p:stCondLst>
                                    <p:cond delay="0"/>
                                  </p:stCondLst>
                                  <p:childTnLst>
                                    <p:anim calcmode="lin" valueType="num">
                                      <p:cBhvr additive="base">
                                        <p:cTn id="125" dur="500"/>
                                        <p:tgtEl>
                                          <p:spTgt spid="20"/>
                                        </p:tgtEl>
                                        <p:attrNameLst>
                                          <p:attrName>ppt_x</p:attrName>
                                        </p:attrNameLst>
                                      </p:cBhvr>
                                      <p:tavLst>
                                        <p:tav tm="0">
                                          <p:val>
                                            <p:strVal val="ppt_x"/>
                                          </p:val>
                                        </p:tav>
                                        <p:tav tm="100000">
                                          <p:val>
                                            <p:strVal val="ppt_x"/>
                                          </p:val>
                                        </p:tav>
                                      </p:tavLst>
                                    </p:anim>
                                    <p:anim calcmode="lin" valueType="num">
                                      <p:cBhvr additive="base">
                                        <p:cTn id="126" dur="500"/>
                                        <p:tgtEl>
                                          <p:spTgt spid="20"/>
                                        </p:tgtEl>
                                        <p:attrNameLst>
                                          <p:attrName>ppt_y</p:attrName>
                                        </p:attrNameLst>
                                      </p:cBhvr>
                                      <p:tavLst>
                                        <p:tav tm="0">
                                          <p:val>
                                            <p:strVal val="ppt_y"/>
                                          </p:val>
                                        </p:tav>
                                        <p:tav tm="100000">
                                          <p:val>
                                            <p:strVal val="1+ppt_h/2"/>
                                          </p:val>
                                        </p:tav>
                                      </p:tavLst>
                                    </p:anim>
                                    <p:set>
                                      <p:cBhvr>
                                        <p:cTn id="127" dur="1" fill="hold">
                                          <p:stCondLst>
                                            <p:cond delay="499"/>
                                          </p:stCondLst>
                                        </p:cTn>
                                        <p:tgtEl>
                                          <p:spTgt spid="20"/>
                                        </p:tgtEl>
                                        <p:attrNameLst>
                                          <p:attrName>style.visibility</p:attrName>
                                        </p:attrNameLst>
                                      </p:cBhvr>
                                      <p:to>
                                        <p:strVal val="hidden"/>
                                      </p:to>
                                    </p:set>
                                  </p:childTnLst>
                                </p:cTn>
                              </p:par>
                              <p:par>
                                <p:cTn id="128" presetID="2" presetClass="exit" presetSubtype="4" fill="hold" nodeType="withEffect">
                                  <p:stCondLst>
                                    <p:cond delay="0"/>
                                  </p:stCondLst>
                                  <p:childTnLst>
                                    <p:anim calcmode="lin" valueType="num">
                                      <p:cBhvr additive="base">
                                        <p:cTn id="129" dur="500"/>
                                        <p:tgtEl>
                                          <p:spTgt spid="21"/>
                                        </p:tgtEl>
                                        <p:attrNameLst>
                                          <p:attrName>ppt_x</p:attrName>
                                        </p:attrNameLst>
                                      </p:cBhvr>
                                      <p:tavLst>
                                        <p:tav tm="0">
                                          <p:val>
                                            <p:strVal val="ppt_x"/>
                                          </p:val>
                                        </p:tav>
                                        <p:tav tm="100000">
                                          <p:val>
                                            <p:strVal val="ppt_x"/>
                                          </p:val>
                                        </p:tav>
                                      </p:tavLst>
                                    </p:anim>
                                    <p:anim calcmode="lin" valueType="num">
                                      <p:cBhvr additive="base">
                                        <p:cTn id="130" dur="500"/>
                                        <p:tgtEl>
                                          <p:spTgt spid="21"/>
                                        </p:tgtEl>
                                        <p:attrNameLst>
                                          <p:attrName>ppt_y</p:attrName>
                                        </p:attrNameLst>
                                      </p:cBhvr>
                                      <p:tavLst>
                                        <p:tav tm="0">
                                          <p:val>
                                            <p:strVal val="ppt_y"/>
                                          </p:val>
                                        </p:tav>
                                        <p:tav tm="100000">
                                          <p:val>
                                            <p:strVal val="1+ppt_h/2"/>
                                          </p:val>
                                        </p:tav>
                                      </p:tavLst>
                                    </p:anim>
                                    <p:set>
                                      <p:cBhvr>
                                        <p:cTn id="131" dur="1" fill="hold">
                                          <p:stCondLst>
                                            <p:cond delay="499"/>
                                          </p:stCondLst>
                                        </p:cTn>
                                        <p:tgtEl>
                                          <p:spTgt spid="21"/>
                                        </p:tgtEl>
                                        <p:attrNameLst>
                                          <p:attrName>style.visibility</p:attrName>
                                        </p:attrNameLst>
                                      </p:cBhvr>
                                      <p:to>
                                        <p:strVal val="hidden"/>
                                      </p:to>
                                    </p:set>
                                  </p:childTnLst>
                                </p:cTn>
                              </p:par>
                              <p:par>
                                <p:cTn id="132" presetID="2" presetClass="exit" presetSubtype="4" fill="hold" nodeType="withEffect">
                                  <p:stCondLst>
                                    <p:cond delay="0"/>
                                  </p:stCondLst>
                                  <p:childTnLst>
                                    <p:anim calcmode="lin" valueType="num">
                                      <p:cBhvr additive="base">
                                        <p:cTn id="133" dur="500"/>
                                        <p:tgtEl>
                                          <p:spTgt spid="22"/>
                                        </p:tgtEl>
                                        <p:attrNameLst>
                                          <p:attrName>ppt_x</p:attrName>
                                        </p:attrNameLst>
                                      </p:cBhvr>
                                      <p:tavLst>
                                        <p:tav tm="0">
                                          <p:val>
                                            <p:strVal val="ppt_x"/>
                                          </p:val>
                                        </p:tav>
                                        <p:tav tm="100000">
                                          <p:val>
                                            <p:strVal val="ppt_x"/>
                                          </p:val>
                                        </p:tav>
                                      </p:tavLst>
                                    </p:anim>
                                    <p:anim calcmode="lin" valueType="num">
                                      <p:cBhvr additive="base">
                                        <p:cTn id="134" dur="500"/>
                                        <p:tgtEl>
                                          <p:spTgt spid="22"/>
                                        </p:tgtEl>
                                        <p:attrNameLst>
                                          <p:attrName>ppt_y</p:attrName>
                                        </p:attrNameLst>
                                      </p:cBhvr>
                                      <p:tavLst>
                                        <p:tav tm="0">
                                          <p:val>
                                            <p:strVal val="ppt_y"/>
                                          </p:val>
                                        </p:tav>
                                        <p:tav tm="100000">
                                          <p:val>
                                            <p:strVal val="1+ppt_h/2"/>
                                          </p:val>
                                        </p:tav>
                                      </p:tavLst>
                                    </p:anim>
                                    <p:set>
                                      <p:cBhvr>
                                        <p:cTn id="135" dur="1" fill="hold">
                                          <p:stCondLst>
                                            <p:cond delay="499"/>
                                          </p:stCondLst>
                                        </p:cTn>
                                        <p:tgtEl>
                                          <p:spTgt spid="22"/>
                                        </p:tgtEl>
                                        <p:attrNameLst>
                                          <p:attrName>style.visibility</p:attrName>
                                        </p:attrNameLst>
                                      </p:cBhvr>
                                      <p:to>
                                        <p:strVal val="hidden"/>
                                      </p:to>
                                    </p:set>
                                  </p:childTnLst>
                                </p:cTn>
                              </p:par>
                              <p:par>
                                <p:cTn id="136" presetID="2" presetClass="exit" presetSubtype="4" fill="hold" nodeType="withEffect">
                                  <p:stCondLst>
                                    <p:cond delay="0"/>
                                  </p:stCondLst>
                                  <p:childTnLst>
                                    <p:anim calcmode="lin" valueType="num">
                                      <p:cBhvr additive="base">
                                        <p:cTn id="137" dur="500"/>
                                        <p:tgtEl>
                                          <p:spTgt spid="23"/>
                                        </p:tgtEl>
                                        <p:attrNameLst>
                                          <p:attrName>ppt_x</p:attrName>
                                        </p:attrNameLst>
                                      </p:cBhvr>
                                      <p:tavLst>
                                        <p:tav tm="0">
                                          <p:val>
                                            <p:strVal val="ppt_x"/>
                                          </p:val>
                                        </p:tav>
                                        <p:tav tm="100000">
                                          <p:val>
                                            <p:strVal val="ppt_x"/>
                                          </p:val>
                                        </p:tav>
                                      </p:tavLst>
                                    </p:anim>
                                    <p:anim calcmode="lin" valueType="num">
                                      <p:cBhvr additive="base">
                                        <p:cTn id="138" dur="500"/>
                                        <p:tgtEl>
                                          <p:spTgt spid="23"/>
                                        </p:tgtEl>
                                        <p:attrNameLst>
                                          <p:attrName>ppt_y</p:attrName>
                                        </p:attrNameLst>
                                      </p:cBhvr>
                                      <p:tavLst>
                                        <p:tav tm="0">
                                          <p:val>
                                            <p:strVal val="ppt_y"/>
                                          </p:val>
                                        </p:tav>
                                        <p:tav tm="100000">
                                          <p:val>
                                            <p:strVal val="1+ppt_h/2"/>
                                          </p:val>
                                        </p:tav>
                                      </p:tavLst>
                                    </p:anim>
                                    <p:set>
                                      <p:cBhvr>
                                        <p:cTn id="139" dur="1" fill="hold">
                                          <p:stCondLst>
                                            <p:cond delay="499"/>
                                          </p:stCondLst>
                                        </p:cTn>
                                        <p:tgtEl>
                                          <p:spTgt spid="23"/>
                                        </p:tgtEl>
                                        <p:attrNameLst>
                                          <p:attrName>style.visibility</p:attrName>
                                        </p:attrNameLst>
                                      </p:cBhvr>
                                      <p:to>
                                        <p:strVal val="hidden"/>
                                      </p:to>
                                    </p:set>
                                  </p:childTnLst>
                                </p:cTn>
                              </p:par>
                              <p:par>
                                <p:cTn id="140" presetID="2" presetClass="exit" presetSubtype="4" fill="hold" nodeType="withEffect">
                                  <p:stCondLst>
                                    <p:cond delay="0"/>
                                  </p:stCondLst>
                                  <p:childTnLst>
                                    <p:anim calcmode="lin" valueType="num">
                                      <p:cBhvr additive="base">
                                        <p:cTn id="141" dur="500"/>
                                        <p:tgtEl>
                                          <p:spTgt spid="24"/>
                                        </p:tgtEl>
                                        <p:attrNameLst>
                                          <p:attrName>ppt_x</p:attrName>
                                        </p:attrNameLst>
                                      </p:cBhvr>
                                      <p:tavLst>
                                        <p:tav tm="0">
                                          <p:val>
                                            <p:strVal val="ppt_x"/>
                                          </p:val>
                                        </p:tav>
                                        <p:tav tm="100000">
                                          <p:val>
                                            <p:strVal val="ppt_x"/>
                                          </p:val>
                                        </p:tav>
                                      </p:tavLst>
                                    </p:anim>
                                    <p:anim calcmode="lin" valueType="num">
                                      <p:cBhvr additive="base">
                                        <p:cTn id="142" dur="500"/>
                                        <p:tgtEl>
                                          <p:spTgt spid="24"/>
                                        </p:tgtEl>
                                        <p:attrNameLst>
                                          <p:attrName>ppt_y</p:attrName>
                                        </p:attrNameLst>
                                      </p:cBhvr>
                                      <p:tavLst>
                                        <p:tav tm="0">
                                          <p:val>
                                            <p:strVal val="ppt_y"/>
                                          </p:val>
                                        </p:tav>
                                        <p:tav tm="100000">
                                          <p:val>
                                            <p:strVal val="1+ppt_h/2"/>
                                          </p:val>
                                        </p:tav>
                                      </p:tavLst>
                                    </p:anim>
                                    <p:set>
                                      <p:cBhvr>
                                        <p:cTn id="143" dur="1" fill="hold">
                                          <p:stCondLst>
                                            <p:cond delay="499"/>
                                          </p:stCondLst>
                                        </p:cTn>
                                        <p:tgtEl>
                                          <p:spTgt spid="24"/>
                                        </p:tgtEl>
                                        <p:attrNameLst>
                                          <p:attrName>style.visibility</p:attrName>
                                        </p:attrNameLst>
                                      </p:cBhvr>
                                      <p:to>
                                        <p:strVal val="hidden"/>
                                      </p:to>
                                    </p:set>
                                  </p:childTnLst>
                                </p:cTn>
                              </p:par>
                              <p:par>
                                <p:cTn id="144" presetID="2" presetClass="exit" presetSubtype="4" fill="hold" nodeType="withEffect">
                                  <p:stCondLst>
                                    <p:cond delay="0"/>
                                  </p:stCondLst>
                                  <p:childTnLst>
                                    <p:anim calcmode="lin" valueType="num">
                                      <p:cBhvr additive="base">
                                        <p:cTn id="145" dur="500"/>
                                        <p:tgtEl>
                                          <p:spTgt spid="25"/>
                                        </p:tgtEl>
                                        <p:attrNameLst>
                                          <p:attrName>ppt_x</p:attrName>
                                        </p:attrNameLst>
                                      </p:cBhvr>
                                      <p:tavLst>
                                        <p:tav tm="0">
                                          <p:val>
                                            <p:strVal val="ppt_x"/>
                                          </p:val>
                                        </p:tav>
                                        <p:tav tm="100000">
                                          <p:val>
                                            <p:strVal val="ppt_x"/>
                                          </p:val>
                                        </p:tav>
                                      </p:tavLst>
                                    </p:anim>
                                    <p:anim calcmode="lin" valueType="num">
                                      <p:cBhvr additive="base">
                                        <p:cTn id="146" dur="500"/>
                                        <p:tgtEl>
                                          <p:spTgt spid="25"/>
                                        </p:tgtEl>
                                        <p:attrNameLst>
                                          <p:attrName>ppt_y</p:attrName>
                                        </p:attrNameLst>
                                      </p:cBhvr>
                                      <p:tavLst>
                                        <p:tav tm="0">
                                          <p:val>
                                            <p:strVal val="ppt_y"/>
                                          </p:val>
                                        </p:tav>
                                        <p:tav tm="100000">
                                          <p:val>
                                            <p:strVal val="1+ppt_h/2"/>
                                          </p:val>
                                        </p:tav>
                                      </p:tavLst>
                                    </p:anim>
                                    <p:set>
                                      <p:cBhvr>
                                        <p:cTn id="147" dur="1" fill="hold">
                                          <p:stCondLst>
                                            <p:cond delay="499"/>
                                          </p:stCondLst>
                                        </p:cTn>
                                        <p:tgtEl>
                                          <p:spTgt spid="25"/>
                                        </p:tgtEl>
                                        <p:attrNameLst>
                                          <p:attrName>style.visibility</p:attrName>
                                        </p:attrNameLst>
                                      </p:cBhvr>
                                      <p:to>
                                        <p:strVal val="hidden"/>
                                      </p:to>
                                    </p:set>
                                  </p:childTnLst>
                                </p:cTn>
                              </p:par>
                              <p:par>
                                <p:cTn id="148" presetID="2" presetClass="exit" presetSubtype="4" fill="hold" nodeType="withEffect">
                                  <p:stCondLst>
                                    <p:cond delay="0"/>
                                  </p:stCondLst>
                                  <p:childTnLst>
                                    <p:anim calcmode="lin" valueType="num">
                                      <p:cBhvr additive="base">
                                        <p:cTn id="149" dur="500"/>
                                        <p:tgtEl>
                                          <p:spTgt spid="26"/>
                                        </p:tgtEl>
                                        <p:attrNameLst>
                                          <p:attrName>ppt_x</p:attrName>
                                        </p:attrNameLst>
                                      </p:cBhvr>
                                      <p:tavLst>
                                        <p:tav tm="0">
                                          <p:val>
                                            <p:strVal val="ppt_x"/>
                                          </p:val>
                                        </p:tav>
                                        <p:tav tm="100000">
                                          <p:val>
                                            <p:strVal val="ppt_x"/>
                                          </p:val>
                                        </p:tav>
                                      </p:tavLst>
                                    </p:anim>
                                    <p:anim calcmode="lin" valueType="num">
                                      <p:cBhvr additive="base">
                                        <p:cTn id="150" dur="500"/>
                                        <p:tgtEl>
                                          <p:spTgt spid="26"/>
                                        </p:tgtEl>
                                        <p:attrNameLst>
                                          <p:attrName>ppt_y</p:attrName>
                                        </p:attrNameLst>
                                      </p:cBhvr>
                                      <p:tavLst>
                                        <p:tav tm="0">
                                          <p:val>
                                            <p:strVal val="ppt_y"/>
                                          </p:val>
                                        </p:tav>
                                        <p:tav tm="100000">
                                          <p:val>
                                            <p:strVal val="1+ppt_h/2"/>
                                          </p:val>
                                        </p:tav>
                                      </p:tavLst>
                                    </p:anim>
                                    <p:set>
                                      <p:cBhvr>
                                        <p:cTn id="151" dur="1" fill="hold">
                                          <p:stCondLst>
                                            <p:cond delay="499"/>
                                          </p:stCondLst>
                                        </p:cTn>
                                        <p:tgtEl>
                                          <p:spTgt spid="26"/>
                                        </p:tgtEl>
                                        <p:attrNameLst>
                                          <p:attrName>style.visibility</p:attrName>
                                        </p:attrNameLst>
                                      </p:cBhvr>
                                      <p:to>
                                        <p:strVal val="hidden"/>
                                      </p:to>
                                    </p:set>
                                  </p:childTnLst>
                                </p:cTn>
                              </p:par>
                              <p:par>
                                <p:cTn id="152" presetID="2" presetClass="exit" presetSubtype="4" fill="hold" nodeType="withEffect">
                                  <p:stCondLst>
                                    <p:cond delay="0"/>
                                  </p:stCondLst>
                                  <p:childTnLst>
                                    <p:anim calcmode="lin" valueType="num">
                                      <p:cBhvr additive="base">
                                        <p:cTn id="153" dur="500"/>
                                        <p:tgtEl>
                                          <p:spTgt spid="38"/>
                                        </p:tgtEl>
                                        <p:attrNameLst>
                                          <p:attrName>ppt_x</p:attrName>
                                        </p:attrNameLst>
                                      </p:cBhvr>
                                      <p:tavLst>
                                        <p:tav tm="0">
                                          <p:val>
                                            <p:strVal val="ppt_x"/>
                                          </p:val>
                                        </p:tav>
                                        <p:tav tm="100000">
                                          <p:val>
                                            <p:strVal val="ppt_x"/>
                                          </p:val>
                                        </p:tav>
                                      </p:tavLst>
                                    </p:anim>
                                    <p:anim calcmode="lin" valueType="num">
                                      <p:cBhvr additive="base">
                                        <p:cTn id="154" dur="500"/>
                                        <p:tgtEl>
                                          <p:spTgt spid="38"/>
                                        </p:tgtEl>
                                        <p:attrNameLst>
                                          <p:attrName>ppt_y</p:attrName>
                                        </p:attrNameLst>
                                      </p:cBhvr>
                                      <p:tavLst>
                                        <p:tav tm="0">
                                          <p:val>
                                            <p:strVal val="ppt_y"/>
                                          </p:val>
                                        </p:tav>
                                        <p:tav tm="100000">
                                          <p:val>
                                            <p:strVal val="1+ppt_h/2"/>
                                          </p:val>
                                        </p:tav>
                                      </p:tavLst>
                                    </p:anim>
                                    <p:set>
                                      <p:cBhvr>
                                        <p:cTn id="155" dur="1" fill="hold">
                                          <p:stCondLst>
                                            <p:cond delay="499"/>
                                          </p:stCondLst>
                                        </p:cTn>
                                        <p:tgtEl>
                                          <p:spTgt spid="38"/>
                                        </p:tgtEl>
                                        <p:attrNameLst>
                                          <p:attrName>style.visibility</p:attrName>
                                        </p:attrNameLst>
                                      </p:cBhvr>
                                      <p:to>
                                        <p:strVal val="hidden"/>
                                      </p:to>
                                    </p:set>
                                  </p:childTnLst>
                                </p:cTn>
                              </p:par>
                              <p:par>
                                <p:cTn id="156" presetID="2" presetClass="exit" presetSubtype="4" fill="hold" nodeType="withEffect">
                                  <p:stCondLst>
                                    <p:cond delay="0"/>
                                  </p:stCondLst>
                                  <p:childTnLst>
                                    <p:anim calcmode="lin" valueType="num">
                                      <p:cBhvr additive="base">
                                        <p:cTn id="157" dur="500"/>
                                        <p:tgtEl>
                                          <p:spTgt spid="37"/>
                                        </p:tgtEl>
                                        <p:attrNameLst>
                                          <p:attrName>ppt_x</p:attrName>
                                        </p:attrNameLst>
                                      </p:cBhvr>
                                      <p:tavLst>
                                        <p:tav tm="0">
                                          <p:val>
                                            <p:strVal val="ppt_x"/>
                                          </p:val>
                                        </p:tav>
                                        <p:tav tm="100000">
                                          <p:val>
                                            <p:strVal val="ppt_x"/>
                                          </p:val>
                                        </p:tav>
                                      </p:tavLst>
                                    </p:anim>
                                    <p:anim calcmode="lin" valueType="num">
                                      <p:cBhvr additive="base">
                                        <p:cTn id="158" dur="500"/>
                                        <p:tgtEl>
                                          <p:spTgt spid="37"/>
                                        </p:tgtEl>
                                        <p:attrNameLst>
                                          <p:attrName>ppt_y</p:attrName>
                                        </p:attrNameLst>
                                      </p:cBhvr>
                                      <p:tavLst>
                                        <p:tav tm="0">
                                          <p:val>
                                            <p:strVal val="ppt_y"/>
                                          </p:val>
                                        </p:tav>
                                        <p:tav tm="100000">
                                          <p:val>
                                            <p:strVal val="1+ppt_h/2"/>
                                          </p:val>
                                        </p:tav>
                                      </p:tavLst>
                                    </p:anim>
                                    <p:set>
                                      <p:cBhvr>
                                        <p:cTn id="159" dur="1" fill="hold">
                                          <p:stCondLst>
                                            <p:cond delay="499"/>
                                          </p:stCondLst>
                                        </p:cTn>
                                        <p:tgtEl>
                                          <p:spTgt spid="37"/>
                                        </p:tgtEl>
                                        <p:attrNameLst>
                                          <p:attrName>style.visibility</p:attrName>
                                        </p:attrNameLst>
                                      </p:cBhvr>
                                      <p:to>
                                        <p:strVal val="hidden"/>
                                      </p:to>
                                    </p:set>
                                  </p:childTnLst>
                                </p:cTn>
                              </p:par>
                            </p:childTnLst>
                          </p:cTn>
                        </p:par>
                        <p:par>
                          <p:cTn id="160" fill="hold">
                            <p:stCondLst>
                              <p:cond delay="500"/>
                            </p:stCondLst>
                            <p:childTnLst>
                              <p:par>
                                <p:cTn id="161" presetID="2" presetClass="exit" presetSubtype="4" fill="hold" grpId="1" nodeType="afterEffect">
                                  <p:stCondLst>
                                    <p:cond delay="0"/>
                                  </p:stCondLst>
                                  <p:childTnLst>
                                    <p:anim calcmode="lin" valueType="num">
                                      <p:cBhvr additive="base">
                                        <p:cTn id="162" dur="500"/>
                                        <p:tgtEl>
                                          <p:spTgt spid="41"/>
                                        </p:tgtEl>
                                        <p:attrNameLst>
                                          <p:attrName>ppt_x</p:attrName>
                                        </p:attrNameLst>
                                      </p:cBhvr>
                                      <p:tavLst>
                                        <p:tav tm="0">
                                          <p:val>
                                            <p:strVal val="ppt_x"/>
                                          </p:val>
                                        </p:tav>
                                        <p:tav tm="100000">
                                          <p:val>
                                            <p:strVal val="ppt_x"/>
                                          </p:val>
                                        </p:tav>
                                      </p:tavLst>
                                    </p:anim>
                                    <p:anim calcmode="lin" valueType="num">
                                      <p:cBhvr additive="base">
                                        <p:cTn id="163" dur="500"/>
                                        <p:tgtEl>
                                          <p:spTgt spid="41"/>
                                        </p:tgtEl>
                                        <p:attrNameLst>
                                          <p:attrName>ppt_y</p:attrName>
                                        </p:attrNameLst>
                                      </p:cBhvr>
                                      <p:tavLst>
                                        <p:tav tm="0">
                                          <p:val>
                                            <p:strVal val="ppt_y"/>
                                          </p:val>
                                        </p:tav>
                                        <p:tav tm="100000">
                                          <p:val>
                                            <p:strVal val="1+ppt_h/2"/>
                                          </p:val>
                                        </p:tav>
                                      </p:tavLst>
                                    </p:anim>
                                    <p:set>
                                      <p:cBhvr>
                                        <p:cTn id="164" dur="1" fill="hold">
                                          <p:stCondLst>
                                            <p:cond delay="499"/>
                                          </p:stCondLst>
                                        </p:cTn>
                                        <p:tgtEl>
                                          <p:spTgt spid="41"/>
                                        </p:tgtEl>
                                        <p:attrNameLst>
                                          <p:attrName>style.visibility</p:attrName>
                                        </p:attrNameLst>
                                      </p:cBhvr>
                                      <p:to>
                                        <p:strVal val="hidden"/>
                                      </p:to>
                                    </p:set>
                                  </p:childTnLst>
                                </p:cTn>
                              </p:par>
                              <p:par>
                                <p:cTn id="165" presetID="2" presetClass="exit" presetSubtype="4" fill="hold" nodeType="withEffect">
                                  <p:stCondLst>
                                    <p:cond delay="0"/>
                                  </p:stCondLst>
                                  <p:childTnLst>
                                    <p:anim calcmode="lin" valueType="num">
                                      <p:cBhvr additive="base">
                                        <p:cTn id="166" dur="500"/>
                                        <p:tgtEl>
                                          <p:spTgt spid="12"/>
                                        </p:tgtEl>
                                        <p:attrNameLst>
                                          <p:attrName>ppt_x</p:attrName>
                                        </p:attrNameLst>
                                      </p:cBhvr>
                                      <p:tavLst>
                                        <p:tav tm="0">
                                          <p:val>
                                            <p:strVal val="ppt_x"/>
                                          </p:val>
                                        </p:tav>
                                        <p:tav tm="100000">
                                          <p:val>
                                            <p:strVal val="ppt_x"/>
                                          </p:val>
                                        </p:tav>
                                      </p:tavLst>
                                    </p:anim>
                                    <p:anim calcmode="lin" valueType="num">
                                      <p:cBhvr additive="base">
                                        <p:cTn id="167" dur="500"/>
                                        <p:tgtEl>
                                          <p:spTgt spid="12"/>
                                        </p:tgtEl>
                                        <p:attrNameLst>
                                          <p:attrName>ppt_y</p:attrName>
                                        </p:attrNameLst>
                                      </p:cBhvr>
                                      <p:tavLst>
                                        <p:tav tm="0">
                                          <p:val>
                                            <p:strVal val="ppt_y"/>
                                          </p:val>
                                        </p:tav>
                                        <p:tav tm="100000">
                                          <p:val>
                                            <p:strVal val="1+ppt_h/2"/>
                                          </p:val>
                                        </p:tav>
                                      </p:tavLst>
                                    </p:anim>
                                    <p:set>
                                      <p:cBhvr>
                                        <p:cTn id="168" dur="1" fill="hold">
                                          <p:stCondLst>
                                            <p:cond delay="499"/>
                                          </p:stCondLst>
                                        </p:cTn>
                                        <p:tgtEl>
                                          <p:spTgt spid="12"/>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5"/>
                                        </p:tgtEl>
                                        <p:attrNameLst>
                                          <p:attrName>style.visibility</p:attrName>
                                        </p:attrNameLst>
                                      </p:cBhvr>
                                      <p:to>
                                        <p:strVal val="visible"/>
                                      </p:to>
                                    </p:set>
                                    <p:anim calcmode="lin" valueType="num">
                                      <p:cBhvr additive="base">
                                        <p:cTn id="173" dur="500" fill="hold"/>
                                        <p:tgtEl>
                                          <p:spTgt spid="5"/>
                                        </p:tgtEl>
                                        <p:attrNameLst>
                                          <p:attrName>ppt_x</p:attrName>
                                        </p:attrNameLst>
                                      </p:cBhvr>
                                      <p:tavLst>
                                        <p:tav tm="0">
                                          <p:val>
                                            <p:strVal val="#ppt_x"/>
                                          </p:val>
                                        </p:tav>
                                        <p:tav tm="100000">
                                          <p:val>
                                            <p:strVal val="#ppt_x"/>
                                          </p:val>
                                        </p:tav>
                                      </p:tavLst>
                                    </p:anim>
                                    <p:anim calcmode="lin" valueType="num">
                                      <p:cBhvr additive="base">
                                        <p:cTn id="1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1" animBg="1"/>
      <p:bldP spid="5" grpId="0" animBg="1"/>
      <p:bldP spid="8" grpId="1" animBg="1"/>
      <p:bldP spid="8" grpId="2" animBg="1"/>
      <p:bldP spid="9" grpId="1" animBg="1"/>
      <p:bldP spid="9" grpId="2" animBg="1"/>
      <p:bldP spid="41" grpId="0" animBg="1"/>
      <p:bldP spid="4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id="{2602D334-0F11-44B6-AC30-AF78BDD50F61}"/>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sp>
        <p:nvSpPr>
          <p:cNvPr id="30" name="Speech Bubble: Rectangle with Corners Rounded 29">
            <a:extLst>
              <a:ext uri="{FF2B5EF4-FFF2-40B4-BE49-F238E27FC236}">
                <a16:creationId xmlns:a16="http://schemas.microsoft.com/office/drawing/2014/main" id="{06F698CE-6FA7-4095-BB67-BDB3DFA4AE5C}"/>
              </a:ext>
            </a:extLst>
          </p:cNvPr>
          <p:cNvSpPr/>
          <p:nvPr/>
        </p:nvSpPr>
        <p:spPr>
          <a:xfrm>
            <a:off x="1988010" y="5029200"/>
            <a:ext cx="8215979" cy="1257300"/>
          </a:xfrm>
          <a:prstGeom prst="wedgeRoundRectCallout">
            <a:avLst>
              <a:gd name="adj1" fmla="val 2598"/>
              <a:gd name="adj2" fmla="val -120931"/>
              <a:gd name="adj3" fmla="val 16667"/>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6000" b="1">
                <a:solidFill>
                  <a:schemeClr val="bg1"/>
                </a:solidFill>
                <a:latin typeface="Cambria" panose="02040503050406030204" pitchFamily="18" charset="0"/>
                <a:ea typeface="Cambria" panose="02040503050406030204" pitchFamily="18" charset="0"/>
              </a:rPr>
              <a:t>Thuật toán là gì?</a:t>
            </a:r>
          </a:p>
        </p:txBody>
      </p:sp>
      <p:pic>
        <p:nvPicPr>
          <p:cNvPr id="31" name="Picture 2" descr="5 TIP giúp bạn học tiếng Anh một cách hiệu quả nhất! - Sai Gon Learning  English Center">
            <a:extLst>
              <a:ext uri="{FF2B5EF4-FFF2-40B4-BE49-F238E27FC236}">
                <a16:creationId xmlns:a16="http://schemas.microsoft.com/office/drawing/2014/main" id="{5907D96E-61E7-4DEA-88B9-856C09CD77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0500" y="1623308"/>
            <a:ext cx="4042123" cy="4034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67292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624E07A-9F1F-429E-A98E-505A25D30A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1095" y="5309309"/>
            <a:ext cx="1469053" cy="1547849"/>
          </a:xfrm>
          <a:prstGeom prst="ellipse">
            <a:avLst/>
          </a:prstGeom>
          <a:ln>
            <a:noFill/>
          </a:ln>
          <a:effectLst>
            <a:softEdge rad="112500"/>
          </a:effectLst>
        </p:spPr>
      </p:pic>
      <p:sp>
        <p:nvSpPr>
          <p:cNvPr id="14" name="Speech Bubble: Rectangle with Corners Rounded 13">
            <a:extLst>
              <a:ext uri="{FF2B5EF4-FFF2-40B4-BE49-F238E27FC236}">
                <a16:creationId xmlns:a16="http://schemas.microsoft.com/office/drawing/2014/main" id="{18EBCF2B-4E4E-4967-8FB1-EA716BDE9DEF}"/>
              </a:ext>
            </a:extLst>
          </p:cNvPr>
          <p:cNvSpPr/>
          <p:nvPr/>
        </p:nvSpPr>
        <p:spPr>
          <a:xfrm>
            <a:off x="133350" y="1292636"/>
            <a:ext cx="11887199" cy="2950830"/>
          </a:xfrm>
          <a:prstGeom prst="wedgeRoundRectCallout">
            <a:avLst>
              <a:gd name="adj1" fmla="val -10929"/>
              <a:gd name="adj2" fmla="val 23582"/>
              <a:gd name="adj3" fmla="val 16667"/>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225425" indent="-112713" algn="just">
              <a:buFont typeface="Arial" panose="020B0604020202020204" pitchFamily="34" charset="0"/>
              <a:buChar char="•"/>
            </a:pPr>
            <a:r>
              <a:rPr lang="vi-VN" sz="3600" b="1">
                <a:solidFill>
                  <a:srgbClr val="FF0000"/>
                </a:solidFill>
                <a:latin typeface="Cambria" panose="02040503050406030204" pitchFamily="18" charset="0"/>
                <a:ea typeface="Cambria" panose="02040503050406030204" pitchFamily="18" charset="0"/>
              </a:rPr>
              <a:t> </a:t>
            </a:r>
            <a:r>
              <a:rPr lang="en-US" sz="3200" b="1">
                <a:solidFill>
                  <a:srgbClr val="FF0000"/>
                </a:solidFill>
                <a:latin typeface="Cambria" panose="02040503050406030204" pitchFamily="18" charset="0"/>
                <a:ea typeface="Cambria" panose="02040503050406030204" pitchFamily="18" charset="0"/>
              </a:rPr>
              <a:t>Thuật toán là một dãy các chỉ dẫn rõ ràng, có trình tự sao cho khi thực hiện những chỉ dẫn này người ta giải quyết được vấn đề hoặc nhiệm vụ đã cho. Các bước trong thuật toán rất quan trọng.</a:t>
            </a:r>
          </a:p>
          <a:p>
            <a:pPr marL="112712" algn="just"/>
            <a:r>
              <a:rPr lang="en-US" sz="2800" b="1">
                <a:solidFill>
                  <a:srgbClr val="002060"/>
                </a:solidFill>
                <a:latin typeface="Cambria" panose="02040503050406030204" pitchFamily="18" charset="0"/>
                <a:ea typeface="Cambria" panose="02040503050406030204" pitchFamily="18" charset="0"/>
              </a:rPr>
              <a:t>Vd: Công thức giải bài toán, cách chế biến món ăn, công thức làm bánh, các bước xếp áo quần, các bước giải rubik,.. là THUẬT TOÁN.</a:t>
            </a:r>
            <a:endParaRPr lang="vi-VN" sz="2800" b="1">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8EDD4D32-D5F1-4CE2-A39B-B37174817F6D}"/>
              </a:ext>
            </a:extLst>
          </p:cNvPr>
          <p:cNvSpPr/>
          <p:nvPr/>
        </p:nvSpPr>
        <p:spPr>
          <a:xfrm>
            <a:off x="1" y="687050"/>
            <a:ext cx="10396024" cy="550701"/>
          </a:xfrm>
          <a:prstGeom prst="roundRect">
            <a:avLst/>
          </a:prstGeom>
          <a:noFill/>
          <a:ln>
            <a:noFill/>
          </a:ln>
          <a:effectLst>
            <a:softEdge rad="63500"/>
          </a:effectLst>
        </p:spPr>
        <p:style>
          <a:lnRef idx="2">
            <a:schemeClr val="accent3"/>
          </a:lnRef>
          <a:fillRef idx="1">
            <a:schemeClr val="lt1"/>
          </a:fillRef>
          <a:effectRef idx="0">
            <a:schemeClr val="accent3"/>
          </a:effectRef>
          <a:fontRef idx="minor">
            <a:schemeClr val="dk1"/>
          </a:fontRef>
        </p:style>
        <p:txBody>
          <a:bodyPr rtlCol="0" anchor="ctr"/>
          <a:lstStyle/>
          <a:p>
            <a:pPr marL="0" lvl="1"/>
            <a:r>
              <a:rPr lang="vi-VN" altLang="zh-CN" sz="4000" b="1" u="sng">
                <a:ln>
                  <a:solidFill>
                    <a:srgbClr val="FF0000"/>
                  </a:solidFill>
                </a:ln>
                <a:solidFill>
                  <a:srgbClr val="00206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4000" b="1" u="sng">
                <a:ln>
                  <a:solidFill>
                    <a:srgbClr val="FF0000"/>
                  </a:solidFill>
                </a:ln>
                <a:solidFill>
                  <a:srgbClr val="002060"/>
                </a:solidFill>
                <a:latin typeface="Cambria" panose="02040503050406030204" pitchFamily="18" charset="0"/>
                <a:ea typeface="Cambria" panose="02040503050406030204" pitchFamily="18" charset="0"/>
                <a:cs typeface="Times New Roman" panose="02020603050405020304" pitchFamily="18" charset="0"/>
              </a:rPr>
              <a:t>Thuật toán:</a:t>
            </a:r>
            <a:endParaRPr lang="zh-CN" altLang="en-US" sz="4000" b="1" u="sng">
              <a:ln>
                <a:solidFill>
                  <a:srgbClr val="FF0000"/>
                </a:solidFill>
              </a:ln>
              <a:solidFill>
                <a:srgbClr val="002060"/>
              </a:solidFill>
              <a:latin typeface="Cambria" panose="02040503050406030204" pitchFamily="18" charset="0"/>
              <a:ea typeface="微软雅黑" pitchFamily="34" charset="-122"/>
              <a:cs typeface="Times New Roman" panose="02020603050405020304" pitchFamily="18" charset="0"/>
            </a:endParaRPr>
          </a:p>
        </p:txBody>
      </p:sp>
      <p:sp>
        <p:nvSpPr>
          <p:cNvPr id="11" name="Rectangle: Rounded Corners 1">
            <a:extLst>
              <a:ext uri="{FF2B5EF4-FFF2-40B4-BE49-F238E27FC236}">
                <a16:creationId xmlns:a16="http://schemas.microsoft.com/office/drawing/2014/main" id="{C6D2A899-B844-4108-96C2-E17E12961ABF}"/>
              </a:ext>
            </a:extLst>
          </p:cNvPr>
          <p:cNvSpPr/>
          <p:nvPr/>
        </p:nvSpPr>
        <p:spPr>
          <a:xfrm>
            <a:off x="0" y="842"/>
            <a:ext cx="12192000" cy="6659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sz="3600" b="1">
                <a:ln>
                  <a:solidFill>
                    <a:srgbClr val="FF0000"/>
                  </a:solidFill>
                </a:ln>
                <a:solidFill>
                  <a:srgbClr val="FF0000"/>
                </a:solidFill>
                <a:latin typeface="Times New Roman" panose="02020603050405020304" pitchFamily="18" charset="0"/>
                <a:ea typeface="微软雅黑" pitchFamily="34" charset="-122"/>
                <a:cs typeface="Times New Roman" panose="02020603050405020304" pitchFamily="18" charset="0"/>
              </a:rPr>
              <a:t>Bài 15: THUẬT TOÁN</a:t>
            </a:r>
          </a:p>
        </p:txBody>
      </p:sp>
      <p:pic>
        <p:nvPicPr>
          <p:cNvPr id="12" name="Picture 11">
            <a:extLst>
              <a:ext uri="{FF2B5EF4-FFF2-40B4-BE49-F238E27FC236}">
                <a16:creationId xmlns:a16="http://schemas.microsoft.com/office/drawing/2014/main" id="{84E915F0-6D66-431E-8F4F-B55A5B3A881A}"/>
              </a:ext>
            </a:extLst>
          </p:cNvPr>
          <p:cNvPicPr>
            <a:picLocks noChangeAspect="1"/>
          </p:cNvPicPr>
          <p:nvPr/>
        </p:nvPicPr>
        <p:blipFill>
          <a:blip r:embed="rId4">
            <a:clrChange>
              <a:clrFrom>
                <a:srgbClr val="FAFCFC"/>
              </a:clrFrom>
              <a:clrTo>
                <a:srgbClr val="FAFCFC">
                  <a:alpha val="0"/>
                </a:srgbClr>
              </a:clrTo>
            </a:clrChange>
          </a:blip>
          <a:stretch>
            <a:fillRect/>
          </a:stretch>
        </p:blipFill>
        <p:spPr>
          <a:xfrm>
            <a:off x="437135" y="4657910"/>
            <a:ext cx="2950297" cy="2185934"/>
          </a:xfrm>
          <a:prstGeom prst="rect">
            <a:avLst/>
          </a:prstGeom>
        </p:spPr>
      </p:pic>
      <p:pic>
        <p:nvPicPr>
          <p:cNvPr id="3" name="Picture 2">
            <a:extLst>
              <a:ext uri="{FF2B5EF4-FFF2-40B4-BE49-F238E27FC236}">
                <a16:creationId xmlns:a16="http://schemas.microsoft.com/office/drawing/2014/main" id="{69296676-79EA-4142-9DCB-A9A90067C154}"/>
              </a:ext>
            </a:extLst>
          </p:cNvPr>
          <p:cNvPicPr>
            <a:picLocks noChangeAspect="1"/>
          </p:cNvPicPr>
          <p:nvPr/>
        </p:nvPicPr>
        <p:blipFill rotWithShape="1">
          <a:blip r:embed="rId5">
            <a:clrChange>
              <a:clrFrom>
                <a:srgbClr val="F6FAFA"/>
              </a:clrFrom>
              <a:clrTo>
                <a:srgbClr val="F6FAFA">
                  <a:alpha val="0"/>
                </a:srgbClr>
              </a:clrTo>
            </a:clrChange>
          </a:blip>
          <a:srcRect r="13658" b="14915"/>
          <a:stretch/>
        </p:blipFill>
        <p:spPr>
          <a:xfrm>
            <a:off x="7201973" y="4410608"/>
            <a:ext cx="3384375" cy="2238820"/>
          </a:xfrm>
          <a:prstGeom prst="rect">
            <a:avLst/>
          </a:prstGeom>
        </p:spPr>
      </p:pic>
      <p:sp>
        <p:nvSpPr>
          <p:cNvPr id="18" name="Speech Bubble: Rectangle with Corners Rounded 17">
            <a:extLst>
              <a:ext uri="{FF2B5EF4-FFF2-40B4-BE49-F238E27FC236}">
                <a16:creationId xmlns:a16="http://schemas.microsoft.com/office/drawing/2014/main" id="{7C574210-296F-48F5-9979-836F5BFE3B00}"/>
              </a:ext>
            </a:extLst>
          </p:cNvPr>
          <p:cNvSpPr/>
          <p:nvPr/>
        </p:nvSpPr>
        <p:spPr>
          <a:xfrm rot="21267792">
            <a:off x="1115660" y="5529612"/>
            <a:ext cx="1736460" cy="482793"/>
          </a:xfrm>
          <a:prstGeom prst="wedgeRoundRectCallout">
            <a:avLst>
              <a:gd name="adj1" fmla="val 38545"/>
              <a:gd name="adj2" fmla="val -16851"/>
              <a:gd name="adj3" fmla="val 16667"/>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a:solidFill>
                  <a:schemeClr val="bg1"/>
                </a:solidFill>
                <a:latin typeface="UTM Facebook K&amp;T" panose="02040603050506020204" pitchFamily="18" charset="0"/>
                <a:ea typeface="Cambria" panose="02040503050406030204" pitchFamily="18" charset="0"/>
              </a:rPr>
              <a:t>INPUT</a:t>
            </a:r>
          </a:p>
        </p:txBody>
      </p:sp>
      <p:sp>
        <p:nvSpPr>
          <p:cNvPr id="20" name="Speech Bubble: Rectangle with Corners Rounded 19">
            <a:extLst>
              <a:ext uri="{FF2B5EF4-FFF2-40B4-BE49-F238E27FC236}">
                <a16:creationId xmlns:a16="http://schemas.microsoft.com/office/drawing/2014/main" id="{503C6040-DB48-4F93-8A6C-7E60479DE74F}"/>
              </a:ext>
            </a:extLst>
          </p:cNvPr>
          <p:cNvSpPr/>
          <p:nvPr/>
        </p:nvSpPr>
        <p:spPr>
          <a:xfrm rot="20837727">
            <a:off x="8318098" y="5933132"/>
            <a:ext cx="1855611" cy="475635"/>
          </a:xfrm>
          <a:prstGeom prst="wedgeRoundRectCallout">
            <a:avLst>
              <a:gd name="adj1" fmla="val 38545"/>
              <a:gd name="adj2" fmla="val -16851"/>
              <a:gd name="adj3" fmla="val 16667"/>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600">
                <a:solidFill>
                  <a:schemeClr val="bg1"/>
                </a:solidFill>
                <a:latin typeface="UTM Facebook K&amp;T" panose="02040603050506020204" pitchFamily="18" charset="0"/>
                <a:ea typeface="Cambria" panose="02040503050406030204" pitchFamily="18" charset="0"/>
              </a:rPr>
              <a:t>Output</a:t>
            </a:r>
          </a:p>
        </p:txBody>
      </p:sp>
      <p:sp>
        <p:nvSpPr>
          <p:cNvPr id="22" name="Arrow: Right 21">
            <a:extLst>
              <a:ext uri="{FF2B5EF4-FFF2-40B4-BE49-F238E27FC236}">
                <a16:creationId xmlns:a16="http://schemas.microsoft.com/office/drawing/2014/main" id="{F89144FF-85BC-4D71-8710-8786660100F4}"/>
              </a:ext>
            </a:extLst>
          </p:cNvPr>
          <p:cNvSpPr/>
          <p:nvPr/>
        </p:nvSpPr>
        <p:spPr>
          <a:xfrm>
            <a:off x="3254412" y="4968128"/>
            <a:ext cx="4651048" cy="160576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Cambria" panose="02040503050406030204" pitchFamily="18" charset="0"/>
                <a:ea typeface="Cambria" panose="02040503050406030204" pitchFamily="18" charset="0"/>
              </a:rPr>
              <a:t>Thuật toán</a:t>
            </a:r>
          </a:p>
        </p:txBody>
      </p:sp>
      <p:sp>
        <p:nvSpPr>
          <p:cNvPr id="4" name="Rectangle: Rounded Corners 3">
            <a:extLst>
              <a:ext uri="{FF2B5EF4-FFF2-40B4-BE49-F238E27FC236}">
                <a16:creationId xmlns:a16="http://schemas.microsoft.com/office/drawing/2014/main" id="{2739ED96-08A8-4CE0-93A3-FF0448060AE5}"/>
              </a:ext>
            </a:extLst>
          </p:cNvPr>
          <p:cNvSpPr/>
          <p:nvPr/>
        </p:nvSpPr>
        <p:spPr>
          <a:xfrm>
            <a:off x="133350" y="4429928"/>
            <a:ext cx="10767745" cy="2280567"/>
          </a:xfrm>
          <a:prstGeom prst="roundRect">
            <a:avLst/>
          </a:prstGeom>
          <a:noFill/>
          <a:ln w="571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ech Bubble: Rectangle with Corners Rounded 18">
            <a:extLst>
              <a:ext uri="{FF2B5EF4-FFF2-40B4-BE49-F238E27FC236}">
                <a16:creationId xmlns:a16="http://schemas.microsoft.com/office/drawing/2014/main" id="{BD356CF1-DDC8-4102-9FAB-1E58C1DD3E82}"/>
              </a:ext>
            </a:extLst>
          </p:cNvPr>
          <p:cNvSpPr/>
          <p:nvPr/>
        </p:nvSpPr>
        <p:spPr>
          <a:xfrm>
            <a:off x="7875024" y="4317503"/>
            <a:ext cx="2521001" cy="755972"/>
          </a:xfrm>
          <a:prstGeom prst="wedgeRoundRectCallout">
            <a:avLst>
              <a:gd name="adj1" fmla="val 38545"/>
              <a:gd name="adj2" fmla="val -16851"/>
              <a:gd name="adj3" fmla="val 16667"/>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rgbClr val="002060"/>
                </a:solidFill>
                <a:latin typeface="UTM Facebook K&amp;T" panose="02040603050506020204" pitchFamily="18" charset="0"/>
                <a:ea typeface="Cambria" panose="02040503050406030204" pitchFamily="18" charset="0"/>
              </a:rPr>
              <a:t>Đầu ra </a:t>
            </a:r>
          </a:p>
          <a:p>
            <a:pPr algn="ctr"/>
            <a:r>
              <a:rPr lang="en-US" sz="3200" b="1">
                <a:solidFill>
                  <a:srgbClr val="002060"/>
                </a:solidFill>
                <a:latin typeface="UTM Facebook K&amp;T" panose="02040603050506020204" pitchFamily="18" charset="0"/>
                <a:ea typeface="Cambria" panose="02040503050406030204" pitchFamily="18" charset="0"/>
              </a:rPr>
              <a:t>(sản phẩm)</a:t>
            </a:r>
          </a:p>
        </p:txBody>
      </p:sp>
      <p:sp>
        <p:nvSpPr>
          <p:cNvPr id="17" name="Speech Bubble: Rectangle with Corners Rounded 16">
            <a:extLst>
              <a:ext uri="{FF2B5EF4-FFF2-40B4-BE49-F238E27FC236}">
                <a16:creationId xmlns:a16="http://schemas.microsoft.com/office/drawing/2014/main" id="{0A10E37B-D75B-46F8-805E-04DECE09AC29}"/>
              </a:ext>
            </a:extLst>
          </p:cNvPr>
          <p:cNvSpPr/>
          <p:nvPr/>
        </p:nvSpPr>
        <p:spPr>
          <a:xfrm>
            <a:off x="566057" y="4323793"/>
            <a:ext cx="2643581" cy="648082"/>
          </a:xfrm>
          <a:prstGeom prst="wedgeRoundRectCallout">
            <a:avLst>
              <a:gd name="adj1" fmla="val 38545"/>
              <a:gd name="adj2" fmla="val -16851"/>
              <a:gd name="adj3" fmla="val 16667"/>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rgbClr val="002060"/>
                </a:solidFill>
                <a:latin typeface="UTM Facebook K&amp;T" panose="02040603050506020204" pitchFamily="18" charset="0"/>
                <a:ea typeface="Cambria" panose="02040503050406030204" pitchFamily="18" charset="0"/>
              </a:rPr>
              <a:t>Đầu vào</a:t>
            </a:r>
          </a:p>
          <a:p>
            <a:pPr algn="ctr"/>
            <a:r>
              <a:rPr lang="en-US" sz="2800" b="1">
                <a:solidFill>
                  <a:srgbClr val="002060"/>
                </a:solidFill>
                <a:latin typeface="UTM Facebook K&amp;T" panose="02040603050506020204" pitchFamily="18" charset="0"/>
                <a:ea typeface="Cambria" panose="02040503050406030204" pitchFamily="18" charset="0"/>
              </a:rPr>
              <a:t>(Nguyên liệu) </a:t>
            </a:r>
          </a:p>
        </p:txBody>
      </p:sp>
      <p:sp>
        <p:nvSpPr>
          <p:cNvPr id="21" name="Speech Bubble: Rectangle with Corners Rounded 20">
            <a:extLst>
              <a:ext uri="{FF2B5EF4-FFF2-40B4-BE49-F238E27FC236}">
                <a16:creationId xmlns:a16="http://schemas.microsoft.com/office/drawing/2014/main" id="{367DBD0A-76FF-4EB3-9D2F-8B970FE7ABEE}"/>
              </a:ext>
            </a:extLst>
          </p:cNvPr>
          <p:cNvSpPr/>
          <p:nvPr/>
        </p:nvSpPr>
        <p:spPr>
          <a:xfrm>
            <a:off x="3219154" y="4329445"/>
            <a:ext cx="4686306" cy="579033"/>
          </a:xfrm>
          <a:prstGeom prst="wedgeRoundRectCallout">
            <a:avLst>
              <a:gd name="adj1" fmla="val 38545"/>
              <a:gd name="adj2" fmla="val -16851"/>
              <a:gd name="adj3" fmla="val 16667"/>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b="1">
                <a:solidFill>
                  <a:schemeClr val="bg1"/>
                </a:solidFill>
                <a:latin typeface="UTM Facebook K&amp;T" panose="02040603050506020204" pitchFamily="18" charset="0"/>
                <a:ea typeface="Cambria" panose="02040503050406030204" pitchFamily="18" charset="0"/>
              </a:rPr>
              <a:t>Đặc điểm chung</a:t>
            </a:r>
          </a:p>
        </p:txBody>
      </p:sp>
      <p:pic>
        <p:nvPicPr>
          <p:cNvPr id="13" name="Picture 12" descr="Hình ảnh Ghi Chú Phong Cách Kinh Doanh Hoạt Hình Viết Bài Tập Về Nhà, Viết  Clipart, Phim Hoạt Hình Minh Họa, Phim Hoạt Hình Sáng Tạo Vector và PNG với  nền">
            <a:extLst>
              <a:ext uri="{FF2B5EF4-FFF2-40B4-BE49-F238E27FC236}">
                <a16:creationId xmlns:a16="http://schemas.microsoft.com/office/drawing/2014/main" id="{308A2E2E-FAE9-4DAB-98C5-5451B77FC4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2562" y="535124"/>
            <a:ext cx="1023394" cy="10233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64836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heel(1)">
                                      <p:cBhvr>
                                        <p:cTn id="44" dur="2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900"/>
                                        <p:tgtEl>
                                          <p:spTgt spid="22"/>
                                        </p:tgtEl>
                                      </p:cBhvr>
                                    </p:animEffect>
                                  </p:childTnLst>
                                </p:cTn>
                              </p:par>
                            </p:childTnLst>
                          </p:cTn>
                        </p:par>
                        <p:par>
                          <p:cTn id="61" fill="hold">
                            <p:stCondLst>
                              <p:cond delay="900"/>
                            </p:stCondLst>
                            <p:childTnLst>
                              <p:par>
                                <p:cTn id="62" presetID="2" presetClass="entr" presetSubtype="8"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500" fill="hold"/>
                                        <p:tgtEl>
                                          <p:spTgt spid="3"/>
                                        </p:tgtEl>
                                        <p:attrNameLst>
                                          <p:attrName>ppt_x</p:attrName>
                                        </p:attrNameLst>
                                      </p:cBhvr>
                                      <p:tavLst>
                                        <p:tav tm="0">
                                          <p:val>
                                            <p:strVal val="0-#ppt_w/2"/>
                                          </p:val>
                                        </p:tav>
                                        <p:tav tm="100000">
                                          <p:val>
                                            <p:strVal val="#ppt_x"/>
                                          </p:val>
                                        </p:tav>
                                      </p:tavLst>
                                    </p:anim>
                                    <p:anim calcmode="lin" valueType="num">
                                      <p:cBhvr additive="base">
                                        <p:cTn id="65" dur="500" fill="hold"/>
                                        <p:tgtEl>
                                          <p:spTgt spid="3"/>
                                        </p:tgtEl>
                                        <p:attrNameLst>
                                          <p:attrName>ppt_y</p:attrName>
                                        </p:attrNameLst>
                                      </p:cBhvr>
                                      <p:tavLst>
                                        <p:tav tm="0">
                                          <p:val>
                                            <p:strVal val="#ppt_y"/>
                                          </p:val>
                                        </p:tav>
                                        <p:tav tm="100000">
                                          <p:val>
                                            <p:strVal val="#ppt_y"/>
                                          </p:val>
                                        </p:tav>
                                      </p:tavLst>
                                    </p:anim>
                                  </p:childTnLst>
                                </p:cTn>
                              </p:par>
                            </p:childTnLst>
                          </p:cTn>
                        </p:par>
                        <p:par>
                          <p:cTn id="66" fill="hold">
                            <p:stCondLst>
                              <p:cond delay="1400"/>
                            </p:stCondLst>
                            <p:childTnLst>
                              <p:par>
                                <p:cTn id="67" presetID="2" presetClass="entr" presetSubtype="4"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8" grpId="0" animBg="1"/>
      <p:bldP spid="20" grpId="0" animBg="1"/>
      <p:bldP spid="22" grpId="0" animBg="1"/>
      <p:bldP spid="4" grpId="0" animBg="1"/>
      <p:bldP spid="19" grpId="0" animBg="1"/>
      <p:bldP spid="17"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21B0A39-5ADA-4F38-87AF-9C55153B63A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B\uFFFD\uFFFD{70D8C4DA-E499-474E-A949-370E37754537}&quot;,&quot;C:\\Users\\Techsi.v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N 6 - BÀI 15. THUẬT TOÁN"/>
</p:tagLst>
</file>

<file path=ppt/tags/tag10.xml><?xml version="1.0" encoding="utf-8"?>
<p:tagLst xmlns:a="http://schemas.openxmlformats.org/drawingml/2006/main" xmlns:r="http://schemas.openxmlformats.org/officeDocument/2006/relationships" xmlns:p="http://schemas.openxmlformats.org/presentationml/2006/main">
  <p:tag name="GENSWF_SLIDE_UID" val="{8255F6ED-442E-4D40-B29B-2184F9B7D868}:604"/>
</p:tagLst>
</file>

<file path=ppt/tags/tag11.xml><?xml version="1.0" encoding="utf-8"?>
<p:tagLst xmlns:a="http://schemas.openxmlformats.org/drawingml/2006/main" xmlns:r="http://schemas.openxmlformats.org/officeDocument/2006/relationships" xmlns:p="http://schemas.openxmlformats.org/presentationml/2006/main">
  <p:tag name="GENSWF_SLIDE_UID" val="{75565339-7087-463E-A9CB-8867540615A5}:653"/>
</p:tagLst>
</file>

<file path=ppt/tags/tag12.xml><?xml version="1.0" encoding="utf-8"?>
<p:tagLst xmlns:a="http://schemas.openxmlformats.org/drawingml/2006/main" xmlns:r="http://schemas.openxmlformats.org/officeDocument/2006/relationships" xmlns:p="http://schemas.openxmlformats.org/presentationml/2006/main">
  <p:tag name="GENSWF_SLIDE_UID" val="{866553A5-8B3E-40F9-89ED-C6711E8F08B3}:655"/>
</p:tagLst>
</file>

<file path=ppt/tags/tag13.xml><?xml version="1.0" encoding="utf-8"?>
<p:tagLst xmlns:a="http://schemas.openxmlformats.org/drawingml/2006/main" xmlns:r="http://schemas.openxmlformats.org/officeDocument/2006/relationships" xmlns:p="http://schemas.openxmlformats.org/presentationml/2006/main">
  <p:tag name="GENSWF_SLIDE_UID" val="{32B60EB0-ED3A-4173-BD5D-8AA7E93D2CE9}:656"/>
</p:tagLst>
</file>

<file path=ppt/tags/tag14.xml><?xml version="1.0" encoding="utf-8"?>
<p:tagLst xmlns:a="http://schemas.openxmlformats.org/drawingml/2006/main" xmlns:r="http://schemas.openxmlformats.org/officeDocument/2006/relationships" xmlns:p="http://schemas.openxmlformats.org/presentationml/2006/main">
  <p:tag name="GENSWF_SLIDE_UID" val="{E98A0855-B943-458D-9587-E72AE9B11F35}:634"/>
</p:tagLst>
</file>

<file path=ppt/tags/tag15.xml><?xml version="1.0" encoding="utf-8"?>
<p:tagLst xmlns:a="http://schemas.openxmlformats.org/drawingml/2006/main" xmlns:r="http://schemas.openxmlformats.org/officeDocument/2006/relationships" xmlns:p="http://schemas.openxmlformats.org/presentationml/2006/main">
  <p:tag name="GENSWF_SLIDE_UID" val="{88E97516-B148-4131-9ED6-B288EBFDE1B7}:648"/>
</p:tagLst>
</file>

<file path=ppt/tags/tag16.xml><?xml version="1.0" encoding="utf-8"?>
<p:tagLst xmlns:a="http://schemas.openxmlformats.org/drawingml/2006/main" xmlns:r="http://schemas.openxmlformats.org/officeDocument/2006/relationships" xmlns:p="http://schemas.openxmlformats.org/presentationml/2006/main">
  <p:tag name="GENSWF_SLIDE_UID" val="{13F7DCA1-BF5A-4D6A-B1DE-5A5409F659B5}:658"/>
</p:tagLst>
</file>

<file path=ppt/tags/tag17.xml><?xml version="1.0" encoding="utf-8"?>
<p:tagLst xmlns:a="http://schemas.openxmlformats.org/drawingml/2006/main" xmlns:r="http://schemas.openxmlformats.org/officeDocument/2006/relationships" xmlns:p="http://schemas.openxmlformats.org/presentationml/2006/main">
  <p:tag name="GENSWF_SLIDE_UID" val="{A3BFE8D9-1924-401F-95EC-CFCF5F586617}:659"/>
</p:tagLst>
</file>

<file path=ppt/tags/tag18.xml><?xml version="1.0" encoding="utf-8"?>
<p:tagLst xmlns:a="http://schemas.openxmlformats.org/drawingml/2006/main" xmlns:r="http://schemas.openxmlformats.org/officeDocument/2006/relationships" xmlns:p="http://schemas.openxmlformats.org/presentationml/2006/main">
  <p:tag name="GENSWF_SLIDE_UID" val="{0EAC5C15-2208-4E7E-8C2C-5B3F131EC9BB}:649"/>
</p:tagLst>
</file>

<file path=ppt/tags/tag19.xml><?xml version="1.0" encoding="utf-8"?>
<p:tagLst xmlns:a="http://schemas.openxmlformats.org/drawingml/2006/main" xmlns:r="http://schemas.openxmlformats.org/officeDocument/2006/relationships" xmlns:p="http://schemas.openxmlformats.org/presentationml/2006/main">
  <p:tag name="GENSWF_SLIDE_UID" val="{FBEF62AC-B189-4F16-A6F8-21A27D5536D9}:670"/>
</p:tagLst>
</file>

<file path=ppt/tags/tag2.xml><?xml version="1.0" encoding="utf-8"?>
<p:tagLst xmlns:a="http://schemas.openxmlformats.org/drawingml/2006/main" xmlns:r="http://schemas.openxmlformats.org/officeDocument/2006/relationships" xmlns:p="http://schemas.openxmlformats.org/presentationml/2006/main">
  <p:tag name="GENSWF_SLIDE_UID" val="{CBC6C1A7-076F-4000-B635-D069C65A2D95}:351"/>
</p:tagLst>
</file>

<file path=ppt/tags/tag20.xml><?xml version="1.0" encoding="utf-8"?>
<p:tagLst xmlns:a="http://schemas.openxmlformats.org/drawingml/2006/main" xmlns:r="http://schemas.openxmlformats.org/officeDocument/2006/relationships" xmlns:p="http://schemas.openxmlformats.org/presentationml/2006/main">
  <p:tag name="GENSWF_SLIDE_UID" val="{2ABF3635-4642-4E6F-8ED3-BA29CECE2443}:660"/>
</p:tagLst>
</file>

<file path=ppt/tags/tag21.xml><?xml version="1.0" encoding="utf-8"?>
<p:tagLst xmlns:a="http://schemas.openxmlformats.org/drawingml/2006/main" xmlns:r="http://schemas.openxmlformats.org/officeDocument/2006/relationships" xmlns:p="http://schemas.openxmlformats.org/presentationml/2006/main">
  <p:tag name="GENSWF_SLIDE_UID" val="{B994AD48-1765-47A0-AF2F-95B283D0B968}:657"/>
</p:tagLst>
</file>

<file path=ppt/tags/tag22.xml><?xml version="1.0" encoding="utf-8"?>
<p:tagLst xmlns:a="http://schemas.openxmlformats.org/drawingml/2006/main" xmlns:r="http://schemas.openxmlformats.org/officeDocument/2006/relationships" xmlns:p="http://schemas.openxmlformats.org/presentationml/2006/main">
  <p:tag name="GENSWF_SLIDE_UID" val="{2E52AB2E-964A-496F-8A41-9420888C81A6}:662"/>
</p:tagLst>
</file>

<file path=ppt/tags/tag23.xml><?xml version="1.0" encoding="utf-8"?>
<p:tagLst xmlns:a="http://schemas.openxmlformats.org/drawingml/2006/main" xmlns:r="http://schemas.openxmlformats.org/officeDocument/2006/relationships" xmlns:p="http://schemas.openxmlformats.org/presentationml/2006/main">
  <p:tag name="GENSWF_SLIDE_UID" val="{D4C3DED7-F17B-453E-94F2-01D4355AD1E7}:539"/>
</p:tagLst>
</file>

<file path=ppt/tags/tag24.xml><?xml version="1.0" encoding="utf-8"?>
<p:tagLst xmlns:a="http://schemas.openxmlformats.org/drawingml/2006/main" xmlns:r="http://schemas.openxmlformats.org/officeDocument/2006/relationships" xmlns:p="http://schemas.openxmlformats.org/presentationml/2006/main">
  <p:tag name="GENSWF_SLIDE_UID" val="{0040C0CE-FD8F-469C-8060-601E378A06F5}:661"/>
</p:tagLst>
</file>

<file path=ppt/tags/tag25.xml><?xml version="1.0" encoding="utf-8"?>
<p:tagLst xmlns:a="http://schemas.openxmlformats.org/drawingml/2006/main" xmlns:r="http://schemas.openxmlformats.org/officeDocument/2006/relationships" xmlns:p="http://schemas.openxmlformats.org/presentationml/2006/main">
  <p:tag name="GENSWF_SLIDE_UID" val="{C6C26252-3F99-445F-B895-8EBF45312969}:665"/>
</p:tagLst>
</file>

<file path=ppt/tags/tag26.xml><?xml version="1.0" encoding="utf-8"?>
<p:tagLst xmlns:a="http://schemas.openxmlformats.org/drawingml/2006/main" xmlns:r="http://schemas.openxmlformats.org/officeDocument/2006/relationships" xmlns:p="http://schemas.openxmlformats.org/presentationml/2006/main">
  <p:tag name="GENSWF_SLIDE_UID" val="{B4B85D68-21BC-489A-8D55-E9A24F1B0BE8}:666"/>
</p:tagLst>
</file>

<file path=ppt/tags/tag27.xml><?xml version="1.0" encoding="utf-8"?>
<p:tagLst xmlns:a="http://schemas.openxmlformats.org/drawingml/2006/main" xmlns:r="http://schemas.openxmlformats.org/officeDocument/2006/relationships" xmlns:p="http://schemas.openxmlformats.org/presentationml/2006/main">
  <p:tag name="GENSWF_SLIDE_UID" val="{AD168035-5352-4BAE-8843-BECB130221AD}:378"/>
</p:tagLst>
</file>

<file path=ppt/tags/tag28.xml><?xml version="1.0" encoding="utf-8"?>
<p:tagLst xmlns:a="http://schemas.openxmlformats.org/drawingml/2006/main" xmlns:r="http://schemas.openxmlformats.org/officeDocument/2006/relationships" xmlns:p="http://schemas.openxmlformats.org/presentationml/2006/main">
  <p:tag name="GENSWF_SLIDE_UID" val="{9DE82385-0562-4433-8323-8AB82398BE8F}:664"/>
</p:tagLst>
</file>

<file path=ppt/tags/tag29.xml><?xml version="1.0" encoding="utf-8"?>
<p:tagLst xmlns:a="http://schemas.openxmlformats.org/drawingml/2006/main" xmlns:r="http://schemas.openxmlformats.org/officeDocument/2006/relationships" xmlns:p="http://schemas.openxmlformats.org/presentationml/2006/main">
  <p:tag name="GENSWF_SLIDE_UID" val="{12A40058-67DC-423A-BDB7-0A1E29E7A770}:667"/>
</p:tagLst>
</file>

<file path=ppt/tags/tag3.xml><?xml version="1.0" encoding="utf-8"?>
<p:tagLst xmlns:a="http://schemas.openxmlformats.org/drawingml/2006/main" xmlns:r="http://schemas.openxmlformats.org/officeDocument/2006/relationships" xmlns:p="http://schemas.openxmlformats.org/presentationml/2006/main">
  <p:tag name="GENSWF_SLIDE_UID" val="{D209D65A-C121-4B6C-86E7-D7FCEFF7FD35}:258"/>
</p:tagLst>
</file>

<file path=ppt/tags/tag30.xml><?xml version="1.0" encoding="utf-8"?>
<p:tagLst xmlns:a="http://schemas.openxmlformats.org/drawingml/2006/main" xmlns:r="http://schemas.openxmlformats.org/officeDocument/2006/relationships" xmlns:p="http://schemas.openxmlformats.org/presentationml/2006/main">
  <p:tag name="GENSWF_SLIDE_UID" val="{A2761659-37A3-46BE-97A6-C130A2AED9F2}:668"/>
</p:tagLst>
</file>

<file path=ppt/tags/tag31.xml><?xml version="1.0" encoding="utf-8"?>
<p:tagLst xmlns:a="http://schemas.openxmlformats.org/drawingml/2006/main" xmlns:r="http://schemas.openxmlformats.org/officeDocument/2006/relationships" xmlns:p="http://schemas.openxmlformats.org/presentationml/2006/main">
  <p:tag name="GENSWF_SLIDE_UID" val="{258FEB8D-D6CF-4875-A216-8F3F01D6921E}:669"/>
</p:tagLst>
</file>

<file path=ppt/tags/tag32.xml><?xml version="1.0" encoding="utf-8"?>
<p:tagLst xmlns:a="http://schemas.openxmlformats.org/drawingml/2006/main" xmlns:r="http://schemas.openxmlformats.org/officeDocument/2006/relationships" xmlns:p="http://schemas.openxmlformats.org/presentationml/2006/main">
  <p:tag name="GENSWF_SLIDE_UID" val="{91866925-C231-4086-94A9-38A3F7AE5654}:349"/>
</p:tagLst>
</file>

<file path=ppt/tags/tag33.xml><?xml version="1.0" encoding="utf-8"?>
<p:tagLst xmlns:a="http://schemas.openxmlformats.org/drawingml/2006/main" xmlns:r="http://schemas.openxmlformats.org/officeDocument/2006/relationships" xmlns:p="http://schemas.openxmlformats.org/presentationml/2006/main">
  <p:tag name="GENSWF_SLIDE_UID" val="{2BC03743-D5D3-41C9-8B17-021F7DB4BA22}:350"/>
</p:tagLst>
</file>

<file path=ppt/tags/tag4.xml><?xml version="1.0" encoding="utf-8"?>
<p:tagLst xmlns:a="http://schemas.openxmlformats.org/drawingml/2006/main" xmlns:r="http://schemas.openxmlformats.org/officeDocument/2006/relationships" xmlns:p="http://schemas.openxmlformats.org/presentationml/2006/main">
  <p:tag name="GENSWF_SLIDE_UID" val="{01EABBA3-7162-4581-B15C-4169BF2A178B}:334"/>
</p:tagLst>
</file>

<file path=ppt/tags/tag5.xml><?xml version="1.0" encoding="utf-8"?>
<p:tagLst xmlns:a="http://schemas.openxmlformats.org/drawingml/2006/main" xmlns:r="http://schemas.openxmlformats.org/officeDocument/2006/relationships" xmlns:p="http://schemas.openxmlformats.org/presentationml/2006/main">
  <p:tag name="GENSWF_SLIDE_UID" val="{89F7614E-7367-4FFD-A04D-69CEB4F2EE34}:650"/>
</p:tagLst>
</file>

<file path=ppt/tags/tag6.xml><?xml version="1.0" encoding="utf-8"?>
<p:tagLst xmlns:a="http://schemas.openxmlformats.org/drawingml/2006/main" xmlns:r="http://schemas.openxmlformats.org/officeDocument/2006/relationships" xmlns:p="http://schemas.openxmlformats.org/presentationml/2006/main">
  <p:tag name="GENSWF_SLIDE_UID" val="{5EECF4E2-76E6-4B73-AAAD-3B3EEAAC9E0B}:671"/>
</p:tagLst>
</file>

<file path=ppt/tags/tag7.xml><?xml version="1.0" encoding="utf-8"?>
<p:tagLst xmlns:a="http://schemas.openxmlformats.org/drawingml/2006/main" xmlns:r="http://schemas.openxmlformats.org/officeDocument/2006/relationships" xmlns:p="http://schemas.openxmlformats.org/presentationml/2006/main">
  <p:tag name="GENSWF_SLIDE_UID" val="{CE8F7DA5-CFDD-4880-B711-28FCA9ED0E8F}:674"/>
</p:tagLst>
</file>

<file path=ppt/tags/tag8.xml><?xml version="1.0" encoding="utf-8"?>
<p:tagLst xmlns:a="http://schemas.openxmlformats.org/drawingml/2006/main" xmlns:r="http://schemas.openxmlformats.org/officeDocument/2006/relationships" xmlns:p="http://schemas.openxmlformats.org/presentationml/2006/main">
  <p:tag name="GENSWF_SLIDE_UID" val="{1B32BADE-7DA3-4C7C-93E2-9280CB4551FA}:652"/>
</p:tagLst>
</file>

<file path=ppt/tags/tag9.xml><?xml version="1.0" encoding="utf-8"?>
<p:tagLst xmlns:a="http://schemas.openxmlformats.org/drawingml/2006/main" xmlns:r="http://schemas.openxmlformats.org/officeDocument/2006/relationships" xmlns:p="http://schemas.openxmlformats.org/presentationml/2006/main">
  <p:tag name="GENSWF_SLIDE_UID" val="{D7A0FDFD-E44F-43DB-95AA-6100C2BCE943}:6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97766</TotalTime>
  <Words>1458</Words>
  <Application>Microsoft Office PowerPoint</Application>
  <PresentationFormat>Widescreen</PresentationFormat>
  <Paragraphs>226</Paragraphs>
  <Slides>32</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32</vt:i4>
      </vt:variant>
    </vt:vector>
  </HeadingPairs>
  <TitlesOfParts>
    <vt:vector size="49" baseType="lpstr">
      <vt:lpstr>微软雅黑</vt:lpstr>
      <vt:lpstr>Arial</vt:lpstr>
      <vt:lpstr>Ariston</vt:lpstr>
      <vt:lpstr>Barlow Condensed</vt:lpstr>
      <vt:lpstr>Calibri</vt:lpstr>
      <vt:lpstr>Calibri Light</vt:lpstr>
      <vt:lpstr>Cambria</vt:lpstr>
      <vt:lpstr>Roboto</vt:lpstr>
      <vt:lpstr>Segoe UI Black</vt:lpstr>
      <vt:lpstr>Times New Roman</vt:lpstr>
      <vt:lpstr>UTM Avo</vt:lpstr>
      <vt:lpstr>UTM Daxline</vt:lpstr>
      <vt:lpstr>UTM Facebook K&amp;T</vt:lpstr>
      <vt:lpstr>Wingdings</vt:lpstr>
      <vt:lpstr>Wingdings 2</vt:lpstr>
      <vt:lpstr>字魂36号-正文宋楷</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6 - BÀI 15. THUẬT TOÁN</dc:title>
  <dc:creator>Administrator</dc:creator>
  <cp:lastModifiedBy>Techsi.vn</cp:lastModifiedBy>
  <cp:revision>6571</cp:revision>
  <dcterms:created xsi:type="dcterms:W3CDTF">2021-09-17T22:26:27Z</dcterms:created>
  <dcterms:modified xsi:type="dcterms:W3CDTF">2025-12-12T01:38:57Z</dcterms:modified>
</cp:coreProperties>
</file>