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60" r:id="rId4"/>
    <p:sldId id="257" r:id="rId5"/>
    <p:sldId id="266" r:id="rId6"/>
    <p:sldId id="267" r:id="rId7"/>
    <p:sldId id="265" r:id="rId8"/>
    <p:sldId id="268" r:id="rId9"/>
    <p:sldId id="269" r:id="rId10"/>
    <p:sldId id="273" r:id="rId11"/>
    <p:sldId id="262" r:id="rId12"/>
    <p:sldId id="271" r:id="rId13"/>
    <p:sldId id="270" r:id="rId14"/>
    <p:sldId id="274" r:id="rId15"/>
    <p:sldId id="285" r:id="rId16"/>
    <p:sldId id="293" r:id="rId17"/>
    <p:sldId id="294" r:id="rId18"/>
    <p:sldId id="295" r:id="rId19"/>
    <p:sldId id="296"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D92C6-428B-4F01-9B2C-467342E648ED}"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722D5-AADC-4BA4-9649-ABE0A36DBEA3}" type="slidenum">
              <a:rPr lang="en-US" smtClean="0"/>
              <a:t>‹#›</a:t>
            </a:fld>
            <a:endParaRPr lang="en-US"/>
          </a:p>
        </p:txBody>
      </p:sp>
    </p:spTree>
    <p:extLst>
      <p:ext uri="{BB962C8B-B14F-4D97-AF65-F5344CB8AC3E}">
        <p14:creationId xmlns:p14="http://schemas.microsoft.com/office/powerpoint/2010/main" val="238075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87973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67577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3B18-D702-4656-B15C-D2B5830DF4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57E8E0-6AA4-4419-B476-8A08A21EB1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602CA5-93B2-48F3-9051-52552B34D6EC}"/>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5" name="Footer Placeholder 4">
            <a:extLst>
              <a:ext uri="{FF2B5EF4-FFF2-40B4-BE49-F238E27FC236}">
                <a16:creationId xmlns:a16="http://schemas.microsoft.com/office/drawing/2014/main" id="{677BBA23-B3F6-4B39-BC69-6EF685067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1BAAA-B36D-4727-993F-CF18997160C6}"/>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2571080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9745-6552-4B46-80DA-39E300C559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4A80F-D95A-4726-B769-6A48AC13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C225B-73F4-44B5-B3D1-58A3F4D46695}"/>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5" name="Footer Placeholder 4">
            <a:extLst>
              <a:ext uri="{FF2B5EF4-FFF2-40B4-BE49-F238E27FC236}">
                <a16:creationId xmlns:a16="http://schemas.microsoft.com/office/drawing/2014/main" id="{59FD7949-B0C8-4C3C-8DD0-D0ED281BC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C1B9F-E1F8-40D0-87CB-A0F680E8F08D}"/>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247626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0EEECB-1FFE-4D80-AAB4-6FAAA9F5D2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8FE14F-E2AF-45A6-84C5-6ACBC524D2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87C75-87AA-488B-8372-FEF3210CB743}"/>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5" name="Footer Placeholder 4">
            <a:extLst>
              <a:ext uri="{FF2B5EF4-FFF2-40B4-BE49-F238E27FC236}">
                <a16:creationId xmlns:a16="http://schemas.microsoft.com/office/drawing/2014/main" id="{438FE998-6F47-406B-9E12-5C44F88BE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5330B-18B4-429F-82B4-A3DF494369BF}"/>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296724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18B094E-4BF8-4006-B4AB-BB1E79FE0BE8}"/>
              </a:ext>
            </a:extLst>
          </p:cNvPr>
          <p:cNvSpPr/>
          <p:nvPr userDrawn="1"/>
        </p:nvSpPr>
        <p:spPr>
          <a:xfrm>
            <a:off x="3866467" y="224971"/>
            <a:ext cx="4164729" cy="700320"/>
          </a:xfrm>
          <a:prstGeom prst="rect">
            <a:avLst/>
          </a:prstGeom>
        </p:spPr>
        <p:txBody>
          <a:bodyPr wrap="square" lIns="0" tIns="0" rIns="0" bIns="0">
            <a:spAutoFit/>
          </a:bodyPr>
          <a:lstStyle/>
          <a:p>
            <a:r>
              <a:rPr lang="zh-CN" altLang="en-US" sz="4551" b="1" dirty="0">
                <a:solidFill>
                  <a:srgbClr val="000000"/>
                </a:solidFill>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226740572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86F0C28-DD80-4F2D-812B-0D79A45D33E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9" name="图片 18">
            <a:extLst>
              <a:ext uri="{FF2B5EF4-FFF2-40B4-BE49-F238E27FC236}">
                <a16:creationId xmlns:a16="http://schemas.microsoft.com/office/drawing/2014/main" id="{C09D30E2-F71C-423F-88CC-71A626E1583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71296"/>
          <a:stretch/>
        </p:blipFill>
        <p:spPr>
          <a:xfrm>
            <a:off x="0" y="5803900"/>
            <a:ext cx="12420600" cy="1054100"/>
          </a:xfrm>
          <a:prstGeom prst="rect">
            <a:avLst/>
          </a:prstGeom>
        </p:spPr>
      </p:pic>
      <p:pic>
        <p:nvPicPr>
          <p:cNvPr id="13" name="图片 12">
            <a:extLst>
              <a:ext uri="{FF2B5EF4-FFF2-40B4-BE49-F238E27FC236}">
                <a16:creationId xmlns:a16="http://schemas.microsoft.com/office/drawing/2014/main" id="{D1266B3F-A0F3-4D86-9CD2-5A357178697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45185"/>
          <a:stretch/>
        </p:blipFill>
        <p:spPr>
          <a:xfrm>
            <a:off x="0" y="2057400"/>
            <a:ext cx="5712850" cy="469900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4069434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endParaRPr lang="en-US" dirty="0">
              <a:solidFill>
                <a:prstClr val="black"/>
              </a:solidFill>
            </a:endParaRPr>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239986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E126-457B-410C-93DF-45B37CB2B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51B3D-A27A-4822-BAEE-AF4DDED9B8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25E14-8BB3-4C34-B836-E359CEFA1AB7}"/>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5" name="Footer Placeholder 4">
            <a:extLst>
              <a:ext uri="{FF2B5EF4-FFF2-40B4-BE49-F238E27FC236}">
                <a16:creationId xmlns:a16="http://schemas.microsoft.com/office/drawing/2014/main" id="{7DEC76C4-80B7-4523-9952-514245EE3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A5836-3193-4543-A7F4-589E3D782202}"/>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112644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A575-165B-4EC2-A72A-5943248CA3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EEDBB4-CB9F-429D-879D-F7AAB5927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652412-CC2F-4C54-A1F0-BDA3D27B53E4}"/>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5" name="Footer Placeholder 4">
            <a:extLst>
              <a:ext uri="{FF2B5EF4-FFF2-40B4-BE49-F238E27FC236}">
                <a16:creationId xmlns:a16="http://schemas.microsoft.com/office/drawing/2014/main" id="{65CBDAF9-1988-4FAF-8B8C-B193B90B3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414C2-848E-4765-8250-F9E0983CB990}"/>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363619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7B2F-2539-4B97-A3AF-06AB21AC9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4FE1E-7277-4314-8FCC-71644491CF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4871F2-BD1C-4835-AAE3-FB23FC595C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34CE01-FB92-4822-BA16-BA82662BE1DC}"/>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6" name="Footer Placeholder 5">
            <a:extLst>
              <a:ext uri="{FF2B5EF4-FFF2-40B4-BE49-F238E27FC236}">
                <a16:creationId xmlns:a16="http://schemas.microsoft.com/office/drawing/2014/main" id="{2DA2DA44-7C03-4DDA-A79C-6449AC98C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C1A39-8640-4A5A-8AB6-7B3571F630B9}"/>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191722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01AC-FF06-4907-AFEF-59DBD3A291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56AD7B-90FF-4D32-AA1B-11932DCAA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B77B80-A3D8-4F74-95D3-94ACB55C3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C09FE-CFB3-4FCC-97BC-2C00E983D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D6D950-B713-4E68-A872-B74682AC64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C52981-E41E-42E2-AB67-9BC283E8C153}"/>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8" name="Footer Placeholder 7">
            <a:extLst>
              <a:ext uri="{FF2B5EF4-FFF2-40B4-BE49-F238E27FC236}">
                <a16:creationId xmlns:a16="http://schemas.microsoft.com/office/drawing/2014/main" id="{8443705F-2D4B-45B9-B611-61DB09DC9E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C4D575-C94A-4230-ACE2-EE07BA242903}"/>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44484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2639-DE53-4EC3-A4EB-668E8E19C6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0EC20D-6EB8-4843-BA0E-43E7DEDDF5C6}"/>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4" name="Footer Placeholder 3">
            <a:extLst>
              <a:ext uri="{FF2B5EF4-FFF2-40B4-BE49-F238E27FC236}">
                <a16:creationId xmlns:a16="http://schemas.microsoft.com/office/drawing/2014/main" id="{64CE66D7-0952-487D-AA7C-8847FE9AA2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C81F43-A416-4691-A6F1-76B5ABFEBA12}"/>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188243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46EE8-AC7A-4297-BD13-C1A6174A5D34}"/>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3" name="Footer Placeholder 2">
            <a:extLst>
              <a:ext uri="{FF2B5EF4-FFF2-40B4-BE49-F238E27FC236}">
                <a16:creationId xmlns:a16="http://schemas.microsoft.com/office/drawing/2014/main" id="{976666E9-6CD7-4197-9714-9D005BF0D5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F16553-1991-46A0-B805-7A1191F27186}"/>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2826599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B318-A5DB-4451-B7C9-E9BB3C113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1CC77A-AE3E-4B70-93CB-639B9F7EA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1CFBA-6EBD-4D99-96E5-755B3A472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F53C0-212E-4E74-B854-4C4C6DF923C0}"/>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6" name="Footer Placeholder 5">
            <a:extLst>
              <a:ext uri="{FF2B5EF4-FFF2-40B4-BE49-F238E27FC236}">
                <a16:creationId xmlns:a16="http://schemas.microsoft.com/office/drawing/2014/main" id="{D37FD839-094E-42E6-974E-E30EC6343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209EB-8A74-4DDE-B916-39B435CA2168}"/>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196389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4983-22DA-4E92-AD4B-89876C47B2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9D11D-0F12-4952-845D-2541702C8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C26EC-B042-4771-8F00-9FE969F52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0A13C-FD98-4B96-AC24-D7A9FD08D972}"/>
              </a:ext>
            </a:extLst>
          </p:cNvPr>
          <p:cNvSpPr>
            <a:spLocks noGrp="1"/>
          </p:cNvSpPr>
          <p:nvPr>
            <p:ph type="dt" sz="half" idx="10"/>
          </p:nvPr>
        </p:nvSpPr>
        <p:spPr/>
        <p:txBody>
          <a:bodyPr/>
          <a:lstStyle/>
          <a:p>
            <a:fld id="{2C373357-A8D3-49B3-8BD6-D9B91BBB8A3B}" type="datetimeFigureOut">
              <a:rPr lang="en-US" smtClean="0"/>
              <a:t>12/27/2021</a:t>
            </a:fld>
            <a:endParaRPr lang="en-US"/>
          </a:p>
        </p:txBody>
      </p:sp>
      <p:sp>
        <p:nvSpPr>
          <p:cNvPr id="6" name="Footer Placeholder 5">
            <a:extLst>
              <a:ext uri="{FF2B5EF4-FFF2-40B4-BE49-F238E27FC236}">
                <a16:creationId xmlns:a16="http://schemas.microsoft.com/office/drawing/2014/main" id="{82F35FC5-3B80-4E29-9399-A674E5712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CA0B9-353C-4845-B58B-1E77066AE70E}"/>
              </a:ext>
            </a:extLst>
          </p:cNvPr>
          <p:cNvSpPr>
            <a:spLocks noGrp="1"/>
          </p:cNvSpPr>
          <p:nvPr>
            <p:ph type="sldNum" sz="quarter" idx="12"/>
          </p:nvPr>
        </p:nvSpPr>
        <p:spPr/>
        <p:txBody>
          <a:bodyPr/>
          <a:lstStyle/>
          <a:p>
            <a:fld id="{91BC716C-5A70-4189-8EAC-C61B9E5893E5}" type="slidenum">
              <a:rPr lang="en-US" smtClean="0"/>
              <a:t>‹#›</a:t>
            </a:fld>
            <a:endParaRPr lang="en-US"/>
          </a:p>
        </p:txBody>
      </p:sp>
    </p:spTree>
    <p:extLst>
      <p:ext uri="{BB962C8B-B14F-4D97-AF65-F5344CB8AC3E}">
        <p14:creationId xmlns:p14="http://schemas.microsoft.com/office/powerpoint/2010/main" val="164468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180D6-8D75-405A-AD47-AB60C4756C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0E62F-654F-44C5-A358-88E8099D42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BC567-8A75-4A7B-A98E-F829D6D52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73357-A8D3-49B3-8BD6-D9B91BBB8A3B}" type="datetimeFigureOut">
              <a:rPr lang="en-US" smtClean="0"/>
              <a:t>12/27/2021</a:t>
            </a:fld>
            <a:endParaRPr lang="en-US"/>
          </a:p>
        </p:txBody>
      </p:sp>
      <p:sp>
        <p:nvSpPr>
          <p:cNvPr id="5" name="Footer Placeholder 4">
            <a:extLst>
              <a:ext uri="{FF2B5EF4-FFF2-40B4-BE49-F238E27FC236}">
                <a16:creationId xmlns:a16="http://schemas.microsoft.com/office/drawing/2014/main" id="{1D3AFB48-7D70-4969-A8A3-8574BA82D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65F9BA-9DE5-46C5-B446-24AEF26295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C716C-5A70-4189-8EAC-C61B9E5893E5}" type="slidenum">
              <a:rPr lang="en-US" smtClean="0"/>
              <a:t>‹#›</a:t>
            </a:fld>
            <a:endParaRPr lang="en-US"/>
          </a:p>
        </p:txBody>
      </p:sp>
    </p:spTree>
    <p:extLst>
      <p:ext uri="{BB962C8B-B14F-4D97-AF65-F5344CB8AC3E}">
        <p14:creationId xmlns:p14="http://schemas.microsoft.com/office/powerpoint/2010/main" val="2893563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15054" y="0"/>
            <a:ext cx="1433923" cy="1988288"/>
          </a:xfrm>
          <a:prstGeom prst="rect">
            <a:avLst/>
          </a:prstGeom>
          <a:solidFill>
            <a:srgbClr val="91EF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8029575" y="547576"/>
            <a:ext cx="3102713" cy="893135"/>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KHỞI ĐỘNG</a:t>
            </a:r>
          </a:p>
        </p:txBody>
      </p:sp>
      <p:sp>
        <p:nvSpPr>
          <p:cNvPr id="8" name="Cloud 7"/>
          <p:cNvSpPr/>
          <p:nvPr/>
        </p:nvSpPr>
        <p:spPr>
          <a:xfrm>
            <a:off x="3786598" y="2535864"/>
            <a:ext cx="6648450" cy="2663344"/>
          </a:xfrm>
          <a:prstGeom prst="cloud">
            <a:avLst/>
          </a:prstGeom>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dirty="0">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Quan sát xung</a:t>
            </a:r>
            <a:r>
              <a:rPr lang="en-US" sz="3200" dirty="0">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200" dirty="0">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quanh em, em hãy kể những loài </a:t>
            </a:r>
            <a:r>
              <a:rPr lang="en-US" sz="3200" dirty="0" err="1">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thực</a:t>
            </a:r>
            <a:r>
              <a:rPr lang="en-US" sz="3200" dirty="0">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vật</a:t>
            </a:r>
            <a:r>
              <a:rPr lang="vi-VN" sz="3200" dirty="0">
                <a:solidFill>
                  <a:schemeClr val="accent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mà em nhìn thấy</a:t>
            </a:r>
          </a:p>
        </p:txBody>
      </p:sp>
      <p:pic>
        <p:nvPicPr>
          <p:cNvPr id="4" name="Picture 3">
            <a:extLst>
              <a:ext uri="{FF2B5EF4-FFF2-40B4-BE49-F238E27FC236}">
                <a16:creationId xmlns:a16="http://schemas.microsoft.com/office/drawing/2014/main" id="{9974B8D5-1E1F-4915-8ABC-03777526BA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9000" y1="77570" x2="22167" y2="77804"/>
                      </a14:backgroundRemoval>
                    </a14:imgEffect>
                  </a14:imgLayer>
                </a14:imgProps>
              </a:ext>
            </a:extLst>
          </a:blip>
          <a:stretch>
            <a:fillRect/>
          </a:stretch>
        </p:blipFill>
        <p:spPr>
          <a:xfrm>
            <a:off x="-533400" y="400050"/>
            <a:ext cx="9866934" cy="7038413"/>
          </a:xfrm>
          <a:prstGeom prst="rect">
            <a:avLst/>
          </a:prstGeom>
        </p:spPr>
      </p:pic>
    </p:spTree>
    <p:extLst>
      <p:ext uri="{BB962C8B-B14F-4D97-AF65-F5344CB8AC3E}">
        <p14:creationId xmlns:p14="http://schemas.microsoft.com/office/powerpoint/2010/main" val="4005361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23618"/>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MỘT SỐ NHÓM ĐẠI DIỆN THƯC VẬT</a:t>
            </a:r>
            <a:endParaRPr lang="vi-VN" sz="2400" b="1" dirty="0">
              <a:solidFill>
                <a:prstClr val="white"/>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0" y="523618"/>
            <a:ext cx="4246533" cy="3748703"/>
            <a:chOff x="0" y="523618"/>
            <a:chExt cx="4246533" cy="3748703"/>
          </a:xfrm>
        </p:grpSpPr>
        <p:grpSp>
          <p:nvGrpSpPr>
            <p:cNvPr id="14" name="Group 13"/>
            <p:cNvGrpSpPr/>
            <p:nvPr/>
          </p:nvGrpSpPr>
          <p:grpSpPr>
            <a:xfrm>
              <a:off x="217284" y="3902989"/>
              <a:ext cx="3408711" cy="369332"/>
              <a:chOff x="217284" y="3902989"/>
              <a:chExt cx="3408711" cy="369332"/>
            </a:xfrm>
          </p:grpSpPr>
          <p:sp>
            <p:nvSpPr>
              <p:cNvPr id="12" name="Rounded Rectangle 11"/>
              <p:cNvSpPr/>
              <p:nvPr/>
            </p:nvSpPr>
            <p:spPr>
              <a:xfrm>
                <a:off x="217284" y="3909744"/>
                <a:ext cx="923453" cy="319170"/>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white"/>
                    </a:solidFill>
                    <a:latin typeface="Times New Roman" panose="02020603050405020304" pitchFamily="18" charset="0"/>
                    <a:cs typeface="Times New Roman" panose="02020603050405020304" pitchFamily="18" charset="0"/>
                  </a:rPr>
                  <a:t>Hình</a:t>
                </a:r>
                <a:r>
                  <a:rPr lang="en-US" b="1" dirty="0">
                    <a:solidFill>
                      <a:prstClr val="white"/>
                    </a:solidFill>
                    <a:latin typeface="Times New Roman" panose="02020603050405020304" pitchFamily="18" charset="0"/>
                    <a:cs typeface="Times New Roman" panose="02020603050405020304" pitchFamily="18" charset="0"/>
                  </a:rPr>
                  <a:t> </a:t>
                </a:r>
              </a:p>
            </p:txBody>
          </p:sp>
          <p:sp>
            <p:nvSpPr>
              <p:cNvPr id="13" name="TextBox 12"/>
              <p:cNvSpPr txBox="1"/>
              <p:nvPr/>
            </p:nvSpPr>
            <p:spPr>
              <a:xfrm>
                <a:off x="1140737" y="3902989"/>
                <a:ext cx="2485258" cy="369332"/>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Đại diện nhóm Rêu</a:t>
                </a:r>
              </a:p>
            </p:txBody>
          </p:sp>
        </p:grpSp>
        <p:grpSp>
          <p:nvGrpSpPr>
            <p:cNvPr id="32" name="Group 31"/>
            <p:cNvGrpSpPr/>
            <p:nvPr/>
          </p:nvGrpSpPr>
          <p:grpSpPr>
            <a:xfrm>
              <a:off x="0" y="523618"/>
              <a:ext cx="4246533" cy="3422894"/>
              <a:chOff x="0" y="523618"/>
              <a:chExt cx="4246533" cy="3422894"/>
            </a:xfrm>
          </p:grpSpPr>
          <p:pic>
            <p:nvPicPr>
              <p:cNvPr id="5" name="Picture 4"/>
              <p:cNvPicPr>
                <a:picLocks noChangeAspect="1"/>
              </p:cNvPicPr>
              <p:nvPr/>
            </p:nvPicPr>
            <p:blipFill>
              <a:blip r:embed="rId2"/>
              <a:stretch>
                <a:fillRect/>
              </a:stretch>
            </p:blipFill>
            <p:spPr>
              <a:xfrm>
                <a:off x="0" y="523618"/>
                <a:ext cx="2622850" cy="3288548"/>
              </a:xfrm>
              <a:prstGeom prst="rect">
                <a:avLst/>
              </a:prstGeom>
            </p:spPr>
          </p:pic>
          <p:pic>
            <p:nvPicPr>
              <p:cNvPr id="6" name="Picture 5"/>
              <p:cNvPicPr>
                <a:picLocks noChangeAspect="1"/>
              </p:cNvPicPr>
              <p:nvPr/>
            </p:nvPicPr>
            <p:blipFill>
              <a:blip r:embed="rId3"/>
              <a:stretch>
                <a:fillRect/>
              </a:stretch>
            </p:blipFill>
            <p:spPr>
              <a:xfrm>
                <a:off x="2630128" y="523618"/>
                <a:ext cx="1325243" cy="3117201"/>
              </a:xfrm>
              <a:prstGeom prst="rect">
                <a:avLst/>
              </a:prstGeom>
            </p:spPr>
          </p:pic>
          <p:sp>
            <p:nvSpPr>
              <p:cNvPr id="24" name="TextBox 23"/>
              <p:cNvSpPr txBox="1"/>
              <p:nvPr/>
            </p:nvSpPr>
            <p:spPr>
              <a:xfrm>
                <a:off x="2338964" y="3577180"/>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rêu tường</a:t>
                </a:r>
              </a:p>
            </p:txBody>
          </p:sp>
        </p:grpSp>
      </p:grpSp>
      <p:grpSp>
        <p:nvGrpSpPr>
          <p:cNvPr id="34" name="Group 33"/>
          <p:cNvGrpSpPr/>
          <p:nvPr/>
        </p:nvGrpSpPr>
        <p:grpSpPr>
          <a:xfrm>
            <a:off x="4176021" y="508217"/>
            <a:ext cx="8097635" cy="1858375"/>
            <a:chOff x="4176021" y="508217"/>
            <a:chExt cx="8097635" cy="1858375"/>
          </a:xfrm>
        </p:grpSpPr>
        <p:pic>
          <p:nvPicPr>
            <p:cNvPr id="7" name="Picture 6"/>
            <p:cNvPicPr>
              <a:picLocks noChangeAspect="1"/>
            </p:cNvPicPr>
            <p:nvPr/>
          </p:nvPicPr>
          <p:blipFill rotWithShape="1">
            <a:blip r:embed="rId4"/>
            <a:srcRect b="23122"/>
            <a:stretch/>
          </p:blipFill>
          <p:spPr>
            <a:xfrm>
              <a:off x="4176021" y="508217"/>
              <a:ext cx="5662254" cy="1552804"/>
            </a:xfrm>
            <a:prstGeom prst="rect">
              <a:avLst/>
            </a:prstGeom>
          </p:spPr>
        </p:pic>
        <p:grpSp>
          <p:nvGrpSpPr>
            <p:cNvPr id="15" name="Group 14"/>
            <p:cNvGrpSpPr/>
            <p:nvPr/>
          </p:nvGrpSpPr>
          <p:grpSpPr>
            <a:xfrm>
              <a:off x="9838275" y="934147"/>
              <a:ext cx="2435381" cy="1019647"/>
              <a:chOff x="-367666" y="3954186"/>
              <a:chExt cx="2435381" cy="1019647"/>
            </a:xfrm>
          </p:grpSpPr>
          <p:sp>
            <p:nvSpPr>
              <p:cNvPr id="16" name="Rounded Rectangle 15"/>
              <p:cNvSpPr/>
              <p:nvPr/>
            </p:nvSpPr>
            <p:spPr>
              <a:xfrm>
                <a:off x="388297" y="3954186"/>
                <a:ext cx="923453" cy="319170"/>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white"/>
                    </a:solidFill>
                    <a:latin typeface="Times New Roman" panose="02020603050405020304" pitchFamily="18" charset="0"/>
                    <a:cs typeface="Times New Roman" panose="02020603050405020304" pitchFamily="18" charset="0"/>
                  </a:rPr>
                  <a:t>Hình</a:t>
                </a:r>
                <a:r>
                  <a:rPr lang="en-US" b="1" dirty="0">
                    <a:solidFill>
                      <a:prstClr val="white"/>
                    </a:solidFill>
                    <a:latin typeface="Times New Roman" panose="02020603050405020304" pitchFamily="18" charset="0"/>
                    <a:cs typeface="Times New Roman" panose="02020603050405020304" pitchFamily="18" charset="0"/>
                  </a:rPr>
                  <a:t> </a:t>
                </a:r>
              </a:p>
            </p:txBody>
          </p:sp>
          <p:sp>
            <p:nvSpPr>
              <p:cNvPr id="17" name="TextBox 16"/>
              <p:cNvSpPr txBox="1"/>
              <p:nvPr/>
            </p:nvSpPr>
            <p:spPr>
              <a:xfrm>
                <a:off x="-367666" y="4327502"/>
                <a:ext cx="2435381" cy="646331"/>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Đại diện nhóm Dương xỉ</a:t>
                </a:r>
              </a:p>
            </p:txBody>
          </p:sp>
        </p:grpSp>
        <p:sp>
          <p:nvSpPr>
            <p:cNvPr id="25" name="TextBox 24"/>
            <p:cNvSpPr txBox="1"/>
            <p:nvPr/>
          </p:nvSpPr>
          <p:spPr>
            <a:xfrm>
              <a:off x="7177607" y="1997260"/>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dương xỉ</a:t>
              </a:r>
            </a:p>
          </p:txBody>
        </p:sp>
      </p:grpSp>
      <p:grpSp>
        <p:nvGrpSpPr>
          <p:cNvPr id="35" name="Group 34"/>
          <p:cNvGrpSpPr/>
          <p:nvPr/>
        </p:nvGrpSpPr>
        <p:grpSpPr>
          <a:xfrm>
            <a:off x="4961814" y="2366592"/>
            <a:ext cx="7230186" cy="2191172"/>
            <a:chOff x="4960248" y="2489703"/>
            <a:chExt cx="7230186" cy="2191172"/>
          </a:xfrm>
        </p:grpSpPr>
        <p:pic>
          <p:nvPicPr>
            <p:cNvPr id="11" name="Picture 10"/>
            <p:cNvPicPr>
              <a:picLocks noChangeAspect="1"/>
            </p:cNvPicPr>
            <p:nvPr/>
          </p:nvPicPr>
          <p:blipFill rotWithShape="1">
            <a:blip r:embed="rId5"/>
            <a:srcRect t="6701" b="4393"/>
            <a:stretch/>
          </p:blipFill>
          <p:spPr>
            <a:xfrm>
              <a:off x="4960248" y="2489703"/>
              <a:ext cx="5462977" cy="1801640"/>
            </a:xfrm>
            <a:prstGeom prst="rect">
              <a:avLst/>
            </a:prstGeom>
          </p:spPr>
        </p:pic>
        <p:grpSp>
          <p:nvGrpSpPr>
            <p:cNvPr id="21" name="Group 20"/>
            <p:cNvGrpSpPr/>
            <p:nvPr/>
          </p:nvGrpSpPr>
          <p:grpSpPr>
            <a:xfrm>
              <a:off x="9394655" y="3572050"/>
              <a:ext cx="2795779" cy="750071"/>
              <a:chOff x="-367666" y="4274314"/>
              <a:chExt cx="2795779" cy="750071"/>
            </a:xfrm>
          </p:grpSpPr>
          <p:sp>
            <p:nvSpPr>
              <p:cNvPr id="22" name="Rounded Rectangle 21"/>
              <p:cNvSpPr/>
              <p:nvPr/>
            </p:nvSpPr>
            <p:spPr>
              <a:xfrm>
                <a:off x="388297" y="4274314"/>
                <a:ext cx="923453" cy="319170"/>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white"/>
                    </a:solidFill>
                    <a:latin typeface="Times New Roman" panose="02020603050405020304" pitchFamily="18" charset="0"/>
                    <a:cs typeface="Times New Roman" panose="02020603050405020304" pitchFamily="18" charset="0"/>
                  </a:rPr>
                  <a:t>Hình</a:t>
                </a:r>
                <a:r>
                  <a:rPr lang="en-US" b="1" dirty="0">
                    <a:solidFill>
                      <a:prstClr val="white"/>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367666" y="4655053"/>
                <a:ext cx="2795779" cy="369332"/>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Đại diện nhóm Hạt trần</a:t>
                </a:r>
              </a:p>
            </p:txBody>
          </p:sp>
        </p:grpSp>
        <p:sp>
          <p:nvSpPr>
            <p:cNvPr id="26" name="TextBox 25"/>
            <p:cNvSpPr txBox="1"/>
            <p:nvPr/>
          </p:nvSpPr>
          <p:spPr>
            <a:xfrm>
              <a:off x="5462408" y="4311543"/>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vạn tuế</a:t>
              </a:r>
            </a:p>
          </p:txBody>
        </p:sp>
        <p:sp>
          <p:nvSpPr>
            <p:cNvPr id="27" name="TextBox 26"/>
            <p:cNvSpPr txBox="1"/>
            <p:nvPr/>
          </p:nvSpPr>
          <p:spPr>
            <a:xfrm>
              <a:off x="7585013" y="4307630"/>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thông</a:t>
              </a:r>
            </a:p>
          </p:txBody>
        </p:sp>
      </p:grpSp>
      <p:grpSp>
        <p:nvGrpSpPr>
          <p:cNvPr id="36" name="Group 35"/>
          <p:cNvGrpSpPr/>
          <p:nvPr/>
        </p:nvGrpSpPr>
        <p:grpSpPr>
          <a:xfrm>
            <a:off x="170370" y="4500179"/>
            <a:ext cx="11723580" cy="2262278"/>
            <a:chOff x="49293" y="4607509"/>
            <a:chExt cx="11723580" cy="2262278"/>
          </a:xfrm>
        </p:grpSpPr>
        <p:pic>
          <p:nvPicPr>
            <p:cNvPr id="9" name="Picture 8"/>
            <p:cNvPicPr>
              <a:picLocks noChangeAspect="1"/>
            </p:cNvPicPr>
            <p:nvPr/>
          </p:nvPicPr>
          <p:blipFill>
            <a:blip r:embed="rId6"/>
            <a:stretch>
              <a:fillRect/>
            </a:stretch>
          </p:blipFill>
          <p:spPr>
            <a:xfrm>
              <a:off x="254573" y="4607509"/>
              <a:ext cx="7401596" cy="1919215"/>
            </a:xfrm>
            <a:prstGeom prst="rect">
              <a:avLst/>
            </a:prstGeom>
          </p:spPr>
        </p:pic>
        <p:grpSp>
          <p:nvGrpSpPr>
            <p:cNvPr id="18" name="Group 17"/>
            <p:cNvGrpSpPr/>
            <p:nvPr/>
          </p:nvGrpSpPr>
          <p:grpSpPr>
            <a:xfrm>
              <a:off x="8323503" y="5708587"/>
              <a:ext cx="3449370" cy="369332"/>
              <a:chOff x="73111" y="4779143"/>
              <a:chExt cx="3449370" cy="369332"/>
            </a:xfrm>
          </p:grpSpPr>
          <p:sp>
            <p:nvSpPr>
              <p:cNvPr id="19" name="Rounded Rectangle 18"/>
              <p:cNvSpPr/>
              <p:nvPr/>
            </p:nvSpPr>
            <p:spPr>
              <a:xfrm>
                <a:off x="73111" y="4788835"/>
                <a:ext cx="923453" cy="319170"/>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white"/>
                    </a:solidFill>
                    <a:latin typeface="Times New Roman" panose="02020603050405020304" pitchFamily="18" charset="0"/>
                    <a:cs typeface="Times New Roman" panose="02020603050405020304" pitchFamily="18" charset="0"/>
                  </a:rPr>
                  <a:t>Hình</a:t>
                </a:r>
                <a:r>
                  <a:rPr lang="en-US" b="1" dirty="0">
                    <a:solidFill>
                      <a:prstClr val="white"/>
                    </a:solidFill>
                    <a:latin typeface="Times New Roman" panose="02020603050405020304" pitchFamily="18" charset="0"/>
                    <a:cs typeface="Times New Roman" panose="02020603050405020304" pitchFamily="18" charset="0"/>
                  </a:rPr>
                  <a:t> </a:t>
                </a:r>
              </a:p>
            </p:txBody>
          </p:sp>
          <p:sp>
            <p:nvSpPr>
              <p:cNvPr id="20" name="TextBox 19"/>
              <p:cNvSpPr txBox="1"/>
              <p:nvPr/>
            </p:nvSpPr>
            <p:spPr>
              <a:xfrm>
                <a:off x="1087100" y="4779143"/>
                <a:ext cx="2435381" cy="369332"/>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Đại diện nhóm Hạt kín</a:t>
                </a:r>
              </a:p>
            </p:txBody>
          </p:sp>
        </p:grpSp>
        <p:sp>
          <p:nvSpPr>
            <p:cNvPr id="28" name="TextBox 27"/>
            <p:cNvSpPr txBox="1"/>
            <p:nvPr/>
          </p:nvSpPr>
          <p:spPr>
            <a:xfrm>
              <a:off x="49293" y="6484136"/>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xương rồng</a:t>
              </a:r>
            </a:p>
          </p:txBody>
        </p:sp>
        <p:sp>
          <p:nvSpPr>
            <p:cNvPr id="29" name="TextBox 28"/>
            <p:cNvSpPr txBox="1"/>
            <p:nvPr/>
          </p:nvSpPr>
          <p:spPr>
            <a:xfrm>
              <a:off x="1676343" y="6484136"/>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bào tấm</a:t>
              </a:r>
            </a:p>
          </p:txBody>
        </p:sp>
        <p:sp>
          <p:nvSpPr>
            <p:cNvPr id="30" name="TextBox 29"/>
            <p:cNvSpPr txBox="1"/>
            <p:nvPr/>
          </p:nvSpPr>
          <p:spPr>
            <a:xfrm>
              <a:off x="3789192" y="6500455"/>
              <a:ext cx="1907569"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Cây đào</a:t>
              </a:r>
            </a:p>
          </p:txBody>
        </p:sp>
        <p:sp>
          <p:nvSpPr>
            <p:cNvPr id="31" name="TextBox 30"/>
            <p:cNvSpPr txBox="1"/>
            <p:nvPr/>
          </p:nvSpPr>
          <p:spPr>
            <a:xfrm>
              <a:off x="6116333" y="6484136"/>
              <a:ext cx="2450471" cy="369332"/>
            </a:xfrm>
            <a:prstGeom prst="rect">
              <a:avLst/>
            </a:prstGeom>
            <a:noFill/>
          </p:spPr>
          <p:txBody>
            <a:bodyPr wrap="square" rtlCol="0">
              <a:spAutoFit/>
            </a:bodyPr>
            <a:lstStyle/>
            <a:p>
              <a:pPr algn="ctr"/>
              <a:r>
                <a:rPr lang="vi-VN" b="1" dirty="0">
                  <a:solidFill>
                    <a:prstClr val="black"/>
                  </a:solidFill>
                  <a:latin typeface="Times New Roman" panose="02020603050405020304" pitchFamily="18" charset="0"/>
                  <a:cs typeface="Times New Roman" panose="02020603050405020304" pitchFamily="18" charset="0"/>
                </a:rPr>
                <a:t>Hoa đào và quả đào</a:t>
              </a:r>
            </a:p>
          </p:txBody>
        </p:sp>
      </p:grpSp>
    </p:spTree>
    <p:extLst>
      <p:ext uri="{BB962C8B-B14F-4D97-AF65-F5344CB8AC3E}">
        <p14:creationId xmlns:p14="http://schemas.microsoft.com/office/powerpoint/2010/main" val="117335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752642"/>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latin typeface="Times New Roman" panose="02020603050405020304" pitchFamily="18" charset="0"/>
                <a:cs typeface="Times New Roman" panose="02020603050405020304" pitchFamily="18" charset="0"/>
              </a:rPr>
              <a:t>I. CÁC NHÓM THỰC VẬT</a:t>
            </a:r>
          </a:p>
        </p:txBody>
      </p:sp>
      <p:grpSp>
        <p:nvGrpSpPr>
          <p:cNvPr id="36" name="千图PPT彼岸天：ID 8661124库_组合 3">
            <a:extLst>
              <a:ext uri="{FF2B5EF4-FFF2-40B4-BE49-F238E27FC236}">
                <a16:creationId xmlns:a16="http://schemas.microsoft.com/office/drawing/2014/main" id="{CB062748-41E9-4F0A-A12D-25AAF0B73DB6}"/>
              </a:ext>
            </a:extLst>
          </p:cNvPr>
          <p:cNvGrpSpPr/>
          <p:nvPr>
            <p:custDataLst>
              <p:tags r:id="rId1"/>
            </p:custDataLst>
          </p:nvPr>
        </p:nvGrpSpPr>
        <p:grpSpPr>
          <a:xfrm>
            <a:off x="9557441" y="279520"/>
            <a:ext cx="2634559" cy="2566025"/>
            <a:chOff x="6230221" y="1399136"/>
            <a:chExt cx="3934658" cy="4059730"/>
          </a:xfrm>
        </p:grpSpPr>
        <p:sp>
          <p:nvSpPr>
            <p:cNvPr id="37" name="任意多边形 12">
              <a:extLst>
                <a:ext uri="{FF2B5EF4-FFF2-40B4-BE49-F238E27FC236}">
                  <a16:creationId xmlns:a16="http://schemas.microsoft.com/office/drawing/2014/main" id="{3DB9E718-FA7C-4B68-94A9-CC45E54FC4B1}"/>
                </a:ext>
              </a:extLst>
            </p:cNvPr>
            <p:cNvSpPr/>
            <p:nvPr/>
          </p:nvSpPr>
          <p:spPr>
            <a:xfrm rot="16200000" flipH="1">
              <a:off x="6167685" y="1461672"/>
              <a:ext cx="4059730" cy="3934658"/>
            </a:xfrm>
            <a:custGeom>
              <a:avLst/>
              <a:gdLst/>
              <a:ahLst/>
              <a:cxnLst>
                <a:cxn ang="0">
                  <a:pos x="wd2" y="hd2"/>
                </a:cxn>
                <a:cxn ang="5400000">
                  <a:pos x="wd2" y="hd2"/>
                </a:cxn>
                <a:cxn ang="10800000">
                  <a:pos x="wd2" y="hd2"/>
                </a:cxn>
                <a:cxn ang="16200000">
                  <a:pos x="wd2" y="hd2"/>
                </a:cxn>
              </a:cxnLst>
              <a:rect l="0" t="0" r="r" b="b"/>
              <a:pathLst>
                <a:path w="21500" h="21600" extrusionOk="0">
                  <a:moveTo>
                    <a:pt x="8400" y="0"/>
                  </a:moveTo>
                  <a:cubicBezTo>
                    <a:pt x="3600" y="0"/>
                    <a:pt x="0" y="3946"/>
                    <a:pt x="0" y="8723"/>
                  </a:cubicBezTo>
                  <a:cubicBezTo>
                    <a:pt x="0" y="13500"/>
                    <a:pt x="3600" y="17238"/>
                    <a:pt x="8400" y="17238"/>
                  </a:cubicBezTo>
                  <a:cubicBezTo>
                    <a:pt x="10400" y="17238"/>
                    <a:pt x="12200" y="16615"/>
                    <a:pt x="13600" y="15369"/>
                  </a:cubicBezTo>
                  <a:cubicBezTo>
                    <a:pt x="13600" y="15369"/>
                    <a:pt x="13800" y="15577"/>
                    <a:pt x="13800" y="15785"/>
                  </a:cubicBezTo>
                  <a:cubicBezTo>
                    <a:pt x="19000" y="20977"/>
                    <a:pt x="19000" y="20977"/>
                    <a:pt x="19000" y="20977"/>
                  </a:cubicBezTo>
                  <a:cubicBezTo>
                    <a:pt x="19400" y="21392"/>
                    <a:pt x="19800" y="21600"/>
                    <a:pt x="20000" y="21600"/>
                  </a:cubicBezTo>
                  <a:cubicBezTo>
                    <a:pt x="20400" y="21600"/>
                    <a:pt x="20800" y="21392"/>
                    <a:pt x="21200" y="20977"/>
                  </a:cubicBezTo>
                  <a:cubicBezTo>
                    <a:pt x="21600" y="20562"/>
                    <a:pt x="21600" y="19523"/>
                    <a:pt x="21200" y="18900"/>
                  </a:cubicBezTo>
                  <a:cubicBezTo>
                    <a:pt x="16000" y="13500"/>
                    <a:pt x="16000" y="13500"/>
                    <a:pt x="16000" y="13500"/>
                  </a:cubicBezTo>
                  <a:cubicBezTo>
                    <a:pt x="15800" y="13500"/>
                    <a:pt x="15600" y="13292"/>
                    <a:pt x="15400" y="13292"/>
                  </a:cubicBezTo>
                  <a:cubicBezTo>
                    <a:pt x="16200" y="11838"/>
                    <a:pt x="16600" y="10385"/>
                    <a:pt x="16600" y="8723"/>
                  </a:cubicBezTo>
                  <a:cubicBezTo>
                    <a:pt x="16600" y="3946"/>
                    <a:pt x="13000" y="0"/>
                    <a:pt x="8400" y="0"/>
                  </a:cubicBezTo>
                  <a:close/>
                  <a:moveTo>
                    <a:pt x="8400" y="2700"/>
                  </a:moveTo>
                  <a:cubicBezTo>
                    <a:pt x="11600" y="2700"/>
                    <a:pt x="14200" y="5400"/>
                    <a:pt x="14200" y="8723"/>
                  </a:cubicBezTo>
                  <a:cubicBezTo>
                    <a:pt x="14200" y="9762"/>
                    <a:pt x="13800" y="10800"/>
                    <a:pt x="13200" y="11838"/>
                  </a:cubicBezTo>
                  <a:cubicBezTo>
                    <a:pt x="12800" y="12669"/>
                    <a:pt x="12800" y="12669"/>
                    <a:pt x="12800" y="12669"/>
                  </a:cubicBezTo>
                  <a:cubicBezTo>
                    <a:pt x="12000" y="13292"/>
                    <a:pt x="12000" y="13292"/>
                    <a:pt x="12000" y="13292"/>
                  </a:cubicBezTo>
                  <a:cubicBezTo>
                    <a:pt x="11000" y="14123"/>
                    <a:pt x="9600" y="14538"/>
                    <a:pt x="8400" y="14538"/>
                  </a:cubicBezTo>
                  <a:cubicBezTo>
                    <a:pt x="5200" y="14538"/>
                    <a:pt x="2600" y="12046"/>
                    <a:pt x="2600" y="8723"/>
                  </a:cubicBezTo>
                  <a:cubicBezTo>
                    <a:pt x="2600" y="5400"/>
                    <a:pt x="5200" y="2700"/>
                    <a:pt x="8400" y="2700"/>
                  </a:cubicBezTo>
                  <a:close/>
                </a:path>
              </a:pathLst>
            </a:custGeom>
            <a:solidFill>
              <a:schemeClr val="accent3">
                <a:lumMod val="40000"/>
                <a:lumOff val="60000"/>
              </a:schemeClr>
            </a:solidFill>
            <a:ln w="12700">
              <a:miter lim="400000"/>
            </a:ln>
            <a:effectLst>
              <a:outerShdw blurRad="50800" dist="38100" dir="2700000" algn="tl" rotWithShape="0">
                <a:prstClr val="black">
                  <a:alpha val="40000"/>
                </a:prstClr>
              </a:outerShdw>
            </a:effectLst>
          </p:spPr>
          <p:txBody>
            <a:bodyPr anchor="ctr"/>
            <a:lstStyle/>
            <a:p>
              <a:pPr algn="ctr"/>
              <a:endParaRPr b="1">
                <a:solidFill>
                  <a:srgbClr val="000000"/>
                </a:solidFill>
                <a:latin typeface="Times New Roman" panose="02020603050405020304" pitchFamily="18" charset="0"/>
                <a:cs typeface="Times New Roman" panose="02020603050405020304" pitchFamily="18" charset="0"/>
              </a:endParaRPr>
            </a:p>
          </p:txBody>
        </p:sp>
        <p:sp>
          <p:nvSpPr>
            <p:cNvPr id="38" name="任意多边形 13">
              <a:extLst>
                <a:ext uri="{FF2B5EF4-FFF2-40B4-BE49-F238E27FC236}">
                  <a16:creationId xmlns:a16="http://schemas.microsoft.com/office/drawing/2014/main" id="{16EDF4BC-2643-4AB8-AC08-0CC63CFAFEBD}"/>
                </a:ext>
              </a:extLst>
            </p:cNvPr>
            <p:cNvSpPr/>
            <p:nvPr/>
          </p:nvSpPr>
          <p:spPr>
            <a:xfrm rot="293297">
              <a:off x="7535368" y="2245779"/>
              <a:ext cx="675407" cy="708500"/>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4"/>
            </a:solidFill>
            <a:ln w="12700">
              <a:miter lim="400000"/>
            </a:ln>
          </p:spPr>
          <p:txBody>
            <a:bodyPr anchor="ctr"/>
            <a:lstStyle/>
            <a:p>
              <a:pPr algn="ctr"/>
              <a:endParaRPr b="1">
                <a:solidFill>
                  <a:srgbClr val="000000"/>
                </a:solidFill>
                <a:latin typeface="Times New Roman" panose="02020603050405020304" pitchFamily="18" charset="0"/>
                <a:cs typeface="Times New Roman" panose="02020603050405020304" pitchFamily="18" charset="0"/>
              </a:endParaRPr>
            </a:p>
          </p:txBody>
        </p:sp>
        <p:sp>
          <p:nvSpPr>
            <p:cNvPr id="39" name="矩形 31">
              <a:extLst>
                <a:ext uri="{FF2B5EF4-FFF2-40B4-BE49-F238E27FC236}">
                  <a16:creationId xmlns:a16="http://schemas.microsoft.com/office/drawing/2014/main" id="{C8549018-45BC-4B37-968D-C579C2606AFD}"/>
                </a:ext>
              </a:extLst>
            </p:cNvPr>
            <p:cNvSpPr/>
            <p:nvPr/>
          </p:nvSpPr>
          <p:spPr>
            <a:xfrm>
              <a:off x="7129840" y="3015314"/>
              <a:ext cx="1456021" cy="417797"/>
            </a:xfrm>
            <a:prstGeom prst="rect">
              <a:avLst/>
            </a:prstGeom>
            <a:ln w="12700">
              <a:miter lim="400000"/>
            </a:ln>
            <a:extLst>
              <a:ext uri="{C572A759-6A51-4108-AA02-DFA0A04FC94B}">
                <ma14:wrappingTextBoxFlag xmlns:ma14="http://schemas.microsoft.com/office/mac/drawingml/2011/main" xmlns:p14="http://schemas.microsoft.com/office/powerpoint/2010/main" xmlns:lc="http://schemas.openxmlformats.org/drawingml/2006/lockedCanvas" xmlns="" val="1"/>
              </a:ext>
            </a:extLst>
          </p:spPr>
          <p:txBody>
            <a:bodyPr wrap="none" lIns="0" tIns="0" rIns="0" bIns="0" anchor="ctr">
              <a:noAutofit/>
            </a:bodyPr>
            <a:lstStyle/>
            <a:p>
              <a:pPr algn="ctr">
                <a:defRPr sz="1800">
                  <a:solidFill>
                    <a:srgbClr val="000000"/>
                  </a:solidFill>
                </a:defRPr>
              </a:pPr>
              <a:r>
                <a:rPr lang="en-US" altLang="zh-CN" sz="2400" b="1" dirty="0">
                  <a:solidFill>
                    <a:srgbClr val="000000"/>
                  </a:solidFill>
                  <a:latin typeface="Times New Roman" panose="02020603050405020304" pitchFamily="18" charset="0"/>
                  <a:cs typeface="Times New Roman" panose="02020603050405020304" pitchFamily="18" charset="0"/>
                </a:rPr>
                <a:t>Quan </a:t>
              </a:r>
              <a:r>
                <a:rPr lang="en-US" altLang="zh-CN" sz="2400" b="1" dirty="0" err="1">
                  <a:solidFill>
                    <a:srgbClr val="000000"/>
                  </a:solidFill>
                  <a:latin typeface="Times New Roman" panose="02020603050405020304" pitchFamily="18" charset="0"/>
                  <a:cs typeface="Times New Roman" panose="02020603050405020304" pitchFamily="18" charset="0"/>
                </a:rPr>
                <a:t>sát</a:t>
              </a:r>
              <a:endParaRPr lang="zh-CN" altLang="en-US" sz="2400" b="1" dirty="0">
                <a:solidFill>
                  <a:srgbClr val="000000"/>
                </a:solidFill>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235390" y="1814458"/>
            <a:ext cx="6491335" cy="4173648"/>
            <a:chOff x="144855" y="1421395"/>
            <a:chExt cx="6491335" cy="4173648"/>
          </a:xfrm>
        </p:grpSpPr>
        <p:pic>
          <p:nvPicPr>
            <p:cNvPr id="5122" name="Picture 2" descr="NONG TẰ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84" y="1578320"/>
              <a:ext cx="6096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44855" y="1421395"/>
              <a:ext cx="6491335" cy="41736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grpSp>
      <p:sp>
        <p:nvSpPr>
          <p:cNvPr id="40" name="TextBox 39"/>
          <p:cNvSpPr txBox="1"/>
          <p:nvPr/>
        </p:nvSpPr>
        <p:spPr>
          <a:xfrm>
            <a:off x="202352" y="6043725"/>
            <a:ext cx="6491334" cy="496867"/>
          </a:xfrm>
          <a:prstGeom prst="rect">
            <a:avLst/>
          </a:prstGeom>
          <a:noFill/>
        </p:spPr>
        <p:txBody>
          <a:bodyPr wrap="square" rtlCol="0" anchor="ctr">
            <a:spAutoFit/>
          </a:bodyPr>
          <a:lstStyle/>
          <a:p>
            <a:pPr algn="ctr">
              <a:lnSpc>
                <a:spcPct val="120000"/>
              </a:lnSpc>
            </a:pPr>
            <a:r>
              <a:rPr lang="vi-VN" sz="2400"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Cây nong tằm</a:t>
            </a:r>
            <a:r>
              <a:rPr lang="en-US" sz="2400"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400"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đường kính lớn hơn 1 mét)</a:t>
            </a:r>
          </a:p>
        </p:txBody>
      </p:sp>
      <p:graphicFrame>
        <p:nvGraphicFramePr>
          <p:cNvPr id="42" name="Table 41"/>
          <p:cNvGraphicFramePr>
            <a:graphicFrameLocks noGrp="1"/>
          </p:cNvGraphicFramePr>
          <p:nvPr>
            <p:extLst>
              <p:ext uri="{D42A27DB-BD31-4B8C-83A1-F6EECF244321}">
                <p14:modId xmlns:p14="http://schemas.microsoft.com/office/powerpoint/2010/main" val="1951195106"/>
              </p:ext>
            </p:extLst>
          </p:nvPr>
        </p:nvGraphicFramePr>
        <p:xfrm>
          <a:off x="7350377" y="2982616"/>
          <a:ext cx="4146298" cy="2155800"/>
        </p:xfrm>
        <a:graphic>
          <a:graphicData uri="http://schemas.openxmlformats.org/drawingml/2006/table">
            <a:tbl>
              <a:tblPr firstRow="1" bandRow="1">
                <a:tableStyleId>{5C22544A-7EE6-4342-B048-85BDC9FD1C3A}</a:tableStyleId>
              </a:tblPr>
              <a:tblGrid>
                <a:gridCol w="2073149">
                  <a:extLst>
                    <a:ext uri="{9D8B030D-6E8A-4147-A177-3AD203B41FA5}">
                      <a16:colId xmlns:a16="http://schemas.microsoft.com/office/drawing/2014/main" val="20000"/>
                    </a:ext>
                  </a:extLst>
                </a:gridCol>
                <a:gridCol w="2073149">
                  <a:extLst>
                    <a:ext uri="{9D8B030D-6E8A-4147-A177-3AD203B41FA5}">
                      <a16:colId xmlns:a16="http://schemas.microsoft.com/office/drawing/2014/main" val="20001"/>
                    </a:ext>
                  </a:extLst>
                </a:gridCol>
              </a:tblGrid>
              <a:tr h="431160">
                <a:tc>
                  <a:txBody>
                    <a:bodyPr/>
                    <a:lstStyle/>
                    <a:p>
                      <a:pPr algn="ctr"/>
                      <a:r>
                        <a:rPr lang="vi-VN" b="1" noProof="0" dirty="0">
                          <a:latin typeface="Times New Roman" panose="02020603050405020304" pitchFamily="18" charset="0"/>
                          <a:cs typeface="Times New Roman" panose="02020603050405020304" pitchFamily="18" charset="0"/>
                        </a:rPr>
                        <a:t>Ngành</a:t>
                      </a:r>
                      <a:r>
                        <a:rPr lang="vi-VN" b="1" baseline="0" noProof="0" dirty="0">
                          <a:latin typeface="Times New Roman" panose="02020603050405020304" pitchFamily="18" charset="0"/>
                          <a:cs typeface="Times New Roman" panose="02020603050405020304" pitchFamily="18" charset="0"/>
                        </a:rPr>
                        <a:t> thực vật</a:t>
                      </a:r>
                      <a:endParaRPr lang="vi-VN" b="1" noProof="0" dirty="0">
                        <a:latin typeface="Times New Roman" panose="02020603050405020304" pitchFamily="18" charset="0"/>
                        <a:cs typeface="Times New Roman" panose="02020603050405020304" pitchFamily="18" charset="0"/>
                      </a:endParaRPr>
                    </a:p>
                  </a:txBody>
                  <a:tcPr/>
                </a:tc>
                <a:tc>
                  <a:txBody>
                    <a:bodyPr/>
                    <a:lstStyle/>
                    <a:p>
                      <a:pPr algn="ctr"/>
                      <a:r>
                        <a:rPr lang="vi-VN" b="1" noProof="0" dirty="0">
                          <a:latin typeface="Times New Roman" panose="02020603050405020304" pitchFamily="18" charset="0"/>
                          <a:cs typeface="Times New Roman" panose="02020603050405020304" pitchFamily="18" charset="0"/>
                        </a:rPr>
                        <a:t>Số lượng</a:t>
                      </a:r>
                      <a:r>
                        <a:rPr lang="vi-VN" b="1" baseline="0" noProof="0" dirty="0">
                          <a:latin typeface="Times New Roman" panose="02020603050405020304" pitchFamily="18" charset="0"/>
                          <a:cs typeface="Times New Roman" panose="02020603050405020304" pitchFamily="18" charset="0"/>
                        </a:rPr>
                        <a:t> loài</a:t>
                      </a:r>
                      <a:endParaRPr lang="vi-VN" b="1" noProof="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31160">
                <a:tc>
                  <a:txBody>
                    <a:bodyPr/>
                    <a:lstStyle/>
                    <a:p>
                      <a:r>
                        <a:rPr lang="vi-VN" b="1" noProof="0" dirty="0">
                          <a:solidFill>
                            <a:schemeClr val="tx1"/>
                          </a:solidFill>
                          <a:latin typeface="Times New Roman" panose="02020603050405020304" pitchFamily="18" charset="0"/>
                          <a:cs typeface="Times New Roman" panose="02020603050405020304" pitchFamily="18" charset="0"/>
                        </a:rPr>
                        <a:t>Hạt kín</a:t>
                      </a:r>
                    </a:p>
                  </a:txBody>
                  <a:tcPr/>
                </a:tc>
                <a:tc>
                  <a:txBody>
                    <a:bodyPr/>
                    <a:lstStyle/>
                    <a:p>
                      <a:pPr algn="r"/>
                      <a:r>
                        <a:rPr lang="vi-VN" b="1" noProof="0" dirty="0">
                          <a:solidFill>
                            <a:schemeClr val="tx1"/>
                          </a:solidFill>
                          <a:latin typeface="Times New Roman" panose="02020603050405020304" pitchFamily="18" charset="0"/>
                          <a:cs typeface="Times New Roman" panose="02020603050405020304" pitchFamily="18" charset="0"/>
                        </a:rPr>
                        <a:t>10.300</a:t>
                      </a:r>
                    </a:p>
                  </a:txBody>
                  <a:tcPr/>
                </a:tc>
                <a:extLst>
                  <a:ext uri="{0D108BD9-81ED-4DB2-BD59-A6C34878D82A}">
                    <a16:rowId xmlns:a16="http://schemas.microsoft.com/office/drawing/2014/main" val="10001"/>
                  </a:ext>
                </a:extLst>
              </a:tr>
              <a:tr h="431160">
                <a:tc>
                  <a:txBody>
                    <a:bodyPr/>
                    <a:lstStyle/>
                    <a:p>
                      <a:r>
                        <a:rPr lang="vi-VN" b="1" noProof="0" dirty="0">
                          <a:solidFill>
                            <a:schemeClr val="tx1"/>
                          </a:solidFill>
                          <a:latin typeface="Times New Roman" panose="02020603050405020304" pitchFamily="18" charset="0"/>
                          <a:cs typeface="Times New Roman" panose="02020603050405020304" pitchFamily="18" charset="0"/>
                        </a:rPr>
                        <a:t>Dương</a:t>
                      </a:r>
                      <a:r>
                        <a:rPr lang="vi-VN" b="1" baseline="0" noProof="0" dirty="0">
                          <a:solidFill>
                            <a:schemeClr val="tx1"/>
                          </a:solidFill>
                          <a:latin typeface="Times New Roman" panose="02020603050405020304" pitchFamily="18" charset="0"/>
                          <a:cs typeface="Times New Roman" panose="02020603050405020304" pitchFamily="18" charset="0"/>
                        </a:rPr>
                        <a:t> xỉ</a:t>
                      </a:r>
                      <a:endParaRPr lang="vi-VN" b="1" noProof="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r"/>
                      <a:r>
                        <a:rPr lang="vi-VN" b="1" noProof="0" dirty="0">
                          <a:solidFill>
                            <a:schemeClr val="tx1"/>
                          </a:solidFill>
                          <a:latin typeface="Times New Roman" panose="02020603050405020304" pitchFamily="18" charset="0"/>
                          <a:cs typeface="Times New Roman" panose="02020603050405020304" pitchFamily="18" charset="0"/>
                        </a:rPr>
                        <a:t>691</a:t>
                      </a:r>
                    </a:p>
                  </a:txBody>
                  <a:tcPr/>
                </a:tc>
                <a:extLst>
                  <a:ext uri="{0D108BD9-81ED-4DB2-BD59-A6C34878D82A}">
                    <a16:rowId xmlns:a16="http://schemas.microsoft.com/office/drawing/2014/main" val="10002"/>
                  </a:ext>
                </a:extLst>
              </a:tr>
              <a:tr h="431160">
                <a:tc>
                  <a:txBody>
                    <a:bodyPr/>
                    <a:lstStyle/>
                    <a:p>
                      <a:r>
                        <a:rPr lang="vi-VN" b="1" noProof="0" dirty="0">
                          <a:solidFill>
                            <a:schemeClr val="tx1"/>
                          </a:solidFill>
                          <a:latin typeface="Times New Roman" panose="02020603050405020304" pitchFamily="18" charset="0"/>
                          <a:cs typeface="Times New Roman" panose="02020603050405020304" pitchFamily="18" charset="0"/>
                        </a:rPr>
                        <a:t>Rêu</a:t>
                      </a:r>
                    </a:p>
                  </a:txBody>
                  <a:tcPr/>
                </a:tc>
                <a:tc>
                  <a:txBody>
                    <a:bodyPr/>
                    <a:lstStyle/>
                    <a:p>
                      <a:pPr algn="r"/>
                      <a:r>
                        <a:rPr lang="vi-VN" b="1" noProof="0" dirty="0">
                          <a:solidFill>
                            <a:schemeClr val="tx1"/>
                          </a:solidFill>
                          <a:latin typeface="Times New Roman" panose="02020603050405020304" pitchFamily="18" charset="0"/>
                          <a:cs typeface="Times New Roman" panose="02020603050405020304" pitchFamily="18" charset="0"/>
                        </a:rPr>
                        <a:t>481</a:t>
                      </a:r>
                    </a:p>
                  </a:txBody>
                  <a:tcPr/>
                </a:tc>
                <a:extLst>
                  <a:ext uri="{0D108BD9-81ED-4DB2-BD59-A6C34878D82A}">
                    <a16:rowId xmlns:a16="http://schemas.microsoft.com/office/drawing/2014/main" val="10003"/>
                  </a:ext>
                </a:extLst>
              </a:tr>
              <a:tr h="431160">
                <a:tc>
                  <a:txBody>
                    <a:bodyPr/>
                    <a:lstStyle/>
                    <a:p>
                      <a:r>
                        <a:rPr lang="vi-VN" b="1" noProof="0" dirty="0">
                          <a:solidFill>
                            <a:schemeClr val="tx1"/>
                          </a:solidFill>
                          <a:latin typeface="Times New Roman" panose="02020603050405020304" pitchFamily="18" charset="0"/>
                          <a:cs typeface="Times New Roman" panose="02020603050405020304" pitchFamily="18" charset="0"/>
                        </a:rPr>
                        <a:t>Hạt trần</a:t>
                      </a:r>
                    </a:p>
                  </a:txBody>
                  <a:tcPr/>
                </a:tc>
                <a:tc>
                  <a:txBody>
                    <a:bodyPr/>
                    <a:lstStyle/>
                    <a:p>
                      <a:pPr algn="r"/>
                      <a:r>
                        <a:rPr lang="vi-VN" b="1" noProof="0" dirty="0">
                          <a:solidFill>
                            <a:schemeClr val="tx1"/>
                          </a:solidFill>
                          <a:latin typeface="Times New Roman" panose="02020603050405020304" pitchFamily="18" charset="0"/>
                          <a:cs typeface="Times New Roman" panose="02020603050405020304" pitchFamily="18" charset="0"/>
                        </a:rPr>
                        <a:t>69</a:t>
                      </a:r>
                    </a:p>
                  </a:txBody>
                  <a:tcPr/>
                </a:tc>
                <a:extLst>
                  <a:ext uri="{0D108BD9-81ED-4DB2-BD59-A6C34878D82A}">
                    <a16:rowId xmlns:a16="http://schemas.microsoft.com/office/drawing/2014/main" val="10004"/>
                  </a:ext>
                </a:extLst>
              </a:tr>
            </a:tbl>
          </a:graphicData>
        </a:graphic>
      </p:graphicFrame>
      <p:sp>
        <p:nvSpPr>
          <p:cNvPr id="43" name="TextBox 42"/>
          <p:cNvSpPr txBox="1"/>
          <p:nvPr/>
        </p:nvSpPr>
        <p:spPr>
          <a:xfrm>
            <a:off x="6891354" y="2226424"/>
            <a:ext cx="4605321" cy="830997"/>
          </a:xfrm>
          <a:prstGeom prst="rect">
            <a:avLst/>
          </a:prstGeom>
          <a:noFill/>
        </p:spPr>
        <p:txBody>
          <a:bodyPr wrap="square" rtlCol="0" anchor="ctr">
            <a:spAutoFit/>
          </a:bodyPr>
          <a:lstStyle/>
          <a:p>
            <a:pPr algn="ctr">
              <a:lnSpc>
                <a:spcPct val="120000"/>
              </a:lnSpc>
            </a:pPr>
            <a:r>
              <a:rPr lang="vi-VN" sz="2000" b="1" dirty="0">
                <a:solidFill>
                  <a:srgbClr val="092B52">
                    <a:lumMod val="75000"/>
                    <a:lumOff val="25000"/>
                  </a:srgbClr>
                </a:solidFill>
                <a:latin typeface="Times New Roman" panose="02020603050405020304" pitchFamily="18" charset="0"/>
                <a:cs typeface="Times New Roman" panose="02020603050405020304" pitchFamily="18" charset="0"/>
              </a:rPr>
              <a:t>Bảng số lượng các loài thực vật ở Việt Nam</a:t>
            </a:r>
          </a:p>
        </p:txBody>
      </p:sp>
      <p:sp>
        <p:nvSpPr>
          <p:cNvPr id="44" name="Rectangle 43"/>
          <p:cNvSpPr/>
          <p:nvPr/>
        </p:nvSpPr>
        <p:spPr>
          <a:xfrm>
            <a:off x="6989276" y="5138416"/>
            <a:ext cx="4507399" cy="950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srgbClr val="000000"/>
                </a:solidFill>
                <a:latin typeface="Times New Roman" panose="02020603050405020304" pitchFamily="18" charset="0"/>
                <a:cs typeface="Times New Roman" panose="02020603050405020304" pitchFamily="18" charset="0"/>
              </a:rPr>
              <a:t>(Theo số liệu của Tổ chức Liên minh Quốc tế Bảo tồn thiên nhiên và Tài nguyên thiên nhiên – IUCN)</a:t>
            </a:r>
          </a:p>
        </p:txBody>
      </p:sp>
      <p:sp>
        <p:nvSpPr>
          <p:cNvPr id="45" name="Rectangle 44"/>
          <p:cNvSpPr/>
          <p:nvPr/>
        </p:nvSpPr>
        <p:spPr>
          <a:xfrm>
            <a:off x="646804" y="796202"/>
            <a:ext cx="5602429" cy="74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Quan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sát</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số liệu thống kê dưới đây</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cho</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biết</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ngành</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thực</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vật</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nào</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đa</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dạng</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nhất</a:t>
            </a:r>
            <a:r>
              <a:rPr lang="en-US"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400"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49973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80">
                                          <p:stCondLst>
                                            <p:cond delay="0"/>
                                          </p:stCondLst>
                                        </p:cTn>
                                        <p:tgtEl>
                                          <p:spTgt spid="45"/>
                                        </p:tgtEl>
                                      </p:cBhvr>
                                    </p:animEffect>
                                    <p:anim calcmode="lin" valueType="num">
                                      <p:cBhvr>
                                        <p:cTn id="1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9" dur="26">
                                          <p:stCondLst>
                                            <p:cond delay="650"/>
                                          </p:stCondLst>
                                        </p:cTn>
                                        <p:tgtEl>
                                          <p:spTgt spid="45"/>
                                        </p:tgtEl>
                                      </p:cBhvr>
                                      <p:to x="100000" y="60000"/>
                                    </p:animScale>
                                    <p:animScale>
                                      <p:cBhvr>
                                        <p:cTn id="20" dur="166" decel="50000">
                                          <p:stCondLst>
                                            <p:cond delay="676"/>
                                          </p:stCondLst>
                                        </p:cTn>
                                        <p:tgtEl>
                                          <p:spTgt spid="45"/>
                                        </p:tgtEl>
                                      </p:cBhvr>
                                      <p:to x="100000" y="100000"/>
                                    </p:animScale>
                                    <p:animScale>
                                      <p:cBhvr>
                                        <p:cTn id="21" dur="26">
                                          <p:stCondLst>
                                            <p:cond delay="1312"/>
                                          </p:stCondLst>
                                        </p:cTn>
                                        <p:tgtEl>
                                          <p:spTgt spid="45"/>
                                        </p:tgtEl>
                                      </p:cBhvr>
                                      <p:to x="100000" y="80000"/>
                                    </p:animScale>
                                    <p:animScale>
                                      <p:cBhvr>
                                        <p:cTn id="22" dur="166" decel="50000">
                                          <p:stCondLst>
                                            <p:cond delay="1338"/>
                                          </p:stCondLst>
                                        </p:cTn>
                                        <p:tgtEl>
                                          <p:spTgt spid="45"/>
                                        </p:tgtEl>
                                      </p:cBhvr>
                                      <p:to x="100000" y="100000"/>
                                    </p:animScale>
                                    <p:animScale>
                                      <p:cBhvr>
                                        <p:cTn id="23" dur="26">
                                          <p:stCondLst>
                                            <p:cond delay="1642"/>
                                          </p:stCondLst>
                                        </p:cTn>
                                        <p:tgtEl>
                                          <p:spTgt spid="45"/>
                                        </p:tgtEl>
                                      </p:cBhvr>
                                      <p:to x="100000" y="90000"/>
                                    </p:animScale>
                                    <p:animScale>
                                      <p:cBhvr>
                                        <p:cTn id="24" dur="166" decel="50000">
                                          <p:stCondLst>
                                            <p:cond delay="1668"/>
                                          </p:stCondLst>
                                        </p:cTn>
                                        <p:tgtEl>
                                          <p:spTgt spid="45"/>
                                        </p:tgtEl>
                                      </p:cBhvr>
                                      <p:to x="100000" y="100000"/>
                                    </p:animScale>
                                    <p:animScale>
                                      <p:cBhvr>
                                        <p:cTn id="25" dur="26">
                                          <p:stCondLst>
                                            <p:cond delay="1808"/>
                                          </p:stCondLst>
                                        </p:cTn>
                                        <p:tgtEl>
                                          <p:spTgt spid="45"/>
                                        </p:tgtEl>
                                      </p:cBhvr>
                                      <p:to x="100000" y="95000"/>
                                    </p:animScale>
                                    <p:animScale>
                                      <p:cBhvr>
                                        <p:cTn id="26" dur="166" decel="50000">
                                          <p:stCondLst>
                                            <p:cond delay="1834"/>
                                          </p:stCondLst>
                                        </p:cTn>
                                        <p:tgtEl>
                                          <p:spTgt spid="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2" y="5304512"/>
            <a:ext cx="12192000" cy="991354"/>
          </a:xfrm>
          <a:prstGeom prst="rect">
            <a:avLst/>
          </a:prstGeom>
          <a:solidFill>
            <a:srgbClr val="099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4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EM CÓ BIẾT?</a:t>
            </a:r>
          </a:p>
        </p:txBody>
      </p:sp>
      <p:grpSp>
        <p:nvGrpSpPr>
          <p:cNvPr id="3" name="Group 2"/>
          <p:cNvGrpSpPr/>
          <p:nvPr/>
        </p:nvGrpSpPr>
        <p:grpSpPr>
          <a:xfrm>
            <a:off x="498911" y="1601274"/>
            <a:ext cx="10971641" cy="2943225"/>
            <a:chOff x="489858" y="2383530"/>
            <a:chExt cx="10971641" cy="2943225"/>
          </a:xfrm>
        </p:grpSpPr>
        <p:pic>
          <p:nvPicPr>
            <p:cNvPr id="1026" name="Picture 2" descr="Hạ nhiệt &amp;quot;cơn khát năng lượng&amp;quot; bằng tảo biển? - VINPA.org.vn - Hiệp hội  Xăng dầu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58" y="2383530"/>
              <a:ext cx="5606141"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Top 15 Dòng Tảo Biển, Tảo Biển Xoắn Spirulina Chính Hãng Tốt Nhất |  Spirulina, Nhật bản, S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749" y="2383530"/>
              <a:ext cx="5238750"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4037013" y="4720803"/>
            <a:ext cx="4409038" cy="461665"/>
          </a:xfrm>
          <a:prstGeom prst="rect">
            <a:avLst/>
          </a:prstGeom>
          <a:noFill/>
        </p:spPr>
        <p:txBody>
          <a:bodyPr wrap="square" rtlCol="0">
            <a:spAutoFit/>
          </a:bodyPr>
          <a:lstStyle/>
          <a:p>
            <a:pPr algn="ctr"/>
            <a:r>
              <a:rPr lang="vi-VN" sz="2400" b="1" i="1" dirty="0">
                <a:solidFill>
                  <a:prstClr val="black"/>
                </a:solidFill>
                <a:latin typeface="Times New Roman" panose="02020603050405020304" pitchFamily="18" charset="0"/>
                <a:cs typeface="Times New Roman" panose="02020603050405020304" pitchFamily="18" charset="0"/>
              </a:rPr>
              <a:t>Tảo biển</a:t>
            </a:r>
          </a:p>
        </p:txBody>
      </p:sp>
      <p:sp>
        <p:nvSpPr>
          <p:cNvPr id="7" name="Rounded Rectangle 6"/>
          <p:cNvSpPr/>
          <p:nvPr/>
        </p:nvSpPr>
        <p:spPr>
          <a:xfrm>
            <a:off x="4210539" y="4657428"/>
            <a:ext cx="1348967" cy="470780"/>
          </a:xfrm>
          <a:prstGeom prst="roundRect">
            <a:avLst>
              <a:gd name="adj" fmla="val 50000"/>
            </a:avLst>
          </a:prstGeom>
          <a:solidFill>
            <a:schemeClr val="accent4">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prstClr val="white"/>
                </a:solidFill>
                <a:latin typeface="Times New Roman" panose="02020603050405020304" pitchFamily="18" charset="0"/>
                <a:cs typeface="Times New Roman" panose="02020603050405020304" pitchFamily="18" charset="0"/>
              </a:rPr>
              <a:t>Hình</a:t>
            </a:r>
            <a:r>
              <a:rPr lang="en-US" sz="2400" b="1" dirty="0">
                <a:solidFill>
                  <a:prstClr val="white"/>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498911" y="187040"/>
            <a:ext cx="11163756" cy="1200329"/>
          </a:xfrm>
          <a:prstGeom prst="rect">
            <a:avLst/>
          </a:prstGeom>
        </p:spPr>
        <p:txBody>
          <a:bodyPr wrap="square">
            <a:spAutoFit/>
          </a:bodyPr>
          <a:lstStyle/>
          <a:p>
            <a:pPr algn="ctr"/>
            <a:r>
              <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 đây, nhiều quan điểm cho rằng tảo là một ngành trong giới Thực vật. Tuy nhiên, gần đây các quan điểm khác lại tách tảo ra khỏi giới Thực vật và xếp tảo vào giới </a:t>
            </a:r>
            <a:r>
              <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 sinh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đơn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rễ</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lá</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16112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een moss on brown tree trunk"/>
          <p:cNvPicPr>
            <a:picLocks noChangeAspect="1" noChangeArrowheads="1"/>
          </p:cNvPicPr>
          <p:nvPr/>
        </p:nvPicPr>
        <p:blipFill rotWithShape="1">
          <a:blip r:embed="rId3">
            <a:extLst>
              <a:ext uri="{28A0092B-C50C-407E-A947-70E740481C1C}">
                <a14:useLocalDpi xmlns:a14="http://schemas.microsoft.com/office/drawing/2010/main" val="0"/>
              </a:ext>
            </a:extLst>
          </a:blip>
          <a:srcRect l="-11" t="12139" r="2981" b="4118"/>
          <a:stretch/>
        </p:blipFill>
        <p:spPr bwMode="auto">
          <a:xfrm>
            <a:off x="-130629" y="-111966"/>
            <a:ext cx="12322629" cy="7072603"/>
          </a:xfrm>
          <a:prstGeom prst="rect">
            <a:avLst/>
          </a:prstGeom>
          <a:noFill/>
          <a:effectLst>
            <a:softEdge rad="0"/>
          </a:effectLst>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5" name="Rectangle 4"/>
          <p:cNvSpPr/>
          <p:nvPr/>
        </p:nvSpPr>
        <p:spPr>
          <a:xfrm>
            <a:off x="-130630" y="2275861"/>
            <a:ext cx="12322629" cy="201038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endParaRPr lang="en-US" sz="4400" b="1" dirty="0">
              <a:solidFill>
                <a:schemeClr val="bg1"/>
              </a:solidFill>
              <a:latin typeface="Times New Roman" panose="02020603050405020304" pitchFamily="18" charset="0"/>
              <a:cs typeface="Times New Roman" panose="02020603050405020304" pitchFamily="18" charset="0"/>
            </a:endParaRPr>
          </a:p>
          <a:p>
            <a:pPr algn="ctr">
              <a:lnSpc>
                <a:spcPct val="120000"/>
              </a:lnSpc>
            </a:pPr>
            <a:r>
              <a:rPr lang="en-US" sz="4400" b="1" dirty="0">
                <a:solidFill>
                  <a:srgbClr val="00B050"/>
                </a:solidFill>
                <a:latin typeface="Times New Roman" panose="02020603050405020304" pitchFamily="18" charset="0"/>
                <a:cs typeface="Times New Roman" panose="02020603050405020304" pitchFamily="18" charset="0"/>
              </a:rPr>
              <a:t>II. THỰC VẬT KHÔNG CÓ MẠCH DẪN</a:t>
            </a:r>
          </a:p>
          <a:p>
            <a:pPr algn="ctr">
              <a:lnSpc>
                <a:spcPct val="120000"/>
              </a:lnSpc>
            </a:pPr>
            <a:r>
              <a:rPr lang="en-US" sz="4400" b="1" dirty="0">
                <a:solidFill>
                  <a:srgbClr val="00B050"/>
                </a:solidFill>
                <a:latin typeface="Times New Roman" panose="02020603050405020304" pitchFamily="18" charset="0"/>
                <a:cs typeface="Times New Roman" panose="02020603050405020304" pitchFamily="18" charset="0"/>
              </a:rPr>
              <a:t>(RÊU)</a:t>
            </a:r>
          </a:p>
          <a:p>
            <a:pPr algn="ctr">
              <a:lnSpc>
                <a:spcPct val="120000"/>
              </a:lnSpc>
            </a:pPr>
            <a:endParaRPr lang="en-US" sz="4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772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4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9629" y="2353766"/>
            <a:ext cx="10115398" cy="4096724"/>
            <a:chOff x="356816" y="1498390"/>
            <a:chExt cx="10115398" cy="4096724"/>
          </a:xfrm>
        </p:grpSpPr>
        <p:sp>
          <p:nvSpPr>
            <p:cNvPr id="2" name="Flowchart: Merge 1"/>
            <p:cNvSpPr/>
            <p:nvPr/>
          </p:nvSpPr>
          <p:spPr>
            <a:xfrm rot="16397474">
              <a:off x="4192550" y="1407768"/>
              <a:ext cx="3334870" cy="4771389"/>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148" name="Picture 4" descr="green moss on gray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736" y="2088630"/>
              <a:ext cx="4269478" cy="2847742"/>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p:cNvSpPr/>
            <p:nvPr/>
          </p:nvSpPr>
          <p:spPr>
            <a:xfrm>
              <a:off x="356816" y="1498390"/>
              <a:ext cx="5129759" cy="4096724"/>
            </a:xfrm>
            <a:prstGeom prst="flowChartConnector">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7685686" y="49471"/>
            <a:ext cx="3587469" cy="2687598"/>
            <a:chOff x="288888" y="61335"/>
            <a:chExt cx="3587469" cy="2687598"/>
          </a:xfrm>
        </p:grpSpPr>
        <p:grpSp>
          <p:nvGrpSpPr>
            <p:cNvPr id="11" name="Group 10"/>
            <p:cNvGrpSpPr/>
            <p:nvPr/>
          </p:nvGrpSpPr>
          <p:grpSpPr>
            <a:xfrm>
              <a:off x="288888" y="784331"/>
              <a:ext cx="3587469" cy="1964602"/>
              <a:chOff x="187826" y="4725909"/>
              <a:chExt cx="3587469" cy="1964602"/>
            </a:xfrm>
          </p:grpSpPr>
          <p:sp>
            <p:nvSpPr>
              <p:cNvPr id="13" name="Rectangle 12"/>
              <p:cNvSpPr/>
              <p:nvPr/>
            </p:nvSpPr>
            <p:spPr>
              <a:xfrm>
                <a:off x="199176" y="4910126"/>
                <a:ext cx="3576119" cy="178038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ound Same Side Corner Rectangle 13"/>
              <p:cNvSpPr/>
              <p:nvPr/>
            </p:nvSpPr>
            <p:spPr>
              <a:xfrm>
                <a:off x="199177" y="4725909"/>
                <a:ext cx="3576118" cy="320307"/>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p:cNvSpPr txBox="1"/>
              <p:nvPr/>
            </p:nvSpPr>
            <p:spPr>
              <a:xfrm>
                <a:off x="187826" y="5349314"/>
                <a:ext cx="3467478" cy="1200329"/>
              </a:xfrm>
              <a:prstGeom prst="rect">
                <a:avLst/>
              </a:prstGeom>
              <a:noFill/>
            </p:spPr>
            <p:txBody>
              <a:bodyPr wrap="square" rtlCol="0">
                <a:spAutoFit/>
              </a:bodyPr>
              <a:lstStyle/>
              <a:p>
                <a:pPr algn="just">
                  <a:lnSpc>
                    <a:spcPct val="120000"/>
                  </a:lnSpc>
                </a:pPr>
                <a:r>
                  <a:rPr lang="vi-VN" sz="2000" b="1" dirty="0">
                    <a:latin typeface="Times New Roman" panose="02020603050405020304" pitchFamily="18" charset="0"/>
                    <a:cs typeface="Times New Roman" panose="02020603050405020304" pitchFamily="18" charset="0"/>
                  </a:rPr>
                  <a:t>Quan sát hình bên, cho</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biết những đặc điểm giúp em nhận biết được rêu.</a:t>
                </a:r>
              </a:p>
            </p:txBody>
          </p:sp>
        </p:grpSp>
        <p:pic>
          <p:nvPicPr>
            <p:cNvPr id="12" name="Picture 6" descr="Question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67" y="61335"/>
              <a:ext cx="1350362" cy="135036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6789369" y="5791748"/>
            <a:ext cx="5260111"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0998A7"/>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200" dirty="0">
                <a:solidFill>
                  <a:srgbClr val="0998A7"/>
                </a:solidFill>
                <a:latin typeface="Times New Roman" panose="02020603050405020304" pitchFamily="18" charset="0"/>
                <a:ea typeface="#9Slide03 Roboto Condensed" panose="02000000000000000000" pitchFamily="2" charset="0"/>
                <a:cs typeface="Times New Roman" panose="02020603050405020304" pitchFamily="18" charset="0"/>
              </a:rPr>
              <a:t> 19.2. </a:t>
            </a:r>
            <a:r>
              <a:rPr lang="vi-VN" sz="2200" dirty="0">
                <a:solidFill>
                  <a:srgbClr val="0998A7"/>
                </a:solidFill>
                <a:latin typeface="Times New Roman" panose="02020603050405020304" pitchFamily="18" charset="0"/>
                <a:ea typeface="#9Slide03 Roboto Condensed" panose="02000000000000000000" pitchFamily="2" charset="0"/>
                <a:cs typeface="Times New Roman" panose="02020603050405020304" pitchFamily="18" charset="0"/>
              </a:rPr>
              <a:t>Rêu mọc trên đá dưới tán rừng</a:t>
            </a:r>
          </a:p>
        </p:txBody>
      </p:sp>
      <p:sp>
        <p:nvSpPr>
          <p:cNvPr id="5" name="TextBox 4"/>
          <p:cNvSpPr txBox="1"/>
          <p:nvPr/>
        </p:nvSpPr>
        <p:spPr>
          <a:xfrm>
            <a:off x="1366464" y="304517"/>
            <a:ext cx="6087776" cy="1421928"/>
          </a:xfrm>
          <a:prstGeom prst="rect">
            <a:avLst/>
          </a:prstGeom>
          <a:noFill/>
        </p:spPr>
        <p:txBody>
          <a:bodyPr wrap="square" rtlCol="0" anchor="ctr">
            <a:spAutoFit/>
          </a:bodyPr>
          <a:lstStyle/>
          <a:p>
            <a:pPr marL="285750" indent="-285750" algn="just">
              <a:lnSpc>
                <a:spcPct val="120000"/>
              </a:lnSpc>
              <a:buFont typeface="Wingdings" panose="05000000000000000000" pitchFamily="2" charset="2"/>
              <a:buChar char="§"/>
            </a:pPr>
            <a:r>
              <a:rPr lang="vi-VN" sz="2400" b="1" dirty="0">
                <a:solidFill>
                  <a:srgbClr val="FF0000"/>
                </a:solidFill>
                <a:latin typeface="Times New Roman" panose="02020603050405020304" pitchFamily="18" charset="0"/>
                <a:cs typeface="Times New Roman" panose="02020603050405020304" pitchFamily="18" charset="0"/>
              </a:rPr>
              <a:t>Rêu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nhỏ</a:t>
            </a:r>
            <a:r>
              <a:rPr lang="vi-VN" sz="2400" b="1" dirty="0">
                <a:solidFill>
                  <a:srgbClr val="FF0000"/>
                </a:solidFill>
                <a:latin typeface="Times New Roman" panose="02020603050405020304" pitchFamily="18" charset="0"/>
                <a:cs typeface="Times New Roman" panose="02020603050405020304" pitchFamily="18" charset="0"/>
              </a:rPr>
              <a:t>, mọc thành từng đám.</a:t>
            </a:r>
          </a:p>
          <a:p>
            <a:pPr marL="285750" indent="-285750" algn="just">
              <a:lnSpc>
                <a:spcPct val="120000"/>
              </a:lnSpc>
              <a:buFont typeface="Wingdings" panose="05000000000000000000" pitchFamily="2" charset="2"/>
              <a:buChar char="§"/>
            </a:pPr>
            <a:r>
              <a:rPr lang="vi-VN" sz="2400" b="1" dirty="0">
                <a:solidFill>
                  <a:srgbClr val="FF0000"/>
                </a:solidFill>
                <a:latin typeface="Times New Roman" panose="02020603050405020304" pitchFamily="18" charset="0"/>
                <a:cs typeface="Times New Roman" panose="02020603050405020304" pitchFamily="18" charset="0"/>
              </a:rPr>
              <a:t>Sống nơi ẩm ướt, dưới tán cây,</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trên đá….</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3514828" y="2737069"/>
            <a:ext cx="1325243" cy="3117201"/>
          </a:xfrm>
          <a:prstGeom prst="rect">
            <a:avLst/>
          </a:prstGeom>
        </p:spPr>
      </p:pic>
      <p:pic>
        <p:nvPicPr>
          <p:cNvPr id="6154" name="Picture 27"/>
          <p:cNvPicPr>
            <a:picLocks noChangeAspect="1" noChangeArrowheads="1"/>
          </p:cNvPicPr>
          <p:nvPr/>
        </p:nvPicPr>
        <p:blipFill rotWithShape="1">
          <a:blip r:embed="rId5">
            <a:lum contrast="30000"/>
            <a:extLst>
              <a:ext uri="{28A0092B-C50C-407E-A947-70E740481C1C}">
                <a14:useLocalDpi xmlns:a14="http://schemas.microsoft.com/office/drawing/2010/main" val="0"/>
              </a:ext>
            </a:extLst>
          </a:blip>
          <a:srcRect l="7810" t="3235" r="49566" b="10086"/>
          <a:stretch/>
        </p:blipFill>
        <p:spPr bwMode="auto">
          <a:xfrm>
            <a:off x="666973" y="2898039"/>
            <a:ext cx="2858071" cy="269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609" y="313921"/>
            <a:ext cx="1346855" cy="1346855"/>
          </a:xfrm>
          <a:prstGeom prst="rect">
            <a:avLst/>
          </a:prstGeom>
        </p:spPr>
      </p:pic>
    </p:spTree>
    <p:extLst>
      <p:ext uri="{BB962C8B-B14F-4D97-AF65-F5344CB8AC3E}">
        <p14:creationId xmlns:p14="http://schemas.microsoft.com/office/powerpoint/2010/main" val="1432682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PPT彼岸天：ID 8661124库_组合 1">
            <a:extLst>
              <a:ext uri="{FF2B5EF4-FFF2-40B4-BE49-F238E27FC236}">
                <a16:creationId xmlns:a16="http://schemas.microsoft.com/office/drawing/2014/main" id="{8AB01651-2DAD-472A-ABB7-EB716401AECA}"/>
              </a:ext>
            </a:extLst>
          </p:cNvPr>
          <p:cNvGrpSpPr/>
          <p:nvPr>
            <p:custDataLst>
              <p:tags r:id="rId1"/>
            </p:custDataLst>
          </p:nvPr>
        </p:nvGrpSpPr>
        <p:grpSpPr>
          <a:xfrm>
            <a:off x="188240" y="101056"/>
            <a:ext cx="3878634" cy="3672408"/>
            <a:chOff x="172320" y="1952836"/>
            <a:chExt cx="3878634" cy="3672408"/>
          </a:xfrm>
        </p:grpSpPr>
        <p:sp>
          <p:nvSpPr>
            <p:cNvPr id="3" name="矩形 3">
              <a:extLst>
                <a:ext uri="{FF2B5EF4-FFF2-40B4-BE49-F238E27FC236}">
                  <a16:creationId xmlns:a16="http://schemas.microsoft.com/office/drawing/2014/main" id="{6D813C68-DD4E-4FB8-93A0-A6415E144FB4}"/>
                </a:ext>
              </a:extLst>
            </p:cNvPr>
            <p:cNvSpPr/>
            <p:nvPr/>
          </p:nvSpPr>
          <p:spPr>
            <a:xfrm>
              <a:off x="172320" y="3606949"/>
              <a:ext cx="3878634" cy="71322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r>
                <a:rPr lang="en-US" altLang="zh-CN" sz="3200" b="1" dirty="0">
                  <a:solidFill>
                    <a:srgbClr val="FFFFFF"/>
                  </a:solidFill>
                  <a:latin typeface="Times New Roman" panose="02020603050405020304" pitchFamily="18" charset="0"/>
                  <a:cs typeface="Times New Roman" panose="02020603050405020304" pitchFamily="18" charset="0"/>
                </a:rPr>
                <a:t>TÌM HIỂU VỀ RÊU</a:t>
              </a:r>
              <a:endParaRPr lang="zh-CN" altLang="en-US" sz="3200" b="1" dirty="0">
                <a:solidFill>
                  <a:srgbClr val="FFFFFF"/>
                </a:solidFill>
                <a:latin typeface="Times New Roman" panose="02020603050405020304" pitchFamily="18" charset="0"/>
                <a:cs typeface="Times New Roman" panose="02020603050405020304" pitchFamily="18" charset="0"/>
              </a:endParaRPr>
            </a:p>
          </p:txBody>
        </p:sp>
        <p:grpSp>
          <p:nvGrpSpPr>
            <p:cNvPr id="6" name="组合 27">
              <a:extLst>
                <a:ext uri="{FF2B5EF4-FFF2-40B4-BE49-F238E27FC236}">
                  <a16:creationId xmlns:a16="http://schemas.microsoft.com/office/drawing/2014/main" id="{16A8B0F4-5E23-4720-8F45-DCC499741CD7}"/>
                </a:ext>
              </a:extLst>
            </p:cNvPr>
            <p:cNvGrpSpPr/>
            <p:nvPr/>
          </p:nvGrpSpPr>
          <p:grpSpPr>
            <a:xfrm>
              <a:off x="920269" y="1952836"/>
              <a:ext cx="1474002" cy="1474002"/>
              <a:chOff x="4343400" y="1854885"/>
              <a:chExt cx="457200" cy="457200"/>
            </a:xfrm>
          </p:grpSpPr>
          <p:sp>
            <p:nvSpPr>
              <p:cNvPr id="8" name="椭圆 29">
                <a:extLst>
                  <a:ext uri="{FF2B5EF4-FFF2-40B4-BE49-F238E27FC236}">
                    <a16:creationId xmlns:a16="http://schemas.microsoft.com/office/drawing/2014/main" id="{FC7ACA3E-EF6A-48AE-BA51-2FB2C84D0A6D}"/>
                  </a:ext>
                </a:extLst>
              </p:cNvPr>
              <p:cNvSpPr/>
              <p:nvPr/>
            </p:nvSpPr>
            <p:spPr>
              <a:xfrm>
                <a:off x="4343400" y="1854885"/>
                <a:ext cx="457200" cy="457200"/>
              </a:xfrm>
              <a:prstGeom prst="ellipse">
                <a:avLst/>
              </a:prstGeom>
              <a:solidFill>
                <a:schemeClr val="bg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latin typeface="Times New Roman" panose="02020603050405020304" pitchFamily="18" charset="0"/>
                  <a:cs typeface="Times New Roman" panose="02020603050405020304" pitchFamily="18" charset="0"/>
                </a:endParaRPr>
              </a:p>
            </p:txBody>
          </p:sp>
          <p:sp>
            <p:nvSpPr>
              <p:cNvPr id="9" name="椭圆 30">
                <a:extLst>
                  <a:ext uri="{FF2B5EF4-FFF2-40B4-BE49-F238E27FC236}">
                    <a16:creationId xmlns:a16="http://schemas.microsoft.com/office/drawing/2014/main" id="{BA8B6CBF-4049-483E-BF08-06E5A1F7A1FF}"/>
                  </a:ext>
                </a:extLst>
              </p:cNvPr>
              <p:cNvSpPr/>
              <p:nvPr/>
            </p:nvSpPr>
            <p:spPr>
              <a:xfrm>
                <a:off x="4408030" y="1919516"/>
                <a:ext cx="327939" cy="327939"/>
              </a:xfrm>
              <a:prstGeom prst="ellipse">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endParaRPr sz="4000" dirty="0">
                  <a:solidFill>
                    <a:srgbClr val="FFFFFF"/>
                  </a:solidFill>
                  <a:latin typeface="Times New Roman" panose="02020603050405020304" pitchFamily="18" charset="0"/>
                  <a:cs typeface="Times New Roman" panose="02020603050405020304" pitchFamily="18" charset="0"/>
                </a:endParaRPr>
              </a:p>
            </p:txBody>
          </p:sp>
        </p:grpSp>
        <p:sp>
          <p:nvSpPr>
            <p:cNvPr id="5" name="文本框 13">
              <a:extLst>
                <a:ext uri="{FF2B5EF4-FFF2-40B4-BE49-F238E27FC236}">
                  <a16:creationId xmlns:a16="http://schemas.microsoft.com/office/drawing/2014/main" id="{308CEA00-EDC3-4F22-A7AC-B61E658C4F5E}"/>
                </a:ext>
              </a:extLst>
            </p:cNvPr>
            <p:cNvSpPr txBox="1">
              <a:spLocks/>
            </p:cNvSpPr>
            <p:nvPr/>
          </p:nvSpPr>
          <p:spPr>
            <a:xfrm>
              <a:off x="302140" y="4413468"/>
              <a:ext cx="2710261" cy="1211776"/>
            </a:xfrm>
            <a:prstGeom prst="rect">
              <a:avLst/>
            </a:prstGeom>
          </p:spPr>
          <p:txBody>
            <a:bodyPr vert="horz" wrap="square" lIns="0" tIns="108000" rIns="0" bIns="0" anchor="t" anchorCtr="1">
              <a:normAutofit/>
            </a:bodyPr>
            <a:lstStyle/>
            <a:p>
              <a:pPr algn="ctr">
                <a:lnSpc>
                  <a:spcPct val="120000"/>
                </a:lnSpc>
              </a:pPr>
              <a:endParaRPr lang="zh-CN" altLang="en-US" sz="1400" dirty="0">
                <a:solidFill>
                  <a:srgbClr val="000000">
                    <a:lumMod val="100000"/>
                  </a:srgbClr>
                </a:solidFill>
                <a:latin typeface="Times New Roman" panose="02020603050405020304" pitchFamily="18" charset="0"/>
                <a:cs typeface="Times New Roman" panose="02020603050405020304" pitchFamily="18" charset="0"/>
              </a:endParaRPr>
            </a:p>
          </p:txBody>
        </p:sp>
      </p:grpSp>
      <p:sp>
        <p:nvSpPr>
          <p:cNvPr id="16" name="AutoShape 2" descr="Rêu thật sấy khô (Tưới nước là xanh tươi lại) đóng hộp chuyên dụng làm lớp  phủ trang trí chậu cảnh, terrarium, bonsai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3554" y="2494220"/>
            <a:ext cx="4246533" cy="3785485"/>
            <a:chOff x="0" y="523618"/>
            <a:chExt cx="4246533" cy="3785485"/>
          </a:xfrm>
        </p:grpSpPr>
        <p:grpSp>
          <p:nvGrpSpPr>
            <p:cNvPr id="22" name="Group 21"/>
            <p:cNvGrpSpPr/>
            <p:nvPr/>
          </p:nvGrpSpPr>
          <p:grpSpPr>
            <a:xfrm>
              <a:off x="588476" y="3939771"/>
              <a:ext cx="3284844" cy="369332"/>
              <a:chOff x="588476" y="3939771"/>
              <a:chExt cx="3284844" cy="369332"/>
            </a:xfrm>
          </p:grpSpPr>
          <p:sp>
            <p:nvSpPr>
              <p:cNvPr id="27" name="Rounded Rectangle 26"/>
              <p:cNvSpPr/>
              <p:nvPr/>
            </p:nvSpPr>
            <p:spPr>
              <a:xfrm>
                <a:off x="588476" y="3946526"/>
                <a:ext cx="923453" cy="319170"/>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white"/>
                    </a:solidFill>
                    <a:latin typeface="Times New Roman" panose="02020603050405020304" pitchFamily="18" charset="0"/>
                    <a:cs typeface="Times New Roman" panose="02020603050405020304" pitchFamily="18" charset="0"/>
                  </a:rPr>
                  <a:t>Hình</a:t>
                </a:r>
                <a:r>
                  <a:rPr lang="en-US" b="1" dirty="0">
                    <a:solidFill>
                      <a:prstClr val="white"/>
                    </a:solidFill>
                    <a:latin typeface="Times New Roman" panose="02020603050405020304" pitchFamily="18" charset="0"/>
                    <a:cs typeface="Times New Roman" panose="02020603050405020304" pitchFamily="18" charset="0"/>
                  </a:rPr>
                  <a:t> </a:t>
                </a:r>
              </a:p>
            </p:txBody>
          </p:sp>
          <p:sp>
            <p:nvSpPr>
              <p:cNvPr id="28" name="TextBox 27"/>
              <p:cNvSpPr txBox="1"/>
              <p:nvPr/>
            </p:nvSpPr>
            <p:spPr>
              <a:xfrm>
                <a:off x="1511929" y="3939771"/>
                <a:ext cx="2361391" cy="369332"/>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Đại diện nhóm Rêu</a:t>
                </a:r>
              </a:p>
            </p:txBody>
          </p:sp>
        </p:grpSp>
        <p:grpSp>
          <p:nvGrpSpPr>
            <p:cNvPr id="23" name="Group 22"/>
            <p:cNvGrpSpPr/>
            <p:nvPr/>
          </p:nvGrpSpPr>
          <p:grpSpPr>
            <a:xfrm>
              <a:off x="0" y="523618"/>
              <a:ext cx="4246533" cy="3392116"/>
              <a:chOff x="0" y="523618"/>
              <a:chExt cx="4246533" cy="3392116"/>
            </a:xfrm>
          </p:grpSpPr>
          <p:pic>
            <p:nvPicPr>
              <p:cNvPr id="24" name="Picture 23"/>
              <p:cNvPicPr>
                <a:picLocks noChangeAspect="1"/>
              </p:cNvPicPr>
              <p:nvPr/>
            </p:nvPicPr>
            <p:blipFill>
              <a:blip r:embed="rId5"/>
              <a:stretch>
                <a:fillRect/>
              </a:stretch>
            </p:blipFill>
            <p:spPr>
              <a:xfrm>
                <a:off x="0" y="523618"/>
                <a:ext cx="2622850" cy="3288548"/>
              </a:xfrm>
              <a:prstGeom prst="rect">
                <a:avLst/>
              </a:prstGeom>
            </p:spPr>
          </p:pic>
          <p:pic>
            <p:nvPicPr>
              <p:cNvPr id="25" name="Picture 24"/>
              <p:cNvPicPr>
                <a:picLocks noChangeAspect="1"/>
              </p:cNvPicPr>
              <p:nvPr/>
            </p:nvPicPr>
            <p:blipFill>
              <a:blip r:embed="rId6"/>
              <a:stretch>
                <a:fillRect/>
              </a:stretch>
            </p:blipFill>
            <p:spPr>
              <a:xfrm>
                <a:off x="2630128" y="523618"/>
                <a:ext cx="1325243" cy="3117201"/>
              </a:xfrm>
              <a:prstGeom prst="rect">
                <a:avLst/>
              </a:prstGeom>
            </p:spPr>
          </p:pic>
          <p:sp>
            <p:nvSpPr>
              <p:cNvPr id="26" name="TextBox 25"/>
              <p:cNvSpPr txBox="1"/>
              <p:nvPr/>
            </p:nvSpPr>
            <p:spPr>
              <a:xfrm>
                <a:off x="2338964" y="3577180"/>
                <a:ext cx="1907569" cy="338554"/>
              </a:xfrm>
              <a:prstGeom prst="rect">
                <a:avLst/>
              </a:prstGeom>
              <a:noFill/>
            </p:spPr>
            <p:txBody>
              <a:bodyPr wrap="square" rtlCol="0">
                <a:spAutoFit/>
              </a:bodyPr>
              <a:lstStyle/>
              <a:p>
                <a:pPr algn="ctr"/>
                <a:r>
                  <a:rPr lang="vi-VN" sz="1600" dirty="0">
                    <a:solidFill>
                      <a:prstClr val="black"/>
                    </a:solidFill>
                    <a:latin typeface="Times New Roman" panose="02020603050405020304" pitchFamily="18" charset="0"/>
                    <a:cs typeface="Times New Roman" panose="02020603050405020304" pitchFamily="18" charset="0"/>
                  </a:rPr>
                  <a:t>Cây rêu tường</a:t>
                </a:r>
              </a:p>
            </p:txBody>
          </p:sp>
        </p:grpSp>
      </p:grpSp>
      <p:grpSp>
        <p:nvGrpSpPr>
          <p:cNvPr id="39" name="Group 2">
            <a:extLst>
              <a:ext uri="{FF2B5EF4-FFF2-40B4-BE49-F238E27FC236}">
                <a16:creationId xmlns:a16="http://schemas.microsoft.com/office/drawing/2014/main" id="{E33DD5D7-B6C9-46E0-940D-BBC7CF8EAB39}"/>
              </a:ext>
            </a:extLst>
          </p:cNvPr>
          <p:cNvGrpSpPr/>
          <p:nvPr/>
        </p:nvGrpSpPr>
        <p:grpSpPr>
          <a:xfrm>
            <a:off x="7504668" y="822979"/>
            <a:ext cx="1227614" cy="1218967"/>
            <a:chOff x="5212899" y="2547940"/>
            <a:chExt cx="1227614" cy="1218967"/>
          </a:xfrm>
        </p:grpSpPr>
        <p:sp>
          <p:nvSpPr>
            <p:cNvPr id="43" name="Teardrop 93">
              <a:extLst>
                <a:ext uri="{FF2B5EF4-FFF2-40B4-BE49-F238E27FC236}">
                  <a16:creationId xmlns:a16="http://schemas.microsoft.com/office/drawing/2014/main" id="{679264A8-DE10-4FEA-8D9C-A06C95021486}"/>
                </a:ext>
              </a:extLst>
            </p:cNvPr>
            <p:cNvSpPr>
              <a:spLocks noChangeAspect="1"/>
            </p:cNvSpPr>
            <p:nvPr/>
          </p:nvSpPr>
          <p:spPr>
            <a:xfrm>
              <a:off x="5212899" y="2547940"/>
              <a:ext cx="1218967" cy="1218967"/>
            </a:xfrm>
            <a:prstGeom prst="teardrop">
              <a:avLst/>
            </a:prstGeom>
            <a:solidFill>
              <a:schemeClr val="accent3">
                <a:alpha val="91000"/>
              </a:schemeClr>
            </a:solidFill>
            <a:ln w="9525" cmpd="sng">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latin typeface="Times New Roman" panose="02020603050405020304" pitchFamily="18" charset="0"/>
                <a:cs typeface="Times New Roman" panose="02020603050405020304" pitchFamily="18" charset="0"/>
              </a:endParaRPr>
            </a:p>
          </p:txBody>
        </p:sp>
        <p:sp>
          <p:nvSpPr>
            <p:cNvPr id="45" name="Rectangle 96">
              <a:extLst>
                <a:ext uri="{FF2B5EF4-FFF2-40B4-BE49-F238E27FC236}">
                  <a16:creationId xmlns:a16="http://schemas.microsoft.com/office/drawing/2014/main" id="{2EAA0DD0-9D3B-4C55-914D-1FF79780983F}"/>
                </a:ext>
              </a:extLst>
            </p:cNvPr>
            <p:cNvSpPr/>
            <p:nvPr/>
          </p:nvSpPr>
          <p:spPr>
            <a:xfrm>
              <a:off x="5999367" y="2571912"/>
              <a:ext cx="441146" cy="507831"/>
            </a:xfrm>
            <a:prstGeom prst="rect">
              <a:avLst/>
            </a:prstGeom>
          </p:spPr>
          <p:txBody>
            <a:bodyPr wrap="none">
              <a:noAutofit/>
            </a:bodyPr>
            <a:lstStyle/>
            <a:p>
              <a:pPr algn="ctr"/>
              <a:r>
                <a:rPr lang="en-US" sz="2800" dirty="0">
                  <a:solidFill>
                    <a:srgbClr val="FFFFFF"/>
                  </a:solidFill>
                  <a:latin typeface="Times New Roman" panose="02020603050405020304" pitchFamily="18" charset="0"/>
                  <a:cs typeface="Times New Roman" panose="02020603050405020304" pitchFamily="18" charset="0"/>
                </a:rPr>
                <a:t>03</a:t>
              </a:r>
            </a:p>
          </p:txBody>
        </p:sp>
      </p:grpSp>
      <p:grpSp>
        <p:nvGrpSpPr>
          <p:cNvPr id="49" name="千图PPT彼岸天：ID 8661124库_组合 56">
            <a:extLst>
              <a:ext uri="{FF2B5EF4-FFF2-40B4-BE49-F238E27FC236}">
                <a16:creationId xmlns:a16="http://schemas.microsoft.com/office/drawing/2014/main" id="{160FCCC0-C4D2-42B2-A32A-3CD7B8882496}"/>
              </a:ext>
            </a:extLst>
          </p:cNvPr>
          <p:cNvGrpSpPr/>
          <p:nvPr>
            <p:custDataLst>
              <p:tags r:id="rId2"/>
            </p:custDataLst>
          </p:nvPr>
        </p:nvGrpSpPr>
        <p:grpSpPr>
          <a:xfrm>
            <a:off x="6028232" y="1824374"/>
            <a:ext cx="1511793" cy="1371875"/>
            <a:chOff x="3736463" y="3549335"/>
            <a:chExt cx="1511793" cy="1371875"/>
          </a:xfrm>
        </p:grpSpPr>
        <p:cxnSp>
          <p:nvCxnSpPr>
            <p:cNvPr id="50" name="Straight Arrow Connector 89">
              <a:extLst>
                <a:ext uri="{FF2B5EF4-FFF2-40B4-BE49-F238E27FC236}">
                  <a16:creationId xmlns:a16="http://schemas.microsoft.com/office/drawing/2014/main" id="{0E54D4DC-3DF5-45A1-8382-7C73B96C1236}"/>
                </a:ext>
              </a:extLst>
            </p:cNvPr>
            <p:cNvCxnSpPr/>
            <p:nvPr/>
          </p:nvCxnSpPr>
          <p:spPr>
            <a:xfrm flipV="1">
              <a:off x="4953416" y="3549335"/>
              <a:ext cx="294840" cy="152908"/>
            </a:xfrm>
            <a:prstGeom prst="straightConnector1">
              <a:avLst/>
            </a:prstGeom>
            <a:ln w="19050">
              <a:solidFill>
                <a:schemeClr val="accent1">
                  <a:lumMod val="75000"/>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51" name="Group 3">
              <a:extLst>
                <a:ext uri="{FF2B5EF4-FFF2-40B4-BE49-F238E27FC236}">
                  <a16:creationId xmlns:a16="http://schemas.microsoft.com/office/drawing/2014/main" id="{1998D0EC-B29F-4241-A4A5-D363082D5806}"/>
                </a:ext>
              </a:extLst>
            </p:cNvPr>
            <p:cNvGrpSpPr/>
            <p:nvPr/>
          </p:nvGrpSpPr>
          <p:grpSpPr>
            <a:xfrm>
              <a:off x="3736463" y="3702243"/>
              <a:ext cx="1228286" cy="1218967"/>
              <a:chOff x="3736463" y="3702243"/>
              <a:chExt cx="1228286" cy="1218967"/>
            </a:xfrm>
          </p:grpSpPr>
          <p:sp>
            <p:nvSpPr>
              <p:cNvPr id="55" name="Teardrop 88">
                <a:extLst>
                  <a:ext uri="{FF2B5EF4-FFF2-40B4-BE49-F238E27FC236}">
                    <a16:creationId xmlns:a16="http://schemas.microsoft.com/office/drawing/2014/main" id="{249E5F22-0953-4725-A0BC-C583C8EDEE9C}"/>
                  </a:ext>
                </a:extLst>
              </p:cNvPr>
              <p:cNvSpPr>
                <a:spLocks noChangeAspect="1"/>
              </p:cNvSpPr>
              <p:nvPr/>
            </p:nvSpPr>
            <p:spPr>
              <a:xfrm>
                <a:off x="3736463" y="3702243"/>
                <a:ext cx="1218968" cy="1218967"/>
              </a:xfrm>
              <a:prstGeom prst="teardrop">
                <a:avLst/>
              </a:prstGeom>
              <a:solidFill>
                <a:schemeClr val="accent1">
                  <a:lumMod val="75000"/>
                  <a:alpha val="91000"/>
                </a:schemeClr>
              </a:solidFill>
              <a:ln w="9525" cmpd="sng">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latin typeface="Times New Roman" panose="02020603050405020304" pitchFamily="18" charset="0"/>
                  <a:cs typeface="Times New Roman" panose="02020603050405020304" pitchFamily="18" charset="0"/>
                </a:endParaRPr>
              </a:p>
            </p:txBody>
          </p:sp>
          <p:sp>
            <p:nvSpPr>
              <p:cNvPr id="56" name="Freeform: Shape 90">
                <a:extLst>
                  <a:ext uri="{FF2B5EF4-FFF2-40B4-BE49-F238E27FC236}">
                    <a16:creationId xmlns:a16="http://schemas.microsoft.com/office/drawing/2014/main" id="{36F6ABA9-AD13-471A-A29D-B080009B4BCD}"/>
                  </a:ext>
                </a:extLst>
              </p:cNvPr>
              <p:cNvSpPr>
                <a:spLocks/>
              </p:cNvSpPr>
              <p:nvPr/>
            </p:nvSpPr>
            <p:spPr bwMode="auto">
              <a:xfrm>
                <a:off x="4141299" y="4107078"/>
                <a:ext cx="409295" cy="409295"/>
              </a:xfrm>
              <a:custGeom>
                <a:avLst/>
                <a:gdLst>
                  <a:gd name="T0" fmla="*/ 203214612 w 21441"/>
                  <a:gd name="T1" fmla="*/ 184548185 h 21440"/>
                  <a:gd name="T2" fmla="*/ 141532061 w 21441"/>
                  <a:gd name="T3" fmla="*/ 122815975 h 21440"/>
                  <a:gd name="T4" fmla="*/ 155746587 w 21441"/>
                  <a:gd name="T5" fmla="*/ 77946171 h 21440"/>
                  <a:gd name="T6" fmla="*/ 77882590 w 21441"/>
                  <a:gd name="T7" fmla="*/ 0 h 21440"/>
                  <a:gd name="T8" fmla="*/ 0 w 21441"/>
                  <a:gd name="T9" fmla="*/ 77946171 h 21440"/>
                  <a:gd name="T10" fmla="*/ 77872847 w 21441"/>
                  <a:gd name="T11" fmla="*/ 155891448 h 21440"/>
                  <a:gd name="T12" fmla="*/ 122889569 w 21441"/>
                  <a:gd name="T13" fmla="*/ 141539158 h 21440"/>
                  <a:gd name="T14" fmla="*/ 184533138 w 21441"/>
                  <a:gd name="T15" fmla="*/ 203243120 h 21440"/>
                  <a:gd name="T16" fmla="*/ 204154170 w 21441"/>
                  <a:gd name="T17" fmla="*/ 204182663 h 21440"/>
                  <a:gd name="T18" fmla="*/ 203214612 w 21441"/>
                  <a:gd name="T19" fmla="*/ 184548185 h 21440"/>
                  <a:gd name="T20" fmla="*/ 25967005 w 21441"/>
                  <a:gd name="T21" fmla="*/ 77946171 h 21440"/>
                  <a:gd name="T22" fmla="*/ 77872847 w 21441"/>
                  <a:gd name="T23" fmla="*/ 26000928 h 21440"/>
                  <a:gd name="T24" fmla="*/ 129778600 w 21441"/>
                  <a:gd name="T25" fmla="*/ 77946171 h 21440"/>
                  <a:gd name="T26" fmla="*/ 77872847 w 21441"/>
                  <a:gd name="T27" fmla="*/ 129900273 h 21440"/>
                  <a:gd name="T28" fmla="*/ 25967005 w 21441"/>
                  <a:gd name="T29" fmla="*/ 77946171 h 21440"/>
                  <a:gd name="T30" fmla="*/ 25967005 w 21441"/>
                  <a:gd name="T31" fmla="*/ 77946171 h 214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441" h="21440">
                    <a:moveTo>
                      <a:pt x="20973" y="19043"/>
                    </a:moveTo>
                    <a:lnTo>
                      <a:pt x="14607" y="12673"/>
                    </a:lnTo>
                    <a:cubicBezTo>
                      <a:pt x="15530" y="11363"/>
                      <a:pt x="16074" y="9767"/>
                      <a:pt x="16074" y="8043"/>
                    </a:cubicBezTo>
                    <a:cubicBezTo>
                      <a:pt x="16074" y="3601"/>
                      <a:pt x="12476" y="0"/>
                      <a:pt x="8038" y="0"/>
                    </a:cubicBezTo>
                    <a:cubicBezTo>
                      <a:pt x="3599" y="0"/>
                      <a:pt x="0" y="3601"/>
                      <a:pt x="0" y="8043"/>
                    </a:cubicBezTo>
                    <a:cubicBezTo>
                      <a:pt x="0" y="12485"/>
                      <a:pt x="3599" y="16086"/>
                      <a:pt x="8037" y="16086"/>
                    </a:cubicBezTo>
                    <a:cubicBezTo>
                      <a:pt x="9768" y="16086"/>
                      <a:pt x="11371" y="15537"/>
                      <a:pt x="12683" y="14605"/>
                    </a:cubicBezTo>
                    <a:lnTo>
                      <a:pt x="19045" y="20972"/>
                    </a:lnTo>
                    <a:cubicBezTo>
                      <a:pt x="19629" y="21556"/>
                      <a:pt x="20540" y="21600"/>
                      <a:pt x="21070" y="21069"/>
                    </a:cubicBezTo>
                    <a:cubicBezTo>
                      <a:pt x="21600" y="20539"/>
                      <a:pt x="21556" y="19627"/>
                      <a:pt x="20973" y="19043"/>
                    </a:cubicBezTo>
                    <a:close/>
                    <a:moveTo>
                      <a:pt x="2680" y="8043"/>
                    </a:moveTo>
                    <a:cubicBezTo>
                      <a:pt x="2680" y="5087"/>
                      <a:pt x="5083" y="2683"/>
                      <a:pt x="8037" y="2683"/>
                    </a:cubicBezTo>
                    <a:cubicBezTo>
                      <a:pt x="10991" y="2683"/>
                      <a:pt x="13394" y="5087"/>
                      <a:pt x="13394" y="8043"/>
                    </a:cubicBezTo>
                    <a:cubicBezTo>
                      <a:pt x="13394" y="10999"/>
                      <a:pt x="10991" y="13404"/>
                      <a:pt x="8037" y="13404"/>
                    </a:cubicBezTo>
                    <a:cubicBezTo>
                      <a:pt x="5083" y="13404"/>
                      <a:pt x="2680" y="10999"/>
                      <a:pt x="2680" y="8043"/>
                    </a:cubicBezTo>
                    <a:close/>
                    <a:moveTo>
                      <a:pt x="2680" y="8043"/>
                    </a:moveTo>
                  </a:path>
                </a:pathLst>
              </a:custGeom>
              <a:solidFill>
                <a:srgbClr val="FFFFFF"/>
              </a:solidFill>
              <a:ln>
                <a:noFill/>
              </a:ln>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57" name="Rectangle 91">
                <a:extLst>
                  <a:ext uri="{FF2B5EF4-FFF2-40B4-BE49-F238E27FC236}">
                    <a16:creationId xmlns:a16="http://schemas.microsoft.com/office/drawing/2014/main" id="{8FE4E57F-7B32-4923-8409-65A5AD10B985}"/>
                  </a:ext>
                </a:extLst>
              </p:cNvPr>
              <p:cNvSpPr/>
              <p:nvPr/>
            </p:nvSpPr>
            <p:spPr>
              <a:xfrm>
                <a:off x="4523603" y="3711350"/>
                <a:ext cx="441146" cy="507831"/>
              </a:xfrm>
              <a:prstGeom prst="rect">
                <a:avLst/>
              </a:prstGeom>
            </p:spPr>
            <p:txBody>
              <a:bodyPr wrap="none">
                <a:noAutofit/>
              </a:bodyPr>
              <a:lstStyle/>
              <a:p>
                <a:pPr algn="ctr"/>
                <a:r>
                  <a:rPr lang="en-US" sz="2800" dirty="0">
                    <a:solidFill>
                      <a:srgbClr val="FFFFFF"/>
                    </a:solidFill>
                    <a:latin typeface="Times New Roman" panose="02020603050405020304" pitchFamily="18" charset="0"/>
                    <a:cs typeface="Times New Roman" panose="02020603050405020304" pitchFamily="18" charset="0"/>
                  </a:rPr>
                  <a:t>02</a:t>
                </a:r>
              </a:p>
            </p:txBody>
          </p:sp>
        </p:grpSp>
      </p:grpSp>
      <p:grpSp>
        <p:nvGrpSpPr>
          <p:cNvPr id="58" name="千图PPT彼岸天：ID 8661124库_组合 1">
            <a:extLst>
              <a:ext uri="{FF2B5EF4-FFF2-40B4-BE49-F238E27FC236}">
                <a16:creationId xmlns:a16="http://schemas.microsoft.com/office/drawing/2014/main" id="{D7C9C81A-A1CB-4E7F-948A-E4075CC6C4F7}"/>
              </a:ext>
            </a:extLst>
          </p:cNvPr>
          <p:cNvGrpSpPr/>
          <p:nvPr>
            <p:custDataLst>
              <p:tags r:id="rId3"/>
            </p:custDataLst>
          </p:nvPr>
        </p:nvGrpSpPr>
        <p:grpSpPr>
          <a:xfrm>
            <a:off x="4558939" y="2991653"/>
            <a:ext cx="5962172" cy="3139887"/>
            <a:chOff x="2280709" y="4666381"/>
            <a:chExt cx="5962172" cy="3139887"/>
          </a:xfrm>
        </p:grpSpPr>
        <p:cxnSp>
          <p:nvCxnSpPr>
            <p:cNvPr id="59" name="Straight Arrow Connector 51">
              <a:extLst>
                <a:ext uri="{FF2B5EF4-FFF2-40B4-BE49-F238E27FC236}">
                  <a16:creationId xmlns:a16="http://schemas.microsoft.com/office/drawing/2014/main" id="{D918B78F-383B-4283-A361-126D3EDB151C}"/>
                </a:ext>
              </a:extLst>
            </p:cNvPr>
            <p:cNvCxnSpPr/>
            <p:nvPr/>
          </p:nvCxnSpPr>
          <p:spPr>
            <a:xfrm flipV="1">
              <a:off x="3492477" y="4666381"/>
              <a:ext cx="294840" cy="152908"/>
            </a:xfrm>
            <a:prstGeom prst="straightConnector1">
              <a:avLst/>
            </a:prstGeom>
            <a:ln w="19050">
              <a:solidFill>
                <a:srgbClr val="D828B2">
                  <a:alpha val="34000"/>
                </a:srgb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60" name="Group 6">
              <a:extLst>
                <a:ext uri="{FF2B5EF4-FFF2-40B4-BE49-F238E27FC236}">
                  <a16:creationId xmlns:a16="http://schemas.microsoft.com/office/drawing/2014/main" id="{175CA0F7-C2B3-40C8-B5A2-3E72C7799E4C}"/>
                </a:ext>
              </a:extLst>
            </p:cNvPr>
            <p:cNvGrpSpPr/>
            <p:nvPr/>
          </p:nvGrpSpPr>
          <p:grpSpPr>
            <a:xfrm>
              <a:off x="2280709" y="4812454"/>
              <a:ext cx="1231483" cy="1218967"/>
              <a:chOff x="2280709" y="4812454"/>
              <a:chExt cx="1231483" cy="1218967"/>
            </a:xfrm>
          </p:grpSpPr>
          <p:sp>
            <p:nvSpPr>
              <p:cNvPr id="64" name="Teardrop 50">
                <a:extLst>
                  <a:ext uri="{FF2B5EF4-FFF2-40B4-BE49-F238E27FC236}">
                    <a16:creationId xmlns:a16="http://schemas.microsoft.com/office/drawing/2014/main" id="{C79F4FF7-D880-4E54-939B-CDBC31286CB1}"/>
                  </a:ext>
                </a:extLst>
              </p:cNvPr>
              <p:cNvSpPr>
                <a:spLocks noChangeAspect="1"/>
              </p:cNvSpPr>
              <p:nvPr/>
            </p:nvSpPr>
            <p:spPr>
              <a:xfrm>
                <a:off x="2280709" y="4812454"/>
                <a:ext cx="1218968" cy="1218967"/>
              </a:xfrm>
              <a:prstGeom prst="teardrop">
                <a:avLst/>
              </a:prstGeom>
              <a:solidFill>
                <a:srgbClr val="D828B2">
                  <a:alpha val="91000"/>
                </a:srgbClr>
              </a:solidFill>
              <a:ln w="9525" cmpd="sng">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latin typeface="Times New Roman" panose="02020603050405020304" pitchFamily="18" charset="0"/>
                  <a:cs typeface="Times New Roman" panose="02020603050405020304" pitchFamily="18" charset="0"/>
                </a:endParaRPr>
              </a:p>
            </p:txBody>
          </p:sp>
          <p:grpSp>
            <p:nvGrpSpPr>
              <p:cNvPr id="65" name="Group 5">
                <a:extLst>
                  <a:ext uri="{FF2B5EF4-FFF2-40B4-BE49-F238E27FC236}">
                    <a16:creationId xmlns:a16="http://schemas.microsoft.com/office/drawing/2014/main" id="{A91BBBF2-1E4D-4D8A-9E9D-B36AFED7D1C6}"/>
                  </a:ext>
                </a:extLst>
              </p:cNvPr>
              <p:cNvGrpSpPr/>
              <p:nvPr/>
            </p:nvGrpSpPr>
            <p:grpSpPr>
              <a:xfrm>
                <a:off x="2685545" y="5217289"/>
                <a:ext cx="409295" cy="409295"/>
                <a:chOff x="2685545" y="5217289"/>
                <a:chExt cx="409295" cy="409295"/>
              </a:xfrm>
            </p:grpSpPr>
            <p:sp>
              <p:nvSpPr>
                <p:cNvPr id="67" name="Freeform: Shape 54">
                  <a:extLst>
                    <a:ext uri="{FF2B5EF4-FFF2-40B4-BE49-F238E27FC236}">
                      <a16:creationId xmlns:a16="http://schemas.microsoft.com/office/drawing/2014/main" id="{619C0F2C-3950-4839-A643-575CB90E960A}"/>
                    </a:ext>
                  </a:extLst>
                </p:cNvPr>
                <p:cNvSpPr>
                  <a:spLocks/>
                </p:cNvSpPr>
                <p:nvPr/>
              </p:nvSpPr>
              <p:spPr bwMode="auto">
                <a:xfrm>
                  <a:off x="2685545" y="5217289"/>
                  <a:ext cx="409295" cy="4092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7951" y="7646"/>
                      </a:moveTo>
                      <a:cubicBezTo>
                        <a:pt x="18069" y="7639"/>
                        <a:pt x="18121" y="7531"/>
                        <a:pt x="18225" y="7500"/>
                      </a:cubicBezTo>
                      <a:cubicBezTo>
                        <a:pt x="18420" y="7442"/>
                        <a:pt x="18352" y="7564"/>
                        <a:pt x="18447" y="7660"/>
                      </a:cubicBezTo>
                      <a:cubicBezTo>
                        <a:pt x="18529" y="7660"/>
                        <a:pt x="18346" y="7716"/>
                        <a:pt x="18334" y="7716"/>
                      </a:cubicBezTo>
                      <a:cubicBezTo>
                        <a:pt x="18252" y="7747"/>
                        <a:pt x="18257" y="7731"/>
                        <a:pt x="18192" y="7731"/>
                      </a:cubicBezTo>
                      <a:cubicBezTo>
                        <a:pt x="18166" y="7764"/>
                        <a:pt x="18232" y="7915"/>
                        <a:pt x="18248" y="7915"/>
                      </a:cubicBezTo>
                      <a:cubicBezTo>
                        <a:pt x="18307" y="8002"/>
                        <a:pt x="18338" y="7946"/>
                        <a:pt x="18332" y="8076"/>
                      </a:cubicBezTo>
                      <a:cubicBezTo>
                        <a:pt x="18326" y="8193"/>
                        <a:pt x="18422" y="8085"/>
                        <a:pt x="18461" y="8085"/>
                      </a:cubicBezTo>
                      <a:cubicBezTo>
                        <a:pt x="18461" y="8156"/>
                        <a:pt x="18566" y="8214"/>
                        <a:pt x="18574" y="8297"/>
                      </a:cubicBezTo>
                      <a:cubicBezTo>
                        <a:pt x="18528" y="8303"/>
                        <a:pt x="18423" y="8283"/>
                        <a:pt x="18404" y="8297"/>
                      </a:cubicBezTo>
                      <a:cubicBezTo>
                        <a:pt x="18411" y="8380"/>
                        <a:pt x="18461" y="8380"/>
                        <a:pt x="18461" y="8453"/>
                      </a:cubicBezTo>
                      <a:cubicBezTo>
                        <a:pt x="18549" y="8453"/>
                        <a:pt x="18392" y="8680"/>
                        <a:pt x="18546" y="8680"/>
                      </a:cubicBezTo>
                      <a:cubicBezTo>
                        <a:pt x="18510" y="8823"/>
                        <a:pt x="18267" y="8774"/>
                        <a:pt x="18234" y="8638"/>
                      </a:cubicBezTo>
                      <a:cubicBezTo>
                        <a:pt x="17995" y="8584"/>
                        <a:pt x="18122" y="8416"/>
                        <a:pt x="18114" y="8284"/>
                      </a:cubicBezTo>
                      <a:cubicBezTo>
                        <a:pt x="18104" y="8108"/>
                        <a:pt x="17951" y="8050"/>
                        <a:pt x="17951" y="7915"/>
                      </a:cubicBezTo>
                      <a:cubicBezTo>
                        <a:pt x="17826" y="7915"/>
                        <a:pt x="17951" y="7670"/>
                        <a:pt x="17951" y="7646"/>
                      </a:cubicBezTo>
                      <a:close/>
                      <a:moveTo>
                        <a:pt x="17869" y="15860"/>
                      </a:moveTo>
                      <a:cubicBezTo>
                        <a:pt x="17880" y="15711"/>
                        <a:pt x="17855" y="15455"/>
                        <a:pt x="17923" y="15455"/>
                      </a:cubicBezTo>
                      <a:cubicBezTo>
                        <a:pt x="17923" y="15341"/>
                        <a:pt x="17986" y="15185"/>
                        <a:pt x="17994" y="15044"/>
                      </a:cubicBezTo>
                      <a:cubicBezTo>
                        <a:pt x="18017" y="15044"/>
                        <a:pt x="18041" y="15044"/>
                        <a:pt x="18065" y="15044"/>
                      </a:cubicBezTo>
                      <a:cubicBezTo>
                        <a:pt x="18065" y="15015"/>
                        <a:pt x="18058" y="14913"/>
                        <a:pt x="18107" y="14888"/>
                      </a:cubicBezTo>
                      <a:cubicBezTo>
                        <a:pt x="18107" y="14812"/>
                        <a:pt x="18303" y="14778"/>
                        <a:pt x="18192" y="14676"/>
                      </a:cubicBezTo>
                      <a:cubicBezTo>
                        <a:pt x="18145" y="14660"/>
                        <a:pt x="18107" y="14451"/>
                        <a:pt x="18107" y="14378"/>
                      </a:cubicBezTo>
                      <a:cubicBezTo>
                        <a:pt x="18046" y="14439"/>
                        <a:pt x="18138" y="14619"/>
                        <a:pt x="17994" y="14619"/>
                      </a:cubicBezTo>
                      <a:cubicBezTo>
                        <a:pt x="17994" y="14447"/>
                        <a:pt x="17802" y="14718"/>
                        <a:pt x="17966" y="14718"/>
                      </a:cubicBezTo>
                      <a:cubicBezTo>
                        <a:pt x="17966" y="14874"/>
                        <a:pt x="17765" y="14803"/>
                        <a:pt x="17696" y="14761"/>
                      </a:cubicBezTo>
                      <a:cubicBezTo>
                        <a:pt x="17662" y="14847"/>
                        <a:pt x="17637" y="14882"/>
                        <a:pt x="17739" y="14903"/>
                      </a:cubicBezTo>
                      <a:cubicBezTo>
                        <a:pt x="17698" y="15025"/>
                        <a:pt x="17655" y="14946"/>
                        <a:pt x="17597" y="14903"/>
                      </a:cubicBezTo>
                      <a:cubicBezTo>
                        <a:pt x="17540" y="15073"/>
                        <a:pt x="17410" y="16061"/>
                        <a:pt x="17786" y="15978"/>
                      </a:cubicBezTo>
                      <a:cubicBezTo>
                        <a:pt x="16200" y="18114"/>
                        <a:pt x="13659" y="19500"/>
                        <a:pt x="10800" y="19500"/>
                      </a:cubicBezTo>
                      <a:cubicBezTo>
                        <a:pt x="6003" y="19500"/>
                        <a:pt x="2100" y="15597"/>
                        <a:pt x="2100" y="10800"/>
                      </a:cubicBezTo>
                      <a:cubicBezTo>
                        <a:pt x="2100" y="9473"/>
                        <a:pt x="2400" y="8214"/>
                        <a:pt x="2934" y="7088"/>
                      </a:cubicBezTo>
                      <a:cubicBezTo>
                        <a:pt x="2934" y="7089"/>
                        <a:pt x="2936" y="7091"/>
                        <a:pt x="2936" y="7093"/>
                      </a:cubicBezTo>
                      <a:cubicBezTo>
                        <a:pt x="3188" y="7294"/>
                        <a:pt x="3192" y="7631"/>
                        <a:pt x="3192" y="7901"/>
                      </a:cubicBezTo>
                      <a:cubicBezTo>
                        <a:pt x="3158" y="8054"/>
                        <a:pt x="3234" y="8236"/>
                        <a:pt x="3234" y="8383"/>
                      </a:cubicBezTo>
                      <a:cubicBezTo>
                        <a:pt x="3305" y="8418"/>
                        <a:pt x="3432" y="8638"/>
                        <a:pt x="3432" y="8709"/>
                      </a:cubicBezTo>
                      <a:cubicBezTo>
                        <a:pt x="3435" y="8709"/>
                        <a:pt x="3594" y="8932"/>
                        <a:pt x="3603" y="8949"/>
                      </a:cubicBezTo>
                      <a:cubicBezTo>
                        <a:pt x="3792" y="8949"/>
                        <a:pt x="3886" y="9032"/>
                        <a:pt x="3886" y="9205"/>
                      </a:cubicBezTo>
                      <a:cubicBezTo>
                        <a:pt x="3876" y="9205"/>
                        <a:pt x="4000" y="9469"/>
                        <a:pt x="4042" y="9502"/>
                      </a:cubicBezTo>
                      <a:cubicBezTo>
                        <a:pt x="4042" y="9577"/>
                        <a:pt x="4155" y="9849"/>
                        <a:pt x="4226" y="9885"/>
                      </a:cubicBezTo>
                      <a:cubicBezTo>
                        <a:pt x="4226" y="10115"/>
                        <a:pt x="4784" y="10484"/>
                        <a:pt x="4465" y="9943"/>
                      </a:cubicBezTo>
                      <a:cubicBezTo>
                        <a:pt x="4436" y="9894"/>
                        <a:pt x="4289" y="9616"/>
                        <a:pt x="4255" y="9616"/>
                      </a:cubicBezTo>
                      <a:cubicBezTo>
                        <a:pt x="4255" y="9525"/>
                        <a:pt x="4068" y="9420"/>
                        <a:pt x="4090" y="9342"/>
                      </a:cubicBezTo>
                      <a:cubicBezTo>
                        <a:pt x="4124" y="9221"/>
                        <a:pt x="4340" y="9498"/>
                        <a:pt x="4340" y="9559"/>
                      </a:cubicBezTo>
                      <a:cubicBezTo>
                        <a:pt x="4371" y="9559"/>
                        <a:pt x="4453" y="9741"/>
                        <a:pt x="4453" y="9758"/>
                      </a:cubicBezTo>
                      <a:cubicBezTo>
                        <a:pt x="4505" y="9758"/>
                        <a:pt x="4709" y="9909"/>
                        <a:pt x="4709" y="9999"/>
                      </a:cubicBezTo>
                      <a:cubicBezTo>
                        <a:pt x="4856" y="9999"/>
                        <a:pt x="4940" y="10367"/>
                        <a:pt x="4945" y="10471"/>
                      </a:cubicBezTo>
                      <a:cubicBezTo>
                        <a:pt x="4948" y="10558"/>
                        <a:pt x="4996" y="10792"/>
                        <a:pt x="5120" y="10792"/>
                      </a:cubicBezTo>
                      <a:cubicBezTo>
                        <a:pt x="5174" y="10900"/>
                        <a:pt x="5409" y="10861"/>
                        <a:pt x="5460" y="10962"/>
                      </a:cubicBezTo>
                      <a:cubicBezTo>
                        <a:pt x="5611" y="10962"/>
                        <a:pt x="5777" y="11075"/>
                        <a:pt x="5941" y="11075"/>
                      </a:cubicBezTo>
                      <a:cubicBezTo>
                        <a:pt x="6084" y="11075"/>
                        <a:pt x="6113" y="11246"/>
                        <a:pt x="6239" y="11246"/>
                      </a:cubicBezTo>
                      <a:cubicBezTo>
                        <a:pt x="6259" y="11285"/>
                        <a:pt x="6324" y="11271"/>
                        <a:pt x="6324" y="11302"/>
                      </a:cubicBezTo>
                      <a:cubicBezTo>
                        <a:pt x="6448" y="11302"/>
                        <a:pt x="6791" y="11496"/>
                        <a:pt x="6735" y="11642"/>
                      </a:cubicBezTo>
                      <a:cubicBezTo>
                        <a:pt x="6795" y="11672"/>
                        <a:pt x="6964" y="11843"/>
                        <a:pt x="6947" y="11926"/>
                      </a:cubicBezTo>
                      <a:cubicBezTo>
                        <a:pt x="6971" y="12095"/>
                        <a:pt x="7238" y="12086"/>
                        <a:pt x="7345" y="12138"/>
                      </a:cubicBezTo>
                      <a:cubicBezTo>
                        <a:pt x="7444" y="11839"/>
                        <a:pt x="7571" y="12122"/>
                        <a:pt x="7571" y="12266"/>
                      </a:cubicBezTo>
                      <a:cubicBezTo>
                        <a:pt x="7561" y="12313"/>
                        <a:pt x="7571" y="12512"/>
                        <a:pt x="7571" y="12606"/>
                      </a:cubicBezTo>
                      <a:cubicBezTo>
                        <a:pt x="7701" y="12606"/>
                        <a:pt x="7536" y="12818"/>
                        <a:pt x="7501" y="12677"/>
                      </a:cubicBezTo>
                      <a:cubicBezTo>
                        <a:pt x="7451" y="12698"/>
                        <a:pt x="7423" y="12736"/>
                        <a:pt x="7415" y="12790"/>
                      </a:cubicBezTo>
                      <a:cubicBezTo>
                        <a:pt x="7346" y="12790"/>
                        <a:pt x="7186" y="13220"/>
                        <a:pt x="7345" y="13272"/>
                      </a:cubicBezTo>
                      <a:cubicBezTo>
                        <a:pt x="7326" y="13439"/>
                        <a:pt x="7134" y="13582"/>
                        <a:pt x="7316" y="13683"/>
                      </a:cubicBezTo>
                      <a:cubicBezTo>
                        <a:pt x="7316" y="13672"/>
                        <a:pt x="7662" y="14179"/>
                        <a:pt x="7614" y="14179"/>
                      </a:cubicBezTo>
                      <a:cubicBezTo>
                        <a:pt x="7614" y="14259"/>
                        <a:pt x="7665" y="14355"/>
                        <a:pt x="7685" y="14420"/>
                      </a:cubicBezTo>
                      <a:cubicBezTo>
                        <a:pt x="7685" y="14567"/>
                        <a:pt x="7830" y="14902"/>
                        <a:pt x="8039" y="14902"/>
                      </a:cubicBezTo>
                      <a:cubicBezTo>
                        <a:pt x="8037" y="14898"/>
                        <a:pt x="8254" y="15129"/>
                        <a:pt x="8223" y="15129"/>
                      </a:cubicBezTo>
                      <a:cubicBezTo>
                        <a:pt x="8287" y="15511"/>
                        <a:pt x="8195" y="15751"/>
                        <a:pt x="8195" y="16163"/>
                      </a:cubicBezTo>
                      <a:cubicBezTo>
                        <a:pt x="8072" y="16163"/>
                        <a:pt x="8188" y="16989"/>
                        <a:pt x="8025" y="17071"/>
                      </a:cubicBezTo>
                      <a:cubicBezTo>
                        <a:pt x="7995" y="17203"/>
                        <a:pt x="7898" y="17312"/>
                        <a:pt x="7940" y="17396"/>
                      </a:cubicBezTo>
                      <a:cubicBezTo>
                        <a:pt x="7954" y="17531"/>
                        <a:pt x="7940" y="17666"/>
                        <a:pt x="7940" y="17779"/>
                      </a:cubicBezTo>
                      <a:cubicBezTo>
                        <a:pt x="7907" y="17779"/>
                        <a:pt x="7869" y="17962"/>
                        <a:pt x="7869" y="18006"/>
                      </a:cubicBezTo>
                      <a:cubicBezTo>
                        <a:pt x="7775" y="18006"/>
                        <a:pt x="7769" y="18709"/>
                        <a:pt x="7780" y="18957"/>
                      </a:cubicBezTo>
                      <a:cubicBezTo>
                        <a:pt x="8005" y="19041"/>
                        <a:pt x="8236" y="19114"/>
                        <a:pt x="8470" y="19179"/>
                      </a:cubicBezTo>
                      <a:cubicBezTo>
                        <a:pt x="8443" y="19138"/>
                        <a:pt x="8422" y="19094"/>
                        <a:pt x="8422" y="19040"/>
                      </a:cubicBezTo>
                      <a:cubicBezTo>
                        <a:pt x="8327" y="19040"/>
                        <a:pt x="8420" y="18785"/>
                        <a:pt x="8521" y="18785"/>
                      </a:cubicBezTo>
                      <a:cubicBezTo>
                        <a:pt x="8556" y="18663"/>
                        <a:pt x="8618" y="18661"/>
                        <a:pt x="8677" y="18572"/>
                      </a:cubicBezTo>
                      <a:cubicBezTo>
                        <a:pt x="8747" y="18572"/>
                        <a:pt x="8635" y="18459"/>
                        <a:pt x="8635" y="18530"/>
                      </a:cubicBezTo>
                      <a:cubicBezTo>
                        <a:pt x="8618" y="18530"/>
                        <a:pt x="8618" y="18575"/>
                        <a:pt x="8578" y="18586"/>
                      </a:cubicBezTo>
                      <a:cubicBezTo>
                        <a:pt x="8565" y="18552"/>
                        <a:pt x="8582" y="18516"/>
                        <a:pt x="8564" y="18516"/>
                      </a:cubicBezTo>
                      <a:cubicBezTo>
                        <a:pt x="8564" y="18436"/>
                        <a:pt x="8606" y="18359"/>
                        <a:pt x="8606" y="18275"/>
                      </a:cubicBezTo>
                      <a:cubicBezTo>
                        <a:pt x="8633" y="18275"/>
                        <a:pt x="8668" y="18173"/>
                        <a:pt x="8706" y="18147"/>
                      </a:cubicBezTo>
                      <a:cubicBezTo>
                        <a:pt x="8784" y="18056"/>
                        <a:pt x="8862" y="18045"/>
                        <a:pt x="8862" y="17920"/>
                      </a:cubicBezTo>
                      <a:cubicBezTo>
                        <a:pt x="8879" y="17920"/>
                        <a:pt x="8837" y="17779"/>
                        <a:pt x="8805" y="17779"/>
                      </a:cubicBezTo>
                      <a:cubicBezTo>
                        <a:pt x="8888" y="17707"/>
                        <a:pt x="8989" y="17837"/>
                        <a:pt x="8989" y="17693"/>
                      </a:cubicBezTo>
                      <a:cubicBezTo>
                        <a:pt x="9015" y="17693"/>
                        <a:pt x="9032" y="17605"/>
                        <a:pt x="9032" y="17580"/>
                      </a:cubicBezTo>
                      <a:cubicBezTo>
                        <a:pt x="9152" y="17500"/>
                        <a:pt x="9130" y="17481"/>
                        <a:pt x="9315" y="17481"/>
                      </a:cubicBezTo>
                      <a:cubicBezTo>
                        <a:pt x="9338" y="17435"/>
                        <a:pt x="9473" y="17380"/>
                        <a:pt x="9528" y="17382"/>
                      </a:cubicBezTo>
                      <a:cubicBezTo>
                        <a:pt x="9528" y="17362"/>
                        <a:pt x="9545" y="17169"/>
                        <a:pt x="9528" y="17169"/>
                      </a:cubicBezTo>
                      <a:cubicBezTo>
                        <a:pt x="9528" y="17065"/>
                        <a:pt x="9712" y="17054"/>
                        <a:pt x="9712" y="17013"/>
                      </a:cubicBezTo>
                      <a:cubicBezTo>
                        <a:pt x="9812" y="16942"/>
                        <a:pt x="9843" y="16857"/>
                        <a:pt x="9849" y="16740"/>
                      </a:cubicBezTo>
                      <a:cubicBezTo>
                        <a:pt x="9854" y="16645"/>
                        <a:pt x="9994" y="16531"/>
                        <a:pt x="10073" y="16531"/>
                      </a:cubicBezTo>
                      <a:cubicBezTo>
                        <a:pt x="10199" y="16531"/>
                        <a:pt x="10115" y="16475"/>
                        <a:pt x="10194" y="16475"/>
                      </a:cubicBezTo>
                      <a:cubicBezTo>
                        <a:pt x="10171" y="16407"/>
                        <a:pt x="10224" y="16412"/>
                        <a:pt x="10260" y="16368"/>
                      </a:cubicBezTo>
                      <a:cubicBezTo>
                        <a:pt x="10314" y="16301"/>
                        <a:pt x="10296" y="16065"/>
                        <a:pt x="10307" y="15964"/>
                      </a:cubicBezTo>
                      <a:cubicBezTo>
                        <a:pt x="10281" y="15964"/>
                        <a:pt x="10425" y="15828"/>
                        <a:pt x="10435" y="15808"/>
                      </a:cubicBezTo>
                      <a:cubicBezTo>
                        <a:pt x="10502" y="15808"/>
                        <a:pt x="10552" y="15752"/>
                        <a:pt x="10619" y="15752"/>
                      </a:cubicBezTo>
                      <a:cubicBezTo>
                        <a:pt x="10655" y="15681"/>
                        <a:pt x="10888" y="15575"/>
                        <a:pt x="10974" y="15511"/>
                      </a:cubicBezTo>
                      <a:cubicBezTo>
                        <a:pt x="11011" y="15360"/>
                        <a:pt x="11115" y="15330"/>
                        <a:pt x="11115" y="15170"/>
                      </a:cubicBezTo>
                      <a:cubicBezTo>
                        <a:pt x="11157" y="15170"/>
                        <a:pt x="11200" y="14858"/>
                        <a:pt x="11200" y="14802"/>
                      </a:cubicBezTo>
                      <a:cubicBezTo>
                        <a:pt x="11208" y="14802"/>
                        <a:pt x="11215" y="14518"/>
                        <a:pt x="11215" y="14490"/>
                      </a:cubicBezTo>
                      <a:cubicBezTo>
                        <a:pt x="11221" y="14490"/>
                        <a:pt x="11427" y="14261"/>
                        <a:pt x="11427" y="14234"/>
                      </a:cubicBezTo>
                      <a:cubicBezTo>
                        <a:pt x="11617" y="14093"/>
                        <a:pt x="11588" y="13676"/>
                        <a:pt x="11405" y="13514"/>
                      </a:cubicBezTo>
                      <a:cubicBezTo>
                        <a:pt x="11299" y="13420"/>
                        <a:pt x="11232" y="13367"/>
                        <a:pt x="11073" y="13313"/>
                      </a:cubicBezTo>
                      <a:cubicBezTo>
                        <a:pt x="11048" y="13388"/>
                        <a:pt x="10982" y="13340"/>
                        <a:pt x="10915" y="13339"/>
                      </a:cubicBezTo>
                      <a:cubicBezTo>
                        <a:pt x="10800" y="13335"/>
                        <a:pt x="10788" y="13413"/>
                        <a:pt x="10676" y="13413"/>
                      </a:cubicBezTo>
                      <a:cubicBezTo>
                        <a:pt x="10690" y="13345"/>
                        <a:pt x="10725" y="13144"/>
                        <a:pt x="10591" y="13130"/>
                      </a:cubicBezTo>
                      <a:cubicBezTo>
                        <a:pt x="10591" y="13265"/>
                        <a:pt x="10455" y="13200"/>
                        <a:pt x="10492" y="13115"/>
                      </a:cubicBezTo>
                      <a:cubicBezTo>
                        <a:pt x="10428" y="13115"/>
                        <a:pt x="10369" y="13016"/>
                        <a:pt x="10280" y="13002"/>
                      </a:cubicBezTo>
                      <a:cubicBezTo>
                        <a:pt x="10280" y="13147"/>
                        <a:pt x="10062" y="13030"/>
                        <a:pt x="10123" y="13030"/>
                      </a:cubicBezTo>
                      <a:cubicBezTo>
                        <a:pt x="10123" y="13012"/>
                        <a:pt x="10087" y="12817"/>
                        <a:pt x="10138" y="12817"/>
                      </a:cubicBezTo>
                      <a:cubicBezTo>
                        <a:pt x="10121" y="12734"/>
                        <a:pt x="10101" y="12590"/>
                        <a:pt x="10038" y="12548"/>
                      </a:cubicBezTo>
                      <a:cubicBezTo>
                        <a:pt x="9983" y="12431"/>
                        <a:pt x="10070" y="12473"/>
                        <a:pt x="9939" y="12364"/>
                      </a:cubicBezTo>
                      <a:cubicBezTo>
                        <a:pt x="9917" y="12318"/>
                        <a:pt x="9905" y="12353"/>
                        <a:pt x="9883" y="12308"/>
                      </a:cubicBezTo>
                      <a:cubicBezTo>
                        <a:pt x="9839" y="12308"/>
                        <a:pt x="9753" y="12192"/>
                        <a:pt x="9727" y="12293"/>
                      </a:cubicBezTo>
                      <a:cubicBezTo>
                        <a:pt x="9644" y="12287"/>
                        <a:pt x="9572" y="12248"/>
                        <a:pt x="9495" y="12224"/>
                      </a:cubicBezTo>
                      <a:cubicBezTo>
                        <a:pt x="9355" y="12182"/>
                        <a:pt x="9478" y="12169"/>
                        <a:pt x="9386" y="12123"/>
                      </a:cubicBezTo>
                      <a:cubicBezTo>
                        <a:pt x="9386" y="12082"/>
                        <a:pt x="9259" y="12071"/>
                        <a:pt x="9259" y="12010"/>
                      </a:cubicBezTo>
                      <a:cubicBezTo>
                        <a:pt x="9233" y="11942"/>
                        <a:pt x="9182" y="11935"/>
                        <a:pt x="9174" y="11911"/>
                      </a:cubicBezTo>
                      <a:cubicBezTo>
                        <a:pt x="9161" y="11914"/>
                        <a:pt x="9152" y="11909"/>
                        <a:pt x="9145" y="11897"/>
                      </a:cubicBezTo>
                      <a:cubicBezTo>
                        <a:pt x="9117" y="11898"/>
                        <a:pt x="9123" y="11842"/>
                        <a:pt x="9059" y="11842"/>
                      </a:cubicBezTo>
                      <a:cubicBezTo>
                        <a:pt x="9053" y="11822"/>
                        <a:pt x="8992" y="11772"/>
                        <a:pt x="8975" y="11783"/>
                      </a:cubicBezTo>
                      <a:cubicBezTo>
                        <a:pt x="8909" y="11829"/>
                        <a:pt x="8732" y="11807"/>
                        <a:pt x="8655" y="11802"/>
                      </a:cubicBezTo>
                      <a:cubicBezTo>
                        <a:pt x="8463" y="11788"/>
                        <a:pt x="8497" y="11569"/>
                        <a:pt x="8395" y="11556"/>
                      </a:cubicBezTo>
                      <a:cubicBezTo>
                        <a:pt x="8327" y="11603"/>
                        <a:pt x="8249" y="11646"/>
                        <a:pt x="8172" y="11647"/>
                      </a:cubicBezTo>
                      <a:cubicBezTo>
                        <a:pt x="8154" y="11620"/>
                        <a:pt x="8151" y="11627"/>
                        <a:pt x="8111" y="11603"/>
                      </a:cubicBezTo>
                      <a:cubicBezTo>
                        <a:pt x="8101" y="11603"/>
                        <a:pt x="8049" y="11633"/>
                        <a:pt x="8035" y="11643"/>
                      </a:cubicBezTo>
                      <a:cubicBezTo>
                        <a:pt x="7988" y="11672"/>
                        <a:pt x="7943" y="11762"/>
                        <a:pt x="7885" y="11730"/>
                      </a:cubicBezTo>
                      <a:cubicBezTo>
                        <a:pt x="7858" y="11700"/>
                        <a:pt x="7838" y="11708"/>
                        <a:pt x="7827" y="11755"/>
                      </a:cubicBezTo>
                      <a:cubicBezTo>
                        <a:pt x="7708" y="11755"/>
                        <a:pt x="7887" y="12038"/>
                        <a:pt x="7601" y="12038"/>
                      </a:cubicBezTo>
                      <a:cubicBezTo>
                        <a:pt x="7612" y="11938"/>
                        <a:pt x="7602" y="11840"/>
                        <a:pt x="7459" y="11840"/>
                      </a:cubicBezTo>
                      <a:cubicBezTo>
                        <a:pt x="7459" y="11962"/>
                        <a:pt x="7255" y="11938"/>
                        <a:pt x="7161" y="11925"/>
                      </a:cubicBezTo>
                      <a:cubicBezTo>
                        <a:pt x="7185" y="11831"/>
                        <a:pt x="7139" y="11763"/>
                        <a:pt x="7062" y="11712"/>
                      </a:cubicBezTo>
                      <a:cubicBezTo>
                        <a:pt x="7062" y="11639"/>
                        <a:pt x="7006" y="11546"/>
                        <a:pt x="7006" y="11429"/>
                      </a:cubicBezTo>
                      <a:cubicBezTo>
                        <a:pt x="6906" y="11429"/>
                        <a:pt x="7056" y="11117"/>
                        <a:pt x="6892" y="11117"/>
                      </a:cubicBezTo>
                      <a:cubicBezTo>
                        <a:pt x="6902" y="11134"/>
                        <a:pt x="6907" y="11153"/>
                        <a:pt x="6906" y="11174"/>
                      </a:cubicBezTo>
                      <a:cubicBezTo>
                        <a:pt x="6793" y="11174"/>
                        <a:pt x="6679" y="11194"/>
                        <a:pt x="6566" y="11174"/>
                      </a:cubicBezTo>
                      <a:cubicBezTo>
                        <a:pt x="6594" y="11071"/>
                        <a:pt x="6506" y="11060"/>
                        <a:pt x="6533" y="10951"/>
                      </a:cubicBezTo>
                      <a:cubicBezTo>
                        <a:pt x="6554" y="10862"/>
                        <a:pt x="6590" y="10783"/>
                        <a:pt x="6609" y="10692"/>
                      </a:cubicBezTo>
                      <a:cubicBezTo>
                        <a:pt x="6651" y="10692"/>
                        <a:pt x="6645" y="10564"/>
                        <a:pt x="6722" y="10564"/>
                      </a:cubicBezTo>
                      <a:cubicBezTo>
                        <a:pt x="6800" y="10519"/>
                        <a:pt x="6694" y="10393"/>
                        <a:pt x="6694" y="10508"/>
                      </a:cubicBezTo>
                      <a:cubicBezTo>
                        <a:pt x="6694" y="10508"/>
                        <a:pt x="6553" y="10558"/>
                        <a:pt x="6537" y="10564"/>
                      </a:cubicBezTo>
                      <a:cubicBezTo>
                        <a:pt x="6537" y="10573"/>
                        <a:pt x="6396" y="10708"/>
                        <a:pt x="6396" y="10607"/>
                      </a:cubicBezTo>
                      <a:cubicBezTo>
                        <a:pt x="6324" y="10635"/>
                        <a:pt x="6214" y="10778"/>
                        <a:pt x="6325" y="10805"/>
                      </a:cubicBezTo>
                      <a:cubicBezTo>
                        <a:pt x="6313" y="10864"/>
                        <a:pt x="6226" y="10910"/>
                        <a:pt x="6226" y="10919"/>
                      </a:cubicBezTo>
                      <a:cubicBezTo>
                        <a:pt x="6065" y="10920"/>
                        <a:pt x="6123" y="10908"/>
                        <a:pt x="6113" y="10833"/>
                      </a:cubicBezTo>
                      <a:cubicBezTo>
                        <a:pt x="6019" y="10833"/>
                        <a:pt x="5911" y="10621"/>
                        <a:pt x="5815" y="10621"/>
                      </a:cubicBezTo>
                      <a:cubicBezTo>
                        <a:pt x="5815" y="10530"/>
                        <a:pt x="5716" y="10443"/>
                        <a:pt x="5716" y="10323"/>
                      </a:cubicBezTo>
                      <a:cubicBezTo>
                        <a:pt x="5692" y="10323"/>
                        <a:pt x="5692" y="9898"/>
                        <a:pt x="5716" y="9898"/>
                      </a:cubicBezTo>
                      <a:cubicBezTo>
                        <a:pt x="5716" y="9682"/>
                        <a:pt x="5867" y="9502"/>
                        <a:pt x="6084" y="9480"/>
                      </a:cubicBezTo>
                      <a:cubicBezTo>
                        <a:pt x="6220" y="9466"/>
                        <a:pt x="6205" y="9562"/>
                        <a:pt x="6328" y="9580"/>
                      </a:cubicBezTo>
                      <a:cubicBezTo>
                        <a:pt x="6399" y="9590"/>
                        <a:pt x="6440" y="9558"/>
                        <a:pt x="6509" y="9530"/>
                      </a:cubicBezTo>
                      <a:cubicBezTo>
                        <a:pt x="6505" y="9471"/>
                        <a:pt x="6466" y="9455"/>
                        <a:pt x="6453" y="9402"/>
                      </a:cubicBezTo>
                      <a:cubicBezTo>
                        <a:pt x="6537" y="9402"/>
                        <a:pt x="6772" y="9417"/>
                        <a:pt x="6807" y="9487"/>
                      </a:cubicBezTo>
                      <a:cubicBezTo>
                        <a:pt x="6888" y="9521"/>
                        <a:pt x="6992" y="9430"/>
                        <a:pt x="7048" y="9509"/>
                      </a:cubicBezTo>
                      <a:cubicBezTo>
                        <a:pt x="7090" y="9567"/>
                        <a:pt x="7161" y="9754"/>
                        <a:pt x="7161" y="9813"/>
                      </a:cubicBezTo>
                      <a:cubicBezTo>
                        <a:pt x="7144" y="9813"/>
                        <a:pt x="7238" y="9954"/>
                        <a:pt x="7247" y="9969"/>
                      </a:cubicBezTo>
                      <a:cubicBezTo>
                        <a:pt x="7380" y="9967"/>
                        <a:pt x="7347" y="9863"/>
                        <a:pt x="7326" y="9763"/>
                      </a:cubicBezTo>
                      <a:cubicBezTo>
                        <a:pt x="7309" y="9681"/>
                        <a:pt x="7288" y="9431"/>
                        <a:pt x="7232" y="9374"/>
                      </a:cubicBezTo>
                      <a:cubicBezTo>
                        <a:pt x="7232" y="9134"/>
                        <a:pt x="7396" y="9159"/>
                        <a:pt x="7488" y="8977"/>
                      </a:cubicBezTo>
                      <a:cubicBezTo>
                        <a:pt x="7637" y="8977"/>
                        <a:pt x="7669" y="8737"/>
                        <a:pt x="7757" y="8679"/>
                      </a:cubicBezTo>
                      <a:cubicBezTo>
                        <a:pt x="7757" y="8649"/>
                        <a:pt x="7814" y="8459"/>
                        <a:pt x="7827" y="8452"/>
                      </a:cubicBezTo>
                      <a:cubicBezTo>
                        <a:pt x="7847" y="8338"/>
                        <a:pt x="7896" y="8341"/>
                        <a:pt x="7941" y="8268"/>
                      </a:cubicBezTo>
                      <a:cubicBezTo>
                        <a:pt x="7924" y="8268"/>
                        <a:pt x="8125" y="8118"/>
                        <a:pt x="8125" y="8141"/>
                      </a:cubicBezTo>
                      <a:cubicBezTo>
                        <a:pt x="8201" y="8090"/>
                        <a:pt x="8267" y="7931"/>
                        <a:pt x="8295" y="7843"/>
                      </a:cubicBezTo>
                      <a:cubicBezTo>
                        <a:pt x="8334" y="7843"/>
                        <a:pt x="8420" y="7763"/>
                        <a:pt x="8437" y="7730"/>
                      </a:cubicBezTo>
                      <a:cubicBezTo>
                        <a:pt x="8537" y="7730"/>
                        <a:pt x="8597" y="7673"/>
                        <a:pt x="8721" y="7673"/>
                      </a:cubicBezTo>
                      <a:cubicBezTo>
                        <a:pt x="8701" y="7713"/>
                        <a:pt x="8721" y="7704"/>
                        <a:pt x="8735" y="7772"/>
                      </a:cubicBezTo>
                      <a:cubicBezTo>
                        <a:pt x="8739" y="7771"/>
                        <a:pt x="8657" y="7790"/>
                        <a:pt x="8648" y="7769"/>
                      </a:cubicBezTo>
                      <a:cubicBezTo>
                        <a:pt x="8633" y="7825"/>
                        <a:pt x="8520" y="7840"/>
                        <a:pt x="8749" y="7814"/>
                      </a:cubicBezTo>
                      <a:cubicBezTo>
                        <a:pt x="8763" y="7784"/>
                        <a:pt x="8838" y="7757"/>
                        <a:pt x="8877" y="7744"/>
                      </a:cubicBezTo>
                      <a:cubicBezTo>
                        <a:pt x="8877" y="7671"/>
                        <a:pt x="8983" y="7722"/>
                        <a:pt x="9004" y="7658"/>
                      </a:cubicBezTo>
                      <a:cubicBezTo>
                        <a:pt x="8921" y="7654"/>
                        <a:pt x="8856" y="7622"/>
                        <a:pt x="8800" y="7530"/>
                      </a:cubicBezTo>
                      <a:cubicBezTo>
                        <a:pt x="8741" y="7435"/>
                        <a:pt x="8618" y="7304"/>
                        <a:pt x="8820" y="7304"/>
                      </a:cubicBezTo>
                      <a:cubicBezTo>
                        <a:pt x="8820" y="7275"/>
                        <a:pt x="8792" y="7291"/>
                        <a:pt x="8792" y="7262"/>
                      </a:cubicBezTo>
                      <a:cubicBezTo>
                        <a:pt x="8687" y="7291"/>
                        <a:pt x="8665" y="7361"/>
                        <a:pt x="8550" y="7361"/>
                      </a:cubicBezTo>
                      <a:cubicBezTo>
                        <a:pt x="8409" y="7408"/>
                        <a:pt x="8340" y="7547"/>
                        <a:pt x="8181" y="7545"/>
                      </a:cubicBezTo>
                      <a:cubicBezTo>
                        <a:pt x="8195" y="7402"/>
                        <a:pt x="8447" y="7114"/>
                        <a:pt x="8577" y="7072"/>
                      </a:cubicBezTo>
                      <a:cubicBezTo>
                        <a:pt x="8825" y="6993"/>
                        <a:pt x="9234" y="7212"/>
                        <a:pt x="9302" y="6907"/>
                      </a:cubicBezTo>
                      <a:cubicBezTo>
                        <a:pt x="9351" y="6913"/>
                        <a:pt x="9570" y="6991"/>
                        <a:pt x="9570" y="6893"/>
                      </a:cubicBezTo>
                      <a:cubicBezTo>
                        <a:pt x="9623" y="6893"/>
                        <a:pt x="9526" y="6794"/>
                        <a:pt x="9627" y="6794"/>
                      </a:cubicBezTo>
                      <a:cubicBezTo>
                        <a:pt x="9613" y="6724"/>
                        <a:pt x="9497" y="6638"/>
                        <a:pt x="9458" y="6638"/>
                      </a:cubicBezTo>
                      <a:cubicBezTo>
                        <a:pt x="9458" y="6482"/>
                        <a:pt x="9373" y="6652"/>
                        <a:pt x="9329" y="6652"/>
                      </a:cubicBezTo>
                      <a:cubicBezTo>
                        <a:pt x="9329" y="6550"/>
                        <a:pt x="9293" y="6559"/>
                        <a:pt x="9259" y="6524"/>
                      </a:cubicBezTo>
                      <a:cubicBezTo>
                        <a:pt x="9259" y="6449"/>
                        <a:pt x="9097" y="6334"/>
                        <a:pt x="9046" y="6255"/>
                      </a:cubicBezTo>
                      <a:cubicBezTo>
                        <a:pt x="8977" y="6255"/>
                        <a:pt x="8877" y="5906"/>
                        <a:pt x="8819" y="5943"/>
                      </a:cubicBezTo>
                      <a:cubicBezTo>
                        <a:pt x="8819" y="6029"/>
                        <a:pt x="8755" y="6142"/>
                        <a:pt x="8663" y="6142"/>
                      </a:cubicBezTo>
                      <a:cubicBezTo>
                        <a:pt x="8663" y="6199"/>
                        <a:pt x="8520" y="6173"/>
                        <a:pt x="8493" y="6170"/>
                      </a:cubicBezTo>
                      <a:cubicBezTo>
                        <a:pt x="8493" y="6087"/>
                        <a:pt x="8522" y="6159"/>
                        <a:pt x="8522" y="6113"/>
                      </a:cubicBezTo>
                      <a:cubicBezTo>
                        <a:pt x="8474" y="6113"/>
                        <a:pt x="8479" y="6053"/>
                        <a:pt x="8479" y="6043"/>
                      </a:cubicBezTo>
                      <a:cubicBezTo>
                        <a:pt x="8452" y="6043"/>
                        <a:pt x="8238" y="5833"/>
                        <a:pt x="8238" y="5788"/>
                      </a:cubicBezTo>
                      <a:cubicBezTo>
                        <a:pt x="8048" y="5851"/>
                        <a:pt x="8194" y="5771"/>
                        <a:pt x="8011" y="5688"/>
                      </a:cubicBezTo>
                      <a:cubicBezTo>
                        <a:pt x="7947" y="5856"/>
                        <a:pt x="7766" y="5717"/>
                        <a:pt x="7657" y="5717"/>
                      </a:cubicBezTo>
                      <a:cubicBezTo>
                        <a:pt x="7657" y="5740"/>
                        <a:pt x="7564" y="5704"/>
                        <a:pt x="7529" y="5717"/>
                      </a:cubicBezTo>
                      <a:cubicBezTo>
                        <a:pt x="7530" y="5816"/>
                        <a:pt x="7612" y="6029"/>
                        <a:pt x="7501" y="6057"/>
                      </a:cubicBezTo>
                      <a:cubicBezTo>
                        <a:pt x="7522" y="6132"/>
                        <a:pt x="7574" y="6082"/>
                        <a:pt x="7616" y="6132"/>
                      </a:cubicBezTo>
                      <a:cubicBezTo>
                        <a:pt x="7681" y="6210"/>
                        <a:pt x="7655" y="6350"/>
                        <a:pt x="7614" y="6440"/>
                      </a:cubicBezTo>
                      <a:cubicBezTo>
                        <a:pt x="7778" y="6503"/>
                        <a:pt x="7487" y="6634"/>
                        <a:pt x="7487" y="6553"/>
                      </a:cubicBezTo>
                      <a:cubicBezTo>
                        <a:pt x="7397" y="6578"/>
                        <a:pt x="7383" y="6692"/>
                        <a:pt x="7472" y="6751"/>
                      </a:cubicBezTo>
                      <a:cubicBezTo>
                        <a:pt x="7472" y="6809"/>
                        <a:pt x="7443" y="6908"/>
                        <a:pt x="7529" y="6908"/>
                      </a:cubicBezTo>
                      <a:cubicBezTo>
                        <a:pt x="7505" y="7002"/>
                        <a:pt x="7363" y="7012"/>
                        <a:pt x="7274" y="6979"/>
                      </a:cubicBezTo>
                      <a:cubicBezTo>
                        <a:pt x="7265" y="6950"/>
                        <a:pt x="7274" y="6940"/>
                        <a:pt x="7302" y="6950"/>
                      </a:cubicBezTo>
                      <a:cubicBezTo>
                        <a:pt x="7288" y="6896"/>
                        <a:pt x="7220" y="6737"/>
                        <a:pt x="7245" y="6737"/>
                      </a:cubicBezTo>
                      <a:cubicBezTo>
                        <a:pt x="7227" y="6683"/>
                        <a:pt x="7047" y="6397"/>
                        <a:pt x="7047" y="6553"/>
                      </a:cubicBezTo>
                      <a:cubicBezTo>
                        <a:pt x="6945" y="6553"/>
                        <a:pt x="6835" y="6575"/>
                        <a:pt x="6835" y="6453"/>
                      </a:cubicBezTo>
                      <a:cubicBezTo>
                        <a:pt x="6797" y="6441"/>
                        <a:pt x="6737" y="6413"/>
                        <a:pt x="6721" y="6383"/>
                      </a:cubicBezTo>
                      <a:cubicBezTo>
                        <a:pt x="6535" y="6356"/>
                        <a:pt x="6460" y="6335"/>
                        <a:pt x="6253" y="6298"/>
                      </a:cubicBezTo>
                      <a:cubicBezTo>
                        <a:pt x="6262" y="6212"/>
                        <a:pt x="6076" y="6055"/>
                        <a:pt x="5984" y="6000"/>
                      </a:cubicBezTo>
                      <a:cubicBezTo>
                        <a:pt x="5984" y="5789"/>
                        <a:pt x="5924" y="5594"/>
                        <a:pt x="6154" y="5561"/>
                      </a:cubicBezTo>
                      <a:cubicBezTo>
                        <a:pt x="6154" y="5593"/>
                        <a:pt x="6359" y="5498"/>
                        <a:pt x="6381" y="5490"/>
                      </a:cubicBezTo>
                      <a:cubicBezTo>
                        <a:pt x="6439" y="5373"/>
                        <a:pt x="6554" y="5554"/>
                        <a:pt x="6603" y="5380"/>
                      </a:cubicBezTo>
                      <a:cubicBezTo>
                        <a:pt x="6633" y="5275"/>
                        <a:pt x="6758" y="5210"/>
                        <a:pt x="6863" y="5249"/>
                      </a:cubicBezTo>
                      <a:cubicBezTo>
                        <a:pt x="6845" y="5381"/>
                        <a:pt x="6807" y="5518"/>
                        <a:pt x="6693" y="5518"/>
                      </a:cubicBezTo>
                      <a:cubicBezTo>
                        <a:pt x="6775" y="5588"/>
                        <a:pt x="6998" y="5490"/>
                        <a:pt x="7089" y="5490"/>
                      </a:cubicBezTo>
                      <a:cubicBezTo>
                        <a:pt x="7089" y="5499"/>
                        <a:pt x="7235" y="5518"/>
                        <a:pt x="7274" y="5518"/>
                      </a:cubicBezTo>
                      <a:cubicBezTo>
                        <a:pt x="7210" y="5433"/>
                        <a:pt x="6803" y="5361"/>
                        <a:pt x="6990" y="5221"/>
                      </a:cubicBezTo>
                      <a:cubicBezTo>
                        <a:pt x="6990" y="5181"/>
                        <a:pt x="7154" y="5180"/>
                        <a:pt x="7176" y="5093"/>
                      </a:cubicBezTo>
                      <a:cubicBezTo>
                        <a:pt x="7193" y="5025"/>
                        <a:pt x="7212" y="4832"/>
                        <a:pt x="7175" y="4819"/>
                      </a:cubicBezTo>
                      <a:cubicBezTo>
                        <a:pt x="7120" y="4800"/>
                        <a:pt x="7064" y="4827"/>
                        <a:pt x="6976" y="4810"/>
                      </a:cubicBezTo>
                      <a:cubicBezTo>
                        <a:pt x="6976" y="4780"/>
                        <a:pt x="6975" y="4753"/>
                        <a:pt x="6947" y="4753"/>
                      </a:cubicBezTo>
                      <a:cubicBezTo>
                        <a:pt x="6947" y="4841"/>
                        <a:pt x="6868" y="4758"/>
                        <a:pt x="6806" y="4781"/>
                      </a:cubicBezTo>
                      <a:cubicBezTo>
                        <a:pt x="6806" y="4803"/>
                        <a:pt x="6859" y="4867"/>
                        <a:pt x="6820" y="4867"/>
                      </a:cubicBezTo>
                      <a:cubicBezTo>
                        <a:pt x="6820" y="4998"/>
                        <a:pt x="6805" y="5126"/>
                        <a:pt x="6636" y="5150"/>
                      </a:cubicBezTo>
                      <a:cubicBezTo>
                        <a:pt x="6634" y="5058"/>
                        <a:pt x="6587" y="4883"/>
                        <a:pt x="6494" y="4852"/>
                      </a:cubicBezTo>
                      <a:cubicBezTo>
                        <a:pt x="6494" y="5125"/>
                        <a:pt x="6233" y="4739"/>
                        <a:pt x="6182" y="4696"/>
                      </a:cubicBezTo>
                      <a:cubicBezTo>
                        <a:pt x="6162" y="4615"/>
                        <a:pt x="6104" y="4580"/>
                        <a:pt x="6040" y="4555"/>
                      </a:cubicBezTo>
                      <a:cubicBezTo>
                        <a:pt x="5997" y="4665"/>
                        <a:pt x="5921" y="4566"/>
                        <a:pt x="5855" y="4681"/>
                      </a:cubicBezTo>
                      <a:cubicBezTo>
                        <a:pt x="5801" y="4775"/>
                        <a:pt x="5861" y="4763"/>
                        <a:pt x="5799" y="4866"/>
                      </a:cubicBezTo>
                      <a:cubicBezTo>
                        <a:pt x="5719" y="4866"/>
                        <a:pt x="5523" y="4812"/>
                        <a:pt x="5516" y="4895"/>
                      </a:cubicBezTo>
                      <a:cubicBezTo>
                        <a:pt x="5600" y="4897"/>
                        <a:pt x="5635" y="4916"/>
                        <a:pt x="5615" y="4994"/>
                      </a:cubicBezTo>
                      <a:cubicBezTo>
                        <a:pt x="5753" y="4994"/>
                        <a:pt x="5558" y="5081"/>
                        <a:pt x="5558" y="5093"/>
                      </a:cubicBezTo>
                      <a:cubicBezTo>
                        <a:pt x="5479" y="5093"/>
                        <a:pt x="5425" y="5125"/>
                        <a:pt x="5332" y="5110"/>
                      </a:cubicBezTo>
                      <a:cubicBezTo>
                        <a:pt x="5217" y="5092"/>
                        <a:pt x="5097" y="5071"/>
                        <a:pt x="4988" y="5035"/>
                      </a:cubicBezTo>
                      <a:cubicBezTo>
                        <a:pt x="4894" y="5003"/>
                        <a:pt x="4911" y="4952"/>
                        <a:pt x="4878" y="4952"/>
                      </a:cubicBezTo>
                      <a:cubicBezTo>
                        <a:pt x="4752" y="4742"/>
                        <a:pt x="5063" y="4867"/>
                        <a:pt x="5063" y="4881"/>
                      </a:cubicBezTo>
                      <a:cubicBezTo>
                        <a:pt x="5166" y="4881"/>
                        <a:pt x="5288" y="5015"/>
                        <a:pt x="5261" y="4796"/>
                      </a:cubicBezTo>
                      <a:cubicBezTo>
                        <a:pt x="5298" y="4805"/>
                        <a:pt x="5336" y="4810"/>
                        <a:pt x="5374" y="4810"/>
                      </a:cubicBezTo>
                      <a:cubicBezTo>
                        <a:pt x="5350" y="4712"/>
                        <a:pt x="5239" y="4762"/>
                        <a:pt x="5162" y="4767"/>
                      </a:cubicBezTo>
                      <a:cubicBezTo>
                        <a:pt x="5163" y="4707"/>
                        <a:pt x="5079" y="4569"/>
                        <a:pt x="5063" y="4569"/>
                      </a:cubicBezTo>
                      <a:cubicBezTo>
                        <a:pt x="5028" y="4464"/>
                        <a:pt x="5048" y="4459"/>
                        <a:pt x="5048" y="4370"/>
                      </a:cubicBezTo>
                      <a:cubicBezTo>
                        <a:pt x="5024" y="4377"/>
                        <a:pt x="4882" y="4473"/>
                        <a:pt x="4869" y="4443"/>
                      </a:cubicBezTo>
                      <a:cubicBezTo>
                        <a:pt x="6424" y="2990"/>
                        <a:pt x="8510" y="2099"/>
                        <a:pt x="10800" y="2099"/>
                      </a:cubicBezTo>
                      <a:cubicBezTo>
                        <a:pt x="13466" y="2099"/>
                        <a:pt x="15854" y="3307"/>
                        <a:pt x="17450" y="5201"/>
                      </a:cubicBezTo>
                      <a:cubicBezTo>
                        <a:pt x="17399" y="5342"/>
                        <a:pt x="17273" y="5227"/>
                        <a:pt x="17214" y="5335"/>
                      </a:cubicBezTo>
                      <a:cubicBezTo>
                        <a:pt x="17198" y="5335"/>
                        <a:pt x="17155" y="5462"/>
                        <a:pt x="17242" y="5462"/>
                      </a:cubicBezTo>
                      <a:cubicBezTo>
                        <a:pt x="17214" y="5576"/>
                        <a:pt x="17100" y="5560"/>
                        <a:pt x="17100" y="5462"/>
                      </a:cubicBezTo>
                      <a:cubicBezTo>
                        <a:pt x="17021" y="5462"/>
                        <a:pt x="16975" y="5549"/>
                        <a:pt x="16860" y="5547"/>
                      </a:cubicBezTo>
                      <a:cubicBezTo>
                        <a:pt x="16874" y="5475"/>
                        <a:pt x="16729" y="5264"/>
                        <a:pt x="16647" y="5264"/>
                      </a:cubicBezTo>
                      <a:cubicBezTo>
                        <a:pt x="16673" y="5212"/>
                        <a:pt x="16647" y="5259"/>
                        <a:pt x="16647" y="5207"/>
                      </a:cubicBezTo>
                      <a:cubicBezTo>
                        <a:pt x="16883" y="5207"/>
                        <a:pt x="17132" y="5165"/>
                        <a:pt x="17313" y="5165"/>
                      </a:cubicBezTo>
                      <a:cubicBezTo>
                        <a:pt x="17313" y="5035"/>
                        <a:pt x="16928" y="4871"/>
                        <a:pt x="16834" y="4921"/>
                      </a:cubicBezTo>
                      <a:cubicBezTo>
                        <a:pt x="16779" y="4951"/>
                        <a:pt x="16610" y="4867"/>
                        <a:pt x="16534" y="4867"/>
                      </a:cubicBezTo>
                      <a:cubicBezTo>
                        <a:pt x="16534" y="4811"/>
                        <a:pt x="16056" y="4812"/>
                        <a:pt x="15981" y="4810"/>
                      </a:cubicBezTo>
                      <a:cubicBezTo>
                        <a:pt x="15981" y="4715"/>
                        <a:pt x="15220" y="4925"/>
                        <a:pt x="15151" y="4930"/>
                      </a:cubicBezTo>
                      <a:cubicBezTo>
                        <a:pt x="14989" y="4943"/>
                        <a:pt x="14920" y="5039"/>
                        <a:pt x="14790" y="5150"/>
                      </a:cubicBezTo>
                      <a:cubicBezTo>
                        <a:pt x="14790" y="5149"/>
                        <a:pt x="14400" y="5476"/>
                        <a:pt x="14592" y="5476"/>
                      </a:cubicBezTo>
                      <a:cubicBezTo>
                        <a:pt x="14567" y="5700"/>
                        <a:pt x="13982" y="5675"/>
                        <a:pt x="13982" y="5817"/>
                      </a:cubicBezTo>
                      <a:cubicBezTo>
                        <a:pt x="13955" y="5824"/>
                        <a:pt x="13783" y="5780"/>
                        <a:pt x="13868" y="5929"/>
                      </a:cubicBezTo>
                      <a:cubicBezTo>
                        <a:pt x="13854" y="5929"/>
                        <a:pt x="14001" y="6095"/>
                        <a:pt x="14011" y="6114"/>
                      </a:cubicBezTo>
                      <a:cubicBezTo>
                        <a:pt x="14133" y="6114"/>
                        <a:pt x="14238" y="6170"/>
                        <a:pt x="14393" y="6170"/>
                      </a:cubicBezTo>
                      <a:cubicBezTo>
                        <a:pt x="14410" y="6137"/>
                        <a:pt x="14478" y="6120"/>
                        <a:pt x="14521" y="6114"/>
                      </a:cubicBezTo>
                      <a:cubicBezTo>
                        <a:pt x="14528" y="6201"/>
                        <a:pt x="14597" y="6383"/>
                        <a:pt x="14649" y="6383"/>
                      </a:cubicBezTo>
                      <a:cubicBezTo>
                        <a:pt x="14649" y="6464"/>
                        <a:pt x="14690" y="6592"/>
                        <a:pt x="14535" y="6511"/>
                      </a:cubicBezTo>
                      <a:cubicBezTo>
                        <a:pt x="14513" y="6494"/>
                        <a:pt x="14508" y="6379"/>
                        <a:pt x="14502" y="6337"/>
                      </a:cubicBezTo>
                      <a:cubicBezTo>
                        <a:pt x="14486" y="6228"/>
                        <a:pt x="14370" y="6386"/>
                        <a:pt x="14266" y="6369"/>
                      </a:cubicBezTo>
                      <a:cubicBezTo>
                        <a:pt x="14266" y="6449"/>
                        <a:pt x="14250" y="6666"/>
                        <a:pt x="14336" y="6695"/>
                      </a:cubicBezTo>
                      <a:cubicBezTo>
                        <a:pt x="14297" y="6813"/>
                        <a:pt x="14137" y="6732"/>
                        <a:pt x="14068" y="6837"/>
                      </a:cubicBezTo>
                      <a:cubicBezTo>
                        <a:pt x="14009" y="6837"/>
                        <a:pt x="13912" y="7011"/>
                        <a:pt x="13912" y="6893"/>
                      </a:cubicBezTo>
                      <a:cubicBezTo>
                        <a:pt x="13820" y="6954"/>
                        <a:pt x="13920" y="7118"/>
                        <a:pt x="13742" y="7021"/>
                      </a:cubicBezTo>
                      <a:cubicBezTo>
                        <a:pt x="13735" y="7060"/>
                        <a:pt x="13738" y="7113"/>
                        <a:pt x="13727" y="7177"/>
                      </a:cubicBezTo>
                      <a:cubicBezTo>
                        <a:pt x="13840" y="7177"/>
                        <a:pt x="13706" y="7262"/>
                        <a:pt x="13671" y="7262"/>
                      </a:cubicBezTo>
                      <a:cubicBezTo>
                        <a:pt x="13671" y="7386"/>
                        <a:pt x="13544" y="7255"/>
                        <a:pt x="13515" y="7234"/>
                      </a:cubicBezTo>
                      <a:cubicBezTo>
                        <a:pt x="13512" y="7240"/>
                        <a:pt x="13508" y="7245"/>
                        <a:pt x="13500" y="7247"/>
                      </a:cubicBezTo>
                      <a:cubicBezTo>
                        <a:pt x="13607" y="7428"/>
                        <a:pt x="13337" y="7343"/>
                        <a:pt x="13263" y="7302"/>
                      </a:cubicBezTo>
                      <a:cubicBezTo>
                        <a:pt x="13176" y="7253"/>
                        <a:pt x="13299" y="7384"/>
                        <a:pt x="13358" y="7404"/>
                      </a:cubicBezTo>
                      <a:cubicBezTo>
                        <a:pt x="13358" y="7492"/>
                        <a:pt x="13655" y="7652"/>
                        <a:pt x="13486" y="7829"/>
                      </a:cubicBezTo>
                      <a:cubicBezTo>
                        <a:pt x="13486" y="7881"/>
                        <a:pt x="13491" y="7886"/>
                        <a:pt x="13543" y="7886"/>
                      </a:cubicBezTo>
                      <a:cubicBezTo>
                        <a:pt x="13543" y="8010"/>
                        <a:pt x="13390" y="7988"/>
                        <a:pt x="13302" y="7971"/>
                      </a:cubicBezTo>
                      <a:cubicBezTo>
                        <a:pt x="13340" y="7898"/>
                        <a:pt x="13312" y="7860"/>
                        <a:pt x="13217" y="7857"/>
                      </a:cubicBezTo>
                      <a:cubicBezTo>
                        <a:pt x="13217" y="7966"/>
                        <a:pt x="12989" y="7906"/>
                        <a:pt x="12891" y="7942"/>
                      </a:cubicBezTo>
                      <a:cubicBezTo>
                        <a:pt x="12873" y="7906"/>
                        <a:pt x="12866" y="7895"/>
                        <a:pt x="12834" y="7886"/>
                      </a:cubicBezTo>
                      <a:cubicBezTo>
                        <a:pt x="12807" y="7951"/>
                        <a:pt x="12764" y="8396"/>
                        <a:pt x="12778" y="8396"/>
                      </a:cubicBezTo>
                      <a:cubicBezTo>
                        <a:pt x="12778" y="8571"/>
                        <a:pt x="12916" y="8683"/>
                        <a:pt x="13075" y="8736"/>
                      </a:cubicBezTo>
                      <a:cubicBezTo>
                        <a:pt x="13075" y="8692"/>
                        <a:pt x="13445" y="8720"/>
                        <a:pt x="13460" y="8660"/>
                      </a:cubicBezTo>
                      <a:cubicBezTo>
                        <a:pt x="13491" y="8540"/>
                        <a:pt x="13592" y="8537"/>
                        <a:pt x="13614" y="8410"/>
                      </a:cubicBezTo>
                      <a:cubicBezTo>
                        <a:pt x="13624" y="8351"/>
                        <a:pt x="13808" y="7901"/>
                        <a:pt x="13813" y="7900"/>
                      </a:cubicBezTo>
                      <a:cubicBezTo>
                        <a:pt x="13813" y="7883"/>
                        <a:pt x="14150" y="7991"/>
                        <a:pt x="14209" y="7871"/>
                      </a:cubicBezTo>
                      <a:cubicBezTo>
                        <a:pt x="14239" y="7871"/>
                        <a:pt x="14316" y="7844"/>
                        <a:pt x="14336" y="7815"/>
                      </a:cubicBezTo>
                      <a:cubicBezTo>
                        <a:pt x="14446" y="7829"/>
                        <a:pt x="14471" y="8027"/>
                        <a:pt x="14535" y="8027"/>
                      </a:cubicBezTo>
                      <a:cubicBezTo>
                        <a:pt x="14613" y="8144"/>
                        <a:pt x="14798" y="8114"/>
                        <a:pt x="14861" y="8240"/>
                      </a:cubicBezTo>
                      <a:cubicBezTo>
                        <a:pt x="14953" y="8240"/>
                        <a:pt x="14960" y="8478"/>
                        <a:pt x="14960" y="8566"/>
                      </a:cubicBezTo>
                      <a:cubicBezTo>
                        <a:pt x="15066" y="8486"/>
                        <a:pt x="15079" y="8416"/>
                        <a:pt x="15055" y="8335"/>
                      </a:cubicBezTo>
                      <a:cubicBezTo>
                        <a:pt x="15013" y="8194"/>
                        <a:pt x="15167" y="8362"/>
                        <a:pt x="15215" y="8297"/>
                      </a:cubicBezTo>
                      <a:cubicBezTo>
                        <a:pt x="15148" y="8297"/>
                        <a:pt x="15163" y="8166"/>
                        <a:pt x="15031" y="8198"/>
                      </a:cubicBezTo>
                      <a:cubicBezTo>
                        <a:pt x="15022" y="8161"/>
                        <a:pt x="15017" y="8123"/>
                        <a:pt x="15017" y="8084"/>
                      </a:cubicBezTo>
                      <a:cubicBezTo>
                        <a:pt x="14837" y="8114"/>
                        <a:pt x="14852" y="7842"/>
                        <a:pt x="14705" y="7872"/>
                      </a:cubicBezTo>
                      <a:cubicBezTo>
                        <a:pt x="14688" y="7805"/>
                        <a:pt x="14604" y="7784"/>
                        <a:pt x="14650" y="7702"/>
                      </a:cubicBezTo>
                      <a:cubicBezTo>
                        <a:pt x="14722" y="7572"/>
                        <a:pt x="14958" y="7957"/>
                        <a:pt x="15059" y="7957"/>
                      </a:cubicBezTo>
                      <a:cubicBezTo>
                        <a:pt x="15083" y="8004"/>
                        <a:pt x="15243" y="8020"/>
                        <a:pt x="15243" y="8056"/>
                      </a:cubicBezTo>
                      <a:cubicBezTo>
                        <a:pt x="15327" y="8084"/>
                        <a:pt x="15286" y="8221"/>
                        <a:pt x="15286" y="8297"/>
                      </a:cubicBezTo>
                      <a:cubicBezTo>
                        <a:pt x="15365" y="8297"/>
                        <a:pt x="15338" y="8340"/>
                        <a:pt x="15371" y="8396"/>
                      </a:cubicBezTo>
                      <a:cubicBezTo>
                        <a:pt x="15484" y="8453"/>
                        <a:pt x="15420" y="8667"/>
                        <a:pt x="15612" y="8708"/>
                      </a:cubicBezTo>
                      <a:cubicBezTo>
                        <a:pt x="15612" y="8636"/>
                        <a:pt x="15796" y="8495"/>
                        <a:pt x="15683" y="8495"/>
                      </a:cubicBezTo>
                      <a:cubicBezTo>
                        <a:pt x="15692" y="8437"/>
                        <a:pt x="15559" y="8180"/>
                        <a:pt x="15744" y="8216"/>
                      </a:cubicBezTo>
                      <a:cubicBezTo>
                        <a:pt x="15810" y="8229"/>
                        <a:pt x="15917" y="8234"/>
                        <a:pt x="15938" y="8313"/>
                      </a:cubicBezTo>
                      <a:cubicBezTo>
                        <a:pt x="15977" y="8469"/>
                        <a:pt x="15944" y="8555"/>
                        <a:pt x="16066" y="8665"/>
                      </a:cubicBezTo>
                      <a:cubicBezTo>
                        <a:pt x="16142" y="8819"/>
                        <a:pt x="16411" y="8648"/>
                        <a:pt x="16448" y="8722"/>
                      </a:cubicBezTo>
                      <a:cubicBezTo>
                        <a:pt x="16474" y="8722"/>
                        <a:pt x="16646" y="8794"/>
                        <a:pt x="16646" y="8736"/>
                      </a:cubicBezTo>
                      <a:cubicBezTo>
                        <a:pt x="16724" y="8711"/>
                        <a:pt x="16747" y="8694"/>
                        <a:pt x="16845" y="8694"/>
                      </a:cubicBezTo>
                      <a:cubicBezTo>
                        <a:pt x="16845" y="8792"/>
                        <a:pt x="16810" y="8918"/>
                        <a:pt x="16792" y="9001"/>
                      </a:cubicBezTo>
                      <a:cubicBezTo>
                        <a:pt x="16778" y="9068"/>
                        <a:pt x="16710" y="9131"/>
                        <a:pt x="16732" y="9218"/>
                      </a:cubicBezTo>
                      <a:cubicBezTo>
                        <a:pt x="16667" y="9218"/>
                        <a:pt x="16677" y="9303"/>
                        <a:pt x="16746" y="9303"/>
                      </a:cubicBezTo>
                      <a:cubicBezTo>
                        <a:pt x="16746" y="9434"/>
                        <a:pt x="16592" y="9413"/>
                        <a:pt x="16490" y="9402"/>
                      </a:cubicBezTo>
                      <a:cubicBezTo>
                        <a:pt x="16519" y="9500"/>
                        <a:pt x="16689" y="9710"/>
                        <a:pt x="16760" y="9757"/>
                      </a:cubicBezTo>
                      <a:cubicBezTo>
                        <a:pt x="16789" y="9843"/>
                        <a:pt x="16860" y="9994"/>
                        <a:pt x="16930" y="10040"/>
                      </a:cubicBezTo>
                      <a:cubicBezTo>
                        <a:pt x="16941" y="10105"/>
                        <a:pt x="17007" y="10284"/>
                        <a:pt x="17058" y="10309"/>
                      </a:cubicBezTo>
                      <a:cubicBezTo>
                        <a:pt x="17058" y="10407"/>
                        <a:pt x="17393" y="11032"/>
                        <a:pt x="17313" y="11032"/>
                      </a:cubicBezTo>
                      <a:cubicBezTo>
                        <a:pt x="17344" y="11084"/>
                        <a:pt x="17379" y="11107"/>
                        <a:pt x="17369" y="11160"/>
                      </a:cubicBezTo>
                      <a:cubicBezTo>
                        <a:pt x="17496" y="11160"/>
                        <a:pt x="17446" y="11471"/>
                        <a:pt x="17709" y="11471"/>
                      </a:cubicBezTo>
                      <a:cubicBezTo>
                        <a:pt x="17728" y="11433"/>
                        <a:pt x="17941" y="11358"/>
                        <a:pt x="17993" y="11358"/>
                      </a:cubicBezTo>
                      <a:cubicBezTo>
                        <a:pt x="18041" y="11263"/>
                        <a:pt x="18301" y="11188"/>
                        <a:pt x="18375" y="11188"/>
                      </a:cubicBezTo>
                      <a:cubicBezTo>
                        <a:pt x="18350" y="11111"/>
                        <a:pt x="18772" y="10928"/>
                        <a:pt x="18772" y="10890"/>
                      </a:cubicBezTo>
                      <a:cubicBezTo>
                        <a:pt x="18825" y="10871"/>
                        <a:pt x="18871" y="10761"/>
                        <a:pt x="18871" y="10699"/>
                      </a:cubicBezTo>
                      <a:cubicBezTo>
                        <a:pt x="18871" y="10603"/>
                        <a:pt x="18942" y="10596"/>
                        <a:pt x="18942" y="10522"/>
                      </a:cubicBezTo>
                      <a:cubicBezTo>
                        <a:pt x="19056" y="10446"/>
                        <a:pt x="19083" y="10254"/>
                        <a:pt x="18928" y="10210"/>
                      </a:cubicBezTo>
                      <a:cubicBezTo>
                        <a:pt x="18955" y="10373"/>
                        <a:pt x="18814" y="10287"/>
                        <a:pt x="18834" y="10243"/>
                      </a:cubicBezTo>
                      <a:cubicBezTo>
                        <a:pt x="18865" y="10178"/>
                        <a:pt x="18819" y="10152"/>
                        <a:pt x="18772" y="10097"/>
                      </a:cubicBezTo>
                      <a:cubicBezTo>
                        <a:pt x="18718" y="10070"/>
                        <a:pt x="18783" y="10009"/>
                        <a:pt x="18729" y="9969"/>
                      </a:cubicBezTo>
                      <a:cubicBezTo>
                        <a:pt x="18658" y="10146"/>
                        <a:pt x="18520" y="10224"/>
                        <a:pt x="18375" y="10224"/>
                      </a:cubicBezTo>
                      <a:cubicBezTo>
                        <a:pt x="18334" y="10107"/>
                        <a:pt x="18463" y="10258"/>
                        <a:pt x="18358" y="10097"/>
                      </a:cubicBezTo>
                      <a:cubicBezTo>
                        <a:pt x="18327" y="10050"/>
                        <a:pt x="18318" y="9998"/>
                        <a:pt x="18332" y="9941"/>
                      </a:cubicBezTo>
                      <a:cubicBezTo>
                        <a:pt x="18314" y="9941"/>
                        <a:pt x="18317" y="9936"/>
                        <a:pt x="18304" y="9926"/>
                      </a:cubicBezTo>
                      <a:cubicBezTo>
                        <a:pt x="18279" y="10077"/>
                        <a:pt x="18295" y="10097"/>
                        <a:pt x="18190" y="10097"/>
                      </a:cubicBezTo>
                      <a:cubicBezTo>
                        <a:pt x="18172" y="10045"/>
                        <a:pt x="18273" y="10019"/>
                        <a:pt x="18191" y="9939"/>
                      </a:cubicBezTo>
                      <a:cubicBezTo>
                        <a:pt x="18158" y="9908"/>
                        <a:pt x="18134" y="9823"/>
                        <a:pt x="18134" y="9785"/>
                      </a:cubicBezTo>
                      <a:cubicBezTo>
                        <a:pt x="18088" y="9754"/>
                        <a:pt x="17978" y="9575"/>
                        <a:pt x="18005" y="9526"/>
                      </a:cubicBezTo>
                      <a:cubicBezTo>
                        <a:pt x="18105" y="9345"/>
                        <a:pt x="18341" y="9758"/>
                        <a:pt x="18318" y="9827"/>
                      </a:cubicBezTo>
                      <a:cubicBezTo>
                        <a:pt x="18332" y="9822"/>
                        <a:pt x="18336" y="9827"/>
                        <a:pt x="18332" y="9841"/>
                      </a:cubicBezTo>
                      <a:cubicBezTo>
                        <a:pt x="18615" y="9756"/>
                        <a:pt x="18856" y="10026"/>
                        <a:pt x="19140" y="10026"/>
                      </a:cubicBezTo>
                      <a:cubicBezTo>
                        <a:pt x="19191" y="10047"/>
                        <a:pt x="19347" y="10079"/>
                        <a:pt x="19465" y="10072"/>
                      </a:cubicBezTo>
                      <a:cubicBezTo>
                        <a:pt x="19485" y="10312"/>
                        <a:pt x="19498" y="10554"/>
                        <a:pt x="19498" y="10799"/>
                      </a:cubicBezTo>
                      <a:cubicBezTo>
                        <a:pt x="19500" y="12687"/>
                        <a:pt x="18894" y="14433"/>
                        <a:pt x="17869" y="15860"/>
                      </a:cubicBezTo>
                      <a:close/>
                      <a:moveTo>
                        <a:pt x="16109" y="8099"/>
                      </a:moveTo>
                      <a:cubicBezTo>
                        <a:pt x="16087" y="7865"/>
                        <a:pt x="16229" y="7741"/>
                        <a:pt x="16321" y="7532"/>
                      </a:cubicBezTo>
                      <a:cubicBezTo>
                        <a:pt x="16482" y="7516"/>
                        <a:pt x="16539" y="7556"/>
                        <a:pt x="16534" y="7702"/>
                      </a:cubicBezTo>
                      <a:cubicBezTo>
                        <a:pt x="16648" y="7702"/>
                        <a:pt x="16556" y="7834"/>
                        <a:pt x="16708" y="7776"/>
                      </a:cubicBezTo>
                      <a:cubicBezTo>
                        <a:pt x="16745" y="7724"/>
                        <a:pt x="16796" y="7709"/>
                        <a:pt x="16860" y="7731"/>
                      </a:cubicBezTo>
                      <a:cubicBezTo>
                        <a:pt x="16959" y="7731"/>
                        <a:pt x="16986" y="7787"/>
                        <a:pt x="17059" y="7787"/>
                      </a:cubicBezTo>
                      <a:cubicBezTo>
                        <a:pt x="17129" y="7929"/>
                        <a:pt x="17351" y="7886"/>
                        <a:pt x="17342" y="8142"/>
                      </a:cubicBezTo>
                      <a:cubicBezTo>
                        <a:pt x="17504" y="8142"/>
                        <a:pt x="17200" y="8306"/>
                        <a:pt x="17200" y="8269"/>
                      </a:cubicBezTo>
                      <a:cubicBezTo>
                        <a:pt x="17019" y="8321"/>
                        <a:pt x="16979" y="8142"/>
                        <a:pt x="16902" y="8142"/>
                      </a:cubicBezTo>
                      <a:cubicBezTo>
                        <a:pt x="16902" y="8309"/>
                        <a:pt x="16808" y="8113"/>
                        <a:pt x="16789" y="8113"/>
                      </a:cubicBezTo>
                      <a:cubicBezTo>
                        <a:pt x="16789" y="8170"/>
                        <a:pt x="16242" y="8203"/>
                        <a:pt x="16151" y="8198"/>
                      </a:cubicBezTo>
                      <a:cubicBezTo>
                        <a:pt x="16164" y="8130"/>
                        <a:pt x="16176" y="8115"/>
                        <a:pt x="16109" y="8099"/>
                      </a:cubicBezTo>
                      <a:close/>
                      <a:moveTo>
                        <a:pt x="16109" y="8099"/>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68" name="Freeform: Shape 55">
                  <a:extLst>
                    <a:ext uri="{FF2B5EF4-FFF2-40B4-BE49-F238E27FC236}">
                      <a16:creationId xmlns:a16="http://schemas.microsoft.com/office/drawing/2014/main" id="{CBED1FD3-5545-469F-BF54-4A0C1A3644C7}"/>
                    </a:ext>
                  </a:extLst>
                </p:cNvPr>
                <p:cNvSpPr>
                  <a:spLocks/>
                </p:cNvSpPr>
                <p:nvPr/>
              </p:nvSpPr>
              <p:spPr bwMode="auto">
                <a:xfrm>
                  <a:off x="2901562" y="5319613"/>
                  <a:ext cx="15633" cy="4974"/>
                </a:xfrm>
                <a:custGeom>
                  <a:avLst/>
                  <a:gdLst>
                    <a:gd name="T0" fmla="*/ 0 w 20542"/>
                    <a:gd name="T1" fmla="*/ 0 h 17263"/>
                    <a:gd name="T2" fmla="*/ 0 w 20542"/>
                    <a:gd name="T3" fmla="*/ 0 h 17263"/>
                    <a:gd name="T4" fmla="*/ 0 w 20542"/>
                    <a:gd name="T5" fmla="*/ 0 h 17263"/>
                    <a:gd name="T6" fmla="*/ 0 w 20542"/>
                    <a:gd name="T7" fmla="*/ 0 h 17263"/>
                    <a:gd name="T8" fmla="*/ 0 w 20542"/>
                    <a:gd name="T9" fmla="*/ 0 h 17263"/>
                    <a:gd name="T10" fmla="*/ 0 w 20542"/>
                    <a:gd name="T11" fmla="*/ 0 h 17263"/>
                    <a:gd name="T12" fmla="*/ 0 w 20542"/>
                    <a:gd name="T13" fmla="*/ 0 h 17263"/>
                    <a:gd name="T14" fmla="*/ 0 w 20542"/>
                    <a:gd name="T15" fmla="*/ 0 h 17263"/>
                    <a:gd name="T16" fmla="*/ 0 w 20542"/>
                    <a:gd name="T17" fmla="*/ 0 h 17263"/>
                    <a:gd name="T18" fmla="*/ 0 w 20542"/>
                    <a:gd name="T19" fmla="*/ 0 h 17263"/>
                    <a:gd name="T20" fmla="*/ 0 w 20542"/>
                    <a:gd name="T21" fmla="*/ 0 h 17263"/>
                    <a:gd name="T22" fmla="*/ 0 w 20542"/>
                    <a:gd name="T23" fmla="*/ 0 h 17263"/>
                    <a:gd name="T24" fmla="*/ 0 w 20542"/>
                    <a:gd name="T25" fmla="*/ 0 h 17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42" h="17263">
                      <a:moveTo>
                        <a:pt x="19936" y="4186"/>
                      </a:moveTo>
                      <a:cubicBezTo>
                        <a:pt x="18293" y="6058"/>
                        <a:pt x="18766" y="9572"/>
                        <a:pt x="16483" y="7506"/>
                      </a:cubicBezTo>
                      <a:cubicBezTo>
                        <a:pt x="16483" y="-3197"/>
                        <a:pt x="15350" y="3479"/>
                        <a:pt x="11192" y="4910"/>
                      </a:cubicBezTo>
                      <a:cubicBezTo>
                        <a:pt x="10429" y="5139"/>
                        <a:pt x="5153" y="9537"/>
                        <a:pt x="5153" y="7506"/>
                      </a:cubicBezTo>
                      <a:cubicBezTo>
                        <a:pt x="5095" y="7506"/>
                        <a:pt x="5320" y="3196"/>
                        <a:pt x="5153" y="1660"/>
                      </a:cubicBezTo>
                      <a:cubicBezTo>
                        <a:pt x="4048" y="936"/>
                        <a:pt x="4819" y="1660"/>
                        <a:pt x="4819" y="0"/>
                      </a:cubicBezTo>
                      <a:cubicBezTo>
                        <a:pt x="4281" y="0"/>
                        <a:pt x="349" y="4186"/>
                        <a:pt x="349" y="4186"/>
                      </a:cubicBezTo>
                      <a:cubicBezTo>
                        <a:pt x="3714" y="4186"/>
                        <a:pt x="0" y="10915"/>
                        <a:pt x="0" y="13316"/>
                      </a:cubicBezTo>
                      <a:cubicBezTo>
                        <a:pt x="2602" y="14058"/>
                        <a:pt x="4339" y="16655"/>
                        <a:pt x="6519" y="16655"/>
                      </a:cubicBezTo>
                      <a:cubicBezTo>
                        <a:pt x="6519" y="18403"/>
                        <a:pt x="12450" y="15824"/>
                        <a:pt x="13235" y="15824"/>
                      </a:cubicBezTo>
                      <a:cubicBezTo>
                        <a:pt x="15778" y="15824"/>
                        <a:pt x="17406" y="14729"/>
                        <a:pt x="19412" y="11621"/>
                      </a:cubicBezTo>
                      <a:cubicBezTo>
                        <a:pt x="21600" y="8265"/>
                        <a:pt x="19936" y="8530"/>
                        <a:pt x="19936" y="4186"/>
                      </a:cubicBezTo>
                      <a:close/>
                      <a:moveTo>
                        <a:pt x="19936" y="4186"/>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69" name="Freeform: Shape 56">
                  <a:extLst>
                    <a:ext uri="{FF2B5EF4-FFF2-40B4-BE49-F238E27FC236}">
                      <a16:creationId xmlns:a16="http://schemas.microsoft.com/office/drawing/2014/main" id="{6C453A8F-DDA3-4EB0-AB17-B307353EE656}"/>
                    </a:ext>
                  </a:extLst>
                </p:cNvPr>
                <p:cNvSpPr>
                  <a:spLocks/>
                </p:cNvSpPr>
                <p:nvPr/>
              </p:nvSpPr>
              <p:spPr bwMode="auto">
                <a:xfrm>
                  <a:off x="2935670" y="5336667"/>
                  <a:ext cx="12790" cy="16343"/>
                </a:xfrm>
                <a:custGeom>
                  <a:avLst/>
                  <a:gdLst>
                    <a:gd name="T0" fmla="*/ 0 w 20330"/>
                    <a:gd name="T1" fmla="*/ 0 h 21462"/>
                    <a:gd name="T2" fmla="*/ 0 w 20330"/>
                    <a:gd name="T3" fmla="*/ 0 h 21462"/>
                    <a:gd name="T4" fmla="*/ 0 w 20330"/>
                    <a:gd name="T5" fmla="*/ 0 h 21462"/>
                    <a:gd name="T6" fmla="*/ 0 w 20330"/>
                    <a:gd name="T7" fmla="*/ 0 h 21462"/>
                    <a:gd name="T8" fmla="*/ 0 w 20330"/>
                    <a:gd name="T9" fmla="*/ 0 h 21462"/>
                    <a:gd name="T10" fmla="*/ 0 w 20330"/>
                    <a:gd name="T11" fmla="*/ 0 h 21462"/>
                    <a:gd name="T12" fmla="*/ 0 w 20330"/>
                    <a:gd name="T13" fmla="*/ 0 h 21462"/>
                    <a:gd name="T14" fmla="*/ 0 w 20330"/>
                    <a:gd name="T15" fmla="*/ 0 h 21462"/>
                    <a:gd name="T16" fmla="*/ 0 w 20330"/>
                    <a:gd name="T17" fmla="*/ 0 h 21462"/>
                    <a:gd name="T18" fmla="*/ 0 w 20330"/>
                    <a:gd name="T19" fmla="*/ 0 h 21462"/>
                    <a:gd name="T20" fmla="*/ 0 w 20330"/>
                    <a:gd name="T21" fmla="*/ 0 h 21462"/>
                    <a:gd name="T22" fmla="*/ 0 w 20330"/>
                    <a:gd name="T23" fmla="*/ 0 h 21462"/>
                    <a:gd name="T24" fmla="*/ 0 w 20330"/>
                    <a:gd name="T25" fmla="*/ 0 h 21462"/>
                    <a:gd name="T26" fmla="*/ 0 w 20330"/>
                    <a:gd name="T27" fmla="*/ 0 h 21462"/>
                    <a:gd name="T28" fmla="*/ 0 w 20330"/>
                    <a:gd name="T29" fmla="*/ 0 h 21462"/>
                    <a:gd name="T30" fmla="*/ 0 w 20330"/>
                    <a:gd name="T31" fmla="*/ 0 h 21462"/>
                    <a:gd name="T32" fmla="*/ 0 w 20330"/>
                    <a:gd name="T33" fmla="*/ 0 h 21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30" h="21462">
                      <a:moveTo>
                        <a:pt x="1685" y="9330"/>
                      </a:moveTo>
                      <a:cubicBezTo>
                        <a:pt x="5927" y="9330"/>
                        <a:pt x="6974" y="10452"/>
                        <a:pt x="7227" y="14183"/>
                      </a:cubicBezTo>
                      <a:cubicBezTo>
                        <a:pt x="12255" y="15539"/>
                        <a:pt x="3833" y="15223"/>
                        <a:pt x="3391" y="15223"/>
                      </a:cubicBezTo>
                      <a:cubicBezTo>
                        <a:pt x="3319" y="16960"/>
                        <a:pt x="268" y="20457"/>
                        <a:pt x="4176" y="19489"/>
                      </a:cubicBezTo>
                      <a:cubicBezTo>
                        <a:pt x="7019" y="18785"/>
                        <a:pt x="7633" y="18947"/>
                        <a:pt x="7651" y="21461"/>
                      </a:cubicBezTo>
                      <a:cubicBezTo>
                        <a:pt x="11424" y="21461"/>
                        <a:pt x="16723" y="21600"/>
                        <a:pt x="18745" y="18346"/>
                      </a:cubicBezTo>
                      <a:cubicBezTo>
                        <a:pt x="20776" y="18346"/>
                        <a:pt x="20938" y="16755"/>
                        <a:pt x="18745" y="16264"/>
                      </a:cubicBezTo>
                      <a:cubicBezTo>
                        <a:pt x="18745" y="18089"/>
                        <a:pt x="18853" y="18001"/>
                        <a:pt x="16605" y="18001"/>
                      </a:cubicBezTo>
                      <a:cubicBezTo>
                        <a:pt x="17427" y="14256"/>
                        <a:pt x="16840" y="11075"/>
                        <a:pt x="12769" y="11075"/>
                      </a:cubicBezTo>
                      <a:cubicBezTo>
                        <a:pt x="13428" y="9477"/>
                        <a:pt x="11731" y="8238"/>
                        <a:pt x="10079" y="7183"/>
                      </a:cubicBezTo>
                      <a:cubicBezTo>
                        <a:pt x="6965" y="5197"/>
                        <a:pt x="10152" y="4742"/>
                        <a:pt x="10639" y="2419"/>
                      </a:cubicBezTo>
                      <a:cubicBezTo>
                        <a:pt x="8337" y="2880"/>
                        <a:pt x="8274" y="4471"/>
                        <a:pt x="5097" y="4500"/>
                      </a:cubicBezTo>
                      <a:cubicBezTo>
                        <a:pt x="5097" y="3951"/>
                        <a:pt x="5783" y="2265"/>
                        <a:pt x="5214" y="2082"/>
                      </a:cubicBezTo>
                      <a:cubicBezTo>
                        <a:pt x="5972" y="2074"/>
                        <a:pt x="8987" y="0"/>
                        <a:pt x="5530" y="0"/>
                      </a:cubicBezTo>
                      <a:cubicBezTo>
                        <a:pt x="4032" y="4486"/>
                        <a:pt x="-662" y="88"/>
                        <a:pt x="78" y="4200"/>
                      </a:cubicBezTo>
                      <a:cubicBezTo>
                        <a:pt x="593" y="6970"/>
                        <a:pt x="1685" y="6780"/>
                        <a:pt x="1685" y="9330"/>
                      </a:cubicBezTo>
                      <a:close/>
                      <a:moveTo>
                        <a:pt x="1685" y="933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0" name="Freeform: Shape 57">
                  <a:extLst>
                    <a:ext uri="{FF2B5EF4-FFF2-40B4-BE49-F238E27FC236}">
                      <a16:creationId xmlns:a16="http://schemas.microsoft.com/office/drawing/2014/main" id="{D4985E17-A070-4A42-ACA4-164D49871F5A}"/>
                    </a:ext>
                  </a:extLst>
                </p:cNvPr>
                <p:cNvSpPr>
                  <a:spLocks/>
                </p:cNvSpPr>
                <p:nvPr/>
              </p:nvSpPr>
              <p:spPr bwMode="auto">
                <a:xfrm>
                  <a:off x="2924300" y="5342351"/>
                  <a:ext cx="6395" cy="7816"/>
                </a:xfrm>
                <a:custGeom>
                  <a:avLst/>
                  <a:gdLst>
                    <a:gd name="T0" fmla="*/ 0 w 15938"/>
                    <a:gd name="T1" fmla="*/ 0 h 19489"/>
                    <a:gd name="T2" fmla="*/ 0 w 15938"/>
                    <a:gd name="T3" fmla="*/ 0 h 19489"/>
                    <a:gd name="T4" fmla="*/ 0 w 15938"/>
                    <a:gd name="T5" fmla="*/ 0 h 19489"/>
                    <a:gd name="T6" fmla="*/ 0 w 15938"/>
                    <a:gd name="T7" fmla="*/ 0 h 19489"/>
                    <a:gd name="T8" fmla="*/ 0 w 15938"/>
                    <a:gd name="T9" fmla="*/ 0 h 19489"/>
                    <a:gd name="T10" fmla="*/ 0 w 15938"/>
                    <a:gd name="T11" fmla="*/ 0 h 19489"/>
                    <a:gd name="T12" fmla="*/ 0 w 15938"/>
                    <a:gd name="T13" fmla="*/ 0 h 19489"/>
                    <a:gd name="T14" fmla="*/ 0 w 15938"/>
                    <a:gd name="T15" fmla="*/ 0 h 19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38" h="19489">
                      <a:moveTo>
                        <a:pt x="1447" y="19489"/>
                      </a:moveTo>
                      <a:cubicBezTo>
                        <a:pt x="10460" y="19334"/>
                        <a:pt x="12771" y="13571"/>
                        <a:pt x="15260" y="5681"/>
                      </a:cubicBezTo>
                      <a:cubicBezTo>
                        <a:pt x="17711" y="-2111"/>
                        <a:pt x="12911" y="1905"/>
                        <a:pt x="10498" y="2201"/>
                      </a:cubicBezTo>
                      <a:cubicBezTo>
                        <a:pt x="8430" y="3342"/>
                        <a:pt x="6949" y="-1688"/>
                        <a:pt x="6043" y="608"/>
                      </a:cubicBezTo>
                      <a:cubicBezTo>
                        <a:pt x="5264" y="2567"/>
                        <a:pt x="6668" y="4864"/>
                        <a:pt x="8673" y="4864"/>
                      </a:cubicBezTo>
                      <a:cubicBezTo>
                        <a:pt x="8149" y="6540"/>
                        <a:pt x="-3889" y="8499"/>
                        <a:pt x="2047" y="10190"/>
                      </a:cubicBezTo>
                      <a:cubicBezTo>
                        <a:pt x="1320" y="14008"/>
                        <a:pt x="-1795" y="15896"/>
                        <a:pt x="1447" y="19489"/>
                      </a:cubicBezTo>
                      <a:close/>
                      <a:moveTo>
                        <a:pt x="1447" y="19489"/>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1" name="Freeform: Shape 58">
                  <a:extLst>
                    <a:ext uri="{FF2B5EF4-FFF2-40B4-BE49-F238E27FC236}">
                      <a16:creationId xmlns:a16="http://schemas.microsoft.com/office/drawing/2014/main" id="{4CF18B73-EA59-45DF-B5E3-F99BCE7757AB}"/>
                    </a:ext>
                  </a:extLst>
                </p:cNvPr>
                <p:cNvSpPr>
                  <a:spLocks/>
                </p:cNvSpPr>
                <p:nvPr/>
              </p:nvSpPr>
              <p:spPr bwMode="auto">
                <a:xfrm>
                  <a:off x="2935670" y="5353721"/>
                  <a:ext cx="1421" cy="711"/>
                </a:xfrm>
                <a:custGeom>
                  <a:avLst/>
                  <a:gdLst>
                    <a:gd name="T0" fmla="*/ 0 w 21600"/>
                    <a:gd name="T1" fmla="*/ 0 h 13852"/>
                    <a:gd name="T2" fmla="*/ 0 w 21600"/>
                    <a:gd name="T3" fmla="*/ 0 h 13852"/>
                    <a:gd name="T4" fmla="*/ 0 w 21600"/>
                    <a:gd name="T5" fmla="*/ 0 h 13852"/>
                    <a:gd name="T6" fmla="*/ 0 w 21600"/>
                    <a:gd name="T7" fmla="*/ 0 h 13852"/>
                    <a:gd name="T8" fmla="*/ 0 w 21600"/>
                    <a:gd name="T9" fmla="*/ 0 h 13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3852">
                      <a:moveTo>
                        <a:pt x="0" y="4834"/>
                      </a:moveTo>
                      <a:cubicBezTo>
                        <a:pt x="3511" y="21600"/>
                        <a:pt x="21600" y="12034"/>
                        <a:pt x="21600" y="0"/>
                      </a:cubicBezTo>
                      <a:cubicBezTo>
                        <a:pt x="15647" y="0"/>
                        <a:pt x="9617" y="0"/>
                        <a:pt x="3511" y="0"/>
                      </a:cubicBezTo>
                      <a:cubicBezTo>
                        <a:pt x="4732" y="4834"/>
                        <a:pt x="3435" y="6480"/>
                        <a:pt x="0" y="4834"/>
                      </a:cubicBezTo>
                      <a:close/>
                      <a:moveTo>
                        <a:pt x="0" y="4834"/>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2" name="Freeform: Shape 73">
                  <a:extLst>
                    <a:ext uri="{FF2B5EF4-FFF2-40B4-BE49-F238E27FC236}">
                      <a16:creationId xmlns:a16="http://schemas.microsoft.com/office/drawing/2014/main" id="{9FC70764-5CB7-4C98-9A13-0103DD591806}"/>
                    </a:ext>
                  </a:extLst>
                </p:cNvPr>
                <p:cNvSpPr>
                  <a:spLocks/>
                </p:cNvSpPr>
                <p:nvPr/>
              </p:nvSpPr>
              <p:spPr bwMode="auto">
                <a:xfrm>
                  <a:off x="2856085" y="5359405"/>
                  <a:ext cx="2132" cy="14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4954" y="20491"/>
                        <a:pt x="21600" y="16184"/>
                        <a:pt x="21600" y="0"/>
                      </a:cubicBezTo>
                      <a:cubicBezTo>
                        <a:pt x="7849" y="9201"/>
                        <a:pt x="3208" y="6526"/>
                        <a:pt x="0" y="21600"/>
                      </a:cubicBezTo>
                      <a:close/>
                      <a:moveTo>
                        <a:pt x="0" y="2160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3" name="Freeform: Shape 74">
                  <a:extLst>
                    <a:ext uri="{FF2B5EF4-FFF2-40B4-BE49-F238E27FC236}">
                      <a16:creationId xmlns:a16="http://schemas.microsoft.com/office/drawing/2014/main" id="{A9AEDAAF-6FAE-4F21-9B71-07BAFF3E42A4}"/>
                    </a:ext>
                  </a:extLst>
                </p:cNvPr>
                <p:cNvSpPr>
                  <a:spLocks/>
                </p:cNvSpPr>
                <p:nvPr/>
              </p:nvSpPr>
              <p:spPr bwMode="auto">
                <a:xfrm>
                  <a:off x="2952724" y="5370775"/>
                  <a:ext cx="2132" cy="2842"/>
                </a:xfrm>
                <a:custGeom>
                  <a:avLst/>
                  <a:gdLst>
                    <a:gd name="T0" fmla="*/ 0 w 15151"/>
                    <a:gd name="T1" fmla="*/ 0 h 21600"/>
                    <a:gd name="T2" fmla="*/ 0 w 15151"/>
                    <a:gd name="T3" fmla="*/ 0 h 21600"/>
                    <a:gd name="T4" fmla="*/ 0 w 15151"/>
                    <a:gd name="T5" fmla="*/ 0 h 21600"/>
                    <a:gd name="T6" fmla="*/ 0 w 15151"/>
                    <a:gd name="T7" fmla="*/ 0 h 21600"/>
                    <a:gd name="T8" fmla="*/ 0 w 15151"/>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51" h="21600">
                      <a:moveTo>
                        <a:pt x="10724" y="0"/>
                      </a:moveTo>
                      <a:cubicBezTo>
                        <a:pt x="11899" y="6522"/>
                        <a:pt x="8375" y="7809"/>
                        <a:pt x="0" y="3905"/>
                      </a:cubicBezTo>
                      <a:cubicBezTo>
                        <a:pt x="3373" y="13417"/>
                        <a:pt x="1667" y="15535"/>
                        <a:pt x="7124" y="21600"/>
                      </a:cubicBezTo>
                      <a:cubicBezTo>
                        <a:pt x="9284" y="12503"/>
                        <a:pt x="21600" y="3905"/>
                        <a:pt x="10724" y="0"/>
                      </a:cubicBezTo>
                      <a:close/>
                      <a:moveTo>
                        <a:pt x="10724"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4" name="Freeform: Shape 75">
                  <a:extLst>
                    <a:ext uri="{FF2B5EF4-FFF2-40B4-BE49-F238E27FC236}">
                      <a16:creationId xmlns:a16="http://schemas.microsoft.com/office/drawing/2014/main" id="{B86E8AE6-B998-438E-8288-F8F6902C2E0A}"/>
                    </a:ext>
                  </a:extLst>
                </p:cNvPr>
                <p:cNvSpPr>
                  <a:spLocks/>
                </p:cNvSpPr>
                <p:nvPr/>
              </p:nvSpPr>
              <p:spPr bwMode="auto">
                <a:xfrm>
                  <a:off x="2952724" y="5370775"/>
                  <a:ext cx="2132" cy="3553"/>
                </a:xfrm>
                <a:custGeom>
                  <a:avLst/>
                  <a:gdLst>
                    <a:gd name="T0" fmla="*/ 0 w 14680"/>
                    <a:gd name="T1" fmla="*/ 0 h 18108"/>
                    <a:gd name="T2" fmla="*/ 0 w 14680"/>
                    <a:gd name="T3" fmla="*/ 0 h 18108"/>
                    <a:gd name="T4" fmla="*/ 0 w 14680"/>
                    <a:gd name="T5" fmla="*/ 0 h 18108"/>
                    <a:gd name="T6" fmla="*/ 0 w 14680"/>
                    <a:gd name="T7" fmla="*/ 0 h 18108"/>
                    <a:gd name="T8" fmla="*/ 0 w 14680"/>
                    <a:gd name="T9" fmla="*/ 0 h 18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80" h="18108">
                      <a:moveTo>
                        <a:pt x="10298" y="0"/>
                      </a:moveTo>
                      <a:cubicBezTo>
                        <a:pt x="10298" y="7291"/>
                        <a:pt x="8417" y="10676"/>
                        <a:pt x="5725" y="2364"/>
                      </a:cubicBezTo>
                      <a:cubicBezTo>
                        <a:pt x="-3356" y="2364"/>
                        <a:pt x="1087" y="12243"/>
                        <a:pt x="1087" y="17618"/>
                      </a:cubicBezTo>
                      <a:cubicBezTo>
                        <a:pt x="18244" y="21600"/>
                        <a:pt x="16493" y="0"/>
                        <a:pt x="10298" y="0"/>
                      </a:cubicBezTo>
                      <a:close/>
                      <a:moveTo>
                        <a:pt x="10298"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5" name="Freeform: Shape 76">
                  <a:extLst>
                    <a:ext uri="{FF2B5EF4-FFF2-40B4-BE49-F238E27FC236}">
                      <a16:creationId xmlns:a16="http://schemas.microsoft.com/office/drawing/2014/main" id="{3D6A6BE2-B28A-443D-99A7-989FC26BEEEB}"/>
                    </a:ext>
                  </a:extLst>
                </p:cNvPr>
                <p:cNvSpPr>
                  <a:spLocks/>
                </p:cNvSpPr>
                <p:nvPr/>
              </p:nvSpPr>
              <p:spPr bwMode="auto">
                <a:xfrm>
                  <a:off x="2964093" y="5382144"/>
                  <a:ext cx="4974" cy="2132"/>
                </a:xfrm>
                <a:custGeom>
                  <a:avLst/>
                  <a:gdLst>
                    <a:gd name="T0" fmla="*/ 0 w 21600"/>
                    <a:gd name="T1" fmla="*/ 0 h 9393"/>
                    <a:gd name="T2" fmla="*/ 0 w 21600"/>
                    <a:gd name="T3" fmla="*/ 0 h 9393"/>
                    <a:gd name="T4" fmla="*/ 0 w 21600"/>
                    <a:gd name="T5" fmla="*/ 0 h 9393"/>
                    <a:gd name="T6" fmla="*/ 0 w 21600"/>
                    <a:gd name="T7" fmla="*/ 0 h 9393"/>
                    <a:gd name="T8" fmla="*/ 0 w 21600"/>
                    <a:gd name="T9" fmla="*/ 0 h 9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9393">
                      <a:moveTo>
                        <a:pt x="21600" y="0"/>
                      </a:moveTo>
                      <a:cubicBezTo>
                        <a:pt x="15130" y="2920"/>
                        <a:pt x="18136" y="5863"/>
                        <a:pt x="9453" y="3062"/>
                      </a:cubicBezTo>
                      <a:cubicBezTo>
                        <a:pt x="5701" y="1875"/>
                        <a:pt x="1732" y="-3323"/>
                        <a:pt x="0" y="3371"/>
                      </a:cubicBezTo>
                      <a:cubicBezTo>
                        <a:pt x="11016" y="4439"/>
                        <a:pt x="21600" y="18277"/>
                        <a:pt x="21600" y="0"/>
                      </a:cubicBezTo>
                      <a:close/>
                      <a:moveTo>
                        <a:pt x="21600"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6" name="Freeform: Shape 77">
                  <a:extLst>
                    <a:ext uri="{FF2B5EF4-FFF2-40B4-BE49-F238E27FC236}">
                      <a16:creationId xmlns:a16="http://schemas.microsoft.com/office/drawing/2014/main" id="{450949B8-35A6-473E-97AA-FEE9B04CB08D}"/>
                    </a:ext>
                  </a:extLst>
                </p:cNvPr>
                <p:cNvSpPr>
                  <a:spLocks/>
                </p:cNvSpPr>
                <p:nvPr/>
              </p:nvSpPr>
              <p:spPr bwMode="auto">
                <a:xfrm>
                  <a:off x="2912931" y="5382144"/>
                  <a:ext cx="117957" cy="158460"/>
                </a:xfrm>
                <a:custGeom>
                  <a:avLst/>
                  <a:gdLst>
                    <a:gd name="T0" fmla="*/ 0 w 21517"/>
                    <a:gd name="T1" fmla="*/ 0 h 21336"/>
                    <a:gd name="T2" fmla="*/ 0 w 21517"/>
                    <a:gd name="T3" fmla="*/ 0 h 21336"/>
                    <a:gd name="T4" fmla="*/ 0 w 21517"/>
                    <a:gd name="T5" fmla="*/ 0 h 21336"/>
                    <a:gd name="T6" fmla="*/ 0 w 21517"/>
                    <a:gd name="T7" fmla="*/ 0 h 21336"/>
                    <a:gd name="T8" fmla="*/ 0 w 21517"/>
                    <a:gd name="T9" fmla="*/ 0 h 21336"/>
                    <a:gd name="T10" fmla="*/ 0 w 21517"/>
                    <a:gd name="T11" fmla="*/ 0 h 21336"/>
                    <a:gd name="T12" fmla="*/ 0 w 21517"/>
                    <a:gd name="T13" fmla="*/ 0 h 21336"/>
                    <a:gd name="T14" fmla="*/ 0 w 21517"/>
                    <a:gd name="T15" fmla="*/ 0 h 21336"/>
                    <a:gd name="T16" fmla="*/ 0 w 21517"/>
                    <a:gd name="T17" fmla="*/ 0 h 21336"/>
                    <a:gd name="T18" fmla="*/ 0 w 21517"/>
                    <a:gd name="T19" fmla="*/ 0 h 21336"/>
                    <a:gd name="T20" fmla="*/ 0 w 21517"/>
                    <a:gd name="T21" fmla="*/ 0 h 21336"/>
                    <a:gd name="T22" fmla="*/ 0 w 21517"/>
                    <a:gd name="T23" fmla="*/ 0 h 21336"/>
                    <a:gd name="T24" fmla="*/ 0 w 21517"/>
                    <a:gd name="T25" fmla="*/ 0 h 21336"/>
                    <a:gd name="T26" fmla="*/ 0 w 21517"/>
                    <a:gd name="T27" fmla="*/ 0 h 21336"/>
                    <a:gd name="T28" fmla="*/ 0 w 21517"/>
                    <a:gd name="T29" fmla="*/ 0 h 21336"/>
                    <a:gd name="T30" fmla="*/ 0 w 21517"/>
                    <a:gd name="T31" fmla="*/ 0 h 21336"/>
                    <a:gd name="T32" fmla="*/ 0 w 21517"/>
                    <a:gd name="T33" fmla="*/ 0 h 21336"/>
                    <a:gd name="T34" fmla="*/ 0 w 21517"/>
                    <a:gd name="T35" fmla="*/ 0 h 21336"/>
                    <a:gd name="T36" fmla="*/ 0 w 21517"/>
                    <a:gd name="T37" fmla="*/ 0 h 21336"/>
                    <a:gd name="T38" fmla="*/ 0 w 21517"/>
                    <a:gd name="T39" fmla="*/ 0 h 21336"/>
                    <a:gd name="T40" fmla="*/ 0 w 21517"/>
                    <a:gd name="T41" fmla="*/ 0 h 21336"/>
                    <a:gd name="T42" fmla="*/ 0 w 21517"/>
                    <a:gd name="T43" fmla="*/ 0 h 21336"/>
                    <a:gd name="T44" fmla="*/ 0 w 21517"/>
                    <a:gd name="T45" fmla="*/ 0 h 21336"/>
                    <a:gd name="T46" fmla="*/ 0 w 21517"/>
                    <a:gd name="T47" fmla="*/ 0 h 21336"/>
                    <a:gd name="T48" fmla="*/ 0 w 21517"/>
                    <a:gd name="T49" fmla="*/ 0 h 21336"/>
                    <a:gd name="T50" fmla="*/ 0 w 21517"/>
                    <a:gd name="T51" fmla="*/ 0 h 21336"/>
                    <a:gd name="T52" fmla="*/ 0 w 21517"/>
                    <a:gd name="T53" fmla="*/ 0 h 21336"/>
                    <a:gd name="T54" fmla="*/ 0 w 21517"/>
                    <a:gd name="T55" fmla="*/ 0 h 21336"/>
                    <a:gd name="T56" fmla="*/ 0 w 21517"/>
                    <a:gd name="T57" fmla="*/ 0 h 21336"/>
                    <a:gd name="T58" fmla="*/ 0 w 21517"/>
                    <a:gd name="T59" fmla="*/ 0 h 21336"/>
                    <a:gd name="T60" fmla="*/ 0 w 21517"/>
                    <a:gd name="T61" fmla="*/ 0 h 21336"/>
                    <a:gd name="T62" fmla="*/ 0 w 21517"/>
                    <a:gd name="T63" fmla="*/ 0 h 21336"/>
                    <a:gd name="T64" fmla="*/ 0 w 21517"/>
                    <a:gd name="T65" fmla="*/ 0 h 21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517" h="21336">
                      <a:moveTo>
                        <a:pt x="19567" y="7931"/>
                      </a:moveTo>
                      <a:cubicBezTo>
                        <a:pt x="19048" y="7904"/>
                        <a:pt x="19448" y="7845"/>
                        <a:pt x="19422" y="7719"/>
                      </a:cubicBezTo>
                      <a:cubicBezTo>
                        <a:pt x="19025" y="7719"/>
                        <a:pt x="18300" y="6676"/>
                        <a:pt x="18300" y="6418"/>
                      </a:cubicBezTo>
                      <a:cubicBezTo>
                        <a:pt x="18154" y="6364"/>
                        <a:pt x="18030" y="5984"/>
                        <a:pt x="18056" y="5984"/>
                      </a:cubicBezTo>
                      <a:cubicBezTo>
                        <a:pt x="17943" y="5729"/>
                        <a:pt x="17483" y="5519"/>
                        <a:pt x="17666" y="5262"/>
                      </a:cubicBezTo>
                      <a:cubicBezTo>
                        <a:pt x="17237" y="5072"/>
                        <a:pt x="16781" y="4416"/>
                        <a:pt x="16643" y="4106"/>
                      </a:cubicBezTo>
                      <a:cubicBezTo>
                        <a:pt x="16386" y="3964"/>
                        <a:pt x="16203" y="3565"/>
                        <a:pt x="16203" y="3348"/>
                      </a:cubicBezTo>
                      <a:cubicBezTo>
                        <a:pt x="15909" y="3348"/>
                        <a:pt x="15513" y="2695"/>
                        <a:pt x="15570" y="2445"/>
                      </a:cubicBezTo>
                      <a:cubicBezTo>
                        <a:pt x="15293" y="2445"/>
                        <a:pt x="15220" y="2082"/>
                        <a:pt x="14935" y="2082"/>
                      </a:cubicBezTo>
                      <a:cubicBezTo>
                        <a:pt x="15075" y="1777"/>
                        <a:pt x="13120" y="1748"/>
                        <a:pt x="12791" y="1721"/>
                      </a:cubicBezTo>
                      <a:cubicBezTo>
                        <a:pt x="12847" y="1475"/>
                        <a:pt x="12591" y="1324"/>
                        <a:pt x="12302" y="1324"/>
                      </a:cubicBezTo>
                      <a:cubicBezTo>
                        <a:pt x="12302" y="1706"/>
                        <a:pt x="11199" y="1748"/>
                        <a:pt x="10824" y="1733"/>
                      </a:cubicBezTo>
                      <a:cubicBezTo>
                        <a:pt x="10554" y="1724"/>
                        <a:pt x="9962" y="1667"/>
                        <a:pt x="9962" y="1432"/>
                      </a:cubicBezTo>
                      <a:cubicBezTo>
                        <a:pt x="9775" y="1397"/>
                        <a:pt x="9512" y="1432"/>
                        <a:pt x="9230" y="1432"/>
                      </a:cubicBezTo>
                      <a:cubicBezTo>
                        <a:pt x="9295" y="1188"/>
                        <a:pt x="8622" y="87"/>
                        <a:pt x="8255" y="22"/>
                      </a:cubicBezTo>
                      <a:cubicBezTo>
                        <a:pt x="8255" y="58"/>
                        <a:pt x="8255" y="96"/>
                        <a:pt x="8255" y="132"/>
                      </a:cubicBezTo>
                      <a:cubicBezTo>
                        <a:pt x="7980" y="165"/>
                        <a:pt x="6254" y="-152"/>
                        <a:pt x="6254" y="96"/>
                      </a:cubicBezTo>
                      <a:cubicBezTo>
                        <a:pt x="6047" y="96"/>
                        <a:pt x="5172" y="326"/>
                        <a:pt x="5035" y="529"/>
                      </a:cubicBezTo>
                      <a:cubicBezTo>
                        <a:pt x="4952" y="529"/>
                        <a:pt x="4156" y="817"/>
                        <a:pt x="4156" y="601"/>
                      </a:cubicBezTo>
                      <a:cubicBezTo>
                        <a:pt x="3956" y="601"/>
                        <a:pt x="3715" y="678"/>
                        <a:pt x="3619" y="817"/>
                      </a:cubicBezTo>
                      <a:cubicBezTo>
                        <a:pt x="3402" y="817"/>
                        <a:pt x="3172" y="1103"/>
                        <a:pt x="3035" y="1215"/>
                      </a:cubicBezTo>
                      <a:cubicBezTo>
                        <a:pt x="2658" y="1182"/>
                        <a:pt x="2928" y="1003"/>
                        <a:pt x="2548" y="1396"/>
                      </a:cubicBezTo>
                      <a:cubicBezTo>
                        <a:pt x="2548" y="1525"/>
                        <a:pt x="2261" y="2081"/>
                        <a:pt x="2207" y="2081"/>
                      </a:cubicBezTo>
                      <a:cubicBezTo>
                        <a:pt x="2328" y="2171"/>
                        <a:pt x="2324" y="2220"/>
                        <a:pt x="2207" y="2335"/>
                      </a:cubicBezTo>
                      <a:cubicBezTo>
                        <a:pt x="1938" y="2494"/>
                        <a:pt x="1785" y="2817"/>
                        <a:pt x="1524" y="2913"/>
                      </a:cubicBezTo>
                      <a:cubicBezTo>
                        <a:pt x="1250" y="3250"/>
                        <a:pt x="1191" y="2890"/>
                        <a:pt x="986" y="3269"/>
                      </a:cubicBezTo>
                      <a:cubicBezTo>
                        <a:pt x="875" y="3480"/>
                        <a:pt x="721" y="3638"/>
                        <a:pt x="602" y="3808"/>
                      </a:cubicBezTo>
                      <a:cubicBezTo>
                        <a:pt x="225" y="4344"/>
                        <a:pt x="207" y="4578"/>
                        <a:pt x="207" y="5081"/>
                      </a:cubicBezTo>
                      <a:cubicBezTo>
                        <a:pt x="207" y="5260"/>
                        <a:pt x="-50" y="5426"/>
                        <a:pt x="9" y="5578"/>
                      </a:cubicBezTo>
                      <a:cubicBezTo>
                        <a:pt x="89" y="5782"/>
                        <a:pt x="253" y="6208"/>
                        <a:pt x="207" y="6345"/>
                      </a:cubicBezTo>
                      <a:cubicBezTo>
                        <a:pt x="20" y="6345"/>
                        <a:pt x="-83" y="6832"/>
                        <a:pt x="258" y="6959"/>
                      </a:cubicBezTo>
                      <a:cubicBezTo>
                        <a:pt x="258" y="7279"/>
                        <a:pt x="886" y="8246"/>
                        <a:pt x="1279" y="8440"/>
                      </a:cubicBezTo>
                      <a:cubicBezTo>
                        <a:pt x="1279" y="8705"/>
                        <a:pt x="1993" y="9271"/>
                        <a:pt x="2352" y="9271"/>
                      </a:cubicBezTo>
                      <a:cubicBezTo>
                        <a:pt x="2491" y="9476"/>
                        <a:pt x="3961" y="9781"/>
                        <a:pt x="3961" y="9524"/>
                      </a:cubicBezTo>
                      <a:cubicBezTo>
                        <a:pt x="4560" y="9524"/>
                        <a:pt x="6671" y="9237"/>
                        <a:pt x="6986" y="9705"/>
                      </a:cubicBezTo>
                      <a:cubicBezTo>
                        <a:pt x="7519" y="9705"/>
                        <a:pt x="7714" y="9638"/>
                        <a:pt x="8206" y="9813"/>
                      </a:cubicBezTo>
                      <a:cubicBezTo>
                        <a:pt x="8271" y="10083"/>
                        <a:pt x="8170" y="10898"/>
                        <a:pt x="7914" y="11114"/>
                      </a:cubicBezTo>
                      <a:cubicBezTo>
                        <a:pt x="7914" y="11477"/>
                        <a:pt x="8059" y="11859"/>
                        <a:pt x="8450" y="12053"/>
                      </a:cubicBezTo>
                      <a:cubicBezTo>
                        <a:pt x="8479" y="12141"/>
                        <a:pt x="8758" y="12486"/>
                        <a:pt x="8841" y="12486"/>
                      </a:cubicBezTo>
                      <a:cubicBezTo>
                        <a:pt x="8993" y="12942"/>
                        <a:pt x="9163" y="13337"/>
                        <a:pt x="9049" y="13983"/>
                      </a:cubicBezTo>
                      <a:cubicBezTo>
                        <a:pt x="8944" y="14571"/>
                        <a:pt x="8694" y="14920"/>
                        <a:pt x="8694" y="15448"/>
                      </a:cubicBezTo>
                      <a:cubicBezTo>
                        <a:pt x="8545" y="15448"/>
                        <a:pt x="8841" y="16459"/>
                        <a:pt x="8986" y="16459"/>
                      </a:cubicBezTo>
                      <a:cubicBezTo>
                        <a:pt x="8986" y="16919"/>
                        <a:pt x="9475" y="17333"/>
                        <a:pt x="9475" y="17832"/>
                      </a:cubicBezTo>
                      <a:cubicBezTo>
                        <a:pt x="9504" y="17832"/>
                        <a:pt x="9670" y="18303"/>
                        <a:pt x="9670" y="18446"/>
                      </a:cubicBezTo>
                      <a:cubicBezTo>
                        <a:pt x="9519" y="18446"/>
                        <a:pt x="10450" y="19829"/>
                        <a:pt x="10450" y="19928"/>
                      </a:cubicBezTo>
                      <a:cubicBezTo>
                        <a:pt x="10616" y="19928"/>
                        <a:pt x="10640" y="20397"/>
                        <a:pt x="10790" y="20397"/>
                      </a:cubicBezTo>
                      <a:cubicBezTo>
                        <a:pt x="10816" y="20709"/>
                        <a:pt x="10985" y="20998"/>
                        <a:pt x="10985" y="21228"/>
                      </a:cubicBezTo>
                      <a:cubicBezTo>
                        <a:pt x="11180" y="21448"/>
                        <a:pt x="11986" y="21264"/>
                        <a:pt x="12301" y="21264"/>
                      </a:cubicBezTo>
                      <a:cubicBezTo>
                        <a:pt x="12301" y="21180"/>
                        <a:pt x="13771" y="20975"/>
                        <a:pt x="13958" y="20975"/>
                      </a:cubicBezTo>
                      <a:cubicBezTo>
                        <a:pt x="14057" y="20878"/>
                        <a:pt x="14690" y="20216"/>
                        <a:pt x="14690" y="20216"/>
                      </a:cubicBezTo>
                      <a:cubicBezTo>
                        <a:pt x="14690" y="19882"/>
                        <a:pt x="15601" y="19238"/>
                        <a:pt x="15959" y="19059"/>
                      </a:cubicBezTo>
                      <a:cubicBezTo>
                        <a:pt x="15959" y="19006"/>
                        <a:pt x="16404" y="18192"/>
                        <a:pt x="16349" y="18192"/>
                      </a:cubicBezTo>
                      <a:cubicBezTo>
                        <a:pt x="16349" y="17624"/>
                        <a:pt x="16544" y="17250"/>
                        <a:pt x="16544" y="16748"/>
                      </a:cubicBezTo>
                      <a:cubicBezTo>
                        <a:pt x="16688" y="16748"/>
                        <a:pt x="16830" y="16278"/>
                        <a:pt x="17128" y="16278"/>
                      </a:cubicBezTo>
                      <a:cubicBezTo>
                        <a:pt x="17212" y="16155"/>
                        <a:pt x="17450" y="16107"/>
                        <a:pt x="17616" y="16024"/>
                      </a:cubicBezTo>
                      <a:cubicBezTo>
                        <a:pt x="17616" y="15713"/>
                        <a:pt x="17957" y="15476"/>
                        <a:pt x="17957" y="15087"/>
                      </a:cubicBezTo>
                      <a:cubicBezTo>
                        <a:pt x="18179" y="15087"/>
                        <a:pt x="17812" y="13876"/>
                        <a:pt x="17812" y="13749"/>
                      </a:cubicBezTo>
                      <a:cubicBezTo>
                        <a:pt x="17382" y="13749"/>
                        <a:pt x="17713" y="12307"/>
                        <a:pt x="17713" y="12124"/>
                      </a:cubicBezTo>
                      <a:cubicBezTo>
                        <a:pt x="17437" y="12124"/>
                        <a:pt x="18620" y="11148"/>
                        <a:pt x="18598" y="11208"/>
                      </a:cubicBezTo>
                      <a:cubicBezTo>
                        <a:pt x="18681" y="10953"/>
                        <a:pt x="19316" y="10604"/>
                        <a:pt x="19526" y="10404"/>
                      </a:cubicBezTo>
                      <a:cubicBezTo>
                        <a:pt x="19713" y="10224"/>
                        <a:pt x="20347" y="9878"/>
                        <a:pt x="20347" y="9667"/>
                      </a:cubicBezTo>
                      <a:cubicBezTo>
                        <a:pt x="20620" y="9565"/>
                        <a:pt x="20654" y="9375"/>
                        <a:pt x="20882" y="9269"/>
                      </a:cubicBezTo>
                      <a:cubicBezTo>
                        <a:pt x="20882" y="9177"/>
                        <a:pt x="20727" y="8909"/>
                        <a:pt x="21077" y="8909"/>
                      </a:cubicBezTo>
                      <a:cubicBezTo>
                        <a:pt x="20989" y="8446"/>
                        <a:pt x="21517" y="8183"/>
                        <a:pt x="21517" y="7716"/>
                      </a:cubicBezTo>
                      <a:cubicBezTo>
                        <a:pt x="21101" y="7817"/>
                        <a:pt x="20526" y="7861"/>
                        <a:pt x="20102" y="7861"/>
                      </a:cubicBezTo>
                      <a:cubicBezTo>
                        <a:pt x="20104" y="7926"/>
                        <a:pt x="19637" y="7935"/>
                        <a:pt x="19567" y="7931"/>
                      </a:cubicBezTo>
                      <a:close/>
                      <a:moveTo>
                        <a:pt x="19567" y="7931"/>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7" name="Freeform: Shape 78">
                  <a:extLst>
                    <a:ext uri="{FF2B5EF4-FFF2-40B4-BE49-F238E27FC236}">
                      <a16:creationId xmlns:a16="http://schemas.microsoft.com/office/drawing/2014/main" id="{5149EBC2-2734-4B54-89F1-6460DC79E64B}"/>
                    </a:ext>
                  </a:extLst>
                </p:cNvPr>
                <p:cNvSpPr>
                  <a:spLocks/>
                </p:cNvSpPr>
                <p:nvPr/>
              </p:nvSpPr>
              <p:spPr bwMode="auto">
                <a:xfrm>
                  <a:off x="2816292" y="5410567"/>
                  <a:ext cx="2132" cy="1421"/>
                </a:xfrm>
                <a:custGeom>
                  <a:avLst/>
                  <a:gdLst>
                    <a:gd name="T0" fmla="*/ 0 w 16989"/>
                    <a:gd name="T1" fmla="*/ 0 h 15334"/>
                    <a:gd name="T2" fmla="*/ 0 w 16989"/>
                    <a:gd name="T3" fmla="*/ 0 h 15334"/>
                    <a:gd name="T4" fmla="*/ 0 w 16989"/>
                    <a:gd name="T5" fmla="*/ 0 h 15334"/>
                    <a:gd name="T6" fmla="*/ 0 w 16989"/>
                    <a:gd name="T7" fmla="*/ 0 h 15334"/>
                    <a:gd name="T8" fmla="*/ 0 w 16989"/>
                    <a:gd name="T9" fmla="*/ 0 h 15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89" h="15334">
                      <a:moveTo>
                        <a:pt x="5730" y="2266"/>
                      </a:moveTo>
                      <a:cubicBezTo>
                        <a:pt x="4165" y="1591"/>
                        <a:pt x="2498" y="771"/>
                        <a:pt x="900" y="0"/>
                      </a:cubicBezTo>
                      <a:cubicBezTo>
                        <a:pt x="-4611" y="21600"/>
                        <a:pt x="16989" y="17743"/>
                        <a:pt x="16989" y="4629"/>
                      </a:cubicBezTo>
                      <a:cubicBezTo>
                        <a:pt x="12159" y="7955"/>
                        <a:pt x="7839" y="13596"/>
                        <a:pt x="5730" y="2266"/>
                      </a:cubicBezTo>
                      <a:close/>
                      <a:moveTo>
                        <a:pt x="5730" y="2266"/>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8" name="Freeform: Shape 79">
                  <a:extLst>
                    <a:ext uri="{FF2B5EF4-FFF2-40B4-BE49-F238E27FC236}">
                      <a16:creationId xmlns:a16="http://schemas.microsoft.com/office/drawing/2014/main" id="{53C6E86A-2D66-403B-B380-D297AFF64E26}"/>
                    </a:ext>
                  </a:extLst>
                </p:cNvPr>
                <p:cNvSpPr>
                  <a:spLocks/>
                </p:cNvSpPr>
                <p:nvPr/>
              </p:nvSpPr>
              <p:spPr bwMode="auto">
                <a:xfrm>
                  <a:off x="2821977" y="5410567"/>
                  <a:ext cx="11369" cy="5685"/>
                </a:xfrm>
                <a:custGeom>
                  <a:avLst/>
                  <a:gdLst>
                    <a:gd name="T0" fmla="*/ 0 w 18999"/>
                    <a:gd name="T1" fmla="*/ 0 h 20934"/>
                    <a:gd name="T2" fmla="*/ 0 w 18999"/>
                    <a:gd name="T3" fmla="*/ 0 h 20934"/>
                    <a:gd name="T4" fmla="*/ 0 w 18999"/>
                    <a:gd name="T5" fmla="*/ 0 h 20934"/>
                    <a:gd name="T6" fmla="*/ 0 w 18999"/>
                    <a:gd name="T7" fmla="*/ 0 h 20934"/>
                    <a:gd name="T8" fmla="*/ 0 w 18999"/>
                    <a:gd name="T9" fmla="*/ 0 h 20934"/>
                    <a:gd name="T10" fmla="*/ 0 w 18999"/>
                    <a:gd name="T11" fmla="*/ 0 h 20934"/>
                    <a:gd name="T12" fmla="*/ 0 w 18999"/>
                    <a:gd name="T13" fmla="*/ 0 h 209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99" h="20934">
                      <a:moveTo>
                        <a:pt x="5636" y="0"/>
                      </a:moveTo>
                      <a:cubicBezTo>
                        <a:pt x="4287" y="4948"/>
                        <a:pt x="2148" y="3040"/>
                        <a:pt x="0" y="2842"/>
                      </a:cubicBezTo>
                      <a:cubicBezTo>
                        <a:pt x="1313" y="7114"/>
                        <a:pt x="5600" y="11307"/>
                        <a:pt x="7812" y="11307"/>
                      </a:cubicBezTo>
                      <a:cubicBezTo>
                        <a:pt x="9253" y="17507"/>
                        <a:pt x="13604" y="21600"/>
                        <a:pt x="17047" y="20845"/>
                      </a:cubicBezTo>
                      <a:cubicBezTo>
                        <a:pt x="21600" y="19871"/>
                        <a:pt x="16872" y="12618"/>
                        <a:pt x="16055" y="9439"/>
                      </a:cubicBezTo>
                      <a:cubicBezTo>
                        <a:pt x="11622" y="9439"/>
                        <a:pt x="11135" y="1212"/>
                        <a:pt x="5636" y="0"/>
                      </a:cubicBezTo>
                      <a:close/>
                      <a:moveTo>
                        <a:pt x="5636"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79" name="Freeform: Shape 80">
                  <a:extLst>
                    <a:ext uri="{FF2B5EF4-FFF2-40B4-BE49-F238E27FC236}">
                      <a16:creationId xmlns:a16="http://schemas.microsoft.com/office/drawing/2014/main" id="{BA8B2BA8-5773-40C8-935E-6CD275DA36A6}"/>
                    </a:ext>
                  </a:extLst>
                </p:cNvPr>
                <p:cNvSpPr>
                  <a:spLocks/>
                </p:cNvSpPr>
                <p:nvPr/>
              </p:nvSpPr>
              <p:spPr bwMode="auto">
                <a:xfrm>
                  <a:off x="2833346" y="5421937"/>
                  <a:ext cx="10659" cy="2842"/>
                </a:xfrm>
                <a:custGeom>
                  <a:avLst/>
                  <a:gdLst>
                    <a:gd name="T0" fmla="*/ 0 w 21600"/>
                    <a:gd name="T1" fmla="*/ 0 h 19826"/>
                    <a:gd name="T2" fmla="*/ 0 w 21600"/>
                    <a:gd name="T3" fmla="*/ 0 h 19826"/>
                    <a:gd name="T4" fmla="*/ 0 w 21600"/>
                    <a:gd name="T5" fmla="*/ 0 h 19826"/>
                    <a:gd name="T6" fmla="*/ 0 w 21600"/>
                    <a:gd name="T7" fmla="*/ 0 h 19826"/>
                    <a:gd name="T8" fmla="*/ 0 w 21600"/>
                    <a:gd name="T9" fmla="*/ 0 h 19826"/>
                    <a:gd name="T10" fmla="*/ 0 w 21600"/>
                    <a:gd name="T11" fmla="*/ 0 h 19826"/>
                    <a:gd name="T12" fmla="*/ 0 w 21600"/>
                    <a:gd name="T13" fmla="*/ 0 h 19826"/>
                    <a:gd name="T14" fmla="*/ 0 w 21600"/>
                    <a:gd name="T15" fmla="*/ 0 h 19826"/>
                    <a:gd name="T16" fmla="*/ 0 w 21600"/>
                    <a:gd name="T17" fmla="*/ 0 h 198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19826">
                      <a:moveTo>
                        <a:pt x="15657" y="0"/>
                      </a:moveTo>
                      <a:cubicBezTo>
                        <a:pt x="14560" y="9831"/>
                        <a:pt x="15657" y="658"/>
                        <a:pt x="15657" y="8204"/>
                      </a:cubicBezTo>
                      <a:cubicBezTo>
                        <a:pt x="11646" y="8446"/>
                        <a:pt x="8331" y="1662"/>
                        <a:pt x="5406" y="1662"/>
                      </a:cubicBezTo>
                      <a:cubicBezTo>
                        <a:pt x="6331" y="6612"/>
                        <a:pt x="7554" y="10212"/>
                        <a:pt x="7554" y="14712"/>
                      </a:cubicBezTo>
                      <a:cubicBezTo>
                        <a:pt x="4789" y="18069"/>
                        <a:pt x="2686" y="14712"/>
                        <a:pt x="0" y="14712"/>
                      </a:cubicBezTo>
                      <a:cubicBezTo>
                        <a:pt x="1006" y="20735"/>
                        <a:pt x="8309" y="21600"/>
                        <a:pt x="9189" y="16442"/>
                      </a:cubicBezTo>
                      <a:cubicBezTo>
                        <a:pt x="15417" y="16442"/>
                        <a:pt x="15680" y="16027"/>
                        <a:pt x="21600" y="18000"/>
                      </a:cubicBezTo>
                      <a:cubicBezTo>
                        <a:pt x="21406" y="13015"/>
                        <a:pt x="17349" y="1315"/>
                        <a:pt x="15657" y="0"/>
                      </a:cubicBezTo>
                      <a:close/>
                      <a:moveTo>
                        <a:pt x="15657"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80" name="Freeform: Shape 81">
                  <a:extLst>
                    <a:ext uri="{FF2B5EF4-FFF2-40B4-BE49-F238E27FC236}">
                      <a16:creationId xmlns:a16="http://schemas.microsoft.com/office/drawing/2014/main" id="{039BB30B-44D2-4277-ABE8-A05BFA578F34}"/>
                    </a:ext>
                  </a:extLst>
                </p:cNvPr>
                <p:cNvSpPr>
                  <a:spLocks/>
                </p:cNvSpPr>
                <p:nvPr/>
              </p:nvSpPr>
              <p:spPr bwMode="auto">
                <a:xfrm>
                  <a:off x="2827661" y="5421937"/>
                  <a:ext cx="1421" cy="1421"/>
                </a:xfrm>
                <a:custGeom>
                  <a:avLst/>
                  <a:gdLst>
                    <a:gd name="T0" fmla="*/ 0 w 16604"/>
                    <a:gd name="T1" fmla="*/ 0 h 17442"/>
                    <a:gd name="T2" fmla="*/ 0 w 16604"/>
                    <a:gd name="T3" fmla="*/ 0 h 17442"/>
                    <a:gd name="T4" fmla="*/ 0 w 16604"/>
                    <a:gd name="T5" fmla="*/ 0 h 17442"/>
                    <a:gd name="T6" fmla="*/ 0 w 16604"/>
                    <a:gd name="T7" fmla="*/ 0 h 17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04" h="17442">
                      <a:moveTo>
                        <a:pt x="1543" y="0"/>
                      </a:moveTo>
                      <a:cubicBezTo>
                        <a:pt x="-4492" y="21600"/>
                        <a:pt x="8577" y="17040"/>
                        <a:pt x="16563" y="17040"/>
                      </a:cubicBezTo>
                      <a:cubicBezTo>
                        <a:pt x="17108" y="7620"/>
                        <a:pt x="12116" y="1920"/>
                        <a:pt x="1543" y="0"/>
                      </a:cubicBezTo>
                      <a:close/>
                      <a:moveTo>
                        <a:pt x="1543"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81" name="Freeform: Shape 82">
                  <a:extLst>
                    <a:ext uri="{FF2B5EF4-FFF2-40B4-BE49-F238E27FC236}">
                      <a16:creationId xmlns:a16="http://schemas.microsoft.com/office/drawing/2014/main" id="{B6CDE604-87BB-4976-836A-C9872332B5E5}"/>
                    </a:ext>
                  </a:extLst>
                </p:cNvPr>
                <p:cNvSpPr>
                  <a:spLocks/>
                </p:cNvSpPr>
                <p:nvPr/>
              </p:nvSpPr>
              <p:spPr bwMode="auto">
                <a:xfrm>
                  <a:off x="2827661" y="5421937"/>
                  <a:ext cx="1421" cy="1421"/>
                </a:xfrm>
                <a:custGeom>
                  <a:avLst/>
                  <a:gdLst>
                    <a:gd name="T0" fmla="*/ 0 w 21600"/>
                    <a:gd name="T1" fmla="*/ 0 h 12742"/>
                    <a:gd name="T2" fmla="*/ 0 w 21600"/>
                    <a:gd name="T3" fmla="*/ 0 h 12742"/>
                    <a:gd name="T4" fmla="*/ 0 w 21600"/>
                    <a:gd name="T5" fmla="*/ 0 h 12742"/>
                    <a:gd name="T6" fmla="*/ 0 w 21600"/>
                    <a:gd name="T7" fmla="*/ 0 h 127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2742">
                      <a:moveTo>
                        <a:pt x="0" y="12742"/>
                      </a:moveTo>
                      <a:cubicBezTo>
                        <a:pt x="7251" y="11994"/>
                        <a:pt x="14425" y="11339"/>
                        <a:pt x="21600" y="10545"/>
                      </a:cubicBezTo>
                      <a:cubicBezTo>
                        <a:pt x="17860" y="-8858"/>
                        <a:pt x="2137" y="2550"/>
                        <a:pt x="0" y="12742"/>
                      </a:cubicBezTo>
                      <a:close/>
                      <a:moveTo>
                        <a:pt x="0" y="12742"/>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82" name="Freeform: Shape 83">
                  <a:extLst>
                    <a:ext uri="{FF2B5EF4-FFF2-40B4-BE49-F238E27FC236}">
                      <a16:creationId xmlns:a16="http://schemas.microsoft.com/office/drawing/2014/main" id="{295683E3-D549-44E7-8B4F-A9F4A9003251}"/>
                    </a:ext>
                  </a:extLst>
                </p:cNvPr>
                <p:cNvSpPr>
                  <a:spLocks/>
                </p:cNvSpPr>
                <p:nvPr/>
              </p:nvSpPr>
              <p:spPr bwMode="auto">
                <a:xfrm>
                  <a:off x="2850400" y="5421937"/>
                  <a:ext cx="1421" cy="711"/>
                </a:xfrm>
                <a:custGeom>
                  <a:avLst/>
                  <a:gdLst>
                    <a:gd name="T0" fmla="*/ 0 w 17161"/>
                    <a:gd name="T1" fmla="*/ 0 h 13638"/>
                    <a:gd name="T2" fmla="*/ 0 w 17161"/>
                    <a:gd name="T3" fmla="*/ 0 h 13638"/>
                    <a:gd name="T4" fmla="*/ 0 w 17161"/>
                    <a:gd name="T5" fmla="*/ 0 h 13638"/>
                    <a:gd name="T6" fmla="*/ 0 w 17161"/>
                    <a:gd name="T7" fmla="*/ 0 h 136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61" h="13638">
                      <a:moveTo>
                        <a:pt x="1582" y="0"/>
                      </a:moveTo>
                      <a:cubicBezTo>
                        <a:pt x="-4374" y="21600"/>
                        <a:pt x="7735" y="11073"/>
                        <a:pt x="17161" y="11073"/>
                      </a:cubicBezTo>
                      <a:cubicBezTo>
                        <a:pt x="17226" y="3353"/>
                        <a:pt x="8782" y="0"/>
                        <a:pt x="1582" y="0"/>
                      </a:cubicBezTo>
                      <a:close/>
                      <a:moveTo>
                        <a:pt x="1582"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83" name="Freeform: Shape 84">
                  <a:extLst>
                    <a:ext uri="{FF2B5EF4-FFF2-40B4-BE49-F238E27FC236}">
                      <a16:creationId xmlns:a16="http://schemas.microsoft.com/office/drawing/2014/main" id="{05CD2010-56D6-43AE-8037-6780B98B7EB4}"/>
                    </a:ext>
                  </a:extLst>
                </p:cNvPr>
                <p:cNvSpPr>
                  <a:spLocks/>
                </p:cNvSpPr>
                <p:nvPr/>
              </p:nvSpPr>
              <p:spPr bwMode="auto">
                <a:xfrm>
                  <a:off x="2844715" y="5421937"/>
                  <a:ext cx="711" cy="7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cubicBezTo>
                        <a:pt x="0" y="7500"/>
                        <a:pt x="0" y="14250"/>
                        <a:pt x="0" y="21600"/>
                      </a:cubicBezTo>
                      <a:cubicBezTo>
                        <a:pt x="8975" y="18750"/>
                        <a:pt x="12777" y="14250"/>
                        <a:pt x="21600" y="14250"/>
                      </a:cubicBezTo>
                      <a:cubicBezTo>
                        <a:pt x="21600" y="5100"/>
                        <a:pt x="9279" y="0"/>
                        <a:pt x="0" y="0"/>
                      </a:cubicBezTo>
                      <a:close/>
                      <a:moveTo>
                        <a:pt x="0" y="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84" name="Freeform: Shape 85">
                  <a:extLst>
                    <a:ext uri="{FF2B5EF4-FFF2-40B4-BE49-F238E27FC236}">
                      <a16:creationId xmlns:a16="http://schemas.microsoft.com/office/drawing/2014/main" id="{F62F656B-38C7-4F71-A01D-3BBEA3DE543B}"/>
                    </a:ext>
                  </a:extLst>
                </p:cNvPr>
                <p:cNvSpPr>
                  <a:spLocks/>
                </p:cNvSpPr>
                <p:nvPr/>
              </p:nvSpPr>
              <p:spPr bwMode="auto">
                <a:xfrm>
                  <a:off x="2839031" y="5433306"/>
                  <a:ext cx="711" cy="7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cubicBezTo>
                        <a:pt x="17923" y="21600"/>
                        <a:pt x="17234" y="20571"/>
                        <a:pt x="21600" y="5371"/>
                      </a:cubicBezTo>
                      <a:cubicBezTo>
                        <a:pt x="16200" y="3429"/>
                        <a:pt x="10915" y="1714"/>
                        <a:pt x="5285" y="0"/>
                      </a:cubicBezTo>
                      <a:cubicBezTo>
                        <a:pt x="3447" y="7200"/>
                        <a:pt x="1838" y="14400"/>
                        <a:pt x="0" y="21600"/>
                      </a:cubicBezTo>
                      <a:close/>
                      <a:moveTo>
                        <a:pt x="0" y="21600"/>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85" name="Freeform: Shape 86">
                  <a:extLst>
                    <a:ext uri="{FF2B5EF4-FFF2-40B4-BE49-F238E27FC236}">
                      <a16:creationId xmlns:a16="http://schemas.microsoft.com/office/drawing/2014/main" id="{BF8B5F1C-A70E-447B-948C-89B784915758}"/>
                    </a:ext>
                  </a:extLst>
                </p:cNvPr>
                <p:cNvSpPr>
                  <a:spLocks/>
                </p:cNvSpPr>
                <p:nvPr/>
              </p:nvSpPr>
              <p:spPr bwMode="auto">
                <a:xfrm>
                  <a:off x="3026624" y="5490152"/>
                  <a:ext cx="711" cy="1421"/>
                </a:xfrm>
                <a:custGeom>
                  <a:avLst/>
                  <a:gdLst>
                    <a:gd name="T0" fmla="*/ 0 w 16557"/>
                    <a:gd name="T1" fmla="*/ 0 h 18344"/>
                    <a:gd name="T2" fmla="*/ 0 w 16557"/>
                    <a:gd name="T3" fmla="*/ 0 h 18344"/>
                    <a:gd name="T4" fmla="*/ 0 w 16557"/>
                    <a:gd name="T5" fmla="*/ 0 h 18344"/>
                    <a:gd name="T6" fmla="*/ 0 w 16557"/>
                    <a:gd name="T7" fmla="*/ 0 h 18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57" h="18344">
                      <a:moveTo>
                        <a:pt x="0" y="16234"/>
                      </a:moveTo>
                      <a:cubicBezTo>
                        <a:pt x="21600" y="21600"/>
                        <a:pt x="17408" y="16922"/>
                        <a:pt x="13033" y="0"/>
                      </a:cubicBezTo>
                      <a:cubicBezTo>
                        <a:pt x="2734" y="5916"/>
                        <a:pt x="0" y="4471"/>
                        <a:pt x="0" y="16234"/>
                      </a:cubicBezTo>
                      <a:close/>
                      <a:moveTo>
                        <a:pt x="0" y="16234"/>
                      </a:moveTo>
                    </a:path>
                  </a:pathLst>
                </a:custGeom>
                <a:solidFill>
                  <a:schemeClr val="bg1"/>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grpSp>
          <p:sp>
            <p:nvSpPr>
              <p:cNvPr id="66" name="Rectangle 53">
                <a:extLst>
                  <a:ext uri="{FF2B5EF4-FFF2-40B4-BE49-F238E27FC236}">
                    <a16:creationId xmlns:a16="http://schemas.microsoft.com/office/drawing/2014/main" id="{BEF66F71-FBD7-4F4F-9DD2-7548D8C4BC5A}"/>
                  </a:ext>
                </a:extLst>
              </p:cNvPr>
              <p:cNvSpPr/>
              <p:nvPr/>
            </p:nvSpPr>
            <p:spPr>
              <a:xfrm>
                <a:off x="3071046" y="4819289"/>
                <a:ext cx="441146" cy="507831"/>
              </a:xfrm>
              <a:prstGeom prst="rect">
                <a:avLst/>
              </a:prstGeom>
            </p:spPr>
            <p:txBody>
              <a:bodyPr wrap="none">
                <a:noAutofit/>
              </a:bodyPr>
              <a:lstStyle/>
              <a:p>
                <a:pPr algn="ctr"/>
                <a:r>
                  <a:rPr lang="en-US" sz="2800" dirty="0">
                    <a:solidFill>
                      <a:srgbClr val="FFFFFF"/>
                    </a:solidFill>
                    <a:latin typeface="Times New Roman" panose="02020603050405020304" pitchFamily="18" charset="0"/>
                    <a:cs typeface="Times New Roman" panose="02020603050405020304" pitchFamily="18" charset="0"/>
                  </a:rPr>
                  <a:t>01</a:t>
                </a:r>
              </a:p>
            </p:txBody>
          </p:sp>
        </p:grpSp>
        <p:grpSp>
          <p:nvGrpSpPr>
            <p:cNvPr id="61" name="Group 68">
              <a:extLst>
                <a:ext uri="{FF2B5EF4-FFF2-40B4-BE49-F238E27FC236}">
                  <a16:creationId xmlns:a16="http://schemas.microsoft.com/office/drawing/2014/main" id="{90819CD8-2212-4AAA-918C-5144B78E8401}"/>
                </a:ext>
              </a:extLst>
            </p:cNvPr>
            <p:cNvGrpSpPr/>
            <p:nvPr/>
          </p:nvGrpSpPr>
          <p:grpSpPr>
            <a:xfrm>
              <a:off x="2910924" y="6179047"/>
              <a:ext cx="5331957" cy="1627221"/>
              <a:chOff x="2539856" y="6081924"/>
              <a:chExt cx="5331957" cy="1627221"/>
            </a:xfrm>
          </p:grpSpPr>
          <p:sp>
            <p:nvSpPr>
              <p:cNvPr id="62" name="TextBox 69">
                <a:extLst>
                  <a:ext uri="{FF2B5EF4-FFF2-40B4-BE49-F238E27FC236}">
                    <a16:creationId xmlns:a16="http://schemas.microsoft.com/office/drawing/2014/main" id="{ECD1A168-B3FD-4F25-AE22-8F2E9885AB88}"/>
                  </a:ext>
                </a:extLst>
              </p:cNvPr>
              <p:cNvSpPr txBox="1">
                <a:spLocks/>
              </p:cNvSpPr>
              <p:nvPr/>
            </p:nvSpPr>
            <p:spPr>
              <a:xfrm>
                <a:off x="2539857" y="6081924"/>
                <a:ext cx="2412101" cy="457961"/>
              </a:xfrm>
              <a:prstGeom prst="rect">
                <a:avLst/>
              </a:prstGeom>
              <a:noFill/>
            </p:spPr>
            <p:txBody>
              <a:bodyPr wrap="none" lIns="144000" tIns="0" rIns="0" bIns="0">
                <a:noAutofit/>
              </a:bodyPr>
              <a:lstStyle/>
              <a:p>
                <a:pPr algn="just"/>
                <a:r>
                  <a:rPr lang="vi-VN" altLang="zh-CN" sz="2800" b="1" dirty="0">
                    <a:solidFill>
                      <a:srgbClr val="092B52"/>
                    </a:solidFill>
                    <a:latin typeface="Times New Roman" panose="02020603050405020304" pitchFamily="18" charset="0"/>
                    <a:cs typeface="Times New Roman" panose="02020603050405020304" pitchFamily="18" charset="0"/>
                  </a:rPr>
                  <a:t>RÊU</a:t>
                </a:r>
              </a:p>
            </p:txBody>
          </p:sp>
          <p:sp>
            <p:nvSpPr>
              <p:cNvPr id="63" name="TextBox 70">
                <a:extLst>
                  <a:ext uri="{FF2B5EF4-FFF2-40B4-BE49-F238E27FC236}">
                    <a16:creationId xmlns:a16="http://schemas.microsoft.com/office/drawing/2014/main" id="{8CFA76F2-19A5-4C64-95D8-F0290AD36367}"/>
                  </a:ext>
                </a:extLst>
              </p:cNvPr>
              <p:cNvSpPr txBox="1">
                <a:spLocks/>
              </p:cNvSpPr>
              <p:nvPr/>
            </p:nvSpPr>
            <p:spPr>
              <a:xfrm>
                <a:off x="2539856" y="6537805"/>
                <a:ext cx="5331957" cy="1171340"/>
              </a:xfrm>
              <a:prstGeom prst="rect">
                <a:avLst/>
              </a:prstGeom>
              <a:noFill/>
              <a:ln>
                <a:solidFill>
                  <a:srgbClr val="FF3399"/>
                </a:solidFill>
              </a:ln>
            </p:spPr>
            <p:txBody>
              <a:bodyPr wrap="square" lIns="144000" tIns="0" rIns="0" bIns="0">
                <a:noAutofit/>
              </a:bodyPr>
              <a:lstStyle/>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Là nhóm thực vật bậc thấp</a:t>
                </a:r>
                <a:endParaRPr lang="en-US" altLang="zh-CN" sz="200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buClr>
                    <a:srgbClr val="E7E6E6"/>
                  </a:buClr>
                  <a:buFont typeface="Wingdings" panose="05000000000000000000" pitchFamily="2" charset="2"/>
                  <a:buChar char="§"/>
                </a:pPr>
                <a:r>
                  <a:rPr lang="en-US" altLang="zh-CN" sz="2000" dirty="0" err="1">
                    <a:solidFill>
                      <a:srgbClr val="000000"/>
                    </a:solidFill>
                    <a:latin typeface="Times New Roman" panose="02020603050405020304" pitchFamily="18" charset="0"/>
                    <a:cs typeface="Times New Roman" panose="02020603050405020304" pitchFamily="18" charset="0"/>
                  </a:rPr>
                  <a:t>Là</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thực</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vật</a:t>
                </a:r>
                <a:r>
                  <a:rPr lang="en-US" altLang="zh-CN" sz="2000" dirty="0">
                    <a:solidFill>
                      <a:srgbClr val="000000"/>
                    </a:solidFill>
                    <a:latin typeface="Times New Roman" panose="02020603050405020304" pitchFamily="18" charset="0"/>
                    <a:cs typeface="Times New Roman" panose="02020603050405020304" pitchFamily="18" charset="0"/>
                  </a:rPr>
                  <a:t> s</a:t>
                </a:r>
                <a:r>
                  <a:rPr lang="vi-VN" altLang="zh-CN" sz="2000" dirty="0">
                    <a:solidFill>
                      <a:srgbClr val="000000"/>
                    </a:solidFill>
                    <a:latin typeface="Times New Roman" panose="02020603050405020304" pitchFamily="18" charset="0"/>
                    <a:cs typeface="Times New Roman" panose="02020603050405020304" pitchFamily="18" charset="0"/>
                  </a:rPr>
                  <a:t>ống trên cạn đầu tiên</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trên</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Trái</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đất</a:t>
                </a:r>
                <a:endParaRPr lang="vi-VN" altLang="zh-CN" sz="200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Cao khoảng 1 – 2 cm </a:t>
                </a:r>
              </a:p>
            </p:txBody>
          </p:sp>
        </p:grpSp>
      </p:grpSp>
      <p:sp>
        <p:nvSpPr>
          <p:cNvPr id="86" name="任意多边形 37">
            <a:extLst>
              <a:ext uri="{FF2B5EF4-FFF2-40B4-BE49-F238E27FC236}">
                <a16:creationId xmlns:a16="http://schemas.microsoft.com/office/drawing/2014/main" id="{F20DA9B0-2CA5-415D-B60B-758B3BC43251}"/>
              </a:ext>
            </a:extLst>
          </p:cNvPr>
          <p:cNvSpPr>
            <a:spLocks/>
          </p:cNvSpPr>
          <p:nvPr/>
        </p:nvSpPr>
        <p:spPr bwMode="auto">
          <a:xfrm>
            <a:off x="7931342" y="1240671"/>
            <a:ext cx="359794" cy="346709"/>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122" name="TextBox 63">
            <a:extLst>
              <a:ext uri="{FF2B5EF4-FFF2-40B4-BE49-F238E27FC236}">
                <a16:creationId xmlns:a16="http://schemas.microsoft.com/office/drawing/2014/main" id="{E6A4A55A-E024-4044-A5B3-69E0472CE860}"/>
              </a:ext>
            </a:extLst>
          </p:cNvPr>
          <p:cNvSpPr txBox="1">
            <a:spLocks/>
          </p:cNvSpPr>
          <p:nvPr/>
        </p:nvSpPr>
        <p:spPr>
          <a:xfrm>
            <a:off x="7161475" y="2981608"/>
            <a:ext cx="2412101" cy="435656"/>
          </a:xfrm>
          <a:prstGeom prst="rect">
            <a:avLst/>
          </a:prstGeom>
          <a:noFill/>
        </p:spPr>
        <p:txBody>
          <a:bodyPr wrap="none" lIns="144000" tIns="0" rIns="0" bIns="0">
            <a:noAutofit/>
          </a:bodyPr>
          <a:lstStyle/>
          <a:p>
            <a:pPr algn="just"/>
            <a:r>
              <a:rPr lang="vi-VN" altLang="zh-CN" sz="2800" b="1" dirty="0">
                <a:solidFill>
                  <a:srgbClr val="2FA9C5"/>
                </a:solidFill>
                <a:latin typeface="Times New Roman" panose="02020603050405020304" pitchFamily="18" charset="0"/>
                <a:cs typeface="Times New Roman" panose="02020603050405020304" pitchFamily="18" charset="0"/>
              </a:rPr>
              <a:t>NƠI SỐNG</a:t>
            </a:r>
          </a:p>
        </p:txBody>
      </p:sp>
      <p:sp>
        <p:nvSpPr>
          <p:cNvPr id="123" name="TextBox 64">
            <a:extLst>
              <a:ext uri="{FF2B5EF4-FFF2-40B4-BE49-F238E27FC236}">
                <a16:creationId xmlns:a16="http://schemas.microsoft.com/office/drawing/2014/main" id="{46236F29-873D-4E6B-9FAC-8043B3159215}"/>
              </a:ext>
            </a:extLst>
          </p:cNvPr>
          <p:cNvSpPr txBox="1">
            <a:spLocks/>
          </p:cNvSpPr>
          <p:nvPr/>
        </p:nvSpPr>
        <p:spPr>
          <a:xfrm>
            <a:off x="7030269" y="3500197"/>
            <a:ext cx="3702200" cy="1126896"/>
          </a:xfrm>
          <a:prstGeom prst="rect">
            <a:avLst/>
          </a:prstGeom>
          <a:noFill/>
          <a:ln>
            <a:solidFill>
              <a:srgbClr val="0070C0"/>
            </a:solidFill>
          </a:ln>
        </p:spPr>
        <p:txBody>
          <a:bodyPr wrap="square" lIns="144000" tIns="0" rIns="0" bIns="0">
            <a:noAutofit/>
          </a:bodyPr>
          <a:lstStyle/>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Ẩm ướt , ít ánh sáng</a:t>
            </a:r>
          </a:p>
          <a:p>
            <a:pPr algn="just">
              <a:lnSpc>
                <a:spcPct val="120000"/>
              </a:lnSpc>
              <a:buClr>
                <a:srgbClr val="E7E6E6"/>
              </a:buClr>
            </a:pPr>
            <a:r>
              <a:rPr lang="en-US" altLang="zh-CN" sz="2000" dirty="0">
                <a:solidFill>
                  <a:srgbClr val="0070C0"/>
                </a:solidFill>
                <a:latin typeface="Times New Roman" panose="02020603050405020304" pitchFamily="18" charset="0"/>
                <a:cs typeface="Times New Roman" panose="02020603050405020304" pitchFamily="18" charset="0"/>
              </a:rPr>
              <a:t>    </a:t>
            </a:r>
            <a:r>
              <a:rPr lang="vi-VN" altLang="zh-CN" sz="2000" dirty="0">
                <a:solidFill>
                  <a:srgbClr val="0070C0"/>
                </a:solidFill>
                <a:latin typeface="Times New Roman" panose="02020603050405020304" pitchFamily="18" charset="0"/>
                <a:cs typeface="Times New Roman" panose="02020603050405020304" pitchFamily="18" charset="0"/>
              </a:rPr>
              <a:t>(chân tường, trên thân cây to)</a:t>
            </a:r>
          </a:p>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Đại diện cây rêu tường</a:t>
            </a:r>
          </a:p>
        </p:txBody>
      </p:sp>
      <p:sp>
        <p:nvSpPr>
          <p:cNvPr id="124" name="TextBox 66">
            <a:extLst>
              <a:ext uri="{FF2B5EF4-FFF2-40B4-BE49-F238E27FC236}">
                <a16:creationId xmlns:a16="http://schemas.microsoft.com/office/drawing/2014/main" id="{630D31C2-840C-419D-8403-52E49C102195}"/>
              </a:ext>
            </a:extLst>
          </p:cNvPr>
          <p:cNvSpPr txBox="1">
            <a:spLocks/>
          </p:cNvSpPr>
          <p:nvPr/>
        </p:nvSpPr>
        <p:spPr>
          <a:xfrm>
            <a:off x="8901868" y="752383"/>
            <a:ext cx="2412101" cy="488288"/>
          </a:xfrm>
          <a:prstGeom prst="rect">
            <a:avLst/>
          </a:prstGeom>
          <a:noFill/>
        </p:spPr>
        <p:txBody>
          <a:bodyPr wrap="none" lIns="144000" tIns="0" rIns="0" bIns="0">
            <a:noAutofit/>
          </a:bodyPr>
          <a:lstStyle/>
          <a:p>
            <a:pPr algn="just"/>
            <a:r>
              <a:rPr lang="vi-VN" altLang="zh-CN" sz="2800" b="1" dirty="0">
                <a:solidFill>
                  <a:srgbClr val="146711">
                    <a:lumMod val="100000"/>
                  </a:srgbClr>
                </a:solidFill>
                <a:latin typeface="Times New Roman" panose="02020603050405020304" pitchFamily="18" charset="0"/>
                <a:cs typeface="Times New Roman" panose="02020603050405020304" pitchFamily="18" charset="0"/>
              </a:rPr>
              <a:t>ĐẶC ĐIỂM</a:t>
            </a:r>
          </a:p>
        </p:txBody>
      </p:sp>
      <p:sp>
        <p:nvSpPr>
          <p:cNvPr id="125" name="TextBox 67">
            <a:extLst>
              <a:ext uri="{FF2B5EF4-FFF2-40B4-BE49-F238E27FC236}">
                <a16:creationId xmlns:a16="http://schemas.microsoft.com/office/drawing/2014/main" id="{28648290-1059-43F1-897E-A277E99609F6}"/>
              </a:ext>
            </a:extLst>
          </p:cNvPr>
          <p:cNvSpPr txBox="1">
            <a:spLocks/>
          </p:cNvSpPr>
          <p:nvPr/>
        </p:nvSpPr>
        <p:spPr>
          <a:xfrm>
            <a:off x="8914382" y="1201765"/>
            <a:ext cx="3042965" cy="1515947"/>
          </a:xfrm>
          <a:prstGeom prst="rect">
            <a:avLst/>
          </a:prstGeom>
          <a:noFill/>
          <a:ln>
            <a:solidFill>
              <a:srgbClr val="43682A"/>
            </a:solidFill>
          </a:ln>
        </p:spPr>
        <p:txBody>
          <a:bodyPr wrap="square" lIns="144000" tIns="0" rIns="0" bIns="0">
            <a:noAutofit/>
          </a:bodyPr>
          <a:lstStyle/>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Chưa có rễ chính thức</a:t>
            </a:r>
          </a:p>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Chưa có mạch dẫn</a:t>
            </a:r>
            <a:endParaRPr lang="en-US" altLang="zh-CN" sz="200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buClr>
                <a:srgbClr val="E7E6E6"/>
              </a:buClr>
              <a:buFont typeface="Wingdings" panose="05000000000000000000" pitchFamily="2" charset="2"/>
              <a:buChar char="§"/>
            </a:pPr>
            <a:r>
              <a:rPr lang="en-US" altLang="zh-CN" sz="2000" dirty="0" err="1">
                <a:solidFill>
                  <a:srgbClr val="000000"/>
                </a:solidFill>
                <a:latin typeface="Times New Roman" panose="02020603050405020304" pitchFamily="18" charset="0"/>
                <a:cs typeface="Times New Roman" panose="02020603050405020304" pitchFamily="18" charset="0"/>
              </a:rPr>
              <a:t>Không</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có</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hoa</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quả</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hạt</a:t>
            </a:r>
            <a:endParaRPr lang="en-US" altLang="zh-CN" sz="200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buClr>
                <a:srgbClr val="E7E6E6"/>
              </a:buClr>
              <a:buFont typeface="Wingdings" panose="05000000000000000000" pitchFamily="2" charset="2"/>
              <a:buChar char="§"/>
            </a:pPr>
            <a:r>
              <a:rPr lang="vi-VN" altLang="zh-CN" sz="2000" dirty="0">
                <a:solidFill>
                  <a:srgbClr val="000000"/>
                </a:solidFill>
                <a:latin typeface="Times New Roman" panose="02020603050405020304" pitchFamily="18" charset="0"/>
                <a:cs typeface="Times New Roman" panose="02020603050405020304" pitchFamily="18" charset="0"/>
              </a:rPr>
              <a:t>Sinh sản bằng bào tử</a:t>
            </a:r>
          </a:p>
        </p:txBody>
      </p:sp>
    </p:spTree>
    <p:extLst>
      <p:ext uri="{BB962C8B-B14F-4D97-AF65-F5344CB8AC3E}">
        <p14:creationId xmlns:p14="http://schemas.microsoft.com/office/powerpoint/2010/main" val="173519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wipe(down)">
                                      <p:cBhvr>
                                        <p:cTn id="15" dur="500"/>
                                        <p:tgtEl>
                                          <p:spTgt spid="1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wipe(down)">
                                      <p:cBhvr>
                                        <p:cTn id="18" dur="500"/>
                                        <p:tgtEl>
                                          <p:spTgt spid="1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wipe(down)">
                                      <p:cBhvr>
                                        <p:cTn id="26" dur="500"/>
                                        <p:tgtEl>
                                          <p:spTgt spid="12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animEffect transition="in" filter="wipe(down)">
                                      <p:cBhvr>
                                        <p:cTn id="2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animBg="1"/>
      <p:bldP spid="124" grpId="0"/>
      <p:bldP spid="1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2. Vận chuyển các chất trong cây - Hoc24">
            <a:extLst>
              <a:ext uri="{FF2B5EF4-FFF2-40B4-BE49-F238E27FC236}">
                <a16:creationId xmlns:a16="http://schemas.microsoft.com/office/drawing/2014/main" id="{5F33A465-9F37-4FBB-8FD2-1B8E93E7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543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6EC7F17-3BA8-40BD-8761-06CC8F08957B}"/>
              </a:ext>
            </a:extLst>
          </p:cNvPr>
          <p:cNvGrpSpPr/>
          <p:nvPr/>
        </p:nvGrpSpPr>
        <p:grpSpPr>
          <a:xfrm>
            <a:off x="5601832" y="1554487"/>
            <a:ext cx="6083928" cy="3229799"/>
            <a:chOff x="5830432" y="2935612"/>
            <a:chExt cx="6083928" cy="3229799"/>
          </a:xfrm>
        </p:grpSpPr>
        <p:sp>
          <p:nvSpPr>
            <p:cNvPr id="4" name="Rounded Rectangle 1">
              <a:extLst>
                <a:ext uri="{FF2B5EF4-FFF2-40B4-BE49-F238E27FC236}">
                  <a16:creationId xmlns:a16="http://schemas.microsoft.com/office/drawing/2014/main" id="{006A6A93-4E5C-42DF-B77C-67664F99A6D2}"/>
                </a:ext>
              </a:extLst>
            </p:cNvPr>
            <p:cNvSpPr/>
            <p:nvPr/>
          </p:nvSpPr>
          <p:spPr>
            <a:xfrm>
              <a:off x="5830432" y="3341959"/>
              <a:ext cx="6083928" cy="2823452"/>
            </a:xfrm>
            <a:prstGeom prst="roundRect">
              <a:avLst>
                <a:gd name="adj" fmla="val 16667"/>
              </a:avLst>
            </a:prstGeom>
            <a:ln>
              <a:noFill/>
            </a:ln>
            <a:effectLst>
              <a:outerShdw blurRad="63500" sx="102000" sy="102000" algn="c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sp>
          <p:nvSpPr>
            <p:cNvPr id="5" name="Rounded Rectangle 3">
              <a:extLst>
                <a:ext uri="{FF2B5EF4-FFF2-40B4-BE49-F238E27FC236}">
                  <a16:creationId xmlns:a16="http://schemas.microsoft.com/office/drawing/2014/main" id="{2B887D72-1CBD-4236-BAD7-996AF2A80D6C}"/>
                </a:ext>
              </a:extLst>
            </p:cNvPr>
            <p:cNvSpPr/>
            <p:nvPr/>
          </p:nvSpPr>
          <p:spPr>
            <a:xfrm>
              <a:off x="5975287" y="3567065"/>
              <a:ext cx="5794218" cy="2462543"/>
            </a:xfrm>
            <a:prstGeom prst="roundRect">
              <a:avLst>
                <a:gd name="adj" fmla="val 155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Mạch</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dẫn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được</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cấu</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tạo</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từ</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các</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tê</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bào</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mô</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dẫn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là</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hệ</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thống</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ống</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dẫn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có</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nhiệm</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vụ</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vận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chuyển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nước</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và</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các</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chất</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dinh</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dưỡng</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đến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tất</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cả</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các</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bộ</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phận</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của</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 </a:t>
              </a:r>
              <a:r>
                <a:rPr lang="en-US" sz="2400" dirty="0" err="1">
                  <a:solidFill>
                    <a:srgbClr val="092B52">
                      <a:lumMod val="75000"/>
                      <a:lumOff val="25000"/>
                    </a:srgbClr>
                  </a:solidFill>
                  <a:latin typeface="Times New Roman" panose="02020603050405020304" pitchFamily="18" charset="0"/>
                  <a:cs typeface="Times New Roman" panose="02020603050405020304" pitchFamily="18" charset="0"/>
                </a:rPr>
                <a:t>cây</a:t>
              </a:r>
              <a:r>
                <a:rPr lang="en-US" sz="2400" dirty="0">
                  <a:solidFill>
                    <a:srgbClr val="092B52">
                      <a:lumMod val="75000"/>
                      <a:lumOff val="25000"/>
                    </a:srgbClr>
                  </a:solidFill>
                  <a:latin typeface="Times New Roman" panose="02020603050405020304" pitchFamily="18" charset="0"/>
                  <a:cs typeface="Times New Roman" panose="02020603050405020304" pitchFamily="18" charset="0"/>
                </a:rPr>
                <a:t>.</a:t>
              </a:r>
              <a:endParaRPr lang="vi-VN" sz="2400" dirty="0">
                <a:solidFill>
                  <a:srgbClr val="092B52">
                    <a:lumMod val="75000"/>
                    <a:lumOff val="25000"/>
                  </a:srgbClr>
                </a:solidFill>
                <a:latin typeface="Times New Roman" panose="02020603050405020304" pitchFamily="18" charset="0"/>
                <a:cs typeface="Times New Roman" panose="02020603050405020304" pitchFamily="18" charset="0"/>
              </a:endParaRPr>
            </a:p>
          </p:txBody>
        </p:sp>
        <p:sp>
          <p:nvSpPr>
            <p:cNvPr id="6" name="Round Same Side Corner Rectangle 5">
              <a:extLst>
                <a:ext uri="{FF2B5EF4-FFF2-40B4-BE49-F238E27FC236}">
                  <a16:creationId xmlns:a16="http://schemas.microsoft.com/office/drawing/2014/main" id="{98E30EBA-BF4C-4DC9-BB99-53A80C900C9D}"/>
                </a:ext>
              </a:extLst>
            </p:cNvPr>
            <p:cNvSpPr/>
            <p:nvPr/>
          </p:nvSpPr>
          <p:spPr>
            <a:xfrm>
              <a:off x="6332898" y="2935612"/>
              <a:ext cx="2220552" cy="640508"/>
            </a:xfrm>
            <a:prstGeom prst="round2SameRect">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FF"/>
                  </a:solidFill>
                  <a:latin typeface="Times New Roman" panose="02020603050405020304" pitchFamily="18" charset="0"/>
                  <a:cs typeface="Times New Roman" panose="02020603050405020304" pitchFamily="18" charset="0"/>
                </a:rPr>
                <a:t>Em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có</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biết</a:t>
              </a:r>
              <a:r>
                <a:rPr lang="en-US" sz="2800" dirty="0">
                  <a:solidFill>
                    <a:srgbClr val="FFFFFF"/>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745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D3F5E5-3A4D-4F54-927E-4BB17A9C8BF4}"/>
              </a:ext>
            </a:extLst>
          </p:cNvPr>
          <p:cNvSpPr txBox="1"/>
          <p:nvPr/>
        </p:nvSpPr>
        <p:spPr>
          <a:xfrm>
            <a:off x="965200" y="1468120"/>
            <a:ext cx="10495280" cy="991618"/>
          </a:xfrm>
          <a:prstGeom prst="rect">
            <a:avLst/>
          </a:prstGeom>
          <a:noFill/>
        </p:spPr>
        <p:txBody>
          <a:bodyPr wrap="square">
            <a:spAutoFit/>
          </a:bodyPr>
          <a:lstStyle/>
          <a:p>
            <a:pPr marL="0" marR="0" algn="just">
              <a:lnSpc>
                <a:spcPct val="107000"/>
              </a:lnSpc>
              <a:spcBef>
                <a:spcPts val="0"/>
              </a:spcBef>
              <a:spcAft>
                <a:spcPts val="0"/>
              </a:spcAft>
            </a:pPr>
            <a:r>
              <a:rPr lang="fr-FR"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sếp</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TV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TV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rêu</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tường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xỉ</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bưởi</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069D929-0F77-4C87-9897-110FD3DD6F1C}"/>
              </a:ext>
            </a:extLst>
          </p:cNvPr>
          <p:cNvSpPr txBox="1"/>
          <p:nvPr/>
        </p:nvSpPr>
        <p:spPr>
          <a:xfrm>
            <a:off x="3114040" y="396240"/>
            <a:ext cx="596392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LUYỆN TẬP – CỦNG CỐ</a:t>
            </a:r>
          </a:p>
        </p:txBody>
      </p:sp>
      <p:graphicFrame>
        <p:nvGraphicFramePr>
          <p:cNvPr id="6" name="Table 6">
            <a:extLst>
              <a:ext uri="{FF2B5EF4-FFF2-40B4-BE49-F238E27FC236}">
                <a16:creationId xmlns:a16="http://schemas.microsoft.com/office/drawing/2014/main" id="{2A9987DF-80A0-4852-95A6-2A6C551CB0DA}"/>
              </a:ext>
            </a:extLst>
          </p:cNvPr>
          <p:cNvGraphicFramePr>
            <a:graphicFrameLocks noGrp="1"/>
          </p:cNvGraphicFramePr>
          <p:nvPr/>
        </p:nvGraphicFramePr>
        <p:xfrm>
          <a:off x="1076960" y="2986292"/>
          <a:ext cx="10271760" cy="2321560"/>
        </p:xfrm>
        <a:graphic>
          <a:graphicData uri="http://schemas.openxmlformats.org/drawingml/2006/table">
            <a:tbl>
              <a:tblPr firstRow="1" bandRow="1">
                <a:tableStyleId>{21E4AEA4-8DFA-4A89-87EB-49C32662AFE0}</a:tableStyleId>
              </a:tblPr>
              <a:tblGrid>
                <a:gridCol w="2567940">
                  <a:extLst>
                    <a:ext uri="{9D8B030D-6E8A-4147-A177-3AD203B41FA5}">
                      <a16:colId xmlns:a16="http://schemas.microsoft.com/office/drawing/2014/main" val="1267187179"/>
                    </a:ext>
                  </a:extLst>
                </a:gridCol>
                <a:gridCol w="2567940">
                  <a:extLst>
                    <a:ext uri="{9D8B030D-6E8A-4147-A177-3AD203B41FA5}">
                      <a16:colId xmlns:a16="http://schemas.microsoft.com/office/drawing/2014/main" val="3376745388"/>
                    </a:ext>
                  </a:extLst>
                </a:gridCol>
                <a:gridCol w="2567940">
                  <a:extLst>
                    <a:ext uri="{9D8B030D-6E8A-4147-A177-3AD203B41FA5}">
                      <a16:colId xmlns:a16="http://schemas.microsoft.com/office/drawing/2014/main" val="2192183862"/>
                    </a:ext>
                  </a:extLst>
                </a:gridCol>
                <a:gridCol w="2567940">
                  <a:extLst>
                    <a:ext uri="{9D8B030D-6E8A-4147-A177-3AD203B41FA5}">
                      <a16:colId xmlns:a16="http://schemas.microsoft.com/office/drawing/2014/main" val="1156137018"/>
                    </a:ext>
                  </a:extLst>
                </a:gridCol>
              </a:tblGrid>
              <a:tr h="1132840">
                <a:tc>
                  <a:txBody>
                    <a:bodyPr/>
                    <a:lstStyle/>
                    <a:p>
                      <a:pPr algn="ct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TV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TV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TV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TV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39743505"/>
                  </a:ext>
                </a:extLst>
              </a:tr>
              <a:tr h="1132840">
                <a:tc>
                  <a:txBody>
                    <a:bodyPr/>
                    <a:lstStyle/>
                    <a:p>
                      <a:pPr algn="ctr"/>
                      <a:r>
                        <a:rPr lang="en-US" sz="2400" dirty="0" err="1">
                          <a:latin typeface="Times New Roman" panose="02020603050405020304" pitchFamily="18" charset="0"/>
                          <a:cs typeface="Times New Roman" panose="02020603050405020304" pitchFamily="18" charset="0"/>
                        </a:rPr>
                        <a:t>Rêu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xỉ</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6841404"/>
                  </a:ext>
                </a:extLst>
              </a:tr>
            </a:tbl>
          </a:graphicData>
        </a:graphic>
      </p:graphicFrame>
      <p:sp>
        <p:nvSpPr>
          <p:cNvPr id="7" name="Rectangle 6">
            <a:extLst>
              <a:ext uri="{FF2B5EF4-FFF2-40B4-BE49-F238E27FC236}">
                <a16:creationId xmlns:a16="http://schemas.microsoft.com/office/drawing/2014/main" id="{65BF8852-1660-4CC7-8E9C-FF8FF9B5DFE0}"/>
              </a:ext>
            </a:extLst>
          </p:cNvPr>
          <p:cNvSpPr/>
          <p:nvPr/>
        </p:nvSpPr>
        <p:spPr>
          <a:xfrm>
            <a:off x="1285875" y="4398263"/>
            <a:ext cx="2219325" cy="71666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F5DC00-678A-4515-8FE9-353F52A2883F}"/>
              </a:ext>
            </a:extLst>
          </p:cNvPr>
          <p:cNvSpPr/>
          <p:nvPr/>
        </p:nvSpPr>
        <p:spPr>
          <a:xfrm>
            <a:off x="3876675" y="4398263"/>
            <a:ext cx="2219325" cy="71666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40CD6E-C21E-4FFB-9997-88C5E579BDFA}"/>
              </a:ext>
            </a:extLst>
          </p:cNvPr>
          <p:cNvSpPr/>
          <p:nvPr/>
        </p:nvSpPr>
        <p:spPr>
          <a:xfrm>
            <a:off x="6467475" y="4420932"/>
            <a:ext cx="2219325" cy="71666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3181D3-C3C9-4898-8915-AF6F3A1BB1E2}"/>
              </a:ext>
            </a:extLst>
          </p:cNvPr>
          <p:cNvSpPr/>
          <p:nvPr/>
        </p:nvSpPr>
        <p:spPr>
          <a:xfrm>
            <a:off x="8908097" y="4398262"/>
            <a:ext cx="2219325" cy="73933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36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A92AD0-5ADF-4C1D-91EC-7EC56410BD21}"/>
              </a:ext>
            </a:extLst>
          </p:cNvPr>
          <p:cNvSpPr/>
          <p:nvPr/>
        </p:nvSpPr>
        <p:spPr>
          <a:xfrm>
            <a:off x="0" y="2751968"/>
            <a:ext cx="12192000" cy="4106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BFD86B-54A2-4208-8F4F-AC334D0E68DF}"/>
              </a:ext>
            </a:extLst>
          </p:cNvPr>
          <p:cNvSpPr txBox="1"/>
          <p:nvPr/>
        </p:nvSpPr>
        <p:spPr>
          <a:xfrm>
            <a:off x="568960" y="1354126"/>
            <a:ext cx="11054080" cy="991618"/>
          </a:xfrm>
          <a:prstGeom prst="rect">
            <a:avLst/>
          </a:prstGeom>
          <a:noFill/>
        </p:spPr>
        <p:txBody>
          <a:bodyPr wrap="square">
            <a:spAutoFit/>
          </a:bodyPr>
          <a:lstStyle/>
          <a:p>
            <a:pPr marL="0" marR="0" algn="just">
              <a:lnSpc>
                <a:spcPct val="107000"/>
              </a:lnSpc>
              <a:spcBef>
                <a:spcPts val="0"/>
              </a:spcBef>
              <a:spcAft>
                <a:spcPts val="0"/>
              </a:spcAft>
            </a:pPr>
            <a:r>
              <a:rPr lang="fr-FR"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rêu</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ẩm</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ướt</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mọc</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rêu</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tường</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hay</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thềm</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A8CB322-7D68-476A-9B9E-3572B1173C61}"/>
              </a:ext>
            </a:extLst>
          </p:cNvPr>
          <p:cNvSpPr txBox="1"/>
          <p:nvPr/>
        </p:nvSpPr>
        <p:spPr>
          <a:xfrm>
            <a:off x="3114040" y="396240"/>
            <a:ext cx="596392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LUYỆN TẬP – CỦNG CỐ</a:t>
            </a:r>
          </a:p>
        </p:txBody>
      </p:sp>
      <p:sp>
        <p:nvSpPr>
          <p:cNvPr id="6" name="TextBox 5">
            <a:extLst>
              <a:ext uri="{FF2B5EF4-FFF2-40B4-BE49-F238E27FC236}">
                <a16:creationId xmlns:a16="http://schemas.microsoft.com/office/drawing/2014/main" id="{830BBEFC-D3AC-4E0B-AD92-0DDC2D093140}"/>
              </a:ext>
            </a:extLst>
          </p:cNvPr>
          <p:cNvSpPr txBox="1"/>
          <p:nvPr/>
        </p:nvSpPr>
        <p:spPr>
          <a:xfrm>
            <a:off x="568960" y="3175184"/>
            <a:ext cx="11054080" cy="3296736"/>
          </a:xfrm>
          <a:prstGeom prst="rect">
            <a:avLst/>
          </a:prstGeom>
          <a:solidFill>
            <a:schemeClr val="bg1"/>
          </a:solidFill>
        </p:spPr>
        <p:txBody>
          <a:bodyPr wrap="square">
            <a:spAutoFit/>
          </a:bodyPr>
          <a:lstStyle/>
          <a:p>
            <a:pPr marL="0" marR="0" algn="just">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ướt</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ướt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ướt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1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311034-578D-4C32-8D51-C26E7BD1F2FB}"/>
              </a:ext>
            </a:extLst>
          </p:cNvPr>
          <p:cNvSpPr/>
          <p:nvPr/>
        </p:nvSpPr>
        <p:spPr>
          <a:xfrm>
            <a:off x="5598160" y="497840"/>
            <a:ext cx="6035040" cy="408432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en-US" sz="3600" b="1" dirty="0">
                <a:solidFill>
                  <a:schemeClr val="accent2">
                    <a:lumMod val="75000"/>
                  </a:schemeClr>
                </a:solidFill>
                <a:latin typeface="Times New Roman" panose="02020603050405020304" pitchFamily="18" charset="0"/>
                <a:cs typeface="Times New Roman" panose="02020603050405020304" pitchFamily="18" charset="0"/>
              </a:rPr>
              <a:t>HƯỚNG DẪN VỀ NHÀ</a:t>
            </a:r>
          </a:p>
          <a:p>
            <a:pPr marL="0" marR="0" algn="just">
              <a:lnSpc>
                <a:spcPct val="150000"/>
              </a:lnSpc>
              <a:spcBef>
                <a:spcPts val="0"/>
              </a:spcBef>
              <a:spcAft>
                <a:spcPts val="0"/>
              </a:spcAft>
              <a:tabLst>
                <a:tab pos="2242185" algn="l"/>
              </a:tabLst>
            </a:pP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19.1-9 (SBT/48. 49)</a:t>
            </a:r>
          </a:p>
          <a:p>
            <a:pPr marL="0" marR="0" algn="just">
              <a:lnSpc>
                <a:spcPct val="150000"/>
              </a:lnSpc>
              <a:spcBef>
                <a:spcPts val="0"/>
              </a:spcBef>
              <a:spcAft>
                <a:spcPts val="0"/>
              </a:spcAft>
              <a:tabLst>
                <a:tab pos="2242185" algn="l"/>
              </a:tabLst>
            </a:pP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150505989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305" y="221064"/>
            <a:ext cx="11646040" cy="6471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5" name="AutoShape 8" descr="Cây Mận An Phước - Cây ăn quả trồng tại nhà, giao hàng tận nơi TP.H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7" name="Group 6"/>
          <p:cNvGrpSpPr/>
          <p:nvPr/>
        </p:nvGrpSpPr>
        <p:grpSpPr>
          <a:xfrm>
            <a:off x="374202" y="3956362"/>
            <a:ext cx="11440245" cy="2571184"/>
            <a:chOff x="383582" y="4038690"/>
            <a:chExt cx="11440245" cy="2571184"/>
          </a:xfrm>
        </p:grpSpPr>
        <p:pic>
          <p:nvPicPr>
            <p:cNvPr id="2058" name="Picture 10" descr="Nhân Giống Cây Mít Nghệ ( Mít Thái ) - TRUNG TÂM CÂY GIỐNG MINH THỤY"/>
            <p:cNvPicPr>
              <a:picLocks noChangeAspect="1" noChangeArrowheads="1"/>
            </p:cNvPicPr>
            <p:nvPr/>
          </p:nvPicPr>
          <p:blipFill rotWithShape="1">
            <a:blip r:embed="rId2">
              <a:extLst>
                <a:ext uri="{28A0092B-C50C-407E-A947-70E740481C1C}">
                  <a14:useLocalDpi xmlns:a14="http://schemas.microsoft.com/office/drawing/2010/main" val="0"/>
                </a:ext>
              </a:extLst>
            </a:blip>
            <a:srcRect l="8587" t="454" r="17898" b="1874"/>
            <a:stretch/>
          </p:blipFill>
          <p:spPr bwMode="auto">
            <a:xfrm>
              <a:off x="383582" y="4038690"/>
              <a:ext cx="2629620" cy="25711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ác dụng của cây ổi trong đời sống và sức khỏ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82" r="18942"/>
            <a:stretch/>
          </p:blipFill>
          <p:spPr bwMode="auto">
            <a:xfrm>
              <a:off x="3150605" y="4038690"/>
              <a:ext cx="2824683" cy="257118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ây bưởi - Cây giống cây ăn quả ngon tại Việt Nam"/>
            <p:cNvPicPr>
              <a:picLocks noChangeAspect="1" noChangeArrowheads="1"/>
            </p:cNvPicPr>
            <p:nvPr/>
          </p:nvPicPr>
          <p:blipFill rotWithShape="1">
            <a:blip r:embed="rId4">
              <a:extLst>
                <a:ext uri="{28A0092B-C50C-407E-A947-70E740481C1C}">
                  <a14:useLocalDpi xmlns:a14="http://schemas.microsoft.com/office/drawing/2010/main" val="0"/>
                </a:ext>
              </a:extLst>
            </a:blip>
            <a:srcRect r="27159"/>
            <a:stretch/>
          </p:blipFill>
          <p:spPr bwMode="auto">
            <a:xfrm>
              <a:off x="6112691" y="4038690"/>
              <a:ext cx="2497155" cy="257118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ây chuối"/>
            <p:cNvPicPr>
              <a:picLocks noChangeAspect="1" noChangeArrowheads="1"/>
            </p:cNvPicPr>
            <p:nvPr/>
          </p:nvPicPr>
          <p:blipFill rotWithShape="1">
            <a:blip r:embed="rId5">
              <a:extLst>
                <a:ext uri="{28A0092B-C50C-407E-A947-70E740481C1C}">
                  <a14:useLocalDpi xmlns:a14="http://schemas.microsoft.com/office/drawing/2010/main" val="0"/>
                </a:ext>
              </a:extLst>
            </a:blip>
            <a:srcRect r="20229"/>
            <a:stretch/>
          </p:blipFill>
          <p:spPr bwMode="auto">
            <a:xfrm>
              <a:off x="8747249" y="4038690"/>
              <a:ext cx="3076578" cy="25711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74202" y="1007128"/>
            <a:ext cx="11440245" cy="2784578"/>
            <a:chOff x="398737" y="563173"/>
            <a:chExt cx="11440245" cy="2784578"/>
          </a:xfrm>
        </p:grpSpPr>
        <p:pic>
          <p:nvPicPr>
            <p:cNvPr id="2054" name="Picture 6" descr="Cây xoài Đài Lo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1124" y="568636"/>
              <a:ext cx="2768694" cy="27686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9142716" y="641064"/>
              <a:ext cx="2696266" cy="2696266"/>
            </a:xfrm>
            <a:prstGeom prst="rect">
              <a:avLst/>
            </a:prstGeom>
          </p:spPr>
        </p:pic>
        <p:pic>
          <p:nvPicPr>
            <p:cNvPr id="2068" name="Picture 20" descr="Cây đu đủ - quen mà lạ | Tin tức mới nhất 24h - Đọc Báo Lao Động online -  Laodong.v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70"/>
            <a:stretch/>
          </p:blipFill>
          <p:spPr bwMode="auto">
            <a:xfrm>
              <a:off x="3304441" y="563173"/>
              <a:ext cx="2845556" cy="277415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ây Dừa Xiêm | Mua Gi V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737" y="563173"/>
              <a:ext cx="2784578" cy="278457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151540" y="273258"/>
            <a:ext cx="7885569" cy="646331"/>
          </a:xfrm>
          <a:prstGeom prst="rect">
            <a:avLst/>
          </a:prstGeom>
          <a:noFill/>
        </p:spPr>
        <p:txBody>
          <a:bodyPr wrap="square" rtlCol="0">
            <a:spAutoFit/>
          </a:bodyPr>
          <a:lstStyle/>
          <a:p>
            <a:pPr algn="ctr"/>
            <a:r>
              <a:rPr lang="en-US" sz="3600" dirty="0">
                <a:solidFill>
                  <a:srgbClr val="4472C4">
                    <a:lumMod val="75000"/>
                  </a:srgbClr>
                </a:solidFill>
                <a:latin typeface="Times New Roman" panose="02020603050405020304" pitchFamily="18" charset="0"/>
                <a:cs typeface="Times New Roman" panose="02020603050405020304" pitchFamily="18" charset="0"/>
              </a:rPr>
              <a:t>HÌNH ẢNH MỘT SỐ LOẠI THỰC VẬT</a:t>
            </a:r>
          </a:p>
        </p:txBody>
      </p:sp>
    </p:spTree>
    <p:extLst>
      <p:ext uri="{BB962C8B-B14F-4D97-AF65-F5344CB8AC3E}">
        <p14:creationId xmlns:p14="http://schemas.microsoft.com/office/powerpoint/2010/main" val="96365822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CÁM ƠN CÁC EM ĐÃ LẮNG NGHE</a:t>
            </a:r>
          </a:p>
        </p:txBody>
      </p:sp>
      <p:sp>
        <p:nvSpPr>
          <p:cNvPr id="3" name="Footer Placeholder 2">
            <a:extLst>
              <a:ext uri="{FF2B5EF4-FFF2-40B4-BE49-F238E27FC236}">
                <a16:creationId xmlns:a16="http://schemas.microsoft.com/office/drawing/2014/main" id="{20ED71B1-7851-43AD-8F7D-18071590E8BF}"/>
              </a:ext>
            </a:extLst>
          </p:cNvPr>
          <p:cNvSpPr>
            <a:spLocks noGrp="1"/>
          </p:cNvSpPr>
          <p:nvPr>
            <p:ph type="ftr" sz="quarter" idx="12"/>
          </p:nvPr>
        </p:nvSpPr>
        <p:spPr/>
        <p:txBody>
          <a:bodyPr/>
          <a:lstStyle/>
          <a:p>
            <a:r>
              <a:rPr lang="en-US" dirty="0">
                <a:solidFill>
                  <a:srgbClr val="CBFF00"/>
                </a:solidFill>
                <a:latin typeface="Times New Roman" panose="02020603050405020304" pitchFamily="18" charset="0"/>
                <a:cs typeface="Times New Roman" panose="02020603050405020304" pitchFamily="18" charset="0"/>
              </a:rPr>
              <a:t>KHOA HỌC TỰ NHIÊN 6</a:t>
            </a:r>
          </a:p>
        </p:txBody>
      </p:sp>
      <p:sp>
        <p:nvSpPr>
          <p:cNvPr id="2" name="Slide Number Placeholder 1">
            <a:extLst>
              <a:ext uri="{FF2B5EF4-FFF2-40B4-BE49-F238E27FC236}">
                <a16:creationId xmlns:a16="http://schemas.microsoft.com/office/drawing/2014/main" id="{95F1F869-7372-4C01-A626-993295149E3E}"/>
              </a:ext>
            </a:extLst>
          </p:cNvPr>
          <p:cNvSpPr>
            <a:spLocks noGrp="1"/>
          </p:cNvSpPr>
          <p:nvPr>
            <p:ph type="sldNum" sz="quarter" idx="10"/>
          </p:nvPr>
        </p:nvSpPr>
        <p:spPr/>
        <p:txBody>
          <a:bodyPr/>
          <a:lstStyle/>
          <a:p>
            <a:fld id="{D495E168-DA5E-4888-8D8A-92B118324C14}" type="slidenum">
              <a:rPr lang="en-US" smtClean="0">
                <a:solidFill>
                  <a:prstClr val="white"/>
                </a:solidFill>
                <a:latin typeface="Times New Roman" panose="02020603050405020304" pitchFamily="18" charset="0"/>
                <a:cs typeface="Times New Roman" panose="02020603050405020304" pitchFamily="18" charset="0"/>
              </a:rPr>
              <a:pPr/>
              <a:t>20</a:t>
            </a:fld>
            <a:endParaRPr 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7033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305" y="221064"/>
            <a:ext cx="11646040" cy="6471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AutoShape 8" descr="Cây Mận An Phước - Cây ăn quả trồng tại nhà, giao hàng tận nơi TP.H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 name="Group 1"/>
          <p:cNvGrpSpPr/>
          <p:nvPr/>
        </p:nvGrpSpPr>
        <p:grpSpPr>
          <a:xfrm>
            <a:off x="701890" y="392486"/>
            <a:ext cx="10784870" cy="1839761"/>
            <a:chOff x="381911" y="971783"/>
            <a:chExt cx="10784870" cy="1839761"/>
          </a:xfrm>
        </p:grpSpPr>
        <p:pic>
          <p:nvPicPr>
            <p:cNvPr id="3074" name="Picture 2" descr="Ẩn dụ một đóa mai | KINH ĐIỂN PHẬT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11" y="971783"/>
              <a:ext cx="2759641" cy="18397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uyển tập những hình ảnh hoa sen đẹp thu hút người nhìn từ lần đầu tiên |  Photographe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5719" r="1579" b="4502"/>
            <a:stretch/>
          </p:blipFill>
          <p:spPr bwMode="auto">
            <a:xfrm>
              <a:off x="3252159" y="980315"/>
              <a:ext cx="2007456" cy="18312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ên và hình ảnh các loài hoa hồng phổ biến trên thế giới | Fall flowers  garden, Rose flower, Red rose flow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0223" y="980315"/>
              <a:ext cx="2926308" cy="18312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ững loài hoa mang ý nghĩa mạnh mẽ – Flower Cor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139" y="971783"/>
              <a:ext cx="2759642" cy="183976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utoShape 12" descr="Cây bèo : Từ thảm họa trở thành một tài nguyên quý giá - Tạp chí khoa họ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8" name="Group 7"/>
          <p:cNvGrpSpPr/>
          <p:nvPr/>
        </p:nvGrpSpPr>
        <p:grpSpPr>
          <a:xfrm>
            <a:off x="667744" y="2403669"/>
            <a:ext cx="10827570" cy="1984159"/>
            <a:chOff x="667744" y="2403669"/>
            <a:chExt cx="10827570" cy="1984159"/>
          </a:xfrm>
        </p:grpSpPr>
        <p:pic>
          <p:nvPicPr>
            <p:cNvPr id="3082" name="Picture 10" descr="Hướng dẫn cách chăm sóc hoa lan trong nhà - VnExpress Đời số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744" y="2403669"/>
              <a:ext cx="2793787" cy="19841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3572138" y="2412201"/>
              <a:ext cx="3509797" cy="1974261"/>
            </a:xfrm>
            <a:prstGeom prst="rect">
              <a:avLst/>
            </a:prstGeom>
          </p:spPr>
        </p:pic>
        <p:pic>
          <p:nvPicPr>
            <p:cNvPr id="3086" name="Picture 14" descr="Tác dụng của Bèo Tấm trong bể thủy sinh ⋆ Thủy sinh Việt Na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0807"/>
            <a:stretch/>
          </p:blipFill>
          <p:spPr bwMode="auto">
            <a:xfrm>
              <a:off x="7192542" y="2403669"/>
              <a:ext cx="2054095" cy="198279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ập tin:Cây dương xỉ.jpg – Wikipedia tiếng Việt"/>
            <p:cNvPicPr>
              <a:picLocks noChangeAspect="1" noChangeArrowheads="1"/>
            </p:cNvPicPr>
            <p:nvPr/>
          </p:nvPicPr>
          <p:blipFill rotWithShape="1">
            <a:blip r:embed="rId9">
              <a:extLst>
                <a:ext uri="{28A0092B-C50C-407E-A947-70E740481C1C}">
                  <a14:useLocalDpi xmlns:a14="http://schemas.microsoft.com/office/drawing/2010/main" val="0"/>
                </a:ext>
              </a:extLst>
            </a:blip>
            <a:srcRect r="21463"/>
            <a:stretch/>
          </p:blipFill>
          <p:spPr bwMode="auto">
            <a:xfrm>
              <a:off x="9357244" y="2403669"/>
              <a:ext cx="2138070" cy="19827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57199" y="4211323"/>
            <a:ext cx="11075439" cy="2710165"/>
            <a:chOff x="457199" y="4211323"/>
            <a:chExt cx="11075439" cy="2710165"/>
          </a:xfrm>
        </p:grpSpPr>
        <p:pic>
          <p:nvPicPr>
            <p:cNvPr id="3090" name="Picture 18" descr="Cây Xương Rồng Trạng Nguyên Bụi | Nhà vườn chuyên sỉ lẻ Cây Xương Rồ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844"/>
            <a:stretch/>
          </p:blipFill>
          <p:spPr bwMode="auto">
            <a:xfrm>
              <a:off x="457199" y="4414852"/>
              <a:ext cx="1877073" cy="217869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Nghịch dại cắt lá cây nắp ấm, nổi da gà khi biết thứ lúc nhúc ở tro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1833" y="4498695"/>
              <a:ext cx="1571142" cy="209485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Su hào xanh Organic 500gr - Univers Farm Organic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6155" y="4211323"/>
              <a:ext cx="2710165" cy="271016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Rau Mồng tơi đỏ TN 61 - Cửa hàng Hạt giống Rau Hoa Quả"/>
            <p:cNvPicPr>
              <a:picLocks noChangeAspect="1" noChangeArrowheads="1"/>
            </p:cNvPicPr>
            <p:nvPr/>
          </p:nvPicPr>
          <p:blipFill rotWithShape="1">
            <a:blip r:embed="rId13">
              <a:extLst>
                <a:ext uri="{28A0092B-C50C-407E-A947-70E740481C1C}">
                  <a14:useLocalDpi xmlns:a14="http://schemas.microsoft.com/office/drawing/2010/main" val="0"/>
                </a:ext>
              </a:extLst>
            </a:blip>
            <a:srcRect r="13990"/>
            <a:stretch/>
          </p:blipFill>
          <p:spPr bwMode="auto">
            <a:xfrm>
              <a:off x="6094326" y="4498695"/>
              <a:ext cx="2452516" cy="2135422"/>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à Rốt cùng 18 tác dụng trong chữa bệnh và làm đẹp | 2bacsi"/>
            <p:cNvPicPr>
              <a:picLocks noChangeAspect="1" noChangeArrowheads="1"/>
            </p:cNvPicPr>
            <p:nvPr/>
          </p:nvPicPr>
          <p:blipFill rotWithShape="1">
            <a:blip r:embed="rId14">
              <a:extLst>
                <a:ext uri="{28A0092B-C50C-407E-A947-70E740481C1C}">
                  <a14:useLocalDpi xmlns:a14="http://schemas.microsoft.com/office/drawing/2010/main" val="0"/>
                </a:ext>
              </a:extLst>
            </a:blip>
            <a:srcRect r="8189"/>
            <a:stretch/>
          </p:blipFill>
          <p:spPr bwMode="auto">
            <a:xfrm>
              <a:off x="8647672" y="4498694"/>
              <a:ext cx="2884966" cy="20948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3512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5" name="Flowchart: Merge 14"/>
          <p:cNvSpPr/>
          <p:nvPr/>
        </p:nvSpPr>
        <p:spPr>
          <a:xfrm rot="4630695">
            <a:off x="4428183" y="2662113"/>
            <a:ext cx="1958332" cy="3740471"/>
          </a:xfrm>
          <a:prstGeom prst="flowChartMerg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l="5941" t="9039"/>
          <a:stretch/>
        </p:blipFill>
        <p:spPr>
          <a:xfrm>
            <a:off x="6238584" y="1219562"/>
            <a:ext cx="6252180" cy="6046263"/>
          </a:xfrm>
          <a:prstGeom prst="rect">
            <a:avLst/>
          </a:prstGeom>
        </p:spPr>
      </p:pic>
      <p:grpSp>
        <p:nvGrpSpPr>
          <p:cNvPr id="33" name="Group 32"/>
          <p:cNvGrpSpPr/>
          <p:nvPr/>
        </p:nvGrpSpPr>
        <p:grpSpPr>
          <a:xfrm>
            <a:off x="-198549" y="0"/>
            <a:ext cx="12405823" cy="2806574"/>
            <a:chOff x="-198549" y="0"/>
            <a:chExt cx="10318198" cy="2806574"/>
          </a:xfrm>
        </p:grpSpPr>
        <p:sp>
          <p:nvSpPr>
            <p:cNvPr id="34" name="Rounded Rectangle 33"/>
            <p:cNvSpPr/>
            <p:nvPr/>
          </p:nvSpPr>
          <p:spPr>
            <a:xfrm>
              <a:off x="203365" y="790605"/>
              <a:ext cx="9916284" cy="1205215"/>
            </a:xfrm>
            <a:prstGeom prst="roundRect">
              <a:avLst>
                <a:gd name="adj" fmla="val 31514"/>
              </a:avLst>
            </a:prstGeom>
            <a:solidFill>
              <a:srgbClr val="43682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sz="440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Tiết</a:t>
              </a:r>
              <a:r>
                <a:rPr lang="en-US" sz="440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40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66 </a:t>
              </a:r>
              <a:r>
                <a:rPr lang="en-US" sz="440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Bài 19 : </a:t>
              </a:r>
              <a:r>
                <a:rPr lang="en-US" sz="44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ĐA DẠNG THỰC VẬT</a:t>
              </a:r>
            </a:p>
          </p:txBody>
        </p:sp>
        <p:sp>
          <p:nvSpPr>
            <p:cNvPr id="35" name="Rounded Rectangle 34"/>
            <p:cNvSpPr/>
            <p:nvPr/>
          </p:nvSpPr>
          <p:spPr>
            <a:xfrm>
              <a:off x="203365" y="279105"/>
              <a:ext cx="7426160" cy="661352"/>
            </a:xfrm>
            <a:prstGeom prst="roundRect">
              <a:avLst>
                <a:gd name="adj" fmla="val 31514"/>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Chủ đề </a:t>
              </a:r>
              <a:r>
                <a:rPr lang="en-US" sz="2400" dirty="0">
                  <a:solidFill>
                    <a:prstClr val="white"/>
                  </a:solidFill>
                  <a:latin typeface="Times New Roman" panose="02020603050405020304" pitchFamily="18" charset="0"/>
                  <a:cs typeface="Times New Roman" panose="02020603050405020304" pitchFamily="18" charset="0"/>
                </a:rPr>
                <a:t>8: ĐA DẠNG THẾ GIỚI SỐNG</a:t>
              </a:r>
            </a:p>
          </p:txBody>
        </p:sp>
        <p:sp>
          <p:nvSpPr>
            <p:cNvPr id="36" name="Flowchart: Connector 35"/>
            <p:cNvSpPr/>
            <p:nvPr/>
          </p:nvSpPr>
          <p:spPr>
            <a:xfrm>
              <a:off x="-198549" y="0"/>
              <a:ext cx="2106185" cy="2806574"/>
            </a:xfrm>
            <a:prstGeom prst="flowChartConnector">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94" y="0"/>
              <a:ext cx="2051629" cy="2623241"/>
            </a:xfrm>
            <a:prstGeom prst="rect">
              <a:avLst/>
            </a:prstGeom>
          </p:spPr>
        </p:pic>
      </p:grpSp>
      <p:pic>
        <p:nvPicPr>
          <p:cNvPr id="1026" name="Picture 2" descr="Một tuần cuối cùng chuẩn bị trước kỳ thi IELTS | HALO">
            <a:extLst>
              <a:ext uri="{FF2B5EF4-FFF2-40B4-BE49-F238E27FC236}">
                <a16:creationId xmlns:a16="http://schemas.microsoft.com/office/drawing/2014/main" id="{7C29EC09-7E17-4D5A-98F0-226B58DF4C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89" b="93114" l="3167" r="98333">
                        <a14:foregroundMark x1="38167" y1="35928" x2="30667" y2="38323"/>
                        <a14:foregroundMark x1="46333" y1="92216" x2="27667" y2="93413"/>
                        <a14:foregroundMark x1="27667" y1="93413" x2="21000" y2="91317"/>
                        <a14:foregroundMark x1="7500" y1="85928" x2="7500" y2="85928"/>
                        <a14:foregroundMark x1="3167" y1="88024" x2="3167" y2="88024"/>
                        <a14:foregroundMark x1="39500" y1="5988" x2="39500" y2="5988"/>
                        <a14:foregroundMark x1="94167" y1="57485" x2="94167" y2="57485"/>
                        <a14:foregroundMark x1="98333" y1="73054" x2="98333" y2="73054"/>
                        <a14:foregroundMark x1="96667" y1="69162" x2="96667" y2="69162"/>
                        <a14:foregroundMark x1="96000" y1="65569" x2="96000" y2="655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712085"/>
            <a:ext cx="4524375"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5783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086" y="1157821"/>
            <a:ext cx="11770166" cy="3820557"/>
            <a:chOff x="217283" y="1186004"/>
            <a:chExt cx="11770166" cy="3820557"/>
          </a:xfrm>
        </p:grpSpPr>
        <p:pic>
          <p:nvPicPr>
            <p:cNvPr id="3" name="Picture 2"/>
            <p:cNvPicPr>
              <a:picLocks noChangeAspect="1"/>
            </p:cNvPicPr>
            <p:nvPr/>
          </p:nvPicPr>
          <p:blipFill rotWithShape="1">
            <a:blip r:embed="rId2"/>
            <a:srcRect l="4164" t="1390" r="1" b="2187"/>
            <a:stretch/>
          </p:blipFill>
          <p:spPr>
            <a:xfrm>
              <a:off x="217283" y="1186004"/>
              <a:ext cx="2291187" cy="3811509"/>
            </a:xfrm>
            <a:prstGeom prst="rect">
              <a:avLst/>
            </a:prstGeom>
          </p:spPr>
        </p:pic>
        <p:pic>
          <p:nvPicPr>
            <p:cNvPr id="4" name="Picture 2" descr="Bán HOA SÚNG NIA Sỉ và Lẻ - Giá Rẻ - Ship Toàn Quốc | Quang Cảnh Xanh"/>
            <p:cNvPicPr>
              <a:picLocks noChangeAspect="1" noChangeArrowheads="1"/>
            </p:cNvPicPr>
            <p:nvPr/>
          </p:nvPicPr>
          <p:blipFill rotWithShape="1">
            <a:blip r:embed="rId3">
              <a:extLst>
                <a:ext uri="{28A0092B-C50C-407E-A947-70E740481C1C}">
                  <a14:useLocalDpi xmlns:a14="http://schemas.microsoft.com/office/drawing/2010/main" val="0"/>
                </a:ext>
              </a:extLst>
            </a:blip>
            <a:srcRect l="11008" r="-1905"/>
            <a:stretch/>
          </p:blipFill>
          <p:spPr bwMode="auto">
            <a:xfrm>
              <a:off x="2535629" y="1208432"/>
              <a:ext cx="5178583" cy="3798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ững điều thú vị về cây Bao báp"/>
            <p:cNvPicPr>
              <a:picLocks noChangeAspect="1" noChangeArrowheads="1"/>
            </p:cNvPicPr>
            <p:nvPr/>
          </p:nvPicPr>
          <p:blipFill rotWithShape="1">
            <a:blip r:embed="rId4">
              <a:extLst>
                <a:ext uri="{28A0092B-C50C-407E-A947-70E740481C1C}">
                  <a14:useLocalDpi xmlns:a14="http://schemas.microsoft.com/office/drawing/2010/main" val="0"/>
                </a:ext>
              </a:extLst>
            </a:blip>
            <a:srcRect l="10560" r="4521"/>
            <a:stretch/>
          </p:blipFill>
          <p:spPr bwMode="auto">
            <a:xfrm>
              <a:off x="7687053" y="1208432"/>
              <a:ext cx="4300396" cy="37981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p:cNvSpPr/>
          <p:nvPr/>
        </p:nvSpPr>
        <p:spPr>
          <a:xfrm>
            <a:off x="1672779" y="-1028"/>
            <a:ext cx="8601108" cy="1158849"/>
          </a:xfrm>
          <a:prstGeom prst="cloud">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Quan sát một số loài thực vật dưới đây</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và nêu nhận xét</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về</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kích</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thức</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thực</a:t>
            </a:r>
            <a:r>
              <a:rPr lang="en-US"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vật</a:t>
            </a:r>
            <a:r>
              <a:rPr lang="vi-VN" sz="24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p>
        </p:txBody>
      </p:sp>
      <p:grpSp>
        <p:nvGrpSpPr>
          <p:cNvPr id="7" name="Group 6"/>
          <p:cNvGrpSpPr/>
          <p:nvPr/>
        </p:nvGrpSpPr>
        <p:grpSpPr>
          <a:xfrm>
            <a:off x="-232011" y="4982369"/>
            <a:ext cx="12200264" cy="1200329"/>
            <a:chOff x="140657" y="5296273"/>
            <a:chExt cx="11827595" cy="1200329"/>
          </a:xfrm>
        </p:grpSpPr>
        <p:sp>
          <p:nvSpPr>
            <p:cNvPr id="8" name="TextBox 7"/>
            <p:cNvSpPr txBox="1"/>
            <p:nvPr/>
          </p:nvSpPr>
          <p:spPr>
            <a:xfrm>
              <a:off x="140657" y="5296273"/>
              <a:ext cx="2462543" cy="1200329"/>
            </a:xfrm>
            <a:prstGeom prst="rect">
              <a:avLst/>
            </a:prstGeom>
            <a:noFill/>
          </p:spPr>
          <p:txBody>
            <a:bodyPr wrap="square" rtlCol="0">
              <a:spAutoFit/>
            </a:bodyPr>
            <a:lstStyle/>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Bèo tấm</a:t>
              </a:r>
            </a:p>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Đường kính vài milimét</a:t>
              </a:r>
            </a:p>
          </p:txBody>
        </p:sp>
        <p:sp>
          <p:nvSpPr>
            <p:cNvPr id="9" name="TextBox 8"/>
            <p:cNvSpPr txBox="1"/>
            <p:nvPr/>
          </p:nvSpPr>
          <p:spPr>
            <a:xfrm>
              <a:off x="3629874" y="5296273"/>
              <a:ext cx="3130725" cy="830997"/>
            </a:xfrm>
            <a:prstGeom prst="rect">
              <a:avLst/>
            </a:prstGeom>
            <a:noFill/>
          </p:spPr>
          <p:txBody>
            <a:bodyPr wrap="square" rtlCol="0">
              <a:spAutoFit/>
            </a:bodyPr>
            <a:lstStyle/>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Cây nong </a:t>
              </a:r>
              <a:r>
                <a:rPr lang="en-US" sz="2000" b="1" dirty="0">
                  <a:solidFill>
                    <a:prstClr val="black"/>
                  </a:solidFill>
                  <a:latin typeface="Times New Roman" panose="02020603050405020304" pitchFamily="18" charset="0"/>
                  <a:cs typeface="Times New Roman" panose="02020603050405020304" pitchFamily="18" charset="0"/>
                </a:rPr>
                <a:t>t</a:t>
              </a:r>
              <a:r>
                <a:rPr lang="vi-VN" sz="2000" b="1" dirty="0">
                  <a:solidFill>
                    <a:prstClr val="black"/>
                  </a:solidFill>
                  <a:latin typeface="Times New Roman" panose="02020603050405020304" pitchFamily="18" charset="0"/>
                  <a:cs typeface="Times New Roman" panose="02020603050405020304" pitchFamily="18" charset="0"/>
                </a:rPr>
                <a:t>ằ</a:t>
              </a:r>
              <a:r>
                <a:rPr lang="en-US" sz="2000" b="1" dirty="0">
                  <a:solidFill>
                    <a:prstClr val="black"/>
                  </a:solidFill>
                  <a:latin typeface="Times New Roman" panose="02020603050405020304" pitchFamily="18" charset="0"/>
                  <a:cs typeface="Times New Roman" panose="02020603050405020304" pitchFamily="18" charset="0"/>
                </a:rPr>
                <a:t>m</a:t>
              </a:r>
              <a:endParaRPr lang="vi-VN" sz="2000" b="1" dirty="0">
                <a:solidFill>
                  <a:prstClr val="black"/>
                </a:solidFill>
                <a:latin typeface="Times New Roman" panose="02020603050405020304" pitchFamily="18" charset="0"/>
                <a:cs typeface="Times New Roman" panose="02020603050405020304" pitchFamily="18" charset="0"/>
              </a:endParaRPr>
            </a:p>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Đường kính lá hơn 1 mét</a:t>
              </a:r>
            </a:p>
          </p:txBody>
        </p:sp>
        <p:sp>
          <p:nvSpPr>
            <p:cNvPr id="10" name="TextBox 9"/>
            <p:cNvSpPr txBox="1"/>
            <p:nvPr/>
          </p:nvSpPr>
          <p:spPr>
            <a:xfrm>
              <a:off x="7888406" y="5296273"/>
              <a:ext cx="4079846" cy="830997"/>
            </a:xfrm>
            <a:prstGeom prst="rect">
              <a:avLst/>
            </a:prstGeom>
            <a:noFill/>
          </p:spPr>
          <p:txBody>
            <a:bodyPr wrap="square" rtlCol="0">
              <a:spAutoFit/>
            </a:bodyPr>
            <a:lstStyle/>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Cây bao bá</a:t>
              </a:r>
              <a:r>
                <a:rPr lang="en-US" sz="2000" b="1" dirty="0">
                  <a:solidFill>
                    <a:prstClr val="black"/>
                  </a:solidFill>
                  <a:latin typeface="Times New Roman" panose="02020603050405020304" pitchFamily="18" charset="0"/>
                  <a:cs typeface="Times New Roman" panose="02020603050405020304" pitchFamily="18" charset="0"/>
                </a:rPr>
                <a:t>p</a:t>
              </a:r>
              <a:endParaRPr lang="vi-VN" sz="2000" b="1" dirty="0">
                <a:solidFill>
                  <a:prstClr val="black"/>
                </a:solidFill>
                <a:latin typeface="Times New Roman" panose="02020603050405020304" pitchFamily="18" charset="0"/>
                <a:cs typeface="Times New Roman" panose="02020603050405020304" pitchFamily="18" charset="0"/>
              </a:endParaRPr>
            </a:p>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Đường kính thân khoảng vài mét</a:t>
              </a:r>
            </a:p>
          </p:txBody>
        </p:sp>
      </p:grpSp>
      <p:sp>
        <p:nvSpPr>
          <p:cNvPr id="11" name="Rounded Rectangle 10"/>
          <p:cNvSpPr/>
          <p:nvPr/>
        </p:nvSpPr>
        <p:spPr>
          <a:xfrm>
            <a:off x="3567065" y="6097034"/>
            <a:ext cx="1348967" cy="470780"/>
          </a:xfrm>
          <a:prstGeom prst="roundRect">
            <a:avLst>
              <a:gd name="adj" fmla="val 50000"/>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prstClr val="white"/>
                </a:solidFill>
                <a:latin typeface="Times New Roman" panose="02020603050405020304" pitchFamily="18" charset="0"/>
                <a:cs typeface="Times New Roman" panose="02020603050405020304" pitchFamily="18" charset="0"/>
              </a:rPr>
              <a:t>Hình</a:t>
            </a:r>
            <a:r>
              <a:rPr lang="en-US" sz="2000" b="1" dirty="0">
                <a:solidFill>
                  <a:prstClr val="white"/>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4997513" y="6147758"/>
            <a:ext cx="3838669" cy="400110"/>
          </a:xfrm>
          <a:prstGeom prst="rect">
            <a:avLst/>
          </a:prstGeom>
          <a:noFill/>
        </p:spPr>
        <p:txBody>
          <a:bodyPr wrap="square" rtlCol="0">
            <a:spAutoFit/>
          </a:bodyPr>
          <a:lstStyle/>
          <a:p>
            <a:r>
              <a:rPr lang="vi-VN" sz="2000" b="1" i="1" dirty="0">
                <a:solidFill>
                  <a:srgbClr val="002060"/>
                </a:solidFill>
                <a:latin typeface="Times New Roman" panose="02020603050405020304" pitchFamily="18" charset="0"/>
                <a:cs typeface="Times New Roman" panose="02020603050405020304" pitchFamily="18" charset="0"/>
              </a:rPr>
              <a:t>Kích thước một số loài thực vật</a:t>
            </a:r>
          </a:p>
        </p:txBody>
      </p:sp>
    </p:spTree>
    <p:extLst>
      <p:ext uri="{BB962C8B-B14F-4D97-AF65-F5344CB8AC3E}">
        <p14:creationId xmlns:p14="http://schemas.microsoft.com/office/powerpoint/2010/main" val="107640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296538" y="313613"/>
            <a:ext cx="10159053" cy="1192141"/>
          </a:xfrm>
          <a:prstGeom prst="cloud">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Nhận xét về môi trường sống của thực vật</a:t>
            </a:r>
          </a:p>
        </p:txBody>
      </p:sp>
      <p:grpSp>
        <p:nvGrpSpPr>
          <p:cNvPr id="3" name="Group 2"/>
          <p:cNvGrpSpPr/>
          <p:nvPr/>
        </p:nvGrpSpPr>
        <p:grpSpPr>
          <a:xfrm>
            <a:off x="559559" y="5203280"/>
            <a:ext cx="11264633" cy="467438"/>
            <a:chOff x="559559" y="5203280"/>
            <a:chExt cx="11264633" cy="467438"/>
          </a:xfrm>
        </p:grpSpPr>
        <p:sp>
          <p:nvSpPr>
            <p:cNvPr id="4" name="TextBox 3"/>
            <p:cNvSpPr txBox="1"/>
            <p:nvPr/>
          </p:nvSpPr>
          <p:spPr>
            <a:xfrm>
              <a:off x="559559" y="5209053"/>
              <a:ext cx="2733804" cy="461665"/>
            </a:xfrm>
            <a:prstGeom prst="rect">
              <a:avLst/>
            </a:prstGeom>
            <a:noFill/>
          </p:spPr>
          <p:txBody>
            <a:bodyPr wrap="square" rtlCol="0">
              <a:spAutoFit/>
            </a:bodyPr>
            <a:lstStyle/>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Cây cọ ở vùng đồi núi</a:t>
              </a:r>
            </a:p>
          </p:txBody>
        </p:sp>
        <p:sp>
          <p:nvSpPr>
            <p:cNvPr id="5" name="TextBox 4"/>
            <p:cNvSpPr txBox="1"/>
            <p:nvPr/>
          </p:nvSpPr>
          <p:spPr>
            <a:xfrm>
              <a:off x="4389362" y="5222264"/>
              <a:ext cx="3448713" cy="429413"/>
            </a:xfrm>
            <a:prstGeom prst="rect">
              <a:avLst/>
            </a:prstGeom>
            <a:noFill/>
          </p:spPr>
          <p:txBody>
            <a:bodyPr wrap="square" rtlCol="0">
              <a:spAutoFit/>
            </a:bodyPr>
            <a:lstStyle/>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Cây xương rồng trên sa mạc</a:t>
              </a:r>
            </a:p>
          </p:txBody>
        </p:sp>
        <p:sp>
          <p:nvSpPr>
            <p:cNvPr id="6" name="TextBox 5"/>
            <p:cNvSpPr txBox="1"/>
            <p:nvPr/>
          </p:nvSpPr>
          <p:spPr>
            <a:xfrm>
              <a:off x="8469882" y="5203280"/>
              <a:ext cx="3354310" cy="429413"/>
            </a:xfrm>
            <a:prstGeom prst="rect">
              <a:avLst/>
            </a:prstGeom>
            <a:noFill/>
          </p:spPr>
          <p:txBody>
            <a:bodyPr wrap="square" rtlCol="0">
              <a:spAutoFit/>
            </a:bodyPr>
            <a:lstStyle/>
            <a:p>
              <a:pPr algn="ctr">
                <a:lnSpc>
                  <a:spcPct val="120000"/>
                </a:lnSpc>
              </a:pPr>
              <a:r>
                <a:rPr lang="vi-VN" sz="2000" b="1" dirty="0">
                  <a:solidFill>
                    <a:prstClr val="black"/>
                  </a:solidFill>
                  <a:latin typeface="Times New Roman" panose="02020603050405020304" pitchFamily="18" charset="0"/>
                  <a:cs typeface="Times New Roman" panose="02020603050405020304" pitchFamily="18" charset="0"/>
                </a:rPr>
                <a:t>Cây đước ở vùng nước lợ</a:t>
              </a:r>
            </a:p>
          </p:txBody>
        </p:sp>
      </p:grpSp>
      <p:sp>
        <p:nvSpPr>
          <p:cNvPr id="7" name="Rounded Rectangle 6"/>
          <p:cNvSpPr/>
          <p:nvPr/>
        </p:nvSpPr>
        <p:spPr>
          <a:xfrm>
            <a:off x="3307755" y="5905962"/>
            <a:ext cx="1348967" cy="470780"/>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prstClr val="white"/>
                </a:solidFill>
                <a:latin typeface="Times New Roman" panose="02020603050405020304" pitchFamily="18" charset="0"/>
                <a:cs typeface="Times New Roman" panose="02020603050405020304" pitchFamily="18" charset="0"/>
              </a:rPr>
              <a:t>Hình</a:t>
            </a:r>
            <a:r>
              <a:rPr lang="en-US" sz="2000" b="1" dirty="0">
                <a:solidFill>
                  <a:prstClr val="white"/>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4738203" y="5956686"/>
            <a:ext cx="5934344" cy="400110"/>
          </a:xfrm>
          <a:prstGeom prst="rect">
            <a:avLst/>
          </a:prstGeom>
          <a:noFill/>
        </p:spPr>
        <p:txBody>
          <a:bodyPr wrap="square" rtlCol="0">
            <a:spAutoFit/>
          </a:bodyPr>
          <a:lstStyle/>
          <a:p>
            <a:r>
              <a:rPr lang="vi-VN" sz="2000" b="1" i="1" dirty="0">
                <a:solidFill>
                  <a:srgbClr val="002060"/>
                </a:solidFill>
                <a:latin typeface="Times New Roman" panose="02020603050405020304" pitchFamily="18" charset="0"/>
                <a:cs typeface="Times New Roman" panose="02020603050405020304" pitchFamily="18" charset="0"/>
              </a:rPr>
              <a:t>Một số môi trường sống khác nhau của thực vật</a:t>
            </a:r>
          </a:p>
        </p:txBody>
      </p:sp>
      <p:grpSp>
        <p:nvGrpSpPr>
          <p:cNvPr id="9" name="Group 8"/>
          <p:cNvGrpSpPr/>
          <p:nvPr/>
        </p:nvGrpSpPr>
        <p:grpSpPr>
          <a:xfrm>
            <a:off x="113497" y="1928245"/>
            <a:ext cx="11963826" cy="3127808"/>
            <a:chOff x="140657" y="1930675"/>
            <a:chExt cx="11963826" cy="3127808"/>
          </a:xfrm>
        </p:grpSpPr>
        <p:pic>
          <p:nvPicPr>
            <p:cNvPr id="10" name="Picture 2" descr="Rừng cọ, đồi chè&amp;quot; ở Phú Thọ - AllTou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479"/>
            <a:stretch/>
          </p:blipFill>
          <p:spPr bwMode="auto">
            <a:xfrm>
              <a:off x="140657" y="1930676"/>
              <a:ext cx="3897189" cy="31253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aeacco Thiên Nhiên Nền Cây Xương Rồng Sa Mạc Sườn Đồi Màu Xanh Bầu Trời  Mây Xem Ảnh Danh Lam Thắng Cảnh Phông Nền Danh Bạ Hình Ảnh  Studio|Background| - AliExpress"/>
            <p:cNvPicPr>
              <a:picLocks noChangeAspect="1" noChangeArrowheads="1"/>
            </p:cNvPicPr>
            <p:nvPr/>
          </p:nvPicPr>
          <p:blipFill rotWithShape="1">
            <a:blip r:embed="rId3">
              <a:extLst>
                <a:ext uri="{28A0092B-C50C-407E-A947-70E740481C1C}">
                  <a14:useLocalDpi xmlns:a14="http://schemas.microsoft.com/office/drawing/2010/main" val="0"/>
                </a:ext>
              </a:extLst>
            </a:blip>
            <a:srcRect r="12907"/>
            <a:stretch/>
          </p:blipFill>
          <p:spPr bwMode="auto">
            <a:xfrm>
              <a:off x="4142692" y="1930675"/>
              <a:ext cx="3996374" cy="31253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ìm hiểu về cây đước - loài cây giúp con người lấn chiếm biển"/>
            <p:cNvPicPr>
              <a:picLocks noChangeAspect="1" noChangeArrowheads="1"/>
            </p:cNvPicPr>
            <p:nvPr/>
          </p:nvPicPr>
          <p:blipFill rotWithShape="1">
            <a:blip r:embed="rId4">
              <a:extLst>
                <a:ext uri="{28A0092B-C50C-407E-A947-70E740481C1C}">
                  <a14:useLocalDpi xmlns:a14="http://schemas.microsoft.com/office/drawing/2010/main" val="0"/>
                </a:ext>
              </a:extLst>
            </a:blip>
            <a:srcRect r="7430"/>
            <a:stretch/>
          </p:blipFill>
          <p:spPr bwMode="auto">
            <a:xfrm>
              <a:off x="8243912" y="1930675"/>
              <a:ext cx="3860571" cy="31278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5527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850421"/>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FF"/>
                </a:solidFill>
                <a:latin typeface="Times New Roman" panose="02020603050405020304" pitchFamily="18" charset="0"/>
                <a:cs typeface="Times New Roman" panose="02020603050405020304" pitchFamily="18" charset="0"/>
              </a:rPr>
              <a:t>SỰ ĐA DẠNG THỰC VẬT</a:t>
            </a:r>
          </a:p>
        </p:txBody>
      </p:sp>
      <p:grpSp>
        <p:nvGrpSpPr>
          <p:cNvPr id="36" name="千图PPT彼岸天：ID 8661124库_组合 3">
            <a:extLst>
              <a:ext uri="{FF2B5EF4-FFF2-40B4-BE49-F238E27FC236}">
                <a16:creationId xmlns:a16="http://schemas.microsoft.com/office/drawing/2014/main" id="{CB062748-41E9-4F0A-A12D-25AAF0B73DB6}"/>
              </a:ext>
            </a:extLst>
          </p:cNvPr>
          <p:cNvGrpSpPr/>
          <p:nvPr>
            <p:custDataLst>
              <p:tags r:id="rId1"/>
            </p:custDataLst>
          </p:nvPr>
        </p:nvGrpSpPr>
        <p:grpSpPr>
          <a:xfrm>
            <a:off x="9198320" y="182299"/>
            <a:ext cx="2866931" cy="2977360"/>
            <a:chOff x="6230221" y="1399136"/>
            <a:chExt cx="3934658" cy="4059730"/>
          </a:xfrm>
        </p:grpSpPr>
        <p:sp>
          <p:nvSpPr>
            <p:cNvPr id="37" name="任意多边形 12">
              <a:extLst>
                <a:ext uri="{FF2B5EF4-FFF2-40B4-BE49-F238E27FC236}">
                  <a16:creationId xmlns:a16="http://schemas.microsoft.com/office/drawing/2014/main" id="{3DB9E718-FA7C-4B68-94A9-CC45E54FC4B1}"/>
                </a:ext>
              </a:extLst>
            </p:cNvPr>
            <p:cNvSpPr/>
            <p:nvPr/>
          </p:nvSpPr>
          <p:spPr>
            <a:xfrm rot="16200000" flipH="1">
              <a:off x="6167685" y="1461672"/>
              <a:ext cx="4059730" cy="3934658"/>
            </a:xfrm>
            <a:custGeom>
              <a:avLst/>
              <a:gdLst/>
              <a:ahLst/>
              <a:cxnLst>
                <a:cxn ang="0">
                  <a:pos x="wd2" y="hd2"/>
                </a:cxn>
                <a:cxn ang="5400000">
                  <a:pos x="wd2" y="hd2"/>
                </a:cxn>
                <a:cxn ang="10800000">
                  <a:pos x="wd2" y="hd2"/>
                </a:cxn>
                <a:cxn ang="16200000">
                  <a:pos x="wd2" y="hd2"/>
                </a:cxn>
              </a:cxnLst>
              <a:rect l="0" t="0" r="r" b="b"/>
              <a:pathLst>
                <a:path w="21500" h="21600" extrusionOk="0">
                  <a:moveTo>
                    <a:pt x="8400" y="0"/>
                  </a:moveTo>
                  <a:cubicBezTo>
                    <a:pt x="3600" y="0"/>
                    <a:pt x="0" y="3946"/>
                    <a:pt x="0" y="8723"/>
                  </a:cubicBezTo>
                  <a:cubicBezTo>
                    <a:pt x="0" y="13500"/>
                    <a:pt x="3600" y="17238"/>
                    <a:pt x="8400" y="17238"/>
                  </a:cubicBezTo>
                  <a:cubicBezTo>
                    <a:pt x="10400" y="17238"/>
                    <a:pt x="12200" y="16615"/>
                    <a:pt x="13600" y="15369"/>
                  </a:cubicBezTo>
                  <a:cubicBezTo>
                    <a:pt x="13600" y="15369"/>
                    <a:pt x="13800" y="15577"/>
                    <a:pt x="13800" y="15785"/>
                  </a:cubicBezTo>
                  <a:cubicBezTo>
                    <a:pt x="19000" y="20977"/>
                    <a:pt x="19000" y="20977"/>
                    <a:pt x="19000" y="20977"/>
                  </a:cubicBezTo>
                  <a:cubicBezTo>
                    <a:pt x="19400" y="21392"/>
                    <a:pt x="19800" y="21600"/>
                    <a:pt x="20000" y="21600"/>
                  </a:cubicBezTo>
                  <a:cubicBezTo>
                    <a:pt x="20400" y="21600"/>
                    <a:pt x="20800" y="21392"/>
                    <a:pt x="21200" y="20977"/>
                  </a:cubicBezTo>
                  <a:cubicBezTo>
                    <a:pt x="21600" y="20562"/>
                    <a:pt x="21600" y="19523"/>
                    <a:pt x="21200" y="18900"/>
                  </a:cubicBezTo>
                  <a:cubicBezTo>
                    <a:pt x="16000" y="13500"/>
                    <a:pt x="16000" y="13500"/>
                    <a:pt x="16000" y="13500"/>
                  </a:cubicBezTo>
                  <a:cubicBezTo>
                    <a:pt x="15800" y="13500"/>
                    <a:pt x="15600" y="13292"/>
                    <a:pt x="15400" y="13292"/>
                  </a:cubicBezTo>
                  <a:cubicBezTo>
                    <a:pt x="16200" y="11838"/>
                    <a:pt x="16600" y="10385"/>
                    <a:pt x="16600" y="8723"/>
                  </a:cubicBezTo>
                  <a:cubicBezTo>
                    <a:pt x="16600" y="3946"/>
                    <a:pt x="13000" y="0"/>
                    <a:pt x="8400" y="0"/>
                  </a:cubicBezTo>
                  <a:close/>
                  <a:moveTo>
                    <a:pt x="8400" y="2700"/>
                  </a:moveTo>
                  <a:cubicBezTo>
                    <a:pt x="11600" y="2700"/>
                    <a:pt x="14200" y="5400"/>
                    <a:pt x="14200" y="8723"/>
                  </a:cubicBezTo>
                  <a:cubicBezTo>
                    <a:pt x="14200" y="9762"/>
                    <a:pt x="13800" y="10800"/>
                    <a:pt x="13200" y="11838"/>
                  </a:cubicBezTo>
                  <a:cubicBezTo>
                    <a:pt x="12800" y="12669"/>
                    <a:pt x="12800" y="12669"/>
                    <a:pt x="12800" y="12669"/>
                  </a:cubicBezTo>
                  <a:cubicBezTo>
                    <a:pt x="12000" y="13292"/>
                    <a:pt x="12000" y="13292"/>
                    <a:pt x="12000" y="13292"/>
                  </a:cubicBezTo>
                  <a:cubicBezTo>
                    <a:pt x="11000" y="14123"/>
                    <a:pt x="9600" y="14538"/>
                    <a:pt x="8400" y="14538"/>
                  </a:cubicBezTo>
                  <a:cubicBezTo>
                    <a:pt x="5200" y="14538"/>
                    <a:pt x="2600" y="12046"/>
                    <a:pt x="2600" y="8723"/>
                  </a:cubicBezTo>
                  <a:cubicBezTo>
                    <a:pt x="2600" y="5400"/>
                    <a:pt x="5200" y="2700"/>
                    <a:pt x="8400" y="2700"/>
                  </a:cubicBezTo>
                  <a:close/>
                </a:path>
              </a:pathLst>
            </a:custGeom>
            <a:solidFill>
              <a:schemeClr val="accent3">
                <a:lumMod val="40000"/>
                <a:lumOff val="60000"/>
              </a:schemeClr>
            </a:solidFill>
            <a:ln w="12700">
              <a:miter lim="400000"/>
            </a:ln>
            <a:effectLst>
              <a:outerShdw blurRad="50800" dist="38100" dir="2700000" algn="tl" rotWithShape="0">
                <a:prstClr val="black">
                  <a:alpha val="40000"/>
                </a:prstClr>
              </a:outerShdw>
            </a:effectLst>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38" name="任意多边形 13">
              <a:extLst>
                <a:ext uri="{FF2B5EF4-FFF2-40B4-BE49-F238E27FC236}">
                  <a16:creationId xmlns:a16="http://schemas.microsoft.com/office/drawing/2014/main" id="{16EDF4BC-2643-4AB8-AC08-0CC63CFAFEBD}"/>
                </a:ext>
              </a:extLst>
            </p:cNvPr>
            <p:cNvSpPr/>
            <p:nvPr/>
          </p:nvSpPr>
          <p:spPr>
            <a:xfrm rot="293297">
              <a:off x="7535368" y="2245779"/>
              <a:ext cx="675407" cy="708500"/>
            </a:xfrm>
            <a:custGeom>
              <a:avLst/>
              <a:gdLst/>
              <a:ahLst/>
              <a:cxnLst>
                <a:cxn ang="0">
                  <a:pos x="wd2" y="hd2"/>
                </a:cxn>
                <a:cxn ang="5400000">
                  <a:pos x="wd2" y="hd2"/>
                </a:cxn>
                <a:cxn ang="10800000">
                  <a:pos x="wd2" y="hd2"/>
                </a:cxn>
                <a:cxn ang="16200000">
                  <a:pos x="wd2" y="hd2"/>
                </a:cxn>
              </a:cxnLst>
              <a:rect l="0" t="0" r="r" b="b"/>
              <a:pathLst>
                <a:path w="21005" h="21302" extrusionOk="0">
                  <a:moveTo>
                    <a:pt x="7820" y="21302"/>
                  </a:moveTo>
                  <a:cubicBezTo>
                    <a:pt x="7134" y="21302"/>
                    <a:pt x="6486" y="20992"/>
                    <a:pt x="6071" y="20461"/>
                  </a:cubicBezTo>
                  <a:lnTo>
                    <a:pt x="446" y="13281"/>
                  </a:lnTo>
                  <a:cubicBezTo>
                    <a:pt x="-286" y="12346"/>
                    <a:pt x="-96" y="11016"/>
                    <a:pt x="870" y="10309"/>
                  </a:cubicBezTo>
                  <a:cubicBezTo>
                    <a:pt x="1839" y="9601"/>
                    <a:pt x="3213" y="9787"/>
                    <a:pt x="3944" y="10719"/>
                  </a:cubicBezTo>
                  <a:lnTo>
                    <a:pt x="7644" y="15443"/>
                  </a:lnTo>
                  <a:lnTo>
                    <a:pt x="16947" y="999"/>
                  </a:lnTo>
                  <a:cubicBezTo>
                    <a:pt x="17588" y="6"/>
                    <a:pt x="18941" y="-298"/>
                    <a:pt x="19970" y="321"/>
                  </a:cubicBezTo>
                  <a:cubicBezTo>
                    <a:pt x="20999" y="939"/>
                    <a:pt x="21314" y="2249"/>
                    <a:pt x="20673" y="3242"/>
                  </a:cubicBezTo>
                  <a:lnTo>
                    <a:pt x="9683" y="20302"/>
                  </a:lnTo>
                  <a:cubicBezTo>
                    <a:pt x="9300" y="20895"/>
                    <a:pt x="8641" y="21269"/>
                    <a:pt x="7920" y="21300"/>
                  </a:cubicBezTo>
                  <a:cubicBezTo>
                    <a:pt x="7886" y="21302"/>
                    <a:pt x="7852" y="21302"/>
                    <a:pt x="7820" y="21302"/>
                  </a:cubicBezTo>
                  <a:close/>
                </a:path>
              </a:pathLst>
            </a:custGeom>
            <a:solidFill>
              <a:schemeClr val="accent4"/>
            </a:solidFill>
            <a:ln w="12700">
              <a:miter lim="400000"/>
            </a:ln>
          </p:spPr>
          <p:txBody>
            <a:bodyPr anchor="ctr"/>
            <a:lstStyle/>
            <a:p>
              <a:pPr algn="ctr"/>
              <a:endParaRPr>
                <a:solidFill>
                  <a:srgbClr val="000000"/>
                </a:solidFill>
                <a:latin typeface="Times New Roman" panose="02020603050405020304" pitchFamily="18" charset="0"/>
                <a:cs typeface="Times New Roman" panose="02020603050405020304" pitchFamily="18" charset="0"/>
              </a:endParaRPr>
            </a:p>
          </p:txBody>
        </p:sp>
        <p:sp>
          <p:nvSpPr>
            <p:cNvPr id="39" name="矩形 31">
              <a:extLst>
                <a:ext uri="{FF2B5EF4-FFF2-40B4-BE49-F238E27FC236}">
                  <a16:creationId xmlns:a16="http://schemas.microsoft.com/office/drawing/2014/main" id="{C8549018-45BC-4B37-968D-C579C2606AFD}"/>
                </a:ext>
              </a:extLst>
            </p:cNvPr>
            <p:cNvSpPr/>
            <p:nvPr/>
          </p:nvSpPr>
          <p:spPr>
            <a:xfrm>
              <a:off x="7243644" y="3182779"/>
              <a:ext cx="1231106" cy="246221"/>
            </a:xfrm>
            <a:prstGeom prst="rect">
              <a:avLst/>
            </a:prstGeom>
            <a:ln w="12700">
              <a:miter lim="400000"/>
            </a:ln>
            <a:extLst>
              <a:ext uri="{C572A759-6A51-4108-AA02-DFA0A04FC94B}">
                <ma14:wrappingTextBoxFlag xmlns:ma14="http://schemas.microsoft.com/office/mac/drawingml/2011/main" xmlns:p14="http://schemas.microsoft.com/office/powerpoint/2010/main" xmlns:lc="http://schemas.openxmlformats.org/drawingml/2006/lockedCanvas" xmlns="" val="1"/>
              </a:ext>
            </a:extLst>
          </p:spPr>
          <p:txBody>
            <a:bodyPr wrap="none" lIns="0" tIns="0" rIns="0" bIns="0" anchor="ctr">
              <a:noAutofit/>
            </a:bodyPr>
            <a:lstStyle/>
            <a:p>
              <a:pPr algn="ctr">
                <a:defRPr sz="1800">
                  <a:solidFill>
                    <a:srgbClr val="000000"/>
                  </a:solidFill>
                </a:defRPr>
              </a:pPr>
              <a:r>
                <a:rPr lang="en-US" altLang="zh-CN" sz="24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SUY RA</a:t>
              </a:r>
              <a:endParaRPr lang="zh-CN" altLang="en-US" sz="2400" dirty="0">
                <a:solidFill>
                  <a:srgbClr val="000000"/>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5459103" y="2935612"/>
            <a:ext cx="6578853" cy="3229799"/>
            <a:chOff x="5830432" y="2935612"/>
            <a:chExt cx="6083928" cy="3229799"/>
          </a:xfrm>
        </p:grpSpPr>
        <p:sp>
          <p:nvSpPr>
            <p:cNvPr id="2" name="Rounded Rectangle 1"/>
            <p:cNvSpPr/>
            <p:nvPr/>
          </p:nvSpPr>
          <p:spPr>
            <a:xfrm>
              <a:off x="5830432" y="3341959"/>
              <a:ext cx="6083928" cy="2823452"/>
            </a:xfrm>
            <a:prstGeom prst="roundRect">
              <a:avLst>
                <a:gd name="adj" fmla="val 16667"/>
              </a:avLst>
            </a:prstGeom>
            <a:ln>
              <a:noFill/>
            </a:ln>
            <a:effectLst>
              <a:outerShdw blurRad="63500" sx="102000" sy="102000" algn="c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FF"/>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975287" y="3567065"/>
              <a:ext cx="5794218" cy="2462543"/>
            </a:xfrm>
            <a:prstGeom prst="roundRect">
              <a:avLst>
                <a:gd name="adj" fmla="val 155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20000"/>
                </a:lnSpc>
                <a:buFont typeface="Wingdings" panose="05000000000000000000" pitchFamily="2" charset="2"/>
                <a:buChar char="q"/>
              </a:pPr>
              <a:r>
                <a:rPr lang="vi-VN" sz="2000" b="1" dirty="0">
                  <a:solidFill>
                    <a:srgbClr val="092B52">
                      <a:lumMod val="75000"/>
                      <a:lumOff val="25000"/>
                    </a:srgbClr>
                  </a:solidFill>
                  <a:latin typeface="Times New Roman" panose="02020603050405020304" pitchFamily="18" charset="0"/>
                  <a:cs typeface="Times New Roman" panose="02020603050405020304" pitchFamily="18" charset="0"/>
                </a:rPr>
                <a:t>Thực vật sống khắp nơi xung quanh chúng ta. Thực vật gồm nhiều loài, có kích thước và môi trường sống khác nhau.</a:t>
              </a:r>
            </a:p>
            <a:p>
              <a:pPr marL="285750" indent="-285750" algn="just">
                <a:lnSpc>
                  <a:spcPct val="120000"/>
                </a:lnSpc>
                <a:buFont typeface="Wingdings" panose="05000000000000000000" pitchFamily="2" charset="2"/>
                <a:buChar char="q"/>
              </a:pPr>
              <a:r>
                <a:rPr lang="vi-VN" sz="2000" b="1" dirty="0">
                  <a:solidFill>
                    <a:srgbClr val="092B52">
                      <a:lumMod val="75000"/>
                      <a:lumOff val="25000"/>
                    </a:srgbClr>
                  </a:solidFill>
                  <a:latin typeface="Times New Roman" panose="02020603050405020304" pitchFamily="18" charset="0"/>
                  <a:cs typeface="Times New Roman" panose="02020603050405020304" pitchFamily="18" charset="0"/>
                </a:rPr>
                <a:t>Trên thế giới có khoảng gần 400 000 loài thực vật đã được phát hiện, trong đó Việt Nam khoảng gần 12 000 loài.</a:t>
              </a:r>
            </a:p>
          </p:txBody>
        </p:sp>
        <p:sp>
          <p:nvSpPr>
            <p:cNvPr id="6" name="Round Same Side Corner Rectangle 5"/>
            <p:cNvSpPr/>
            <p:nvPr/>
          </p:nvSpPr>
          <p:spPr>
            <a:xfrm>
              <a:off x="6332898" y="2935612"/>
              <a:ext cx="2220552" cy="640508"/>
            </a:xfrm>
            <a:prstGeom prst="round2SameRect">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Times New Roman" panose="02020603050405020304" pitchFamily="18" charset="0"/>
                  <a:cs typeface="Times New Roman" panose="02020603050405020304" pitchFamily="18" charset="0"/>
                </a:rPr>
                <a:t>NHẬN XÉT</a:t>
              </a:r>
            </a:p>
          </p:txBody>
        </p:sp>
      </p:grpSp>
      <p:pic>
        <p:nvPicPr>
          <p:cNvPr id="3074" name="Picture 2" descr="Cây Sanh | Cây cảnh - Hoa cảnh - Bonsai - Hòn non bộ - Sân vườn tiểu cảnh -  Blog Cây cảnh .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8" y="2743200"/>
            <a:ext cx="548639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9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047307" y="136274"/>
            <a:ext cx="7172768" cy="769441"/>
          </a:xfrm>
          <a:prstGeom prst="rect">
            <a:avLst/>
          </a:prstGeom>
          <a:noFill/>
        </p:spPr>
        <p:txBody>
          <a:bodyPr wrap="square" rtlCol="0">
            <a:spAutoFit/>
          </a:bodyPr>
          <a:lstStyle/>
          <a:p>
            <a:pPr algn="ctr"/>
            <a:r>
              <a:rPr lang="en-US" sz="4400" b="1" dirty="0">
                <a:solidFill>
                  <a:srgbClr val="43682A"/>
                </a:solidFill>
                <a:latin typeface="Times New Roman" panose="02020603050405020304" pitchFamily="18" charset="0"/>
                <a:ea typeface="#9Slide03 Roboto Condensed" panose="02000000000000000000" pitchFamily="2" charset="0"/>
                <a:cs typeface="Times New Roman" panose="02020603050405020304" pitchFamily="18" charset="0"/>
              </a:rPr>
              <a:t>I. CÁC NHÓM THỰC VẬT</a:t>
            </a:r>
          </a:p>
        </p:txBody>
      </p:sp>
      <p:sp>
        <p:nvSpPr>
          <p:cNvPr id="10" name="Rectangle 9"/>
          <p:cNvSpPr/>
          <p:nvPr/>
        </p:nvSpPr>
        <p:spPr>
          <a:xfrm>
            <a:off x="526312" y="0"/>
            <a:ext cx="520995" cy="10419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0" name="Picture 2" descr="Cây Phim Hoạt Hình Vẽ - Véc tơ dễ thương hoạt hình ngôi nhà thực vật, cây  png tải về - Miễn phí trong suốt Nhà Máy png Tải về.">
            <a:extLst>
              <a:ext uri="{FF2B5EF4-FFF2-40B4-BE49-F238E27FC236}">
                <a16:creationId xmlns:a16="http://schemas.microsoft.com/office/drawing/2014/main" id="{61F6DF5C-F957-48FD-9FF5-FE60C3CF21D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29" b="96310" l="667" r="96000">
                        <a14:foregroundMark x1="61111" y1="7381" x2="61111" y2="7381"/>
                        <a14:foregroundMark x1="91778" y1="23571" x2="91778" y2="23571"/>
                        <a14:foregroundMark x1="96111" y1="22738" x2="96111" y2="22738"/>
                        <a14:foregroundMark x1="96111" y1="32262" x2="96111" y2="32262"/>
                        <a14:foregroundMark x1="67667" y1="3452" x2="67667" y2="3452"/>
                        <a14:foregroundMark x1="61111" y1="2500" x2="61111" y2="2500"/>
                        <a14:foregroundMark x1="66889" y1="1429" x2="66889" y2="1429"/>
                        <a14:foregroundMark x1="29000" y1="83214" x2="28444" y2="84881"/>
                        <a14:foregroundMark x1="35667" y1="84643" x2="35667" y2="84643"/>
                        <a14:foregroundMark x1="38333" y1="85595" x2="42889" y2="92738"/>
                        <a14:foregroundMark x1="24444" y1="96310" x2="28778" y2="95476"/>
                        <a14:foregroundMark x1="5778" y1="61310" x2="7111" y2="61071"/>
                        <a14:foregroundMark x1="4333" y1="75476" x2="4333" y2="75476"/>
                        <a14:foregroundMark x1="2556" y1="86548" x2="2556" y2="86548"/>
                        <a14:foregroundMark x1="3222" y1="90833" x2="3222" y2="90833"/>
                        <a14:foregroundMark x1="17111" y1="35952" x2="16000" y2="42738"/>
                        <a14:foregroundMark x1="18778" y1="40476" x2="18778" y2="40476"/>
                        <a14:foregroundMark x1="15556" y1="39048" x2="15556" y2="42143"/>
                        <a14:foregroundMark x1="18778" y1="40238" x2="18778" y2="40238"/>
                        <a14:foregroundMark x1="5000" y1="82619" x2="2667" y2="91429"/>
                        <a14:foregroundMark x1="2667" y1="91429" x2="667" y2="92976"/>
                        <a14:foregroundMark x1="59000" y1="88571" x2="59444" y2="94286"/>
                        <a14:foregroundMark x1="62444" y1="91071" x2="62444" y2="91071"/>
                        <a14:foregroundMark x1="56222" y1="63333" x2="56222" y2="63333"/>
                        <a14:foregroundMark x1="55222" y1="63452" x2="55222" y2="63452"/>
                        <a14:foregroundMark x1="55667" y1="59286" x2="55667" y2="59762"/>
                        <a14:foregroundMark x1="54889" y1="59286" x2="54889" y2="59286"/>
                      </a14:backgroundRemoval>
                    </a14:imgEffect>
                  </a14:imgLayer>
                </a14:imgProps>
              </a:ext>
              <a:ext uri="{28A0092B-C50C-407E-A947-70E740481C1C}">
                <a14:useLocalDpi xmlns:a14="http://schemas.microsoft.com/office/drawing/2010/main" val="0"/>
              </a:ext>
            </a:extLst>
          </a:blip>
          <a:srcRect/>
          <a:stretch>
            <a:fillRect/>
          </a:stretch>
        </p:blipFill>
        <p:spPr bwMode="auto">
          <a:xfrm>
            <a:off x="4843463" y="66675"/>
            <a:ext cx="7348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5F126-C0FE-4284-8EB6-CDC411270D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58" b="90161" l="10000" r="90000">
                        <a14:foregroundMark x1="48111" y1="82258" x2="48111" y2="82258"/>
                        <a14:foregroundMark x1="44333" y1="10484" x2="44333" y2="10484"/>
                        <a14:foregroundMark x1="41444" y1="7419" x2="47444" y2="14677"/>
                        <a14:foregroundMark x1="28111" y1="47742" x2="28111" y2="47742"/>
                        <a14:foregroundMark x1="47000" y1="84677" x2="47333" y2="85000"/>
                        <a14:foregroundMark x1="46778" y1="90000" x2="46778" y2="90000"/>
                        <a14:foregroundMark x1="40444" y1="90000" x2="40444" y2="90000"/>
                        <a14:foregroundMark x1="43444" y1="90161" x2="43444" y2="90161"/>
                        <a14:foregroundMark x1="42556" y1="89677" x2="42556" y2="89677"/>
                      </a14:backgroundRemoval>
                    </a14:imgEffect>
                  </a14:imgLayer>
                </a14:imgProps>
              </a:ext>
            </a:extLst>
          </a:blip>
          <a:stretch>
            <a:fillRect/>
          </a:stretch>
        </p:blipFill>
        <p:spPr>
          <a:xfrm>
            <a:off x="-2133600" y="1178265"/>
            <a:ext cx="8572500" cy="5905500"/>
          </a:xfrm>
          <a:prstGeom prst="rect">
            <a:avLst/>
          </a:prstGeom>
        </p:spPr>
      </p:pic>
    </p:spTree>
    <p:extLst>
      <p:ext uri="{BB962C8B-B14F-4D97-AF65-F5344CB8AC3E}">
        <p14:creationId xmlns:p14="http://schemas.microsoft.com/office/powerpoint/2010/main" val="38827374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52354" y="-116089"/>
            <a:ext cx="10639646" cy="6796665"/>
            <a:chOff x="1552354" y="61335"/>
            <a:chExt cx="10639646" cy="6796665"/>
          </a:xfrm>
        </p:grpSpPr>
        <p:pic>
          <p:nvPicPr>
            <p:cNvPr id="4100" name="Picture 4" descr="Lý thuyết - Học trực tuyến OL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7929" y="61335"/>
              <a:ext cx="10189903" cy="6796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52354" y="5707223"/>
              <a:ext cx="2838893"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998A7"/>
                  </a:solidFill>
                  <a:latin typeface="Times New Roman" panose="02020603050405020304" pitchFamily="18" charset="0"/>
                  <a:ea typeface="#9Slide03 Roboto Condensed" panose="02000000000000000000" pitchFamily="2" charset="0"/>
                  <a:cs typeface="Times New Roman" panose="02020603050405020304" pitchFamily="18" charset="0"/>
                </a:rPr>
                <a:t>Không có mạch dẫn</a:t>
              </a:r>
            </a:p>
          </p:txBody>
        </p:sp>
        <p:sp>
          <p:nvSpPr>
            <p:cNvPr id="5" name="Rectangle 4"/>
            <p:cNvSpPr/>
            <p:nvPr/>
          </p:nvSpPr>
          <p:spPr>
            <a:xfrm>
              <a:off x="4391247" y="4633336"/>
              <a:ext cx="2838893" cy="55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3399"/>
                  </a:solidFill>
                  <a:latin typeface="Times New Roman" panose="02020603050405020304" pitchFamily="18" charset="0"/>
                  <a:ea typeface="#9Slide03 Roboto Condensed" panose="02000000000000000000" pitchFamily="2" charset="0"/>
                  <a:cs typeface="Times New Roman" panose="02020603050405020304" pitchFamily="18" charset="0"/>
                </a:rPr>
                <a:t>Không có hạt</a:t>
              </a:r>
            </a:p>
          </p:txBody>
        </p:sp>
        <p:sp>
          <p:nvSpPr>
            <p:cNvPr id="6" name="Rectangle 5"/>
            <p:cNvSpPr/>
            <p:nvPr/>
          </p:nvSpPr>
          <p:spPr>
            <a:xfrm>
              <a:off x="7134447" y="3099391"/>
              <a:ext cx="2838893" cy="55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C000"/>
                  </a:solidFill>
                  <a:latin typeface="Times New Roman" panose="02020603050405020304" pitchFamily="18" charset="0"/>
                  <a:ea typeface="#9Slide03 Roboto Condensed" panose="02000000000000000000" pitchFamily="2" charset="0"/>
                  <a:cs typeface="Times New Roman" panose="02020603050405020304" pitchFamily="18" charset="0"/>
                </a:rPr>
                <a:t>Không có hoa</a:t>
              </a:r>
            </a:p>
          </p:txBody>
        </p:sp>
        <p:sp>
          <p:nvSpPr>
            <p:cNvPr id="7" name="Rectangle 6"/>
            <p:cNvSpPr/>
            <p:nvPr/>
          </p:nvSpPr>
          <p:spPr>
            <a:xfrm>
              <a:off x="10409275" y="3099391"/>
              <a:ext cx="1339702" cy="55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C000"/>
                  </a:solidFill>
                  <a:latin typeface="Times New Roman" panose="02020603050405020304" pitchFamily="18" charset="0"/>
                  <a:ea typeface="#9Slide03 Roboto Condensed" panose="02000000000000000000" pitchFamily="2" charset="0"/>
                  <a:cs typeface="Times New Roman" panose="02020603050405020304" pitchFamily="18" charset="0"/>
                </a:rPr>
                <a:t>Có hoa</a:t>
              </a:r>
            </a:p>
          </p:txBody>
        </p:sp>
        <p:sp>
          <p:nvSpPr>
            <p:cNvPr id="8" name="Rectangle 7"/>
            <p:cNvSpPr/>
            <p:nvPr/>
          </p:nvSpPr>
          <p:spPr>
            <a:xfrm>
              <a:off x="1796903" y="2832346"/>
              <a:ext cx="2838893"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RÊU</a:t>
              </a:r>
              <a:endParaRPr lang="vi-VN"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9" name="Rectangle 8"/>
            <p:cNvSpPr/>
            <p:nvPr/>
          </p:nvSpPr>
          <p:spPr>
            <a:xfrm>
              <a:off x="4391247" y="1713268"/>
              <a:ext cx="2838893"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DƯƠNG XỈ</a:t>
              </a:r>
              <a:endParaRPr lang="vi-VN"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Rectangle 9"/>
            <p:cNvSpPr/>
            <p:nvPr/>
          </p:nvSpPr>
          <p:spPr>
            <a:xfrm>
              <a:off x="7134446" y="102434"/>
              <a:ext cx="2838893"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HẠT TRẦN</a:t>
              </a:r>
              <a:endParaRPr lang="vi-VN"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Rectangle 10"/>
            <p:cNvSpPr/>
            <p:nvPr/>
          </p:nvSpPr>
          <p:spPr>
            <a:xfrm>
              <a:off x="9810307" y="102433"/>
              <a:ext cx="2381693"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HẠT KÍN</a:t>
              </a:r>
              <a:endParaRPr lang="vi-VN" sz="3000" b="1"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2" name="Rounded Rectangle 11"/>
            <p:cNvSpPr/>
            <p:nvPr/>
          </p:nvSpPr>
          <p:spPr>
            <a:xfrm>
              <a:off x="4391247" y="6162897"/>
              <a:ext cx="2838893" cy="62732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THỰC VẬT</a:t>
              </a:r>
              <a:endParaRPr lang="vi-VN" sz="3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Rectangle 12"/>
            <p:cNvSpPr/>
            <p:nvPr/>
          </p:nvSpPr>
          <p:spPr>
            <a:xfrm>
              <a:off x="8644270" y="4607218"/>
              <a:ext cx="2838893" cy="55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3399"/>
                  </a:solidFill>
                  <a:latin typeface="Times New Roman" panose="02020603050405020304" pitchFamily="18" charset="0"/>
                  <a:ea typeface="#9Slide03 Roboto Condensed" panose="02000000000000000000" pitchFamily="2" charset="0"/>
                  <a:cs typeface="Times New Roman" panose="02020603050405020304" pitchFamily="18" charset="0"/>
                </a:rPr>
                <a:t>C</a:t>
              </a:r>
              <a:r>
                <a:rPr lang="vi-VN" sz="2400" b="1" dirty="0">
                  <a:solidFill>
                    <a:srgbClr val="FF3399"/>
                  </a:solidFill>
                  <a:latin typeface="Times New Roman" panose="02020603050405020304" pitchFamily="18" charset="0"/>
                  <a:ea typeface="#9Slide03 Roboto Condensed" panose="02000000000000000000" pitchFamily="2" charset="0"/>
                  <a:cs typeface="Times New Roman" panose="02020603050405020304" pitchFamily="18" charset="0"/>
                </a:rPr>
                <a:t>ó hạt</a:t>
              </a:r>
            </a:p>
          </p:txBody>
        </p:sp>
      </p:grpSp>
      <p:grpSp>
        <p:nvGrpSpPr>
          <p:cNvPr id="4" name="Group 3"/>
          <p:cNvGrpSpPr/>
          <p:nvPr/>
        </p:nvGrpSpPr>
        <p:grpSpPr>
          <a:xfrm>
            <a:off x="166056" y="-143385"/>
            <a:ext cx="3587469" cy="2729665"/>
            <a:chOff x="288888" y="61335"/>
            <a:chExt cx="3587469" cy="2729665"/>
          </a:xfrm>
        </p:grpSpPr>
        <p:grpSp>
          <p:nvGrpSpPr>
            <p:cNvPr id="15" name="Group 14"/>
            <p:cNvGrpSpPr/>
            <p:nvPr/>
          </p:nvGrpSpPr>
          <p:grpSpPr>
            <a:xfrm>
              <a:off x="288888" y="784331"/>
              <a:ext cx="3587469" cy="2006669"/>
              <a:chOff x="187826" y="4725909"/>
              <a:chExt cx="3587469" cy="2006669"/>
            </a:xfrm>
          </p:grpSpPr>
          <p:sp>
            <p:nvSpPr>
              <p:cNvPr id="16" name="Rectangle 15"/>
              <p:cNvSpPr/>
              <p:nvPr/>
            </p:nvSpPr>
            <p:spPr>
              <a:xfrm>
                <a:off x="199176" y="4910126"/>
                <a:ext cx="3576119" cy="178038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ound Same Side Corner Rectangle 16"/>
              <p:cNvSpPr/>
              <p:nvPr/>
            </p:nvSpPr>
            <p:spPr>
              <a:xfrm>
                <a:off x="199177" y="4725909"/>
                <a:ext cx="3576118" cy="320307"/>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TextBox 18"/>
              <p:cNvSpPr txBox="1"/>
              <p:nvPr/>
            </p:nvSpPr>
            <p:spPr>
              <a:xfrm>
                <a:off x="187826" y="5349314"/>
                <a:ext cx="3467478" cy="1383264"/>
              </a:xfrm>
              <a:prstGeom prst="rect">
                <a:avLst/>
              </a:prstGeom>
              <a:noFill/>
            </p:spPr>
            <p:txBody>
              <a:bodyPr wrap="square" rtlCol="0">
                <a:spAutoFit/>
              </a:bodyPr>
              <a:lstStyle/>
              <a:p>
                <a:pPr algn="just">
                  <a:lnSpc>
                    <a:spcPct val="120000"/>
                  </a:lnSpc>
                </a:pPr>
                <a:r>
                  <a:rPr lang="vi-VN" sz="2400" b="1" dirty="0">
                    <a:latin typeface="Times New Roman" panose="02020603050405020304" pitchFamily="18" charset="0"/>
                    <a:cs typeface="Times New Roman" panose="02020603050405020304" pitchFamily="18" charset="0"/>
                  </a:rPr>
                  <a:t>Quan sát hình bên, nêu tên các nhóm thưc vật và đặc điểm phân chia.</a:t>
                </a:r>
              </a:p>
            </p:txBody>
          </p:sp>
        </p:grpSp>
        <p:pic>
          <p:nvPicPr>
            <p:cNvPr id="4102" name="Picture 6" descr="Question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67" y="61335"/>
              <a:ext cx="1350362" cy="13503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55363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870</Words>
  <Application>Microsoft Office PowerPoint</Application>
  <PresentationFormat>Widescreen</PresentationFormat>
  <Paragraphs>125</Paragraphs>
  <Slides>20</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#9Slide03 Roboto Condensed</vt:lpstr>
      <vt:lpstr>Arial</vt:lpstr>
      <vt:lpstr>Calibri</vt:lpstr>
      <vt:lpstr>Calibri Light</vt:lpstr>
      <vt:lpstr>等线</vt:lpstr>
      <vt:lpstr>Times New Roman</vt:lpstr>
      <vt:lpstr>Wingdings</vt:lpstr>
      <vt:lpstr>方正有猫在_GBK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hoang</dc:creator>
  <cp:lastModifiedBy>Admin</cp:lastModifiedBy>
  <cp:revision>11</cp:revision>
  <dcterms:created xsi:type="dcterms:W3CDTF">2021-12-24T07:46:32Z</dcterms:created>
  <dcterms:modified xsi:type="dcterms:W3CDTF">2021-12-27T05:05:30Z</dcterms:modified>
</cp:coreProperties>
</file>