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7"/>
  </p:notesMasterIdLst>
  <p:sldIdLst>
    <p:sldId id="271" r:id="rId2"/>
    <p:sldId id="256" r:id="rId3"/>
    <p:sldId id="257" r:id="rId4"/>
    <p:sldId id="326" r:id="rId5"/>
    <p:sldId id="275" r:id="rId6"/>
    <p:sldId id="316" r:id="rId7"/>
    <p:sldId id="317" r:id="rId8"/>
    <p:sldId id="318" r:id="rId9"/>
    <p:sldId id="319" r:id="rId10"/>
    <p:sldId id="258" r:id="rId11"/>
    <p:sldId id="321" r:id="rId12"/>
    <p:sldId id="322" r:id="rId13"/>
    <p:sldId id="324" r:id="rId14"/>
    <p:sldId id="325" r:id="rId15"/>
    <p:sldId id="323" r:id="rId16"/>
  </p:sldIdLst>
  <p:sldSz cx="18288000" cy="10287000"/>
  <p:notesSz cx="6858000" cy="9144000"/>
  <p:embeddedFontLst>
    <p:embeddedFont>
      <p:font typeface="Calibri" panose="020F0502020204030204" pitchFamily="34" charset="0"/>
      <p:regular r:id="rId18"/>
      <p:bold r:id="rId19"/>
      <p:italic r:id="rId20"/>
      <p:bold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4622" autoAdjust="0"/>
  </p:normalViewPr>
  <p:slideViewPr>
    <p:cSldViewPr>
      <p:cViewPr varScale="1">
        <p:scale>
          <a:sx n="58" d="100"/>
          <a:sy n="58" d="100"/>
        </p:scale>
        <p:origin x="581"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5D1CBC-CE60-43CF-9E12-D78793DB9533}" type="datetimeFigureOut">
              <a:rPr lang="en-US" smtClean="0"/>
              <a:t>11/1/2023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15C34F-7262-4EEA-B60C-1FB14200D34C}" type="slidenum">
              <a:rPr lang="en-US" smtClean="0"/>
              <a:t>‹#›</a:t>
            </a:fld>
            <a:endParaRPr lang="en-US"/>
          </a:p>
        </p:txBody>
      </p:sp>
    </p:spTree>
    <p:extLst>
      <p:ext uri="{BB962C8B-B14F-4D97-AF65-F5344CB8AC3E}">
        <p14:creationId xmlns:p14="http://schemas.microsoft.com/office/powerpoint/2010/main" val="3365204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D5F758C0-2B5D-4766-BD99-36BD4941057D}" type="slidenum">
              <a:rPr lang="en-US" smtClean="0"/>
              <a:t>1</a:t>
            </a:fld>
            <a:endParaRPr lang="en-US"/>
          </a:p>
        </p:txBody>
      </p:sp>
    </p:spTree>
    <p:extLst>
      <p:ext uri="{BB962C8B-B14F-4D97-AF65-F5344CB8AC3E}">
        <p14:creationId xmlns:p14="http://schemas.microsoft.com/office/powerpoint/2010/main" val="35838030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2815C34F-7262-4EEA-B60C-1FB14200D34C}" type="slidenum">
              <a:rPr lang="en-US" smtClean="0"/>
              <a:t>10</a:t>
            </a:fld>
            <a:endParaRPr lang="en-US"/>
          </a:p>
        </p:txBody>
      </p:sp>
    </p:spTree>
    <p:extLst>
      <p:ext uri="{BB962C8B-B14F-4D97-AF65-F5344CB8AC3E}">
        <p14:creationId xmlns:p14="http://schemas.microsoft.com/office/powerpoint/2010/main" val="837171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D5F758C0-2B5D-4766-BD99-36BD4941057D}"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352151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D5F758C0-2B5D-4766-BD99-36BD4941057D}"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2629757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D5F758C0-2B5D-4766-BD99-36BD4941057D}"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836525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D5F758C0-2B5D-4766-BD99-36BD4941057D}"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6521304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D5F758C0-2B5D-4766-BD99-36BD4941057D}"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260672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2815C34F-7262-4EEA-B60C-1FB14200D34C}" type="slidenum">
              <a:rPr lang="en-US" smtClean="0"/>
              <a:t>2</a:t>
            </a:fld>
            <a:endParaRPr lang="en-US"/>
          </a:p>
        </p:txBody>
      </p:sp>
    </p:spTree>
    <p:extLst>
      <p:ext uri="{BB962C8B-B14F-4D97-AF65-F5344CB8AC3E}">
        <p14:creationId xmlns:p14="http://schemas.microsoft.com/office/powerpoint/2010/main" val="434225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2815C34F-7262-4EEA-B60C-1FB14200D34C}" type="slidenum">
              <a:rPr lang="en-US" smtClean="0"/>
              <a:t>3</a:t>
            </a:fld>
            <a:endParaRPr lang="en-US"/>
          </a:p>
        </p:txBody>
      </p:sp>
    </p:spTree>
    <p:extLst>
      <p:ext uri="{BB962C8B-B14F-4D97-AF65-F5344CB8AC3E}">
        <p14:creationId xmlns:p14="http://schemas.microsoft.com/office/powerpoint/2010/main" val="3610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2815C34F-7262-4EEA-B60C-1FB14200D34C}" type="slidenum">
              <a:rPr lang="en-US" smtClean="0"/>
              <a:t>4</a:t>
            </a:fld>
            <a:endParaRPr lang="en-US"/>
          </a:p>
        </p:txBody>
      </p:sp>
    </p:spTree>
    <p:extLst>
      <p:ext uri="{BB962C8B-B14F-4D97-AF65-F5344CB8AC3E}">
        <p14:creationId xmlns:p14="http://schemas.microsoft.com/office/powerpoint/2010/main" val="3695213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D5F758C0-2B5D-4766-BD99-36BD4941057D}" type="slidenum">
              <a:rPr lang="en-US" smtClean="0"/>
              <a:t>5</a:t>
            </a:fld>
            <a:endParaRPr lang="en-US"/>
          </a:p>
        </p:txBody>
      </p:sp>
    </p:spTree>
    <p:extLst>
      <p:ext uri="{BB962C8B-B14F-4D97-AF65-F5344CB8AC3E}">
        <p14:creationId xmlns:p14="http://schemas.microsoft.com/office/powerpoint/2010/main" val="906965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D5F758C0-2B5D-4766-BD99-36BD4941057D}"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65601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D5F758C0-2B5D-4766-BD99-36BD4941057D}"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7407171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D5F758C0-2B5D-4766-BD99-36BD4941057D}" type="slidenum">
              <a:rPr lang="en-US" smtClean="0"/>
              <a:t>8</a:t>
            </a:fld>
            <a:endParaRPr lang="en-US"/>
          </a:p>
        </p:txBody>
      </p:sp>
    </p:spTree>
    <p:extLst>
      <p:ext uri="{BB962C8B-B14F-4D97-AF65-F5344CB8AC3E}">
        <p14:creationId xmlns:p14="http://schemas.microsoft.com/office/powerpoint/2010/main" val="18614513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D5F758C0-2B5D-4766-BD99-36BD4941057D}" type="slidenum">
              <a:rPr lang="en-US" smtClean="0"/>
              <a:t>9</a:t>
            </a:fld>
            <a:endParaRPr lang="en-US"/>
          </a:p>
        </p:txBody>
      </p:sp>
    </p:spTree>
    <p:extLst>
      <p:ext uri="{BB962C8B-B14F-4D97-AF65-F5344CB8AC3E}">
        <p14:creationId xmlns:p14="http://schemas.microsoft.com/office/powerpoint/2010/main" val="1085785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DF3"/>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9.sv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sv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67.svg"/><Relationship Id="rId13" Type="http://schemas.openxmlformats.org/officeDocument/2006/relationships/image" Target="../media/image68.png"/><Relationship Id="rId3" Type="http://schemas.openxmlformats.org/officeDocument/2006/relationships/image" Target="../media/image1.png"/><Relationship Id="rId7" Type="http://schemas.openxmlformats.org/officeDocument/2006/relationships/image" Target="../media/image66.png"/><Relationship Id="rId12" Type="http://schemas.openxmlformats.org/officeDocument/2006/relationships/image" Target="../media/image20.sv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65.svg"/><Relationship Id="rId11" Type="http://schemas.openxmlformats.org/officeDocument/2006/relationships/image" Target="../media/image19.png"/><Relationship Id="rId5" Type="http://schemas.openxmlformats.org/officeDocument/2006/relationships/image" Target="../media/image64.png"/><Relationship Id="rId15" Type="http://schemas.openxmlformats.org/officeDocument/2006/relationships/image" Target="../media/image70.png"/><Relationship Id="rId10" Type="http://schemas.openxmlformats.org/officeDocument/2006/relationships/image" Target="../media/image62.svg"/><Relationship Id="rId4" Type="http://schemas.openxmlformats.org/officeDocument/2006/relationships/image" Target="../media/image2.svg"/><Relationship Id="rId9" Type="http://schemas.openxmlformats.org/officeDocument/2006/relationships/image" Target="../media/image61.png"/><Relationship Id="rId14" Type="http://schemas.openxmlformats.org/officeDocument/2006/relationships/image" Target="../media/image69.svg"/></Relationships>
</file>

<file path=ppt/slides/_rels/slide1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56.svg"/></Relationships>
</file>

<file path=ppt/slides/_rels/slide1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56.svg"/></Relationships>
</file>

<file path=ppt/slides/_rels/slide1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72.svg"/><Relationship Id="rId5" Type="http://schemas.openxmlformats.org/officeDocument/2006/relationships/image" Target="../media/image71.png"/><Relationship Id="rId4" Type="http://schemas.openxmlformats.org/officeDocument/2006/relationships/image" Target="../media/image56.svg"/></Relationships>
</file>

<file path=ppt/slides/_rels/slide14.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73.png"/><Relationship Id="rId7"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74.svg"/></Relationships>
</file>

<file path=ppt/slides/_rels/slide15.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73.png"/><Relationship Id="rId7"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74.svg"/></Relationships>
</file>

<file path=ppt/slides/_rels/slide2.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18" Type="http://schemas.openxmlformats.org/officeDocument/2006/relationships/image" Target="../media/image26.sv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17" Type="http://schemas.openxmlformats.org/officeDocument/2006/relationships/image" Target="../media/image25.png"/><Relationship Id="rId2" Type="http://schemas.openxmlformats.org/officeDocument/2006/relationships/notesSlide" Target="../notesSlides/notesSlide2.xml"/><Relationship Id="rId16" Type="http://schemas.openxmlformats.org/officeDocument/2006/relationships/image" Target="../media/image24.svg"/><Relationship Id="rId1" Type="http://schemas.openxmlformats.org/officeDocument/2006/relationships/slideLayout" Target="../slideLayouts/slideLayout7.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svg"/><Relationship Id="rId19" Type="http://schemas.openxmlformats.org/officeDocument/2006/relationships/image" Target="../media/image27.png"/><Relationship Id="rId4" Type="http://schemas.openxmlformats.org/officeDocument/2006/relationships/image" Target="../media/image12.svg"/><Relationship Id="rId9" Type="http://schemas.openxmlformats.org/officeDocument/2006/relationships/image" Target="../media/image17.png"/><Relationship Id="rId14" Type="http://schemas.openxmlformats.org/officeDocument/2006/relationships/image" Target="../media/image22.svg"/></Relationships>
</file>

<file path=ppt/slides/_rels/slide3.xml.rels><?xml version="1.0" encoding="UTF-8" standalone="yes"?>
<Relationships xmlns="http://schemas.openxmlformats.org/package/2006/relationships"><Relationship Id="rId8" Type="http://schemas.openxmlformats.org/officeDocument/2006/relationships/image" Target="../media/image33.svg"/><Relationship Id="rId13" Type="http://schemas.openxmlformats.org/officeDocument/2006/relationships/image" Target="../media/image36.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5.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1.svg"/><Relationship Id="rId11" Type="http://schemas.openxmlformats.org/officeDocument/2006/relationships/image" Target="../media/image34.png"/><Relationship Id="rId5" Type="http://schemas.openxmlformats.org/officeDocument/2006/relationships/image" Target="../media/image30.png"/><Relationship Id="rId15" Type="http://schemas.openxmlformats.org/officeDocument/2006/relationships/image" Target="../media/image38.png"/><Relationship Id="rId10" Type="http://schemas.openxmlformats.org/officeDocument/2006/relationships/image" Target="../media/image20.svg"/><Relationship Id="rId4" Type="http://schemas.openxmlformats.org/officeDocument/2006/relationships/image" Target="../media/image29.svg"/><Relationship Id="rId9" Type="http://schemas.openxmlformats.org/officeDocument/2006/relationships/image" Target="../media/image19.png"/><Relationship Id="rId14" Type="http://schemas.openxmlformats.org/officeDocument/2006/relationships/image" Target="../media/image37.svg"/></Relationships>
</file>

<file path=ppt/slides/_rels/slide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png"/></Relationships>
</file>

<file path=ppt/slides/_rels/slide5.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slides/_rels/slide6.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slides/_rels/slide7.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7.png"/><Relationship Id="rId7" Type="http://schemas.openxmlformats.org/officeDocument/2006/relationships/image" Target="../media/image49.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8.svg"/></Relationships>
</file>

<file path=ppt/slides/_rels/slide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52.svg"/></Relationships>
</file>

<file path=ppt/slides/_rels/slide9.xml.rels><?xml version="1.0" encoding="UTF-8" standalone="yes"?>
<Relationships xmlns="http://schemas.openxmlformats.org/package/2006/relationships"><Relationship Id="rId8" Type="http://schemas.openxmlformats.org/officeDocument/2006/relationships/image" Target="../media/image58.svg"/><Relationship Id="rId13" Type="http://schemas.openxmlformats.org/officeDocument/2006/relationships/image" Target="../media/image19.pn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62.sv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56.svg"/><Relationship Id="rId11" Type="http://schemas.openxmlformats.org/officeDocument/2006/relationships/image" Target="../media/image61.png"/><Relationship Id="rId5" Type="http://schemas.openxmlformats.org/officeDocument/2006/relationships/image" Target="../media/image55.png"/><Relationship Id="rId15" Type="http://schemas.openxmlformats.org/officeDocument/2006/relationships/image" Target="../media/image63.png"/><Relationship Id="rId10" Type="http://schemas.openxmlformats.org/officeDocument/2006/relationships/image" Target="../media/image60.svg"/><Relationship Id="rId4" Type="http://schemas.openxmlformats.org/officeDocument/2006/relationships/image" Target="../media/image54.svg"/><Relationship Id="rId9" Type="http://schemas.openxmlformats.org/officeDocument/2006/relationships/image" Target="../media/image59.png"/><Relationship Id="rId14" Type="http://schemas.openxmlformats.org/officeDocument/2006/relationships/image" Target="../media/image2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2">
            <a:extLst>
              <a:ext uri="{FF2B5EF4-FFF2-40B4-BE49-F238E27FC236}">
                <a16:creationId xmlns:a16="http://schemas.microsoft.com/office/drawing/2014/main" id="{1571B1FF-E470-FDF8-AB42-FF6172529B1B}"/>
              </a:ext>
            </a:extLst>
          </p:cNvPr>
          <p:cNvSpPr/>
          <p:nvPr/>
        </p:nvSpPr>
        <p:spPr>
          <a:xfrm rot="-5400000">
            <a:off x="4559870" y="-3006064"/>
            <a:ext cx="9168259" cy="16299128"/>
          </a:xfrm>
          <a:custGeom>
            <a:avLst/>
            <a:gdLst/>
            <a:ahLst/>
            <a:cxnLst/>
            <a:rect l="l" t="t" r="r" b="b"/>
            <a:pathLst>
              <a:path w="9168259" h="16299128">
                <a:moveTo>
                  <a:pt x="0" y="0"/>
                </a:moveTo>
                <a:lnTo>
                  <a:pt x="9168260" y="0"/>
                </a:lnTo>
                <a:lnTo>
                  <a:pt x="9168260" y="16299128"/>
                </a:lnTo>
                <a:lnTo>
                  <a:pt x="0" y="16299128"/>
                </a:lnTo>
                <a:lnTo>
                  <a:pt x="0" y="0"/>
                </a:lnTo>
                <a:close/>
              </a:path>
            </a:pathLst>
          </a:custGeom>
          <a:blipFill>
            <a:blip r:embed="rId3">
              <a:alphaModFix amt="38000"/>
              <a:extLst>
                <a:ext uri="{96DAC541-7B7A-43D3-8B79-37D633B846F1}">
                  <asvg:svgBlip xmlns:asvg="http://schemas.microsoft.com/office/drawing/2016/SVG/main" r:embed="rId4"/>
                </a:ext>
              </a:extLst>
            </a:blip>
            <a:stretch>
              <a:fillRect/>
            </a:stretch>
          </a:blipFill>
        </p:spPr>
        <p:txBody>
          <a:bodyPr/>
          <a:lstStyle/>
          <a:p>
            <a:endParaRPr lang="vi-VN"/>
          </a:p>
        </p:txBody>
      </p:sp>
      <p:sp>
        <p:nvSpPr>
          <p:cNvPr id="4" name="Freeform 4"/>
          <p:cNvSpPr/>
          <p:nvPr/>
        </p:nvSpPr>
        <p:spPr>
          <a:xfrm rot="105299">
            <a:off x="6882172" y="3292262"/>
            <a:ext cx="11069963" cy="6724307"/>
          </a:xfrm>
          <a:custGeom>
            <a:avLst/>
            <a:gdLst/>
            <a:ahLst/>
            <a:cxnLst/>
            <a:rect l="l" t="t" r="r" b="b"/>
            <a:pathLst>
              <a:path w="16173060" h="4690187">
                <a:moveTo>
                  <a:pt x="0" y="0"/>
                </a:moveTo>
                <a:lnTo>
                  <a:pt x="16173060" y="0"/>
                </a:lnTo>
                <a:lnTo>
                  <a:pt x="16173060" y="4690188"/>
                </a:lnTo>
                <a:lnTo>
                  <a:pt x="0" y="469018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vi-VN"/>
          </a:p>
        </p:txBody>
      </p:sp>
      <p:sp>
        <p:nvSpPr>
          <p:cNvPr id="3" name="Freeform 3"/>
          <p:cNvSpPr/>
          <p:nvPr/>
        </p:nvSpPr>
        <p:spPr>
          <a:xfrm rot="-5400000">
            <a:off x="-281496" y="6661614"/>
            <a:ext cx="3958991" cy="3944595"/>
          </a:xfrm>
          <a:custGeom>
            <a:avLst/>
            <a:gdLst/>
            <a:ahLst/>
            <a:cxnLst/>
            <a:rect l="l" t="t" r="r" b="b"/>
            <a:pathLst>
              <a:path w="3958991" h="3944595">
                <a:moveTo>
                  <a:pt x="0" y="0"/>
                </a:moveTo>
                <a:lnTo>
                  <a:pt x="3958991" y="0"/>
                </a:lnTo>
                <a:lnTo>
                  <a:pt x="3958991" y="3944595"/>
                </a:lnTo>
                <a:lnTo>
                  <a:pt x="0" y="394459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vi-VN"/>
          </a:p>
        </p:txBody>
      </p:sp>
      <p:pic>
        <p:nvPicPr>
          <p:cNvPr id="6" name="Picture 5"/>
          <p:cNvPicPr>
            <a:picLocks noChangeAspect="1"/>
          </p:cNvPicPr>
          <p:nvPr/>
        </p:nvPicPr>
        <p:blipFill rotWithShape="1">
          <a:blip r:embed="rId9"/>
          <a:srcRect l="38651" t="23958" r="35359" b="10417"/>
          <a:stretch/>
        </p:blipFill>
        <p:spPr>
          <a:xfrm>
            <a:off x="1524000" y="284930"/>
            <a:ext cx="6838397" cy="9707697"/>
          </a:xfrm>
          <a:prstGeom prst="rect">
            <a:avLst/>
          </a:prstGeom>
        </p:spPr>
      </p:pic>
      <p:sp>
        <p:nvSpPr>
          <p:cNvPr id="2" name="Freeform 2"/>
          <p:cNvSpPr/>
          <p:nvPr/>
        </p:nvSpPr>
        <p:spPr>
          <a:xfrm>
            <a:off x="15124472" y="1028700"/>
            <a:ext cx="3813702" cy="3279784"/>
          </a:xfrm>
          <a:custGeom>
            <a:avLst/>
            <a:gdLst/>
            <a:ahLst/>
            <a:cxnLst/>
            <a:rect l="l" t="t" r="r" b="b"/>
            <a:pathLst>
              <a:path w="3813702" h="3279784">
                <a:moveTo>
                  <a:pt x="0" y="0"/>
                </a:moveTo>
                <a:lnTo>
                  <a:pt x="3813702" y="0"/>
                </a:lnTo>
                <a:lnTo>
                  <a:pt x="3813702" y="3279784"/>
                </a:lnTo>
                <a:lnTo>
                  <a:pt x="0" y="327978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vi-VN"/>
          </a:p>
        </p:txBody>
      </p:sp>
      <p:sp>
        <p:nvSpPr>
          <p:cNvPr id="11" name="TextBox 2"/>
          <p:cNvSpPr txBox="1"/>
          <p:nvPr/>
        </p:nvSpPr>
        <p:spPr>
          <a:xfrm>
            <a:off x="8004306" y="4742340"/>
            <a:ext cx="5203145" cy="2708434"/>
          </a:xfrm>
          <a:prstGeom prst="rect">
            <a:avLst/>
          </a:prstGeom>
        </p:spPr>
        <p:txBody>
          <a:bodyPr wrap="square" lIns="0" tIns="0" rIns="0" bIns="0" rtlCol="0" anchor="t">
            <a:spAutoFit/>
          </a:bodyPr>
          <a:lstStyle/>
          <a:p>
            <a:pPr algn="ctr"/>
            <a:r>
              <a:rPr lang="en-US" sz="4400" dirty="0" err="1">
                <a:latin typeface="Times New Roman" panose="02020603050405020304" pitchFamily="18" charset="0"/>
                <a:cs typeface="Times New Roman" panose="02020603050405020304" pitchFamily="18" charset="0"/>
              </a:rPr>
              <a:t>Văn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bản</a:t>
            </a:r>
            <a:endParaRPr lang="en-US" sz="4400" dirty="0">
              <a:latin typeface="Times New Roman" panose="02020603050405020304" pitchFamily="18" charset="0"/>
              <a:cs typeface="Times New Roman" panose="02020603050405020304" pitchFamily="18" charset="0"/>
            </a:endParaRPr>
          </a:p>
          <a:p>
            <a:pPr algn="ctr"/>
            <a:r>
              <a:rPr lang="en-US" sz="4400" dirty="0" err="1">
                <a:latin typeface="Times New Roman" panose="02020603050405020304" pitchFamily="18" charset="0"/>
                <a:cs typeface="Times New Roman" panose="02020603050405020304" pitchFamily="18" charset="0"/>
              </a:rPr>
              <a:t>Đoạn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văn</a:t>
            </a:r>
            <a:endParaRPr lang="en-US" sz="4400" dirty="0">
              <a:latin typeface="Times New Roman" panose="02020603050405020304" pitchFamily="18" charset="0"/>
              <a:cs typeface="Times New Roman" panose="02020603050405020304" pitchFamily="18" charset="0"/>
            </a:endParaRPr>
          </a:p>
          <a:p>
            <a:pPr algn="ctr"/>
            <a:r>
              <a:rPr lang="en-US" sz="4400" dirty="0" err="1">
                <a:latin typeface="Times New Roman" panose="02020603050405020304" pitchFamily="18" charset="0"/>
                <a:cs typeface="Times New Roman" panose="02020603050405020304" pitchFamily="18" charset="0"/>
              </a:rPr>
              <a:t>Chủ</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đề</a:t>
            </a:r>
            <a:endParaRPr lang="en-US" sz="4400" dirty="0">
              <a:latin typeface="Times New Roman" panose="02020603050405020304" pitchFamily="18" charset="0"/>
              <a:cs typeface="Times New Roman" panose="02020603050405020304" pitchFamily="18" charset="0"/>
            </a:endParaRPr>
          </a:p>
          <a:p>
            <a:pPr algn="ctr"/>
            <a:r>
              <a:rPr lang="en-US" sz="4400" dirty="0" err="1">
                <a:latin typeface="Times New Roman" panose="02020603050405020304" pitchFamily="18" charset="0"/>
                <a:cs typeface="Times New Roman" panose="02020603050405020304" pitchFamily="18" charset="0"/>
              </a:rPr>
              <a:t>Diễn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dịch</a:t>
            </a:r>
            <a:endParaRPr lang="en-US" sz="4400" dirty="0">
              <a:latin typeface="Times New Roman" panose="02020603050405020304" pitchFamily="18" charset="0"/>
              <a:cs typeface="Times New Roman" panose="02020603050405020304" pitchFamily="18" charset="0"/>
            </a:endParaRPr>
          </a:p>
        </p:txBody>
      </p:sp>
      <p:sp>
        <p:nvSpPr>
          <p:cNvPr id="5" name="Rectangle 4"/>
          <p:cNvSpPr/>
          <p:nvPr/>
        </p:nvSpPr>
        <p:spPr>
          <a:xfrm>
            <a:off x="4221146" y="4833979"/>
            <a:ext cx="2789254" cy="38572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670953" y="4411481"/>
            <a:ext cx="371341" cy="224293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53808" y="4794621"/>
            <a:ext cx="529738" cy="316827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667000" y="4362906"/>
            <a:ext cx="381000" cy="35999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221146" y="3894152"/>
            <a:ext cx="2789254" cy="4143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155158" y="7124700"/>
            <a:ext cx="3855242" cy="38572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200400" y="9029700"/>
            <a:ext cx="3238192" cy="34240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589796" y="5745195"/>
            <a:ext cx="3420603" cy="42700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2"/>
          <p:cNvSpPr txBox="1"/>
          <p:nvPr/>
        </p:nvSpPr>
        <p:spPr>
          <a:xfrm>
            <a:off x="12031160" y="4717044"/>
            <a:ext cx="5203145" cy="2708434"/>
          </a:xfrm>
          <a:prstGeom prst="rect">
            <a:avLst/>
          </a:prstGeom>
        </p:spPr>
        <p:txBody>
          <a:bodyPr wrap="square" lIns="0" tIns="0" rIns="0" bIns="0" rtlCol="0" anchor="t">
            <a:spAutoFit/>
          </a:bodyPr>
          <a:lstStyle/>
          <a:p>
            <a:pPr algn="ctr"/>
            <a:r>
              <a:rPr lang="en-US" sz="4400" dirty="0" err="1">
                <a:latin typeface="Times New Roman" panose="02020603050405020304" pitchFamily="18" charset="0"/>
                <a:cs typeface="Times New Roman" panose="02020603050405020304" pitchFamily="18" charset="0"/>
              </a:rPr>
              <a:t>Quy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nạp</a:t>
            </a:r>
            <a:endParaRPr lang="en-US" sz="4400" dirty="0">
              <a:latin typeface="Times New Roman" panose="02020603050405020304" pitchFamily="18" charset="0"/>
              <a:cs typeface="Times New Roman" panose="02020603050405020304" pitchFamily="18" charset="0"/>
            </a:endParaRPr>
          </a:p>
          <a:p>
            <a:pPr algn="ctr"/>
            <a:r>
              <a:rPr lang="en-US" sz="4400" dirty="0">
                <a:latin typeface="Times New Roman" panose="02020603050405020304" pitchFamily="18" charset="0"/>
                <a:cs typeface="Times New Roman" panose="02020603050405020304" pitchFamily="18" charset="0"/>
              </a:rPr>
              <a:t>Song </a:t>
            </a:r>
            <a:r>
              <a:rPr lang="en-US" sz="4400" dirty="0" err="1">
                <a:latin typeface="Times New Roman" panose="02020603050405020304" pitchFamily="18" charset="0"/>
                <a:cs typeface="Times New Roman" panose="02020603050405020304" pitchFamily="18" charset="0"/>
              </a:rPr>
              <a:t>song</a:t>
            </a:r>
            <a:endParaRPr lang="en-US" sz="4400" dirty="0">
              <a:latin typeface="Times New Roman" panose="02020603050405020304" pitchFamily="18" charset="0"/>
              <a:cs typeface="Times New Roman" panose="02020603050405020304" pitchFamily="18" charset="0"/>
            </a:endParaRPr>
          </a:p>
          <a:p>
            <a:pPr algn="ctr"/>
            <a:r>
              <a:rPr lang="en-US" sz="4400" dirty="0" err="1">
                <a:latin typeface="Times New Roman" panose="02020603050405020304" pitchFamily="18" charset="0"/>
                <a:cs typeface="Times New Roman" panose="02020603050405020304" pitchFamily="18" charset="0"/>
              </a:rPr>
              <a:t>Phối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hợp</a:t>
            </a:r>
            <a:endParaRPr lang="en-US" sz="4400" dirty="0">
              <a:latin typeface="Times New Roman" panose="02020603050405020304" pitchFamily="18" charset="0"/>
              <a:cs typeface="Times New Roman" panose="02020603050405020304" pitchFamily="18" charset="0"/>
            </a:endParaRPr>
          </a:p>
          <a:p>
            <a:pPr algn="ctr"/>
            <a:r>
              <a:rPr lang="en-US" sz="4400" dirty="0" err="1">
                <a:latin typeface="Times New Roman" panose="02020603050405020304" pitchFamily="18" charset="0"/>
                <a:cs typeface="Times New Roman" panose="02020603050405020304" pitchFamily="18" charset="0"/>
              </a:rPr>
              <a:t>Ngôn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ngữ</a:t>
            </a:r>
            <a:endParaRPr lang="en-US" sz="4400"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12"/>
          <a:stretch>
            <a:fillRect/>
          </a:stretch>
        </p:blipFill>
        <p:spPr>
          <a:xfrm>
            <a:off x="8158145" y="668579"/>
            <a:ext cx="8096190" cy="293852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ircle(in)">
                                      <p:cBhvr>
                                        <p:cTn id="10" dur="2000"/>
                                        <p:tgtEl>
                                          <p:spTgt spid="10"/>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ircle(in)">
                                      <p:cBhvr>
                                        <p:cTn id="13" dur="2000"/>
                                        <p:tgtEl>
                                          <p:spTgt spid="12"/>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circle(in)">
                                      <p:cBhvr>
                                        <p:cTn id="16" dur="2000"/>
                                        <p:tgtEl>
                                          <p:spTgt spid="13"/>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circle(in)">
                                      <p:cBhvr>
                                        <p:cTn id="19" dur="2000"/>
                                        <p:tgtEl>
                                          <p:spTgt spid="14"/>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circle(in)">
                                      <p:cBhvr>
                                        <p:cTn id="22" dur="2000"/>
                                        <p:tgtEl>
                                          <p:spTgt spid="15"/>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circle(in)">
                                      <p:cBhvr>
                                        <p:cTn id="25" dur="2000"/>
                                        <p:tgtEl>
                                          <p:spTgt spid="16"/>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circle(in)">
                                      <p:cBhvr>
                                        <p:cTn id="28" dur="20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arn(inVertical)">
                                      <p:cBhvr>
                                        <p:cTn id="33" dur="500"/>
                                        <p:tgtEl>
                                          <p:spTgt spid="11"/>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barn(inVertical)">
                                      <p:cBhvr>
                                        <p:cTn id="3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animBg="1"/>
      <p:bldP spid="10" grpId="0" animBg="1"/>
      <p:bldP spid="12" grpId="0" animBg="1"/>
      <p:bldP spid="13" grpId="0" animBg="1"/>
      <p:bldP spid="14" grpId="0" animBg="1"/>
      <p:bldP spid="15" grpId="0" animBg="1"/>
      <p:bldP spid="16" grpId="0" animBg="1"/>
      <p:bldP spid="17" grpId="0" animBg="1"/>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559870" y="-3006064"/>
            <a:ext cx="9168259" cy="16299128"/>
          </a:xfrm>
          <a:custGeom>
            <a:avLst/>
            <a:gdLst/>
            <a:ahLst/>
            <a:cxnLst/>
            <a:rect l="l" t="t" r="r" b="b"/>
            <a:pathLst>
              <a:path w="9168259" h="16299128">
                <a:moveTo>
                  <a:pt x="0" y="0"/>
                </a:moveTo>
                <a:lnTo>
                  <a:pt x="9168260" y="0"/>
                </a:lnTo>
                <a:lnTo>
                  <a:pt x="9168260" y="16299128"/>
                </a:lnTo>
                <a:lnTo>
                  <a:pt x="0" y="16299128"/>
                </a:lnTo>
                <a:lnTo>
                  <a:pt x="0" y="0"/>
                </a:lnTo>
                <a:close/>
              </a:path>
            </a:pathLst>
          </a:custGeom>
          <a:blipFill>
            <a:blip r:embed="rId3">
              <a:alphaModFix amt="38000"/>
              <a:extLst>
                <a:ext uri="{96DAC541-7B7A-43D3-8B79-37D633B846F1}">
                  <asvg:svgBlip xmlns:asvg="http://schemas.microsoft.com/office/drawing/2016/SVG/main" r:embed="rId4"/>
                </a:ext>
              </a:extLst>
            </a:blip>
            <a:stretch>
              <a:fillRect/>
            </a:stretch>
          </a:blipFill>
        </p:spPr>
        <p:txBody>
          <a:bodyPr/>
          <a:lstStyle/>
          <a:p>
            <a:endParaRPr lang="vi-VN"/>
          </a:p>
        </p:txBody>
      </p:sp>
      <p:sp>
        <p:nvSpPr>
          <p:cNvPr id="4" name="Freeform 4"/>
          <p:cNvSpPr/>
          <p:nvPr/>
        </p:nvSpPr>
        <p:spPr>
          <a:xfrm>
            <a:off x="893497" y="4242293"/>
            <a:ext cx="6338262" cy="5128230"/>
          </a:xfrm>
          <a:custGeom>
            <a:avLst/>
            <a:gdLst/>
            <a:ahLst/>
            <a:cxnLst/>
            <a:rect l="l" t="t" r="r" b="b"/>
            <a:pathLst>
              <a:path w="6338262" h="5128230">
                <a:moveTo>
                  <a:pt x="0" y="0"/>
                </a:moveTo>
                <a:lnTo>
                  <a:pt x="6338262" y="0"/>
                </a:lnTo>
                <a:lnTo>
                  <a:pt x="6338262" y="5128230"/>
                </a:lnTo>
                <a:lnTo>
                  <a:pt x="0" y="512823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vi-VN"/>
          </a:p>
        </p:txBody>
      </p:sp>
      <p:sp>
        <p:nvSpPr>
          <p:cNvPr id="5" name="Freeform 5"/>
          <p:cNvSpPr/>
          <p:nvPr/>
        </p:nvSpPr>
        <p:spPr>
          <a:xfrm>
            <a:off x="12399022" y="1870651"/>
            <a:ext cx="2512112" cy="1566930"/>
          </a:xfrm>
          <a:custGeom>
            <a:avLst/>
            <a:gdLst/>
            <a:ahLst/>
            <a:cxnLst/>
            <a:rect l="l" t="t" r="r" b="b"/>
            <a:pathLst>
              <a:path w="2512112" h="1566930">
                <a:moveTo>
                  <a:pt x="0" y="0"/>
                </a:moveTo>
                <a:lnTo>
                  <a:pt x="2512112" y="0"/>
                </a:lnTo>
                <a:lnTo>
                  <a:pt x="2512112" y="1566931"/>
                </a:lnTo>
                <a:lnTo>
                  <a:pt x="0" y="156693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vi-VN"/>
          </a:p>
        </p:txBody>
      </p:sp>
      <p:sp>
        <p:nvSpPr>
          <p:cNvPr id="6" name="Freeform 6"/>
          <p:cNvSpPr/>
          <p:nvPr/>
        </p:nvSpPr>
        <p:spPr>
          <a:xfrm>
            <a:off x="15573089" y="-375446"/>
            <a:ext cx="3693745" cy="3714003"/>
          </a:xfrm>
          <a:custGeom>
            <a:avLst/>
            <a:gdLst/>
            <a:ahLst/>
            <a:cxnLst/>
            <a:rect l="l" t="t" r="r" b="b"/>
            <a:pathLst>
              <a:path w="3693745" h="3714003">
                <a:moveTo>
                  <a:pt x="0" y="0"/>
                </a:moveTo>
                <a:lnTo>
                  <a:pt x="3693745" y="0"/>
                </a:lnTo>
                <a:lnTo>
                  <a:pt x="3693745" y="3714003"/>
                </a:lnTo>
                <a:lnTo>
                  <a:pt x="0" y="371400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vi-VN"/>
          </a:p>
        </p:txBody>
      </p:sp>
      <p:sp>
        <p:nvSpPr>
          <p:cNvPr id="7" name="Freeform 7"/>
          <p:cNvSpPr/>
          <p:nvPr/>
        </p:nvSpPr>
        <p:spPr>
          <a:xfrm flipH="1">
            <a:off x="15630737" y="7729828"/>
            <a:ext cx="3199976" cy="3056943"/>
          </a:xfrm>
          <a:custGeom>
            <a:avLst/>
            <a:gdLst/>
            <a:ahLst/>
            <a:cxnLst/>
            <a:rect l="l" t="t" r="r" b="b"/>
            <a:pathLst>
              <a:path w="3199976" h="3056943">
                <a:moveTo>
                  <a:pt x="3199976" y="0"/>
                </a:moveTo>
                <a:lnTo>
                  <a:pt x="0" y="0"/>
                </a:lnTo>
                <a:lnTo>
                  <a:pt x="0" y="3056944"/>
                </a:lnTo>
                <a:lnTo>
                  <a:pt x="3199976" y="3056944"/>
                </a:lnTo>
                <a:lnTo>
                  <a:pt x="3199976"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vi-VN"/>
          </a:p>
        </p:txBody>
      </p:sp>
      <p:sp>
        <p:nvSpPr>
          <p:cNvPr id="8" name="Freeform 8"/>
          <p:cNvSpPr/>
          <p:nvPr/>
        </p:nvSpPr>
        <p:spPr>
          <a:xfrm flipV="1">
            <a:off x="-544047" y="-499772"/>
            <a:ext cx="3199976" cy="3056943"/>
          </a:xfrm>
          <a:custGeom>
            <a:avLst/>
            <a:gdLst/>
            <a:ahLst/>
            <a:cxnLst/>
            <a:rect l="l" t="t" r="r" b="b"/>
            <a:pathLst>
              <a:path w="3199976" h="3056943">
                <a:moveTo>
                  <a:pt x="0" y="3056944"/>
                </a:moveTo>
                <a:lnTo>
                  <a:pt x="3199976" y="3056944"/>
                </a:lnTo>
                <a:lnTo>
                  <a:pt x="3199976" y="0"/>
                </a:lnTo>
                <a:lnTo>
                  <a:pt x="0" y="0"/>
                </a:lnTo>
                <a:lnTo>
                  <a:pt x="0" y="3056944"/>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vi-VN"/>
          </a:p>
        </p:txBody>
      </p:sp>
      <p:sp>
        <p:nvSpPr>
          <p:cNvPr id="9" name="TextBox 9"/>
          <p:cNvSpPr txBox="1"/>
          <p:nvPr/>
        </p:nvSpPr>
        <p:spPr>
          <a:xfrm>
            <a:off x="3683494" y="918467"/>
            <a:ext cx="9641385" cy="952184"/>
          </a:xfrm>
          <a:prstGeom prst="rect">
            <a:avLst/>
          </a:prstGeom>
        </p:spPr>
        <p:txBody>
          <a:bodyPr lIns="0" tIns="0" rIns="0" bIns="0" rtlCol="0" anchor="t">
            <a:spAutoFit/>
          </a:bodyPr>
          <a:lstStyle/>
          <a:p>
            <a:pPr algn="ctr">
              <a:lnSpc>
                <a:spcPts val="7935"/>
              </a:lnSpc>
            </a:pPr>
            <a:r>
              <a:rPr lang="en-US" sz="6399" b="1" dirty="0" err="1">
                <a:solidFill>
                  <a:srgbClr val="332B04"/>
                </a:solidFill>
                <a:latin typeface="Times New Roman" panose="02020603050405020304" pitchFamily="18" charset="0"/>
                <a:cs typeface="Times New Roman" panose="02020603050405020304" pitchFamily="18" charset="0"/>
              </a:rPr>
              <a:t>Bài</a:t>
            </a:r>
            <a:r>
              <a:rPr lang="en-US" sz="6399" b="1" dirty="0">
                <a:solidFill>
                  <a:srgbClr val="332B04"/>
                </a:solidFill>
                <a:latin typeface="Times New Roman" panose="02020603050405020304" pitchFamily="18" charset="0"/>
                <a:cs typeface="Times New Roman" panose="02020603050405020304" pitchFamily="18" charset="0"/>
              </a:rPr>
              <a:t> </a:t>
            </a:r>
            <a:r>
              <a:rPr lang="en-US" sz="6399" b="1" dirty="0" err="1">
                <a:solidFill>
                  <a:srgbClr val="332B04"/>
                </a:solidFill>
                <a:latin typeface="Times New Roman" panose="02020603050405020304" pitchFamily="18" charset="0"/>
                <a:cs typeface="Times New Roman" panose="02020603050405020304" pitchFamily="18" charset="0"/>
              </a:rPr>
              <a:t>tập</a:t>
            </a:r>
            <a:r>
              <a:rPr lang="en-US" sz="6399" b="1" dirty="0">
                <a:solidFill>
                  <a:srgbClr val="332B04"/>
                </a:solidFill>
                <a:latin typeface="Times New Roman" panose="02020603050405020304" pitchFamily="18" charset="0"/>
                <a:cs typeface="Times New Roman" panose="02020603050405020304" pitchFamily="18" charset="0"/>
              </a:rPr>
              <a:t> 1</a:t>
            </a:r>
          </a:p>
        </p:txBody>
      </p:sp>
      <p:pic>
        <p:nvPicPr>
          <p:cNvPr id="11" name="Picture 10">
            <a:extLst>
              <a:ext uri="{FF2B5EF4-FFF2-40B4-BE49-F238E27FC236}">
                <a16:creationId xmlns:a16="http://schemas.microsoft.com/office/drawing/2014/main" id="{32E6D5AD-1AE9-E6A7-2DD8-F6FADB087168}"/>
              </a:ext>
            </a:extLst>
          </p:cNvPr>
          <p:cNvPicPr>
            <a:picLocks noChangeAspect="1"/>
          </p:cNvPicPr>
          <p:nvPr/>
        </p:nvPicPr>
        <p:blipFill>
          <a:blip r:embed="rId15"/>
          <a:stretch>
            <a:fillRect/>
          </a:stretch>
        </p:blipFill>
        <p:spPr>
          <a:xfrm>
            <a:off x="8001000" y="2226638"/>
            <a:ext cx="5191163" cy="75009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9224244" y="2839555"/>
            <a:ext cx="12205895" cy="7476111"/>
          </a:xfrm>
          <a:custGeom>
            <a:avLst/>
            <a:gdLst/>
            <a:ahLst/>
            <a:cxnLst/>
            <a:rect l="l" t="t" r="r" b="b"/>
            <a:pathLst>
              <a:path w="12205895" h="7476111">
                <a:moveTo>
                  <a:pt x="0" y="0"/>
                </a:moveTo>
                <a:lnTo>
                  <a:pt x="12205895" y="0"/>
                </a:lnTo>
                <a:lnTo>
                  <a:pt x="12205895" y="7476111"/>
                </a:lnTo>
                <a:lnTo>
                  <a:pt x="0" y="747611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vi-VN"/>
          </a:p>
        </p:txBody>
      </p:sp>
      <p:graphicFrame>
        <p:nvGraphicFramePr>
          <p:cNvPr id="12" name="Table 11"/>
          <p:cNvGraphicFramePr>
            <a:graphicFrameLocks noGrp="1"/>
          </p:cNvGraphicFramePr>
          <p:nvPr>
            <p:extLst>
              <p:ext uri="{D42A27DB-BD31-4B8C-83A1-F6EECF244321}">
                <p14:modId xmlns:p14="http://schemas.microsoft.com/office/powerpoint/2010/main" val="1228500414"/>
              </p:ext>
            </p:extLst>
          </p:nvPr>
        </p:nvGraphicFramePr>
        <p:xfrm>
          <a:off x="533400" y="2019300"/>
          <a:ext cx="17297400" cy="7406640"/>
        </p:xfrm>
        <a:graphic>
          <a:graphicData uri="http://schemas.openxmlformats.org/drawingml/2006/table">
            <a:tbl>
              <a:tblPr firstRow="1" bandRow="1">
                <a:tableStyleId>{5940675A-B579-460E-94D1-54222C63F5DA}</a:tableStyleId>
              </a:tblPr>
              <a:tblGrid>
                <a:gridCol w="1518796">
                  <a:extLst>
                    <a:ext uri="{9D8B030D-6E8A-4147-A177-3AD203B41FA5}">
                      <a16:colId xmlns:a16="http://schemas.microsoft.com/office/drawing/2014/main" val="20000"/>
                    </a:ext>
                  </a:extLst>
                </a:gridCol>
                <a:gridCol w="4725144">
                  <a:extLst>
                    <a:ext uri="{9D8B030D-6E8A-4147-A177-3AD203B41FA5}">
                      <a16:colId xmlns:a16="http://schemas.microsoft.com/office/drawing/2014/main" val="20001"/>
                    </a:ext>
                  </a:extLst>
                </a:gridCol>
                <a:gridCol w="2362571">
                  <a:extLst>
                    <a:ext uri="{9D8B030D-6E8A-4147-A177-3AD203B41FA5}">
                      <a16:colId xmlns:a16="http://schemas.microsoft.com/office/drawing/2014/main" val="20002"/>
                    </a:ext>
                  </a:extLst>
                </a:gridCol>
                <a:gridCol w="8690889">
                  <a:extLst>
                    <a:ext uri="{9D8B030D-6E8A-4147-A177-3AD203B41FA5}">
                      <a16:colId xmlns:a16="http://schemas.microsoft.com/office/drawing/2014/main" val="20003"/>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b="1" i="0" dirty="0" err="1">
                          <a:solidFill>
                            <a:schemeClr val="tx1"/>
                          </a:solidFill>
                          <a:latin typeface="Times New Roman" panose="02020603050405020304" pitchFamily="18" charset="0"/>
                          <a:cs typeface="Times New Roman" panose="02020603050405020304" pitchFamily="18" charset="0"/>
                        </a:rPr>
                        <a:t>Đoạn</a:t>
                      </a:r>
                      <a:endParaRPr lang="en-US" sz="3600" b="1" i="0" dirty="0">
                        <a:solidFill>
                          <a:schemeClr val="tx1"/>
                        </a:solidFill>
                        <a:latin typeface="Times New Roman" panose="02020603050405020304" pitchFamily="18" charset="0"/>
                        <a:cs typeface="Times New Roman" panose="02020603050405020304" pitchFamily="18" charset="0"/>
                      </a:endParaRPr>
                    </a:p>
                    <a:p>
                      <a:pPr algn="ctr"/>
                      <a:endParaRPr lang="en-US" sz="3600" b="1" i="0" dirty="0">
                        <a:solidFill>
                          <a:schemeClr val="tx1"/>
                        </a:solidFill>
                        <a:latin typeface="Times New Roman" panose="02020603050405020304" pitchFamily="18" charset="0"/>
                        <a:cs typeface="Times New Roman" panose="02020603050405020304" pitchFamily="18" charset="0"/>
                      </a:endParaRPr>
                    </a:p>
                  </a:txBody>
                  <a:tcPr>
                    <a:solidFill>
                      <a:srgbClr val="FCEEF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3600" b="1" i="0" dirty="0">
                          <a:solidFill>
                            <a:schemeClr val="tx1"/>
                          </a:solidFill>
                          <a:latin typeface="Times New Roman" panose="02020603050405020304" pitchFamily="18" charset="0"/>
                          <a:cs typeface="Times New Roman" panose="02020603050405020304" pitchFamily="18" charset="0"/>
                        </a:rPr>
                        <a:t>Câu</a:t>
                      </a:r>
                      <a:r>
                        <a:rPr lang="vi-VN" sz="3600" b="1" i="0" baseline="0" dirty="0">
                          <a:solidFill>
                            <a:schemeClr val="tx1"/>
                          </a:solidFill>
                          <a:latin typeface="Times New Roman" panose="02020603050405020304" pitchFamily="18" charset="0"/>
                          <a:cs typeface="Times New Roman" panose="02020603050405020304" pitchFamily="18" charset="0"/>
                        </a:rPr>
                        <a:t> chủ đề</a:t>
                      </a:r>
                      <a:endParaRPr lang="en-US" sz="3600" b="1" i="0" dirty="0">
                        <a:solidFill>
                          <a:schemeClr val="tx1"/>
                        </a:solidFill>
                        <a:latin typeface="Times New Roman" panose="02020603050405020304" pitchFamily="18" charset="0"/>
                        <a:cs typeface="Times New Roman" panose="02020603050405020304" pitchFamily="18" charset="0"/>
                      </a:endParaRPr>
                    </a:p>
                  </a:txBody>
                  <a:tcPr>
                    <a:solidFill>
                      <a:srgbClr val="FCEEF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3600" b="1" i="0" dirty="0">
                          <a:solidFill>
                            <a:schemeClr val="tx1"/>
                          </a:solidFill>
                          <a:latin typeface="Times New Roman" panose="02020603050405020304" pitchFamily="18" charset="0"/>
                          <a:cs typeface="Times New Roman" panose="02020603050405020304" pitchFamily="18" charset="0"/>
                        </a:rPr>
                        <a:t>Vị trí</a:t>
                      </a:r>
                      <a:r>
                        <a:rPr lang="vi-VN" sz="3600" b="1" i="0" baseline="0" dirty="0">
                          <a:solidFill>
                            <a:schemeClr val="tx1"/>
                          </a:solidFill>
                          <a:latin typeface="Times New Roman" panose="02020603050405020304" pitchFamily="18" charset="0"/>
                          <a:cs typeface="Times New Roman" panose="02020603050405020304" pitchFamily="18" charset="0"/>
                        </a:rPr>
                        <a:t> câu chủ đề</a:t>
                      </a:r>
                      <a:endParaRPr lang="en-US" sz="3600" b="1" i="0" dirty="0">
                        <a:solidFill>
                          <a:schemeClr val="tx1"/>
                        </a:solidFill>
                        <a:latin typeface="Times New Roman" panose="02020603050405020304" pitchFamily="18" charset="0"/>
                        <a:cs typeface="Times New Roman" panose="02020603050405020304" pitchFamily="18" charset="0"/>
                      </a:endParaRPr>
                    </a:p>
                  </a:txBody>
                  <a:tcPr>
                    <a:solidFill>
                      <a:srgbClr val="FCEEF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3600" b="1" i="0" dirty="0">
                          <a:solidFill>
                            <a:schemeClr val="tx1"/>
                          </a:solidFill>
                          <a:latin typeface="Times New Roman" panose="02020603050405020304" pitchFamily="18" charset="0"/>
                          <a:cs typeface="Times New Roman" panose="02020603050405020304" pitchFamily="18" charset="0"/>
                        </a:rPr>
                        <a:t>Cách</a:t>
                      </a:r>
                      <a:r>
                        <a:rPr lang="vi-VN" sz="3600" b="1" i="0" baseline="0" dirty="0">
                          <a:solidFill>
                            <a:schemeClr val="tx1"/>
                          </a:solidFill>
                          <a:latin typeface="Times New Roman" panose="02020603050405020304" pitchFamily="18" charset="0"/>
                          <a:cs typeface="Times New Roman" panose="02020603050405020304" pitchFamily="18" charset="0"/>
                        </a:rPr>
                        <a:t> thức tổ chức</a:t>
                      </a:r>
                      <a:endParaRPr lang="en-US" sz="3600" b="1" i="0" dirty="0">
                        <a:solidFill>
                          <a:schemeClr val="tx1"/>
                        </a:solidFill>
                        <a:latin typeface="Times New Roman" panose="02020603050405020304" pitchFamily="18" charset="0"/>
                        <a:cs typeface="Times New Roman" panose="02020603050405020304" pitchFamily="18" charset="0"/>
                      </a:endParaRPr>
                    </a:p>
                  </a:txBody>
                  <a:tcPr>
                    <a:solidFill>
                      <a:srgbClr val="FCEEF7"/>
                    </a:solidFill>
                  </a:tcPr>
                </a:tc>
                <a:extLst>
                  <a:ext uri="{0D108BD9-81ED-4DB2-BD59-A6C34878D82A}">
                    <a16:rowId xmlns:a16="http://schemas.microsoft.com/office/drawing/2014/main" val="10000"/>
                  </a:ext>
                </a:extLst>
              </a:tr>
              <a:tr h="370840">
                <a:tc>
                  <a:txBody>
                    <a:bodyPr/>
                    <a:lstStyle/>
                    <a:p>
                      <a:pPr algn="just"/>
                      <a:r>
                        <a:rPr lang="en-US" sz="3600" b="0" dirty="0">
                          <a:solidFill>
                            <a:schemeClr val="tx1"/>
                          </a:solidFill>
                          <a:latin typeface="Times New Roman" panose="02020603050405020304" pitchFamily="18" charset="0"/>
                          <a:cs typeface="Times New Roman" panose="02020603050405020304" pitchFamily="18" charset="0"/>
                        </a:rPr>
                        <a:t>a.</a:t>
                      </a:r>
                    </a:p>
                  </a:txBody>
                  <a:tcPr>
                    <a:solidFill>
                      <a:schemeClr val="bg1"/>
                    </a:solidFill>
                  </a:tcPr>
                </a:tc>
                <a:tc>
                  <a:txBody>
                    <a:bodyPr/>
                    <a:lstStyle/>
                    <a:p>
                      <a:pPr algn="just">
                        <a:buClr>
                          <a:srgbClr val="000000"/>
                        </a:buClr>
                        <a:buFont typeface="Arial"/>
                        <a:buNone/>
                      </a:pP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Giả</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sử</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các</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bậc</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đó</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cứ</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khư</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khư</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theo</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thói</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nữ</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nhi</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thường</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tình</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thì</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cũng</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chết</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già</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ở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xó</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cửa</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sao</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có</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thể</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lưu</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danh</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sử</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sách</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cùng</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trời</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đất</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muôn</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đời</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bất</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hủ</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được</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a:t>
                      </a:r>
                    </a:p>
                  </a:txBody>
                  <a:tcPr>
                    <a:solidFill>
                      <a:schemeClr val="bg1"/>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3600" b="0" dirty="0">
                          <a:solidFill>
                            <a:schemeClr val="tx1"/>
                          </a:solidFill>
                          <a:latin typeface="Times New Roman" panose="02020603050405020304" pitchFamily="18" charset="0"/>
                          <a:cs typeface="Times New Roman" panose="02020603050405020304" pitchFamily="18" charset="0"/>
                        </a:rPr>
                        <a:t>Cuối đoạn</a:t>
                      </a:r>
                      <a:endParaRPr lang="en-US" sz="3600" b="0" dirty="0">
                        <a:solidFill>
                          <a:schemeClr val="tx1"/>
                        </a:solidFill>
                        <a:latin typeface="Times New Roman" panose="02020603050405020304" pitchFamily="18" charset="0"/>
                        <a:cs typeface="Times New Roman" panose="02020603050405020304" pitchFamily="18" charset="0"/>
                      </a:endParaRPr>
                    </a:p>
                    <a:p>
                      <a:pPr algn="just"/>
                      <a:endParaRPr lang="en-US" sz="36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pPr marL="0" indent="0" algn="just">
                        <a:buClr>
                          <a:srgbClr val="000000"/>
                        </a:buClr>
                        <a:buFont typeface="Arial" panose="020B0604020202020204" pitchFamily="34" charset="0"/>
                        <a:buNone/>
                      </a:pPr>
                      <a:r>
                        <a:rPr lang="vi-VN"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Quy nạp</a:t>
                      </a:r>
                      <a:endParaRPr lang="vi-VN"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endParaRPr>
                    </a:p>
                    <a:p>
                      <a:pPr marL="0" indent="0" algn="just">
                        <a:buClr>
                          <a:srgbClr val="000000"/>
                        </a:buClr>
                        <a:buFont typeface="Arial" panose="020B0604020202020204" pitchFamily="34" charset="0"/>
                        <a:buNone/>
                      </a:pPr>
                      <a:r>
                        <a:rPr lang="vi-VN"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Các</a:t>
                      </a:r>
                      <a:r>
                        <a:rPr lang="vi-VN" sz="3600" kern="0" baseline="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c</a:t>
                      </a:r>
                      <a:r>
                        <a:rPr lang="vi-VN"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âu</a:t>
                      </a:r>
                      <a:r>
                        <a:rPr lang="vi-VN" sz="3600" kern="0" baseline="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đầu, t</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ác</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giả</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vi-VN"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liệt</a:t>
                      </a:r>
                      <a:r>
                        <a:rPr lang="vi-VN" sz="3600" kern="0" baseline="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kê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những</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tấm</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gương</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trung</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thần</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nghĩa</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sĩ</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nhắc</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lại</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những</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chiến</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công</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hiển</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hách</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oai</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phong</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a:t>
                      </a:r>
                      <a:endParaRPr lang="vi-VN"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endParaRPr>
                    </a:p>
                    <a:p>
                      <a:pPr marL="0" indent="0" algn="just">
                        <a:buClr>
                          <a:srgbClr val="000000"/>
                        </a:buClr>
                        <a:buFont typeface="Arial" panose="020B0604020202020204" pitchFamily="34" charset="0"/>
                        <a:buNone/>
                      </a:pPr>
                      <a:r>
                        <a:rPr lang="vi-VN"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Câu</a:t>
                      </a:r>
                      <a:r>
                        <a:rPr lang="vi-VN" sz="3600" kern="0" baseline="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cuối</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tác</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giả</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khái</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quát</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lại</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vấn</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đề</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đồng</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thời</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đưa</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ra</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quan</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điểm</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của</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mình</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a:t>
                      </a:r>
                    </a:p>
                  </a:txBody>
                  <a:tcPr>
                    <a:solidFill>
                      <a:schemeClr val="bg1"/>
                    </a:solidFill>
                  </a:tcPr>
                </a:tc>
                <a:extLst>
                  <a:ext uri="{0D108BD9-81ED-4DB2-BD59-A6C34878D82A}">
                    <a16:rowId xmlns:a16="http://schemas.microsoft.com/office/drawing/2014/main" val="10001"/>
                  </a:ext>
                </a:extLst>
              </a:tr>
              <a:tr h="370840">
                <a:tc>
                  <a:txBody>
                    <a:bodyPr/>
                    <a:lstStyle/>
                    <a:p>
                      <a:pPr algn="just"/>
                      <a:r>
                        <a:rPr lang="en-US" sz="3600" b="0" dirty="0">
                          <a:solidFill>
                            <a:schemeClr val="tx1"/>
                          </a:solidFill>
                          <a:latin typeface="Times New Roman" panose="02020603050405020304" pitchFamily="18" charset="0"/>
                          <a:cs typeface="Times New Roman" panose="02020603050405020304" pitchFamily="18" charset="0"/>
                        </a:rPr>
                        <a:t>b.</a:t>
                      </a:r>
                    </a:p>
                  </a:txBody>
                  <a:tcPr>
                    <a:solidFill>
                      <a:schemeClr val="bg1"/>
                    </a:solidFill>
                  </a:tcPr>
                </a:tc>
                <a:tc>
                  <a:txBody>
                    <a:bodyPr/>
                    <a:lstStyle/>
                    <a:p>
                      <a:pPr algn="just">
                        <a:buClr>
                          <a:srgbClr val="000000"/>
                        </a:buClr>
                        <a:buFont typeface="Arial"/>
                        <a:buNone/>
                      </a:pP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Đồng</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phục</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không</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chỉ</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đẹp</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mà</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còn</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góp</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phần</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tạo</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nên</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bản</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sắc</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của</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mỗi</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trường</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a:t>
                      </a:r>
                    </a:p>
                  </a:txBody>
                  <a:tcPr>
                    <a:solidFill>
                      <a:schemeClr val="bg1"/>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3600" b="0" dirty="0">
                          <a:solidFill>
                            <a:schemeClr val="tx1"/>
                          </a:solidFill>
                          <a:latin typeface="Times New Roman" panose="02020603050405020304" pitchFamily="18" charset="0"/>
                          <a:cs typeface="Times New Roman" panose="02020603050405020304" pitchFamily="18" charset="0"/>
                        </a:rPr>
                        <a:t>Đầu đoạn</a:t>
                      </a:r>
                      <a:endParaRPr lang="en-US" sz="3600" b="0" dirty="0">
                        <a:solidFill>
                          <a:schemeClr val="tx1"/>
                        </a:solidFill>
                        <a:latin typeface="Times New Roman" panose="02020603050405020304" pitchFamily="18" charset="0"/>
                        <a:cs typeface="Times New Roman" panose="02020603050405020304" pitchFamily="18" charset="0"/>
                      </a:endParaRPr>
                    </a:p>
                    <a:p>
                      <a:pPr algn="just"/>
                      <a:endParaRPr lang="en-US" sz="36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pPr marL="571500" marR="0" indent="-571500" algn="just"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vi-VN" sz="36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Diễn</a:t>
                      </a:r>
                      <a:r>
                        <a:rPr lang="vi-VN" sz="3600" b="0" baseline="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dịch</a:t>
                      </a:r>
                    </a:p>
                    <a:p>
                      <a:pPr marL="0" indent="0" algn="just">
                        <a:buClr>
                          <a:srgbClr val="000000"/>
                        </a:buClr>
                        <a:buFont typeface="Arial" panose="020B0604020202020204" pitchFamily="34" charset="0"/>
                        <a:buNone/>
                      </a:pPr>
                      <a:r>
                        <a:rPr lang="vi-VN"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Câu</a:t>
                      </a:r>
                      <a:r>
                        <a:rPr lang="vi-VN" sz="3600" kern="0" baseline="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đầu khẳng định giá trị của đồng phục</a:t>
                      </a:r>
                      <a:endPar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endParaRPr>
                    </a:p>
                    <a:p>
                      <a:pPr marL="0" indent="0" algn="just">
                        <a:buClr>
                          <a:srgbClr val="000000"/>
                        </a:buClr>
                        <a:buFont typeface="Arial" panose="020B0604020202020204" pitchFamily="34" charset="0"/>
                        <a:buNone/>
                      </a:pPr>
                      <a:r>
                        <a:rPr lang="vi-VN"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Các</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câu</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vi-VN"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tiếp</a:t>
                      </a:r>
                      <a:r>
                        <a:rPr lang="vi-VN" sz="3600" kern="0" baseline="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theo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làm</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rõ</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việc</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đồng</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phục</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đã</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tạo</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nên</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bản</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sắc</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như</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thế</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nào</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a:t>
                      </a:r>
                    </a:p>
                  </a:txBody>
                  <a:tcPr>
                    <a:solidFill>
                      <a:schemeClr val="bg1"/>
                    </a:solidFill>
                  </a:tcPr>
                </a:tc>
                <a:extLst>
                  <a:ext uri="{0D108BD9-81ED-4DB2-BD59-A6C34878D82A}">
                    <a16:rowId xmlns:a16="http://schemas.microsoft.com/office/drawing/2014/main" val="10002"/>
                  </a:ext>
                </a:extLst>
              </a:tr>
            </a:tbl>
          </a:graphicData>
        </a:graphic>
      </p:graphicFrame>
      <p:sp>
        <p:nvSpPr>
          <p:cNvPr id="3" name="TextBox 9">
            <a:extLst>
              <a:ext uri="{FF2B5EF4-FFF2-40B4-BE49-F238E27FC236}">
                <a16:creationId xmlns:a16="http://schemas.microsoft.com/office/drawing/2014/main" id="{AF82DDDB-D3B9-BE97-1DD0-1A6D47EF16D6}"/>
              </a:ext>
            </a:extLst>
          </p:cNvPr>
          <p:cNvSpPr txBox="1"/>
          <p:nvPr/>
        </p:nvSpPr>
        <p:spPr>
          <a:xfrm>
            <a:off x="3683494" y="918467"/>
            <a:ext cx="9641385" cy="952184"/>
          </a:xfrm>
          <a:prstGeom prst="rect">
            <a:avLst/>
          </a:prstGeom>
        </p:spPr>
        <p:txBody>
          <a:bodyPr lIns="0" tIns="0" rIns="0" bIns="0" rtlCol="0" anchor="t">
            <a:spAutoFit/>
          </a:bodyPr>
          <a:lstStyle/>
          <a:p>
            <a:pPr algn="ctr">
              <a:lnSpc>
                <a:spcPts val="7935"/>
              </a:lnSpc>
            </a:pPr>
            <a:r>
              <a:rPr lang="en-US" sz="6399" b="1" dirty="0" err="1">
                <a:solidFill>
                  <a:srgbClr val="332B04"/>
                </a:solidFill>
                <a:latin typeface="Times New Roman" panose="02020603050405020304" pitchFamily="18" charset="0"/>
                <a:cs typeface="Times New Roman" panose="02020603050405020304" pitchFamily="18" charset="0"/>
              </a:rPr>
              <a:t>Bài</a:t>
            </a:r>
            <a:r>
              <a:rPr lang="en-US" sz="6399" b="1" dirty="0">
                <a:solidFill>
                  <a:srgbClr val="332B04"/>
                </a:solidFill>
                <a:latin typeface="Times New Roman" panose="02020603050405020304" pitchFamily="18" charset="0"/>
                <a:cs typeface="Times New Roman" panose="02020603050405020304" pitchFamily="18" charset="0"/>
              </a:rPr>
              <a:t> </a:t>
            </a:r>
            <a:r>
              <a:rPr lang="en-US" sz="6399" b="1" dirty="0" err="1">
                <a:solidFill>
                  <a:srgbClr val="332B04"/>
                </a:solidFill>
                <a:latin typeface="Times New Roman" panose="02020603050405020304" pitchFamily="18" charset="0"/>
                <a:cs typeface="Times New Roman" panose="02020603050405020304" pitchFamily="18" charset="0"/>
              </a:rPr>
              <a:t>tập</a:t>
            </a:r>
            <a:r>
              <a:rPr lang="en-US" sz="6399" b="1" dirty="0">
                <a:solidFill>
                  <a:srgbClr val="332B04"/>
                </a:solidFill>
                <a:latin typeface="Times New Roman" panose="02020603050405020304" pitchFamily="18" charset="0"/>
                <a:cs typeface="Times New Roman" panose="02020603050405020304" pitchFamily="18" charset="0"/>
              </a:rPr>
              <a:t> 1</a:t>
            </a:r>
          </a:p>
        </p:txBody>
      </p:sp>
    </p:spTree>
    <p:extLst>
      <p:ext uri="{BB962C8B-B14F-4D97-AF65-F5344CB8AC3E}">
        <p14:creationId xmlns:p14="http://schemas.microsoft.com/office/powerpoint/2010/main" val="381455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192124" flipH="1">
            <a:off x="-3145912" y="2008135"/>
            <a:ext cx="12205895" cy="7476111"/>
          </a:xfrm>
          <a:custGeom>
            <a:avLst/>
            <a:gdLst/>
            <a:ahLst/>
            <a:cxnLst/>
            <a:rect l="l" t="t" r="r" b="b"/>
            <a:pathLst>
              <a:path w="12205895" h="7476111">
                <a:moveTo>
                  <a:pt x="12205895" y="0"/>
                </a:moveTo>
                <a:lnTo>
                  <a:pt x="0" y="0"/>
                </a:lnTo>
                <a:lnTo>
                  <a:pt x="0" y="7476111"/>
                </a:lnTo>
                <a:lnTo>
                  <a:pt x="12205895" y="7476111"/>
                </a:lnTo>
                <a:lnTo>
                  <a:pt x="12205895"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vi-VN"/>
          </a:p>
        </p:txBody>
      </p:sp>
      <p:graphicFrame>
        <p:nvGraphicFramePr>
          <p:cNvPr id="4" name="Table 3"/>
          <p:cNvGraphicFramePr>
            <a:graphicFrameLocks noGrp="1"/>
          </p:cNvGraphicFramePr>
          <p:nvPr/>
        </p:nvGraphicFramePr>
        <p:xfrm>
          <a:off x="826950" y="1333500"/>
          <a:ext cx="16622850" cy="8336280"/>
        </p:xfrm>
        <a:graphic>
          <a:graphicData uri="http://schemas.openxmlformats.org/drawingml/2006/table">
            <a:tbl>
              <a:tblPr firstRow="1" bandRow="1">
                <a:tableStyleId>{5940675A-B579-460E-94D1-54222C63F5DA}</a:tableStyleId>
              </a:tblPr>
              <a:tblGrid>
                <a:gridCol w="298305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2590800">
                  <a:extLst>
                    <a:ext uri="{9D8B030D-6E8A-4147-A177-3AD203B41FA5}">
                      <a16:colId xmlns:a16="http://schemas.microsoft.com/office/drawing/2014/main" val="20002"/>
                    </a:ext>
                  </a:extLst>
                </a:gridCol>
                <a:gridCol w="5943600">
                  <a:extLst>
                    <a:ext uri="{9D8B030D-6E8A-4147-A177-3AD203B41FA5}">
                      <a16:colId xmlns:a16="http://schemas.microsoft.com/office/drawing/2014/main" val="20003"/>
                    </a:ext>
                  </a:extLst>
                </a:gridCol>
                <a:gridCol w="2971800">
                  <a:extLst>
                    <a:ext uri="{9D8B030D-6E8A-4147-A177-3AD203B41FA5}">
                      <a16:colId xmlns:a16="http://schemas.microsoft.com/office/drawing/2014/main" val="20004"/>
                    </a:ext>
                  </a:extLst>
                </a:gridCol>
              </a:tblGrid>
              <a:tr h="762000">
                <a:tc>
                  <a:txBody>
                    <a:bodyPr/>
                    <a:lstStyle/>
                    <a:p>
                      <a:pPr algn="ctr"/>
                      <a:endParaRPr lang="en-US" sz="3600" b="1" dirty="0">
                        <a:latin typeface="Times New Roman" panose="02020603050405020304" pitchFamily="18" charset="0"/>
                        <a:cs typeface="Times New Roman" panose="02020603050405020304" pitchFamily="18" charset="0"/>
                      </a:endParaRPr>
                    </a:p>
                  </a:txBody>
                  <a:tcPr>
                    <a:solidFill>
                      <a:schemeClr val="accent4">
                        <a:lumMod val="40000"/>
                        <a:lumOff val="60000"/>
                      </a:schemeClr>
                    </a:solidFill>
                  </a:tcPr>
                </a:tc>
                <a:tc>
                  <a:txBody>
                    <a:bodyPr/>
                    <a:lstStyle/>
                    <a:p>
                      <a:pPr algn="ctr"/>
                      <a:r>
                        <a:rPr lang="vi-VN" sz="3600" b="1" baseline="0" dirty="0">
                          <a:latin typeface="Times New Roman" panose="02020603050405020304" pitchFamily="18" charset="0"/>
                          <a:cs typeface="Times New Roman" panose="02020603050405020304" pitchFamily="18" charset="0"/>
                        </a:rPr>
                        <a:t>Ví dụ (1)</a:t>
                      </a:r>
                      <a:endParaRPr lang="en-US" sz="3600" b="1" dirty="0">
                        <a:latin typeface="Times New Roman" panose="02020603050405020304" pitchFamily="18" charset="0"/>
                        <a:cs typeface="Times New Roman" panose="02020603050405020304" pitchFamily="18" charset="0"/>
                      </a:endParaRPr>
                    </a:p>
                  </a:txBody>
                  <a:tcPr>
                    <a:solidFill>
                      <a:schemeClr val="accent4">
                        <a:lumMod val="40000"/>
                        <a:lumOff val="60000"/>
                      </a:schemeClr>
                    </a:solidFill>
                  </a:tcPr>
                </a:tc>
                <a:tc>
                  <a:txBody>
                    <a:bodyPr/>
                    <a:lstStyle/>
                    <a:p>
                      <a:pPr algn="ctr"/>
                      <a:r>
                        <a:rPr lang="vi-VN" sz="3600" b="1" dirty="0">
                          <a:latin typeface="Times New Roman" panose="02020603050405020304" pitchFamily="18" charset="0"/>
                          <a:cs typeface="Times New Roman" panose="02020603050405020304" pitchFamily="18" charset="0"/>
                        </a:rPr>
                        <a:t>Ví</a:t>
                      </a:r>
                      <a:r>
                        <a:rPr lang="vi-VN" sz="3600" b="1" baseline="0" dirty="0">
                          <a:latin typeface="Times New Roman" panose="02020603050405020304" pitchFamily="18" charset="0"/>
                          <a:cs typeface="Times New Roman" panose="02020603050405020304" pitchFamily="18" charset="0"/>
                        </a:rPr>
                        <a:t> dụ (2)</a:t>
                      </a:r>
                      <a:endParaRPr lang="en-US" sz="3600" b="1" dirty="0">
                        <a:latin typeface="Times New Roman" panose="02020603050405020304" pitchFamily="18" charset="0"/>
                        <a:cs typeface="Times New Roman" panose="02020603050405020304" pitchFamily="18" charset="0"/>
                      </a:endParaRPr>
                    </a:p>
                  </a:txBody>
                  <a:tcPr>
                    <a:solidFill>
                      <a:schemeClr val="accent4">
                        <a:lumMod val="40000"/>
                        <a:lumOff val="60000"/>
                      </a:schemeClr>
                    </a:solidFill>
                  </a:tcPr>
                </a:tc>
                <a:tc>
                  <a:txBody>
                    <a:bodyPr/>
                    <a:lstStyle/>
                    <a:p>
                      <a:pPr algn="ctr"/>
                      <a:r>
                        <a:rPr lang="vi-VN" sz="3600" b="1" dirty="0">
                          <a:latin typeface="Times New Roman" panose="02020603050405020304" pitchFamily="18" charset="0"/>
                          <a:cs typeface="Times New Roman" panose="02020603050405020304" pitchFamily="18" charset="0"/>
                        </a:rPr>
                        <a:t>Ví</a:t>
                      </a:r>
                      <a:r>
                        <a:rPr lang="vi-VN" sz="3600" b="1" baseline="0" dirty="0">
                          <a:latin typeface="Times New Roman" panose="02020603050405020304" pitchFamily="18" charset="0"/>
                          <a:cs typeface="Times New Roman" panose="02020603050405020304" pitchFamily="18" charset="0"/>
                        </a:rPr>
                        <a:t> dụ (3)</a:t>
                      </a:r>
                      <a:endParaRPr lang="en-US" sz="3600" b="1" dirty="0">
                        <a:latin typeface="Times New Roman" panose="02020603050405020304" pitchFamily="18" charset="0"/>
                        <a:cs typeface="Times New Roman" panose="02020603050405020304" pitchFamily="18" charset="0"/>
                      </a:endParaRPr>
                    </a:p>
                  </a:txBody>
                  <a:tcPr>
                    <a:solidFill>
                      <a:schemeClr val="accent4">
                        <a:lumMod val="40000"/>
                        <a:lumOff val="60000"/>
                      </a:schemeClr>
                    </a:solidFill>
                  </a:tcPr>
                </a:tc>
                <a:tc>
                  <a:txBody>
                    <a:bodyPr/>
                    <a:lstStyle/>
                    <a:p>
                      <a:pPr algn="ctr"/>
                      <a:r>
                        <a:rPr lang="vi-VN" sz="3600" b="1" dirty="0">
                          <a:latin typeface="Times New Roman" panose="02020603050405020304" pitchFamily="18" charset="0"/>
                          <a:cs typeface="Times New Roman" panose="02020603050405020304" pitchFamily="18" charset="0"/>
                        </a:rPr>
                        <a:t>Ví</a:t>
                      </a:r>
                      <a:r>
                        <a:rPr lang="vi-VN" sz="3600" b="1" baseline="0" dirty="0">
                          <a:latin typeface="Times New Roman" panose="02020603050405020304" pitchFamily="18" charset="0"/>
                          <a:cs typeface="Times New Roman" panose="02020603050405020304" pitchFamily="18" charset="0"/>
                        </a:rPr>
                        <a:t> dụ (4)</a:t>
                      </a:r>
                      <a:endParaRPr lang="en-US" sz="3600" b="1" dirty="0">
                        <a:latin typeface="Times New Roman" panose="02020603050405020304" pitchFamily="18" charset="0"/>
                        <a:cs typeface="Times New Roman" panose="02020603050405020304" pitchFamily="18" charset="0"/>
                      </a:endParaRPr>
                    </a:p>
                  </a:txBody>
                  <a:tcPr>
                    <a:solidFill>
                      <a:schemeClr val="accent4">
                        <a:lumMod val="40000"/>
                        <a:lumOff val="60000"/>
                      </a:schemeClr>
                    </a:solidFill>
                  </a:tcPr>
                </a:tc>
                <a:extLst>
                  <a:ext uri="{0D108BD9-81ED-4DB2-BD59-A6C34878D82A}">
                    <a16:rowId xmlns:a16="http://schemas.microsoft.com/office/drawing/2014/main" val="10000"/>
                  </a:ext>
                </a:extLst>
              </a:tr>
              <a:tr h="2019300">
                <a:tc>
                  <a:txBody>
                    <a:bodyPr/>
                    <a:lstStyle/>
                    <a:p>
                      <a:r>
                        <a:rPr lang="vi-VN" sz="3600" b="1" dirty="0">
                          <a:latin typeface="Times New Roman" panose="02020603050405020304" pitchFamily="18" charset="0"/>
                          <a:cs typeface="Times New Roman" panose="02020603050405020304" pitchFamily="18" charset="0"/>
                        </a:rPr>
                        <a:t>Nội dung</a:t>
                      </a:r>
                      <a:endParaRPr lang="en-US" sz="36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Số</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phận</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cuộc</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đời</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của</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nhân</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vật</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Tấm</a:t>
                      </a:r>
                      <a:endPar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endParaRP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Số</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phận</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cuộc</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đời</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của</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nhân</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vật</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Thạch</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Sanh</a:t>
                      </a:r>
                      <a:endPar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endParaRP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Khái</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quát</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không</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đề</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cập</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đến</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nhân</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vật</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hoặc</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câu</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truyện</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nào</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cụ</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thể</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có</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thể</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đúng</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khi</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nói</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về</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bất</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cứ</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câu</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truyện</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nào</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a:t>
                      </a:r>
                    </a:p>
                    <a:p>
                      <a:pPr algn="ctr"/>
                      <a:r>
                        <a:rPr lang="vi-VN" sz="3600" b="1" dirty="0">
                          <a:latin typeface="Times New Roman" panose="02020603050405020304" pitchFamily="18" charset="0"/>
                          <a:cs typeface="Times New Roman" panose="02020603050405020304" pitchFamily="18" charset="0"/>
                          <a:sym typeface="Wingdings" panose="05000000000000000000" pitchFamily="2" charset="2"/>
                        </a:rPr>
                        <a:t> Câu</a:t>
                      </a:r>
                      <a:r>
                        <a:rPr lang="vi-VN" sz="3600" b="1" baseline="0" dirty="0">
                          <a:latin typeface="Times New Roman" panose="02020603050405020304" pitchFamily="18" charset="0"/>
                          <a:cs typeface="Times New Roman" panose="02020603050405020304" pitchFamily="18" charset="0"/>
                          <a:sym typeface="Wingdings" panose="05000000000000000000" pitchFamily="2" charset="2"/>
                        </a:rPr>
                        <a:t> chủ đề</a:t>
                      </a:r>
                      <a:endParaRPr lang="en-US" sz="36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Số</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phận</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cuộc</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đời</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của</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nhân</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người</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em</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truyện</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cây</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khế</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a:t>
                      </a:r>
                    </a:p>
                  </a:txBody>
                  <a:tcPr>
                    <a:solidFill>
                      <a:schemeClr val="bg1"/>
                    </a:solidFill>
                  </a:tcPr>
                </a:tc>
                <a:extLst>
                  <a:ext uri="{0D108BD9-81ED-4DB2-BD59-A6C34878D82A}">
                    <a16:rowId xmlns:a16="http://schemas.microsoft.com/office/drawing/2014/main" val="10001"/>
                  </a:ext>
                </a:extLst>
              </a:tr>
              <a:tr h="1813560">
                <a:tc>
                  <a:txBody>
                    <a:bodyPr/>
                    <a:lstStyle/>
                    <a:p>
                      <a:r>
                        <a:rPr lang="vi-VN" sz="3600" b="1" dirty="0">
                          <a:latin typeface="Times New Roman" panose="02020603050405020304" pitchFamily="18" charset="0"/>
                          <a:cs typeface="Times New Roman" panose="02020603050405020304" pitchFamily="18" charset="0"/>
                        </a:rPr>
                        <a:t>Cách</a:t>
                      </a:r>
                      <a:r>
                        <a:rPr lang="vi-VN" sz="3600" b="1" baseline="0" dirty="0">
                          <a:latin typeface="Times New Roman" panose="02020603050405020304" pitchFamily="18" charset="0"/>
                          <a:cs typeface="Times New Roman" panose="02020603050405020304" pitchFamily="18" charset="0"/>
                        </a:rPr>
                        <a:t> sắp xếp thành đoạn văn diễn dịch</a:t>
                      </a:r>
                      <a:endParaRPr lang="en-US" sz="3600" b="1" dirty="0">
                        <a:latin typeface="Times New Roman" panose="02020603050405020304" pitchFamily="18" charset="0"/>
                        <a:cs typeface="Times New Roman" panose="02020603050405020304" pitchFamily="18" charset="0"/>
                      </a:endParaRPr>
                    </a:p>
                  </a:txBody>
                  <a:tcPr>
                    <a:solidFill>
                      <a:schemeClr val="bg1"/>
                    </a:solidFill>
                  </a:tcPr>
                </a:tc>
                <a:tc gridSpan="4">
                  <a:txBody>
                    <a:bodyPr/>
                    <a:lstStyle/>
                    <a:p>
                      <a:r>
                        <a:rPr lang="vi-VN" sz="3600" dirty="0">
                          <a:latin typeface="Times New Roman" panose="02020603050405020304" pitchFamily="18" charset="0"/>
                          <a:cs typeface="Times New Roman" panose="02020603050405020304" pitchFamily="18" charset="0"/>
                        </a:rPr>
                        <a:t>(3)- (1)-</a:t>
                      </a:r>
                      <a:r>
                        <a:rPr lang="vi-VN" sz="3600" baseline="0" dirty="0">
                          <a:latin typeface="Times New Roman" panose="02020603050405020304" pitchFamily="18" charset="0"/>
                          <a:cs typeface="Times New Roman" panose="02020603050405020304" pitchFamily="18" charset="0"/>
                        </a:rPr>
                        <a:t> (2)- (4)...</a:t>
                      </a:r>
                    </a:p>
                    <a:p>
                      <a:pPr marL="0" marR="0" indent="0" algn="l" defTabSz="914400" rtl="0" eaLnBrk="1" fontAlgn="auto" latinLnBrk="0" hangingPunct="1">
                        <a:lnSpc>
                          <a:spcPct val="100000"/>
                        </a:lnSpc>
                        <a:spcBef>
                          <a:spcPts val="0"/>
                        </a:spcBef>
                        <a:spcAft>
                          <a:spcPts val="0"/>
                        </a:spcAft>
                        <a:buClrTx/>
                        <a:buSzTx/>
                        <a:buFontTx/>
                        <a:buNone/>
                        <a:tabLst/>
                        <a:defRPr/>
                      </a:pPr>
                      <a:r>
                        <a:rPr lang="vi-VN" sz="3600" dirty="0">
                          <a:latin typeface="Times New Roman" panose="02020603050405020304" pitchFamily="18" charset="0"/>
                          <a:cs typeface="Times New Roman" panose="02020603050405020304" pitchFamily="18" charset="0"/>
                        </a:rPr>
                        <a:t>(3)- (1)-</a:t>
                      </a:r>
                      <a:r>
                        <a:rPr lang="vi-VN" sz="3600" baseline="0" dirty="0">
                          <a:latin typeface="Times New Roman" panose="02020603050405020304" pitchFamily="18" charset="0"/>
                          <a:cs typeface="Times New Roman" panose="02020603050405020304" pitchFamily="18" charset="0"/>
                        </a:rPr>
                        <a:t> (4)- (2)....</a:t>
                      </a:r>
                      <a:endParaRPr lang="en-US" sz="3600" dirty="0">
                        <a:latin typeface="Times New Roman" panose="02020603050405020304" pitchFamily="18" charset="0"/>
                        <a:cs typeface="Times New Roman" panose="02020603050405020304" pitchFamily="18" charset="0"/>
                      </a:endParaRPr>
                    </a:p>
                    <a:p>
                      <a:r>
                        <a:rPr lang="vi-VN" sz="3600" dirty="0">
                          <a:latin typeface="Times New Roman" panose="02020603050405020304" pitchFamily="18" charset="0"/>
                          <a:cs typeface="Times New Roman" panose="02020603050405020304" pitchFamily="18" charset="0"/>
                        </a:rPr>
                        <a:t>Đặt câu</a:t>
                      </a:r>
                      <a:r>
                        <a:rPr lang="vi-VN" sz="3600" baseline="0" dirty="0">
                          <a:latin typeface="Times New Roman" panose="02020603050405020304" pitchFamily="18" charset="0"/>
                          <a:cs typeface="Times New Roman" panose="02020603050405020304" pitchFamily="18" charset="0"/>
                        </a:rPr>
                        <a:t> chủ đề ở đầu, các câu sau không theo thứ tự cố định</a:t>
                      </a:r>
                      <a:endParaRPr lang="en-US" sz="3600" dirty="0">
                        <a:latin typeface="Times New Roman" panose="02020603050405020304" pitchFamily="18" charset="0"/>
                        <a:cs typeface="Times New Roman" panose="02020603050405020304" pitchFamily="18" charset="0"/>
                      </a:endParaRPr>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extLst>
                  <a:ext uri="{0D108BD9-81ED-4DB2-BD59-A6C34878D82A}">
                    <a16:rowId xmlns:a16="http://schemas.microsoft.com/office/drawing/2014/main" val="10002"/>
                  </a:ext>
                </a:extLst>
              </a:tr>
              <a:tr h="10096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3600" b="1" dirty="0">
                          <a:latin typeface="Times New Roman" panose="02020603050405020304" pitchFamily="18" charset="0"/>
                          <a:cs typeface="Times New Roman" panose="02020603050405020304" pitchFamily="18" charset="0"/>
                        </a:rPr>
                        <a:t>Cách</a:t>
                      </a:r>
                      <a:r>
                        <a:rPr lang="vi-VN" sz="3600" b="1" baseline="0" dirty="0">
                          <a:latin typeface="Times New Roman" panose="02020603050405020304" pitchFamily="18" charset="0"/>
                          <a:cs typeface="Times New Roman" panose="02020603050405020304" pitchFamily="18" charset="0"/>
                        </a:rPr>
                        <a:t> sắp xếp thành đoạn văn quy nạp</a:t>
                      </a:r>
                      <a:endParaRPr lang="en-US" sz="3600" b="1" dirty="0">
                        <a:latin typeface="Times New Roman" panose="02020603050405020304" pitchFamily="18" charset="0"/>
                        <a:cs typeface="Times New Roman" panose="02020603050405020304" pitchFamily="18" charset="0"/>
                      </a:endParaRPr>
                    </a:p>
                  </a:txBody>
                  <a:tcPr>
                    <a:solidFill>
                      <a:schemeClr val="bg1"/>
                    </a:solidFill>
                  </a:tcPr>
                </a:tc>
                <a:tc gridSpan="4">
                  <a:txBody>
                    <a:bodyPr/>
                    <a:lstStyle/>
                    <a:p>
                      <a:r>
                        <a:rPr lang="vi-VN" sz="3600" dirty="0">
                          <a:latin typeface="Times New Roman" panose="02020603050405020304" pitchFamily="18" charset="0"/>
                          <a:cs typeface="Times New Roman" panose="02020603050405020304" pitchFamily="18" charset="0"/>
                        </a:rPr>
                        <a:t>(1)- (2)-</a:t>
                      </a:r>
                      <a:r>
                        <a:rPr lang="vi-VN" sz="3600" baseline="0" dirty="0">
                          <a:latin typeface="Times New Roman" panose="02020603050405020304" pitchFamily="18" charset="0"/>
                          <a:cs typeface="Times New Roman" panose="02020603050405020304" pitchFamily="18" charset="0"/>
                        </a:rPr>
                        <a:t> (4)- (3)...</a:t>
                      </a:r>
                    </a:p>
                    <a:p>
                      <a:pPr marL="0" marR="0" indent="0" algn="l" defTabSz="914400" rtl="0" eaLnBrk="1" fontAlgn="auto" latinLnBrk="0" hangingPunct="1">
                        <a:lnSpc>
                          <a:spcPct val="100000"/>
                        </a:lnSpc>
                        <a:spcBef>
                          <a:spcPts val="0"/>
                        </a:spcBef>
                        <a:spcAft>
                          <a:spcPts val="0"/>
                        </a:spcAft>
                        <a:buClrTx/>
                        <a:buSzTx/>
                        <a:buFontTx/>
                        <a:buNone/>
                        <a:tabLst/>
                        <a:defRPr/>
                      </a:pPr>
                      <a:r>
                        <a:rPr lang="vi-VN" sz="3600" dirty="0">
                          <a:latin typeface="Times New Roman" panose="02020603050405020304" pitchFamily="18" charset="0"/>
                          <a:cs typeface="Times New Roman" panose="02020603050405020304" pitchFamily="18" charset="0"/>
                        </a:rPr>
                        <a:t>(1)- (4)-</a:t>
                      </a:r>
                      <a:r>
                        <a:rPr lang="vi-VN" sz="3600" baseline="0" dirty="0">
                          <a:latin typeface="Times New Roman" panose="02020603050405020304" pitchFamily="18" charset="0"/>
                          <a:cs typeface="Times New Roman" panose="02020603050405020304" pitchFamily="18" charset="0"/>
                        </a:rPr>
                        <a:t> (2)- (3)....</a:t>
                      </a:r>
                      <a:endParaRPr lang="en-US" sz="3600" dirty="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vi-VN" sz="3600" dirty="0">
                          <a:latin typeface="Times New Roman" panose="02020603050405020304" pitchFamily="18" charset="0"/>
                          <a:cs typeface="Times New Roman" panose="02020603050405020304" pitchFamily="18" charset="0"/>
                        </a:rPr>
                        <a:t>Đặt câu</a:t>
                      </a:r>
                      <a:r>
                        <a:rPr lang="vi-VN" sz="3600" baseline="0" dirty="0">
                          <a:latin typeface="Times New Roman" panose="02020603050405020304" pitchFamily="18" charset="0"/>
                          <a:cs typeface="Times New Roman" panose="02020603050405020304" pitchFamily="18" charset="0"/>
                        </a:rPr>
                        <a:t> chủ đề ở cuối, các câu trước không theo thứ tự cố định</a:t>
                      </a:r>
                      <a:endParaRPr lang="en-US" sz="3600" dirty="0">
                        <a:latin typeface="Times New Roman" panose="02020603050405020304" pitchFamily="18" charset="0"/>
                        <a:cs typeface="Times New Roman" panose="02020603050405020304" pitchFamily="18" charset="0"/>
                      </a:endParaRPr>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extLst>
                  <a:ext uri="{0D108BD9-81ED-4DB2-BD59-A6C34878D82A}">
                    <a16:rowId xmlns:a16="http://schemas.microsoft.com/office/drawing/2014/main" val="10003"/>
                  </a:ext>
                </a:extLst>
              </a:tr>
              <a:tr h="10096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3600" b="1" dirty="0">
                          <a:latin typeface="Times New Roman" panose="02020603050405020304" pitchFamily="18" charset="0"/>
                          <a:cs typeface="Times New Roman" panose="02020603050405020304" pitchFamily="18" charset="0"/>
                        </a:rPr>
                        <a:t>Lí</a:t>
                      </a:r>
                      <a:r>
                        <a:rPr lang="vi-VN" sz="3600" b="1" baseline="0" dirty="0">
                          <a:latin typeface="Times New Roman" panose="02020603050405020304" pitchFamily="18" charset="0"/>
                          <a:cs typeface="Times New Roman" panose="02020603050405020304" pitchFamily="18" charset="0"/>
                        </a:rPr>
                        <a:t> giải cách sắp xếp</a:t>
                      </a:r>
                      <a:endParaRPr lang="en-US" sz="3600" b="1" dirty="0">
                        <a:latin typeface="Times New Roman" panose="02020603050405020304" pitchFamily="18" charset="0"/>
                        <a:cs typeface="Times New Roman" panose="02020603050405020304" pitchFamily="18" charset="0"/>
                      </a:endParaRPr>
                    </a:p>
                  </a:txBody>
                  <a:tcPr>
                    <a:solidFill>
                      <a:schemeClr val="bg1"/>
                    </a:solidFill>
                  </a:tcPr>
                </a:tc>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3600" dirty="0">
                          <a:latin typeface="Times New Roman" panose="02020603050405020304" pitchFamily="18" charset="0"/>
                          <a:cs typeface="Times New Roman" panose="02020603050405020304" pitchFamily="18" charset="0"/>
                        </a:rPr>
                        <a:t>Vì</a:t>
                      </a:r>
                      <a:r>
                        <a:rPr lang="vi-VN" sz="3600" baseline="0" dirty="0">
                          <a:latin typeface="Times New Roman" panose="02020603050405020304" pitchFamily="18" charset="0"/>
                          <a:cs typeface="Times New Roman" panose="02020603050405020304" pitchFamily="18" charset="0"/>
                        </a:rPr>
                        <a:t> câu (1), (2), (4) có nội dung như nhau </a:t>
                      </a:r>
                      <a:r>
                        <a:rPr lang="vi-VN" sz="3600" baseline="0" dirty="0">
                          <a:latin typeface="Times New Roman" panose="02020603050405020304" pitchFamily="18" charset="0"/>
                          <a:cs typeface="Times New Roman" panose="02020603050405020304" pitchFamily="18" charset="0"/>
                          <a:sym typeface="Wingdings" panose="05000000000000000000" pitchFamily="2" charset="2"/>
                        </a:rPr>
                        <a:t> không cố định vị trí</a:t>
                      </a:r>
                      <a:r>
                        <a:rPr lang="vi-VN" sz="3600" baseline="0" dirty="0">
                          <a:latin typeface="Times New Roman" panose="02020603050405020304" pitchFamily="18" charset="0"/>
                          <a:cs typeface="Times New Roman" panose="02020603050405020304" pitchFamily="18" charset="0"/>
                        </a:rPr>
                        <a:t>, câu (3) câu chủ đề</a:t>
                      </a:r>
                      <a:endParaRPr lang="en-US" sz="3600" dirty="0">
                        <a:latin typeface="Times New Roman" panose="02020603050405020304" pitchFamily="18" charset="0"/>
                        <a:cs typeface="Times New Roman" panose="02020603050405020304" pitchFamily="18" charset="0"/>
                      </a:endParaRPr>
                    </a:p>
                  </a:txBody>
                  <a:tcP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bl>
          </a:graphicData>
        </a:graphic>
      </p:graphicFrame>
      <p:sp>
        <p:nvSpPr>
          <p:cNvPr id="3" name="TextBox 9">
            <a:extLst>
              <a:ext uri="{FF2B5EF4-FFF2-40B4-BE49-F238E27FC236}">
                <a16:creationId xmlns:a16="http://schemas.microsoft.com/office/drawing/2014/main" id="{0DE1E0C2-701F-58F4-8D67-F8916D05370C}"/>
              </a:ext>
            </a:extLst>
          </p:cNvPr>
          <p:cNvSpPr txBox="1"/>
          <p:nvPr/>
        </p:nvSpPr>
        <p:spPr>
          <a:xfrm>
            <a:off x="3886200" y="141128"/>
            <a:ext cx="9641385" cy="952184"/>
          </a:xfrm>
          <a:prstGeom prst="rect">
            <a:avLst/>
          </a:prstGeom>
        </p:spPr>
        <p:txBody>
          <a:bodyPr lIns="0" tIns="0" rIns="0" bIns="0" rtlCol="0" anchor="t">
            <a:spAutoFit/>
          </a:bodyPr>
          <a:lstStyle/>
          <a:p>
            <a:pPr algn="ctr">
              <a:lnSpc>
                <a:spcPts val="7935"/>
              </a:lnSpc>
            </a:pPr>
            <a:r>
              <a:rPr lang="en-US" sz="6399" b="1" dirty="0" err="1">
                <a:solidFill>
                  <a:srgbClr val="332B04"/>
                </a:solidFill>
                <a:latin typeface="Times New Roman" panose="02020603050405020304" pitchFamily="18" charset="0"/>
                <a:cs typeface="Times New Roman" panose="02020603050405020304" pitchFamily="18" charset="0"/>
              </a:rPr>
              <a:t>Bài</a:t>
            </a:r>
            <a:r>
              <a:rPr lang="en-US" sz="6399" b="1" dirty="0">
                <a:solidFill>
                  <a:srgbClr val="332B04"/>
                </a:solidFill>
                <a:latin typeface="Times New Roman" panose="02020603050405020304" pitchFamily="18" charset="0"/>
                <a:cs typeface="Times New Roman" panose="02020603050405020304" pitchFamily="18" charset="0"/>
              </a:rPr>
              <a:t> </a:t>
            </a:r>
            <a:r>
              <a:rPr lang="en-US" sz="6399" b="1" dirty="0" err="1">
                <a:solidFill>
                  <a:srgbClr val="332B04"/>
                </a:solidFill>
                <a:latin typeface="Times New Roman" panose="02020603050405020304" pitchFamily="18" charset="0"/>
                <a:cs typeface="Times New Roman" panose="02020603050405020304" pitchFamily="18" charset="0"/>
              </a:rPr>
              <a:t>tập</a:t>
            </a:r>
            <a:r>
              <a:rPr lang="en-US" sz="6399" b="1" dirty="0">
                <a:solidFill>
                  <a:srgbClr val="332B04"/>
                </a:solidFill>
                <a:latin typeface="Times New Roman" panose="02020603050405020304" pitchFamily="18" charset="0"/>
                <a:cs typeface="Times New Roman" panose="02020603050405020304" pitchFamily="18" charset="0"/>
              </a:rPr>
              <a:t> 2</a:t>
            </a:r>
          </a:p>
        </p:txBody>
      </p:sp>
    </p:spTree>
    <p:extLst>
      <p:ext uri="{BB962C8B-B14F-4D97-AF65-F5344CB8AC3E}">
        <p14:creationId xmlns:p14="http://schemas.microsoft.com/office/powerpoint/2010/main" val="12901440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52400" y="1627504"/>
            <a:ext cx="17451768" cy="1446550"/>
          </a:xfrm>
          <a:prstGeom prst="rect">
            <a:avLst/>
          </a:prstGeom>
        </p:spPr>
        <p:txBody>
          <a:bodyPr wrap="square">
            <a:spAutoFit/>
          </a:bodyPr>
          <a:lstStyle/>
          <a:p>
            <a:pPr algn="ctr"/>
            <a:r>
              <a:rPr lang="vi-VN" sz="4400" dirty="0">
                <a:solidFill>
                  <a:srgbClr val="FF0000"/>
                </a:solidFill>
                <a:latin typeface="Times New Roman" panose="02020603050405020304" pitchFamily="18" charset="0"/>
              </a:rPr>
              <a:t>Câu chủ đề: </a:t>
            </a:r>
            <a:endParaRPr lang="en-US" sz="4400" dirty="0">
              <a:solidFill>
                <a:srgbClr val="FF0000"/>
              </a:solidFill>
              <a:latin typeface="Times New Roman" panose="02020603050405020304" pitchFamily="18" charset="0"/>
            </a:endParaRPr>
          </a:p>
          <a:p>
            <a:pPr algn="ctr"/>
            <a:r>
              <a:rPr lang="vi-VN" sz="4400" b="1" dirty="0">
                <a:solidFill>
                  <a:srgbClr val="081C36"/>
                </a:solidFill>
                <a:latin typeface="Times New Roman" panose="02020603050405020304" pitchFamily="18" charset="0"/>
              </a:rPr>
              <a:t>Lòng yêu nước ban đầu là lòng yêu những vật tầm thường nhất. </a:t>
            </a:r>
            <a:endParaRPr lang="en-US" sz="4400" dirty="0">
              <a:solidFill>
                <a:prstClr val="black"/>
              </a:solidFill>
            </a:endParaRPr>
          </a:p>
        </p:txBody>
      </p:sp>
      <p:sp>
        <p:nvSpPr>
          <p:cNvPr id="16" name="Freeform 2"/>
          <p:cNvSpPr/>
          <p:nvPr/>
        </p:nvSpPr>
        <p:spPr>
          <a:xfrm>
            <a:off x="428707" y="3320338"/>
            <a:ext cx="7848600" cy="5638800"/>
          </a:xfrm>
          <a:custGeom>
            <a:avLst/>
            <a:gdLst/>
            <a:ahLst/>
            <a:cxnLst/>
            <a:rect l="l" t="t" r="r" b="b"/>
            <a:pathLst>
              <a:path w="11952449" h="7320875">
                <a:moveTo>
                  <a:pt x="0" y="0"/>
                </a:moveTo>
                <a:lnTo>
                  <a:pt x="11952449" y="0"/>
                </a:lnTo>
                <a:lnTo>
                  <a:pt x="11952449" y="7320875"/>
                </a:lnTo>
                <a:lnTo>
                  <a:pt x="0" y="732087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vi-VN"/>
          </a:p>
        </p:txBody>
      </p:sp>
      <p:sp>
        <p:nvSpPr>
          <p:cNvPr id="17" name="Freeform 2"/>
          <p:cNvSpPr/>
          <p:nvPr/>
        </p:nvSpPr>
        <p:spPr>
          <a:xfrm>
            <a:off x="9525000" y="3009900"/>
            <a:ext cx="7848600" cy="5638800"/>
          </a:xfrm>
          <a:custGeom>
            <a:avLst/>
            <a:gdLst/>
            <a:ahLst/>
            <a:cxnLst/>
            <a:rect l="l" t="t" r="r" b="b"/>
            <a:pathLst>
              <a:path w="11952449" h="7320875">
                <a:moveTo>
                  <a:pt x="0" y="0"/>
                </a:moveTo>
                <a:lnTo>
                  <a:pt x="11952449" y="0"/>
                </a:lnTo>
                <a:lnTo>
                  <a:pt x="11952449" y="7320875"/>
                </a:lnTo>
                <a:lnTo>
                  <a:pt x="0" y="732087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vi-VN"/>
          </a:p>
        </p:txBody>
      </p:sp>
      <p:sp>
        <p:nvSpPr>
          <p:cNvPr id="18" name="Google Shape;530;p37"/>
          <p:cNvSpPr txBox="1">
            <a:spLocks/>
          </p:cNvSpPr>
          <p:nvPr/>
        </p:nvSpPr>
        <p:spPr>
          <a:xfrm>
            <a:off x="1249683" y="3162300"/>
            <a:ext cx="6206648" cy="5768898"/>
          </a:xfrm>
          <a:prstGeom prst="rect">
            <a:avLst/>
          </a:prstGeom>
          <a:noFill/>
          <a:ln>
            <a:noFill/>
          </a:ln>
        </p:spPr>
        <p:txBody>
          <a:bodyPr spcFirstLastPara="1" wrap="square" lIns="182850" tIns="182850" rIns="182850" bIns="18285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vi-VN" sz="4400" b="1" dirty="0">
                <a:latin typeface="Times New Roman" panose="02020603050405020304" pitchFamily="18" charset="0"/>
                <a:ea typeface="Cambria" panose="02040503050406030204" pitchFamily="18" charset="0"/>
                <a:cs typeface="Times New Roman" panose="02020603050405020304" pitchFamily="18" charset="0"/>
              </a:rPr>
              <a:t>Nhóm 1</a:t>
            </a:r>
          </a:p>
          <a:p>
            <a:pPr marL="0" indent="0" algn="ctr">
              <a:lnSpc>
                <a:spcPct val="150000"/>
              </a:lnSpc>
              <a:buNone/>
            </a:pPr>
            <a:r>
              <a:rPr lang="vi-VN" sz="4400" dirty="0">
                <a:latin typeface="Times New Roman" panose="02020603050405020304" pitchFamily="18" charset="0"/>
                <a:ea typeface="Cambria" panose="02040503050406030204" pitchFamily="18" charset="0"/>
                <a:cs typeface="Times New Roman" panose="02020603050405020304" pitchFamily="18" charset="0"/>
              </a:rPr>
              <a:t>Dựa vào câu chủ đề, viết đoạn  văn </a:t>
            </a:r>
            <a:r>
              <a:rPr lang="vi-VN" sz="4400" b="1" dirty="0">
                <a:latin typeface="Times New Roman" panose="02020603050405020304" pitchFamily="18" charset="0"/>
                <a:ea typeface="Cambria" panose="02040503050406030204" pitchFamily="18" charset="0"/>
                <a:cs typeface="Times New Roman" panose="02020603050405020304" pitchFamily="18" charset="0"/>
              </a:rPr>
              <a:t>diễn dịch</a:t>
            </a:r>
          </a:p>
          <a:p>
            <a:pPr marL="0" indent="0" algn="ctr">
              <a:lnSpc>
                <a:spcPct val="150000"/>
              </a:lnSpc>
              <a:buNone/>
            </a:pPr>
            <a:r>
              <a:rPr lang="vi-VN" sz="4400" dirty="0">
                <a:latin typeface="Times New Roman" panose="02020603050405020304" pitchFamily="18" charset="0"/>
                <a:ea typeface="Cambria" panose="02040503050406030204" pitchFamily="18" charset="0"/>
                <a:cs typeface="Times New Roman" panose="02020603050405020304" pitchFamily="18" charset="0"/>
              </a:rPr>
              <a:t>(8-10 câu)</a:t>
            </a:r>
            <a:endParaRPr lang="en-US" sz="4400"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19" name="Google Shape;530;p37"/>
          <p:cNvSpPr txBox="1">
            <a:spLocks/>
          </p:cNvSpPr>
          <p:nvPr/>
        </p:nvSpPr>
        <p:spPr>
          <a:xfrm>
            <a:off x="10345976" y="2781750"/>
            <a:ext cx="6206648" cy="5768898"/>
          </a:xfrm>
          <a:prstGeom prst="rect">
            <a:avLst/>
          </a:prstGeom>
          <a:noFill/>
          <a:ln>
            <a:noFill/>
          </a:ln>
        </p:spPr>
        <p:txBody>
          <a:bodyPr spcFirstLastPara="1" wrap="square" lIns="182850" tIns="182850" rIns="182850" bIns="18285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vi-VN" sz="4400" b="1" dirty="0">
                <a:latin typeface="Times New Roman" panose="02020603050405020304" pitchFamily="18" charset="0"/>
                <a:ea typeface="Cambria" panose="02040503050406030204" pitchFamily="18" charset="0"/>
                <a:cs typeface="Times New Roman" panose="02020603050405020304" pitchFamily="18" charset="0"/>
              </a:rPr>
              <a:t>Nhóm 2</a:t>
            </a:r>
          </a:p>
          <a:p>
            <a:pPr marL="0" indent="0" algn="ctr">
              <a:lnSpc>
                <a:spcPct val="150000"/>
              </a:lnSpc>
              <a:buNone/>
            </a:pPr>
            <a:r>
              <a:rPr lang="vi-VN" sz="4400" dirty="0">
                <a:latin typeface="Times New Roman" panose="02020603050405020304" pitchFamily="18" charset="0"/>
                <a:ea typeface="Cambria" panose="02040503050406030204" pitchFamily="18" charset="0"/>
                <a:cs typeface="Times New Roman" panose="02020603050405020304" pitchFamily="18" charset="0"/>
              </a:rPr>
              <a:t>Dựa vào câu chủ đề, viết đoạn  văn </a:t>
            </a:r>
            <a:r>
              <a:rPr lang="vi-VN" sz="4400" b="1" dirty="0">
                <a:latin typeface="Times New Roman" panose="02020603050405020304" pitchFamily="18" charset="0"/>
                <a:ea typeface="Cambria" panose="02040503050406030204" pitchFamily="18" charset="0"/>
                <a:cs typeface="Times New Roman" panose="02020603050405020304" pitchFamily="18" charset="0"/>
              </a:rPr>
              <a:t>quy nạp</a:t>
            </a:r>
          </a:p>
          <a:p>
            <a:pPr marL="0" indent="0" algn="ctr">
              <a:lnSpc>
                <a:spcPct val="150000"/>
              </a:lnSpc>
              <a:buNone/>
            </a:pPr>
            <a:r>
              <a:rPr lang="vi-VN" sz="4400" dirty="0">
                <a:latin typeface="Times New Roman" panose="02020603050405020304" pitchFamily="18" charset="0"/>
                <a:ea typeface="Cambria" panose="02040503050406030204" pitchFamily="18" charset="0"/>
                <a:cs typeface="Times New Roman" panose="02020603050405020304" pitchFamily="18" charset="0"/>
              </a:rPr>
              <a:t>(8-10 câu)</a:t>
            </a:r>
            <a:endParaRPr lang="en-US" sz="4400"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2" name="TextBox 9">
            <a:extLst>
              <a:ext uri="{FF2B5EF4-FFF2-40B4-BE49-F238E27FC236}">
                <a16:creationId xmlns:a16="http://schemas.microsoft.com/office/drawing/2014/main" id="{9ED841C6-6BC8-2EA8-FE89-EBFE791D3FBF}"/>
              </a:ext>
            </a:extLst>
          </p:cNvPr>
          <p:cNvSpPr txBox="1"/>
          <p:nvPr/>
        </p:nvSpPr>
        <p:spPr>
          <a:xfrm>
            <a:off x="3733800" y="505014"/>
            <a:ext cx="9641385" cy="952184"/>
          </a:xfrm>
          <a:prstGeom prst="rect">
            <a:avLst/>
          </a:prstGeom>
        </p:spPr>
        <p:txBody>
          <a:bodyPr lIns="0" tIns="0" rIns="0" bIns="0" rtlCol="0" anchor="t">
            <a:spAutoFit/>
          </a:bodyPr>
          <a:lstStyle/>
          <a:p>
            <a:pPr algn="ctr">
              <a:lnSpc>
                <a:spcPts val="7935"/>
              </a:lnSpc>
            </a:pPr>
            <a:r>
              <a:rPr lang="en-US" sz="6399" b="1" dirty="0" err="1">
                <a:solidFill>
                  <a:srgbClr val="332B04"/>
                </a:solidFill>
                <a:latin typeface="Times New Roman" panose="02020603050405020304" pitchFamily="18" charset="0"/>
                <a:cs typeface="Times New Roman" panose="02020603050405020304" pitchFamily="18" charset="0"/>
              </a:rPr>
              <a:t>Bài</a:t>
            </a:r>
            <a:r>
              <a:rPr lang="en-US" sz="6399" b="1" dirty="0">
                <a:solidFill>
                  <a:srgbClr val="332B04"/>
                </a:solidFill>
                <a:latin typeface="Times New Roman" panose="02020603050405020304" pitchFamily="18" charset="0"/>
                <a:cs typeface="Times New Roman" panose="02020603050405020304" pitchFamily="18" charset="0"/>
              </a:rPr>
              <a:t> </a:t>
            </a:r>
            <a:r>
              <a:rPr lang="en-US" sz="6399" b="1" dirty="0" err="1">
                <a:solidFill>
                  <a:srgbClr val="332B04"/>
                </a:solidFill>
                <a:latin typeface="Times New Roman" panose="02020603050405020304" pitchFamily="18" charset="0"/>
                <a:cs typeface="Times New Roman" panose="02020603050405020304" pitchFamily="18" charset="0"/>
              </a:rPr>
              <a:t>tập</a:t>
            </a:r>
            <a:r>
              <a:rPr lang="en-US" sz="6399" b="1" dirty="0">
                <a:solidFill>
                  <a:srgbClr val="332B04"/>
                </a:solidFill>
                <a:latin typeface="Times New Roman" panose="02020603050405020304" pitchFamily="18" charset="0"/>
                <a:cs typeface="Times New Roman" panose="02020603050405020304" pitchFamily="18" charset="0"/>
              </a:rPr>
              <a:t> 3</a:t>
            </a:r>
          </a:p>
        </p:txBody>
      </p:sp>
      <p:sp>
        <p:nvSpPr>
          <p:cNvPr id="3" name="Freeform 4">
            <a:extLst>
              <a:ext uri="{FF2B5EF4-FFF2-40B4-BE49-F238E27FC236}">
                <a16:creationId xmlns:a16="http://schemas.microsoft.com/office/drawing/2014/main" id="{41461298-B5DE-2DCB-42F3-A3BA6F7DF42D}"/>
              </a:ext>
            </a:extLst>
          </p:cNvPr>
          <p:cNvSpPr/>
          <p:nvPr/>
        </p:nvSpPr>
        <p:spPr>
          <a:xfrm>
            <a:off x="7668065" y="5295900"/>
            <a:ext cx="3287153" cy="5180328"/>
          </a:xfrm>
          <a:custGeom>
            <a:avLst/>
            <a:gdLst/>
            <a:ahLst/>
            <a:cxnLst/>
            <a:rect l="l" t="t" r="r" b="b"/>
            <a:pathLst>
              <a:path w="3287153" h="5180328">
                <a:moveTo>
                  <a:pt x="0" y="0"/>
                </a:moveTo>
                <a:lnTo>
                  <a:pt x="3287153" y="0"/>
                </a:lnTo>
                <a:lnTo>
                  <a:pt x="3287153" y="5180328"/>
                </a:lnTo>
                <a:lnTo>
                  <a:pt x="0" y="518032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vi-VN"/>
          </a:p>
        </p:txBody>
      </p:sp>
    </p:spTree>
    <p:extLst>
      <p:ext uri="{BB962C8B-B14F-4D97-AF65-F5344CB8AC3E}">
        <p14:creationId xmlns:p14="http://schemas.microsoft.com/office/powerpoint/2010/main" val="2183620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ppt_x"/>
                                          </p:val>
                                        </p:tav>
                                        <p:tav tm="100000">
                                          <p:val>
                                            <p:strVal val="#ppt_x"/>
                                          </p:val>
                                        </p:tav>
                                      </p:tavLst>
                                    </p:anim>
                                    <p:anim calcmode="lin" valueType="num">
                                      <p:cBhvr additive="base">
                                        <p:cTn id="13" dur="500" fill="hold"/>
                                        <p:tgtEl>
                                          <p:spTgt spid="18"/>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fill="hold"/>
                                        <p:tgtEl>
                                          <p:spTgt spid="16"/>
                                        </p:tgtEl>
                                        <p:attrNameLst>
                                          <p:attrName>ppt_x</p:attrName>
                                        </p:attrNameLst>
                                      </p:cBhvr>
                                      <p:tavLst>
                                        <p:tav tm="0">
                                          <p:val>
                                            <p:strVal val="#ppt_x"/>
                                          </p:val>
                                        </p:tav>
                                        <p:tav tm="100000">
                                          <p:val>
                                            <p:strVal val="#ppt_x"/>
                                          </p:val>
                                        </p:tav>
                                      </p:tavLst>
                                    </p:anim>
                                    <p:anim calcmode="lin" valueType="num">
                                      <p:cBhvr additive="base">
                                        <p:cTn id="1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500" fill="hold"/>
                                        <p:tgtEl>
                                          <p:spTgt spid="19"/>
                                        </p:tgtEl>
                                        <p:attrNameLst>
                                          <p:attrName>ppt_x</p:attrName>
                                        </p:attrNameLst>
                                      </p:cBhvr>
                                      <p:tavLst>
                                        <p:tav tm="0">
                                          <p:val>
                                            <p:strVal val="#ppt_x"/>
                                          </p:val>
                                        </p:tav>
                                        <p:tav tm="100000">
                                          <p:val>
                                            <p:strVal val="#ppt_x"/>
                                          </p:val>
                                        </p:tav>
                                      </p:tavLst>
                                    </p:anim>
                                    <p:anim calcmode="lin" valueType="num">
                                      <p:cBhvr additive="base">
                                        <p:cTn id="23" dur="500" fill="hold"/>
                                        <p:tgtEl>
                                          <p:spTgt spid="19"/>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ppt_x"/>
                                          </p:val>
                                        </p:tav>
                                        <p:tav tm="100000">
                                          <p:val>
                                            <p:strVal val="#ppt_x"/>
                                          </p:val>
                                        </p:tav>
                                      </p:tavLst>
                                    </p:anim>
                                    <p:anim calcmode="lin" valueType="num">
                                      <p:cBhvr additive="base">
                                        <p:cTn id="2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3"/>
          <p:cNvSpPr/>
          <p:nvPr/>
        </p:nvSpPr>
        <p:spPr>
          <a:xfrm rot="686302">
            <a:off x="13610142" y="-156614"/>
            <a:ext cx="5376186" cy="1290285"/>
          </a:xfrm>
          <a:custGeom>
            <a:avLst/>
            <a:gdLst/>
            <a:ahLst/>
            <a:cxnLst/>
            <a:rect l="l" t="t" r="r" b="b"/>
            <a:pathLst>
              <a:path w="5376186" h="1290285">
                <a:moveTo>
                  <a:pt x="0" y="0"/>
                </a:moveTo>
                <a:lnTo>
                  <a:pt x="5376186" y="0"/>
                </a:lnTo>
                <a:lnTo>
                  <a:pt x="5376186" y="1290285"/>
                </a:lnTo>
                <a:lnTo>
                  <a:pt x="0" y="129028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vi-VN"/>
          </a:p>
        </p:txBody>
      </p:sp>
      <p:sp>
        <p:nvSpPr>
          <p:cNvPr id="10" name="Freeform 2">
            <a:extLst>
              <a:ext uri="{FF2B5EF4-FFF2-40B4-BE49-F238E27FC236}">
                <a16:creationId xmlns:a16="http://schemas.microsoft.com/office/drawing/2014/main" id="{FF8087E7-D805-4FD2-97F6-C1701BEC5ACD}"/>
              </a:ext>
            </a:extLst>
          </p:cNvPr>
          <p:cNvSpPr/>
          <p:nvPr/>
        </p:nvSpPr>
        <p:spPr>
          <a:xfrm>
            <a:off x="-1600200" y="-1525326"/>
            <a:ext cx="4986603" cy="3054295"/>
          </a:xfrm>
          <a:custGeom>
            <a:avLst/>
            <a:gdLst/>
            <a:ahLst/>
            <a:cxnLst/>
            <a:rect l="l" t="t" r="r" b="b"/>
            <a:pathLst>
              <a:path w="4986603" h="3054295">
                <a:moveTo>
                  <a:pt x="0" y="0"/>
                </a:moveTo>
                <a:lnTo>
                  <a:pt x="4986603" y="0"/>
                </a:lnTo>
                <a:lnTo>
                  <a:pt x="4986603" y="3054295"/>
                </a:lnTo>
                <a:lnTo>
                  <a:pt x="0" y="3054295"/>
                </a:lnTo>
                <a:lnTo>
                  <a:pt x="0" y="0"/>
                </a:lnTo>
                <a:close/>
              </a:path>
            </a:pathLst>
          </a:custGeom>
          <a:blipFill>
            <a:blip r:embed="rId5">
              <a:lum bright="70000" contrast="-70000"/>
              <a:extLst>
                <a:ext uri="{96DAC541-7B7A-43D3-8B79-37D633B846F1}">
                  <asvg:svgBlip xmlns:asvg="http://schemas.microsoft.com/office/drawing/2016/SVG/main" r:embed="rId6"/>
                </a:ext>
              </a:extLst>
            </a:blip>
            <a:stretch>
              <a:fillRect/>
            </a:stretch>
          </a:blipFill>
        </p:spPr>
        <p:txBody>
          <a:bodyPr/>
          <a:lstStyle/>
          <a:p>
            <a:endParaRPr lang="vi-VN"/>
          </a:p>
        </p:txBody>
      </p:sp>
      <p:sp>
        <p:nvSpPr>
          <p:cNvPr id="12" name="Rectangle 11"/>
          <p:cNvSpPr/>
          <p:nvPr/>
        </p:nvSpPr>
        <p:spPr>
          <a:xfrm>
            <a:off x="379032" y="3607977"/>
            <a:ext cx="17451768" cy="5632311"/>
          </a:xfrm>
          <a:prstGeom prst="rect">
            <a:avLst/>
          </a:prstGeom>
        </p:spPr>
        <p:txBody>
          <a:bodyPr wrap="square">
            <a:spAutoFit/>
          </a:bodyPr>
          <a:lstStyle/>
          <a:p>
            <a:pPr algn="just"/>
            <a:r>
              <a:rPr lang="vi-VN" sz="3600" dirty="0">
                <a:solidFill>
                  <a:srgbClr val="081C36"/>
                </a:solidFill>
                <a:latin typeface="Times New Roman" panose="02020603050405020304" pitchFamily="18" charset="0"/>
              </a:rPr>
              <a:t>        </a:t>
            </a:r>
            <a:r>
              <a:rPr lang="vi-VN" sz="3600" b="1" dirty="0">
                <a:solidFill>
                  <a:srgbClr val="081C36"/>
                </a:solidFill>
                <a:latin typeface="Times New Roman" panose="02020603050405020304" pitchFamily="18" charset="0"/>
              </a:rPr>
              <a:t>Lòng yêu nước ban đầu là lòng yêu những vật tầm thường nhất. </a:t>
            </a:r>
            <a:r>
              <a:rPr lang="vi-VN" sz="3600" dirty="0">
                <a:solidFill>
                  <a:srgbClr val="081C36"/>
                </a:solidFill>
                <a:latin typeface="Times New Roman" panose="02020603050405020304" pitchFamily="18" charset="0"/>
              </a:rPr>
              <a:t>Lòng yêu nước chính là tình yêu quê hương đất tổ nơi mình sinh ra và lớn lên. Lòng yêu nước có thể là yêu lũy tre xanh bao quanh làng, yêu dòng sông chảy trước nhà, yêu chân ruộng thơm mùi gốc rạ, yêu con cò đứng khoan thai trên đồng bên dáng mẹ còng lưng làm cỏ lúa… Tình cảm ấy đơn giản, gần gũi và nằm ngay trong lời ăn tiếng nói hằng ngày của mỗi người. Mỗi chúng ta từ lúc sinh ra cho tới lúc lớn khôn và trưởng thành thì gia đình là nơi nuôi dưỡng, dạy dỗ. Đó là nơi chúng ta cần yêu thương đầu tiên. Mai này chúng ta lớn lên có trường học, xã hội, những người bạn xung quanh. Chúng ta cần phải san sẻ tình yêu thương của mình cho tất cả mọi người nếu có thể. Đôi khi lòng yêu nước chỉ là tình cảm đơn giản, bình dị như vậy nhưng lại có ý nghĩa rất lớn.</a:t>
            </a:r>
            <a:endParaRPr lang="en-US" sz="3600" dirty="0">
              <a:solidFill>
                <a:prstClr val="black"/>
              </a:solidFill>
            </a:endParaRPr>
          </a:p>
        </p:txBody>
      </p:sp>
      <p:grpSp>
        <p:nvGrpSpPr>
          <p:cNvPr id="13" name="Group 12">
            <a:extLst>
              <a:ext uri="{FF2B5EF4-FFF2-40B4-BE49-F238E27FC236}">
                <a16:creationId xmlns:a16="http://schemas.microsoft.com/office/drawing/2014/main" id="{B8EFD780-1A51-4DD5-BF19-EB2F22BCD507}"/>
              </a:ext>
            </a:extLst>
          </p:cNvPr>
          <p:cNvGrpSpPr/>
          <p:nvPr/>
        </p:nvGrpSpPr>
        <p:grpSpPr>
          <a:xfrm>
            <a:off x="581159" y="1551803"/>
            <a:ext cx="5895841" cy="2056175"/>
            <a:chOff x="353529" y="2106987"/>
            <a:chExt cx="5895841" cy="2056175"/>
          </a:xfrm>
        </p:grpSpPr>
        <p:sp>
          <p:nvSpPr>
            <p:cNvPr id="14" name="Freeform 6"/>
            <p:cNvSpPr/>
            <p:nvPr/>
          </p:nvSpPr>
          <p:spPr>
            <a:xfrm>
              <a:off x="353529" y="2106987"/>
              <a:ext cx="5895841" cy="2056175"/>
            </a:xfrm>
            <a:custGeom>
              <a:avLst/>
              <a:gdLst/>
              <a:ahLst/>
              <a:cxnLst/>
              <a:rect l="l" t="t" r="r" b="b"/>
              <a:pathLst>
                <a:path w="5895841" h="2056175">
                  <a:moveTo>
                    <a:pt x="0" y="0"/>
                  </a:moveTo>
                  <a:lnTo>
                    <a:pt x="5895841" y="0"/>
                  </a:lnTo>
                  <a:lnTo>
                    <a:pt x="5895841" y="2056175"/>
                  </a:lnTo>
                  <a:lnTo>
                    <a:pt x="0" y="2056175"/>
                  </a:lnTo>
                  <a:lnTo>
                    <a:pt x="0" y="0"/>
                  </a:lnTo>
                  <a:close/>
                </a:path>
              </a:pathLst>
            </a:custGeom>
            <a:blipFill>
              <a:blip r:embed="rId7">
                <a:lum bright="70000" contrast="-70000"/>
                <a:extLst>
                  <a:ext uri="{96DAC541-7B7A-43D3-8B79-37D633B846F1}">
                    <asvg:svgBlip xmlns:asvg="http://schemas.microsoft.com/office/drawing/2016/SVG/main" r:embed="rId8"/>
                  </a:ext>
                </a:extLst>
              </a:blip>
              <a:stretch>
                <a:fillRect/>
              </a:stretch>
            </a:blipFill>
          </p:spPr>
          <p:txBody>
            <a:bodyPr/>
            <a:lstStyle/>
            <a:p>
              <a:endParaRPr lang="vi-VN"/>
            </a:p>
          </p:txBody>
        </p:sp>
        <p:sp>
          <p:nvSpPr>
            <p:cNvPr id="15" name="TextBox 9"/>
            <p:cNvSpPr txBox="1"/>
            <p:nvPr/>
          </p:nvSpPr>
          <p:spPr>
            <a:xfrm>
              <a:off x="685911" y="2765742"/>
              <a:ext cx="5314328" cy="738664"/>
            </a:xfrm>
            <a:prstGeom prst="rect">
              <a:avLst/>
            </a:prstGeom>
          </p:spPr>
          <p:txBody>
            <a:bodyPr wrap="square" lIns="0" tIns="0" rIns="0" bIns="0" rtlCol="0" anchor="t">
              <a:spAutoFit/>
            </a:bodyPr>
            <a:lstStyle/>
            <a:p>
              <a:pPr algn="ctr"/>
              <a:r>
                <a:rPr lang="en-US" sz="4800" spc="111" dirty="0" err="1">
                  <a:solidFill>
                    <a:srgbClr val="FF0000"/>
                  </a:solidFill>
                  <a:latin typeface="Times New Roman" panose="02020603050405020304" pitchFamily="18" charset="0"/>
                  <a:cs typeface="Times New Roman" panose="02020603050405020304" pitchFamily="18" charset="0"/>
                </a:rPr>
                <a:t>Đoạn</a:t>
              </a:r>
              <a:r>
                <a:rPr lang="en-US" sz="4800" spc="111" dirty="0">
                  <a:solidFill>
                    <a:srgbClr val="FF0000"/>
                  </a:solidFill>
                  <a:latin typeface="Times New Roman" panose="02020603050405020304" pitchFamily="18" charset="0"/>
                  <a:cs typeface="Times New Roman" panose="02020603050405020304" pitchFamily="18" charset="0"/>
                </a:rPr>
                <a:t> </a:t>
              </a:r>
              <a:r>
                <a:rPr lang="en-US" sz="4800" spc="111" dirty="0" err="1">
                  <a:solidFill>
                    <a:srgbClr val="FF0000"/>
                  </a:solidFill>
                  <a:latin typeface="Times New Roman" panose="02020603050405020304" pitchFamily="18" charset="0"/>
                  <a:cs typeface="Times New Roman" panose="02020603050405020304" pitchFamily="18" charset="0"/>
                </a:rPr>
                <a:t>văn</a:t>
              </a:r>
              <a:r>
                <a:rPr lang="en-US" sz="4800" spc="111" dirty="0">
                  <a:solidFill>
                    <a:srgbClr val="FF0000"/>
                  </a:solidFill>
                  <a:latin typeface="Times New Roman" panose="02020603050405020304" pitchFamily="18" charset="0"/>
                  <a:cs typeface="Times New Roman" panose="02020603050405020304" pitchFamily="18" charset="0"/>
                </a:rPr>
                <a:t> </a:t>
              </a:r>
              <a:r>
                <a:rPr lang="en-US" sz="4800" spc="111" dirty="0" err="1">
                  <a:solidFill>
                    <a:srgbClr val="FF0000"/>
                  </a:solidFill>
                  <a:latin typeface="Times New Roman" panose="02020603050405020304" pitchFamily="18" charset="0"/>
                  <a:cs typeface="Times New Roman" panose="02020603050405020304" pitchFamily="18" charset="0"/>
                </a:rPr>
                <a:t>diễn</a:t>
              </a:r>
              <a:r>
                <a:rPr lang="en-US" sz="4800" spc="111" dirty="0">
                  <a:solidFill>
                    <a:srgbClr val="FF0000"/>
                  </a:solidFill>
                  <a:latin typeface="Times New Roman" panose="02020603050405020304" pitchFamily="18" charset="0"/>
                  <a:cs typeface="Times New Roman" panose="02020603050405020304" pitchFamily="18" charset="0"/>
                </a:rPr>
                <a:t> </a:t>
              </a:r>
              <a:r>
                <a:rPr lang="en-US" sz="4800" spc="111" dirty="0" err="1">
                  <a:solidFill>
                    <a:srgbClr val="FF0000"/>
                  </a:solidFill>
                  <a:latin typeface="Times New Roman" panose="02020603050405020304" pitchFamily="18" charset="0"/>
                  <a:cs typeface="Times New Roman" panose="02020603050405020304" pitchFamily="18" charset="0"/>
                </a:rPr>
                <a:t>dịch</a:t>
              </a:r>
              <a:endParaRPr lang="en-US" sz="4800" spc="111" dirty="0">
                <a:solidFill>
                  <a:srgbClr val="FF0000"/>
                </a:solidFill>
                <a:latin typeface="Times New Roman" panose="02020603050405020304" pitchFamily="18" charset="0"/>
                <a:cs typeface="Times New Roman" panose="02020603050405020304" pitchFamily="18" charset="0"/>
              </a:endParaRPr>
            </a:p>
          </p:txBody>
        </p:sp>
      </p:grpSp>
      <p:sp>
        <p:nvSpPr>
          <p:cNvPr id="2" name="TextBox 9">
            <a:extLst>
              <a:ext uri="{FF2B5EF4-FFF2-40B4-BE49-F238E27FC236}">
                <a16:creationId xmlns:a16="http://schemas.microsoft.com/office/drawing/2014/main" id="{6C8DC77D-8055-B500-DA95-F33A364B13D7}"/>
              </a:ext>
            </a:extLst>
          </p:cNvPr>
          <p:cNvSpPr txBox="1"/>
          <p:nvPr/>
        </p:nvSpPr>
        <p:spPr>
          <a:xfrm>
            <a:off x="3683494" y="918467"/>
            <a:ext cx="9641385" cy="952184"/>
          </a:xfrm>
          <a:prstGeom prst="rect">
            <a:avLst/>
          </a:prstGeom>
        </p:spPr>
        <p:txBody>
          <a:bodyPr lIns="0" tIns="0" rIns="0" bIns="0" rtlCol="0" anchor="t">
            <a:spAutoFit/>
          </a:bodyPr>
          <a:lstStyle/>
          <a:p>
            <a:pPr algn="ctr">
              <a:lnSpc>
                <a:spcPts val="7935"/>
              </a:lnSpc>
            </a:pPr>
            <a:r>
              <a:rPr lang="en-US" sz="6399" b="1" dirty="0" err="1">
                <a:solidFill>
                  <a:srgbClr val="332B04"/>
                </a:solidFill>
                <a:latin typeface="Times New Roman" panose="02020603050405020304" pitchFamily="18" charset="0"/>
                <a:cs typeface="Times New Roman" panose="02020603050405020304" pitchFamily="18" charset="0"/>
              </a:rPr>
              <a:t>Bài</a:t>
            </a:r>
            <a:r>
              <a:rPr lang="en-US" sz="6399" b="1" dirty="0">
                <a:solidFill>
                  <a:srgbClr val="332B04"/>
                </a:solidFill>
                <a:latin typeface="Times New Roman" panose="02020603050405020304" pitchFamily="18" charset="0"/>
                <a:cs typeface="Times New Roman" panose="02020603050405020304" pitchFamily="18" charset="0"/>
              </a:rPr>
              <a:t> </a:t>
            </a:r>
            <a:r>
              <a:rPr lang="en-US" sz="6399" b="1" dirty="0" err="1">
                <a:solidFill>
                  <a:srgbClr val="332B04"/>
                </a:solidFill>
                <a:latin typeface="Times New Roman" panose="02020603050405020304" pitchFamily="18" charset="0"/>
                <a:cs typeface="Times New Roman" panose="02020603050405020304" pitchFamily="18" charset="0"/>
              </a:rPr>
              <a:t>tập</a:t>
            </a:r>
            <a:r>
              <a:rPr lang="en-US" sz="6399" b="1" dirty="0">
                <a:solidFill>
                  <a:srgbClr val="332B04"/>
                </a:solidFill>
                <a:latin typeface="Times New Roman" panose="02020603050405020304" pitchFamily="18" charset="0"/>
                <a:cs typeface="Times New Roman" panose="02020603050405020304" pitchFamily="18" charset="0"/>
              </a:rPr>
              <a:t> 3</a:t>
            </a:r>
          </a:p>
        </p:txBody>
      </p:sp>
    </p:spTree>
    <p:extLst>
      <p:ext uri="{BB962C8B-B14F-4D97-AF65-F5344CB8AC3E}">
        <p14:creationId xmlns:p14="http://schemas.microsoft.com/office/powerpoint/2010/main" val="2106521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3"/>
          <p:cNvSpPr/>
          <p:nvPr/>
        </p:nvSpPr>
        <p:spPr>
          <a:xfrm rot="686302">
            <a:off x="13610142" y="-156614"/>
            <a:ext cx="5376186" cy="1290285"/>
          </a:xfrm>
          <a:custGeom>
            <a:avLst/>
            <a:gdLst/>
            <a:ahLst/>
            <a:cxnLst/>
            <a:rect l="l" t="t" r="r" b="b"/>
            <a:pathLst>
              <a:path w="5376186" h="1290285">
                <a:moveTo>
                  <a:pt x="0" y="0"/>
                </a:moveTo>
                <a:lnTo>
                  <a:pt x="5376186" y="0"/>
                </a:lnTo>
                <a:lnTo>
                  <a:pt x="5376186" y="1290285"/>
                </a:lnTo>
                <a:lnTo>
                  <a:pt x="0" y="129028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vi-VN"/>
          </a:p>
        </p:txBody>
      </p:sp>
      <p:sp>
        <p:nvSpPr>
          <p:cNvPr id="10" name="Freeform 2">
            <a:extLst>
              <a:ext uri="{FF2B5EF4-FFF2-40B4-BE49-F238E27FC236}">
                <a16:creationId xmlns:a16="http://schemas.microsoft.com/office/drawing/2014/main" id="{FF8087E7-D805-4FD2-97F6-C1701BEC5ACD}"/>
              </a:ext>
            </a:extLst>
          </p:cNvPr>
          <p:cNvSpPr/>
          <p:nvPr/>
        </p:nvSpPr>
        <p:spPr>
          <a:xfrm>
            <a:off x="-1600200" y="-1525326"/>
            <a:ext cx="4986603" cy="3054295"/>
          </a:xfrm>
          <a:custGeom>
            <a:avLst/>
            <a:gdLst/>
            <a:ahLst/>
            <a:cxnLst/>
            <a:rect l="l" t="t" r="r" b="b"/>
            <a:pathLst>
              <a:path w="4986603" h="3054295">
                <a:moveTo>
                  <a:pt x="0" y="0"/>
                </a:moveTo>
                <a:lnTo>
                  <a:pt x="4986603" y="0"/>
                </a:lnTo>
                <a:lnTo>
                  <a:pt x="4986603" y="3054295"/>
                </a:lnTo>
                <a:lnTo>
                  <a:pt x="0" y="3054295"/>
                </a:lnTo>
                <a:lnTo>
                  <a:pt x="0" y="0"/>
                </a:lnTo>
                <a:close/>
              </a:path>
            </a:pathLst>
          </a:custGeom>
          <a:blipFill>
            <a:blip r:embed="rId5">
              <a:lum bright="70000" contrast="-70000"/>
              <a:extLst>
                <a:ext uri="{96DAC541-7B7A-43D3-8B79-37D633B846F1}">
                  <asvg:svgBlip xmlns:asvg="http://schemas.microsoft.com/office/drawing/2016/SVG/main" r:embed="rId6"/>
                </a:ext>
              </a:extLst>
            </a:blip>
            <a:stretch>
              <a:fillRect/>
            </a:stretch>
          </a:blipFill>
        </p:spPr>
        <p:txBody>
          <a:bodyPr/>
          <a:lstStyle/>
          <a:p>
            <a:endParaRPr lang="vi-VN"/>
          </a:p>
        </p:txBody>
      </p:sp>
      <p:sp>
        <p:nvSpPr>
          <p:cNvPr id="11" name="Rectangle 10"/>
          <p:cNvSpPr/>
          <p:nvPr/>
        </p:nvSpPr>
        <p:spPr>
          <a:xfrm>
            <a:off x="379032" y="3778389"/>
            <a:ext cx="17451768" cy="5632311"/>
          </a:xfrm>
          <a:prstGeom prst="rect">
            <a:avLst/>
          </a:prstGeom>
        </p:spPr>
        <p:txBody>
          <a:bodyPr wrap="square">
            <a:spAutoFit/>
          </a:bodyPr>
          <a:lstStyle/>
          <a:p>
            <a:pPr algn="just"/>
            <a:r>
              <a:rPr lang="vi-VN" sz="3600" dirty="0">
                <a:solidFill>
                  <a:srgbClr val="081C36"/>
                </a:solidFill>
                <a:latin typeface="+mj-lt"/>
              </a:rPr>
              <a:t>       Lòng yêu nước là tình yêu đối với quê hương, đất nước; nỗ lực cố gắng không ngừng để dựng xây và phát triển đất nước ngày càng giàu mạnh hơn. Lòng yêu nước là tình cảm cao cả, thiêng liêng của mỗi người dành cho quê hương đất nước. Đó là yêu sông, yêu núi, yêu làng, yêu xóm, yêu người dân sống trên mảnh đất hình chữ S. Tình cảm ấy đơn giản, gần gũi và nằm ngay trong lời ăn tiếng nói hằng ngày của mỗi người. Mỗi chúng ta từ lúc sinh ra cho tới lúc lớn khôn và trưởng thành thì gia đình là nơi nuôi dưỡng, dạy dỗ. Đó là nơi chúng ta cần yêu thương đầu tiên. Mai này chúng ta lớn lên có trường học, xã hội, những người bạn xung quanh. Chúng ta cần phải san sẻ tình yêu thương của mình cho tất cả mọi người nếu có thể. Đôi khi lòng yêu nước chỉ là tình cảm đơn giản, bình dị như vậy nhưng lại có ý nghĩa rất lớn. </a:t>
            </a:r>
            <a:r>
              <a:rPr lang="vi-VN" sz="3600" b="1" dirty="0">
                <a:solidFill>
                  <a:srgbClr val="081C36"/>
                </a:solidFill>
                <a:latin typeface="+mj-lt"/>
              </a:rPr>
              <a:t>Lòng yêu nước ban đầu là lòng yêu những vật tầm thường nhất.</a:t>
            </a:r>
            <a:endParaRPr lang="en-US" sz="3600" b="1" dirty="0">
              <a:latin typeface="+mj-lt"/>
            </a:endParaRPr>
          </a:p>
        </p:txBody>
      </p:sp>
      <p:grpSp>
        <p:nvGrpSpPr>
          <p:cNvPr id="16" name="Group 15">
            <a:extLst>
              <a:ext uri="{FF2B5EF4-FFF2-40B4-BE49-F238E27FC236}">
                <a16:creationId xmlns:a16="http://schemas.microsoft.com/office/drawing/2014/main" id="{B8EFD780-1A51-4DD5-BF19-EB2F22BCD507}"/>
              </a:ext>
            </a:extLst>
          </p:cNvPr>
          <p:cNvGrpSpPr/>
          <p:nvPr/>
        </p:nvGrpSpPr>
        <p:grpSpPr>
          <a:xfrm>
            <a:off x="581159" y="1551803"/>
            <a:ext cx="5895841" cy="2056175"/>
            <a:chOff x="353529" y="2106987"/>
            <a:chExt cx="5895841" cy="2056175"/>
          </a:xfrm>
        </p:grpSpPr>
        <p:sp>
          <p:nvSpPr>
            <p:cNvPr id="17" name="Freeform 6"/>
            <p:cNvSpPr/>
            <p:nvPr/>
          </p:nvSpPr>
          <p:spPr>
            <a:xfrm>
              <a:off x="353529" y="2106987"/>
              <a:ext cx="5895841" cy="2056175"/>
            </a:xfrm>
            <a:custGeom>
              <a:avLst/>
              <a:gdLst/>
              <a:ahLst/>
              <a:cxnLst/>
              <a:rect l="l" t="t" r="r" b="b"/>
              <a:pathLst>
                <a:path w="5895841" h="2056175">
                  <a:moveTo>
                    <a:pt x="0" y="0"/>
                  </a:moveTo>
                  <a:lnTo>
                    <a:pt x="5895841" y="0"/>
                  </a:lnTo>
                  <a:lnTo>
                    <a:pt x="5895841" y="2056175"/>
                  </a:lnTo>
                  <a:lnTo>
                    <a:pt x="0" y="2056175"/>
                  </a:lnTo>
                  <a:lnTo>
                    <a:pt x="0" y="0"/>
                  </a:lnTo>
                  <a:close/>
                </a:path>
              </a:pathLst>
            </a:custGeom>
            <a:blipFill>
              <a:blip r:embed="rId7">
                <a:lum bright="70000" contrast="-70000"/>
                <a:extLst>
                  <a:ext uri="{96DAC541-7B7A-43D3-8B79-37D633B846F1}">
                    <asvg:svgBlip xmlns:asvg="http://schemas.microsoft.com/office/drawing/2016/SVG/main" r:embed="rId8"/>
                  </a:ext>
                </a:extLst>
              </a:blip>
              <a:stretch>
                <a:fillRect/>
              </a:stretch>
            </a:blipFill>
          </p:spPr>
          <p:txBody>
            <a:bodyPr/>
            <a:lstStyle/>
            <a:p>
              <a:endParaRPr lang="vi-VN"/>
            </a:p>
          </p:txBody>
        </p:sp>
        <p:sp>
          <p:nvSpPr>
            <p:cNvPr id="18" name="TextBox 9"/>
            <p:cNvSpPr txBox="1"/>
            <p:nvPr/>
          </p:nvSpPr>
          <p:spPr>
            <a:xfrm>
              <a:off x="685911" y="2765742"/>
              <a:ext cx="5314328" cy="738664"/>
            </a:xfrm>
            <a:prstGeom prst="rect">
              <a:avLst/>
            </a:prstGeom>
          </p:spPr>
          <p:txBody>
            <a:bodyPr wrap="square" lIns="0" tIns="0" rIns="0" bIns="0" rtlCol="0" anchor="t">
              <a:spAutoFit/>
            </a:bodyPr>
            <a:lstStyle/>
            <a:p>
              <a:pPr algn="ctr"/>
              <a:r>
                <a:rPr lang="en-US" sz="4800" spc="111" dirty="0" err="1">
                  <a:solidFill>
                    <a:srgbClr val="FF0000"/>
                  </a:solidFill>
                  <a:latin typeface="Times New Roman" panose="02020603050405020304" pitchFamily="18" charset="0"/>
                  <a:cs typeface="Times New Roman" panose="02020603050405020304" pitchFamily="18" charset="0"/>
                </a:rPr>
                <a:t>Đoạn</a:t>
              </a:r>
              <a:r>
                <a:rPr lang="en-US" sz="4800" spc="111" dirty="0">
                  <a:solidFill>
                    <a:srgbClr val="FF0000"/>
                  </a:solidFill>
                  <a:latin typeface="Times New Roman" panose="02020603050405020304" pitchFamily="18" charset="0"/>
                  <a:cs typeface="Times New Roman" panose="02020603050405020304" pitchFamily="18" charset="0"/>
                </a:rPr>
                <a:t> </a:t>
              </a:r>
              <a:r>
                <a:rPr lang="en-US" sz="4800" spc="111" dirty="0" err="1">
                  <a:solidFill>
                    <a:srgbClr val="FF0000"/>
                  </a:solidFill>
                  <a:latin typeface="Times New Roman" panose="02020603050405020304" pitchFamily="18" charset="0"/>
                  <a:cs typeface="Times New Roman" panose="02020603050405020304" pitchFamily="18" charset="0"/>
                </a:rPr>
                <a:t>văn</a:t>
              </a:r>
              <a:r>
                <a:rPr lang="en-US" sz="4800" spc="111" dirty="0">
                  <a:solidFill>
                    <a:srgbClr val="FF0000"/>
                  </a:solidFill>
                  <a:latin typeface="Times New Roman" panose="02020603050405020304" pitchFamily="18" charset="0"/>
                  <a:cs typeface="Times New Roman" panose="02020603050405020304" pitchFamily="18" charset="0"/>
                </a:rPr>
                <a:t> </a:t>
              </a:r>
              <a:r>
                <a:rPr lang="vi-VN" sz="4800" spc="111" dirty="0">
                  <a:solidFill>
                    <a:srgbClr val="FF0000"/>
                  </a:solidFill>
                  <a:latin typeface="Times New Roman" panose="02020603050405020304" pitchFamily="18" charset="0"/>
                  <a:cs typeface="Times New Roman" panose="02020603050405020304" pitchFamily="18" charset="0"/>
                </a:rPr>
                <a:t>quy nạp</a:t>
              </a:r>
              <a:endParaRPr lang="en-US" sz="4800" spc="111" dirty="0">
                <a:solidFill>
                  <a:srgbClr val="FF0000"/>
                </a:solidFill>
                <a:latin typeface="Times New Roman" panose="02020603050405020304" pitchFamily="18" charset="0"/>
                <a:cs typeface="Times New Roman" panose="02020603050405020304" pitchFamily="18" charset="0"/>
              </a:endParaRPr>
            </a:p>
          </p:txBody>
        </p:sp>
      </p:grpSp>
      <p:sp>
        <p:nvSpPr>
          <p:cNvPr id="2" name="TextBox 9">
            <a:extLst>
              <a:ext uri="{FF2B5EF4-FFF2-40B4-BE49-F238E27FC236}">
                <a16:creationId xmlns:a16="http://schemas.microsoft.com/office/drawing/2014/main" id="{B4BC6F15-EF9C-599E-D7F9-CD6C11B9E0B9}"/>
              </a:ext>
            </a:extLst>
          </p:cNvPr>
          <p:cNvSpPr txBox="1"/>
          <p:nvPr/>
        </p:nvSpPr>
        <p:spPr>
          <a:xfrm>
            <a:off x="3683494" y="918467"/>
            <a:ext cx="9641385" cy="952184"/>
          </a:xfrm>
          <a:prstGeom prst="rect">
            <a:avLst/>
          </a:prstGeom>
        </p:spPr>
        <p:txBody>
          <a:bodyPr lIns="0" tIns="0" rIns="0" bIns="0" rtlCol="0" anchor="t">
            <a:spAutoFit/>
          </a:bodyPr>
          <a:lstStyle/>
          <a:p>
            <a:pPr algn="ctr">
              <a:lnSpc>
                <a:spcPts val="7935"/>
              </a:lnSpc>
            </a:pPr>
            <a:r>
              <a:rPr lang="en-US" sz="6399" b="1" dirty="0" err="1">
                <a:solidFill>
                  <a:srgbClr val="332B04"/>
                </a:solidFill>
                <a:latin typeface="Times New Roman" panose="02020603050405020304" pitchFamily="18" charset="0"/>
                <a:cs typeface="Times New Roman" panose="02020603050405020304" pitchFamily="18" charset="0"/>
              </a:rPr>
              <a:t>Bài</a:t>
            </a:r>
            <a:r>
              <a:rPr lang="en-US" sz="6399" b="1" dirty="0">
                <a:solidFill>
                  <a:srgbClr val="332B04"/>
                </a:solidFill>
                <a:latin typeface="Times New Roman" panose="02020603050405020304" pitchFamily="18" charset="0"/>
                <a:cs typeface="Times New Roman" panose="02020603050405020304" pitchFamily="18" charset="0"/>
              </a:rPr>
              <a:t> </a:t>
            </a:r>
            <a:r>
              <a:rPr lang="en-US" sz="6399" b="1" dirty="0" err="1">
                <a:solidFill>
                  <a:srgbClr val="332B04"/>
                </a:solidFill>
                <a:latin typeface="Times New Roman" panose="02020603050405020304" pitchFamily="18" charset="0"/>
                <a:cs typeface="Times New Roman" panose="02020603050405020304" pitchFamily="18" charset="0"/>
              </a:rPr>
              <a:t>tập</a:t>
            </a:r>
            <a:r>
              <a:rPr lang="en-US" sz="6399" b="1" dirty="0">
                <a:solidFill>
                  <a:srgbClr val="332B04"/>
                </a:solidFill>
                <a:latin typeface="Times New Roman" panose="02020603050405020304" pitchFamily="18" charset="0"/>
                <a:cs typeface="Times New Roman" panose="02020603050405020304" pitchFamily="18" charset="0"/>
              </a:rPr>
              <a:t> 3</a:t>
            </a:r>
          </a:p>
        </p:txBody>
      </p:sp>
    </p:spTree>
    <p:extLst>
      <p:ext uri="{BB962C8B-B14F-4D97-AF65-F5344CB8AC3E}">
        <p14:creationId xmlns:p14="http://schemas.microsoft.com/office/powerpoint/2010/main" val="2128084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55941" y="1028700"/>
            <a:ext cx="16176118" cy="8229600"/>
          </a:xfrm>
          <a:custGeom>
            <a:avLst/>
            <a:gdLst/>
            <a:ahLst/>
            <a:cxnLst/>
            <a:rect l="l" t="t" r="r" b="b"/>
            <a:pathLst>
              <a:path w="16176118" h="8229600">
                <a:moveTo>
                  <a:pt x="0" y="0"/>
                </a:moveTo>
                <a:lnTo>
                  <a:pt x="16176118" y="0"/>
                </a:lnTo>
                <a:lnTo>
                  <a:pt x="16176118" y="8229600"/>
                </a:lnTo>
                <a:lnTo>
                  <a:pt x="0" y="82296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vi-VN"/>
          </a:p>
        </p:txBody>
      </p:sp>
      <p:sp>
        <p:nvSpPr>
          <p:cNvPr id="3" name="Freeform 3"/>
          <p:cNvSpPr/>
          <p:nvPr/>
        </p:nvSpPr>
        <p:spPr>
          <a:xfrm>
            <a:off x="2975789" y="1028700"/>
            <a:ext cx="12336421" cy="8229600"/>
          </a:xfrm>
          <a:custGeom>
            <a:avLst/>
            <a:gdLst/>
            <a:ahLst/>
            <a:cxnLst/>
            <a:rect l="l" t="t" r="r" b="b"/>
            <a:pathLst>
              <a:path w="9644062" h="8229600">
                <a:moveTo>
                  <a:pt x="0" y="0"/>
                </a:moveTo>
                <a:lnTo>
                  <a:pt x="9644062" y="0"/>
                </a:lnTo>
                <a:lnTo>
                  <a:pt x="9644062" y="8229600"/>
                </a:lnTo>
                <a:lnTo>
                  <a:pt x="0" y="82296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vi-VN"/>
          </a:p>
        </p:txBody>
      </p:sp>
      <p:sp>
        <p:nvSpPr>
          <p:cNvPr id="4" name="Freeform 4"/>
          <p:cNvSpPr/>
          <p:nvPr/>
        </p:nvSpPr>
        <p:spPr>
          <a:xfrm>
            <a:off x="4038600" y="3962400"/>
            <a:ext cx="9916833" cy="3262431"/>
          </a:xfrm>
          <a:custGeom>
            <a:avLst/>
            <a:gdLst/>
            <a:ahLst/>
            <a:cxnLst/>
            <a:rect l="l" t="t" r="r" b="b"/>
            <a:pathLst>
              <a:path w="5298457" h="818852">
                <a:moveTo>
                  <a:pt x="0" y="0"/>
                </a:moveTo>
                <a:lnTo>
                  <a:pt x="5298456" y="0"/>
                </a:lnTo>
                <a:lnTo>
                  <a:pt x="5298456" y="818852"/>
                </a:lnTo>
                <a:lnTo>
                  <a:pt x="0" y="81885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vi-VN"/>
          </a:p>
        </p:txBody>
      </p:sp>
      <p:sp>
        <p:nvSpPr>
          <p:cNvPr id="6" name="Freeform 6"/>
          <p:cNvSpPr/>
          <p:nvPr/>
        </p:nvSpPr>
        <p:spPr>
          <a:xfrm>
            <a:off x="10972800" y="6536297"/>
            <a:ext cx="7315200" cy="3750703"/>
          </a:xfrm>
          <a:custGeom>
            <a:avLst/>
            <a:gdLst/>
            <a:ahLst/>
            <a:cxnLst/>
            <a:rect l="l" t="t" r="r" b="b"/>
            <a:pathLst>
              <a:path w="7315200" h="3750703">
                <a:moveTo>
                  <a:pt x="0" y="0"/>
                </a:moveTo>
                <a:lnTo>
                  <a:pt x="7315200" y="0"/>
                </a:lnTo>
                <a:lnTo>
                  <a:pt x="7315200" y="3750703"/>
                </a:lnTo>
                <a:lnTo>
                  <a:pt x="0" y="375070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vi-VN"/>
          </a:p>
        </p:txBody>
      </p:sp>
      <p:sp>
        <p:nvSpPr>
          <p:cNvPr id="7" name="Freeform 7"/>
          <p:cNvSpPr/>
          <p:nvPr/>
        </p:nvSpPr>
        <p:spPr>
          <a:xfrm>
            <a:off x="-544047" y="7729828"/>
            <a:ext cx="3199976" cy="3056943"/>
          </a:xfrm>
          <a:custGeom>
            <a:avLst/>
            <a:gdLst/>
            <a:ahLst/>
            <a:cxnLst/>
            <a:rect l="l" t="t" r="r" b="b"/>
            <a:pathLst>
              <a:path w="3199976" h="3056943">
                <a:moveTo>
                  <a:pt x="0" y="0"/>
                </a:moveTo>
                <a:lnTo>
                  <a:pt x="3199976" y="0"/>
                </a:lnTo>
                <a:lnTo>
                  <a:pt x="3199976" y="3056944"/>
                </a:lnTo>
                <a:lnTo>
                  <a:pt x="0" y="3056944"/>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vi-VN"/>
          </a:p>
        </p:txBody>
      </p:sp>
      <p:sp>
        <p:nvSpPr>
          <p:cNvPr id="8" name="Freeform 8"/>
          <p:cNvSpPr/>
          <p:nvPr/>
        </p:nvSpPr>
        <p:spPr>
          <a:xfrm flipH="1" flipV="1">
            <a:off x="15632071" y="-499772"/>
            <a:ext cx="3199976" cy="3056943"/>
          </a:xfrm>
          <a:custGeom>
            <a:avLst/>
            <a:gdLst/>
            <a:ahLst/>
            <a:cxnLst/>
            <a:rect l="l" t="t" r="r" b="b"/>
            <a:pathLst>
              <a:path w="3199976" h="3056943">
                <a:moveTo>
                  <a:pt x="3199976" y="3056944"/>
                </a:moveTo>
                <a:lnTo>
                  <a:pt x="0" y="3056944"/>
                </a:lnTo>
                <a:lnTo>
                  <a:pt x="0" y="0"/>
                </a:lnTo>
                <a:lnTo>
                  <a:pt x="3199976" y="0"/>
                </a:lnTo>
                <a:lnTo>
                  <a:pt x="3199976" y="3056944"/>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vi-VN"/>
          </a:p>
        </p:txBody>
      </p:sp>
      <p:sp>
        <p:nvSpPr>
          <p:cNvPr id="9" name="Freeform 9"/>
          <p:cNvSpPr/>
          <p:nvPr/>
        </p:nvSpPr>
        <p:spPr>
          <a:xfrm>
            <a:off x="2615953" y="929259"/>
            <a:ext cx="1768239" cy="1866215"/>
          </a:xfrm>
          <a:custGeom>
            <a:avLst/>
            <a:gdLst/>
            <a:ahLst/>
            <a:cxnLst/>
            <a:rect l="l" t="t" r="r" b="b"/>
            <a:pathLst>
              <a:path w="1768239" h="1866215">
                <a:moveTo>
                  <a:pt x="0" y="0"/>
                </a:moveTo>
                <a:lnTo>
                  <a:pt x="1768239" y="0"/>
                </a:lnTo>
                <a:lnTo>
                  <a:pt x="1768239" y="1866215"/>
                </a:lnTo>
                <a:lnTo>
                  <a:pt x="0" y="1866215"/>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vi-VN"/>
          </a:p>
        </p:txBody>
      </p:sp>
      <p:sp>
        <p:nvSpPr>
          <p:cNvPr id="10" name="Freeform 10"/>
          <p:cNvSpPr/>
          <p:nvPr/>
        </p:nvSpPr>
        <p:spPr>
          <a:xfrm>
            <a:off x="-942566" y="-499772"/>
            <a:ext cx="3693745" cy="3714003"/>
          </a:xfrm>
          <a:custGeom>
            <a:avLst/>
            <a:gdLst/>
            <a:ahLst/>
            <a:cxnLst/>
            <a:rect l="l" t="t" r="r" b="b"/>
            <a:pathLst>
              <a:path w="3693745" h="3714003">
                <a:moveTo>
                  <a:pt x="0" y="0"/>
                </a:moveTo>
                <a:lnTo>
                  <a:pt x="3693745" y="0"/>
                </a:lnTo>
                <a:lnTo>
                  <a:pt x="3693745" y="3714003"/>
                </a:lnTo>
                <a:lnTo>
                  <a:pt x="0" y="3714003"/>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vi-VN"/>
          </a:p>
        </p:txBody>
      </p:sp>
      <p:pic>
        <p:nvPicPr>
          <p:cNvPr id="12" name="Picture 11">
            <a:extLst>
              <a:ext uri="{FF2B5EF4-FFF2-40B4-BE49-F238E27FC236}">
                <a16:creationId xmlns:a16="http://schemas.microsoft.com/office/drawing/2014/main" id="{506C2DD8-7178-6545-4849-FAC0126A5FAF}"/>
              </a:ext>
            </a:extLst>
          </p:cNvPr>
          <p:cNvPicPr>
            <a:picLocks noChangeAspect="1"/>
          </p:cNvPicPr>
          <p:nvPr/>
        </p:nvPicPr>
        <p:blipFill>
          <a:blip r:embed="rId19"/>
          <a:stretch>
            <a:fillRect/>
          </a:stretch>
        </p:blipFill>
        <p:spPr>
          <a:xfrm>
            <a:off x="3863739" y="1598109"/>
            <a:ext cx="10266554" cy="4938188"/>
          </a:xfrm>
          <a:prstGeom prst="rect">
            <a:avLst/>
          </a:prstGeom>
        </p:spPr>
      </p:pic>
    </p:spTree>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55941" y="1028700"/>
            <a:ext cx="16176118" cy="8229600"/>
          </a:xfrm>
          <a:custGeom>
            <a:avLst/>
            <a:gdLst/>
            <a:ahLst/>
            <a:cxnLst/>
            <a:rect l="l" t="t" r="r" b="b"/>
            <a:pathLst>
              <a:path w="16176118" h="8229600">
                <a:moveTo>
                  <a:pt x="0" y="0"/>
                </a:moveTo>
                <a:lnTo>
                  <a:pt x="16176118" y="0"/>
                </a:lnTo>
                <a:lnTo>
                  <a:pt x="16176118" y="8229600"/>
                </a:lnTo>
                <a:lnTo>
                  <a:pt x="0" y="82296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vi-VN"/>
          </a:p>
        </p:txBody>
      </p:sp>
      <p:sp>
        <p:nvSpPr>
          <p:cNvPr id="3" name="Freeform 3"/>
          <p:cNvSpPr/>
          <p:nvPr/>
        </p:nvSpPr>
        <p:spPr>
          <a:xfrm>
            <a:off x="3376866" y="1870651"/>
            <a:ext cx="11534268" cy="6545697"/>
          </a:xfrm>
          <a:custGeom>
            <a:avLst/>
            <a:gdLst/>
            <a:ahLst/>
            <a:cxnLst/>
            <a:rect l="l" t="t" r="r" b="b"/>
            <a:pathLst>
              <a:path w="11534268" h="6545697">
                <a:moveTo>
                  <a:pt x="0" y="0"/>
                </a:moveTo>
                <a:lnTo>
                  <a:pt x="11534268" y="0"/>
                </a:lnTo>
                <a:lnTo>
                  <a:pt x="11534268" y="6545698"/>
                </a:lnTo>
                <a:lnTo>
                  <a:pt x="0" y="654569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vi-VN"/>
          </a:p>
        </p:txBody>
      </p:sp>
      <p:sp>
        <p:nvSpPr>
          <p:cNvPr id="4" name="Freeform 4"/>
          <p:cNvSpPr/>
          <p:nvPr/>
        </p:nvSpPr>
        <p:spPr>
          <a:xfrm>
            <a:off x="-790931" y="7701446"/>
            <a:ext cx="3693745" cy="3714003"/>
          </a:xfrm>
          <a:custGeom>
            <a:avLst/>
            <a:gdLst/>
            <a:ahLst/>
            <a:cxnLst/>
            <a:rect l="l" t="t" r="r" b="b"/>
            <a:pathLst>
              <a:path w="3693745" h="3714003">
                <a:moveTo>
                  <a:pt x="0" y="0"/>
                </a:moveTo>
                <a:lnTo>
                  <a:pt x="3693744" y="0"/>
                </a:lnTo>
                <a:lnTo>
                  <a:pt x="3693744" y="3714003"/>
                </a:lnTo>
                <a:lnTo>
                  <a:pt x="0" y="371400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vi-VN"/>
          </a:p>
        </p:txBody>
      </p:sp>
      <p:sp>
        <p:nvSpPr>
          <p:cNvPr id="5" name="Freeform 5"/>
          <p:cNvSpPr/>
          <p:nvPr/>
        </p:nvSpPr>
        <p:spPr>
          <a:xfrm flipH="1" flipV="1">
            <a:off x="15632071" y="-499772"/>
            <a:ext cx="3199976" cy="3056943"/>
          </a:xfrm>
          <a:custGeom>
            <a:avLst/>
            <a:gdLst/>
            <a:ahLst/>
            <a:cxnLst/>
            <a:rect l="l" t="t" r="r" b="b"/>
            <a:pathLst>
              <a:path w="3199976" h="3056943">
                <a:moveTo>
                  <a:pt x="3199976" y="3056944"/>
                </a:moveTo>
                <a:lnTo>
                  <a:pt x="0" y="3056944"/>
                </a:lnTo>
                <a:lnTo>
                  <a:pt x="0" y="0"/>
                </a:lnTo>
                <a:lnTo>
                  <a:pt x="3199976" y="0"/>
                </a:lnTo>
                <a:lnTo>
                  <a:pt x="3199976" y="3056944"/>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vi-VN"/>
          </a:p>
        </p:txBody>
      </p:sp>
      <p:sp>
        <p:nvSpPr>
          <p:cNvPr id="6" name="Freeform 6"/>
          <p:cNvSpPr/>
          <p:nvPr/>
        </p:nvSpPr>
        <p:spPr>
          <a:xfrm>
            <a:off x="13461689" y="6574463"/>
            <a:ext cx="2170382" cy="2253967"/>
          </a:xfrm>
          <a:custGeom>
            <a:avLst/>
            <a:gdLst/>
            <a:ahLst/>
            <a:cxnLst/>
            <a:rect l="l" t="t" r="r" b="b"/>
            <a:pathLst>
              <a:path w="2170382" h="2253967">
                <a:moveTo>
                  <a:pt x="0" y="0"/>
                </a:moveTo>
                <a:lnTo>
                  <a:pt x="2170382" y="0"/>
                </a:lnTo>
                <a:lnTo>
                  <a:pt x="2170382" y="2253967"/>
                </a:lnTo>
                <a:lnTo>
                  <a:pt x="0" y="2253967"/>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vi-VN"/>
          </a:p>
        </p:txBody>
      </p:sp>
      <p:sp>
        <p:nvSpPr>
          <p:cNvPr id="8" name="Freeform 8"/>
          <p:cNvSpPr/>
          <p:nvPr/>
        </p:nvSpPr>
        <p:spPr>
          <a:xfrm flipV="1">
            <a:off x="-544047" y="-499772"/>
            <a:ext cx="3199976" cy="3056943"/>
          </a:xfrm>
          <a:custGeom>
            <a:avLst/>
            <a:gdLst/>
            <a:ahLst/>
            <a:cxnLst/>
            <a:rect l="l" t="t" r="r" b="b"/>
            <a:pathLst>
              <a:path w="3199976" h="3056943">
                <a:moveTo>
                  <a:pt x="0" y="3056944"/>
                </a:moveTo>
                <a:lnTo>
                  <a:pt x="3199976" y="3056944"/>
                </a:lnTo>
                <a:lnTo>
                  <a:pt x="3199976" y="0"/>
                </a:lnTo>
                <a:lnTo>
                  <a:pt x="0" y="0"/>
                </a:lnTo>
                <a:lnTo>
                  <a:pt x="0" y="3056944"/>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vi-VN"/>
          </a:p>
        </p:txBody>
      </p:sp>
      <p:pic>
        <p:nvPicPr>
          <p:cNvPr id="9" name="Picture 8">
            <a:extLst>
              <a:ext uri="{FF2B5EF4-FFF2-40B4-BE49-F238E27FC236}">
                <a16:creationId xmlns:a16="http://schemas.microsoft.com/office/drawing/2014/main" id="{F53AEF78-B65C-B3EC-5457-38B34CFE7BE3}"/>
              </a:ext>
            </a:extLst>
          </p:cNvPr>
          <p:cNvPicPr>
            <a:picLocks noChangeAspect="1"/>
          </p:cNvPicPr>
          <p:nvPr/>
        </p:nvPicPr>
        <p:blipFill>
          <a:blip r:embed="rId15"/>
          <a:stretch>
            <a:fillRect/>
          </a:stretch>
        </p:blipFill>
        <p:spPr>
          <a:xfrm>
            <a:off x="4202763" y="3116404"/>
            <a:ext cx="9882473" cy="4054191"/>
          </a:xfrm>
          <a:prstGeom prst="rect">
            <a:avLst/>
          </a:prstGeom>
        </p:spPr>
      </p:pic>
    </p:spTree>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F546874-3211-30CE-28A1-B5794C96AA85}"/>
              </a:ext>
            </a:extLst>
          </p:cNvPr>
          <p:cNvSpPr txBox="1"/>
          <p:nvPr/>
        </p:nvSpPr>
        <p:spPr>
          <a:xfrm>
            <a:off x="1371600" y="4216277"/>
            <a:ext cx="9220200" cy="2123658"/>
          </a:xfrm>
          <a:prstGeom prst="rect">
            <a:avLst/>
          </a:prstGeom>
          <a:noFill/>
        </p:spPr>
        <p:txBody>
          <a:bodyPr wrap="square">
            <a:spAutoFit/>
          </a:bodyPr>
          <a:lstStyle/>
          <a:p>
            <a:pPr algn="just"/>
            <a:r>
              <a:rPr lang="vi-VN" sz="4400" b="0" i="0" dirty="0">
                <a:effectLst/>
                <a:latin typeface="Times New Roman" panose="02020603050405020304" pitchFamily="18" charset="0"/>
                <a:cs typeface="Times New Roman" panose="02020603050405020304" pitchFamily="18" charset="0"/>
              </a:rPr>
              <a:t>Dựa vào phần tri thức ngữ văn, SGK trang 58 và SGK trang 64-65, hoàn thành Phiếu học tập sau:</a:t>
            </a:r>
            <a:endParaRPr lang="en-US" sz="4400"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F8EF43A4-2C4D-931F-941C-9A534638A3A1}"/>
              </a:ext>
            </a:extLst>
          </p:cNvPr>
          <p:cNvPicPr>
            <a:picLocks noChangeAspect="1"/>
          </p:cNvPicPr>
          <p:nvPr/>
        </p:nvPicPr>
        <p:blipFill>
          <a:blip r:embed="rId3"/>
          <a:stretch>
            <a:fillRect/>
          </a:stretch>
        </p:blipFill>
        <p:spPr>
          <a:xfrm>
            <a:off x="1600200" y="1790697"/>
            <a:ext cx="12138188" cy="2938527"/>
          </a:xfrm>
          <a:prstGeom prst="rect">
            <a:avLst/>
          </a:prstGeom>
        </p:spPr>
      </p:pic>
      <p:sp>
        <p:nvSpPr>
          <p:cNvPr id="7" name="TextBox 6">
            <a:extLst>
              <a:ext uri="{FF2B5EF4-FFF2-40B4-BE49-F238E27FC236}">
                <a16:creationId xmlns:a16="http://schemas.microsoft.com/office/drawing/2014/main" id="{1E2A30FE-911B-8502-4153-BFF536526B88}"/>
              </a:ext>
            </a:extLst>
          </p:cNvPr>
          <p:cNvSpPr txBox="1"/>
          <p:nvPr/>
        </p:nvSpPr>
        <p:spPr>
          <a:xfrm>
            <a:off x="692600" y="327606"/>
            <a:ext cx="16909600" cy="1477328"/>
          </a:xfrm>
          <a:prstGeom prst="rect">
            <a:avLst/>
          </a:prstGeom>
        </p:spPr>
        <p:txBody>
          <a:bodyPr wrap="square" lIns="0" tIns="0" rIns="0" bIns="0" rtlCol="0" anchor="t">
            <a:spAutoFit/>
          </a:bodyPr>
          <a:lstStyle/>
          <a:p>
            <a:pPr algn="just"/>
            <a:r>
              <a:rPr lang="en-US" sz="4800" b="1" dirty="0">
                <a:solidFill>
                  <a:srgbClr val="C00000"/>
                </a:solidFill>
                <a:latin typeface="Times New Roman" panose="02020603050405020304" pitchFamily="18" charset="0"/>
                <a:cs typeface="Times New Roman" panose="02020603050405020304" pitchFamily="18" charset="0"/>
              </a:rPr>
              <a:t>1. </a:t>
            </a:r>
            <a:r>
              <a:rPr lang="vi-VN" sz="4800" b="1" dirty="0">
                <a:solidFill>
                  <a:srgbClr val="C00000"/>
                </a:solidFill>
                <a:latin typeface="Times New Roman" panose="02020603050405020304" pitchFamily="18" charset="0"/>
                <a:cs typeface="Times New Roman" panose="02020603050405020304" pitchFamily="18" charset="0"/>
              </a:rPr>
              <a:t>Nhận biết đặc điểm của kiểu tổ chức đoạn văn đoạn văn diễn dịch, đoạn văn quy nạp</a:t>
            </a:r>
            <a:endParaRPr lang="en-US" sz="4800" b="1" dirty="0">
              <a:solidFill>
                <a:srgbClr val="C00000"/>
              </a:solidFill>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49E691BB-9A6C-0204-3F59-577C2C77B758}"/>
              </a:ext>
            </a:extLst>
          </p:cNvPr>
          <p:cNvPicPr>
            <a:picLocks noChangeAspect="1"/>
          </p:cNvPicPr>
          <p:nvPr/>
        </p:nvPicPr>
        <p:blipFill>
          <a:blip r:embed="rId4"/>
          <a:stretch>
            <a:fillRect/>
          </a:stretch>
        </p:blipFill>
        <p:spPr>
          <a:xfrm>
            <a:off x="10941280" y="1359666"/>
            <a:ext cx="6127520" cy="8724578"/>
          </a:xfrm>
          <a:prstGeom prst="rect">
            <a:avLst/>
          </a:prstGeom>
        </p:spPr>
      </p:pic>
      <p:sp>
        <p:nvSpPr>
          <p:cNvPr id="11" name="Freeform 3">
            <a:extLst>
              <a:ext uri="{FF2B5EF4-FFF2-40B4-BE49-F238E27FC236}">
                <a16:creationId xmlns:a16="http://schemas.microsoft.com/office/drawing/2014/main" id="{3FC601A5-0E54-ACCF-82BE-C2A24121EE6C}"/>
              </a:ext>
            </a:extLst>
          </p:cNvPr>
          <p:cNvSpPr/>
          <p:nvPr/>
        </p:nvSpPr>
        <p:spPr>
          <a:xfrm flipH="1">
            <a:off x="33130" y="6200361"/>
            <a:ext cx="3336729" cy="4114800"/>
          </a:xfrm>
          <a:custGeom>
            <a:avLst/>
            <a:gdLst/>
            <a:ahLst/>
            <a:cxnLst/>
            <a:rect l="l" t="t" r="r" b="b"/>
            <a:pathLst>
              <a:path w="3336729" h="4114800">
                <a:moveTo>
                  <a:pt x="3336729" y="0"/>
                </a:moveTo>
                <a:lnTo>
                  <a:pt x="0" y="0"/>
                </a:lnTo>
                <a:lnTo>
                  <a:pt x="0" y="4114800"/>
                </a:lnTo>
                <a:lnTo>
                  <a:pt x="3336729" y="4114800"/>
                </a:lnTo>
                <a:lnTo>
                  <a:pt x="3336729"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vi-VN"/>
          </a:p>
        </p:txBody>
      </p:sp>
    </p:spTree>
    <p:extLst>
      <p:ext uri="{BB962C8B-B14F-4D97-AF65-F5344CB8AC3E}">
        <p14:creationId xmlns:p14="http://schemas.microsoft.com/office/powerpoint/2010/main" val="1327963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8"/>
          <p:cNvSpPr txBox="1"/>
          <p:nvPr/>
        </p:nvSpPr>
        <p:spPr>
          <a:xfrm>
            <a:off x="560547" y="4686300"/>
            <a:ext cx="5730149" cy="4924425"/>
          </a:xfrm>
          <a:prstGeom prst="rect">
            <a:avLst/>
          </a:prstGeom>
        </p:spPr>
        <p:txBody>
          <a:bodyPr wrap="square" lIns="0" tIns="0" rIns="0" bIns="0" rtlCol="0" anchor="t">
            <a:spAutoFit/>
          </a:bodyPr>
          <a:lstStyle/>
          <a:p>
            <a:pPr algn="just"/>
            <a:r>
              <a:rPr lang="en-US" sz="4000" spc="87" dirty="0">
                <a:latin typeface="Times New Roman" panose="02020603050405020304" pitchFamily="18" charset="0"/>
                <a:cs typeface="Times New Roman" panose="02020603050405020304" pitchFamily="18" charset="0"/>
              </a:rPr>
              <a:t>- </a:t>
            </a:r>
            <a:r>
              <a:rPr lang="en-US" sz="4000" spc="87" dirty="0" err="1">
                <a:latin typeface="Times New Roman" panose="02020603050405020304" pitchFamily="18" charset="0"/>
                <a:cs typeface="Times New Roman" panose="02020603050405020304" pitchFamily="18" charset="0"/>
              </a:rPr>
              <a:t>Có</a:t>
            </a:r>
            <a:r>
              <a:rPr lang="en-US" sz="4000" spc="87" dirty="0">
                <a:latin typeface="Times New Roman" panose="02020603050405020304" pitchFamily="18" charset="0"/>
                <a:cs typeface="Times New Roman" panose="02020603050405020304" pitchFamily="18" charset="0"/>
              </a:rPr>
              <a:t> </a:t>
            </a:r>
            <a:r>
              <a:rPr lang="en-US" sz="4000" spc="87" dirty="0" err="1">
                <a:latin typeface="Times New Roman" panose="02020603050405020304" pitchFamily="18" charset="0"/>
                <a:cs typeface="Times New Roman" panose="02020603050405020304" pitchFamily="18" charset="0"/>
              </a:rPr>
              <a:t>câu</a:t>
            </a:r>
            <a:r>
              <a:rPr lang="en-US" sz="4000" spc="87" dirty="0">
                <a:latin typeface="Times New Roman" panose="02020603050405020304" pitchFamily="18" charset="0"/>
                <a:cs typeface="Times New Roman" panose="02020603050405020304" pitchFamily="18" charset="0"/>
              </a:rPr>
              <a:t> </a:t>
            </a:r>
            <a:r>
              <a:rPr lang="en-US" sz="4000" spc="87" dirty="0" err="1">
                <a:latin typeface="Times New Roman" panose="02020603050405020304" pitchFamily="18" charset="0"/>
                <a:cs typeface="Times New Roman" panose="02020603050405020304" pitchFamily="18" charset="0"/>
              </a:rPr>
              <a:t>chủ</a:t>
            </a:r>
            <a:r>
              <a:rPr lang="en-US" sz="4000" spc="87" dirty="0">
                <a:latin typeface="Times New Roman" panose="02020603050405020304" pitchFamily="18" charset="0"/>
                <a:cs typeface="Times New Roman" panose="02020603050405020304" pitchFamily="18" charset="0"/>
              </a:rPr>
              <a:t> </a:t>
            </a:r>
            <a:r>
              <a:rPr lang="en-US" sz="4000" spc="87" dirty="0" err="1">
                <a:latin typeface="Times New Roman" panose="02020603050405020304" pitchFamily="18" charset="0"/>
                <a:cs typeface="Times New Roman" panose="02020603050405020304" pitchFamily="18" charset="0"/>
              </a:rPr>
              <a:t>đề</a:t>
            </a:r>
            <a:r>
              <a:rPr lang="en-US" sz="4000" spc="87" dirty="0">
                <a:latin typeface="Times New Roman" panose="02020603050405020304" pitchFamily="18" charset="0"/>
                <a:cs typeface="Times New Roman" panose="02020603050405020304" pitchFamily="18" charset="0"/>
              </a:rPr>
              <a:t> </a:t>
            </a:r>
            <a:r>
              <a:rPr lang="en-US" sz="4000" spc="87" dirty="0" err="1">
                <a:latin typeface="Times New Roman" panose="02020603050405020304" pitchFamily="18" charset="0"/>
                <a:cs typeface="Times New Roman" panose="02020603050405020304" pitchFamily="18" charset="0"/>
              </a:rPr>
              <a:t>đứng</a:t>
            </a:r>
            <a:r>
              <a:rPr lang="en-US" sz="4000" spc="87" dirty="0">
                <a:latin typeface="Times New Roman" panose="02020603050405020304" pitchFamily="18" charset="0"/>
                <a:cs typeface="Times New Roman" panose="02020603050405020304" pitchFamily="18" charset="0"/>
              </a:rPr>
              <a:t> </a:t>
            </a:r>
            <a:r>
              <a:rPr lang="en-US" sz="4000" spc="87" dirty="0" err="1">
                <a:latin typeface="Times New Roman" panose="02020603050405020304" pitchFamily="18" charset="0"/>
                <a:cs typeface="Times New Roman" panose="02020603050405020304" pitchFamily="18" charset="0"/>
              </a:rPr>
              <a:t>đầu</a:t>
            </a:r>
            <a:r>
              <a:rPr lang="en-US" sz="4000" spc="87" dirty="0">
                <a:latin typeface="Times New Roman" panose="02020603050405020304" pitchFamily="18" charset="0"/>
                <a:cs typeface="Times New Roman" panose="02020603050405020304" pitchFamily="18" charset="0"/>
              </a:rPr>
              <a:t> </a:t>
            </a:r>
            <a:r>
              <a:rPr lang="en-US" sz="4000" spc="87" dirty="0" err="1">
                <a:latin typeface="Times New Roman" panose="02020603050405020304" pitchFamily="18" charset="0"/>
                <a:cs typeface="Times New Roman" panose="02020603050405020304" pitchFamily="18" charset="0"/>
              </a:rPr>
              <a:t>đoạn</a:t>
            </a:r>
            <a:r>
              <a:rPr lang="vi-VN" sz="4000" spc="87" dirty="0">
                <a:latin typeface="Times New Roman" panose="02020603050405020304" pitchFamily="18" charset="0"/>
                <a:cs typeface="Times New Roman" panose="02020603050405020304" pitchFamily="18" charset="0"/>
              </a:rPr>
              <a:t> (khẳng định hai nét đặc sắc của tiếng Việt là đẹp và hay)</a:t>
            </a:r>
          </a:p>
          <a:p>
            <a:pPr algn="just"/>
            <a:r>
              <a:rPr lang="vi-VN" sz="4000" spc="87" dirty="0">
                <a:latin typeface="Times New Roman" panose="02020603050405020304" pitchFamily="18" charset="0"/>
                <a:cs typeface="Times New Roman" panose="02020603050405020304" pitchFamily="18" charset="0"/>
              </a:rPr>
              <a:t>- Các câu tiếp theo khẳng định cái đẹp, cái hay được thể hiện cụ thể như thế nào</a:t>
            </a:r>
            <a:endParaRPr lang="en-US" sz="4000" spc="87" dirty="0">
              <a:latin typeface="Times New Roman" panose="02020603050405020304" pitchFamily="18" charset="0"/>
              <a:cs typeface="Times New Roman" panose="02020603050405020304" pitchFamily="18" charset="0"/>
            </a:endParaRPr>
          </a:p>
        </p:txBody>
      </p:sp>
      <p:grpSp>
        <p:nvGrpSpPr>
          <p:cNvPr id="12" name="Group 11">
            <a:extLst>
              <a:ext uri="{FF2B5EF4-FFF2-40B4-BE49-F238E27FC236}">
                <a16:creationId xmlns:a16="http://schemas.microsoft.com/office/drawing/2014/main" id="{B8EFD780-1A51-4DD5-BF19-EB2F22BCD507}"/>
              </a:ext>
            </a:extLst>
          </p:cNvPr>
          <p:cNvGrpSpPr/>
          <p:nvPr/>
        </p:nvGrpSpPr>
        <p:grpSpPr>
          <a:xfrm>
            <a:off x="381000" y="2400300"/>
            <a:ext cx="5895841" cy="2056175"/>
            <a:chOff x="353529" y="2106987"/>
            <a:chExt cx="5895841" cy="2056175"/>
          </a:xfrm>
        </p:grpSpPr>
        <p:sp>
          <p:nvSpPr>
            <p:cNvPr id="13" name="Freeform 6"/>
            <p:cNvSpPr/>
            <p:nvPr/>
          </p:nvSpPr>
          <p:spPr>
            <a:xfrm>
              <a:off x="353529" y="2106987"/>
              <a:ext cx="5895841" cy="2056175"/>
            </a:xfrm>
            <a:custGeom>
              <a:avLst/>
              <a:gdLst/>
              <a:ahLst/>
              <a:cxnLst/>
              <a:rect l="l" t="t" r="r" b="b"/>
              <a:pathLst>
                <a:path w="5895841" h="2056175">
                  <a:moveTo>
                    <a:pt x="0" y="0"/>
                  </a:moveTo>
                  <a:lnTo>
                    <a:pt x="5895841" y="0"/>
                  </a:lnTo>
                  <a:lnTo>
                    <a:pt x="5895841" y="2056175"/>
                  </a:lnTo>
                  <a:lnTo>
                    <a:pt x="0" y="2056175"/>
                  </a:lnTo>
                  <a:lnTo>
                    <a:pt x="0" y="0"/>
                  </a:lnTo>
                  <a:close/>
                </a:path>
              </a:pathLst>
            </a:custGeom>
            <a:blipFill>
              <a:blip r:embed="rId3">
                <a:lum bright="70000" contrast="-70000"/>
                <a:extLst>
                  <a:ext uri="{96DAC541-7B7A-43D3-8B79-37D633B846F1}">
                    <asvg:svgBlip xmlns:asvg="http://schemas.microsoft.com/office/drawing/2016/SVG/main" r:embed="rId4"/>
                  </a:ext>
                </a:extLst>
              </a:blip>
              <a:stretch>
                <a:fillRect/>
              </a:stretch>
            </a:blipFill>
          </p:spPr>
          <p:txBody>
            <a:bodyPr/>
            <a:lstStyle/>
            <a:p>
              <a:endParaRPr lang="vi-VN"/>
            </a:p>
          </p:txBody>
        </p:sp>
        <p:sp>
          <p:nvSpPr>
            <p:cNvPr id="14" name="TextBox 9"/>
            <p:cNvSpPr txBox="1"/>
            <p:nvPr/>
          </p:nvSpPr>
          <p:spPr>
            <a:xfrm>
              <a:off x="685911" y="2765742"/>
              <a:ext cx="5314328" cy="738664"/>
            </a:xfrm>
            <a:prstGeom prst="rect">
              <a:avLst/>
            </a:prstGeom>
          </p:spPr>
          <p:txBody>
            <a:bodyPr wrap="square" lIns="0" tIns="0" rIns="0" bIns="0" rtlCol="0" anchor="t">
              <a:spAutoFit/>
            </a:bodyPr>
            <a:lstStyle/>
            <a:p>
              <a:pPr algn="ctr"/>
              <a:r>
                <a:rPr lang="en-US" sz="4800" spc="111" dirty="0" err="1">
                  <a:solidFill>
                    <a:srgbClr val="FF0000"/>
                  </a:solidFill>
                  <a:latin typeface="Times New Roman" panose="02020603050405020304" pitchFamily="18" charset="0"/>
                  <a:cs typeface="Times New Roman" panose="02020603050405020304" pitchFamily="18" charset="0"/>
                </a:rPr>
                <a:t>Đoạn</a:t>
              </a:r>
              <a:r>
                <a:rPr lang="en-US" sz="4800" spc="111" dirty="0">
                  <a:solidFill>
                    <a:srgbClr val="FF0000"/>
                  </a:solidFill>
                  <a:latin typeface="Times New Roman" panose="02020603050405020304" pitchFamily="18" charset="0"/>
                  <a:cs typeface="Times New Roman" panose="02020603050405020304" pitchFamily="18" charset="0"/>
                </a:rPr>
                <a:t> </a:t>
              </a:r>
              <a:r>
                <a:rPr lang="en-US" sz="4800" spc="111" dirty="0" err="1">
                  <a:solidFill>
                    <a:srgbClr val="FF0000"/>
                  </a:solidFill>
                  <a:latin typeface="Times New Roman" panose="02020603050405020304" pitchFamily="18" charset="0"/>
                  <a:cs typeface="Times New Roman" panose="02020603050405020304" pitchFamily="18" charset="0"/>
                </a:rPr>
                <a:t>văn</a:t>
              </a:r>
              <a:r>
                <a:rPr lang="en-US" sz="4800" spc="111" dirty="0">
                  <a:solidFill>
                    <a:srgbClr val="FF0000"/>
                  </a:solidFill>
                  <a:latin typeface="Times New Roman" panose="02020603050405020304" pitchFamily="18" charset="0"/>
                  <a:cs typeface="Times New Roman" panose="02020603050405020304" pitchFamily="18" charset="0"/>
                </a:rPr>
                <a:t> </a:t>
              </a:r>
              <a:r>
                <a:rPr lang="en-US" sz="4800" spc="111" dirty="0" err="1">
                  <a:solidFill>
                    <a:srgbClr val="FF0000"/>
                  </a:solidFill>
                  <a:latin typeface="Times New Roman" panose="02020603050405020304" pitchFamily="18" charset="0"/>
                  <a:cs typeface="Times New Roman" panose="02020603050405020304" pitchFamily="18" charset="0"/>
                </a:rPr>
                <a:t>diễn</a:t>
              </a:r>
              <a:r>
                <a:rPr lang="en-US" sz="4800" spc="111" dirty="0">
                  <a:solidFill>
                    <a:srgbClr val="FF0000"/>
                  </a:solidFill>
                  <a:latin typeface="Times New Roman" panose="02020603050405020304" pitchFamily="18" charset="0"/>
                  <a:cs typeface="Times New Roman" panose="02020603050405020304" pitchFamily="18" charset="0"/>
                </a:rPr>
                <a:t> </a:t>
              </a:r>
              <a:r>
                <a:rPr lang="en-US" sz="4800" spc="111" dirty="0" err="1">
                  <a:solidFill>
                    <a:srgbClr val="FF0000"/>
                  </a:solidFill>
                  <a:latin typeface="Times New Roman" panose="02020603050405020304" pitchFamily="18" charset="0"/>
                  <a:cs typeface="Times New Roman" panose="02020603050405020304" pitchFamily="18" charset="0"/>
                </a:rPr>
                <a:t>dịch</a:t>
              </a:r>
              <a:endParaRPr lang="en-US" sz="4800" spc="111" dirty="0">
                <a:solidFill>
                  <a:srgbClr val="FF0000"/>
                </a:solidFill>
                <a:latin typeface="Times New Roman" panose="02020603050405020304" pitchFamily="18" charset="0"/>
                <a:cs typeface="Times New Roman" panose="02020603050405020304" pitchFamily="18" charset="0"/>
              </a:endParaRPr>
            </a:p>
          </p:txBody>
        </p:sp>
      </p:grpSp>
      <p:sp>
        <p:nvSpPr>
          <p:cNvPr id="5" name="Rectangle 4"/>
          <p:cNvSpPr/>
          <p:nvPr/>
        </p:nvSpPr>
        <p:spPr>
          <a:xfrm>
            <a:off x="7358494" y="2487975"/>
            <a:ext cx="10396105" cy="6863417"/>
          </a:xfrm>
          <a:prstGeom prst="rect">
            <a:avLst/>
          </a:prstGeom>
          <a:solidFill>
            <a:schemeClr val="bg1"/>
          </a:solidFill>
        </p:spPr>
        <p:txBody>
          <a:bodyPr wrap="square">
            <a:spAutoFit/>
          </a:bodyPr>
          <a:lstStyle/>
          <a:p>
            <a:pPr algn="just"/>
            <a:r>
              <a:rPr lang="vi-VN" sz="4400" b="1" dirty="0">
                <a:latin typeface="+mj-lt"/>
              </a:rPr>
              <a:t>     Tiếng Việt có những đặc sắc của một thứ tiếng đẹp, một thứ tiếng hay. </a:t>
            </a:r>
            <a:r>
              <a:rPr lang="vi-VN" sz="4400" dirty="0">
                <a:latin typeface="+mj-lt"/>
              </a:rPr>
              <a:t>Nói thế có nghĩa là nói rằng: tiếng Việt là một thứ tiếng hài hòa về mặt âm hưởng, thanh điệu mà cũng rất tế nhị, uyển chuyển trong cách đặt câu. Nói thế cũng có nghĩa là nói rằng: tiếng Việt có đầy đủ khả năng để diễn đạt tình cảm, tư tưởng của người Việt Nam và để thỏa mãn cho yêu cầu của đời sống văn hóa nước nhà qua các thời kì lịch sử.</a:t>
            </a:r>
            <a:endParaRPr lang="en-US" sz="4400" dirty="0">
              <a:latin typeface="+mj-lt"/>
            </a:endParaRPr>
          </a:p>
        </p:txBody>
      </p:sp>
      <p:sp>
        <p:nvSpPr>
          <p:cNvPr id="16" name="Freeform 2"/>
          <p:cNvSpPr/>
          <p:nvPr/>
        </p:nvSpPr>
        <p:spPr>
          <a:xfrm rot="-327394">
            <a:off x="7497716" y="9604082"/>
            <a:ext cx="5376186" cy="1290285"/>
          </a:xfrm>
          <a:custGeom>
            <a:avLst/>
            <a:gdLst/>
            <a:ahLst/>
            <a:cxnLst/>
            <a:rect l="l" t="t" r="r" b="b"/>
            <a:pathLst>
              <a:path w="5376186" h="1290285">
                <a:moveTo>
                  <a:pt x="0" y="0"/>
                </a:moveTo>
                <a:lnTo>
                  <a:pt x="5376186" y="0"/>
                </a:lnTo>
                <a:lnTo>
                  <a:pt x="5376186" y="1290285"/>
                </a:lnTo>
                <a:lnTo>
                  <a:pt x="0" y="129028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vi-VN"/>
          </a:p>
        </p:txBody>
      </p:sp>
      <p:sp>
        <p:nvSpPr>
          <p:cNvPr id="17" name="Freeform 2">
            <a:extLst>
              <a:ext uri="{FF2B5EF4-FFF2-40B4-BE49-F238E27FC236}">
                <a16:creationId xmlns:a16="http://schemas.microsoft.com/office/drawing/2014/main" id="{FF8087E7-D805-4FD2-97F6-C1701BEC5ACD}"/>
              </a:ext>
            </a:extLst>
          </p:cNvPr>
          <p:cNvSpPr/>
          <p:nvPr/>
        </p:nvSpPr>
        <p:spPr>
          <a:xfrm>
            <a:off x="16533066" y="-1064696"/>
            <a:ext cx="4986603" cy="3054295"/>
          </a:xfrm>
          <a:custGeom>
            <a:avLst/>
            <a:gdLst/>
            <a:ahLst/>
            <a:cxnLst/>
            <a:rect l="l" t="t" r="r" b="b"/>
            <a:pathLst>
              <a:path w="4986603" h="3054295">
                <a:moveTo>
                  <a:pt x="0" y="0"/>
                </a:moveTo>
                <a:lnTo>
                  <a:pt x="4986603" y="0"/>
                </a:lnTo>
                <a:lnTo>
                  <a:pt x="4986603" y="3054295"/>
                </a:lnTo>
                <a:lnTo>
                  <a:pt x="0" y="3054295"/>
                </a:lnTo>
                <a:lnTo>
                  <a:pt x="0" y="0"/>
                </a:lnTo>
                <a:close/>
              </a:path>
            </a:pathLst>
          </a:custGeom>
          <a:blipFill>
            <a:blip r:embed="rId7">
              <a:lum bright="70000" contrast="-70000"/>
              <a:extLst>
                <a:ext uri="{96DAC541-7B7A-43D3-8B79-37D633B846F1}">
                  <asvg:svgBlip xmlns:asvg="http://schemas.microsoft.com/office/drawing/2016/SVG/main" r:embed="rId8"/>
                </a:ext>
              </a:extLst>
            </a:blip>
            <a:stretch>
              <a:fillRect/>
            </a:stretch>
          </a:blipFill>
        </p:spPr>
        <p:txBody>
          <a:bodyPr/>
          <a:lstStyle/>
          <a:p>
            <a:endParaRPr lang="vi-VN"/>
          </a:p>
        </p:txBody>
      </p:sp>
      <p:sp>
        <p:nvSpPr>
          <p:cNvPr id="3" name="TextBox 2">
            <a:extLst>
              <a:ext uri="{FF2B5EF4-FFF2-40B4-BE49-F238E27FC236}">
                <a16:creationId xmlns:a16="http://schemas.microsoft.com/office/drawing/2014/main" id="{2CDAE1A4-EA7E-B027-8376-F809DD05AF07}"/>
              </a:ext>
            </a:extLst>
          </p:cNvPr>
          <p:cNvSpPr txBox="1"/>
          <p:nvPr/>
        </p:nvSpPr>
        <p:spPr>
          <a:xfrm>
            <a:off x="692600" y="327606"/>
            <a:ext cx="16909600" cy="1477328"/>
          </a:xfrm>
          <a:prstGeom prst="rect">
            <a:avLst/>
          </a:prstGeom>
        </p:spPr>
        <p:txBody>
          <a:bodyPr wrap="square" lIns="0" tIns="0" rIns="0" bIns="0" rtlCol="0" anchor="t">
            <a:spAutoFit/>
          </a:bodyPr>
          <a:lstStyle/>
          <a:p>
            <a:pPr algn="just"/>
            <a:r>
              <a:rPr lang="en-US" sz="4800" b="1" dirty="0">
                <a:solidFill>
                  <a:srgbClr val="C00000"/>
                </a:solidFill>
                <a:latin typeface="Times New Roman" panose="02020603050405020304" pitchFamily="18" charset="0"/>
                <a:cs typeface="Times New Roman" panose="02020603050405020304" pitchFamily="18" charset="0"/>
              </a:rPr>
              <a:t>1. </a:t>
            </a:r>
            <a:r>
              <a:rPr lang="vi-VN" sz="4800" b="1" dirty="0">
                <a:solidFill>
                  <a:srgbClr val="C00000"/>
                </a:solidFill>
                <a:latin typeface="Times New Roman" panose="02020603050405020304" pitchFamily="18" charset="0"/>
                <a:cs typeface="Times New Roman" panose="02020603050405020304" pitchFamily="18" charset="0"/>
              </a:rPr>
              <a:t>Nhận biết đặc điểm của kiểu tổ chức đoạn văn đoạn văn diễn dịch, đoạn văn quy nạp</a:t>
            </a:r>
            <a:endParaRPr lang="en-US" sz="48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6854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8"/>
          <p:cNvSpPr txBox="1"/>
          <p:nvPr/>
        </p:nvSpPr>
        <p:spPr>
          <a:xfrm>
            <a:off x="823051" y="4751013"/>
            <a:ext cx="5335241" cy="4062651"/>
          </a:xfrm>
          <a:prstGeom prst="rect">
            <a:avLst/>
          </a:prstGeom>
        </p:spPr>
        <p:txBody>
          <a:bodyPr lIns="0" tIns="0" rIns="0" bIns="0" rtlCol="0" anchor="t">
            <a:spAutoFit/>
          </a:bodyPr>
          <a:lstStyle/>
          <a:p>
            <a:pPr algn="just"/>
            <a:r>
              <a:rPr lang="en-US" sz="4400" spc="87" dirty="0">
                <a:latin typeface="Times New Roman" panose="02020603050405020304" pitchFamily="18" charset="0"/>
                <a:cs typeface="Times New Roman" panose="02020603050405020304" pitchFamily="18" charset="0"/>
              </a:rPr>
              <a:t>- </a:t>
            </a:r>
            <a:r>
              <a:rPr lang="vi-VN" sz="4400" spc="87" dirty="0">
                <a:latin typeface="Times New Roman" panose="02020603050405020304" pitchFamily="18" charset="0"/>
                <a:cs typeface="Times New Roman" panose="02020603050405020304" pitchFamily="18" charset="0"/>
              </a:rPr>
              <a:t>3 câu đầu nêu những biểu hiện của sự khác biệt tầm thường, vô nghĩa.</a:t>
            </a:r>
            <a:endParaRPr lang="en-US" sz="4400" spc="87" dirty="0">
              <a:latin typeface="Times New Roman" panose="02020603050405020304" pitchFamily="18" charset="0"/>
              <a:cs typeface="Times New Roman" panose="02020603050405020304" pitchFamily="18" charset="0"/>
            </a:endParaRPr>
          </a:p>
          <a:p>
            <a:pPr algn="just"/>
            <a:r>
              <a:rPr lang="en-US" sz="4400" spc="87" dirty="0">
                <a:latin typeface="Times New Roman" panose="02020603050405020304" pitchFamily="18" charset="0"/>
                <a:cs typeface="Times New Roman" panose="02020603050405020304" pitchFamily="18" charset="0"/>
              </a:rPr>
              <a:t>- </a:t>
            </a:r>
            <a:r>
              <a:rPr lang="vi-VN" sz="4400" spc="87" dirty="0">
                <a:latin typeface="Times New Roman" panose="02020603050405020304" pitchFamily="18" charset="0"/>
                <a:cs typeface="Times New Roman" panose="02020603050405020304" pitchFamily="18" charset="0"/>
              </a:rPr>
              <a:t>Câu chủ đề ở cuối đoạn </a:t>
            </a:r>
            <a:endParaRPr lang="en-US" sz="4400" spc="87" dirty="0">
              <a:latin typeface="Times New Roman" panose="02020603050405020304" pitchFamily="18" charset="0"/>
              <a:cs typeface="Times New Roman" panose="02020603050405020304" pitchFamily="18" charset="0"/>
            </a:endParaRPr>
          </a:p>
        </p:txBody>
      </p:sp>
      <p:grpSp>
        <p:nvGrpSpPr>
          <p:cNvPr id="12" name="Group 11">
            <a:extLst>
              <a:ext uri="{FF2B5EF4-FFF2-40B4-BE49-F238E27FC236}">
                <a16:creationId xmlns:a16="http://schemas.microsoft.com/office/drawing/2014/main" id="{B8EFD780-1A51-4DD5-BF19-EB2F22BCD507}"/>
              </a:ext>
            </a:extLst>
          </p:cNvPr>
          <p:cNvGrpSpPr/>
          <p:nvPr/>
        </p:nvGrpSpPr>
        <p:grpSpPr>
          <a:xfrm>
            <a:off x="381000" y="2400300"/>
            <a:ext cx="5895841" cy="2056175"/>
            <a:chOff x="353529" y="2106987"/>
            <a:chExt cx="5895841" cy="2056175"/>
          </a:xfrm>
        </p:grpSpPr>
        <p:sp>
          <p:nvSpPr>
            <p:cNvPr id="13" name="Freeform 6"/>
            <p:cNvSpPr/>
            <p:nvPr/>
          </p:nvSpPr>
          <p:spPr>
            <a:xfrm>
              <a:off x="353529" y="2106987"/>
              <a:ext cx="5895841" cy="2056175"/>
            </a:xfrm>
            <a:custGeom>
              <a:avLst/>
              <a:gdLst/>
              <a:ahLst/>
              <a:cxnLst/>
              <a:rect l="l" t="t" r="r" b="b"/>
              <a:pathLst>
                <a:path w="5895841" h="2056175">
                  <a:moveTo>
                    <a:pt x="0" y="0"/>
                  </a:moveTo>
                  <a:lnTo>
                    <a:pt x="5895841" y="0"/>
                  </a:lnTo>
                  <a:lnTo>
                    <a:pt x="5895841" y="2056175"/>
                  </a:lnTo>
                  <a:lnTo>
                    <a:pt x="0" y="2056175"/>
                  </a:lnTo>
                  <a:lnTo>
                    <a:pt x="0" y="0"/>
                  </a:lnTo>
                  <a:close/>
                </a:path>
              </a:pathLst>
            </a:custGeom>
            <a:blipFill>
              <a:blip r:embed="rId3">
                <a:lum bright="70000" contrast="-70000"/>
                <a:extLst>
                  <a:ext uri="{96DAC541-7B7A-43D3-8B79-37D633B846F1}">
                    <asvg:svgBlip xmlns:asvg="http://schemas.microsoft.com/office/drawing/2016/SVG/main" r:embed="rId4"/>
                  </a:ext>
                </a:extLst>
              </a:blip>
              <a:stretch>
                <a:fillRect/>
              </a:stretch>
            </a:blipFill>
          </p:spPr>
          <p:txBody>
            <a:bodyPr/>
            <a:lstStyle/>
            <a:p>
              <a:endParaRPr lang="vi-VN"/>
            </a:p>
          </p:txBody>
        </p:sp>
        <p:sp>
          <p:nvSpPr>
            <p:cNvPr id="14" name="TextBox 9"/>
            <p:cNvSpPr txBox="1"/>
            <p:nvPr/>
          </p:nvSpPr>
          <p:spPr>
            <a:xfrm>
              <a:off x="685911" y="2765742"/>
              <a:ext cx="5314328" cy="738664"/>
            </a:xfrm>
            <a:prstGeom prst="rect">
              <a:avLst/>
            </a:prstGeom>
          </p:spPr>
          <p:txBody>
            <a:bodyPr wrap="square" lIns="0" tIns="0" rIns="0" bIns="0" rtlCol="0" anchor="t">
              <a:spAutoFit/>
            </a:bodyPr>
            <a:lstStyle/>
            <a:p>
              <a:pPr algn="ctr"/>
              <a:r>
                <a:rPr lang="en-US" sz="4800" spc="111" dirty="0" err="1">
                  <a:solidFill>
                    <a:srgbClr val="FF0000"/>
                  </a:solidFill>
                  <a:latin typeface="Times New Roman" panose="02020603050405020304" pitchFamily="18" charset="0"/>
                  <a:cs typeface="Times New Roman" panose="02020603050405020304" pitchFamily="18" charset="0"/>
                </a:rPr>
                <a:t>Đoạn</a:t>
              </a:r>
              <a:r>
                <a:rPr lang="en-US" sz="4800" spc="111" dirty="0">
                  <a:solidFill>
                    <a:srgbClr val="FF0000"/>
                  </a:solidFill>
                  <a:latin typeface="Times New Roman" panose="02020603050405020304" pitchFamily="18" charset="0"/>
                  <a:cs typeface="Times New Roman" panose="02020603050405020304" pitchFamily="18" charset="0"/>
                </a:rPr>
                <a:t> </a:t>
              </a:r>
              <a:r>
                <a:rPr lang="en-US" sz="4800" spc="111" dirty="0" err="1">
                  <a:solidFill>
                    <a:srgbClr val="FF0000"/>
                  </a:solidFill>
                  <a:latin typeface="Times New Roman" panose="02020603050405020304" pitchFamily="18" charset="0"/>
                  <a:cs typeface="Times New Roman" panose="02020603050405020304" pitchFamily="18" charset="0"/>
                </a:rPr>
                <a:t>văn</a:t>
              </a:r>
              <a:r>
                <a:rPr lang="en-US" sz="4800" spc="111" dirty="0">
                  <a:solidFill>
                    <a:srgbClr val="FF0000"/>
                  </a:solidFill>
                  <a:latin typeface="Times New Roman" panose="02020603050405020304" pitchFamily="18" charset="0"/>
                  <a:cs typeface="Times New Roman" panose="02020603050405020304" pitchFamily="18" charset="0"/>
                </a:rPr>
                <a:t> </a:t>
              </a:r>
              <a:r>
                <a:rPr lang="vi-VN" sz="4800" spc="111" dirty="0">
                  <a:solidFill>
                    <a:srgbClr val="FF0000"/>
                  </a:solidFill>
                  <a:latin typeface="Times New Roman" panose="02020603050405020304" pitchFamily="18" charset="0"/>
                  <a:cs typeface="Times New Roman" panose="02020603050405020304" pitchFamily="18" charset="0"/>
                </a:rPr>
                <a:t>quy nạp</a:t>
              </a:r>
              <a:endParaRPr lang="en-US" sz="4800" spc="111" dirty="0">
                <a:solidFill>
                  <a:srgbClr val="FF0000"/>
                </a:solidFill>
                <a:latin typeface="Times New Roman" panose="02020603050405020304" pitchFamily="18" charset="0"/>
                <a:cs typeface="Times New Roman" panose="02020603050405020304" pitchFamily="18" charset="0"/>
              </a:endParaRPr>
            </a:p>
          </p:txBody>
        </p:sp>
      </p:grpSp>
      <p:sp>
        <p:nvSpPr>
          <p:cNvPr id="8" name="Rectangle 7"/>
          <p:cNvSpPr/>
          <p:nvPr/>
        </p:nvSpPr>
        <p:spPr>
          <a:xfrm>
            <a:off x="7358494" y="2487975"/>
            <a:ext cx="10396105" cy="6863417"/>
          </a:xfrm>
          <a:prstGeom prst="rect">
            <a:avLst/>
          </a:prstGeom>
          <a:solidFill>
            <a:schemeClr val="bg1"/>
          </a:solidFill>
        </p:spPr>
        <p:txBody>
          <a:bodyPr wrap="square">
            <a:spAutoFit/>
          </a:bodyPr>
          <a:lstStyle/>
          <a:p>
            <a:pPr algn="just"/>
            <a:r>
              <a:rPr lang="vi-VN" sz="4000" dirty="0">
                <a:latin typeface="+mj-lt"/>
              </a:rPr>
              <a:t>      Đề cao sự khác biệt không phải là cổ động cho lối sống cá nhân ích kỉ, hẹp hòi, chối bỏ trách nhiệm. Đề cai sự khác biệt không có nghĩa chấp nhận những sự kì dị, quái đản cốt làm cho cá nhân nổi bật giữa đám đông, xa lạ với văn hóa truyền thống của dân tộc. Đề cao sự khác biệt cũng không có nghĩa với việc tán thành lối sống tự do vô mục đích. </a:t>
            </a:r>
            <a:r>
              <a:rPr lang="vi-VN" sz="4000" b="1" dirty="0">
                <a:latin typeface="+mj-lt"/>
              </a:rPr>
              <a:t>Xét cho cùng, chỉ cần khác biệt nào toát lên được giá trị của cá nhân và có ích cho cộng đồng thì mới thực sự có ý nghĩa, đáng được đề cao.</a:t>
            </a:r>
            <a:endParaRPr lang="en-US" sz="4000" dirty="0">
              <a:latin typeface="+mj-lt"/>
            </a:endParaRPr>
          </a:p>
        </p:txBody>
      </p:sp>
      <p:sp>
        <p:nvSpPr>
          <p:cNvPr id="9" name="Freeform 2"/>
          <p:cNvSpPr/>
          <p:nvPr/>
        </p:nvSpPr>
        <p:spPr>
          <a:xfrm rot="-327394">
            <a:off x="7497716" y="9604082"/>
            <a:ext cx="5376186" cy="1290285"/>
          </a:xfrm>
          <a:custGeom>
            <a:avLst/>
            <a:gdLst/>
            <a:ahLst/>
            <a:cxnLst/>
            <a:rect l="l" t="t" r="r" b="b"/>
            <a:pathLst>
              <a:path w="5376186" h="1290285">
                <a:moveTo>
                  <a:pt x="0" y="0"/>
                </a:moveTo>
                <a:lnTo>
                  <a:pt x="5376186" y="0"/>
                </a:lnTo>
                <a:lnTo>
                  <a:pt x="5376186" y="1290285"/>
                </a:lnTo>
                <a:lnTo>
                  <a:pt x="0" y="129028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vi-VN"/>
          </a:p>
        </p:txBody>
      </p:sp>
      <p:sp>
        <p:nvSpPr>
          <p:cNvPr id="10" name="Freeform 2">
            <a:extLst>
              <a:ext uri="{FF2B5EF4-FFF2-40B4-BE49-F238E27FC236}">
                <a16:creationId xmlns:a16="http://schemas.microsoft.com/office/drawing/2014/main" id="{FF8087E7-D805-4FD2-97F6-C1701BEC5ACD}"/>
              </a:ext>
            </a:extLst>
          </p:cNvPr>
          <p:cNvSpPr/>
          <p:nvPr/>
        </p:nvSpPr>
        <p:spPr>
          <a:xfrm>
            <a:off x="16533066" y="-1064696"/>
            <a:ext cx="4986603" cy="3054295"/>
          </a:xfrm>
          <a:custGeom>
            <a:avLst/>
            <a:gdLst/>
            <a:ahLst/>
            <a:cxnLst/>
            <a:rect l="l" t="t" r="r" b="b"/>
            <a:pathLst>
              <a:path w="4986603" h="3054295">
                <a:moveTo>
                  <a:pt x="0" y="0"/>
                </a:moveTo>
                <a:lnTo>
                  <a:pt x="4986603" y="0"/>
                </a:lnTo>
                <a:lnTo>
                  <a:pt x="4986603" y="3054295"/>
                </a:lnTo>
                <a:lnTo>
                  <a:pt x="0" y="3054295"/>
                </a:lnTo>
                <a:lnTo>
                  <a:pt x="0" y="0"/>
                </a:lnTo>
                <a:close/>
              </a:path>
            </a:pathLst>
          </a:custGeom>
          <a:blipFill>
            <a:blip r:embed="rId7">
              <a:lum bright="70000" contrast="-70000"/>
              <a:extLst>
                <a:ext uri="{96DAC541-7B7A-43D3-8B79-37D633B846F1}">
                  <asvg:svgBlip xmlns:asvg="http://schemas.microsoft.com/office/drawing/2016/SVG/main" r:embed="rId8"/>
                </a:ext>
              </a:extLst>
            </a:blip>
            <a:stretch>
              <a:fillRect/>
            </a:stretch>
          </a:blipFill>
        </p:spPr>
        <p:txBody>
          <a:bodyPr/>
          <a:lstStyle/>
          <a:p>
            <a:endParaRPr lang="vi-VN"/>
          </a:p>
        </p:txBody>
      </p:sp>
      <p:sp>
        <p:nvSpPr>
          <p:cNvPr id="3" name="TextBox 2">
            <a:extLst>
              <a:ext uri="{FF2B5EF4-FFF2-40B4-BE49-F238E27FC236}">
                <a16:creationId xmlns:a16="http://schemas.microsoft.com/office/drawing/2014/main" id="{C4A67FBB-A94F-81A4-5DD7-6A7BAE5213D0}"/>
              </a:ext>
            </a:extLst>
          </p:cNvPr>
          <p:cNvSpPr txBox="1"/>
          <p:nvPr/>
        </p:nvSpPr>
        <p:spPr>
          <a:xfrm>
            <a:off x="692600" y="327606"/>
            <a:ext cx="16909600" cy="1477328"/>
          </a:xfrm>
          <a:prstGeom prst="rect">
            <a:avLst/>
          </a:prstGeom>
        </p:spPr>
        <p:txBody>
          <a:bodyPr wrap="square" lIns="0" tIns="0" rIns="0" bIns="0" rtlCol="0" anchor="t">
            <a:spAutoFit/>
          </a:bodyPr>
          <a:lstStyle/>
          <a:p>
            <a:pPr algn="just"/>
            <a:r>
              <a:rPr lang="en-US" sz="4800" b="1" dirty="0">
                <a:solidFill>
                  <a:srgbClr val="C00000"/>
                </a:solidFill>
                <a:latin typeface="Times New Roman" panose="02020603050405020304" pitchFamily="18" charset="0"/>
                <a:cs typeface="Times New Roman" panose="02020603050405020304" pitchFamily="18" charset="0"/>
              </a:rPr>
              <a:t>1. </a:t>
            </a:r>
            <a:r>
              <a:rPr lang="vi-VN" sz="4800" b="1" dirty="0">
                <a:solidFill>
                  <a:srgbClr val="C00000"/>
                </a:solidFill>
                <a:latin typeface="Times New Roman" panose="02020603050405020304" pitchFamily="18" charset="0"/>
                <a:cs typeface="Times New Roman" panose="02020603050405020304" pitchFamily="18" charset="0"/>
              </a:rPr>
              <a:t>Nhận biết đặc điểm của kiểu tổ chức đoạn văn đoạn văn diễn dịch, đoạn văn quy nạp</a:t>
            </a:r>
            <a:endParaRPr lang="en-US" sz="48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528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1235717" y="2476500"/>
            <a:ext cx="12205895" cy="7476111"/>
          </a:xfrm>
          <a:custGeom>
            <a:avLst/>
            <a:gdLst/>
            <a:ahLst/>
            <a:cxnLst/>
            <a:rect l="l" t="t" r="r" b="b"/>
            <a:pathLst>
              <a:path w="12205895" h="7476111">
                <a:moveTo>
                  <a:pt x="12205896" y="0"/>
                </a:moveTo>
                <a:lnTo>
                  <a:pt x="0" y="0"/>
                </a:lnTo>
                <a:lnTo>
                  <a:pt x="0" y="7476111"/>
                </a:lnTo>
                <a:lnTo>
                  <a:pt x="12205896" y="7476111"/>
                </a:lnTo>
                <a:lnTo>
                  <a:pt x="12205896"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vi-VN"/>
          </a:p>
        </p:txBody>
      </p:sp>
      <p:sp>
        <p:nvSpPr>
          <p:cNvPr id="13" name="TextBox 6"/>
          <p:cNvSpPr txBox="1"/>
          <p:nvPr/>
        </p:nvSpPr>
        <p:spPr>
          <a:xfrm>
            <a:off x="692600" y="327606"/>
            <a:ext cx="16833400" cy="1477328"/>
          </a:xfrm>
          <a:prstGeom prst="rect">
            <a:avLst/>
          </a:prstGeom>
        </p:spPr>
        <p:txBody>
          <a:bodyPr wrap="square" lIns="0" tIns="0" rIns="0" bIns="0" rtlCol="0" anchor="t">
            <a:spAutoFit/>
          </a:bodyPr>
          <a:lstStyle/>
          <a:p>
            <a:pPr algn="just"/>
            <a:r>
              <a:rPr lang="vi-VN" sz="4800" b="1" dirty="0">
                <a:solidFill>
                  <a:srgbClr val="C00000"/>
                </a:solidFill>
                <a:latin typeface="Times New Roman" panose="02020603050405020304" pitchFamily="18" charset="0"/>
                <a:cs typeface="Times New Roman" panose="02020603050405020304" pitchFamily="18" charset="0"/>
              </a:rPr>
              <a:t>2. Chức năng của kiểu tổ chức đoạn văn đoạn văn diễn dịch, đoạn văn quy nạp</a:t>
            </a:r>
            <a:endParaRPr lang="en-US" sz="4800" b="1" dirty="0">
              <a:solidFill>
                <a:srgbClr val="C00000"/>
              </a:solidFill>
              <a:latin typeface="Times New Roman" panose="02020603050405020304" pitchFamily="18" charset="0"/>
              <a:cs typeface="Times New Roman" panose="02020603050405020304" pitchFamily="18" charset="0"/>
            </a:endParaRPr>
          </a:p>
        </p:txBody>
      </p:sp>
      <p:sp>
        <p:nvSpPr>
          <p:cNvPr id="12" name="Google Shape;530;p37"/>
          <p:cNvSpPr txBox="1">
            <a:spLocks/>
          </p:cNvSpPr>
          <p:nvPr/>
        </p:nvSpPr>
        <p:spPr>
          <a:xfrm>
            <a:off x="3259751" y="3330106"/>
            <a:ext cx="7617332" cy="5768898"/>
          </a:xfrm>
          <a:prstGeom prst="rect">
            <a:avLst/>
          </a:prstGeom>
          <a:noFill/>
          <a:ln>
            <a:noFill/>
          </a:ln>
        </p:spPr>
        <p:txBody>
          <a:bodyPr spcFirstLastPara="1" wrap="square" lIns="182850" tIns="182850" rIns="182850" bIns="18285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50000"/>
              </a:lnSpc>
              <a:buNone/>
            </a:pPr>
            <a:r>
              <a:rPr lang="vi-VN"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Thể</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hiện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rõ</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chủ</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đề</a:t>
            </a:r>
            <a:r>
              <a:rPr lang="en-US" sz="4400" dirty="0">
                <a:latin typeface="Times New Roman" panose="02020603050405020304" pitchFamily="18" charset="0"/>
                <a:ea typeface="Cambria" panose="02040503050406030204" pitchFamily="18" charset="0"/>
                <a:cs typeface="Times New Roman" panose="02020603050405020304" pitchFamily="18" charset="0"/>
              </a:rPr>
              <a:t>.</a:t>
            </a:r>
          </a:p>
          <a:p>
            <a:pPr marL="0" indent="0" algn="just">
              <a:lnSpc>
                <a:spcPct val="150000"/>
              </a:lnSpc>
              <a:buNone/>
            </a:pPr>
            <a:r>
              <a:rPr lang="vi-VN"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Làm</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sáng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tỏ</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nội</a:t>
            </a:r>
            <a:r>
              <a:rPr lang="en-US" sz="4400" dirty="0">
                <a:latin typeface="Times New Roman" panose="02020603050405020304" pitchFamily="18" charset="0"/>
                <a:ea typeface="Cambria" panose="02040503050406030204" pitchFamily="18" charset="0"/>
                <a:cs typeface="Times New Roman" panose="02020603050405020304" pitchFamily="18" charset="0"/>
              </a:rPr>
              <a:t> dung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của</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đoạn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văn</a:t>
            </a:r>
            <a:r>
              <a:rPr lang="en-US" sz="4400" dirty="0">
                <a:latin typeface="Times New Roman" panose="02020603050405020304" pitchFamily="18" charset="0"/>
                <a:ea typeface="Cambria" panose="02040503050406030204" pitchFamily="18" charset="0"/>
                <a:cs typeface="Times New Roman" panose="02020603050405020304" pitchFamily="18" charset="0"/>
              </a:rPr>
              <a:t>.</a:t>
            </a:r>
          </a:p>
          <a:p>
            <a:pPr marL="0" indent="0" algn="just">
              <a:lnSpc>
                <a:spcPct val="150000"/>
              </a:lnSpc>
              <a:buNone/>
            </a:pPr>
            <a:r>
              <a:rPr lang="vi-VN"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Phù</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hợp</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với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dạng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văn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bản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nghị</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luận</a:t>
            </a:r>
            <a:r>
              <a:rPr lang="en-US" sz="4400" dirty="0">
                <a:latin typeface="Times New Roman" panose="02020603050405020304" pitchFamily="18" charset="0"/>
                <a:ea typeface="Cambria" panose="02040503050406030204" pitchFamily="18" charset="0"/>
                <a:cs typeface="Times New Roman" panose="02020603050405020304" pitchFamily="18" charset="0"/>
              </a:rPr>
              <a:t>.</a:t>
            </a:r>
          </a:p>
        </p:txBody>
      </p:sp>
      <p:sp>
        <p:nvSpPr>
          <p:cNvPr id="16" name="Freeform 4"/>
          <p:cNvSpPr/>
          <p:nvPr/>
        </p:nvSpPr>
        <p:spPr>
          <a:xfrm rot="-1594409">
            <a:off x="14711653" y="7828060"/>
            <a:ext cx="5861527" cy="1406766"/>
          </a:xfrm>
          <a:custGeom>
            <a:avLst/>
            <a:gdLst/>
            <a:ahLst/>
            <a:cxnLst/>
            <a:rect l="l" t="t" r="r" b="b"/>
            <a:pathLst>
              <a:path w="5861527" h="1406766">
                <a:moveTo>
                  <a:pt x="0" y="0"/>
                </a:moveTo>
                <a:lnTo>
                  <a:pt x="5861527" y="0"/>
                </a:lnTo>
                <a:lnTo>
                  <a:pt x="5861527" y="1406767"/>
                </a:lnTo>
                <a:lnTo>
                  <a:pt x="0" y="140676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vi-VN"/>
          </a:p>
        </p:txBody>
      </p:sp>
      <p:sp>
        <p:nvSpPr>
          <p:cNvPr id="17" name="Freeform 2">
            <a:extLst>
              <a:ext uri="{FF2B5EF4-FFF2-40B4-BE49-F238E27FC236}">
                <a16:creationId xmlns:a16="http://schemas.microsoft.com/office/drawing/2014/main" id="{1E61CF5A-4E29-491E-9493-D4EE3E9A2FE2}"/>
              </a:ext>
            </a:extLst>
          </p:cNvPr>
          <p:cNvSpPr/>
          <p:nvPr/>
        </p:nvSpPr>
        <p:spPr>
          <a:xfrm>
            <a:off x="14859000" y="5123963"/>
            <a:ext cx="3651885" cy="4114800"/>
          </a:xfrm>
          <a:custGeom>
            <a:avLst/>
            <a:gdLst/>
            <a:ahLst/>
            <a:cxnLst/>
            <a:rect l="l" t="t" r="r" b="b"/>
            <a:pathLst>
              <a:path w="3651885" h="4114800">
                <a:moveTo>
                  <a:pt x="0" y="0"/>
                </a:moveTo>
                <a:lnTo>
                  <a:pt x="3651885" y="0"/>
                </a:lnTo>
                <a:lnTo>
                  <a:pt x="3651885"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vi-VN"/>
          </a:p>
        </p:txBody>
      </p:sp>
    </p:spTree>
    <p:extLst>
      <p:ext uri="{BB962C8B-B14F-4D97-AF65-F5344CB8AC3E}">
        <p14:creationId xmlns:p14="http://schemas.microsoft.com/office/powerpoint/2010/main" val="2942211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xEl>
                                              <p:pRg st="1" end="1"/>
                                            </p:txEl>
                                          </p:spTgt>
                                        </p:tgtEl>
                                        <p:attrNameLst>
                                          <p:attrName>style.visibility</p:attrName>
                                        </p:attrNameLst>
                                      </p:cBhvr>
                                      <p:to>
                                        <p:strVal val="visible"/>
                                      </p:to>
                                    </p:set>
                                    <p:animEffect transition="in" filter="fade">
                                      <p:cBhvr>
                                        <p:cTn id="14" dur="1000"/>
                                        <p:tgtEl>
                                          <p:spTgt spid="12">
                                            <p:txEl>
                                              <p:pRg st="1" end="1"/>
                                            </p:txEl>
                                          </p:spTgt>
                                        </p:tgtEl>
                                      </p:cBhvr>
                                    </p:animEffect>
                                    <p:anim calcmode="lin" valueType="num">
                                      <p:cBhvr>
                                        <p:cTn id="15"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xEl>
                                              <p:pRg st="2" end="2"/>
                                            </p:txEl>
                                          </p:spTgt>
                                        </p:tgtEl>
                                        <p:attrNameLst>
                                          <p:attrName>style.visibility</p:attrName>
                                        </p:attrNameLst>
                                      </p:cBhvr>
                                      <p:to>
                                        <p:strVal val="visible"/>
                                      </p:to>
                                    </p:set>
                                    <p:animEffect transition="in" filter="fade">
                                      <p:cBhvr>
                                        <p:cTn id="21" dur="1000"/>
                                        <p:tgtEl>
                                          <p:spTgt spid="12">
                                            <p:txEl>
                                              <p:pRg st="2" end="2"/>
                                            </p:txEl>
                                          </p:spTgt>
                                        </p:tgtEl>
                                      </p:cBhvr>
                                    </p:animEffect>
                                    <p:anim calcmode="lin" valueType="num">
                                      <p:cBhvr>
                                        <p:cTn id="22"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52A20BD2-E71F-4D6B-AF48-71C93105E9BD}"/>
              </a:ext>
            </a:extLst>
          </p:cNvPr>
          <p:cNvGraphicFramePr>
            <a:graphicFrameLocks noGrp="1"/>
          </p:cNvGraphicFramePr>
          <p:nvPr>
            <p:extLst>
              <p:ext uri="{D42A27DB-BD31-4B8C-83A1-F6EECF244321}">
                <p14:modId xmlns:p14="http://schemas.microsoft.com/office/powerpoint/2010/main" val="3920407140"/>
              </p:ext>
            </p:extLst>
          </p:nvPr>
        </p:nvGraphicFramePr>
        <p:xfrm>
          <a:off x="762000" y="3086100"/>
          <a:ext cx="16459200" cy="6352223"/>
        </p:xfrm>
        <a:graphic>
          <a:graphicData uri="http://schemas.openxmlformats.org/drawingml/2006/table">
            <a:tbl>
              <a:tblPr firstRow="1" bandRow="1">
                <a:tableStyleId>{5940675A-B579-460E-94D1-54222C63F5DA}</a:tableStyleId>
              </a:tblPr>
              <a:tblGrid>
                <a:gridCol w="3320716">
                  <a:extLst>
                    <a:ext uri="{9D8B030D-6E8A-4147-A177-3AD203B41FA5}">
                      <a16:colId xmlns:a16="http://schemas.microsoft.com/office/drawing/2014/main" val="1559043379"/>
                    </a:ext>
                  </a:extLst>
                </a:gridCol>
                <a:gridCol w="8566484">
                  <a:extLst>
                    <a:ext uri="{9D8B030D-6E8A-4147-A177-3AD203B41FA5}">
                      <a16:colId xmlns:a16="http://schemas.microsoft.com/office/drawing/2014/main" val="4127574832"/>
                    </a:ext>
                  </a:extLst>
                </a:gridCol>
                <a:gridCol w="4572000">
                  <a:extLst>
                    <a:ext uri="{9D8B030D-6E8A-4147-A177-3AD203B41FA5}">
                      <a16:colId xmlns:a16="http://schemas.microsoft.com/office/drawing/2014/main" val="20002"/>
                    </a:ext>
                  </a:extLst>
                </a:gridCol>
              </a:tblGrid>
              <a:tr h="768941">
                <a:tc>
                  <a:txBody>
                    <a:bodyPr/>
                    <a:lstStyle/>
                    <a:p>
                      <a:pPr algn="ctr"/>
                      <a:r>
                        <a:rPr lang="en-US" sz="4000" b="1" i="0" dirty="0" err="1">
                          <a:solidFill>
                            <a:schemeClr val="bg1"/>
                          </a:solidFill>
                          <a:latin typeface="Times New Roman" panose="02020603050405020304" pitchFamily="18" charset="0"/>
                          <a:cs typeface="Times New Roman" panose="02020603050405020304" pitchFamily="18" charset="0"/>
                        </a:rPr>
                        <a:t>Đoạn</a:t>
                      </a:r>
                      <a:r>
                        <a:rPr lang="en-US" sz="4000" b="1" i="0" dirty="0">
                          <a:solidFill>
                            <a:schemeClr val="bg1"/>
                          </a:solidFill>
                          <a:latin typeface="Times New Roman" panose="02020603050405020304" pitchFamily="18" charset="0"/>
                          <a:cs typeface="Times New Roman" panose="02020603050405020304" pitchFamily="18" charset="0"/>
                        </a:rPr>
                        <a:t> </a:t>
                      </a:r>
                      <a:r>
                        <a:rPr lang="en-US" sz="4000" b="1" i="0" dirty="0" err="1">
                          <a:solidFill>
                            <a:schemeClr val="bg1"/>
                          </a:solidFill>
                          <a:latin typeface="Times New Roman" panose="02020603050405020304" pitchFamily="18" charset="0"/>
                          <a:cs typeface="Times New Roman" panose="02020603050405020304" pitchFamily="18" charset="0"/>
                        </a:rPr>
                        <a:t>văn</a:t>
                      </a:r>
                      <a:endParaRPr lang="en-US" sz="4000" b="1" i="0" dirty="0">
                        <a:solidFill>
                          <a:schemeClr val="bg1"/>
                        </a:solidFill>
                        <a:latin typeface="Times New Roman" panose="02020603050405020304" pitchFamily="18" charset="0"/>
                        <a:ea typeface="Cambria" panose="02040503050406030204" pitchFamily="18" charset="0"/>
                        <a:cs typeface="Times New Roman" panose="02020603050405020304" pitchFamily="18" charset="0"/>
                      </a:endParaRPr>
                    </a:p>
                  </a:txBody>
                  <a:tcPr marL="182880" marR="182880" marT="91440" marB="91440" anchor="ctr">
                    <a:solidFill>
                      <a:srgbClr val="E9AD7B"/>
                    </a:solidFill>
                  </a:tcPr>
                </a:tc>
                <a:tc>
                  <a:txBody>
                    <a:bodyPr/>
                    <a:lstStyle/>
                    <a:p>
                      <a:pPr algn="ctr"/>
                      <a:r>
                        <a:rPr lang="en-US" sz="4000" b="1" i="0" dirty="0" err="1">
                          <a:solidFill>
                            <a:schemeClr val="bg1"/>
                          </a:solidFill>
                          <a:latin typeface="Times New Roman" panose="02020603050405020304" pitchFamily="18" charset="0"/>
                          <a:cs typeface="Times New Roman" panose="02020603050405020304" pitchFamily="18" charset="0"/>
                        </a:rPr>
                        <a:t>Dấu</a:t>
                      </a:r>
                      <a:r>
                        <a:rPr lang="en-US" sz="4000" b="1" i="0" dirty="0">
                          <a:solidFill>
                            <a:schemeClr val="bg1"/>
                          </a:solidFill>
                          <a:latin typeface="Times New Roman" panose="02020603050405020304" pitchFamily="18" charset="0"/>
                          <a:cs typeface="Times New Roman" panose="02020603050405020304" pitchFamily="18" charset="0"/>
                        </a:rPr>
                        <a:t> </a:t>
                      </a:r>
                      <a:r>
                        <a:rPr lang="en-US" sz="4000" b="1" i="0" dirty="0" err="1">
                          <a:solidFill>
                            <a:schemeClr val="bg1"/>
                          </a:solidFill>
                          <a:latin typeface="Times New Roman" panose="02020603050405020304" pitchFamily="18" charset="0"/>
                          <a:cs typeface="Times New Roman" panose="02020603050405020304" pitchFamily="18" charset="0"/>
                        </a:rPr>
                        <a:t>hiệu</a:t>
                      </a:r>
                      <a:r>
                        <a:rPr lang="en-US" sz="4000" b="1" i="0" dirty="0">
                          <a:solidFill>
                            <a:schemeClr val="bg1"/>
                          </a:solidFill>
                          <a:latin typeface="Times New Roman" panose="02020603050405020304" pitchFamily="18" charset="0"/>
                          <a:cs typeface="Times New Roman" panose="02020603050405020304" pitchFamily="18" charset="0"/>
                        </a:rPr>
                        <a:t> </a:t>
                      </a:r>
                      <a:r>
                        <a:rPr lang="en-US" sz="4000" b="1" i="0" dirty="0" err="1">
                          <a:solidFill>
                            <a:schemeClr val="bg1"/>
                          </a:solidFill>
                          <a:latin typeface="Times New Roman" panose="02020603050405020304" pitchFamily="18" charset="0"/>
                          <a:cs typeface="Times New Roman" panose="02020603050405020304" pitchFamily="18" charset="0"/>
                        </a:rPr>
                        <a:t>nhận</a:t>
                      </a:r>
                      <a:r>
                        <a:rPr lang="en-US" sz="4000" b="1" i="0" dirty="0">
                          <a:solidFill>
                            <a:schemeClr val="bg1"/>
                          </a:solidFill>
                          <a:latin typeface="Times New Roman" panose="02020603050405020304" pitchFamily="18" charset="0"/>
                          <a:cs typeface="Times New Roman" panose="02020603050405020304" pitchFamily="18" charset="0"/>
                        </a:rPr>
                        <a:t> </a:t>
                      </a:r>
                      <a:r>
                        <a:rPr lang="en-US" sz="4000" b="1" i="0" dirty="0" err="1">
                          <a:solidFill>
                            <a:schemeClr val="bg1"/>
                          </a:solidFill>
                          <a:latin typeface="Times New Roman" panose="02020603050405020304" pitchFamily="18" charset="0"/>
                          <a:cs typeface="Times New Roman" panose="02020603050405020304" pitchFamily="18" charset="0"/>
                        </a:rPr>
                        <a:t>biết</a:t>
                      </a:r>
                      <a:endParaRPr lang="en-US" sz="4000" b="1" i="0" dirty="0">
                        <a:solidFill>
                          <a:schemeClr val="bg1"/>
                        </a:solidFill>
                        <a:latin typeface="Times New Roman" panose="02020603050405020304" pitchFamily="18" charset="0"/>
                        <a:ea typeface="Cambria" panose="02040503050406030204" pitchFamily="18" charset="0"/>
                        <a:cs typeface="Times New Roman" panose="02020603050405020304" pitchFamily="18" charset="0"/>
                      </a:endParaRPr>
                    </a:p>
                  </a:txBody>
                  <a:tcPr marL="182880" marR="182880" marT="91440" marB="91440" anchor="ctr">
                    <a:solidFill>
                      <a:srgbClr val="E9AD7B"/>
                    </a:solidFill>
                  </a:tcPr>
                </a:tc>
                <a:tc>
                  <a:txBody>
                    <a:bodyPr/>
                    <a:lstStyle/>
                    <a:p>
                      <a:pPr algn="ctr"/>
                      <a:r>
                        <a:rPr lang="vi-VN" sz="4000" b="1" i="0" dirty="0">
                          <a:solidFill>
                            <a:schemeClr val="bg1"/>
                          </a:solidFill>
                          <a:latin typeface="Times New Roman" panose="02020603050405020304" pitchFamily="18" charset="0"/>
                          <a:ea typeface="Cambria" panose="02040503050406030204" pitchFamily="18" charset="0"/>
                          <a:cs typeface="Times New Roman" panose="02020603050405020304" pitchFamily="18" charset="0"/>
                        </a:rPr>
                        <a:t>Chức năng</a:t>
                      </a:r>
                      <a:endParaRPr lang="en-US" sz="4000" b="1" i="0" dirty="0">
                        <a:solidFill>
                          <a:schemeClr val="bg1"/>
                        </a:solidFill>
                        <a:latin typeface="Times New Roman" panose="02020603050405020304" pitchFamily="18" charset="0"/>
                        <a:ea typeface="Cambria" panose="02040503050406030204" pitchFamily="18" charset="0"/>
                        <a:cs typeface="Times New Roman" panose="02020603050405020304" pitchFamily="18" charset="0"/>
                      </a:endParaRPr>
                    </a:p>
                  </a:txBody>
                  <a:tcPr marL="182880" marR="182880" marT="91440" marB="91440" anchor="ctr">
                    <a:solidFill>
                      <a:srgbClr val="E9AD7B"/>
                    </a:solidFill>
                  </a:tcPr>
                </a:tc>
                <a:extLst>
                  <a:ext uri="{0D108BD9-81ED-4DB2-BD59-A6C34878D82A}">
                    <a16:rowId xmlns:a16="http://schemas.microsoft.com/office/drawing/2014/main" val="3191356305"/>
                  </a:ext>
                </a:extLst>
              </a:tr>
              <a:tr h="1730471">
                <a:tc>
                  <a:txBody>
                    <a:bodyPr/>
                    <a:lstStyle/>
                    <a:p>
                      <a:pPr algn="ctr"/>
                      <a:r>
                        <a:rPr lang="en-US" sz="4000" b="1" dirty="0" err="1">
                          <a:solidFill>
                            <a:schemeClr val="tx1"/>
                          </a:solidFill>
                          <a:latin typeface="Times New Roman" panose="02020603050405020304" pitchFamily="18" charset="0"/>
                          <a:cs typeface="Times New Roman" panose="02020603050405020304" pitchFamily="18" charset="0"/>
                        </a:rPr>
                        <a:t>Diễn</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dịch</a:t>
                      </a:r>
                      <a:endParaRPr lang="en-US" sz="40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a:txBody>
                  <a:tcPr marL="182880" marR="182880" marT="91440" marB="91440" anchor="ctr">
                    <a:solidFill>
                      <a:schemeClr val="bg1"/>
                    </a:solidFill>
                  </a:tcPr>
                </a:tc>
                <a:tc>
                  <a:txBody>
                    <a:bodyPr/>
                    <a:lstStyle/>
                    <a:p>
                      <a:pPr algn="just"/>
                      <a:r>
                        <a:rPr lang="en-US" sz="4000" spc="87" dirty="0">
                          <a:solidFill>
                            <a:schemeClr val="tx1"/>
                          </a:solidFill>
                          <a:latin typeface="Times New Roman" panose="02020603050405020304" pitchFamily="18" charset="0"/>
                          <a:cs typeface="Times New Roman" panose="02020603050405020304" pitchFamily="18" charset="0"/>
                        </a:rPr>
                        <a:t>- </a:t>
                      </a:r>
                      <a:r>
                        <a:rPr lang="en-US" sz="4000" spc="87" dirty="0" err="1">
                          <a:solidFill>
                            <a:schemeClr val="tx1"/>
                          </a:solidFill>
                          <a:latin typeface="Times New Roman" panose="02020603050405020304" pitchFamily="18" charset="0"/>
                          <a:cs typeface="Times New Roman" panose="02020603050405020304" pitchFamily="18" charset="0"/>
                        </a:rPr>
                        <a:t>Có</a:t>
                      </a:r>
                      <a:r>
                        <a:rPr lang="en-US" sz="4000" spc="87" dirty="0">
                          <a:solidFill>
                            <a:schemeClr val="tx1"/>
                          </a:solidFill>
                          <a:latin typeface="Times New Roman" panose="02020603050405020304" pitchFamily="18" charset="0"/>
                          <a:cs typeface="Times New Roman" panose="02020603050405020304" pitchFamily="18" charset="0"/>
                        </a:rPr>
                        <a:t> </a:t>
                      </a:r>
                      <a:r>
                        <a:rPr lang="en-US" sz="4000" spc="87" dirty="0" err="1">
                          <a:solidFill>
                            <a:schemeClr val="tx1"/>
                          </a:solidFill>
                          <a:latin typeface="Times New Roman" panose="02020603050405020304" pitchFamily="18" charset="0"/>
                          <a:cs typeface="Times New Roman" panose="02020603050405020304" pitchFamily="18" charset="0"/>
                        </a:rPr>
                        <a:t>câu</a:t>
                      </a:r>
                      <a:r>
                        <a:rPr lang="en-US" sz="4000" spc="87" dirty="0">
                          <a:solidFill>
                            <a:schemeClr val="tx1"/>
                          </a:solidFill>
                          <a:latin typeface="Times New Roman" panose="02020603050405020304" pitchFamily="18" charset="0"/>
                          <a:cs typeface="Times New Roman" panose="02020603050405020304" pitchFamily="18" charset="0"/>
                        </a:rPr>
                        <a:t> </a:t>
                      </a:r>
                      <a:r>
                        <a:rPr lang="en-US" sz="4000" spc="87" dirty="0" err="1">
                          <a:solidFill>
                            <a:schemeClr val="tx1"/>
                          </a:solidFill>
                          <a:latin typeface="Times New Roman" panose="02020603050405020304" pitchFamily="18" charset="0"/>
                          <a:cs typeface="Times New Roman" panose="02020603050405020304" pitchFamily="18" charset="0"/>
                        </a:rPr>
                        <a:t>chủ</a:t>
                      </a:r>
                      <a:r>
                        <a:rPr lang="en-US" sz="4000" spc="87" dirty="0">
                          <a:solidFill>
                            <a:schemeClr val="tx1"/>
                          </a:solidFill>
                          <a:latin typeface="Times New Roman" panose="02020603050405020304" pitchFamily="18" charset="0"/>
                          <a:cs typeface="Times New Roman" panose="02020603050405020304" pitchFamily="18" charset="0"/>
                        </a:rPr>
                        <a:t> </a:t>
                      </a:r>
                      <a:r>
                        <a:rPr lang="en-US" sz="4000" spc="87" dirty="0" err="1">
                          <a:solidFill>
                            <a:schemeClr val="tx1"/>
                          </a:solidFill>
                          <a:latin typeface="Times New Roman" panose="02020603050405020304" pitchFamily="18" charset="0"/>
                          <a:cs typeface="Times New Roman" panose="02020603050405020304" pitchFamily="18" charset="0"/>
                        </a:rPr>
                        <a:t>đề</a:t>
                      </a:r>
                      <a:r>
                        <a:rPr lang="en-US" sz="4000" spc="87" dirty="0">
                          <a:solidFill>
                            <a:schemeClr val="tx1"/>
                          </a:solidFill>
                          <a:latin typeface="Times New Roman" panose="02020603050405020304" pitchFamily="18" charset="0"/>
                          <a:cs typeface="Times New Roman" panose="02020603050405020304" pitchFamily="18" charset="0"/>
                        </a:rPr>
                        <a:t> </a:t>
                      </a:r>
                      <a:r>
                        <a:rPr lang="en-US" sz="4000" spc="87" dirty="0" err="1">
                          <a:solidFill>
                            <a:schemeClr val="tx1"/>
                          </a:solidFill>
                          <a:latin typeface="Times New Roman" panose="02020603050405020304" pitchFamily="18" charset="0"/>
                          <a:cs typeface="Times New Roman" panose="02020603050405020304" pitchFamily="18" charset="0"/>
                        </a:rPr>
                        <a:t>đứng</a:t>
                      </a:r>
                      <a:r>
                        <a:rPr lang="en-US" sz="4000" spc="87" dirty="0">
                          <a:solidFill>
                            <a:schemeClr val="tx1"/>
                          </a:solidFill>
                          <a:latin typeface="Times New Roman" panose="02020603050405020304" pitchFamily="18" charset="0"/>
                          <a:cs typeface="Times New Roman" panose="02020603050405020304" pitchFamily="18" charset="0"/>
                        </a:rPr>
                        <a:t> </a:t>
                      </a:r>
                      <a:r>
                        <a:rPr lang="en-US" sz="4000" spc="87" dirty="0" err="1">
                          <a:solidFill>
                            <a:schemeClr val="tx1"/>
                          </a:solidFill>
                          <a:latin typeface="Times New Roman" panose="02020603050405020304" pitchFamily="18" charset="0"/>
                          <a:cs typeface="Times New Roman" panose="02020603050405020304" pitchFamily="18" charset="0"/>
                        </a:rPr>
                        <a:t>đầu</a:t>
                      </a:r>
                      <a:r>
                        <a:rPr lang="en-US" sz="4000" spc="87" dirty="0">
                          <a:solidFill>
                            <a:schemeClr val="tx1"/>
                          </a:solidFill>
                          <a:latin typeface="Times New Roman" panose="02020603050405020304" pitchFamily="18" charset="0"/>
                          <a:cs typeface="Times New Roman" panose="02020603050405020304" pitchFamily="18" charset="0"/>
                        </a:rPr>
                        <a:t> </a:t>
                      </a:r>
                      <a:r>
                        <a:rPr lang="en-US" sz="4000" spc="87" dirty="0" err="1">
                          <a:solidFill>
                            <a:schemeClr val="tx1"/>
                          </a:solidFill>
                          <a:latin typeface="Times New Roman" panose="02020603050405020304" pitchFamily="18" charset="0"/>
                          <a:cs typeface="Times New Roman" panose="02020603050405020304" pitchFamily="18" charset="0"/>
                        </a:rPr>
                        <a:t>đoạn</a:t>
                      </a:r>
                      <a:endParaRPr lang="en-US" sz="4000" spc="87" dirty="0">
                        <a:solidFill>
                          <a:schemeClr val="tx1"/>
                        </a:solidFill>
                        <a:latin typeface="Times New Roman" panose="02020603050405020304" pitchFamily="18" charset="0"/>
                        <a:cs typeface="Times New Roman" panose="02020603050405020304" pitchFamily="18" charset="0"/>
                      </a:endParaRPr>
                    </a:p>
                    <a:p>
                      <a:pPr algn="just"/>
                      <a:r>
                        <a:rPr lang="en-US" sz="4000" spc="87" dirty="0">
                          <a:solidFill>
                            <a:schemeClr val="tx1"/>
                          </a:solidFill>
                          <a:latin typeface="Times New Roman" panose="02020603050405020304" pitchFamily="18" charset="0"/>
                          <a:cs typeface="Times New Roman" panose="02020603050405020304" pitchFamily="18" charset="0"/>
                        </a:rPr>
                        <a:t>- </a:t>
                      </a:r>
                      <a:r>
                        <a:rPr lang="en-US" sz="4000" spc="87" dirty="0" err="1">
                          <a:solidFill>
                            <a:schemeClr val="tx1"/>
                          </a:solidFill>
                          <a:latin typeface="Times New Roman" panose="02020603050405020304" pitchFamily="18" charset="0"/>
                          <a:cs typeface="Times New Roman" panose="02020603050405020304" pitchFamily="18" charset="0"/>
                        </a:rPr>
                        <a:t>Các</a:t>
                      </a:r>
                      <a:r>
                        <a:rPr lang="en-US" sz="4000" spc="87" dirty="0">
                          <a:solidFill>
                            <a:schemeClr val="tx1"/>
                          </a:solidFill>
                          <a:latin typeface="Times New Roman" panose="02020603050405020304" pitchFamily="18" charset="0"/>
                          <a:cs typeface="Times New Roman" panose="02020603050405020304" pitchFamily="18" charset="0"/>
                        </a:rPr>
                        <a:t> </a:t>
                      </a:r>
                      <a:r>
                        <a:rPr lang="en-US" sz="4000" spc="87" dirty="0" err="1">
                          <a:solidFill>
                            <a:schemeClr val="tx1"/>
                          </a:solidFill>
                          <a:latin typeface="Times New Roman" panose="02020603050405020304" pitchFamily="18" charset="0"/>
                          <a:cs typeface="Times New Roman" panose="02020603050405020304" pitchFamily="18" charset="0"/>
                        </a:rPr>
                        <a:t>câu</a:t>
                      </a:r>
                      <a:r>
                        <a:rPr lang="en-US" sz="4000" spc="87" dirty="0">
                          <a:solidFill>
                            <a:schemeClr val="tx1"/>
                          </a:solidFill>
                          <a:latin typeface="Times New Roman" panose="02020603050405020304" pitchFamily="18" charset="0"/>
                          <a:cs typeface="Times New Roman" panose="02020603050405020304" pitchFamily="18" charset="0"/>
                        </a:rPr>
                        <a:t> </a:t>
                      </a:r>
                      <a:r>
                        <a:rPr lang="vi-VN" sz="4000" spc="87" dirty="0">
                          <a:solidFill>
                            <a:schemeClr val="tx1"/>
                          </a:solidFill>
                          <a:latin typeface="Times New Roman" panose="02020603050405020304" pitchFamily="18" charset="0"/>
                          <a:cs typeface="Times New Roman" panose="02020603050405020304" pitchFamily="18" charset="0"/>
                        </a:rPr>
                        <a:t>tiếp</a:t>
                      </a:r>
                      <a:r>
                        <a:rPr lang="vi-VN" sz="4000" spc="87" baseline="0" dirty="0">
                          <a:solidFill>
                            <a:schemeClr val="tx1"/>
                          </a:solidFill>
                          <a:latin typeface="Times New Roman" panose="02020603050405020304" pitchFamily="18" charset="0"/>
                          <a:cs typeface="Times New Roman" panose="02020603050405020304" pitchFamily="18" charset="0"/>
                        </a:rPr>
                        <a:t> theo triển khai các nội dung cụ thể để làm rõ chủ đề của đoạn văn.</a:t>
                      </a:r>
                      <a:endParaRPr lang="en-US" sz="4000" spc="87" dirty="0">
                        <a:solidFill>
                          <a:schemeClr val="tx1"/>
                        </a:solidFill>
                        <a:latin typeface="Times New Roman" panose="02020603050405020304" pitchFamily="18" charset="0"/>
                        <a:cs typeface="Times New Roman" panose="02020603050405020304" pitchFamily="18" charset="0"/>
                      </a:endParaRPr>
                    </a:p>
                  </a:txBody>
                  <a:tcPr marL="182880" marR="182880" marT="91440" marB="91440" anchor="ctr">
                    <a:solidFill>
                      <a:schemeClr val="bg1"/>
                    </a:solidFill>
                  </a:tcPr>
                </a:tc>
                <a:tc rowSpan="2">
                  <a:txBody>
                    <a:bodyPr/>
                    <a:lstStyle/>
                    <a:p>
                      <a:pPr marL="0" indent="0" algn="just">
                        <a:lnSpc>
                          <a:spcPct val="150000"/>
                        </a:lnSpc>
                        <a:buNone/>
                      </a:pPr>
                      <a:r>
                        <a:rPr lang="vi-VN" sz="4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Thể</a:t>
                      </a:r>
                      <a:r>
                        <a:rPr lang="en-US" sz="4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hiện</a:t>
                      </a:r>
                      <a:r>
                        <a:rPr lang="en-US" sz="4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rõ</a:t>
                      </a:r>
                      <a:r>
                        <a:rPr lang="en-US" sz="4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chủ</a:t>
                      </a:r>
                      <a:r>
                        <a:rPr lang="en-US" sz="4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đề</a:t>
                      </a:r>
                      <a:r>
                        <a:rPr lang="en-US" sz="4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a:t>
                      </a:r>
                    </a:p>
                    <a:p>
                      <a:pPr marL="0" indent="0" algn="just">
                        <a:lnSpc>
                          <a:spcPct val="150000"/>
                        </a:lnSpc>
                        <a:buNone/>
                      </a:pPr>
                      <a:r>
                        <a:rPr lang="vi-VN" sz="4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Làm</a:t>
                      </a:r>
                      <a:r>
                        <a:rPr lang="en-US" sz="4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sáng</a:t>
                      </a:r>
                      <a:r>
                        <a:rPr lang="en-US" sz="4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tỏ</a:t>
                      </a:r>
                      <a:r>
                        <a:rPr lang="en-US" sz="4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nội</a:t>
                      </a:r>
                      <a:r>
                        <a:rPr lang="en-US" sz="4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dung </a:t>
                      </a:r>
                      <a:r>
                        <a:rPr lang="en-US" sz="40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của</a:t>
                      </a:r>
                      <a:r>
                        <a:rPr lang="en-US" sz="4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đoạn</a:t>
                      </a:r>
                      <a:r>
                        <a:rPr lang="en-US" sz="4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văn</a:t>
                      </a:r>
                      <a:r>
                        <a:rPr lang="en-US" sz="4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a:t>
                      </a:r>
                    </a:p>
                    <a:p>
                      <a:pPr marL="0" indent="0" algn="just">
                        <a:lnSpc>
                          <a:spcPct val="150000"/>
                        </a:lnSpc>
                        <a:buNone/>
                      </a:pPr>
                      <a:r>
                        <a:rPr lang="vi-VN" sz="4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Phù</a:t>
                      </a:r>
                      <a:r>
                        <a:rPr lang="en-US" sz="4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hợp</a:t>
                      </a:r>
                      <a:r>
                        <a:rPr lang="en-US" sz="4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với</a:t>
                      </a:r>
                      <a:r>
                        <a:rPr lang="en-US" sz="4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dạng</a:t>
                      </a:r>
                      <a:r>
                        <a:rPr lang="en-US" sz="4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văn</a:t>
                      </a:r>
                      <a:r>
                        <a:rPr lang="en-US" sz="4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bản</a:t>
                      </a:r>
                      <a:r>
                        <a:rPr lang="en-US" sz="4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nghị</a:t>
                      </a:r>
                      <a:r>
                        <a:rPr lang="en-US" sz="4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luận</a:t>
                      </a:r>
                      <a:r>
                        <a:rPr lang="en-US" sz="4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a:t>
                      </a:r>
                    </a:p>
                  </a:txBody>
                  <a:tcPr marL="182880" marR="182880" marT="91440" marB="91440" anchor="ctr">
                    <a:solidFill>
                      <a:schemeClr val="bg1"/>
                    </a:solidFill>
                  </a:tcPr>
                </a:tc>
                <a:extLst>
                  <a:ext uri="{0D108BD9-81ED-4DB2-BD59-A6C34878D82A}">
                    <a16:rowId xmlns:a16="http://schemas.microsoft.com/office/drawing/2014/main" val="2598353723"/>
                  </a:ext>
                </a:extLst>
              </a:tr>
              <a:tr h="1730471">
                <a:tc>
                  <a:txBody>
                    <a:bodyPr/>
                    <a:lstStyle/>
                    <a:p>
                      <a:pPr algn="ctr"/>
                      <a:r>
                        <a:rPr lang="en-US" sz="4000" b="1" dirty="0" err="1">
                          <a:solidFill>
                            <a:schemeClr val="tx1"/>
                          </a:solidFill>
                          <a:latin typeface="Times New Roman" panose="02020603050405020304" pitchFamily="18" charset="0"/>
                          <a:cs typeface="Times New Roman" panose="02020603050405020304" pitchFamily="18" charset="0"/>
                        </a:rPr>
                        <a:t>Quy</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nạp</a:t>
                      </a:r>
                      <a:endParaRPr lang="en-US" sz="40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a:txBody>
                  <a:tcPr marL="182880" marR="182880" marT="91440" marB="91440" anchor="ctr">
                    <a:solidFill>
                      <a:schemeClr val="bg1"/>
                    </a:solidFill>
                  </a:tcPr>
                </a:tc>
                <a:tc>
                  <a:txBody>
                    <a:bodyPr/>
                    <a:lstStyle/>
                    <a:p>
                      <a:pPr marL="0" indent="0" algn="just">
                        <a:buFontTx/>
                        <a:buNone/>
                      </a:pPr>
                      <a:r>
                        <a:rPr lang="vi-VN" sz="4000" spc="87" dirty="0">
                          <a:solidFill>
                            <a:schemeClr val="tx1"/>
                          </a:solidFill>
                          <a:latin typeface="Times New Roman" panose="02020603050405020304" pitchFamily="18" charset="0"/>
                          <a:cs typeface="Times New Roman" panose="02020603050405020304" pitchFamily="18" charset="0"/>
                        </a:rPr>
                        <a:t>- </a:t>
                      </a:r>
                      <a:r>
                        <a:rPr lang="en-US" sz="4000" spc="87" dirty="0" err="1">
                          <a:solidFill>
                            <a:schemeClr val="tx1"/>
                          </a:solidFill>
                          <a:latin typeface="Times New Roman" panose="02020603050405020304" pitchFamily="18" charset="0"/>
                          <a:cs typeface="Times New Roman" panose="02020603050405020304" pitchFamily="18" charset="0"/>
                        </a:rPr>
                        <a:t>Đoạn</a:t>
                      </a:r>
                      <a:r>
                        <a:rPr lang="en-US" sz="4000" spc="87" dirty="0">
                          <a:solidFill>
                            <a:schemeClr val="tx1"/>
                          </a:solidFill>
                          <a:latin typeface="Times New Roman" panose="02020603050405020304" pitchFamily="18" charset="0"/>
                          <a:cs typeface="Times New Roman" panose="02020603050405020304" pitchFamily="18" charset="0"/>
                        </a:rPr>
                        <a:t> </a:t>
                      </a:r>
                      <a:r>
                        <a:rPr lang="en-US" sz="4000" spc="87" dirty="0" err="1">
                          <a:solidFill>
                            <a:schemeClr val="tx1"/>
                          </a:solidFill>
                          <a:latin typeface="Times New Roman" panose="02020603050405020304" pitchFamily="18" charset="0"/>
                          <a:cs typeface="Times New Roman" panose="02020603050405020304" pitchFamily="18" charset="0"/>
                        </a:rPr>
                        <a:t>văn</a:t>
                      </a:r>
                      <a:r>
                        <a:rPr lang="en-US" sz="4000" spc="87" dirty="0">
                          <a:solidFill>
                            <a:schemeClr val="tx1"/>
                          </a:solidFill>
                          <a:latin typeface="Times New Roman" panose="02020603050405020304" pitchFamily="18" charset="0"/>
                          <a:cs typeface="Times New Roman" panose="02020603050405020304" pitchFamily="18" charset="0"/>
                        </a:rPr>
                        <a:t> </a:t>
                      </a:r>
                      <a:r>
                        <a:rPr lang="vi-VN" sz="4000" spc="87" dirty="0">
                          <a:solidFill>
                            <a:schemeClr val="tx1"/>
                          </a:solidFill>
                          <a:latin typeface="Times New Roman" panose="02020603050405020304" pitchFamily="18" charset="0"/>
                          <a:cs typeface="Times New Roman" panose="02020603050405020304" pitchFamily="18" charset="0"/>
                        </a:rPr>
                        <a:t>triển</a:t>
                      </a:r>
                      <a:r>
                        <a:rPr lang="vi-VN" sz="4000" spc="87" baseline="0" dirty="0">
                          <a:solidFill>
                            <a:schemeClr val="tx1"/>
                          </a:solidFill>
                          <a:latin typeface="Times New Roman" panose="02020603050405020304" pitchFamily="18" charset="0"/>
                          <a:cs typeface="Times New Roman" panose="02020603050405020304" pitchFamily="18" charset="0"/>
                        </a:rPr>
                        <a:t> khai nội dung chủ đề trước </a:t>
                      </a:r>
                      <a:r>
                        <a:rPr lang="vi-VN" sz="4000" spc="87" baseline="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khái quát nội dung chung</a:t>
                      </a:r>
                    </a:p>
                    <a:p>
                      <a:pPr marL="0" marR="0" indent="0" algn="just" defTabSz="914400" rtl="0" eaLnBrk="1" fontAlgn="auto" latinLnBrk="0" hangingPunct="1">
                        <a:lnSpc>
                          <a:spcPct val="100000"/>
                        </a:lnSpc>
                        <a:spcBef>
                          <a:spcPts val="0"/>
                        </a:spcBef>
                        <a:spcAft>
                          <a:spcPts val="0"/>
                        </a:spcAft>
                        <a:buClrTx/>
                        <a:buSzTx/>
                        <a:buFontTx/>
                        <a:buNone/>
                        <a:tabLst/>
                        <a:defRPr/>
                      </a:pPr>
                      <a:r>
                        <a:rPr lang="en-US" sz="4000" spc="87" dirty="0">
                          <a:solidFill>
                            <a:schemeClr val="tx1"/>
                          </a:solidFill>
                          <a:latin typeface="Times New Roman" panose="02020603050405020304" pitchFamily="18" charset="0"/>
                          <a:cs typeface="Times New Roman" panose="02020603050405020304" pitchFamily="18" charset="0"/>
                        </a:rPr>
                        <a:t>- </a:t>
                      </a:r>
                      <a:r>
                        <a:rPr lang="en-US" sz="4000" spc="87" dirty="0" err="1">
                          <a:solidFill>
                            <a:schemeClr val="tx1"/>
                          </a:solidFill>
                          <a:latin typeface="Times New Roman" panose="02020603050405020304" pitchFamily="18" charset="0"/>
                          <a:cs typeface="Times New Roman" panose="02020603050405020304" pitchFamily="18" charset="0"/>
                        </a:rPr>
                        <a:t>Có</a:t>
                      </a:r>
                      <a:r>
                        <a:rPr lang="en-US" sz="4000" spc="87" dirty="0">
                          <a:solidFill>
                            <a:schemeClr val="tx1"/>
                          </a:solidFill>
                          <a:latin typeface="Times New Roman" panose="02020603050405020304" pitchFamily="18" charset="0"/>
                          <a:cs typeface="Times New Roman" panose="02020603050405020304" pitchFamily="18" charset="0"/>
                        </a:rPr>
                        <a:t> </a:t>
                      </a:r>
                      <a:r>
                        <a:rPr lang="en-US" sz="4000" spc="87" dirty="0" err="1">
                          <a:solidFill>
                            <a:schemeClr val="tx1"/>
                          </a:solidFill>
                          <a:latin typeface="Times New Roman" panose="02020603050405020304" pitchFamily="18" charset="0"/>
                          <a:cs typeface="Times New Roman" panose="02020603050405020304" pitchFamily="18" charset="0"/>
                        </a:rPr>
                        <a:t>câu</a:t>
                      </a:r>
                      <a:r>
                        <a:rPr lang="en-US" sz="4000" spc="87" dirty="0">
                          <a:solidFill>
                            <a:schemeClr val="tx1"/>
                          </a:solidFill>
                          <a:latin typeface="Times New Roman" panose="02020603050405020304" pitchFamily="18" charset="0"/>
                          <a:cs typeface="Times New Roman" panose="02020603050405020304" pitchFamily="18" charset="0"/>
                        </a:rPr>
                        <a:t> </a:t>
                      </a:r>
                      <a:r>
                        <a:rPr lang="en-US" sz="4000" spc="87" dirty="0" err="1">
                          <a:solidFill>
                            <a:schemeClr val="tx1"/>
                          </a:solidFill>
                          <a:latin typeface="Times New Roman" panose="02020603050405020304" pitchFamily="18" charset="0"/>
                          <a:cs typeface="Times New Roman" panose="02020603050405020304" pitchFamily="18" charset="0"/>
                        </a:rPr>
                        <a:t>chủ</a:t>
                      </a:r>
                      <a:r>
                        <a:rPr lang="en-US" sz="4000" spc="87" dirty="0">
                          <a:solidFill>
                            <a:schemeClr val="tx1"/>
                          </a:solidFill>
                          <a:latin typeface="Times New Roman" panose="02020603050405020304" pitchFamily="18" charset="0"/>
                          <a:cs typeface="Times New Roman" panose="02020603050405020304" pitchFamily="18" charset="0"/>
                        </a:rPr>
                        <a:t> </a:t>
                      </a:r>
                      <a:r>
                        <a:rPr lang="en-US" sz="4000" spc="87" dirty="0" err="1">
                          <a:solidFill>
                            <a:schemeClr val="tx1"/>
                          </a:solidFill>
                          <a:latin typeface="Times New Roman" panose="02020603050405020304" pitchFamily="18" charset="0"/>
                          <a:cs typeface="Times New Roman" panose="02020603050405020304" pitchFamily="18" charset="0"/>
                        </a:rPr>
                        <a:t>đề</a:t>
                      </a:r>
                      <a:r>
                        <a:rPr lang="en-US" sz="4000" spc="87" dirty="0">
                          <a:solidFill>
                            <a:schemeClr val="tx1"/>
                          </a:solidFill>
                          <a:latin typeface="Times New Roman" panose="02020603050405020304" pitchFamily="18" charset="0"/>
                          <a:cs typeface="Times New Roman" panose="02020603050405020304" pitchFamily="18" charset="0"/>
                        </a:rPr>
                        <a:t> ở </a:t>
                      </a:r>
                      <a:r>
                        <a:rPr lang="en-US" sz="4000" spc="87" dirty="0" err="1">
                          <a:solidFill>
                            <a:schemeClr val="tx1"/>
                          </a:solidFill>
                          <a:latin typeface="Times New Roman" panose="02020603050405020304" pitchFamily="18" charset="0"/>
                          <a:cs typeface="Times New Roman" panose="02020603050405020304" pitchFamily="18" charset="0"/>
                        </a:rPr>
                        <a:t>vị</a:t>
                      </a:r>
                      <a:r>
                        <a:rPr lang="en-US" sz="4000" spc="87" dirty="0">
                          <a:solidFill>
                            <a:schemeClr val="tx1"/>
                          </a:solidFill>
                          <a:latin typeface="Times New Roman" panose="02020603050405020304" pitchFamily="18" charset="0"/>
                          <a:cs typeface="Times New Roman" panose="02020603050405020304" pitchFamily="18" charset="0"/>
                        </a:rPr>
                        <a:t> </a:t>
                      </a:r>
                      <a:r>
                        <a:rPr lang="en-US" sz="4000" spc="87" dirty="0" err="1">
                          <a:solidFill>
                            <a:schemeClr val="tx1"/>
                          </a:solidFill>
                          <a:latin typeface="Times New Roman" panose="02020603050405020304" pitchFamily="18" charset="0"/>
                          <a:cs typeface="Times New Roman" panose="02020603050405020304" pitchFamily="18" charset="0"/>
                        </a:rPr>
                        <a:t>trí</a:t>
                      </a:r>
                      <a:r>
                        <a:rPr lang="en-US" sz="4000" spc="87" dirty="0">
                          <a:solidFill>
                            <a:schemeClr val="tx1"/>
                          </a:solidFill>
                          <a:latin typeface="Times New Roman" panose="02020603050405020304" pitchFamily="18" charset="0"/>
                          <a:cs typeface="Times New Roman" panose="02020603050405020304" pitchFamily="18" charset="0"/>
                        </a:rPr>
                        <a:t> </a:t>
                      </a:r>
                      <a:r>
                        <a:rPr lang="en-US" sz="4000" spc="87" dirty="0" err="1">
                          <a:solidFill>
                            <a:schemeClr val="tx1"/>
                          </a:solidFill>
                          <a:latin typeface="Times New Roman" panose="02020603050405020304" pitchFamily="18" charset="0"/>
                          <a:cs typeface="Times New Roman" panose="02020603050405020304" pitchFamily="18" charset="0"/>
                        </a:rPr>
                        <a:t>cuối</a:t>
                      </a:r>
                      <a:r>
                        <a:rPr lang="en-US" sz="4000" spc="87" dirty="0">
                          <a:solidFill>
                            <a:schemeClr val="tx1"/>
                          </a:solidFill>
                          <a:latin typeface="Times New Roman" panose="02020603050405020304" pitchFamily="18" charset="0"/>
                          <a:cs typeface="Times New Roman" panose="02020603050405020304" pitchFamily="18" charset="0"/>
                        </a:rPr>
                        <a:t> </a:t>
                      </a:r>
                      <a:r>
                        <a:rPr lang="en-US" sz="4000" spc="87" dirty="0" err="1">
                          <a:solidFill>
                            <a:schemeClr val="tx1"/>
                          </a:solidFill>
                          <a:latin typeface="Times New Roman" panose="02020603050405020304" pitchFamily="18" charset="0"/>
                          <a:cs typeface="Times New Roman" panose="02020603050405020304" pitchFamily="18" charset="0"/>
                        </a:rPr>
                        <a:t>đoạn</a:t>
                      </a:r>
                      <a:endParaRPr lang="en-US" sz="4000" spc="87" dirty="0">
                        <a:solidFill>
                          <a:schemeClr val="tx1"/>
                        </a:solidFill>
                        <a:latin typeface="Times New Roman" panose="02020603050405020304" pitchFamily="18" charset="0"/>
                        <a:cs typeface="Times New Roman" panose="02020603050405020304" pitchFamily="18" charset="0"/>
                      </a:endParaRPr>
                    </a:p>
                  </a:txBody>
                  <a:tcPr marL="182880" marR="182880" marT="91440" marB="91440" anchor="ctr">
                    <a:solidFill>
                      <a:schemeClr val="bg1"/>
                    </a:solidFill>
                  </a:tcPr>
                </a:tc>
                <a:tc vMerge="1">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US" sz="3600" spc="87" dirty="0">
                        <a:solidFill>
                          <a:srgbClr val="5A3114"/>
                        </a:solidFill>
                        <a:latin typeface="Times New Roman" panose="02020603050405020304" pitchFamily="18" charset="0"/>
                        <a:cs typeface="Times New Roman" panose="02020603050405020304" pitchFamily="18" charset="0"/>
                      </a:endParaRPr>
                    </a:p>
                  </a:txBody>
                  <a:tcPr marL="182880" marR="182880" marT="91440" marB="91440" anchor="ctr">
                    <a:solidFill>
                      <a:schemeClr val="bg1"/>
                    </a:solidFill>
                  </a:tcPr>
                </a:tc>
                <a:extLst>
                  <a:ext uri="{0D108BD9-81ED-4DB2-BD59-A6C34878D82A}">
                    <a16:rowId xmlns:a16="http://schemas.microsoft.com/office/drawing/2014/main" val="1300607001"/>
                  </a:ext>
                </a:extLst>
              </a:tr>
            </a:tbl>
          </a:graphicData>
        </a:graphic>
      </p:graphicFrame>
      <p:sp>
        <p:nvSpPr>
          <p:cNvPr id="11" name="Freeform 3">
            <a:extLst>
              <a:ext uri="{FF2B5EF4-FFF2-40B4-BE49-F238E27FC236}">
                <a16:creationId xmlns:a16="http://schemas.microsoft.com/office/drawing/2014/main" id="{1B7A1AF6-D82E-4F40-A526-34652A2BFF45}"/>
              </a:ext>
            </a:extLst>
          </p:cNvPr>
          <p:cNvSpPr/>
          <p:nvPr/>
        </p:nvSpPr>
        <p:spPr>
          <a:xfrm>
            <a:off x="15720389" y="-1333500"/>
            <a:ext cx="3458822" cy="2974587"/>
          </a:xfrm>
          <a:custGeom>
            <a:avLst/>
            <a:gdLst/>
            <a:ahLst/>
            <a:cxnLst/>
            <a:rect l="l" t="t" r="r" b="b"/>
            <a:pathLst>
              <a:path w="3458822" h="2974587">
                <a:moveTo>
                  <a:pt x="0" y="0"/>
                </a:moveTo>
                <a:lnTo>
                  <a:pt x="3458823" y="0"/>
                </a:lnTo>
                <a:lnTo>
                  <a:pt x="3458823" y="2974588"/>
                </a:lnTo>
                <a:lnTo>
                  <a:pt x="0" y="297458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vi-VN"/>
          </a:p>
        </p:txBody>
      </p:sp>
      <p:sp>
        <p:nvSpPr>
          <p:cNvPr id="2" name="Rectangle 1"/>
          <p:cNvSpPr/>
          <p:nvPr/>
        </p:nvSpPr>
        <p:spPr>
          <a:xfrm>
            <a:off x="762000" y="723900"/>
            <a:ext cx="16459200" cy="1938992"/>
          </a:xfrm>
          <a:prstGeom prst="rect">
            <a:avLst/>
          </a:prstGeom>
          <a:solidFill>
            <a:schemeClr val="bg1"/>
          </a:solidFill>
        </p:spPr>
        <p:txBody>
          <a:bodyPr wrap="square">
            <a:spAutoFit/>
          </a:bodyPr>
          <a:lstStyle/>
          <a:p>
            <a:pPr algn="just"/>
            <a:r>
              <a:rPr lang="vi-VN" sz="4000" dirty="0">
                <a:latin typeface="Times New Roman" panose="02020603050405020304" pitchFamily="18" charset="0"/>
                <a:cs typeface="Times New Roman" panose="02020603050405020304" pitchFamily="18" charset="0"/>
              </a:rPr>
              <a:t>     </a:t>
            </a:r>
            <a:r>
              <a:rPr lang="vi-VN" sz="4000" b="1" dirty="0">
                <a:latin typeface="Times New Roman" panose="02020603050405020304" pitchFamily="18" charset="0"/>
                <a:cs typeface="Times New Roman" panose="02020603050405020304" pitchFamily="18" charset="0"/>
              </a:rPr>
              <a:t>Diễn dịch, quy nạp, song song, phối hợp </a:t>
            </a:r>
            <a:r>
              <a:rPr lang="vi-VN" sz="4000" dirty="0">
                <a:latin typeface="Times New Roman" panose="02020603050405020304" pitchFamily="18" charset="0"/>
                <a:cs typeface="Times New Roman" panose="02020603050405020304" pitchFamily="18" charset="0"/>
              </a:rPr>
              <a:t>là các kiểu đoạn văn được phân biệt dựa vào cách thức tổ chức, triển khai nội dung. Việc phân biệt các kiểu đoạn văn này có liên quan đến câu chủ đề</a:t>
            </a:r>
          </a:p>
        </p:txBody>
      </p:sp>
    </p:spTree>
    <p:extLst>
      <p:ext uri="{BB962C8B-B14F-4D97-AF65-F5344CB8AC3E}">
        <p14:creationId xmlns:p14="http://schemas.microsoft.com/office/powerpoint/2010/main" val="9450689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BACF766C-172B-4720-5065-59AD5D05D18B}"/>
              </a:ext>
            </a:extLst>
          </p:cNvPr>
          <p:cNvSpPr/>
          <p:nvPr/>
        </p:nvSpPr>
        <p:spPr>
          <a:xfrm>
            <a:off x="6145451" y="1525769"/>
            <a:ext cx="11534268" cy="6545697"/>
          </a:xfrm>
          <a:custGeom>
            <a:avLst/>
            <a:gdLst/>
            <a:ahLst/>
            <a:cxnLst/>
            <a:rect l="l" t="t" r="r" b="b"/>
            <a:pathLst>
              <a:path w="11534268" h="6545697">
                <a:moveTo>
                  <a:pt x="0" y="0"/>
                </a:moveTo>
                <a:lnTo>
                  <a:pt x="11534268" y="0"/>
                </a:lnTo>
                <a:lnTo>
                  <a:pt x="11534268" y="6545698"/>
                </a:lnTo>
                <a:lnTo>
                  <a:pt x="0" y="654569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vi-VN"/>
          </a:p>
        </p:txBody>
      </p:sp>
      <p:sp>
        <p:nvSpPr>
          <p:cNvPr id="2" name="Freeform 2"/>
          <p:cNvSpPr/>
          <p:nvPr/>
        </p:nvSpPr>
        <p:spPr>
          <a:xfrm rot="-5192124" flipH="1">
            <a:off x="-4136513" y="2008135"/>
            <a:ext cx="12205895" cy="7476111"/>
          </a:xfrm>
          <a:custGeom>
            <a:avLst/>
            <a:gdLst/>
            <a:ahLst/>
            <a:cxnLst/>
            <a:rect l="l" t="t" r="r" b="b"/>
            <a:pathLst>
              <a:path w="12205895" h="7476111">
                <a:moveTo>
                  <a:pt x="12205895" y="0"/>
                </a:moveTo>
                <a:lnTo>
                  <a:pt x="0" y="0"/>
                </a:lnTo>
                <a:lnTo>
                  <a:pt x="0" y="7476111"/>
                </a:lnTo>
                <a:lnTo>
                  <a:pt x="12205895" y="7476111"/>
                </a:lnTo>
                <a:lnTo>
                  <a:pt x="12205895"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vi-VN"/>
          </a:p>
        </p:txBody>
      </p:sp>
      <p:sp>
        <p:nvSpPr>
          <p:cNvPr id="6" name="Freeform 6"/>
          <p:cNvSpPr/>
          <p:nvPr/>
        </p:nvSpPr>
        <p:spPr>
          <a:xfrm rot="692353">
            <a:off x="4671612" y="1496095"/>
            <a:ext cx="1954876" cy="1515029"/>
          </a:xfrm>
          <a:custGeom>
            <a:avLst/>
            <a:gdLst/>
            <a:ahLst/>
            <a:cxnLst/>
            <a:rect l="l" t="t" r="r" b="b"/>
            <a:pathLst>
              <a:path w="1954876" h="1515029">
                <a:moveTo>
                  <a:pt x="0" y="0"/>
                </a:moveTo>
                <a:lnTo>
                  <a:pt x="1954877" y="0"/>
                </a:lnTo>
                <a:lnTo>
                  <a:pt x="1954877" y="1515029"/>
                </a:lnTo>
                <a:lnTo>
                  <a:pt x="0" y="151502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vi-VN"/>
          </a:p>
        </p:txBody>
      </p:sp>
      <p:sp>
        <p:nvSpPr>
          <p:cNvPr id="8" name="Freeform 6">
            <a:extLst>
              <a:ext uri="{FF2B5EF4-FFF2-40B4-BE49-F238E27FC236}">
                <a16:creationId xmlns:a16="http://schemas.microsoft.com/office/drawing/2014/main" id="{824D8196-F13D-4E0E-8EE1-92BF93D937FA}"/>
              </a:ext>
            </a:extLst>
          </p:cNvPr>
          <p:cNvSpPr/>
          <p:nvPr/>
        </p:nvSpPr>
        <p:spPr>
          <a:xfrm>
            <a:off x="2286000" y="2923159"/>
            <a:ext cx="3962400" cy="6781800"/>
          </a:xfrm>
          <a:custGeom>
            <a:avLst/>
            <a:gdLst/>
            <a:ahLst/>
            <a:cxnLst/>
            <a:rect l="l" t="t" r="r" b="b"/>
            <a:pathLst>
              <a:path w="1851660" h="4114800">
                <a:moveTo>
                  <a:pt x="0" y="0"/>
                </a:moveTo>
                <a:lnTo>
                  <a:pt x="1851660" y="0"/>
                </a:lnTo>
                <a:lnTo>
                  <a:pt x="1851660"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vi-VN"/>
          </a:p>
        </p:txBody>
      </p:sp>
      <p:sp>
        <p:nvSpPr>
          <p:cNvPr id="7" name="Freeform 6">
            <a:extLst>
              <a:ext uri="{FF2B5EF4-FFF2-40B4-BE49-F238E27FC236}">
                <a16:creationId xmlns:a16="http://schemas.microsoft.com/office/drawing/2014/main" id="{47749CA5-6C10-4D13-CF03-FCFBFDAEA045}"/>
              </a:ext>
            </a:extLst>
          </p:cNvPr>
          <p:cNvSpPr/>
          <p:nvPr/>
        </p:nvSpPr>
        <p:spPr>
          <a:xfrm>
            <a:off x="15697200" y="-943206"/>
            <a:ext cx="3693745" cy="3714003"/>
          </a:xfrm>
          <a:custGeom>
            <a:avLst/>
            <a:gdLst/>
            <a:ahLst/>
            <a:cxnLst/>
            <a:rect l="l" t="t" r="r" b="b"/>
            <a:pathLst>
              <a:path w="3693745" h="3714003">
                <a:moveTo>
                  <a:pt x="0" y="0"/>
                </a:moveTo>
                <a:lnTo>
                  <a:pt x="3693745" y="0"/>
                </a:lnTo>
                <a:lnTo>
                  <a:pt x="3693745" y="3714003"/>
                </a:lnTo>
                <a:lnTo>
                  <a:pt x="0" y="3714003"/>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vi-VN"/>
          </a:p>
        </p:txBody>
      </p:sp>
      <p:sp>
        <p:nvSpPr>
          <p:cNvPr id="9" name="Freeform 7">
            <a:extLst>
              <a:ext uri="{FF2B5EF4-FFF2-40B4-BE49-F238E27FC236}">
                <a16:creationId xmlns:a16="http://schemas.microsoft.com/office/drawing/2014/main" id="{A449DD26-805E-0114-47EE-DF35E0A55139}"/>
              </a:ext>
            </a:extLst>
          </p:cNvPr>
          <p:cNvSpPr/>
          <p:nvPr/>
        </p:nvSpPr>
        <p:spPr>
          <a:xfrm flipH="1">
            <a:off x="15630737" y="7729828"/>
            <a:ext cx="3199976" cy="3056943"/>
          </a:xfrm>
          <a:custGeom>
            <a:avLst/>
            <a:gdLst/>
            <a:ahLst/>
            <a:cxnLst/>
            <a:rect l="l" t="t" r="r" b="b"/>
            <a:pathLst>
              <a:path w="3199976" h="3056943">
                <a:moveTo>
                  <a:pt x="3199976" y="0"/>
                </a:moveTo>
                <a:lnTo>
                  <a:pt x="0" y="0"/>
                </a:lnTo>
                <a:lnTo>
                  <a:pt x="0" y="3056944"/>
                </a:lnTo>
                <a:lnTo>
                  <a:pt x="3199976" y="3056944"/>
                </a:lnTo>
                <a:lnTo>
                  <a:pt x="3199976"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vi-VN"/>
          </a:p>
        </p:txBody>
      </p:sp>
      <p:pic>
        <p:nvPicPr>
          <p:cNvPr id="11" name="Picture 10">
            <a:extLst>
              <a:ext uri="{FF2B5EF4-FFF2-40B4-BE49-F238E27FC236}">
                <a16:creationId xmlns:a16="http://schemas.microsoft.com/office/drawing/2014/main" id="{BD3DA1D1-B9A3-1CAF-BE03-8A1B3AF8506E}"/>
              </a:ext>
            </a:extLst>
          </p:cNvPr>
          <p:cNvPicPr>
            <a:picLocks noChangeAspect="1"/>
          </p:cNvPicPr>
          <p:nvPr/>
        </p:nvPicPr>
        <p:blipFill>
          <a:blip r:embed="rId15"/>
          <a:stretch>
            <a:fillRect/>
          </a:stretch>
        </p:blipFill>
        <p:spPr>
          <a:xfrm>
            <a:off x="6934200" y="2324100"/>
            <a:ext cx="9661417" cy="4645583"/>
          </a:xfrm>
          <a:prstGeom prst="rect">
            <a:avLst/>
          </a:prstGeom>
        </p:spPr>
      </p:pic>
    </p:spTree>
    <p:extLst>
      <p:ext uri="{BB962C8B-B14F-4D97-AF65-F5344CB8AC3E}">
        <p14:creationId xmlns:p14="http://schemas.microsoft.com/office/powerpoint/2010/main" val="3900645264"/>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TotalTime>
  <Words>1574</Words>
  <Application>Microsoft Office PowerPoint</Application>
  <PresentationFormat>Custom</PresentationFormat>
  <Paragraphs>121</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Calibri</vt:lpstr>
      <vt:lpstr>Wingdings</vt:lpstr>
      <vt:lpstr>Times New Roman</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Colorful Creative Classroom Rules Presentation</dc:title>
  <cp:lastModifiedBy>Hương Đỗ</cp:lastModifiedBy>
  <cp:revision>10</cp:revision>
  <dcterms:created xsi:type="dcterms:W3CDTF">2006-08-16T00:00:00Z</dcterms:created>
  <dcterms:modified xsi:type="dcterms:W3CDTF">2023-11-01T02:03:59Z</dcterms:modified>
  <dc:identifier>DAFrhq-5U8s</dc:identifier>
</cp:coreProperties>
</file>