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645" r:id="rId6"/>
    <p:sldId id="260" r:id="rId7"/>
    <p:sldId id="263" r:id="rId8"/>
    <p:sldId id="575" r:id="rId9"/>
    <p:sldId id="581" r:id="rId10"/>
    <p:sldId id="583" r:id="rId11"/>
    <p:sldId id="584" r:id="rId12"/>
    <p:sldId id="580" r:id="rId13"/>
    <p:sldId id="587" r:id="rId14"/>
    <p:sldId id="588" r:id="rId15"/>
    <p:sldId id="661" r:id="rId16"/>
    <p:sldId id="663" r:id="rId17"/>
    <p:sldId id="590" r:id="rId18"/>
    <p:sldId id="591" r:id="rId19"/>
    <p:sldId id="594" r:id="rId20"/>
    <p:sldId id="283" r:id="rId21"/>
    <p:sldId id="601" r:id="rId22"/>
    <p:sldId id="642" r:id="rId23"/>
    <p:sldId id="658" r:id="rId24"/>
    <p:sldId id="643" r:id="rId25"/>
    <p:sldId id="595" r:id="rId26"/>
    <p:sldId id="596" r:id="rId27"/>
    <p:sldId id="599" r:id="rId28"/>
    <p:sldId id="598" r:id="rId29"/>
    <p:sldId id="662" r:id="rId30"/>
    <p:sldId id="664" r:id="rId31"/>
    <p:sldId id="288" r:id="rId32"/>
    <p:sldId id="570" r:id="rId33"/>
    <p:sldId id="647" r:id="rId34"/>
    <p:sldId id="603" r:id="rId35"/>
    <p:sldId id="604" r:id="rId36"/>
    <p:sldId id="602" r:id="rId37"/>
    <p:sldId id="666" r:id="rId38"/>
    <p:sldId id="648" r:id="rId39"/>
    <p:sldId id="665" r:id="rId40"/>
    <p:sldId id="300" r:id="rId41"/>
    <p:sldId id="612" r:id="rId42"/>
    <p:sldId id="650" r:id="rId43"/>
    <p:sldId id="659" r:id="rId44"/>
    <p:sldId id="605" r:id="rId45"/>
    <p:sldId id="608" r:id="rId46"/>
    <p:sldId id="606" r:id="rId47"/>
    <p:sldId id="607" r:id="rId48"/>
    <p:sldId id="273" r:id="rId49"/>
    <p:sldId id="651" r:id="rId50"/>
    <p:sldId id="652" r:id="rId51"/>
    <p:sldId id="653" r:id="rId52"/>
    <p:sldId id="667" r:id="rId53"/>
    <p:sldId id="654" r:id="rId54"/>
    <p:sldId id="655" r:id="rId55"/>
    <p:sldId id="616" r:id="rId56"/>
    <p:sldId id="619" r:id="rId57"/>
    <p:sldId id="620" r:id="rId58"/>
    <p:sldId id="621" r:id="rId59"/>
    <p:sldId id="622" r:id="rId60"/>
    <p:sldId id="623" r:id="rId61"/>
    <p:sldId id="624" r:id="rId62"/>
    <p:sldId id="625" r:id="rId63"/>
    <p:sldId id="626" r:id="rId64"/>
    <p:sldId id="627" r:id="rId65"/>
    <p:sldId id="628" r:id="rId66"/>
    <p:sldId id="629" r:id="rId67"/>
    <p:sldId id="266" r:id="rId68"/>
    <p:sldId id="268" r:id="rId69"/>
    <p:sldId id="656" r:id="rId70"/>
    <p:sldId id="660" r:id="rId71"/>
    <p:sldId id="657" r:id="rId72"/>
    <p:sldId id="271" r:id="rId73"/>
    <p:sldId id="630" r:id="rId74"/>
    <p:sldId id="644" r:id="rId75"/>
  </p:sldIdLst>
  <p:sldSz cx="9144000" cy="5143500" type="screen16x9"/>
  <p:notesSz cx="6858000" cy="9144000"/>
  <p:embeddedFontLst>
    <p:embeddedFont>
      <p:font typeface="Livvic"/>
      <p:regular r:id="rId79"/>
    </p:embeddedFont>
    <p:embeddedFont>
      <p:font typeface="Zilla Slab Light"/>
      <p:regular r:id="rId80"/>
    </p:embeddedFont>
    <p:embeddedFont>
      <p:font typeface="Englebert" panose="02000506000000020004"/>
      <p:regular r:id="rId81"/>
    </p:embeddedFont>
    <p:embeddedFont>
      <p:font typeface="Calibri" panose="020F0502020204030204"/>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Calibri Light" panose="020F0302020204030204" charset="0"/>
      <p:regular r:id="rId90"/>
      <p:italic r:id="rId91"/>
    </p:embeddedFont>
    <p:embeddedFont>
      <p:font typeface="Times" panose="02020603050405020304" pitchFamily="18" charset="0"/>
      <p:regular r:id="rId92"/>
      <p:bold r:id="rId93"/>
      <p:italic r:id="rId94"/>
      <p:boldItalic r:id="rId9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9AA0A6"/>
          </p15:clr>
        </p15:guide>
        <p15:guide id="2" orient="horz" pos="340" userDrawn="1">
          <p15:clr>
            <a:srgbClr val="9AA0A6"/>
          </p15:clr>
        </p15:guide>
        <p15:guide id="3"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showGuides="1">
      <p:cViewPr varScale="1">
        <p:scale>
          <a:sx n="99" d="100"/>
          <a:sy n="99" d="100"/>
        </p:scale>
        <p:origin x="288" y="48"/>
      </p:cViewPr>
      <p:guideLst>
        <p:guide orient="horz" pos="864"/>
        <p:guide orient="horz" pos="3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5" Type="http://schemas.openxmlformats.org/officeDocument/2006/relationships/font" Target="fonts/font17.fntdata"/><Relationship Id="rId94" Type="http://schemas.openxmlformats.org/officeDocument/2006/relationships/font" Target="fonts/font16.fntdata"/><Relationship Id="rId93" Type="http://schemas.openxmlformats.org/officeDocument/2006/relationships/font" Target="fonts/font15.fntdata"/><Relationship Id="rId92" Type="http://schemas.openxmlformats.org/officeDocument/2006/relationships/font" Target="fonts/font14.fntdata"/><Relationship Id="rId91" Type="http://schemas.openxmlformats.org/officeDocument/2006/relationships/font" Target="fonts/font13.fntdata"/><Relationship Id="rId90" Type="http://schemas.openxmlformats.org/officeDocument/2006/relationships/font" Target="fonts/font12.fntdata"/><Relationship Id="rId9" Type="http://schemas.openxmlformats.org/officeDocument/2006/relationships/slide" Target="slides/slide6.xml"/><Relationship Id="rId89" Type="http://schemas.openxmlformats.org/officeDocument/2006/relationships/font" Target="fonts/font11.fntdata"/><Relationship Id="rId88" Type="http://schemas.openxmlformats.org/officeDocument/2006/relationships/font" Target="fonts/font10.fntdata"/><Relationship Id="rId87" Type="http://schemas.openxmlformats.org/officeDocument/2006/relationships/font" Target="fonts/font9.fntdata"/><Relationship Id="rId86" Type="http://schemas.openxmlformats.org/officeDocument/2006/relationships/font" Target="fonts/font8.fntdata"/><Relationship Id="rId85" Type="http://schemas.openxmlformats.org/officeDocument/2006/relationships/font" Target="fonts/font7.fntdata"/><Relationship Id="rId84" Type="http://schemas.openxmlformats.org/officeDocument/2006/relationships/font" Target="fonts/font6.fntdata"/><Relationship Id="rId83" Type="http://schemas.openxmlformats.org/officeDocument/2006/relationships/font" Target="fonts/font5.fntdata"/><Relationship Id="rId82" Type="http://schemas.openxmlformats.org/officeDocument/2006/relationships/font" Target="fonts/font4.fntdata"/><Relationship Id="rId81" Type="http://schemas.openxmlformats.org/officeDocument/2006/relationships/font" Target="fonts/font3.fntdata"/><Relationship Id="rId80" Type="http://schemas.openxmlformats.org/officeDocument/2006/relationships/font" Target="fonts/font2.fntdata"/><Relationship Id="rId8" Type="http://schemas.openxmlformats.org/officeDocument/2006/relationships/slide" Target="slides/slide5.xml"/><Relationship Id="rId79" Type="http://schemas.openxmlformats.org/officeDocument/2006/relationships/font" Target="fonts/font1.fntdata"/><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7"/>
        <p:cNvGrpSpPr/>
        <p:nvPr/>
      </p:nvGrpSpPr>
      <p:grpSpPr>
        <a:xfrm>
          <a:off x="0" y="0"/>
          <a:ext cx="0" cy="0"/>
          <a:chOff x="0" y="0"/>
          <a:chExt cx="0" cy="0"/>
        </a:xfrm>
      </p:grpSpPr>
      <p:sp>
        <p:nvSpPr>
          <p:cNvPr id="498" name="Google Shape;4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76"/>
        <p:cNvGrpSpPr/>
        <p:nvPr/>
      </p:nvGrpSpPr>
      <p:grpSpPr>
        <a:xfrm>
          <a:off x="0" y="0"/>
          <a:ext cx="0" cy="0"/>
          <a:chOff x="0" y="0"/>
          <a:chExt cx="0" cy="0"/>
        </a:xfrm>
      </p:grpSpPr>
      <p:sp>
        <p:nvSpPr>
          <p:cNvPr id="1777" name="Google Shape;1777;g9d2aea77ef_0_6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9d2aea77ef_0_6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4"/>
        <p:cNvGrpSpPr/>
        <p:nvPr/>
      </p:nvGrpSpPr>
      <p:grpSpPr>
        <a:xfrm>
          <a:off x="0" y="0"/>
          <a:ext cx="0" cy="0"/>
          <a:chOff x="0" y="0"/>
          <a:chExt cx="0" cy="0"/>
        </a:xfrm>
      </p:grpSpPr>
      <p:sp>
        <p:nvSpPr>
          <p:cNvPr id="695" name="Google Shape;695;g9d2aea77ef_0_3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9d2aea77ef_0_3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8"/>
        <p:cNvGrpSpPr/>
        <p:nvPr/>
      </p:nvGrpSpPr>
      <p:grpSpPr>
        <a:xfrm>
          <a:off x="0" y="0"/>
          <a:ext cx="0" cy="0"/>
          <a:chOff x="0" y="0"/>
          <a:chExt cx="0" cy="0"/>
        </a:xfrm>
      </p:grpSpPr>
      <p:sp>
        <p:nvSpPr>
          <p:cNvPr id="539" name="Google Shape;539;g9d2aea77ef_0_8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d2aea77ef_0_8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4"/>
        <p:cNvGrpSpPr/>
        <p:nvPr/>
      </p:nvGrpSpPr>
      <p:grpSpPr>
        <a:xfrm>
          <a:off x="0" y="0"/>
          <a:ext cx="0" cy="0"/>
          <a:chOff x="0" y="0"/>
          <a:chExt cx="0" cy="0"/>
        </a:xfrm>
      </p:grpSpPr>
      <p:sp>
        <p:nvSpPr>
          <p:cNvPr id="505" name="Google Shape;505;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6"/>
        <p:cNvGrpSpPr/>
        <p:nvPr/>
      </p:nvGrpSpPr>
      <p:grpSpPr>
        <a:xfrm>
          <a:off x="0" y="0"/>
          <a:ext cx="0" cy="0"/>
          <a:chOff x="0" y="0"/>
          <a:chExt cx="0" cy="0"/>
        </a:xfrm>
      </p:grpSpPr>
      <p:sp>
        <p:nvSpPr>
          <p:cNvPr id="577" name="Google Shape;577;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6"/>
        <p:cNvGrpSpPr/>
        <p:nvPr/>
      </p:nvGrpSpPr>
      <p:grpSpPr>
        <a:xfrm>
          <a:off x="0" y="0"/>
          <a:ext cx="0" cy="0"/>
          <a:chOff x="0" y="0"/>
          <a:chExt cx="0" cy="0"/>
        </a:xfrm>
      </p:grpSpPr>
      <p:sp>
        <p:nvSpPr>
          <p:cNvPr id="637" name="Google Shape;637;g9d2aea77ef_0_3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9d2aea77ef_0_3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2"/>
        <p:cNvGrpSpPr/>
        <p:nvPr/>
      </p:nvGrpSpPr>
      <p:grpSpPr>
        <a:xfrm>
          <a:off x="0" y="0"/>
          <a:ext cx="0" cy="0"/>
          <a:chOff x="0" y="0"/>
          <a:chExt cx="0" cy="0"/>
        </a:xfrm>
      </p:grpSpPr>
      <p:sp>
        <p:nvSpPr>
          <p:cNvPr id="683" name="Google Shape;683;g9d2aea77ef_0_3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d2aea77ef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2"/>
        <p:cNvGrpSpPr/>
        <p:nvPr/>
      </p:nvGrpSpPr>
      <p:grpSpPr>
        <a:xfrm>
          <a:off x="0" y="0"/>
          <a:ext cx="0" cy="0"/>
          <a:chOff x="0" y="0"/>
          <a:chExt cx="0" cy="0"/>
        </a:xfrm>
      </p:grpSpPr>
      <p:sp>
        <p:nvSpPr>
          <p:cNvPr id="683" name="Google Shape;683;g9d2aea77ef_0_3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d2aea77ef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2"/>
        <p:cNvGrpSpPr/>
        <p:nvPr/>
      </p:nvGrpSpPr>
      <p:grpSpPr>
        <a:xfrm>
          <a:off x="0" y="0"/>
          <a:ext cx="0" cy="0"/>
          <a:chOff x="0" y="0"/>
          <a:chExt cx="0" cy="0"/>
        </a:xfrm>
      </p:grpSpPr>
      <p:sp>
        <p:nvSpPr>
          <p:cNvPr id="683" name="Google Shape;683;g9d2aea77ef_0_3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d2aea77ef_0_3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 Yêu cầu đếm số lượng viên gạch có thể thực hiện được do viên gạch có kích thước cụ thể và đáng kể, có thể dễ dàng xác định được số lượng.</a:t>
            </a:r>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 Để xác định một cách thuận lợi số nguyên tử, phân tử và khối lượng, thể tích của chúng khi tham gia và tạo thành trong các phản ứng hoá học ta dùng khái niệm mol.</a:t>
            </a:r>
            <a:endParaRPr lang="vi-VN" b="0" i="0" dirty="0">
              <a:solidFill>
                <a:srgbClr val="000000"/>
              </a:solidFill>
              <a:effectLst/>
              <a:latin typeface="Open Sans" panose="020B0606030504020204" pitchFamily="34"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8"/>
        <p:cNvGrpSpPr/>
        <p:nvPr/>
      </p:nvGrpSpPr>
      <p:grpSpPr>
        <a:xfrm>
          <a:off x="0" y="0"/>
          <a:ext cx="0" cy="0"/>
          <a:chOff x="0" y="0"/>
          <a:chExt cx="0" cy="0"/>
        </a:xfrm>
      </p:grpSpPr>
      <p:sp>
        <p:nvSpPr>
          <p:cNvPr id="539" name="Google Shape;539;g9d2aea77ef_0_8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d2aea77ef_0_8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7"/>
        <p:cNvGrpSpPr/>
        <p:nvPr/>
      </p:nvGrpSpPr>
      <p:grpSpPr>
        <a:xfrm>
          <a:off x="0" y="0"/>
          <a:ext cx="0" cy="0"/>
          <a:chOff x="0" y="0"/>
          <a:chExt cx="0" cy="0"/>
        </a:xfrm>
      </p:grpSpPr>
      <p:sp>
        <p:nvSpPr>
          <p:cNvPr id="558" name="Google Shape;558;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8"/>
        <p:cNvGrpSpPr/>
        <p:nvPr/>
      </p:nvGrpSpPr>
      <p:grpSpPr>
        <a:xfrm>
          <a:off x="0" y="0"/>
          <a:ext cx="0" cy="0"/>
          <a:chOff x="0" y="0"/>
          <a:chExt cx="0" cy="0"/>
        </a:xfrm>
      </p:grpSpPr>
      <p:sp>
        <p:nvSpPr>
          <p:cNvPr id="1159" name="Google Shape;1159;g9d2aea77ef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9d2aea77ef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4"/>
        <p:cNvGrpSpPr/>
        <p:nvPr/>
      </p:nvGrpSpPr>
      <p:grpSpPr>
        <a:xfrm>
          <a:off x="0" y="0"/>
          <a:ext cx="0" cy="0"/>
          <a:chOff x="0" y="0"/>
          <a:chExt cx="0" cy="0"/>
        </a:xfrm>
      </p:grpSpPr>
      <p:sp>
        <p:nvSpPr>
          <p:cNvPr id="1845" name="Google Shape;1845;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1"/>
        <p:cNvGrpSpPr/>
        <p:nvPr/>
      </p:nvGrpSpPr>
      <p:grpSpPr>
        <a:xfrm>
          <a:off x="0" y="0"/>
          <a:ext cx="0" cy="0"/>
          <a:chOff x="0" y="0"/>
          <a:chExt cx="0" cy="0"/>
        </a:xfrm>
      </p:grpSpPr>
      <p:sp>
        <p:nvSpPr>
          <p:cNvPr id="1312" name="Google Shape;1312;g9d2aea77ef_0_5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9d2aea77ef_0_5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6444B18-FA8A-4686-BD8D-6A2ACDDC207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96444B18-FA8A-4686-BD8D-6A2ACDDC207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96444B18-FA8A-4686-BD8D-6A2ACDDC207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84" name="Google Shape;84;p13"/>
          <p:cNvSpPr txBox="1">
            <a:spLocks noGrp="1"/>
          </p:cNvSpPr>
          <p:nvPr>
            <p:ph type="subTitle" idx="1"/>
          </p:nvPr>
        </p:nvSpPr>
        <p:spPr>
          <a:xfrm>
            <a:off x="768450" y="499475"/>
            <a:ext cx="7607100" cy="344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200"/>
            </a:lvl1pPr>
            <a:lvl2pPr lvl="1"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2pPr>
            <a:lvl3pPr lvl="2"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3pPr>
            <a:lvl4pPr lvl="3" algn="ctr" rtl="0">
              <a:lnSpc>
                <a:spcPct val="100000"/>
              </a:lnSpc>
              <a:spcBef>
                <a:spcPts val="0"/>
              </a:spcBef>
              <a:spcAft>
                <a:spcPts val="0"/>
              </a:spcAft>
              <a:buClr>
                <a:schemeClr val="lt1"/>
              </a:buClr>
              <a:buSzPts val="1200"/>
              <a:buFont typeface="Roboto Condensed Light" panose="02000000000000000000"/>
              <a:buAutoNum type="arabicPeriod"/>
              <a:defRPr sz="1200">
                <a:solidFill>
                  <a:schemeClr val="lt1"/>
                </a:solidFill>
              </a:defRPr>
            </a:lvl4pPr>
            <a:lvl5pPr lvl="4"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5pPr>
            <a:lvl6pPr lvl="5"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6pPr>
            <a:lvl7pPr lvl="6" algn="ctr" rtl="0">
              <a:lnSpc>
                <a:spcPct val="100000"/>
              </a:lnSpc>
              <a:spcBef>
                <a:spcPts val="0"/>
              </a:spcBef>
              <a:spcAft>
                <a:spcPts val="0"/>
              </a:spcAft>
              <a:buClr>
                <a:schemeClr val="lt1"/>
              </a:buClr>
              <a:buSzPts val="1200"/>
              <a:buFont typeface="Roboto Condensed Light" panose="02000000000000000000"/>
              <a:buAutoNum type="arabicPeriod"/>
              <a:defRPr sz="1200">
                <a:solidFill>
                  <a:schemeClr val="lt1"/>
                </a:solidFill>
              </a:defRPr>
            </a:lvl7pPr>
            <a:lvl8pPr lvl="7" algn="ctr" rtl="0">
              <a:lnSpc>
                <a:spcPct val="100000"/>
              </a:lnSpc>
              <a:spcBef>
                <a:spcPts val="0"/>
              </a:spcBef>
              <a:spcAft>
                <a:spcPts val="0"/>
              </a:spcAft>
              <a:buClr>
                <a:schemeClr val="lt1"/>
              </a:buClr>
              <a:buSzPts val="1200"/>
              <a:buFont typeface="Roboto Condensed Light" panose="02000000000000000000"/>
              <a:buAutoNum type="alphaLcPeriod"/>
              <a:defRPr sz="1200">
                <a:solidFill>
                  <a:schemeClr val="lt1"/>
                </a:solidFill>
              </a:defRPr>
            </a:lvl8pPr>
            <a:lvl9pPr lvl="8" algn="ctr" rtl="0">
              <a:lnSpc>
                <a:spcPct val="100000"/>
              </a:lnSpc>
              <a:spcBef>
                <a:spcPts val="0"/>
              </a:spcBef>
              <a:spcAft>
                <a:spcPts val="0"/>
              </a:spcAft>
              <a:buClr>
                <a:schemeClr val="lt1"/>
              </a:buClr>
              <a:buSzPts val="1200"/>
              <a:buFont typeface="Roboto Condensed Light" panose="02000000000000000000"/>
              <a:buAutoNum type="romanLcPeriod"/>
              <a:defRPr sz="1200">
                <a:solidFill>
                  <a:schemeClr val="lt1"/>
                </a:solidFill>
              </a:defRPr>
            </a:lvl9pPr>
          </a:lstStyle>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title" hasCustomPrompt="1"/>
          </p:nvPr>
        </p:nvSpPr>
        <p:spPr>
          <a:xfrm>
            <a:off x="609427" y="1543250"/>
            <a:ext cx="2051100" cy="1280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16" name="Google Shape;16;p3"/>
          <p:cNvSpPr txBox="1">
            <a:spLocks noGrp="1"/>
          </p:cNvSpPr>
          <p:nvPr>
            <p:ph type="ctrTitle" idx="2"/>
          </p:nvPr>
        </p:nvSpPr>
        <p:spPr>
          <a:xfrm>
            <a:off x="609425" y="2601875"/>
            <a:ext cx="6821100" cy="12153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17" name="Google Shape;17;p3"/>
          <p:cNvSpPr txBox="1">
            <a:spLocks noGrp="1"/>
          </p:cNvSpPr>
          <p:nvPr>
            <p:ph type="subTitle" idx="1"/>
          </p:nvPr>
        </p:nvSpPr>
        <p:spPr>
          <a:xfrm flipH="1">
            <a:off x="609425" y="3649684"/>
            <a:ext cx="3108300" cy="52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8"/>
        <p:cNvGrpSpPr/>
        <p:nvPr/>
      </p:nvGrpSpPr>
      <p:grpSpPr>
        <a:xfrm>
          <a:off x="0" y="0"/>
          <a:ext cx="0" cy="0"/>
          <a:chOff x="0" y="0"/>
          <a:chExt cx="0" cy="0"/>
        </a:xfrm>
      </p:grpSpPr>
      <p:sp>
        <p:nvSpPr>
          <p:cNvPr id="21" name="Google Shape;21;p4"/>
          <p:cNvSpPr txBox="1">
            <a:spLocks noGrp="1"/>
          </p:cNvSpPr>
          <p:nvPr>
            <p:ph type="subTitle" idx="1"/>
          </p:nvPr>
        </p:nvSpPr>
        <p:spPr>
          <a:xfrm>
            <a:off x="2699100" y="797025"/>
            <a:ext cx="3745800" cy="114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200">
                <a:solidFill>
                  <a:srgbClr val="434343"/>
                </a:solidFill>
              </a:defRPr>
            </a:lvl2pPr>
            <a:lvl3pPr lvl="2" algn="ctr" rtl="0">
              <a:lnSpc>
                <a:spcPct val="100000"/>
              </a:lnSpc>
              <a:spcBef>
                <a:spcPts val="0"/>
              </a:spcBef>
              <a:spcAft>
                <a:spcPts val="0"/>
              </a:spcAft>
              <a:buClr>
                <a:srgbClr val="434343"/>
              </a:buClr>
              <a:buSzPts val="1200"/>
              <a:buNone/>
              <a:defRPr sz="1200">
                <a:solidFill>
                  <a:srgbClr val="434343"/>
                </a:solidFill>
              </a:defRPr>
            </a:lvl3pPr>
            <a:lvl4pPr lvl="3" algn="ctr" rtl="0">
              <a:lnSpc>
                <a:spcPct val="100000"/>
              </a:lnSpc>
              <a:spcBef>
                <a:spcPts val="0"/>
              </a:spcBef>
              <a:spcAft>
                <a:spcPts val="0"/>
              </a:spcAft>
              <a:buClr>
                <a:srgbClr val="434343"/>
              </a:buClr>
              <a:buSzPts val="1200"/>
              <a:buNone/>
              <a:defRPr sz="1200">
                <a:solidFill>
                  <a:srgbClr val="434343"/>
                </a:solidFill>
              </a:defRPr>
            </a:lvl4pPr>
            <a:lvl5pPr lvl="4" algn="ctr" rtl="0">
              <a:lnSpc>
                <a:spcPct val="100000"/>
              </a:lnSpc>
              <a:spcBef>
                <a:spcPts val="0"/>
              </a:spcBef>
              <a:spcAft>
                <a:spcPts val="0"/>
              </a:spcAft>
              <a:buClr>
                <a:srgbClr val="434343"/>
              </a:buClr>
              <a:buSzPts val="1200"/>
              <a:buNone/>
              <a:defRPr sz="1200">
                <a:solidFill>
                  <a:srgbClr val="434343"/>
                </a:solidFill>
              </a:defRPr>
            </a:lvl5pPr>
            <a:lvl6pPr lvl="5" algn="ctr" rtl="0">
              <a:lnSpc>
                <a:spcPct val="100000"/>
              </a:lnSpc>
              <a:spcBef>
                <a:spcPts val="0"/>
              </a:spcBef>
              <a:spcAft>
                <a:spcPts val="0"/>
              </a:spcAft>
              <a:buClr>
                <a:srgbClr val="434343"/>
              </a:buClr>
              <a:buSzPts val="1200"/>
              <a:buNone/>
              <a:defRPr sz="1200">
                <a:solidFill>
                  <a:srgbClr val="434343"/>
                </a:solidFill>
              </a:defRPr>
            </a:lvl6pPr>
            <a:lvl7pPr lvl="6" algn="ctr" rtl="0">
              <a:lnSpc>
                <a:spcPct val="100000"/>
              </a:lnSpc>
              <a:spcBef>
                <a:spcPts val="0"/>
              </a:spcBef>
              <a:spcAft>
                <a:spcPts val="0"/>
              </a:spcAft>
              <a:buClr>
                <a:srgbClr val="434343"/>
              </a:buClr>
              <a:buSzPts val="1200"/>
              <a:buNone/>
              <a:defRPr sz="1200">
                <a:solidFill>
                  <a:srgbClr val="434343"/>
                </a:solidFill>
              </a:defRPr>
            </a:lvl7pPr>
            <a:lvl8pPr lvl="7" algn="ctr" rtl="0">
              <a:lnSpc>
                <a:spcPct val="100000"/>
              </a:lnSpc>
              <a:spcBef>
                <a:spcPts val="0"/>
              </a:spcBef>
              <a:spcAft>
                <a:spcPts val="0"/>
              </a:spcAft>
              <a:buClr>
                <a:srgbClr val="434343"/>
              </a:buClr>
              <a:buSzPts val="1200"/>
              <a:buNone/>
              <a:defRPr sz="1200">
                <a:solidFill>
                  <a:srgbClr val="434343"/>
                </a:solidFill>
              </a:defRPr>
            </a:lvl8pPr>
            <a:lvl9pPr lvl="8" algn="ctr" rtl="0">
              <a:lnSpc>
                <a:spcPct val="100000"/>
              </a:lnSpc>
              <a:spcBef>
                <a:spcPts val="0"/>
              </a:spcBef>
              <a:spcAft>
                <a:spcPts val="0"/>
              </a:spcAft>
              <a:buClr>
                <a:srgbClr val="434343"/>
              </a:buClr>
              <a:buSzPts val="1200"/>
              <a:buNone/>
              <a:defRPr sz="1200">
                <a:solidFill>
                  <a:srgbClr val="434343"/>
                </a:solidFill>
              </a:defRPr>
            </a:lvl9pPr>
          </a:lstStyle>
          <a:p/>
        </p:txBody>
      </p:sp>
      <p:sp>
        <p:nvSpPr>
          <p:cNvPr id="22" name="Google Shape;22;p4"/>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2" name="Google Shape;32;p7"/>
          <p:cNvSpPr txBox="1">
            <a:spLocks noGrp="1"/>
          </p:cNvSpPr>
          <p:nvPr>
            <p:ph type="ctrTitle"/>
          </p:nvPr>
        </p:nvSpPr>
        <p:spPr>
          <a:xfrm>
            <a:off x="5183600" y="3517550"/>
            <a:ext cx="3347700" cy="1188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solidFill>
                  <a:schemeClr val="lt1"/>
                </a:solidFill>
              </a:defRPr>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33" name="Google Shape;33;p7"/>
          <p:cNvSpPr txBox="1">
            <a:spLocks noGrp="1"/>
          </p:cNvSpPr>
          <p:nvPr>
            <p:ph type="subTitle" idx="1"/>
          </p:nvPr>
        </p:nvSpPr>
        <p:spPr>
          <a:xfrm>
            <a:off x="5183700" y="1018525"/>
            <a:ext cx="3347700" cy="19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200">
                <a:solidFill>
                  <a:srgbClr val="434343"/>
                </a:solidFill>
              </a:defRPr>
            </a:lvl2pPr>
            <a:lvl3pPr lvl="2" algn="ctr" rtl="0">
              <a:lnSpc>
                <a:spcPct val="100000"/>
              </a:lnSpc>
              <a:spcBef>
                <a:spcPts val="0"/>
              </a:spcBef>
              <a:spcAft>
                <a:spcPts val="0"/>
              </a:spcAft>
              <a:buClr>
                <a:srgbClr val="434343"/>
              </a:buClr>
              <a:buSzPts val="1200"/>
              <a:buChar char="■"/>
              <a:defRPr sz="1200">
                <a:solidFill>
                  <a:srgbClr val="434343"/>
                </a:solidFill>
              </a:defRPr>
            </a:lvl3pPr>
            <a:lvl4pPr lvl="3" algn="ctr" rtl="0">
              <a:lnSpc>
                <a:spcPct val="100000"/>
              </a:lnSpc>
              <a:spcBef>
                <a:spcPts val="0"/>
              </a:spcBef>
              <a:spcAft>
                <a:spcPts val="0"/>
              </a:spcAft>
              <a:buClr>
                <a:srgbClr val="434343"/>
              </a:buClr>
              <a:buSzPts val="1200"/>
              <a:buChar char="●"/>
              <a:defRPr sz="1200">
                <a:solidFill>
                  <a:srgbClr val="434343"/>
                </a:solidFill>
              </a:defRPr>
            </a:lvl4pPr>
            <a:lvl5pPr lvl="4" algn="ctr" rtl="0">
              <a:lnSpc>
                <a:spcPct val="100000"/>
              </a:lnSpc>
              <a:spcBef>
                <a:spcPts val="0"/>
              </a:spcBef>
              <a:spcAft>
                <a:spcPts val="0"/>
              </a:spcAft>
              <a:buClr>
                <a:srgbClr val="434343"/>
              </a:buClr>
              <a:buSzPts val="1200"/>
              <a:buChar char="○"/>
              <a:defRPr sz="1200">
                <a:solidFill>
                  <a:srgbClr val="434343"/>
                </a:solidFill>
              </a:defRPr>
            </a:lvl5pPr>
            <a:lvl6pPr lvl="5" algn="ctr" rtl="0">
              <a:lnSpc>
                <a:spcPct val="100000"/>
              </a:lnSpc>
              <a:spcBef>
                <a:spcPts val="0"/>
              </a:spcBef>
              <a:spcAft>
                <a:spcPts val="0"/>
              </a:spcAft>
              <a:buClr>
                <a:srgbClr val="434343"/>
              </a:buClr>
              <a:buSzPts val="1200"/>
              <a:buChar char="■"/>
              <a:defRPr sz="1200">
                <a:solidFill>
                  <a:srgbClr val="434343"/>
                </a:solidFill>
              </a:defRPr>
            </a:lvl6pPr>
            <a:lvl7pPr lvl="6" algn="ctr" rtl="0">
              <a:lnSpc>
                <a:spcPct val="100000"/>
              </a:lnSpc>
              <a:spcBef>
                <a:spcPts val="0"/>
              </a:spcBef>
              <a:spcAft>
                <a:spcPts val="0"/>
              </a:spcAft>
              <a:buClr>
                <a:srgbClr val="434343"/>
              </a:buClr>
              <a:buSzPts val="1200"/>
              <a:buChar char="●"/>
              <a:defRPr sz="1200">
                <a:solidFill>
                  <a:srgbClr val="434343"/>
                </a:solidFill>
              </a:defRPr>
            </a:lvl7pPr>
            <a:lvl8pPr lvl="7" algn="ctr" rtl="0">
              <a:lnSpc>
                <a:spcPct val="100000"/>
              </a:lnSpc>
              <a:spcBef>
                <a:spcPts val="0"/>
              </a:spcBef>
              <a:spcAft>
                <a:spcPts val="0"/>
              </a:spcAft>
              <a:buClr>
                <a:srgbClr val="434343"/>
              </a:buClr>
              <a:buSzPts val="1200"/>
              <a:buChar char="○"/>
              <a:defRPr sz="1200">
                <a:solidFill>
                  <a:srgbClr val="434343"/>
                </a:solidFill>
              </a:defRPr>
            </a:lvl8pPr>
            <a:lvl9pPr lvl="8" algn="ctr" rtl="0">
              <a:lnSpc>
                <a:spcPct val="100000"/>
              </a:lnSpc>
              <a:spcBef>
                <a:spcPts val="0"/>
              </a:spcBef>
              <a:spcAft>
                <a:spcPts val="0"/>
              </a:spcAft>
              <a:buClr>
                <a:srgbClr val="434343"/>
              </a:buClr>
              <a:buSzPts val="1200"/>
              <a:buChar char="■"/>
              <a:defRPr sz="1200">
                <a:solidFill>
                  <a:srgbClr val="434343"/>
                </a:solidFill>
              </a:defRPr>
            </a:lvl9pPr>
          </a:lstStyle>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64"/>
        <p:cNvGrpSpPr/>
        <p:nvPr/>
      </p:nvGrpSpPr>
      <p:grpSpPr>
        <a:xfrm>
          <a:off x="0" y="0"/>
          <a:ext cx="0" cy="0"/>
          <a:chOff x="0" y="0"/>
          <a:chExt cx="0" cy="0"/>
        </a:xfrm>
      </p:grpSpPr>
      <p:sp>
        <p:nvSpPr>
          <p:cNvPr id="165" name="Google Shape;165;p21"/>
          <p:cNvSpPr txBox="1">
            <a:spLocks noGrp="1"/>
          </p:cNvSpPr>
          <p:nvPr>
            <p:ph type="subTitle" idx="1"/>
          </p:nvPr>
        </p:nvSpPr>
        <p:spPr>
          <a:xfrm>
            <a:off x="1304900" y="153720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6" name="Google Shape;166;p21"/>
          <p:cNvSpPr txBox="1">
            <a:spLocks noGrp="1"/>
          </p:cNvSpPr>
          <p:nvPr>
            <p:ph type="subTitle" idx="2"/>
          </p:nvPr>
        </p:nvSpPr>
        <p:spPr>
          <a:xfrm>
            <a:off x="1304901" y="121740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7" name="Google Shape;167;p21"/>
          <p:cNvSpPr txBox="1">
            <a:spLocks noGrp="1"/>
          </p:cNvSpPr>
          <p:nvPr>
            <p:ph type="subTitle" idx="3"/>
          </p:nvPr>
        </p:nvSpPr>
        <p:spPr>
          <a:xfrm>
            <a:off x="3987223" y="153720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8" name="Google Shape;168;p21"/>
          <p:cNvSpPr txBox="1">
            <a:spLocks noGrp="1"/>
          </p:cNvSpPr>
          <p:nvPr>
            <p:ph type="subTitle" idx="4"/>
          </p:nvPr>
        </p:nvSpPr>
        <p:spPr>
          <a:xfrm>
            <a:off x="3987240" y="121740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9" name="Google Shape;169;p21"/>
          <p:cNvSpPr txBox="1">
            <a:spLocks noGrp="1"/>
          </p:cNvSpPr>
          <p:nvPr>
            <p:ph type="subTitle" idx="5"/>
          </p:nvPr>
        </p:nvSpPr>
        <p:spPr>
          <a:xfrm>
            <a:off x="3987223" y="300785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70" name="Google Shape;170;p21"/>
          <p:cNvSpPr txBox="1">
            <a:spLocks noGrp="1"/>
          </p:cNvSpPr>
          <p:nvPr>
            <p:ph type="subTitle" idx="6"/>
          </p:nvPr>
        </p:nvSpPr>
        <p:spPr>
          <a:xfrm>
            <a:off x="3987225" y="268805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solidFill>
                  <a:schemeClr val="lt1"/>
                </a:solidFill>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71" name="Google Shape;171;p21"/>
          <p:cNvSpPr txBox="1">
            <a:spLocks noGrp="1"/>
          </p:cNvSpPr>
          <p:nvPr>
            <p:ph type="subTitle" idx="7"/>
          </p:nvPr>
        </p:nvSpPr>
        <p:spPr>
          <a:xfrm>
            <a:off x="6627100" y="3007850"/>
            <a:ext cx="18057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72" name="Google Shape;172;p21"/>
          <p:cNvSpPr txBox="1">
            <a:spLocks noGrp="1"/>
          </p:cNvSpPr>
          <p:nvPr>
            <p:ph type="subTitle" idx="8"/>
          </p:nvPr>
        </p:nvSpPr>
        <p:spPr>
          <a:xfrm>
            <a:off x="6627101" y="2688050"/>
            <a:ext cx="14136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73" name="Google Shape;173;p21"/>
          <p:cNvSpPr txBox="1">
            <a:spLocks noGrp="1"/>
          </p:cNvSpPr>
          <p:nvPr>
            <p:ph type="ctrTitle"/>
          </p:nvPr>
        </p:nvSpPr>
        <p:spPr>
          <a:xfrm>
            <a:off x="2650350" y="4128125"/>
            <a:ext cx="58809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bg>
      <p:bgPr>
        <a:solidFill>
          <a:schemeClr val="lt2"/>
        </a:solidFill>
        <a:effectLst/>
      </p:bgPr>
    </p:bg>
    <p:spTree>
      <p:nvGrpSpPr>
        <p:cNvPr id="1" name="Shape 258"/>
        <p:cNvGrpSpPr/>
        <p:nvPr/>
      </p:nvGrpSpPr>
      <p:grpSpPr>
        <a:xfrm>
          <a:off x="0" y="0"/>
          <a:ext cx="0" cy="0"/>
          <a:chOff x="0" y="0"/>
          <a:chExt cx="0" cy="0"/>
        </a:xfrm>
      </p:grpSpPr>
      <p:sp>
        <p:nvSpPr>
          <p:cNvPr id="260" name="Google Shape;260;p31"/>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261" name="Google Shape;261;p31"/>
          <p:cNvSpPr txBox="1">
            <a:spLocks noGrp="1"/>
          </p:cNvSpPr>
          <p:nvPr>
            <p:ph type="subTitle" idx="1"/>
          </p:nvPr>
        </p:nvSpPr>
        <p:spPr>
          <a:xfrm>
            <a:off x="1366125" y="2724700"/>
            <a:ext cx="1577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62" name="Google Shape;262;p31"/>
          <p:cNvSpPr txBox="1">
            <a:spLocks noGrp="1"/>
          </p:cNvSpPr>
          <p:nvPr>
            <p:ph type="subTitle" idx="2"/>
          </p:nvPr>
        </p:nvSpPr>
        <p:spPr>
          <a:xfrm>
            <a:off x="1366125" y="242292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63" name="Google Shape;263;p31"/>
          <p:cNvSpPr txBox="1">
            <a:spLocks noGrp="1"/>
          </p:cNvSpPr>
          <p:nvPr>
            <p:ph type="subTitle" idx="3"/>
          </p:nvPr>
        </p:nvSpPr>
        <p:spPr>
          <a:xfrm>
            <a:off x="3079875" y="2724665"/>
            <a:ext cx="14256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64" name="Google Shape;264;p31"/>
          <p:cNvSpPr txBox="1">
            <a:spLocks noGrp="1"/>
          </p:cNvSpPr>
          <p:nvPr>
            <p:ph type="subTitle" idx="4"/>
          </p:nvPr>
        </p:nvSpPr>
        <p:spPr>
          <a:xfrm>
            <a:off x="3004125" y="242292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65" name="Google Shape;265;p31"/>
          <p:cNvSpPr txBox="1">
            <a:spLocks noGrp="1"/>
          </p:cNvSpPr>
          <p:nvPr>
            <p:ph type="subTitle" idx="5"/>
          </p:nvPr>
        </p:nvSpPr>
        <p:spPr>
          <a:xfrm>
            <a:off x="4642125" y="2724665"/>
            <a:ext cx="1577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66" name="Google Shape;266;p31"/>
          <p:cNvSpPr txBox="1">
            <a:spLocks noGrp="1"/>
          </p:cNvSpPr>
          <p:nvPr>
            <p:ph type="subTitle" idx="6"/>
          </p:nvPr>
        </p:nvSpPr>
        <p:spPr>
          <a:xfrm>
            <a:off x="4642125" y="242292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267" name="Google Shape;267;p31"/>
          <p:cNvSpPr txBox="1">
            <a:spLocks noGrp="1"/>
          </p:cNvSpPr>
          <p:nvPr>
            <p:ph type="subTitle" idx="7"/>
          </p:nvPr>
        </p:nvSpPr>
        <p:spPr>
          <a:xfrm>
            <a:off x="6326650" y="2724665"/>
            <a:ext cx="1484100" cy="79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268" name="Google Shape;268;p31"/>
          <p:cNvSpPr txBox="1">
            <a:spLocks noGrp="1"/>
          </p:cNvSpPr>
          <p:nvPr>
            <p:ph type="subTitle" idx="8"/>
          </p:nvPr>
        </p:nvSpPr>
        <p:spPr>
          <a:xfrm>
            <a:off x="6280125" y="2422925"/>
            <a:ext cx="15771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68" name="Google Shape;68;p8"/>
          <p:cNvSpPr txBox="1">
            <a:spLocks noGrp="1"/>
          </p:cNvSpPr>
          <p:nvPr>
            <p:ph type="title"/>
          </p:nvPr>
        </p:nvSpPr>
        <p:spPr>
          <a:xfrm>
            <a:off x="3169188" y="1446738"/>
            <a:ext cx="2805600" cy="17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9" name="Google Shape;69;p8"/>
          <p:cNvSpPr txBox="1">
            <a:spLocks noGrp="1"/>
          </p:cNvSpPr>
          <p:nvPr>
            <p:ph type="subTitle" idx="1"/>
          </p:nvPr>
        </p:nvSpPr>
        <p:spPr>
          <a:xfrm>
            <a:off x="3169188" y="3251393"/>
            <a:ext cx="2805600" cy="51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sp>
        <p:nvSpPr>
          <p:cNvPr id="147" name="Google Shape;147;p18"/>
          <p:cNvSpPr txBox="1">
            <a:spLocks noGrp="1"/>
          </p:cNvSpPr>
          <p:nvPr>
            <p:ph type="subTitle" idx="1"/>
          </p:nvPr>
        </p:nvSpPr>
        <p:spPr>
          <a:xfrm>
            <a:off x="5908650" y="2762250"/>
            <a:ext cx="2622600" cy="116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p:txBody>
      </p:sp>
      <p:sp>
        <p:nvSpPr>
          <p:cNvPr id="148" name="Google Shape;148;p18"/>
          <p:cNvSpPr txBox="1">
            <a:spLocks noGrp="1"/>
          </p:cNvSpPr>
          <p:nvPr>
            <p:ph type="ctrTitle"/>
          </p:nvPr>
        </p:nvSpPr>
        <p:spPr>
          <a:xfrm>
            <a:off x="4580275" y="4128125"/>
            <a:ext cx="39510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3600"/>
            </a:lvl1pPr>
            <a:lvl2pPr lvl="1" algn="r" rtl="0">
              <a:spcBef>
                <a:spcPts val="0"/>
              </a:spcBef>
              <a:spcAft>
                <a:spcPts val="0"/>
              </a:spcAft>
              <a:buClr>
                <a:srgbClr val="434343"/>
              </a:buClr>
              <a:buSzPts val="4800"/>
              <a:buNone/>
              <a:defRPr sz="4800">
                <a:solidFill>
                  <a:srgbClr val="434343"/>
                </a:solidFill>
              </a:defRPr>
            </a:lvl2pPr>
            <a:lvl3pPr lvl="2" algn="r" rtl="0">
              <a:spcBef>
                <a:spcPts val="0"/>
              </a:spcBef>
              <a:spcAft>
                <a:spcPts val="0"/>
              </a:spcAft>
              <a:buClr>
                <a:srgbClr val="434343"/>
              </a:buClr>
              <a:buSzPts val="4800"/>
              <a:buNone/>
              <a:defRPr sz="4800">
                <a:solidFill>
                  <a:srgbClr val="434343"/>
                </a:solidFill>
              </a:defRPr>
            </a:lvl3pPr>
            <a:lvl4pPr lvl="3" algn="r" rtl="0">
              <a:spcBef>
                <a:spcPts val="0"/>
              </a:spcBef>
              <a:spcAft>
                <a:spcPts val="0"/>
              </a:spcAft>
              <a:buClr>
                <a:srgbClr val="434343"/>
              </a:buClr>
              <a:buSzPts val="4800"/>
              <a:buNone/>
              <a:defRPr sz="4800">
                <a:solidFill>
                  <a:srgbClr val="434343"/>
                </a:solidFill>
              </a:defRPr>
            </a:lvl4pPr>
            <a:lvl5pPr lvl="4" algn="r" rtl="0">
              <a:spcBef>
                <a:spcPts val="0"/>
              </a:spcBef>
              <a:spcAft>
                <a:spcPts val="0"/>
              </a:spcAft>
              <a:buClr>
                <a:srgbClr val="434343"/>
              </a:buClr>
              <a:buSzPts val="4800"/>
              <a:buNone/>
              <a:defRPr sz="4800">
                <a:solidFill>
                  <a:srgbClr val="434343"/>
                </a:solidFill>
              </a:defRPr>
            </a:lvl5pPr>
            <a:lvl6pPr lvl="5" algn="r" rtl="0">
              <a:spcBef>
                <a:spcPts val="0"/>
              </a:spcBef>
              <a:spcAft>
                <a:spcPts val="0"/>
              </a:spcAft>
              <a:buClr>
                <a:srgbClr val="434343"/>
              </a:buClr>
              <a:buSzPts val="4800"/>
              <a:buNone/>
              <a:defRPr sz="4800">
                <a:solidFill>
                  <a:srgbClr val="434343"/>
                </a:solidFill>
              </a:defRPr>
            </a:lvl6pPr>
            <a:lvl7pPr lvl="6" algn="r" rtl="0">
              <a:spcBef>
                <a:spcPts val="0"/>
              </a:spcBef>
              <a:spcAft>
                <a:spcPts val="0"/>
              </a:spcAft>
              <a:buClr>
                <a:srgbClr val="434343"/>
              </a:buClr>
              <a:buSzPts val="4800"/>
              <a:buNone/>
              <a:defRPr sz="4800">
                <a:solidFill>
                  <a:srgbClr val="434343"/>
                </a:solidFill>
              </a:defRPr>
            </a:lvl7pPr>
            <a:lvl8pPr lvl="7" algn="r" rtl="0">
              <a:spcBef>
                <a:spcPts val="0"/>
              </a:spcBef>
              <a:spcAft>
                <a:spcPts val="0"/>
              </a:spcAft>
              <a:buClr>
                <a:srgbClr val="434343"/>
              </a:buClr>
              <a:buSzPts val="4800"/>
              <a:buNone/>
              <a:defRPr sz="4800">
                <a:solidFill>
                  <a:srgbClr val="434343"/>
                </a:solidFill>
              </a:defRPr>
            </a:lvl8pPr>
            <a:lvl9pPr lvl="8" algn="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0000000-1234-1234-1234-123412341234}" type="slidenum">
              <a:rPr lang="en-US" smtClean="0"/>
            </a:fld>
            <a:endParaRPr lang="en-US"/>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0"/>
        <p:cNvGrpSpPr/>
        <p:nvPr/>
      </p:nvGrpSpPr>
      <p:grpSpPr>
        <a:xfrm>
          <a:off x="0" y="0"/>
          <a:ext cx="0" cy="0"/>
          <a:chOff x="0" y="0"/>
          <a:chExt cx="0" cy="0"/>
        </a:xfrm>
      </p:grpSpPr>
      <p:sp>
        <p:nvSpPr>
          <p:cNvPr id="339" name="Google Shape;339;p32"/>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lt2"/>
        </a:solidFill>
        <a:effectLst/>
      </p:bgPr>
    </p:bg>
    <p:spTree>
      <p:nvGrpSpPr>
        <p:cNvPr id="1" name="Shape 340"/>
        <p:cNvGrpSpPr/>
        <p:nvPr/>
      </p:nvGrpSpPr>
      <p:grpSpPr>
        <a:xfrm>
          <a:off x="0" y="0"/>
          <a:ext cx="0" cy="0"/>
          <a:chOff x="0" y="0"/>
          <a:chExt cx="0" cy="0"/>
        </a:xfrm>
      </p:grpSpPr>
      <p:sp>
        <p:nvSpPr>
          <p:cNvPr id="342" name="Google Shape;342;p33"/>
          <p:cNvSpPr txBox="1">
            <a:spLocks noGrp="1"/>
          </p:cNvSpPr>
          <p:nvPr>
            <p:ph type="title" hasCustomPrompt="1"/>
          </p:nvPr>
        </p:nvSpPr>
        <p:spPr>
          <a:xfrm>
            <a:off x="609427" y="1575800"/>
            <a:ext cx="2051100" cy="1280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343" name="Google Shape;343;p33"/>
          <p:cNvSpPr txBox="1">
            <a:spLocks noGrp="1"/>
          </p:cNvSpPr>
          <p:nvPr>
            <p:ph type="ctrTitle" idx="2"/>
          </p:nvPr>
        </p:nvSpPr>
        <p:spPr>
          <a:xfrm>
            <a:off x="609425" y="2601875"/>
            <a:ext cx="6821100" cy="12153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344" name="Google Shape;344;p33"/>
          <p:cNvSpPr txBox="1">
            <a:spLocks noGrp="1"/>
          </p:cNvSpPr>
          <p:nvPr>
            <p:ph type="subTitle" idx="1"/>
          </p:nvPr>
        </p:nvSpPr>
        <p:spPr>
          <a:xfrm flipH="1">
            <a:off x="609425" y="3644550"/>
            <a:ext cx="3108300" cy="52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sp>
        <p:nvSpPr>
          <p:cNvPr id="455" name="Google Shape;455;p48"/>
          <p:cNvSpPr txBox="1">
            <a:spLocks noGrp="1"/>
          </p:cNvSpPr>
          <p:nvPr>
            <p:ph type="title" hasCustomPrompt="1"/>
          </p:nvPr>
        </p:nvSpPr>
        <p:spPr>
          <a:xfrm flipH="1">
            <a:off x="6480625" y="158080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456" name="Google Shape;456;p48"/>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p:txBody>
      </p:sp>
      <p:sp>
        <p:nvSpPr>
          <p:cNvPr id="457" name="Google Shape;457;p48"/>
          <p:cNvSpPr txBox="1">
            <a:spLocks noGrp="1"/>
          </p:cNvSpPr>
          <p:nvPr>
            <p:ph type="subTitle" idx="1"/>
          </p:nvPr>
        </p:nvSpPr>
        <p:spPr>
          <a:xfrm>
            <a:off x="5423425" y="3643625"/>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sp>
        <p:nvSpPr>
          <p:cNvPr id="392" name="Google Shape;392;p37"/>
          <p:cNvSpPr txBox="1">
            <a:spLocks noGrp="1"/>
          </p:cNvSpPr>
          <p:nvPr>
            <p:ph type="title" hasCustomPrompt="1"/>
          </p:nvPr>
        </p:nvSpPr>
        <p:spPr>
          <a:xfrm flipH="1">
            <a:off x="6480625" y="1605825"/>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393" name="Google Shape;393;p37"/>
          <p:cNvSpPr txBox="1">
            <a:spLocks noGrp="1"/>
          </p:cNvSpPr>
          <p:nvPr>
            <p:ph type="ctrTitle" idx="2"/>
          </p:nvPr>
        </p:nvSpPr>
        <p:spPr>
          <a:xfrm flipH="1">
            <a:off x="1710625" y="26018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p:txBody>
      </p:sp>
      <p:sp>
        <p:nvSpPr>
          <p:cNvPr id="394" name="Google Shape;394;p37"/>
          <p:cNvSpPr txBox="1">
            <a:spLocks noGrp="1"/>
          </p:cNvSpPr>
          <p:nvPr>
            <p:ph type="subTitle" idx="1"/>
          </p:nvPr>
        </p:nvSpPr>
        <p:spPr>
          <a:xfrm>
            <a:off x="5423425" y="3646450"/>
            <a:ext cx="31083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3010050" y="2621375"/>
            <a:ext cx="3123900" cy="10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4" name="Google Shape;134;p16"/>
          <p:cNvSpPr txBox="1">
            <a:spLocks noGrp="1"/>
          </p:cNvSpPr>
          <p:nvPr>
            <p:ph type="subTitle" idx="1"/>
          </p:nvPr>
        </p:nvSpPr>
        <p:spPr>
          <a:xfrm>
            <a:off x="3469125" y="3660850"/>
            <a:ext cx="2168400" cy="4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16"/>
          <p:cNvSpPr txBox="1">
            <a:spLocks noGrp="1"/>
          </p:cNvSpPr>
          <p:nvPr>
            <p:ph type="title" idx="2" hasCustomPrompt="1"/>
          </p:nvPr>
        </p:nvSpPr>
        <p:spPr>
          <a:xfrm>
            <a:off x="3527777" y="1592033"/>
            <a:ext cx="2051100" cy="1280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Tree>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366" name="Google Shape;366;p36"/>
          <p:cNvSpPr txBox="1">
            <a:spLocks noGrp="1"/>
          </p:cNvSpPr>
          <p:nvPr>
            <p:ph type="subTitle" idx="1"/>
          </p:nvPr>
        </p:nvSpPr>
        <p:spPr>
          <a:xfrm>
            <a:off x="1232218" y="1560200"/>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67" name="Google Shape;367;p36"/>
          <p:cNvSpPr txBox="1">
            <a:spLocks noGrp="1"/>
          </p:cNvSpPr>
          <p:nvPr>
            <p:ph type="subTitle" idx="2"/>
          </p:nvPr>
        </p:nvSpPr>
        <p:spPr>
          <a:xfrm>
            <a:off x="1232218" y="125432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68" name="Google Shape;368;p36"/>
          <p:cNvSpPr txBox="1">
            <a:spLocks noGrp="1"/>
          </p:cNvSpPr>
          <p:nvPr>
            <p:ph type="subTitle" idx="3"/>
          </p:nvPr>
        </p:nvSpPr>
        <p:spPr>
          <a:xfrm>
            <a:off x="5684888" y="1560193"/>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69" name="Google Shape;369;p36"/>
          <p:cNvSpPr txBox="1">
            <a:spLocks noGrp="1"/>
          </p:cNvSpPr>
          <p:nvPr>
            <p:ph type="subTitle" idx="4"/>
          </p:nvPr>
        </p:nvSpPr>
        <p:spPr>
          <a:xfrm>
            <a:off x="5684888" y="125432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70" name="Google Shape;370;p36"/>
          <p:cNvSpPr txBox="1">
            <a:spLocks noGrp="1"/>
          </p:cNvSpPr>
          <p:nvPr>
            <p:ph type="subTitle" idx="5"/>
          </p:nvPr>
        </p:nvSpPr>
        <p:spPr>
          <a:xfrm>
            <a:off x="1232212" y="3051075"/>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71" name="Google Shape;371;p36"/>
          <p:cNvSpPr txBox="1">
            <a:spLocks noGrp="1"/>
          </p:cNvSpPr>
          <p:nvPr>
            <p:ph type="subTitle" idx="6"/>
          </p:nvPr>
        </p:nvSpPr>
        <p:spPr>
          <a:xfrm>
            <a:off x="1232212" y="274517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373" name="Google Shape;373;p36"/>
          <p:cNvSpPr txBox="1">
            <a:spLocks noGrp="1"/>
          </p:cNvSpPr>
          <p:nvPr>
            <p:ph type="subTitle" idx="7"/>
          </p:nvPr>
        </p:nvSpPr>
        <p:spPr>
          <a:xfrm>
            <a:off x="5684887" y="3051075"/>
            <a:ext cx="2226900" cy="79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100"/>
            </a:lvl2pPr>
            <a:lvl3pPr lvl="2" algn="ctr" rtl="0">
              <a:lnSpc>
                <a:spcPct val="100000"/>
              </a:lnSpc>
              <a:spcBef>
                <a:spcPts val="0"/>
              </a:spcBef>
              <a:spcAft>
                <a:spcPts val="0"/>
              </a:spcAft>
              <a:buSzPts val="1100"/>
              <a:buChar char="■"/>
              <a:defRPr sz="1100"/>
            </a:lvl3pPr>
            <a:lvl4pPr lvl="3" algn="ctr" rtl="0">
              <a:lnSpc>
                <a:spcPct val="100000"/>
              </a:lnSpc>
              <a:spcBef>
                <a:spcPts val="0"/>
              </a:spcBef>
              <a:spcAft>
                <a:spcPts val="0"/>
              </a:spcAft>
              <a:buSzPts val="1100"/>
              <a:buChar char="●"/>
              <a:defRPr sz="1100"/>
            </a:lvl4pPr>
            <a:lvl5pPr lvl="4" algn="ctr" rtl="0">
              <a:lnSpc>
                <a:spcPct val="100000"/>
              </a:lnSpc>
              <a:spcBef>
                <a:spcPts val="0"/>
              </a:spcBef>
              <a:spcAft>
                <a:spcPts val="0"/>
              </a:spcAft>
              <a:buSzPts val="1100"/>
              <a:buChar char="○"/>
              <a:defRPr sz="1100"/>
            </a:lvl5pPr>
            <a:lvl6pPr lvl="5" algn="ctr" rtl="0">
              <a:lnSpc>
                <a:spcPct val="100000"/>
              </a:lnSpc>
              <a:spcBef>
                <a:spcPts val="0"/>
              </a:spcBef>
              <a:spcAft>
                <a:spcPts val="0"/>
              </a:spcAft>
              <a:buSzPts val="1100"/>
              <a:buChar char="■"/>
              <a:defRPr sz="1100"/>
            </a:lvl6pPr>
            <a:lvl7pPr lvl="6" algn="ctr" rtl="0">
              <a:lnSpc>
                <a:spcPct val="100000"/>
              </a:lnSpc>
              <a:spcBef>
                <a:spcPts val="0"/>
              </a:spcBef>
              <a:spcAft>
                <a:spcPts val="0"/>
              </a:spcAft>
              <a:buSzPts val="1100"/>
              <a:buChar char="●"/>
              <a:defRPr sz="1100"/>
            </a:lvl7pPr>
            <a:lvl8pPr lvl="7" algn="ctr" rtl="0">
              <a:lnSpc>
                <a:spcPct val="100000"/>
              </a:lnSpc>
              <a:spcBef>
                <a:spcPts val="0"/>
              </a:spcBef>
              <a:spcAft>
                <a:spcPts val="0"/>
              </a:spcAft>
              <a:buSzPts val="1100"/>
              <a:buChar char="○"/>
              <a:defRPr sz="1100"/>
            </a:lvl8pPr>
            <a:lvl9pPr lvl="8" algn="ctr" rtl="0">
              <a:lnSpc>
                <a:spcPct val="100000"/>
              </a:lnSpc>
              <a:spcBef>
                <a:spcPts val="0"/>
              </a:spcBef>
              <a:spcAft>
                <a:spcPts val="0"/>
              </a:spcAft>
              <a:buSzPts val="1100"/>
              <a:buChar char="■"/>
              <a:defRPr sz="1100"/>
            </a:lvl9pPr>
          </a:lstStyle>
          <a:p/>
        </p:txBody>
      </p:sp>
      <p:sp>
        <p:nvSpPr>
          <p:cNvPr id="374" name="Google Shape;374;p36"/>
          <p:cNvSpPr txBox="1">
            <a:spLocks noGrp="1"/>
          </p:cNvSpPr>
          <p:nvPr>
            <p:ph type="subTitle" idx="8"/>
          </p:nvPr>
        </p:nvSpPr>
        <p:spPr>
          <a:xfrm>
            <a:off x="5684887" y="2745175"/>
            <a:ext cx="22269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432"/>
        <p:cNvGrpSpPr/>
        <p:nvPr/>
      </p:nvGrpSpPr>
      <p:grpSpPr>
        <a:xfrm>
          <a:off x="0" y="0"/>
          <a:ext cx="0" cy="0"/>
          <a:chOff x="0" y="0"/>
          <a:chExt cx="0" cy="0"/>
        </a:xfrm>
      </p:grpSpPr>
      <p:sp>
        <p:nvSpPr>
          <p:cNvPr id="434" name="Google Shape;434;p45"/>
          <p:cNvSpPr txBox="1">
            <a:spLocks noGrp="1"/>
          </p:cNvSpPr>
          <p:nvPr>
            <p:ph type="title" hasCustomPrompt="1"/>
          </p:nvPr>
        </p:nvSpPr>
        <p:spPr>
          <a:xfrm>
            <a:off x="609427" y="1586475"/>
            <a:ext cx="2051100" cy="1280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7200"/>
              <a:buNone/>
              <a:defRPr sz="7200"/>
            </a:lvl1pPr>
            <a:lvl2pPr lvl="1"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435" name="Google Shape;435;p45"/>
          <p:cNvSpPr txBox="1">
            <a:spLocks noGrp="1"/>
          </p:cNvSpPr>
          <p:nvPr>
            <p:ph type="ctrTitle" idx="2"/>
          </p:nvPr>
        </p:nvSpPr>
        <p:spPr>
          <a:xfrm>
            <a:off x="609425" y="2601875"/>
            <a:ext cx="6821100" cy="12153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lvl1pPr>
            <a:lvl2pPr lvl="1" rtl="0">
              <a:spcBef>
                <a:spcPts val="0"/>
              </a:spcBef>
              <a:spcAft>
                <a:spcPts val="0"/>
              </a:spcAft>
              <a:buClr>
                <a:srgbClr val="434343"/>
              </a:buClr>
              <a:buSzPts val="6000"/>
              <a:buNone/>
              <a:defRPr sz="6000">
                <a:solidFill>
                  <a:srgbClr val="434343"/>
                </a:solidFill>
              </a:defRPr>
            </a:lvl2pPr>
            <a:lvl3pPr lvl="2" rtl="0">
              <a:spcBef>
                <a:spcPts val="0"/>
              </a:spcBef>
              <a:spcAft>
                <a:spcPts val="0"/>
              </a:spcAft>
              <a:buClr>
                <a:srgbClr val="434343"/>
              </a:buClr>
              <a:buSzPts val="6000"/>
              <a:buNone/>
              <a:defRPr sz="6000">
                <a:solidFill>
                  <a:srgbClr val="434343"/>
                </a:solidFill>
              </a:defRPr>
            </a:lvl3pPr>
            <a:lvl4pPr lvl="3" rtl="0">
              <a:spcBef>
                <a:spcPts val="0"/>
              </a:spcBef>
              <a:spcAft>
                <a:spcPts val="0"/>
              </a:spcAft>
              <a:buClr>
                <a:srgbClr val="434343"/>
              </a:buClr>
              <a:buSzPts val="6000"/>
              <a:buNone/>
              <a:defRPr sz="6000">
                <a:solidFill>
                  <a:srgbClr val="434343"/>
                </a:solidFill>
              </a:defRPr>
            </a:lvl4pPr>
            <a:lvl5pPr lvl="4" rtl="0">
              <a:spcBef>
                <a:spcPts val="0"/>
              </a:spcBef>
              <a:spcAft>
                <a:spcPts val="0"/>
              </a:spcAft>
              <a:buClr>
                <a:srgbClr val="434343"/>
              </a:buClr>
              <a:buSzPts val="6000"/>
              <a:buNone/>
              <a:defRPr sz="6000">
                <a:solidFill>
                  <a:srgbClr val="434343"/>
                </a:solidFill>
              </a:defRPr>
            </a:lvl5pPr>
            <a:lvl6pPr lvl="5" rtl="0">
              <a:spcBef>
                <a:spcPts val="0"/>
              </a:spcBef>
              <a:spcAft>
                <a:spcPts val="0"/>
              </a:spcAft>
              <a:buClr>
                <a:srgbClr val="434343"/>
              </a:buClr>
              <a:buSzPts val="6000"/>
              <a:buNone/>
              <a:defRPr sz="6000">
                <a:solidFill>
                  <a:srgbClr val="434343"/>
                </a:solidFill>
              </a:defRPr>
            </a:lvl6pPr>
            <a:lvl7pPr lvl="6" rtl="0">
              <a:spcBef>
                <a:spcPts val="0"/>
              </a:spcBef>
              <a:spcAft>
                <a:spcPts val="0"/>
              </a:spcAft>
              <a:buClr>
                <a:srgbClr val="434343"/>
              </a:buClr>
              <a:buSzPts val="6000"/>
              <a:buNone/>
              <a:defRPr sz="6000">
                <a:solidFill>
                  <a:srgbClr val="434343"/>
                </a:solidFill>
              </a:defRPr>
            </a:lvl7pPr>
            <a:lvl8pPr lvl="7" rtl="0">
              <a:spcBef>
                <a:spcPts val="0"/>
              </a:spcBef>
              <a:spcAft>
                <a:spcPts val="0"/>
              </a:spcAft>
              <a:buClr>
                <a:srgbClr val="434343"/>
              </a:buClr>
              <a:buSzPts val="6000"/>
              <a:buNone/>
              <a:defRPr sz="6000">
                <a:solidFill>
                  <a:srgbClr val="434343"/>
                </a:solidFill>
              </a:defRPr>
            </a:lvl8pPr>
            <a:lvl9pPr lvl="8" rtl="0">
              <a:spcBef>
                <a:spcPts val="0"/>
              </a:spcBef>
              <a:spcAft>
                <a:spcPts val="0"/>
              </a:spcAft>
              <a:buClr>
                <a:srgbClr val="434343"/>
              </a:buClr>
              <a:buSzPts val="6000"/>
              <a:buNone/>
              <a:defRPr sz="6000">
                <a:solidFill>
                  <a:srgbClr val="434343"/>
                </a:solidFill>
              </a:defRPr>
            </a:lvl9pPr>
          </a:lstStyle>
          <a:p/>
        </p:txBody>
      </p:sp>
      <p:sp>
        <p:nvSpPr>
          <p:cNvPr id="436" name="Google Shape;436;p45"/>
          <p:cNvSpPr txBox="1">
            <a:spLocks noGrp="1"/>
          </p:cNvSpPr>
          <p:nvPr>
            <p:ph type="subTitle" idx="1"/>
          </p:nvPr>
        </p:nvSpPr>
        <p:spPr>
          <a:xfrm flipH="1">
            <a:off x="609300" y="3639775"/>
            <a:ext cx="2636700" cy="52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sp>
        <p:nvSpPr>
          <p:cNvPr id="231" name="Google Shape;231;p27"/>
          <p:cNvSpPr txBox="1">
            <a:spLocks noGrp="1"/>
          </p:cNvSpPr>
          <p:nvPr>
            <p:ph type="title" hasCustomPrompt="1"/>
          </p:nvPr>
        </p:nvSpPr>
        <p:spPr>
          <a:xfrm flipH="1">
            <a:off x="6480625" y="1543250"/>
            <a:ext cx="2051100" cy="1280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7200"/>
            </a:lvl1pPr>
            <a:lvl2pPr lvl="1"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algn="r" rtl="0">
              <a:spcBef>
                <a:spcPts val="0"/>
              </a:spcBef>
              <a:spcAft>
                <a:spcPts val="0"/>
              </a:spcAft>
              <a:buClr>
                <a:srgbClr val="434343"/>
              </a:buClr>
              <a:buSzPts val="7200"/>
              <a:buFont typeface="Fira Sans Extra Condensed Medium" panose="020B0603050000020004"/>
              <a:buNone/>
              <a:defRPr sz="72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r>
              <a:t>xx%</a:t>
            </a:r>
          </a:p>
        </p:txBody>
      </p:sp>
      <p:sp>
        <p:nvSpPr>
          <p:cNvPr id="232" name="Google Shape;232;p27"/>
          <p:cNvSpPr txBox="1">
            <a:spLocks noGrp="1"/>
          </p:cNvSpPr>
          <p:nvPr>
            <p:ph type="ctrTitle" idx="2"/>
          </p:nvPr>
        </p:nvSpPr>
        <p:spPr>
          <a:xfrm flipH="1">
            <a:off x="1710625" y="2558075"/>
            <a:ext cx="6821100" cy="121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p:txBody>
      </p:sp>
      <p:sp>
        <p:nvSpPr>
          <p:cNvPr id="233" name="Google Shape;233;p27"/>
          <p:cNvSpPr txBox="1">
            <a:spLocks noGrp="1"/>
          </p:cNvSpPr>
          <p:nvPr>
            <p:ph type="subTitle" idx="1"/>
          </p:nvPr>
        </p:nvSpPr>
        <p:spPr>
          <a:xfrm>
            <a:off x="6278675" y="3598800"/>
            <a:ext cx="2253000" cy="52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2pPr>
            <a:lvl3pPr lvl="2"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3pPr>
            <a:lvl4pPr lvl="3"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4pPr>
            <a:lvl5pPr lvl="4"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5pPr>
            <a:lvl6pPr lvl="5"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6pPr>
            <a:lvl7pPr lvl="6"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7pPr>
            <a:lvl8pPr lvl="7"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8pPr>
            <a:lvl9pPr lvl="8" algn="r" rtl="0">
              <a:lnSpc>
                <a:spcPct val="100000"/>
              </a:lnSpc>
              <a:spcBef>
                <a:spcPts val="0"/>
              </a:spcBef>
              <a:spcAft>
                <a:spcPts val="0"/>
              </a:spcAft>
              <a:buClr>
                <a:schemeClr val="lt1"/>
              </a:buClr>
              <a:buSzPts val="1400"/>
              <a:buFont typeface="Oswald Light" panose="00000400000000000000"/>
              <a:buNone/>
              <a:defRPr sz="1400">
                <a:solidFill>
                  <a:schemeClr val="lt1"/>
                </a:solidFill>
                <a:latin typeface="Oswald Light" panose="00000400000000000000"/>
                <a:ea typeface="Oswald Light" panose="00000400000000000000"/>
                <a:cs typeface="Oswald Light" panose="00000400000000000000"/>
                <a:sym typeface="Oswald Light" panose="00000400000000000000"/>
              </a:defRPr>
            </a:lvl9pPr>
          </a:lstStyle>
          <a:p/>
        </p:txBody>
      </p:sp>
    </p:spTree>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2623687" y="1218100"/>
            <a:ext cx="18108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56" name="Google Shape;156;p20"/>
          <p:cNvSpPr txBox="1">
            <a:spLocks noGrp="1"/>
          </p:cNvSpPr>
          <p:nvPr>
            <p:ph type="subTitle" idx="2"/>
          </p:nvPr>
        </p:nvSpPr>
        <p:spPr>
          <a:xfrm>
            <a:off x="2623687" y="89830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57" name="Google Shape;157;p20"/>
          <p:cNvSpPr txBox="1">
            <a:spLocks noGrp="1"/>
          </p:cNvSpPr>
          <p:nvPr>
            <p:ph type="subTitle" idx="3"/>
          </p:nvPr>
        </p:nvSpPr>
        <p:spPr>
          <a:xfrm>
            <a:off x="5619587" y="1218100"/>
            <a:ext cx="18108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58" name="Google Shape;158;p20"/>
          <p:cNvSpPr txBox="1">
            <a:spLocks noGrp="1"/>
          </p:cNvSpPr>
          <p:nvPr>
            <p:ph type="subTitle" idx="4"/>
          </p:nvPr>
        </p:nvSpPr>
        <p:spPr>
          <a:xfrm>
            <a:off x="5619587" y="89830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59" name="Google Shape;159;p20"/>
          <p:cNvSpPr txBox="1">
            <a:spLocks noGrp="1"/>
          </p:cNvSpPr>
          <p:nvPr>
            <p:ph type="subTitle" idx="5"/>
          </p:nvPr>
        </p:nvSpPr>
        <p:spPr>
          <a:xfrm>
            <a:off x="2623687" y="2875850"/>
            <a:ext cx="18108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0" name="Google Shape;160;p20"/>
          <p:cNvSpPr txBox="1">
            <a:spLocks noGrp="1"/>
          </p:cNvSpPr>
          <p:nvPr>
            <p:ph type="subTitle" idx="6"/>
          </p:nvPr>
        </p:nvSpPr>
        <p:spPr>
          <a:xfrm>
            <a:off x="2623687" y="255605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1" name="Google Shape;161;p20"/>
          <p:cNvSpPr txBox="1">
            <a:spLocks noGrp="1"/>
          </p:cNvSpPr>
          <p:nvPr>
            <p:ph type="subTitle" idx="7"/>
          </p:nvPr>
        </p:nvSpPr>
        <p:spPr>
          <a:xfrm>
            <a:off x="5619588" y="2875850"/>
            <a:ext cx="1810800" cy="40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p:txBody>
      </p:sp>
      <p:sp>
        <p:nvSpPr>
          <p:cNvPr id="162" name="Google Shape;162;p20"/>
          <p:cNvSpPr txBox="1">
            <a:spLocks noGrp="1"/>
          </p:cNvSpPr>
          <p:nvPr>
            <p:ph type="subTitle" idx="8"/>
          </p:nvPr>
        </p:nvSpPr>
        <p:spPr>
          <a:xfrm>
            <a:off x="5619587" y="255605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00506000000020004"/>
              <a:buNone/>
              <a:defRPr sz="1600">
                <a:latin typeface="Englebert" panose="02000506000000020004"/>
                <a:ea typeface="Englebert" panose="02000506000000020004"/>
                <a:cs typeface="Englebert" panose="02000506000000020004"/>
                <a:sym typeface="Englebert" panose="02000506000000020004"/>
              </a:defRPr>
            </a:lvl1pPr>
            <a:lvl2pPr lvl="1"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2pPr>
            <a:lvl3pPr lvl="2"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3pPr>
            <a:lvl4pPr lvl="3"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4pPr>
            <a:lvl5pPr lvl="4"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5pPr>
            <a:lvl6pPr lvl="5"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6pPr>
            <a:lvl7pPr lvl="6"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7pPr>
            <a:lvl8pPr lvl="7"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8pPr>
            <a:lvl9pPr lvl="8" rtl="0">
              <a:lnSpc>
                <a:spcPct val="100000"/>
              </a:lnSpc>
              <a:spcBef>
                <a:spcPts val="0"/>
              </a:spcBef>
              <a:spcAft>
                <a:spcPts val="0"/>
              </a:spcAft>
              <a:buSzPts val="1400"/>
              <a:buFont typeface="Englebert" panose="02000506000000020004"/>
              <a:buNone/>
              <a:defRPr sz="1400">
                <a:latin typeface="Englebert" panose="02000506000000020004"/>
                <a:ea typeface="Englebert" panose="02000506000000020004"/>
                <a:cs typeface="Englebert" panose="02000506000000020004"/>
                <a:sym typeface="Englebert" panose="02000506000000020004"/>
              </a:defRPr>
            </a:lvl9pPr>
          </a:lstStyle>
          <a:p/>
        </p:txBody>
      </p:sp>
      <p:sp>
        <p:nvSpPr>
          <p:cNvPr id="163" name="Google Shape;163;p20"/>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Tree>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176"/>
        <p:cNvGrpSpPr/>
        <p:nvPr/>
      </p:nvGrpSpPr>
      <p:grpSpPr>
        <a:xfrm>
          <a:off x="0" y="0"/>
          <a:ext cx="0" cy="0"/>
          <a:chOff x="0" y="0"/>
          <a:chExt cx="0" cy="0"/>
        </a:xfrm>
      </p:grpSpPr>
      <p:sp>
        <p:nvSpPr>
          <p:cNvPr id="177" name="Google Shape;177;p22"/>
          <p:cNvSpPr txBox="1">
            <a:spLocks noGrp="1"/>
          </p:cNvSpPr>
          <p:nvPr>
            <p:ph type="ctrTitle"/>
          </p:nvPr>
        </p:nvSpPr>
        <p:spPr>
          <a:xfrm>
            <a:off x="899250" y="4128125"/>
            <a:ext cx="7345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rgbClr val="434343"/>
              </a:buClr>
              <a:buSzPts val="4800"/>
              <a:buNone/>
              <a:defRPr sz="4800">
                <a:solidFill>
                  <a:srgbClr val="434343"/>
                </a:solidFill>
              </a:defRPr>
            </a:lvl2pPr>
            <a:lvl3pPr lvl="2" algn="ctr" rtl="0">
              <a:spcBef>
                <a:spcPts val="0"/>
              </a:spcBef>
              <a:spcAft>
                <a:spcPts val="0"/>
              </a:spcAft>
              <a:buClr>
                <a:srgbClr val="434343"/>
              </a:buClr>
              <a:buSzPts val="4800"/>
              <a:buNone/>
              <a:defRPr sz="4800">
                <a:solidFill>
                  <a:srgbClr val="434343"/>
                </a:solidFill>
              </a:defRPr>
            </a:lvl3pPr>
            <a:lvl4pPr lvl="3" algn="ctr" rtl="0">
              <a:spcBef>
                <a:spcPts val="0"/>
              </a:spcBef>
              <a:spcAft>
                <a:spcPts val="0"/>
              </a:spcAft>
              <a:buClr>
                <a:srgbClr val="434343"/>
              </a:buClr>
              <a:buSzPts val="4800"/>
              <a:buNone/>
              <a:defRPr sz="4800">
                <a:solidFill>
                  <a:srgbClr val="434343"/>
                </a:solidFill>
              </a:defRPr>
            </a:lvl4pPr>
            <a:lvl5pPr lvl="4" algn="ctr" rtl="0">
              <a:spcBef>
                <a:spcPts val="0"/>
              </a:spcBef>
              <a:spcAft>
                <a:spcPts val="0"/>
              </a:spcAft>
              <a:buClr>
                <a:srgbClr val="434343"/>
              </a:buClr>
              <a:buSzPts val="4800"/>
              <a:buNone/>
              <a:defRPr sz="4800">
                <a:solidFill>
                  <a:srgbClr val="434343"/>
                </a:solidFill>
              </a:defRPr>
            </a:lvl5pPr>
            <a:lvl6pPr lvl="5" algn="ctr" rtl="0">
              <a:spcBef>
                <a:spcPts val="0"/>
              </a:spcBef>
              <a:spcAft>
                <a:spcPts val="0"/>
              </a:spcAft>
              <a:buClr>
                <a:srgbClr val="434343"/>
              </a:buClr>
              <a:buSzPts val="4800"/>
              <a:buNone/>
              <a:defRPr sz="4800">
                <a:solidFill>
                  <a:srgbClr val="434343"/>
                </a:solidFill>
              </a:defRPr>
            </a:lvl6pPr>
            <a:lvl7pPr lvl="6" algn="ctr" rtl="0">
              <a:spcBef>
                <a:spcPts val="0"/>
              </a:spcBef>
              <a:spcAft>
                <a:spcPts val="0"/>
              </a:spcAft>
              <a:buClr>
                <a:srgbClr val="434343"/>
              </a:buClr>
              <a:buSzPts val="4800"/>
              <a:buNone/>
              <a:defRPr sz="4800">
                <a:solidFill>
                  <a:srgbClr val="434343"/>
                </a:solidFill>
              </a:defRPr>
            </a:lvl7pPr>
            <a:lvl8pPr lvl="7" algn="ctr" rtl="0">
              <a:spcBef>
                <a:spcPts val="0"/>
              </a:spcBef>
              <a:spcAft>
                <a:spcPts val="0"/>
              </a:spcAft>
              <a:buClr>
                <a:srgbClr val="434343"/>
              </a:buClr>
              <a:buSzPts val="4800"/>
              <a:buNone/>
              <a:defRPr sz="4800">
                <a:solidFill>
                  <a:srgbClr val="434343"/>
                </a:solidFill>
              </a:defRPr>
            </a:lvl8pPr>
            <a:lvl9pPr lvl="8" algn="ctr" rtl="0">
              <a:spcBef>
                <a:spcPts val="0"/>
              </a:spcBef>
              <a:spcAft>
                <a:spcPts val="0"/>
              </a:spcAft>
              <a:buClr>
                <a:srgbClr val="434343"/>
              </a:buClr>
              <a:buSzPts val="4800"/>
              <a:buNone/>
              <a:defRPr sz="4800">
                <a:solidFill>
                  <a:srgbClr val="434343"/>
                </a:solidFill>
              </a:defRPr>
            </a:lvl9pPr>
          </a:lstStyle>
          <a:p/>
        </p:txBody>
      </p:sp>
      <p:sp>
        <p:nvSpPr>
          <p:cNvPr id="178" name="Google Shape;178;p22"/>
          <p:cNvSpPr txBox="1">
            <a:spLocks noGrp="1"/>
          </p:cNvSpPr>
          <p:nvPr>
            <p:ph type="subTitle" idx="1"/>
          </p:nvPr>
        </p:nvSpPr>
        <p:spPr>
          <a:xfrm>
            <a:off x="1184450" y="2491000"/>
            <a:ext cx="3178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179" name="Google Shape;179;p22"/>
          <p:cNvSpPr txBox="1">
            <a:spLocks noGrp="1"/>
          </p:cNvSpPr>
          <p:nvPr>
            <p:ph type="subTitle" idx="2"/>
          </p:nvPr>
        </p:nvSpPr>
        <p:spPr>
          <a:xfrm>
            <a:off x="1745525" y="942675"/>
            <a:ext cx="20562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9pPr>
          </a:lstStyle>
          <a:p/>
        </p:txBody>
      </p:sp>
      <p:sp>
        <p:nvSpPr>
          <p:cNvPr id="180" name="Google Shape;180;p22"/>
          <p:cNvSpPr txBox="1">
            <a:spLocks noGrp="1"/>
          </p:cNvSpPr>
          <p:nvPr>
            <p:ph type="subTitle" idx="3"/>
          </p:nvPr>
        </p:nvSpPr>
        <p:spPr>
          <a:xfrm>
            <a:off x="4781275" y="2491000"/>
            <a:ext cx="3178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p:txBody>
      </p:sp>
      <p:sp>
        <p:nvSpPr>
          <p:cNvPr id="181" name="Google Shape;181;p22"/>
          <p:cNvSpPr txBox="1">
            <a:spLocks noGrp="1"/>
          </p:cNvSpPr>
          <p:nvPr>
            <p:ph type="subTitle" idx="4"/>
          </p:nvPr>
        </p:nvSpPr>
        <p:spPr>
          <a:xfrm>
            <a:off x="5342275" y="942675"/>
            <a:ext cx="2056200" cy="40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1pPr>
            <a:lvl2pPr lvl="1"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2pPr>
            <a:lvl3pPr lvl="2"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3pPr>
            <a:lvl4pPr lvl="3"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4pPr>
            <a:lvl5pPr lvl="4"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5pPr>
            <a:lvl6pPr lvl="5"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6pPr>
            <a:lvl7pPr lvl="6"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7pPr>
            <a:lvl8pPr lvl="7"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8pPr>
            <a:lvl9pPr lvl="8" algn="ctr" rtl="0">
              <a:lnSpc>
                <a:spcPct val="100000"/>
              </a:lnSpc>
              <a:spcBef>
                <a:spcPts val="0"/>
              </a:spcBef>
              <a:spcAft>
                <a:spcPts val="0"/>
              </a:spcAft>
              <a:buSzPts val="2400"/>
              <a:buFont typeface="Englebert" panose="02000506000000020004"/>
              <a:buNone/>
              <a:defRPr sz="2400">
                <a:latin typeface="Englebert" panose="02000506000000020004"/>
                <a:ea typeface="Englebert" panose="02000506000000020004"/>
                <a:cs typeface="Englebert" panose="02000506000000020004"/>
                <a:sym typeface="Englebert" panose="02000506000000020004"/>
              </a:defRPr>
            </a:lvl9pPr>
          </a:lstStyle>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6444B18-FA8A-4686-BD8D-6A2ACDDC207A}"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20"/>
        <p:cNvGrpSpPr/>
        <p:nvPr/>
      </p:nvGrpSpPr>
      <p:grpSpPr>
        <a:xfrm>
          <a:off x="0" y="0"/>
          <a:ext cx="0" cy="0"/>
          <a:chOff x="0" y="0"/>
          <a:chExt cx="0" cy="0"/>
        </a:xfrm>
      </p:grpSpPr>
      <p:sp>
        <p:nvSpPr>
          <p:cNvPr id="223" name="Google Shape;223;p25"/>
          <p:cNvSpPr txBox="1">
            <a:spLocks noGrp="1"/>
          </p:cNvSpPr>
          <p:nvPr>
            <p:ph type="ctrTitle"/>
          </p:nvPr>
        </p:nvSpPr>
        <p:spPr>
          <a:xfrm>
            <a:off x="2973770" y="2831625"/>
            <a:ext cx="3931800" cy="3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1400">
                <a:solidFill>
                  <a:srgbClr val="F6F2E9"/>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p:txBody>
      </p:sp>
      <p:sp>
        <p:nvSpPr>
          <p:cNvPr id="224" name="Google Shape;224;p25"/>
          <p:cNvSpPr txBox="1">
            <a:spLocks noGrp="1"/>
          </p:cNvSpPr>
          <p:nvPr>
            <p:ph type="subTitle" idx="1"/>
          </p:nvPr>
        </p:nvSpPr>
        <p:spPr>
          <a:xfrm flipH="1">
            <a:off x="3618426" y="2164886"/>
            <a:ext cx="3287100" cy="60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F6F2E9"/>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96444B18-FA8A-4686-BD8D-6A2ACDDC207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96444B18-FA8A-4686-BD8D-6A2ACDDC207A}"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6444B18-FA8A-4686-BD8D-6A2ACDDC207A}"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44B18-FA8A-4686-BD8D-6A2ACDDC207A}"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6444B18-FA8A-4686-BD8D-6A2ACDDC207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6444B18-FA8A-4686-BD8D-6A2ACDDC207A}"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FEAB8F-803B-497B-AE05-645A23402A91}" type="slidenum">
              <a:rPr lang="vi-VN" smtClean="0"/>
            </a:fld>
            <a:endParaRPr lang="vi-VN"/>
          </a:p>
        </p:txBody>
      </p:sp>
    </p:spTree>
  </p:cSld>
  <p:clrMapOvr>
    <a:masterClrMapping/>
  </p:clrMapOvr>
  <p:transition spd="slow">
    <p:fade thruBlk="1"/>
  </p:transition>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6444B18-FA8A-4686-BD8D-6A2ACDDC207A}" type="datetimeFigureOut">
              <a:rPr lang="vi-VN" smtClean="0"/>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FEAB8F-803B-497B-AE05-645A23402A91}"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slow">
    <p:fade thruBlk="1"/>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hyperlink" Target="http://vi.wikipedia.org/w/index.php?title=Ng%C3%A0y_Mol&amp;action=edit&amp;redlink=1" TargetMode="Externa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9.pn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media/media1.mp4"/></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7.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4.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image" Target="../media/image24.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8.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0.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image" Target="../media/image11.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65.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8.xml"/><Relationship Id="rId5" Type="http://schemas.microsoft.com/office/2007/relationships/hdphoto" Target="../media/image54.wdp"/><Relationship Id="rId4" Type="http://schemas.openxmlformats.org/officeDocument/2006/relationships/image" Target="../media/image53.pn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png"/></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9.xml"/><Relationship Id="rId5" Type="http://schemas.microsoft.com/office/2007/relationships/hdphoto" Target="../media/image54.wdp"/><Relationship Id="rId4" Type="http://schemas.openxmlformats.org/officeDocument/2006/relationships/image" Target="../media/image53.png"/><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56.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image" Target="../media/image57.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0.xml"/><Relationship Id="rId2" Type="http://schemas.openxmlformats.org/officeDocument/2006/relationships/image" Target="../media/image58.png"/><Relationship Id="rId1"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0"/>
          <p:cNvPicPr preferRelativeResize="0"/>
          <p:nvPr/>
        </p:nvPicPr>
        <p:blipFill rotWithShape="1">
          <a:blip r:embed="rId1"/>
          <a:srcRect r="31266"/>
          <a:stretch>
            <a:fillRect/>
          </a:stretch>
        </p:blipFill>
        <p:spPr>
          <a:xfrm>
            <a:off x="0" y="-25"/>
            <a:ext cx="5507665" cy="5284406"/>
          </a:xfrm>
          <a:prstGeom prst="rect">
            <a:avLst/>
          </a:prstGeom>
          <a:noFill/>
          <a:ln>
            <a:noFill/>
          </a:ln>
        </p:spPr>
      </p:pic>
      <p:grpSp>
        <p:nvGrpSpPr>
          <p:cNvPr id="10" name="Group 7"/>
          <p:cNvGrpSpPr/>
          <p:nvPr/>
        </p:nvGrpSpPr>
        <p:grpSpPr>
          <a:xfrm>
            <a:off x="5583271" y="1307754"/>
            <a:ext cx="1800178" cy="838046"/>
            <a:chOff x="0" y="0"/>
            <a:chExt cx="812800" cy="262690"/>
          </a:xfrm>
        </p:grpSpPr>
        <p:sp>
          <p:nvSpPr>
            <p:cNvPr id="11" name="Freeform 8"/>
            <p:cNvSpPr/>
            <p:nvPr/>
          </p:nvSpPr>
          <p:spPr>
            <a:xfrm>
              <a:off x="0" y="0"/>
              <a:ext cx="812800" cy="262690"/>
            </a:xfrm>
            <a:custGeom>
              <a:avLst/>
              <a:gdLst/>
              <a:ahLst/>
              <a:cxnLst/>
              <a:rect l="l" t="t" r="r" b="b"/>
              <a:pathLst>
                <a:path w="812800" h="262690">
                  <a:moveTo>
                    <a:pt x="609600" y="0"/>
                  </a:moveTo>
                  <a:lnTo>
                    <a:pt x="0" y="0"/>
                  </a:lnTo>
                  <a:lnTo>
                    <a:pt x="0" y="262690"/>
                  </a:lnTo>
                  <a:lnTo>
                    <a:pt x="609600" y="262690"/>
                  </a:lnTo>
                  <a:lnTo>
                    <a:pt x="812800" y="131345"/>
                  </a:lnTo>
                  <a:lnTo>
                    <a:pt x="609600" y="0"/>
                  </a:lnTo>
                  <a:close/>
                </a:path>
              </a:pathLst>
            </a:custGeom>
            <a:solidFill>
              <a:srgbClr val="FF914D"/>
            </a:solidFill>
          </p:spPr>
          <p:txBody>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Bài</a:t>
              </a:r>
              <a:r>
                <a:rPr lang="en-US" sz="4400" b="1" i="1" dirty="0">
                  <a:solidFill>
                    <a:srgbClr val="FF0000"/>
                  </a:solidFill>
                  <a:latin typeface="Times New Roman" panose="02020603050405020304" pitchFamily="18" charset="0"/>
                  <a:cs typeface="Times New Roman" panose="02020603050405020304" pitchFamily="18" charset="0"/>
                </a:rPr>
                <a:t> 4:</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0" y="-38100"/>
              <a:ext cx="698500" cy="444500"/>
            </a:xfrm>
            <a:prstGeom prst="rect">
              <a:avLst/>
            </a:prstGeom>
          </p:spPr>
          <p:txBody>
            <a:bodyPr lIns="33867" tIns="33867" rIns="33867" bIns="33867" rtlCol="0" anchor="ctr"/>
            <a:lstStyle/>
            <a:p>
              <a:pPr algn="ctr" defTabSz="609600">
                <a:lnSpc>
                  <a:spcPts val="1775"/>
                </a:lnSpc>
              </a:pPr>
              <a:endParaRPr sz="2800" i="1">
                <a:solidFill>
                  <a:prstClr val="black"/>
                </a:solidFill>
                <a:latin typeface="Calibri" panose="020F0502020204030204"/>
              </a:endParaRPr>
            </a:p>
          </p:txBody>
        </p:sp>
      </p:grpSp>
      <p:sp>
        <p:nvSpPr>
          <p:cNvPr id="13" name="TextBox 13"/>
          <p:cNvSpPr txBox="1"/>
          <p:nvPr/>
        </p:nvSpPr>
        <p:spPr>
          <a:xfrm>
            <a:off x="3402419" y="2465071"/>
            <a:ext cx="5653447" cy="1661993"/>
          </a:xfrm>
          <a:prstGeom prst="rect">
            <a:avLst/>
          </a:prstGeom>
        </p:spPr>
        <p:txBody>
          <a:bodyPr wrap="square" lIns="0" tIns="0" rIns="0" bIns="0" rtlCol="0" anchor="t">
            <a:spAutoFit/>
          </a:bodyPr>
          <a:lstStyle/>
          <a:p>
            <a:pPr algn="ctr" defTabSz="609600"/>
            <a:r>
              <a:rPr lang="en-US" sz="5400" b="1" dirty="0">
                <a:solidFill>
                  <a:srgbClr val="FF0000"/>
                </a:solidFill>
                <a:latin typeface="Times New Roman" panose="02020603050405020304" pitchFamily="18" charset="0"/>
                <a:cs typeface="Times New Roman" panose="02020603050405020304" pitchFamily="18" charset="0"/>
              </a:rPr>
              <a:t>MOL VÀ TỈ KHỐI CHẤT KHÍ</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0"/>
                                  </p:iterate>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61111E-6 -7.40741E-7 L 3.61111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14" y="106249"/>
            <a:ext cx="7991339" cy="1795800"/>
          </a:xfrm>
        </p:spPr>
        <p:txBody>
          <a:bodyPr/>
          <a:lstStyle/>
          <a:p>
            <a:r>
              <a:rPr lang="vi-VN" sz="2800" dirty="0">
                <a:solidFill>
                  <a:schemeClr val="tx1"/>
                </a:solidFill>
                <a:latin typeface="Times New Roman" panose="02020603050405020304" pitchFamily="18" charset="0"/>
                <a:cs typeface="Times New Roman" panose="02020603050405020304" pitchFamily="18" charset="0"/>
              </a:rPr>
              <a:t>Mol là lượng chất có chứa 6</a:t>
            </a:r>
            <a:r>
              <a:rPr lang="en-US" sz="2800" dirty="0">
                <a:solidFill>
                  <a:schemeClr val="tx1"/>
                </a:solidFill>
                <a:latin typeface="Times New Roman" panose="02020603050405020304" pitchFamily="18" charset="0"/>
                <a:cs typeface="Times New Roman" panose="02020603050405020304" pitchFamily="18" charset="0"/>
              </a:rPr>
              <a:t>,022</a:t>
            </a:r>
            <a:r>
              <a:rPr lang="vi-VN" sz="2800" dirty="0">
                <a:solidFill>
                  <a:schemeClr val="tx1"/>
                </a:solidFill>
                <a:latin typeface="Times New Roman" panose="02020603050405020304" pitchFamily="18" charset="0"/>
                <a:cs typeface="Times New Roman" panose="02020603050405020304" pitchFamily="18" charset="0"/>
              </a:rPr>
              <a:t>.10</a:t>
            </a:r>
            <a:r>
              <a:rPr lang="vi-VN" sz="2800" baseline="30000" dirty="0">
                <a:solidFill>
                  <a:schemeClr val="tx1"/>
                </a:solidFill>
                <a:latin typeface="Times New Roman" panose="02020603050405020304" pitchFamily="18" charset="0"/>
                <a:cs typeface="Times New Roman" panose="02020603050405020304" pitchFamily="18" charset="0"/>
              </a:rPr>
              <a:t>23</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mô</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nguyên tử hoặc phân tử</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của chất đó.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S</a:t>
            </a:r>
            <a:r>
              <a:rPr lang="vi-VN" sz="2800" dirty="0">
                <a:solidFill>
                  <a:schemeClr val="tx1"/>
                </a:solidFill>
                <a:latin typeface="Times New Roman" panose="02020603050405020304" pitchFamily="18" charset="0"/>
                <a:cs typeface="Times New Roman" panose="02020603050405020304" pitchFamily="18" charset="0"/>
              </a:rPr>
              <a:t>ố 6</a:t>
            </a:r>
            <a:r>
              <a:rPr lang="en-US" sz="2800" dirty="0">
                <a:solidFill>
                  <a:schemeClr val="tx1"/>
                </a:solidFill>
                <a:latin typeface="Times New Roman" panose="02020603050405020304" pitchFamily="18" charset="0"/>
                <a:cs typeface="Times New Roman" panose="02020603050405020304" pitchFamily="18" charset="0"/>
              </a:rPr>
              <a:t>,022</a:t>
            </a:r>
            <a:r>
              <a:rPr lang="vi-VN" sz="2800" dirty="0">
                <a:solidFill>
                  <a:schemeClr val="tx1"/>
                </a:solidFill>
                <a:latin typeface="Times New Roman" panose="02020603050405020304" pitchFamily="18" charset="0"/>
                <a:cs typeface="Times New Roman" panose="02020603050405020304" pitchFamily="18" charset="0"/>
              </a:rPr>
              <a:t>.10</a:t>
            </a:r>
            <a:r>
              <a:rPr lang="vi-VN" sz="2800" baseline="30000" dirty="0">
                <a:solidFill>
                  <a:schemeClr val="tx1"/>
                </a:solidFill>
                <a:latin typeface="Times New Roman" panose="02020603050405020304" pitchFamily="18" charset="0"/>
                <a:cs typeface="Times New Roman" panose="02020603050405020304" pitchFamily="18" charset="0"/>
              </a:rPr>
              <a:t>23</a:t>
            </a:r>
            <a:r>
              <a:rPr lang="vi-VN" sz="2800" dirty="0">
                <a:solidFill>
                  <a:schemeClr val="tx1"/>
                </a:solidFill>
                <a:latin typeface="Times New Roman" panose="02020603050405020304" pitchFamily="18" charset="0"/>
                <a:cs typeface="Times New Roman" panose="02020603050405020304" pitchFamily="18" charset="0"/>
              </a:rPr>
              <a:t> được gọi là số Avogadro</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kí hiệu là </a:t>
            </a:r>
            <a:r>
              <a:rPr lang="en-US" sz="2800" dirty="0">
                <a:solidFill>
                  <a:schemeClr val="tx1"/>
                </a:solidFill>
                <a:latin typeface="Times New Roman" panose="02020603050405020304" pitchFamily="18" charset="0"/>
                <a:cs typeface="Times New Roman" panose="02020603050405020304" pitchFamily="18" charset="0"/>
              </a:rPr>
              <a:t>N</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5907635" y="1456470"/>
            <a:ext cx="3286565" cy="328656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3150978" y="190336"/>
            <a:ext cx="2842044"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39104" y="1098911"/>
            <a:ext cx="75856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?1Xác định số nguyên t</a:t>
            </a:r>
            <a:r>
              <a:rPr lang="en-US" sz="2400" dirty="0">
                <a:latin typeface="Times New Roman" panose="02020603050405020304" pitchFamily="18" charset="0"/>
                <a:cs typeface="Times New Roman" panose="02020603050405020304" pitchFamily="18" charset="0"/>
              </a:rPr>
              <a:t>ử</a:t>
            </a:r>
            <a:r>
              <a:rPr lang="vi-VN" sz="2400" dirty="0">
                <a:latin typeface="Times New Roman" panose="02020603050405020304" pitchFamily="18" charset="0"/>
                <a:cs typeface="Times New Roman" panose="02020603050405020304" pitchFamily="18" charset="0"/>
              </a:rPr>
              <a:t> có trong:</a:t>
            </a:r>
            <a:endParaRPr lang="vi-VN" sz="2400" dirty="0">
              <a:latin typeface="Times New Roman" panose="02020603050405020304" pitchFamily="18" charset="0"/>
              <a:cs typeface="Times New Roman" panose="02020603050405020304" pitchFamily="18" charset="0"/>
            </a:endParaRPr>
          </a:p>
          <a:p>
            <a:pPr algn="ctr"/>
            <a:r>
              <a:rPr lang="vi-VN"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2 mol aluminium.</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1,5 mol carbon.</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TextBox 3"/>
              <p:cNvSpPr txBox="1"/>
              <p:nvPr/>
            </p:nvSpPr>
            <p:spPr>
              <a:xfrm>
                <a:off x="386366" y="2591735"/>
                <a:ext cx="8377707" cy="830997"/>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2 mol aluminium.</a:t>
                </a:r>
                <a:endParaRPr lang="en-US" sz="2400" dirty="0">
                  <a:latin typeface="Times New Roman" panose="02020603050405020304" pitchFamily="18" charset="0"/>
                  <a:cs typeface="Times New Roman" panose="02020603050405020304" pitchFamily="18" charset="0"/>
                </a:endParaRPr>
              </a:p>
              <a:p>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Al </a:t>
                </a:r>
                <a:r>
                  <a:rPr lang="en-US" sz="2400" dirty="0">
                    <a:latin typeface="Times New Roman" panose="02020603050405020304" pitchFamily="18" charset="0"/>
                    <a:cs typeface="Times New Roman" panose="02020603050405020304" pitchFamily="18" charset="0"/>
                  </a:rPr>
                  <a:t>= 2. 6,022.</a:t>
                </a:r>
                <a14:m>
                  <m:oMath xmlns:m="http://schemas.openxmlformats.org/officeDocument/2006/math">
                    <m:sSup>
                      <m:sSupPr>
                        <m:ctrlPr>
                          <a:rPr lang="en-US" sz="240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10</m:t>
                        </m:r>
                      </m:e>
                      <m:sup>
                        <m:r>
                          <a:rPr lang="en-US" sz="2400" b="0" i="1" smtClean="0">
                            <a:latin typeface="Cambria Math" panose="02040503050406030204" pitchFamily="18" charset="0"/>
                            <a:cs typeface="Times New Roman" panose="02020603050405020304" pitchFamily="18" charset="0"/>
                          </a:rPr>
                          <m:t>23</m:t>
                        </m:r>
                      </m:sup>
                    </m:sSup>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12</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044</m:t>
                    </m:r>
                    <m:r>
                      <a:rPr lang="en-US" sz="2400" b="0" i="1" smtClean="0">
                        <a:latin typeface="Cambria Math" panose="02040503050406030204" pitchFamily="18" charset="0"/>
                        <a:cs typeface="Times New Roman" panose="02020603050405020304" pitchFamily="18" charset="0"/>
                      </a:rPr>
                      <m:t>.</m:t>
                    </m:r>
                    <m:sSup>
                      <m:sSupPr>
                        <m:ctrlPr>
                          <a:rPr lang="en-US" sz="2400" i="1">
                            <a:latin typeface="Cambria Math" panose="02040503050406030204" pitchFamily="18" charset="0"/>
                            <a:cs typeface="Times New Roman" panose="02020603050405020304" pitchFamily="18" charset="0"/>
                          </a:rPr>
                        </m:ctrlPr>
                      </m:sSupPr>
                      <m:e>
                        <m:r>
                          <a:rPr lang="en-US" sz="2400" i="1">
                            <a:latin typeface="Cambria Math" panose="02040503050406030204" pitchFamily="18" charset="0"/>
                            <a:cs typeface="Times New Roman" panose="02020603050405020304" pitchFamily="18" charset="0"/>
                          </a:rPr>
                          <m:t>10</m:t>
                        </m:r>
                      </m:e>
                      <m:sup>
                        <m:r>
                          <a:rPr lang="en-US" sz="2400" i="1">
                            <a:latin typeface="Cambria Math" panose="02040503050406030204" pitchFamily="18" charset="0"/>
                            <a:cs typeface="Times New Roman" panose="02020603050405020304" pitchFamily="18" charset="0"/>
                          </a:rPr>
                          <m:t>23</m:t>
                        </m:r>
                      </m:sup>
                    </m:sSup>
                  </m:oMath>
                </a14:m>
                <a:r>
                  <a:rPr lang="en-US" sz="2400" dirty="0">
                    <a:latin typeface="Times New Roman" panose="02020603050405020304" pitchFamily="18" charset="0"/>
                    <a:cs typeface="Times New Roman" panose="02020603050405020304" pitchFamily="18" charset="0"/>
                  </a:rPr>
                  <a:t> (nguyên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386366" y="2591735"/>
                <a:ext cx="8377707" cy="830997"/>
              </a:xfrm>
              <a:prstGeom prst="rect">
                <a:avLst/>
              </a:prstGeom>
              <a:blipFill rotWithShape="1">
                <a:blip r:embed="rId1"/>
                <a:stretch>
                  <a:fillRect l="-3" t="-36" r="5" b="1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695459" y="3629090"/>
                <a:ext cx="8068614" cy="830997"/>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1,5 mol carbon.</a:t>
                </a:r>
                <a:endParaRPr lang="en-US" sz="2400" dirty="0">
                  <a:latin typeface="Times New Roman" panose="02020603050405020304" pitchFamily="18" charset="0"/>
                  <a:cs typeface="Times New Roman" panose="02020603050405020304" pitchFamily="18" charset="0"/>
                </a:endParaRPr>
              </a:p>
              <a:p>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C</a:t>
                </a:r>
                <a:r>
                  <a:rPr lang="en-US" sz="2400" dirty="0">
                    <a:latin typeface="Times New Roman" panose="02020603050405020304" pitchFamily="18" charset="0"/>
                    <a:cs typeface="Times New Roman" panose="02020603050405020304" pitchFamily="18" charset="0"/>
                  </a:rPr>
                  <a:t>= 1,5. 6,022.</a:t>
                </a:r>
                <a14:m>
                  <m:oMath xmlns:m="http://schemas.openxmlformats.org/officeDocument/2006/math">
                    <m:sSup>
                      <m:sSupPr>
                        <m:ctrlPr>
                          <a:rPr lang="en-US" sz="240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10</m:t>
                        </m:r>
                      </m:e>
                      <m:sup>
                        <m:r>
                          <a:rPr lang="en-US" sz="2400" b="0" i="1" smtClean="0">
                            <a:latin typeface="Cambria Math" panose="02040503050406030204" pitchFamily="18" charset="0"/>
                            <a:cs typeface="Times New Roman" panose="02020603050405020304" pitchFamily="18" charset="0"/>
                          </a:rPr>
                          <m:t>23</m:t>
                        </m:r>
                      </m:sup>
                    </m:sSup>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9</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033</m:t>
                    </m:r>
                    <m:r>
                      <a:rPr lang="en-US" sz="2400" b="0" i="1" smtClean="0">
                        <a:latin typeface="Cambria Math" panose="02040503050406030204" pitchFamily="18" charset="0"/>
                        <a:cs typeface="Times New Roman" panose="02020603050405020304" pitchFamily="18" charset="0"/>
                      </a:rPr>
                      <m:t>.</m:t>
                    </m:r>
                    <m:sSup>
                      <m:sSupPr>
                        <m:ctrlPr>
                          <a:rPr lang="en-US" sz="2400" i="1">
                            <a:latin typeface="Cambria Math" panose="02040503050406030204" pitchFamily="18" charset="0"/>
                            <a:cs typeface="Times New Roman" panose="02020603050405020304" pitchFamily="18" charset="0"/>
                          </a:rPr>
                        </m:ctrlPr>
                      </m:sSupPr>
                      <m:e>
                        <m:r>
                          <a:rPr lang="en-US" sz="2400" i="1">
                            <a:latin typeface="Cambria Math" panose="02040503050406030204" pitchFamily="18" charset="0"/>
                            <a:cs typeface="Times New Roman" panose="02020603050405020304" pitchFamily="18" charset="0"/>
                          </a:rPr>
                          <m:t>10</m:t>
                        </m:r>
                      </m:e>
                      <m:sup>
                        <m:r>
                          <a:rPr lang="en-US" sz="2400" i="1">
                            <a:latin typeface="Cambria Math" panose="02040503050406030204" pitchFamily="18" charset="0"/>
                            <a:cs typeface="Times New Roman" panose="02020603050405020304" pitchFamily="18" charset="0"/>
                          </a:rPr>
                          <m:t>23</m:t>
                        </m:r>
                      </m:sup>
                    </m:sSup>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endParaRPr lang="vi-VN" sz="2400" dirty="0">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695459" y="3629090"/>
                <a:ext cx="8068614" cy="830997"/>
              </a:xfrm>
              <a:prstGeom prst="rect">
                <a:avLst/>
              </a:prstGeom>
              <a:blipFill rotWithShape="1">
                <a:blip r:embed="rId2"/>
                <a:stretch>
                  <a:fillRect l="-2" t="-8" r="5" b="58"/>
                </a:stretch>
              </a:blipFill>
            </p:spPr>
            <p:txBody>
              <a:bodyPr/>
              <a:lstStyle/>
              <a:p>
                <a:r>
                  <a:rPr lang="en-US" altLang="en-US">
                    <a:noFill/>
                  </a:rPr>
                  <a:t> </a:t>
                </a:r>
              </a:p>
            </p:txBody>
          </p:sp>
        </mc:Fallback>
      </mc:AlternateContent>
      <p:sp>
        <p:nvSpPr>
          <p:cNvPr id="6" name="TextBox 5"/>
          <p:cNvSpPr txBox="1"/>
          <p:nvPr/>
        </p:nvSpPr>
        <p:spPr>
          <a:xfrm>
            <a:off x="1039104" y="2317833"/>
            <a:ext cx="1489607"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Lời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giải</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6675" y="842921"/>
            <a:ext cx="792125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1.Tính số phân tử nước và số nguyên tử của m</a:t>
            </a:r>
            <a:r>
              <a:rPr lang="en-US" sz="2400" dirty="0">
                <a:latin typeface="Times New Roman" panose="02020603050405020304" pitchFamily="18" charset="0"/>
                <a:cs typeface="Times New Roman" panose="02020603050405020304" pitchFamily="18" charset="0"/>
              </a:rPr>
              <a:t>ỗ</a:t>
            </a:r>
            <a:r>
              <a:rPr lang="vi-VN" sz="2400" dirty="0">
                <a:latin typeface="Times New Roman" panose="02020603050405020304" pitchFamily="18" charset="0"/>
                <a:cs typeface="Times New Roman" panose="02020603050405020304" pitchFamily="18" charset="0"/>
              </a:rPr>
              <a:t>i nguyên tố có trong 3 mol phân tử nước.( sgk tr 28)</a:t>
            </a:r>
            <a:endParaRPr lang="vi-VN" sz="2400" dirty="0">
              <a:latin typeface="Times New Roman" panose="02020603050405020304" pitchFamily="18" charset="0"/>
              <a:cs typeface="Times New Roman" panose="02020603050405020304" pitchFamily="18" charset="0"/>
            </a:endParaRPr>
          </a:p>
        </p:txBody>
      </p:sp>
      <p:sp>
        <p:nvSpPr>
          <p:cNvPr id="2" name="Diamond 1"/>
          <p:cNvSpPr/>
          <p:nvPr/>
        </p:nvSpPr>
        <p:spPr>
          <a:xfrm>
            <a:off x="-225380" y="-122350"/>
            <a:ext cx="4340180" cy="926664"/>
          </a:xfrm>
          <a:prstGeom prst="diamond">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417" y="1712526"/>
            <a:ext cx="1489607"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Lời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giải</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2953" y="2174191"/>
            <a:ext cx="8570591" cy="2806987"/>
          </a:xfrm>
          <a:prstGeom prst="rect">
            <a:avLst/>
          </a:prstGeom>
          <a:noFill/>
        </p:spPr>
        <p:txBody>
          <a:bodyPr wrap="square">
            <a:spAutoFit/>
          </a:bodyPr>
          <a:lstStyle/>
          <a:p>
            <a:pPr algn="just">
              <a:lnSpc>
                <a:spcPct val="150000"/>
              </a:lnSpc>
            </a:pPr>
            <a:r>
              <a:rPr lang="vi-VN" sz="2000" b="0" dirty="0">
                <a:solidFill>
                  <a:srgbClr val="000000"/>
                </a:solidFill>
                <a:effectLst/>
                <a:latin typeface="+mj-lt"/>
              </a:rPr>
              <a:t>- 3 mol phân tử nước chứa số phân tử nước là:</a:t>
            </a:r>
            <a:endParaRPr lang="vi-VN" sz="2000" b="0" dirty="0">
              <a:solidFill>
                <a:srgbClr val="000000"/>
              </a:solidFill>
              <a:effectLst/>
              <a:latin typeface="+mj-lt"/>
            </a:endParaRPr>
          </a:p>
          <a:p>
            <a:pPr algn="just">
              <a:lnSpc>
                <a:spcPct val="150000"/>
              </a:lnSpc>
            </a:pPr>
            <a:r>
              <a:rPr lang="vi-VN" sz="2000" b="0" dirty="0">
                <a:solidFill>
                  <a:srgbClr val="000000"/>
                </a:solidFill>
                <a:effectLst/>
                <a:latin typeface="+mj-lt"/>
              </a:rPr>
              <a:t>3 × 6,022 × 10</a:t>
            </a:r>
            <a:r>
              <a:rPr lang="vi-VN" sz="2000" b="0" baseline="30000" dirty="0">
                <a:solidFill>
                  <a:srgbClr val="000000"/>
                </a:solidFill>
                <a:effectLst/>
                <a:latin typeface="+mj-lt"/>
              </a:rPr>
              <a:t>23</a:t>
            </a:r>
            <a:r>
              <a:rPr lang="vi-VN" sz="2000" b="0" dirty="0">
                <a:solidFill>
                  <a:srgbClr val="000000"/>
                </a:solidFill>
                <a:effectLst/>
                <a:latin typeface="+mj-lt"/>
              </a:rPr>
              <a:t> = 1,8066 × 10</a:t>
            </a:r>
            <a:r>
              <a:rPr lang="vi-VN" sz="2000" b="0" baseline="30000" dirty="0">
                <a:solidFill>
                  <a:srgbClr val="000000"/>
                </a:solidFill>
                <a:effectLst/>
                <a:latin typeface="+mj-lt"/>
              </a:rPr>
              <a:t>24</a:t>
            </a:r>
            <a:r>
              <a:rPr lang="vi-VN" sz="2000" b="0" dirty="0">
                <a:solidFill>
                  <a:srgbClr val="000000"/>
                </a:solidFill>
                <a:effectLst/>
                <a:latin typeface="+mj-lt"/>
              </a:rPr>
              <a:t> (phân tử).</a:t>
            </a:r>
            <a:endParaRPr lang="vi-VN" sz="2000" b="0" dirty="0">
              <a:solidFill>
                <a:srgbClr val="000000"/>
              </a:solidFill>
              <a:effectLst/>
              <a:latin typeface="+mj-lt"/>
            </a:endParaRPr>
          </a:p>
          <a:p>
            <a:pPr algn="just">
              <a:lnSpc>
                <a:spcPct val="150000"/>
              </a:lnSpc>
            </a:pPr>
            <a:r>
              <a:rPr lang="vi-VN" sz="2000" b="0" dirty="0">
                <a:solidFill>
                  <a:srgbClr val="000000"/>
                </a:solidFill>
                <a:effectLst/>
                <a:latin typeface="+mj-lt"/>
              </a:rPr>
              <a:t>- Cứ 1 phân tử nước chứa 2 nguyên tử hydrogen và 1 nguyên tử oxygen.</a:t>
            </a:r>
            <a:endParaRPr lang="vi-VN" sz="2000" b="0" dirty="0">
              <a:solidFill>
                <a:srgbClr val="000000"/>
              </a:solidFill>
              <a:effectLst/>
              <a:latin typeface="+mj-lt"/>
            </a:endParaRPr>
          </a:p>
          <a:p>
            <a:pPr algn="just">
              <a:lnSpc>
                <a:spcPct val="150000"/>
              </a:lnSpc>
            </a:pPr>
            <a:r>
              <a:rPr lang="vi-VN" sz="2000" b="0" dirty="0">
                <a:solidFill>
                  <a:srgbClr val="000000"/>
                </a:solidFill>
                <a:effectLst/>
                <a:latin typeface="+mj-lt"/>
              </a:rPr>
              <a:t>Vậy 3 mol phân tử nước chứa:</a:t>
            </a:r>
            <a:endParaRPr lang="vi-VN" sz="2000" b="0" dirty="0">
              <a:solidFill>
                <a:srgbClr val="000000"/>
              </a:solidFill>
              <a:effectLst/>
              <a:latin typeface="+mj-lt"/>
            </a:endParaRPr>
          </a:p>
          <a:p>
            <a:pPr algn="just">
              <a:lnSpc>
                <a:spcPct val="150000"/>
              </a:lnSpc>
            </a:pPr>
            <a:r>
              <a:rPr lang="vi-VN" sz="2000" b="0" dirty="0">
                <a:solidFill>
                  <a:srgbClr val="000000"/>
                </a:solidFill>
                <a:effectLst/>
                <a:latin typeface="+mj-lt"/>
              </a:rPr>
              <a:t>+ Số nguyên tử hydrogen là: 2 × 1,8066 × 10</a:t>
            </a:r>
            <a:r>
              <a:rPr lang="vi-VN" sz="2000" b="0" baseline="30000" dirty="0">
                <a:solidFill>
                  <a:srgbClr val="000000"/>
                </a:solidFill>
                <a:effectLst/>
                <a:latin typeface="+mj-lt"/>
              </a:rPr>
              <a:t>24</a:t>
            </a:r>
            <a:r>
              <a:rPr lang="vi-VN" sz="2000" b="0" dirty="0">
                <a:solidFill>
                  <a:srgbClr val="000000"/>
                </a:solidFill>
                <a:effectLst/>
                <a:latin typeface="+mj-lt"/>
              </a:rPr>
              <a:t> = 3,6132 × 10</a:t>
            </a:r>
            <a:r>
              <a:rPr lang="vi-VN" sz="2000" b="0" baseline="30000" dirty="0">
                <a:solidFill>
                  <a:srgbClr val="000000"/>
                </a:solidFill>
                <a:effectLst/>
                <a:latin typeface="+mj-lt"/>
              </a:rPr>
              <a:t>24</a:t>
            </a:r>
            <a:r>
              <a:rPr lang="vi-VN" sz="2000" b="0" dirty="0">
                <a:solidFill>
                  <a:srgbClr val="000000"/>
                </a:solidFill>
                <a:effectLst/>
                <a:latin typeface="+mj-lt"/>
              </a:rPr>
              <a:t> (nguyên tử).</a:t>
            </a:r>
            <a:endParaRPr lang="vi-VN" sz="2000" b="0" dirty="0">
              <a:solidFill>
                <a:srgbClr val="000000"/>
              </a:solidFill>
              <a:effectLst/>
              <a:latin typeface="+mj-lt"/>
            </a:endParaRPr>
          </a:p>
          <a:p>
            <a:pPr algn="just">
              <a:lnSpc>
                <a:spcPct val="150000"/>
              </a:lnSpc>
            </a:pPr>
            <a:r>
              <a:rPr lang="vi-VN" sz="2000" b="0" dirty="0">
                <a:solidFill>
                  <a:srgbClr val="000000"/>
                </a:solidFill>
                <a:effectLst/>
                <a:latin typeface="+mj-lt"/>
              </a:rPr>
              <a:t>+ Số nguyên tử oxygen là: 1 × 1,8066 × 10</a:t>
            </a:r>
            <a:r>
              <a:rPr lang="vi-VN" sz="2000" b="0" baseline="30000" dirty="0">
                <a:solidFill>
                  <a:srgbClr val="000000"/>
                </a:solidFill>
                <a:effectLst/>
                <a:latin typeface="+mj-lt"/>
              </a:rPr>
              <a:t>24</a:t>
            </a:r>
            <a:r>
              <a:rPr lang="vi-VN" sz="2000" b="0" dirty="0">
                <a:solidFill>
                  <a:srgbClr val="000000"/>
                </a:solidFill>
                <a:effectLst/>
                <a:latin typeface="+mj-lt"/>
              </a:rPr>
              <a:t> = 1,8066 × 10</a:t>
            </a:r>
            <a:r>
              <a:rPr lang="vi-VN" sz="2000" b="0" baseline="30000" dirty="0">
                <a:solidFill>
                  <a:srgbClr val="000000"/>
                </a:solidFill>
                <a:effectLst/>
                <a:latin typeface="+mj-lt"/>
              </a:rPr>
              <a:t>24</a:t>
            </a:r>
            <a:r>
              <a:rPr lang="vi-VN" sz="2000" b="0" dirty="0">
                <a:solidFill>
                  <a:srgbClr val="000000"/>
                </a:solidFill>
                <a:effectLst/>
                <a:latin typeface="+mj-lt"/>
              </a:rPr>
              <a:t> (nguyên tử).</a:t>
            </a:r>
            <a:endParaRPr lang="vi-VN" sz="2000" b="0" dirty="0">
              <a:solidFill>
                <a:srgbClr val="000000"/>
              </a:solidFill>
              <a:effectLst/>
              <a:latin typeface="+mj-lt"/>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1967023" y="416714"/>
            <a:ext cx="5050465"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Câu hỏi và bài tập</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723015" y="1331878"/>
            <a:ext cx="792125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b="1"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Tính số nguyên tử, phân tử có trong mỗi lượng chất sau:</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a) 0,25 mol nguyên t</a:t>
            </a:r>
            <a:r>
              <a:rPr lang="en-US" sz="2400" dirty="0">
                <a:latin typeface="Times New Roman" panose="02020603050405020304" pitchFamily="18" charset="0"/>
                <a:cs typeface="Times New Roman" panose="02020603050405020304" pitchFamily="18" charset="0"/>
              </a:rPr>
              <a:t>ử </a:t>
            </a:r>
            <a:r>
              <a:rPr lang="vi-VN" sz="2400" dirty="0">
                <a:latin typeface="Times New Roman" panose="02020603050405020304" pitchFamily="18" charset="0"/>
                <a:cs typeface="Times New Roman" panose="02020603050405020304" pitchFamily="18" charset="0"/>
              </a:rPr>
              <a:t>C;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 0,002 mol phân tử I</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 2 mol phân tử 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589144" y="2532207"/>
            <a:ext cx="1806222" cy="523220"/>
          </a:xfrm>
          <a:prstGeom prst="rect">
            <a:avLst/>
          </a:prstGeom>
          <a:noFill/>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giải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43467" y="3224746"/>
            <a:ext cx="8105422" cy="1015663"/>
          </a:xfrm>
          <a:prstGeom prst="rect">
            <a:avLst/>
          </a:prstGeom>
          <a:noFill/>
        </p:spPr>
        <p:txBody>
          <a:bodyPr wrap="square">
            <a:spAutoFit/>
          </a:bodyPr>
          <a:lstStyle/>
          <a:p>
            <a:pPr algn="just"/>
            <a:r>
              <a:rPr lang="en-US" sz="2000" b="0" i="0" dirty="0">
                <a:solidFill>
                  <a:srgbClr val="000000"/>
                </a:solidFill>
                <a:effectLst/>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Số</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nguyên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C </a:t>
            </a:r>
            <a:r>
              <a:rPr lang="en-US" sz="2000" dirty="0">
                <a:latin typeface="Times New Roman" panose="02020603050405020304" pitchFamily="18" charset="0"/>
                <a:cs typeface="Times New Roman" panose="02020603050405020304" pitchFamily="18" charset="0"/>
              </a:rPr>
              <a:t>=</a:t>
            </a:r>
            <a:r>
              <a:rPr lang="en-US" sz="2000" b="0" i="0" dirty="0">
                <a:solidFill>
                  <a:srgbClr val="000000"/>
                </a:solidFill>
                <a:effectLst/>
                <a:latin typeface="Times New Roman" panose="02020603050405020304" pitchFamily="18" charset="0"/>
                <a:cs typeface="Times New Roman" panose="02020603050405020304" pitchFamily="18" charset="0"/>
              </a:rPr>
              <a:t> 0,25 × 6,022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23</a:t>
            </a:r>
            <a:r>
              <a:rPr lang="en-US" sz="2000" b="0" i="0" dirty="0">
                <a:solidFill>
                  <a:srgbClr val="000000"/>
                </a:solidFill>
                <a:effectLst/>
                <a:latin typeface="Times New Roman" panose="02020603050405020304" pitchFamily="18" charset="0"/>
                <a:cs typeface="Times New Roman" panose="02020603050405020304" pitchFamily="18" charset="0"/>
              </a:rPr>
              <a:t> = 1,5055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23</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nguyên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algn="just"/>
            <a:r>
              <a:rPr lang="en-US" sz="2000" b="0" i="0" dirty="0">
                <a:solidFill>
                  <a:srgbClr val="000000"/>
                </a:solidFill>
                <a:effectLst/>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Số</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phân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I</a:t>
            </a:r>
            <a:r>
              <a:rPr lang="en-US" sz="2000" b="0" i="0" baseline="-25000" dirty="0">
                <a:solidFill>
                  <a:srgbClr val="000000"/>
                </a:solidFill>
                <a:effectLst/>
                <a:latin typeface="Times New Roman" panose="02020603050405020304" pitchFamily="18" charset="0"/>
                <a:cs typeface="Times New Roman" panose="02020603050405020304" pitchFamily="18" charset="0"/>
              </a:rPr>
              <a:t>2</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0,002 × 6,022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23</a:t>
            </a:r>
            <a:r>
              <a:rPr lang="en-US" sz="2000" b="0" i="0" dirty="0">
                <a:solidFill>
                  <a:srgbClr val="000000"/>
                </a:solidFill>
                <a:effectLst/>
                <a:latin typeface="Times New Roman" panose="02020603050405020304" pitchFamily="18" charset="0"/>
                <a:cs typeface="Times New Roman" panose="02020603050405020304" pitchFamily="18" charset="0"/>
              </a:rPr>
              <a:t> = 1,2044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21</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phân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endParaRPr lang="en-US" sz="2000" b="0" i="0" dirty="0">
              <a:solidFill>
                <a:srgbClr val="000000"/>
              </a:solidFill>
              <a:effectLst/>
              <a:latin typeface="Times New Roman" panose="02020603050405020304" pitchFamily="18" charset="0"/>
              <a:cs typeface="Times New Roman" panose="02020603050405020304" pitchFamily="18" charset="0"/>
            </a:endParaRPr>
          </a:p>
          <a:p>
            <a:pPr algn="just"/>
            <a:r>
              <a:rPr lang="en-US" sz="2000" b="0" i="0" dirty="0">
                <a:solidFill>
                  <a:srgbClr val="000000"/>
                </a:solidFill>
                <a:effectLst/>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Số</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phân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H</a:t>
            </a:r>
            <a:r>
              <a:rPr lang="en-US" sz="2000" b="0" i="0" baseline="-25000" dirty="0">
                <a:solidFill>
                  <a:srgbClr val="000000"/>
                </a:solidFill>
                <a:effectLst/>
                <a:latin typeface="Times New Roman" panose="02020603050405020304" pitchFamily="18" charset="0"/>
                <a:cs typeface="Times New Roman" panose="02020603050405020304" pitchFamily="18" charset="0"/>
              </a:rPr>
              <a:t>2</a:t>
            </a:r>
            <a:r>
              <a:rPr lang="en-US" sz="2000" b="0" i="0" dirty="0">
                <a:solidFill>
                  <a:srgbClr val="000000"/>
                </a:solidFill>
                <a:effectLst/>
                <a:latin typeface="Times New Roman" panose="02020603050405020304" pitchFamily="18" charset="0"/>
                <a:cs typeface="Times New Roman" panose="02020603050405020304" pitchFamily="18" charset="0"/>
              </a:rPr>
              <a:t>O </a:t>
            </a:r>
            <a:r>
              <a:rPr lang="en-US" sz="2000" dirty="0">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2 × 6,022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23</a:t>
            </a:r>
            <a:r>
              <a:rPr lang="en-US" sz="2000" b="0" i="0" dirty="0">
                <a:solidFill>
                  <a:srgbClr val="000000"/>
                </a:solidFill>
                <a:effectLst/>
                <a:latin typeface="Times New Roman" panose="02020603050405020304" pitchFamily="18" charset="0"/>
                <a:cs typeface="Times New Roman" panose="02020603050405020304" pitchFamily="18" charset="0"/>
              </a:rPr>
              <a:t> = 1,2044 × 10</a:t>
            </a:r>
            <a:r>
              <a:rPr lang="en-US" sz="2000" b="0" i="0" baseline="30000" dirty="0">
                <a:solidFill>
                  <a:srgbClr val="000000"/>
                </a:solidFill>
                <a:effectLst/>
                <a:latin typeface="Times New Roman" panose="02020603050405020304" pitchFamily="18" charset="0"/>
                <a:cs typeface="Times New Roman" panose="02020603050405020304" pitchFamily="18" charset="0"/>
              </a:rPr>
              <a:t>24</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phân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tử</a:t>
            </a:r>
            <a:r>
              <a:rPr lang="en-US" sz="2000" b="0" i="0" dirty="0">
                <a:solidFill>
                  <a:srgbClr val="000000"/>
                </a:solidFill>
                <a:effectLst/>
                <a:latin typeface="Times New Roman" panose="02020603050405020304" pitchFamily="18" charset="0"/>
                <a:cs typeface="Times New Roman" panose="02020603050405020304" pitchFamily="18" charset="0"/>
              </a:rPr>
              <a:t> )</a:t>
            </a:r>
            <a:endParaRPr lang="en-US" sz="20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687" y="999641"/>
            <a:ext cx="7276351" cy="1384995"/>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mô</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 6,022.10</a:t>
            </a:r>
            <a:r>
              <a:rPr lang="en-US" sz="2800" baseline="30000" dirty="0">
                <a:latin typeface="Times New Roman" panose="02020603050405020304" pitchFamily="18" charset="0"/>
                <a:cs typeface="Times New Roman" panose="02020603050405020304" pitchFamily="18" charset="0"/>
              </a:rPr>
              <a:t>23</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CT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6,022.10</a:t>
            </a:r>
            <a:r>
              <a:rPr lang="en-US" sz="2800" baseline="30000" dirty="0">
                <a:latin typeface="Times New Roman" panose="02020603050405020304" pitchFamily="18" charset="0"/>
                <a:cs typeface="Times New Roman" panose="02020603050405020304" pitchFamily="18" charset="0"/>
              </a:rPr>
              <a:t>23</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72403" y="2036447"/>
            <a:ext cx="3207441" cy="2615545"/>
          </a:xfrm>
          <a:prstGeom prst="rect">
            <a:avLst/>
          </a:prstGeom>
        </p:spPr>
      </p:pic>
      <p:sp>
        <p:nvSpPr>
          <p:cNvPr id="8" name="TextBox 7"/>
          <p:cNvSpPr txBox="1"/>
          <p:nvPr/>
        </p:nvSpPr>
        <p:spPr>
          <a:xfrm>
            <a:off x="2319616" y="334112"/>
            <a:ext cx="2844055" cy="998415"/>
          </a:xfrm>
          <a:prstGeom prst="rect">
            <a:avLst/>
          </a:prstGeom>
          <a:noFill/>
        </p:spPr>
        <p:txBody>
          <a:bodyPr wrap="square">
            <a:spAutoFit/>
          </a:bodyPr>
          <a:lstStyle/>
          <a:p>
            <a:pPr marL="0" marR="0" indent="190500" algn="ctr">
              <a:lnSpc>
                <a:spcPct val="109000"/>
              </a:lnSpc>
              <a:spcBef>
                <a:spcPts val="0"/>
              </a:spcBef>
              <a:spcAft>
                <a:spcPts val="0"/>
              </a:spcAft>
            </a:pPr>
            <a:r>
              <a:rPr lang="vi-VN" sz="2800" b="1" i="1" dirty="0">
                <a:solidFill>
                  <a:schemeClr val="tx1"/>
                </a:solidFill>
                <a:effectLst/>
                <a:latin typeface="Times New Roman" panose="02020603050405020304" pitchFamily="18" charset="0"/>
                <a:ea typeface="Times New Roman" panose="02020603050405020304" pitchFamily="18" charset="0"/>
              </a:rPr>
              <a:t>S</a:t>
            </a:r>
            <a:r>
              <a:rPr lang="en-US" sz="2800" b="1" i="1" dirty="0">
                <a:solidFill>
                  <a:schemeClr val="tx1"/>
                </a:solidFill>
                <a:effectLst/>
                <a:latin typeface="Times New Roman" panose="02020603050405020304" pitchFamily="18" charset="0"/>
                <a:ea typeface="Times New Roman" panose="02020603050405020304" pitchFamily="18" charset="0"/>
              </a:rPr>
              <a:t>ố</a:t>
            </a:r>
            <a:r>
              <a:rPr lang="vi-VN" sz="2800" b="1" i="1" dirty="0">
                <a:solidFill>
                  <a:schemeClr val="tx1"/>
                </a:solidFill>
                <a:effectLst/>
                <a:latin typeface="Times New Roman" panose="02020603050405020304" pitchFamily="18" charset="0"/>
                <a:ea typeface="Times New Roman" panose="02020603050405020304" pitchFamily="18" charset="0"/>
              </a:rPr>
              <a:t> Avogadro lớn </a:t>
            </a:r>
            <a:r>
              <a:rPr lang="en-US" sz="2800" b="1" i="1" dirty="0" err="1">
                <a:solidFill>
                  <a:schemeClr val="tx1"/>
                </a:solidFill>
                <a:effectLst/>
                <a:latin typeface="Times New Roman" panose="02020603050405020304" pitchFamily="18" charset="0"/>
                <a:ea typeface="Times New Roman" panose="02020603050405020304" pitchFamily="18" charset="0"/>
              </a:rPr>
              <a:t>như</a:t>
            </a:r>
            <a:r>
              <a:rPr lang="en-US" sz="2800" b="1" i="1" dirty="0">
                <a:solidFill>
                  <a:schemeClr val="tx1"/>
                </a:solidFill>
                <a:effectLst/>
                <a:latin typeface="Times New Roman" panose="02020603050405020304" pitchFamily="18" charset="0"/>
                <a:ea typeface="Times New Roman" panose="02020603050405020304" pitchFamily="18" charset="0"/>
              </a:rPr>
              <a:t> </a:t>
            </a:r>
            <a:r>
              <a:rPr lang="en-US" sz="2800" b="1" i="1" dirty="0" err="1">
                <a:solidFill>
                  <a:schemeClr val="tx1"/>
                </a:solidFill>
                <a:effectLst/>
                <a:latin typeface="Times New Roman" panose="02020603050405020304" pitchFamily="18" charset="0"/>
                <a:ea typeface="Times New Roman" panose="02020603050405020304" pitchFamily="18" charset="0"/>
              </a:rPr>
              <a:t>thế</a:t>
            </a:r>
            <a:r>
              <a:rPr lang="en-US" sz="2800" b="1" i="1" dirty="0">
                <a:solidFill>
                  <a:schemeClr val="tx1"/>
                </a:solidFill>
                <a:effectLst/>
                <a:latin typeface="Times New Roman" panose="02020603050405020304" pitchFamily="18" charset="0"/>
                <a:ea typeface="Times New Roman" panose="02020603050405020304" pitchFamily="18" charset="0"/>
              </a:rPr>
              <a:t> </a:t>
            </a:r>
            <a:r>
              <a:rPr lang="vi-VN" sz="2800" b="1" i="1" dirty="0">
                <a:solidFill>
                  <a:schemeClr val="tx1"/>
                </a:solidFill>
                <a:effectLst/>
                <a:latin typeface="Times New Roman" panose="02020603050405020304" pitchFamily="18" charset="0"/>
                <a:ea typeface="Times New Roman" panose="02020603050405020304" pitchFamily="18" charset="0"/>
              </a:rPr>
              <a:t>nào?</a:t>
            </a:r>
            <a:endParaRPr lang="en-US" sz="2800" b="1" i="1" dirty="0">
              <a:solidFill>
                <a:schemeClr val="tx1"/>
              </a:solidFill>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5372100" y="607721"/>
            <a:ext cx="3397790" cy="3539430"/>
          </a:xfrm>
          <a:prstGeom prst="rect">
            <a:avLst/>
          </a:prstGeom>
          <a:noFill/>
        </p:spPr>
        <p:txBody>
          <a:bodyPr wrap="square">
            <a:spAutoFit/>
          </a:bodyPr>
          <a:lstStyle/>
          <a:p>
            <a:pPr algn="just"/>
            <a:r>
              <a:rPr lang="vi-VN" sz="2800" dirty="0">
                <a:latin typeface="Times New Roman" panose="02020603050405020304" pitchFamily="18" charset="0"/>
                <a:ea typeface="Arial" panose="020B0604020202020204" pitchFamily="34" charset="0"/>
                <a:cs typeface="Times New Roman" panose="02020603050405020304" pitchFamily="18" charset="0"/>
              </a:rPr>
              <a:t>Nếu một máy đếm có thể đếm các nguyên tử với tốc độ 10 triệu nguyên tử m</a:t>
            </a:r>
            <a:r>
              <a:rPr lang="en-US" sz="2800" dirty="0">
                <a:latin typeface="Times New Roman" panose="02020603050405020304" pitchFamily="18" charset="0"/>
                <a:ea typeface="Arial" panose="020B0604020202020204" pitchFamily="34" charset="0"/>
                <a:cs typeface="Times New Roman" panose="02020603050405020304" pitchFamily="18" charset="0"/>
              </a:rPr>
              <a:t>ỗ</a:t>
            </a:r>
            <a:r>
              <a:rPr lang="vi-VN" sz="2800" dirty="0">
                <a:latin typeface="Times New Roman" panose="02020603050405020304" pitchFamily="18" charset="0"/>
                <a:ea typeface="Arial" panose="020B0604020202020204" pitchFamily="34" charset="0"/>
                <a:cs typeface="Times New Roman" panose="02020603050405020304" pitchFamily="18" charset="0"/>
              </a:rPr>
              <a:t>i giây thì sẽ mất khoảng 2 tỉ năm để đếm hết các nguyên tử trong một mol.</a:t>
            </a:r>
            <a:endParaRPr lang="en-US" sz="28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ẢNH\amedeo_avogadro_by_ninja_kitties-d5k5fs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99191" y="1805312"/>
            <a:ext cx="2136395" cy="16658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12" descr="D:\ẢNH\images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030" y="1805312"/>
            <a:ext cx="2136395" cy="163438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13" descr="D:\ẢNH\images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869" y="1795439"/>
            <a:ext cx="2231327" cy="165571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14" descr="D:\ẢNH\images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369" y="100536"/>
            <a:ext cx="1960399" cy="16658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15" descr="D:\ẢNH\images (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88" y="100536"/>
            <a:ext cx="1960398" cy="16658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TextBox 2"/>
          <p:cNvSpPr txBox="1">
            <a:spLocks noChangeArrowheads="1"/>
          </p:cNvSpPr>
          <p:nvPr/>
        </p:nvSpPr>
        <p:spPr bwMode="auto">
          <a:xfrm>
            <a:off x="1497187" y="3546905"/>
            <a:ext cx="6317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Avogađro</a:t>
            </a:r>
            <a:r>
              <a:rPr lang="en-US" sz="2100" dirty="0">
                <a:solidFill>
                  <a:srgbClr val="FF0000"/>
                </a:solidFill>
                <a:latin typeface="Times New Roman" panose="02020603050405020304" pitchFamily="18" charset="0"/>
                <a:cs typeface="Times New Roman" panose="02020603050405020304" pitchFamily="18" charset="0"/>
              </a:rPr>
              <a:t> - </a:t>
            </a:r>
            <a:r>
              <a:rPr lang="en-US" sz="2100" dirty="0" err="1">
                <a:solidFill>
                  <a:srgbClr val="FF0000"/>
                </a:solidFill>
                <a:latin typeface="Times New Roman" panose="02020603050405020304" pitchFamily="18" charset="0"/>
                <a:cs typeface="Times New Roman" panose="02020603050405020304" pitchFamily="18" charset="0"/>
              </a:rPr>
              <a:t>nhà</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Vật</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lý</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Hóa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học</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người</a:t>
            </a:r>
            <a:r>
              <a:rPr lang="en-US" sz="2100" dirty="0">
                <a:solidFill>
                  <a:srgbClr val="FF0000"/>
                </a:solidFill>
                <a:latin typeface="Times New Roman" panose="02020603050405020304" pitchFamily="18" charset="0"/>
                <a:cs typeface="Times New Roman" panose="02020603050405020304" pitchFamily="18" charset="0"/>
              </a:rPr>
              <a:t> Ý( 1776 – 1856) </a:t>
            </a:r>
            <a:r>
              <a:rPr lang="en-US" sz="1800" dirty="0">
                <a:solidFill>
                  <a:srgbClr val="FF0000"/>
                </a:solidFill>
                <a:latin typeface="Times New Roman" panose="02020603050405020304" pitchFamily="18" charset="0"/>
                <a:cs typeface="Times New Roman" panose="02020603050405020304" pitchFamily="18" charset="0"/>
              </a:rPr>
              <a:t>(Lorenzo Romano Amedeo Carlo Avogadro)</a:t>
            </a:r>
            <a:endParaRPr lang="en-US" sz="1800" dirty="0">
              <a:solidFill>
                <a:srgbClr val="FF0000"/>
              </a:solidFill>
              <a:latin typeface="Times New Roman" panose="02020603050405020304" pitchFamily="18" charset="0"/>
              <a:cs typeface="Times New Roman" panose="02020603050405020304" pitchFamily="18" charset="0"/>
            </a:endParaRPr>
          </a:p>
          <a:p>
            <a:pPr algn="just" eaLnBrk="1" hangingPunct="1"/>
            <a:r>
              <a:rPr lang="en-US" sz="1800" dirty="0" err="1">
                <a:solidFill>
                  <a:srgbClr val="FF0000"/>
                </a:solidFill>
                <a:latin typeface="Times New Roman" panose="02020603050405020304" pitchFamily="18" charset="0"/>
                <a:cs typeface="Times New Roman" panose="02020603050405020304" pitchFamily="18" charset="0"/>
              </a:rPr>
              <a:t>Ông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người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phát</a:t>
            </a:r>
            <a:r>
              <a:rPr lang="en-US" sz="1800" dirty="0">
                <a:solidFill>
                  <a:srgbClr val="FF0000"/>
                </a:solidFill>
                <a:latin typeface="Times New Roman" panose="02020603050405020304" pitchFamily="18" charset="0"/>
                <a:cs typeface="Times New Roman" panose="02020603050405020304" pitchFamily="18" charset="0"/>
              </a:rPr>
              <a:t> minh </a:t>
            </a:r>
            <a:r>
              <a:rPr lang="en-US" sz="1800" dirty="0" err="1">
                <a:solidFill>
                  <a:srgbClr val="FF0000"/>
                </a:solidFill>
                <a:latin typeface="Times New Roman" panose="02020603050405020304" pitchFamily="18" charset="0"/>
                <a:cs typeface="Times New Roman" panose="02020603050405020304" pitchFamily="18" charset="0"/>
              </a:rPr>
              <a:t>ra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số</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Avogađro</a:t>
            </a:r>
            <a:r>
              <a:rPr lang="en-US" sz="1800" dirty="0">
                <a:solidFill>
                  <a:srgbClr val="FF0000"/>
                </a:solidFill>
                <a:latin typeface="Times New Roman" panose="02020603050405020304" pitchFamily="18" charset="0"/>
                <a:cs typeface="Times New Roman" panose="02020603050405020304" pitchFamily="18" charset="0"/>
              </a:rPr>
              <a:t> - </a:t>
            </a:r>
            <a:r>
              <a:rPr lang="en-US" sz="1800" dirty="0" err="1">
                <a:solidFill>
                  <a:srgbClr val="FF0000"/>
                </a:solidFill>
                <a:latin typeface="Times New Roman" panose="02020603050405020304" pitchFamily="18" charset="0"/>
                <a:cs typeface="Times New Roman" panose="02020603050405020304" pitchFamily="18" charset="0"/>
              </a:rPr>
              <a:t>đây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một</a:t>
            </a:r>
            <a:r>
              <a:rPr lang="en-US" sz="1800" dirty="0">
                <a:solidFill>
                  <a:srgbClr val="FF0000"/>
                </a:solidFill>
                <a:latin typeface="Times New Roman" panose="02020603050405020304" pitchFamily="18" charset="0"/>
                <a:cs typeface="Times New Roman" panose="02020603050405020304" pitchFamily="18" charset="0"/>
              </a:rPr>
              <a:t> con </a:t>
            </a:r>
            <a:r>
              <a:rPr lang="en-US" sz="1800" dirty="0" err="1">
                <a:solidFill>
                  <a:srgbClr val="FF0000"/>
                </a:solidFill>
                <a:latin typeface="Times New Roman" panose="02020603050405020304" pitchFamily="18" charset="0"/>
                <a:cs typeface="Times New Roman" panose="02020603050405020304" pitchFamily="18" charset="0"/>
              </a:rPr>
              <a:t>số</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rất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quan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trọng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với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môn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vật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lý</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đặc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biệt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môn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hoá</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học</a:t>
            </a:r>
            <a:endParaRPr lang="en-US" sz="1800" dirty="0">
              <a:solidFill>
                <a:srgbClr val="FF0000"/>
              </a:solidFill>
              <a:latin typeface="Times New Roman" panose="02020603050405020304" pitchFamily="18" charset="0"/>
              <a:cs typeface="Times New Roman" panose="02020603050405020304" pitchFamily="18" charset="0"/>
            </a:endParaRPr>
          </a:p>
          <a:p>
            <a:pPr algn="just" eaLnBrk="1" hangingPunct="1"/>
            <a:r>
              <a:rPr lang="en-US" sz="1800" dirty="0">
                <a:latin typeface="Times New Roman" panose="02020603050405020304" pitchFamily="18" charset="0"/>
                <a:cs typeface="Times New Roman" panose="02020603050405020304" pitchFamily="18" charset="0"/>
              </a:rPr>
              <a:t>        (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Avogađro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6,02214179(30)×10</a:t>
            </a:r>
            <a:r>
              <a:rPr lang="en-US" sz="1800" baseline="30000" dirty="0">
                <a:latin typeface="Times New Roman" panose="02020603050405020304" pitchFamily="18" charset="0"/>
                <a:cs typeface="Times New Roman" panose="02020603050405020304" pitchFamily="18" charset="0"/>
              </a:rPr>
              <a:t>23</a:t>
            </a:r>
            <a:r>
              <a:rPr lang="en-US" sz="1800" baseline="-25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20" name="Picture 19" descr="D:\ẢNH\amadeo-avogadr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1837" y="132014"/>
            <a:ext cx="2136394" cy="163438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D:\ẢNH\avogadro_mole_mu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9469" y="2306193"/>
            <a:ext cx="1657350" cy="1775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16" descr="D:\ẢNH\Mole Day.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820" y="288068"/>
            <a:ext cx="3086100" cy="1775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17" descr="D:\ẢNH\moleday-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740" y="250556"/>
            <a:ext cx="3086100"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386366" y="2434312"/>
            <a:ext cx="657466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100" dirty="0" err="1">
                <a:latin typeface="Times New Roman" panose="02020603050405020304" pitchFamily="18" charset="0"/>
                <a:cs typeface="Times New Roman" panose="02020603050405020304" pitchFamily="18" charset="0"/>
              </a:rPr>
              <a:t>Ngày</a:t>
            </a:r>
            <a:r>
              <a:rPr lang="en-US" sz="2100" dirty="0">
                <a:latin typeface="Times New Roman" panose="02020603050405020304" pitchFamily="18" charset="0"/>
                <a:cs typeface="Times New Roman" panose="02020603050405020304" pitchFamily="18" charset="0"/>
              </a:rPr>
              <a:t> 23 </a:t>
            </a:r>
            <a:r>
              <a:rPr lang="en-US" sz="2100" dirty="0" err="1">
                <a:latin typeface="Times New Roman" panose="02020603050405020304" pitchFamily="18" charset="0"/>
                <a:cs typeface="Times New Roman" panose="02020603050405020304" pitchFamily="18" charset="0"/>
              </a:rPr>
              <a:t>tháng</a:t>
            </a:r>
            <a:r>
              <a:rPr lang="en-US" sz="2100" dirty="0">
                <a:latin typeface="Times New Roman" panose="02020603050405020304" pitchFamily="18" charset="0"/>
                <a:cs typeface="Times New Roman" panose="02020603050405020304" pitchFamily="18" charset="0"/>
              </a:rPr>
              <a:t> 10 </a:t>
            </a:r>
            <a:r>
              <a:rPr lang="en-US" sz="2100" dirty="0" err="1">
                <a:latin typeface="Times New Roman" panose="02020603050405020304" pitchFamily="18" charset="0"/>
                <a:cs typeface="Times New Roman" panose="02020603050405020304" pitchFamily="18" charset="0"/>
              </a:rPr>
              <a:t>hàng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gọi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hlinkClick r:id="rId4" tooltip="Ngày Mol (trang chưa được viết)"/>
              </a:rPr>
              <a:t>ngày</a:t>
            </a:r>
            <a:r>
              <a:rPr lang="en-US" sz="2100" b="1" dirty="0">
                <a:latin typeface="Times New Roman" panose="02020603050405020304" pitchFamily="18" charset="0"/>
                <a:cs typeface="Times New Roman" panose="02020603050405020304" pitchFamily="18" charset="0"/>
                <a:hlinkClick r:id="rId4" tooltip="Ngày Mol (trang chưa được viết)"/>
              </a:rPr>
              <a:t> “</a:t>
            </a:r>
            <a:r>
              <a:rPr lang="en-US" sz="2100" b="1" dirty="0" err="1">
                <a:latin typeface="Times New Roman" panose="02020603050405020304" pitchFamily="18" charset="0"/>
                <a:cs typeface="Times New Roman" panose="02020603050405020304" pitchFamily="18" charset="0"/>
                <a:hlinkClick r:id="rId4" tooltip="Ngày Mol (trang chưa được viết)"/>
              </a:rPr>
              <a:t>Mol</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ngày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lễ</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thức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nhằm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vinh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vị</a:t>
            </a:r>
            <a:r>
              <a:rPr lang="en-US" sz="2100" dirty="0">
                <a:latin typeface="Times New Roman" panose="02020603050405020304" pitchFamily="18" charset="0"/>
                <a:cs typeface="Times New Roman" panose="02020603050405020304" pitchFamily="18" charset="0"/>
              </a:rPr>
              <a:t> Mol. </a:t>
            </a:r>
            <a:r>
              <a:rPr lang="en-US" sz="2100" b="1" dirty="0" err="1">
                <a:latin typeface="Times New Roman" panose="02020603050405020304" pitchFamily="18" charset="0"/>
                <a:cs typeface="Times New Roman" panose="02020603050405020304" pitchFamily="18" charset="0"/>
              </a:rPr>
              <a:t>Ngày</a:t>
            </a:r>
            <a:r>
              <a:rPr lang="en-US" sz="2100"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Mol</a:t>
            </a:r>
            <a:r>
              <a:rPr lang="en-US" sz="2100" b="1"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hàng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bắt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lúc</a:t>
            </a:r>
            <a:r>
              <a:rPr lang="en-US" sz="2100" dirty="0">
                <a:latin typeface="Times New Roman" panose="02020603050405020304" pitchFamily="18" charset="0"/>
                <a:cs typeface="Times New Roman" panose="02020603050405020304" pitchFamily="18" charset="0"/>
              </a:rPr>
              <a:t> 6h02 </a:t>
            </a:r>
            <a:r>
              <a:rPr lang="en-US" sz="2100" dirty="0" err="1">
                <a:latin typeface="Times New Roman" panose="02020603050405020304" pitchFamily="18" charset="0"/>
                <a:cs typeface="Times New Roman" panose="02020603050405020304" pitchFamily="18" charset="0"/>
              </a:rPr>
              <a:t>sáng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thúc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lúc</a:t>
            </a:r>
            <a:r>
              <a:rPr lang="en-US" sz="2100" dirty="0">
                <a:latin typeface="Times New Roman" panose="02020603050405020304" pitchFamily="18" charset="0"/>
                <a:cs typeface="Times New Roman" panose="02020603050405020304" pitchFamily="18" charset="0"/>
              </a:rPr>
              <a:t> 18h02 </a:t>
            </a:r>
            <a:r>
              <a:rPr lang="en-US" sz="2100" dirty="0" err="1">
                <a:latin typeface="Times New Roman" panose="02020603050405020304" pitchFamily="18" charset="0"/>
                <a:cs typeface="Times New Roman" panose="02020603050405020304" pitchFamily="18" charset="0"/>
              </a:rPr>
              <a:t>tối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Nguồn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những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mốc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này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Avogađro</a:t>
            </a:r>
            <a:r>
              <a:rPr lang="en-US" sz="2100" dirty="0">
                <a:latin typeface="Times New Roman" panose="02020603050405020304" pitchFamily="18" charset="0"/>
                <a:cs typeface="Times New Roman" panose="02020603050405020304" pitchFamily="18" charset="0"/>
              </a:rPr>
              <a:t> (6,022×10</a:t>
            </a:r>
            <a:r>
              <a:rPr lang="en-US" sz="2100" baseline="30000" dirty="0">
                <a:latin typeface="Times New Roman" panose="02020603050405020304" pitchFamily="18" charset="0"/>
                <a:cs typeface="Times New Roman" panose="02020603050405020304" pitchFamily="18" charset="0"/>
              </a:rPr>
              <a:t>23</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1"/>
        <p:cNvGrpSpPr/>
        <p:nvPr/>
      </p:nvGrpSpPr>
      <p:grpSpPr>
        <a:xfrm>
          <a:off x="0" y="0"/>
          <a:ext cx="0" cy="0"/>
          <a:chOff x="0" y="0"/>
          <a:chExt cx="0" cy="0"/>
        </a:xfrm>
      </p:grpSpPr>
      <p:sp>
        <p:nvSpPr>
          <p:cNvPr id="1163" name="Google Shape;1163;p87"/>
          <p:cNvSpPr txBox="1">
            <a:spLocks noGrp="1"/>
          </p:cNvSpPr>
          <p:nvPr>
            <p:ph type="title"/>
          </p:nvPr>
        </p:nvSpPr>
        <p:spPr>
          <a:xfrm>
            <a:off x="714306" y="-327378"/>
            <a:ext cx="3586760" cy="128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9900" b="1" dirty="0">
                <a:latin typeface="Times New Roman" panose="02020603050405020304" pitchFamily="18" charset="0"/>
                <a:cs typeface="Times New Roman" panose="02020603050405020304" pitchFamily="18" charset="0"/>
              </a:rPr>
              <a:t>II.</a:t>
            </a:r>
            <a:endParaRPr sz="19900" b="1" dirty="0">
              <a:latin typeface="Times New Roman" panose="02020603050405020304" pitchFamily="18" charset="0"/>
              <a:cs typeface="Times New Roman" panose="02020603050405020304" pitchFamily="18" charset="0"/>
            </a:endParaRPr>
          </a:p>
        </p:txBody>
      </p:sp>
      <p:sp>
        <p:nvSpPr>
          <p:cNvPr id="1162" name="Google Shape;1162;p87"/>
          <p:cNvSpPr txBox="1">
            <a:spLocks noGrp="1"/>
          </p:cNvSpPr>
          <p:nvPr>
            <p:ph type="ctrTitle" idx="2"/>
          </p:nvPr>
        </p:nvSpPr>
        <p:spPr>
          <a:xfrm>
            <a:off x="556262" y="2517390"/>
            <a:ext cx="7063739" cy="12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7200" b="1" dirty="0">
                <a:latin typeface="Times New Roman" panose="02020603050405020304" pitchFamily="18" charset="0"/>
                <a:cs typeface="Times New Roman" panose="02020603050405020304" pitchFamily="18" charset="0"/>
              </a:rPr>
              <a:t>KHỐI LƯỢNG MOL</a:t>
            </a:r>
            <a:endParaRPr lang="vi-VN" sz="72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1000"/>
                                        <p:tgtEl>
                                          <p:spTgt spid="116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63"/>
                                        </p:tgtEl>
                                        <p:attrNameLst>
                                          <p:attrName>style.visibility</p:attrName>
                                        </p:attrNameLst>
                                      </p:cBhvr>
                                      <p:to>
                                        <p:strVal val="visible"/>
                                      </p:to>
                                    </p:set>
                                    <p:anim calcmode="lin" valueType="num">
                                      <p:cBhvr additive="base">
                                        <p:cTn id="10" dur="1000"/>
                                        <p:tgtEl>
                                          <p:spTgt spid="11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5029200" y="1134582"/>
            <a:ext cx="3715176" cy="12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8800" b="1" dirty="0">
                <a:latin typeface="Times New Roman" panose="02020603050405020304" pitchFamily="18" charset="0"/>
                <a:cs typeface="Times New Roman" panose="02020603050405020304" pitchFamily="18" charset="0"/>
              </a:rPr>
              <a:t>HOẠT ĐỘNG</a:t>
            </a:r>
            <a:endParaRPr sz="8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0" y="0"/>
            <a:ext cx="5029200" cy="5143499"/>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1"/>
          <p:cNvSpPr txBox="1">
            <a:spLocks noGrp="1"/>
          </p:cNvSpPr>
          <p:nvPr>
            <p:ph type="ctrTitle"/>
          </p:nvPr>
        </p:nvSpPr>
        <p:spPr>
          <a:xfrm>
            <a:off x="814190" y="300404"/>
            <a:ext cx="7345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dirty="0">
                <a:solidFill>
                  <a:srgbClr val="FF0000"/>
                </a:solidFill>
                <a:latin typeface="Times New Roman" panose="02020603050405020304" pitchFamily="18" charset="0"/>
                <a:cs typeface="Times New Roman" panose="02020603050405020304" pitchFamily="18" charset="0"/>
              </a:rPr>
              <a:t>MỤC TIÊU</a:t>
            </a:r>
            <a:endParaRPr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09" name="Google Shape;509;p61"/>
              <p:cNvSpPr txBox="1">
                <a:spLocks noGrp="1"/>
              </p:cNvSpPr>
              <p:nvPr>
                <p:ph type="subTitle" idx="1"/>
              </p:nvPr>
            </p:nvSpPr>
            <p:spPr>
              <a:xfrm>
                <a:off x="361507" y="878204"/>
                <a:ext cx="8420985" cy="3693796"/>
              </a:xfrm>
              <a:prstGeom prst="rect">
                <a:avLst/>
              </a:prstGeom>
              <a:solidFill>
                <a:schemeClr val="bg1"/>
              </a:solidFill>
            </p:spPr>
            <p:txBody>
              <a:bodyPr spcFirstLastPara="1" wrap="square" lIns="91425" tIns="91425" rIns="91425" bIns="91425" anchor="t" anchorCtr="0">
                <a:noAutofit/>
              </a:bodyPr>
              <a:lstStyle/>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N</a:t>
                </a:r>
                <a:r>
                  <a:rPr lang="en-US" sz="2200" dirty="0">
                    <a:solidFill>
                      <a:schemeClr val="tx1"/>
                    </a:solidFill>
                    <a:latin typeface="Times New Roman" panose="02020603050405020304" pitchFamily="18" charset="0"/>
                    <a:cs typeface="Times New Roman" panose="02020603050405020304" pitchFamily="18" charset="0"/>
                  </a:rPr>
                  <a:t>ê</a:t>
                </a:r>
                <a:r>
                  <a:rPr lang="vi-VN" sz="2200" dirty="0">
                    <a:solidFill>
                      <a:schemeClr val="tx1"/>
                    </a:solidFill>
                    <a:latin typeface="Times New Roman" panose="02020603050405020304" pitchFamily="18" charset="0"/>
                    <a:cs typeface="Times New Roman" panose="02020603050405020304" pitchFamily="18" charset="0"/>
                  </a:rPr>
                  <a:t>u được khái niệm v</a:t>
                </a:r>
                <a:r>
                  <a:rPr lang="en-US" sz="2200" dirty="0">
                    <a:solidFill>
                      <a:schemeClr val="tx1"/>
                    </a:solidFill>
                    <a:latin typeface="Times New Roman" panose="02020603050405020304" pitchFamily="18" charset="0"/>
                    <a:cs typeface="Times New Roman" panose="02020603050405020304" pitchFamily="18" charset="0"/>
                  </a:rPr>
                  <a:t>ề</a:t>
                </a:r>
                <a:r>
                  <a:rPr lang="vi-VN" sz="2200" dirty="0">
                    <a:solidFill>
                      <a:schemeClr val="tx1"/>
                    </a:solidFill>
                    <a:latin typeface="Times New Roman" panose="02020603050405020304" pitchFamily="18" charset="0"/>
                    <a:cs typeface="Times New Roman" panose="02020603050405020304" pitchFamily="18" charset="0"/>
                  </a:rPr>
                  <a:t> mol (nguyên tử, ph</a:t>
                </a:r>
                <a:r>
                  <a:rPr lang="en-US" sz="2200" dirty="0">
                    <a:solidFill>
                      <a:schemeClr val="tx1"/>
                    </a:solidFill>
                    <a:latin typeface="Times New Roman" panose="02020603050405020304" pitchFamily="18" charset="0"/>
                    <a:cs typeface="Times New Roman" panose="02020603050405020304" pitchFamily="18" charset="0"/>
                  </a:rPr>
                  <a:t>â</a:t>
                </a:r>
                <a:r>
                  <a:rPr lang="vi-VN" sz="2200" dirty="0">
                    <a:solidFill>
                      <a:schemeClr val="tx1"/>
                    </a:solidFill>
                    <a:latin typeface="Times New Roman" panose="02020603050405020304" pitchFamily="18" charset="0"/>
                    <a:cs typeface="Times New Roman" panose="02020603050405020304" pitchFamily="18" charset="0"/>
                  </a:rPr>
                  <a:t>n tử).</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Tính được khối lượng mol (M); Chuyển đổi được giữa số mol (n) và khối lượng (m).</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Nêu được khái niệm t</a:t>
                </a:r>
                <a:r>
                  <a:rPr lang="en-US" sz="2200" dirty="0">
                    <a:solidFill>
                      <a:schemeClr val="tx1"/>
                    </a:solidFill>
                    <a:latin typeface="Times New Roman" panose="02020603050405020304" pitchFamily="18" charset="0"/>
                    <a:cs typeface="Times New Roman" panose="02020603050405020304" pitchFamily="18" charset="0"/>
                  </a:rPr>
                  <a:t>ỉ</a:t>
                </a:r>
                <a:r>
                  <a:rPr lang="vi-VN" sz="2200" dirty="0">
                    <a:solidFill>
                      <a:schemeClr val="tx1"/>
                    </a:solidFill>
                    <a:latin typeface="Times New Roman" panose="02020603050405020304" pitchFamily="18" charset="0"/>
                    <a:cs typeface="Times New Roman" panose="02020603050405020304" pitchFamily="18" charset="0"/>
                  </a:rPr>
                  <a:t> khối, viết được công thức tính t</a:t>
                </a:r>
                <a:r>
                  <a:rPr lang="en-US" sz="2200" dirty="0">
                    <a:solidFill>
                      <a:schemeClr val="tx1"/>
                    </a:solidFill>
                    <a:latin typeface="Times New Roman" panose="02020603050405020304" pitchFamily="18" charset="0"/>
                    <a:cs typeface="Times New Roman" panose="02020603050405020304" pitchFamily="18" charset="0"/>
                  </a:rPr>
                  <a:t>ỉ</a:t>
                </a:r>
                <a:r>
                  <a:rPr lang="vi-VN" sz="2200" dirty="0">
                    <a:solidFill>
                      <a:schemeClr val="tx1"/>
                    </a:solidFill>
                    <a:latin typeface="Times New Roman" panose="02020603050405020304" pitchFamily="18" charset="0"/>
                    <a:cs typeface="Times New Roman" panose="02020603050405020304" pitchFamily="18" charset="0"/>
                  </a:rPr>
                  <a:t> khối của chất khí.</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So sánh được chất khí này nặng hay nhẹ hơn chất khí khác dựa vào công thức tính tỉ khối.</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Nêu được khái niệm thể</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tích mol của chất khí ở áp suất 1 bar</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25°C.</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buClr>
                    <a:schemeClr val="dk1"/>
                  </a:buClr>
                  <a:buSzPts val="1100"/>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Sử dụng được công thức n(mol) =</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box>
                      <m:boxPr>
                        <m:ctrlPr>
                          <a:rPr lang="en-US" sz="2200" i="1" smtClean="0">
                            <a:solidFill>
                              <a:schemeClr val="tx1"/>
                            </a:solidFill>
                            <a:latin typeface="Cambria Math" panose="02040503050406030204" pitchFamily="18" charset="0"/>
                            <a:cs typeface="Times New Roman" panose="02020603050405020304" pitchFamily="18" charset="0"/>
                          </a:rPr>
                        </m:ctrlPr>
                      </m:boxPr>
                      <m:e>
                        <m:argPr>
                          <m:argSz m:val="-1"/>
                        </m:argPr>
                        <m:f>
                          <m:fPr>
                            <m:ctrlPr>
                              <a:rPr lang="en-US" sz="2200" i="1" smtClean="0">
                                <a:solidFill>
                                  <a:schemeClr val="tx1"/>
                                </a:solidFill>
                                <a:latin typeface="Cambria Math" panose="02040503050406030204" pitchFamily="18" charset="0"/>
                                <a:cs typeface="Times New Roman" panose="02020603050405020304" pitchFamily="18" charset="0"/>
                              </a:rPr>
                            </m:ctrlPr>
                          </m:fPr>
                          <m:num>
                            <m:r>
                              <m:rPr>
                                <m:sty m:val="p"/>
                              </m:rPr>
                              <a:rPr lang="en-US" sz="2200" b="0" i="0" smtClean="0">
                                <a:solidFill>
                                  <a:schemeClr val="tx1"/>
                                </a:solidFill>
                                <a:latin typeface="Cambria Math" panose="02040503050406030204" pitchFamily="18" charset="0"/>
                                <a:cs typeface="Times New Roman" panose="02020603050405020304" pitchFamily="18" charset="0"/>
                              </a:rPr>
                              <m:t>V</m:t>
                            </m:r>
                            <m:r>
                              <a:rPr lang="en-US" sz="2200" b="0" i="0" smtClean="0">
                                <a:solidFill>
                                  <a:schemeClr val="tx1"/>
                                </a:solidFill>
                                <a:latin typeface="Cambria Math" panose="02040503050406030204" pitchFamily="18" charset="0"/>
                                <a:cs typeface="Times New Roman" panose="02020603050405020304" pitchFamily="18" charset="0"/>
                              </a:rPr>
                              <m:t> (</m:t>
                            </m:r>
                            <m:r>
                              <m:rPr>
                                <m:sty m:val="p"/>
                              </m:rPr>
                              <a:rPr lang="en-US" sz="2200" b="0" i="0" smtClean="0">
                                <a:solidFill>
                                  <a:schemeClr val="tx1"/>
                                </a:solidFill>
                                <a:latin typeface="Cambria Math" panose="02040503050406030204" pitchFamily="18" charset="0"/>
                                <a:cs typeface="Times New Roman" panose="02020603050405020304" pitchFamily="18" charset="0"/>
                              </a:rPr>
                              <m:t>L</m:t>
                            </m:r>
                            <m:r>
                              <a:rPr lang="en-US" sz="2200" b="0" i="0" smtClean="0">
                                <a:solidFill>
                                  <a:schemeClr val="tx1"/>
                                </a:solidFill>
                                <a:latin typeface="Cambria Math" panose="02040503050406030204" pitchFamily="18" charset="0"/>
                                <a:cs typeface="Times New Roman" panose="02020603050405020304" pitchFamily="18" charset="0"/>
                              </a:rPr>
                              <m:t>)</m:t>
                            </m:r>
                          </m:num>
                          <m:den>
                            <m:r>
                              <m:rPr>
                                <m:nor/>
                              </m:rPr>
                              <a:rPr lang="vi-VN" sz="2200" dirty="0">
                                <a:solidFill>
                                  <a:schemeClr val="tx1"/>
                                </a:solidFill>
                                <a:latin typeface="Times New Roman" panose="02020603050405020304" pitchFamily="18" charset="0"/>
                                <a:cs typeface="Times New Roman" panose="02020603050405020304" pitchFamily="18" charset="0"/>
                              </a:rPr>
                              <m:t>24</m:t>
                            </m:r>
                            <m:r>
                              <m:rPr>
                                <m:nor/>
                              </m:rPr>
                              <a:rPr lang="vi-VN" sz="2200" dirty="0">
                                <a:solidFill>
                                  <a:schemeClr val="tx1"/>
                                </a:solidFill>
                                <a:latin typeface="Times New Roman" panose="02020603050405020304" pitchFamily="18" charset="0"/>
                                <a:cs typeface="Times New Roman" panose="02020603050405020304" pitchFamily="18" charset="0"/>
                              </a:rPr>
                              <m:t>,</m:t>
                            </m:r>
                            <m:r>
                              <m:rPr>
                                <m:nor/>
                              </m:rPr>
                              <a:rPr lang="vi-VN" sz="2200" dirty="0">
                                <a:solidFill>
                                  <a:schemeClr val="tx1"/>
                                </a:solidFill>
                                <a:latin typeface="Times New Roman" panose="02020603050405020304" pitchFamily="18" charset="0"/>
                                <a:cs typeface="Times New Roman" panose="02020603050405020304" pitchFamily="18" charset="0"/>
                              </a:rPr>
                              <m:t>79</m:t>
                            </m:r>
                            <m:r>
                              <m:rPr>
                                <m:nor/>
                              </m:rPr>
                              <a:rPr lang="vi-VN" sz="2200" dirty="0">
                                <a:solidFill>
                                  <a:schemeClr val="tx1"/>
                                </a:solidFill>
                                <a:latin typeface="Times New Roman" panose="02020603050405020304" pitchFamily="18" charset="0"/>
                                <a:cs typeface="Times New Roman" panose="02020603050405020304" pitchFamily="18" charset="0"/>
                              </a:rPr>
                              <m:t> </m:t>
                            </m:r>
                            <m:r>
                              <m:rPr>
                                <m:nor/>
                              </m:rPr>
                              <a:rPr lang="vi-VN" sz="2200" dirty="0">
                                <a:solidFill>
                                  <a:schemeClr val="tx1"/>
                                </a:solidFill>
                                <a:latin typeface="Times New Roman" panose="02020603050405020304" pitchFamily="18" charset="0"/>
                                <a:cs typeface="Times New Roman" panose="02020603050405020304" pitchFamily="18" charset="0"/>
                              </a:rPr>
                              <m:t>(</m:t>
                            </m:r>
                            <m:r>
                              <m:rPr>
                                <m:nor/>
                              </m:rPr>
                              <a:rPr lang="vi-VN" sz="2200" dirty="0">
                                <a:solidFill>
                                  <a:schemeClr val="tx1"/>
                                </a:solidFill>
                                <a:latin typeface="Times New Roman" panose="02020603050405020304" pitchFamily="18" charset="0"/>
                                <a:cs typeface="Times New Roman" panose="02020603050405020304" pitchFamily="18" charset="0"/>
                              </a:rPr>
                              <m:t>L</m:t>
                            </m:r>
                            <m:r>
                              <m:rPr>
                                <m:nor/>
                              </m:rPr>
                              <a:rPr lang="vi-VN" sz="2200" dirty="0">
                                <a:solidFill>
                                  <a:schemeClr val="tx1"/>
                                </a:solidFill>
                                <a:latin typeface="Times New Roman" panose="02020603050405020304" pitchFamily="18" charset="0"/>
                                <a:cs typeface="Times New Roman" panose="02020603050405020304" pitchFamily="18" charset="0"/>
                              </a:rPr>
                              <m:t>/</m:t>
                            </m:r>
                            <m:r>
                              <m:rPr>
                                <m:nor/>
                              </m:rPr>
                              <a:rPr lang="vi-VN" sz="2200" dirty="0">
                                <a:solidFill>
                                  <a:schemeClr val="tx1"/>
                                </a:solidFill>
                                <a:latin typeface="Times New Roman" panose="02020603050405020304" pitchFamily="18" charset="0"/>
                                <a:cs typeface="Times New Roman" panose="02020603050405020304" pitchFamily="18" charset="0"/>
                              </a:rPr>
                              <m:t>mol</m:t>
                            </m:r>
                            <m:r>
                              <m:rPr>
                                <m:nor/>
                              </m:rPr>
                              <a:rPr lang="vi-VN" sz="2200" dirty="0">
                                <a:solidFill>
                                  <a:schemeClr val="tx1"/>
                                </a:solidFill>
                                <a:latin typeface="Times New Roman" panose="02020603050405020304" pitchFamily="18" charset="0"/>
                                <a:cs typeface="Times New Roman" panose="02020603050405020304" pitchFamily="18" charset="0"/>
                              </a:rPr>
                              <m:t>) </m:t>
                            </m:r>
                          </m:den>
                        </m:f>
                      </m:e>
                    </m:box>
                  </m:oMath>
                </a14:m>
                <a:r>
                  <a:rPr lang="vi-VN" sz="2200" dirty="0">
                    <a:solidFill>
                      <a:schemeClr val="tx1"/>
                    </a:solidFill>
                    <a:latin typeface="Times New Roman" panose="02020603050405020304" pitchFamily="18" charset="0"/>
                    <a:cs typeface="Times New Roman" panose="02020603050405020304" pitchFamily="18" charset="0"/>
                  </a:rPr>
                  <a:t>để chuyển đổi giữa s</a:t>
                </a:r>
                <a:r>
                  <a:rPr lang="en-US" sz="2200" dirty="0">
                    <a:solidFill>
                      <a:schemeClr val="tx1"/>
                    </a:solidFill>
                    <a:latin typeface="Times New Roman" panose="02020603050405020304" pitchFamily="18" charset="0"/>
                    <a:cs typeface="Times New Roman" panose="02020603050405020304" pitchFamily="18" charset="0"/>
                  </a:rPr>
                  <a:t>ố</a:t>
                </a:r>
                <a:r>
                  <a:rPr lang="vi-VN" sz="2200" dirty="0">
                    <a:solidFill>
                      <a:schemeClr val="tx1"/>
                    </a:solidFill>
                    <a:latin typeface="Times New Roman" panose="02020603050405020304" pitchFamily="18" charset="0"/>
                    <a:cs typeface="Times New Roman" panose="02020603050405020304" pitchFamily="18" charset="0"/>
                  </a:rPr>
                  <a:t> mol và th</a:t>
                </a:r>
                <a:r>
                  <a:rPr lang="en-US" sz="2200" dirty="0">
                    <a:solidFill>
                      <a:schemeClr val="tx1"/>
                    </a:solidFill>
                    <a:latin typeface="Times New Roman" panose="02020603050405020304" pitchFamily="18" charset="0"/>
                    <a:cs typeface="Times New Roman" panose="02020603050405020304" pitchFamily="18" charset="0"/>
                  </a:rPr>
                  <a:t>ể</a:t>
                </a:r>
                <a:r>
                  <a:rPr lang="vi-VN" sz="2200" dirty="0">
                    <a:solidFill>
                      <a:schemeClr val="tx1"/>
                    </a:solidFill>
                    <a:latin typeface="Times New Roman" panose="02020603050405020304" pitchFamily="18" charset="0"/>
                    <a:cs typeface="Times New Roman" panose="02020603050405020304" pitchFamily="18" charset="0"/>
                  </a:rPr>
                  <a:t> tích chất khí ở</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đi</a:t>
                </a:r>
                <a:r>
                  <a:rPr lang="en-US" sz="2200" dirty="0">
                    <a:solidFill>
                      <a:schemeClr val="tx1"/>
                    </a:solidFill>
                    <a:latin typeface="Times New Roman" panose="02020603050405020304" pitchFamily="18" charset="0"/>
                    <a:cs typeface="Times New Roman" panose="02020603050405020304" pitchFamily="18" charset="0"/>
                  </a:rPr>
                  <a:t>ề</a:t>
                </a:r>
                <a:r>
                  <a:rPr lang="vi-VN" sz="2200" dirty="0">
                    <a:solidFill>
                      <a:schemeClr val="tx1"/>
                    </a:solidFill>
                    <a:latin typeface="Times New Roman" panose="02020603050405020304" pitchFamily="18" charset="0"/>
                    <a:cs typeface="Times New Roman" panose="02020603050405020304" pitchFamily="18" charset="0"/>
                  </a:rPr>
                  <a:t>u kiện chuẩn: áp suất 1 bar ở 25 °C</a:t>
                </a:r>
                <a:endParaRPr lang="vi-VN" sz="2200" dirty="0">
                  <a:solidFill>
                    <a:schemeClr val="tx1"/>
                  </a:solidFill>
                  <a:latin typeface="Times New Roman" panose="02020603050405020304" pitchFamily="18" charset="0"/>
                  <a:cs typeface="Times New Roman" panose="02020603050405020304" pitchFamily="18" charset="0"/>
                </a:endParaRPr>
              </a:p>
              <a:p>
                <a:pPr marL="342900" lvl="0" indent="-342900" algn="l" rtl="0">
                  <a:spcBef>
                    <a:spcPts val="0"/>
                  </a:spcBef>
                  <a:spcAft>
                    <a:spcPts val="0"/>
                  </a:spcAft>
                  <a:buFont typeface="Wingdings" panose="05000000000000000000" pitchFamily="2" charset="2"/>
                  <a:buChar char="v"/>
                </a:pPr>
                <a:endParaRPr sz="2200" dirty="0">
                  <a:solidFill>
                    <a:schemeClr val="tx1"/>
                  </a:solidFill>
                  <a:latin typeface="Times New Roman" panose="02020603050405020304" pitchFamily="18" charset="0"/>
                  <a:cs typeface="Times New Roman" panose="02020603050405020304" pitchFamily="18" charset="0"/>
                </a:endParaRPr>
              </a:p>
            </p:txBody>
          </p:sp>
        </mc:Choice>
        <mc:Fallback>
          <p:sp>
            <p:nvSpPr>
              <p:cNvPr id="509" name="Google Shape;509;p61"/>
              <p:cNvSpPr txBox="1">
                <a:spLocks noRot="1" noChangeAspect="1" noMove="1" noResize="1" noEditPoints="1" noAdjustHandles="1" noChangeArrowheads="1" noChangeShapeType="1" noTextEdit="1"/>
              </p:cNvSpPr>
              <p:nvPr>
                <p:ph type="subTitle" idx="1"/>
              </p:nvPr>
            </p:nvSpPr>
            <p:spPr>
              <a:xfrm>
                <a:off x="361507" y="878204"/>
                <a:ext cx="8420985" cy="3693796"/>
              </a:xfrm>
              <a:prstGeom prst="rect">
                <a:avLst/>
              </a:prstGeom>
              <a:blipFill rotWithShape="1">
                <a:blip r:embed="rId1"/>
                <a:stretch>
                  <a:fillRect l="-2" t="-17" r="5" b="-7856"/>
                </a:stretch>
              </a:blipFill>
            </p:spPr>
            <p:txBody>
              <a:bodyPr/>
              <a:lstStyle/>
              <a:p>
                <a:r>
                  <a:rPr lang="en-US" altLang="en-US">
                    <a:noFill/>
                  </a:rPr>
                  <a:t> </a:t>
                </a:r>
              </a:p>
            </p:txBody>
          </p:sp>
        </mc:Fallback>
      </mc:AlternateContent>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barn(inVertical)">
                                      <p:cBhvr>
                                        <p:cTn id="7" dur="500"/>
                                        <p:tgtEl>
                                          <p:spTgt spid="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9">
                                            <p:txEl>
                                              <p:pRg st="1" end="1"/>
                                            </p:txEl>
                                          </p:spTgt>
                                        </p:tgtEl>
                                        <p:attrNameLst>
                                          <p:attrName>style.visibility</p:attrName>
                                        </p:attrNameLst>
                                      </p:cBhvr>
                                      <p:to>
                                        <p:strVal val="visible"/>
                                      </p:to>
                                    </p:set>
                                    <p:animEffect transition="in" filter="barn(inVertical)">
                                      <p:cBhvr>
                                        <p:cTn id="12" dur="500"/>
                                        <p:tgtEl>
                                          <p:spTgt spid="5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9">
                                            <p:txEl>
                                              <p:pRg st="2" end="2"/>
                                            </p:txEl>
                                          </p:spTgt>
                                        </p:tgtEl>
                                        <p:attrNameLst>
                                          <p:attrName>style.visibility</p:attrName>
                                        </p:attrNameLst>
                                      </p:cBhvr>
                                      <p:to>
                                        <p:strVal val="visible"/>
                                      </p:to>
                                    </p:set>
                                    <p:animEffect transition="in" filter="barn(inVertical)">
                                      <p:cBhvr>
                                        <p:cTn id="17" dur="500"/>
                                        <p:tgtEl>
                                          <p:spTgt spid="5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09">
                                            <p:txEl>
                                              <p:pRg st="3" end="3"/>
                                            </p:txEl>
                                          </p:spTgt>
                                        </p:tgtEl>
                                        <p:attrNameLst>
                                          <p:attrName>style.visibility</p:attrName>
                                        </p:attrNameLst>
                                      </p:cBhvr>
                                      <p:to>
                                        <p:strVal val="visible"/>
                                      </p:to>
                                    </p:set>
                                    <p:animEffect transition="in" filter="barn(inVertical)">
                                      <p:cBhvr>
                                        <p:cTn id="22" dur="500"/>
                                        <p:tgtEl>
                                          <p:spTgt spid="5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09">
                                            <p:txEl>
                                              <p:pRg st="4" end="4"/>
                                            </p:txEl>
                                          </p:spTgt>
                                        </p:tgtEl>
                                        <p:attrNameLst>
                                          <p:attrName>style.visibility</p:attrName>
                                        </p:attrNameLst>
                                      </p:cBhvr>
                                      <p:to>
                                        <p:strVal val="visible"/>
                                      </p:to>
                                    </p:set>
                                    <p:animEffect transition="in" filter="barn(inVertical)">
                                      <p:cBhvr>
                                        <p:cTn id="27" dur="500"/>
                                        <p:tgtEl>
                                          <p:spTgt spid="5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9">
                                            <p:txEl>
                                              <p:pRg st="5" end="5"/>
                                            </p:txEl>
                                          </p:spTgt>
                                        </p:tgtEl>
                                        <p:attrNameLst>
                                          <p:attrName>style.visibility</p:attrName>
                                        </p:attrNameLst>
                                      </p:cBhvr>
                                      <p:to>
                                        <p:strVal val="visible"/>
                                      </p:to>
                                    </p:set>
                                    <p:animEffect transition="in" filter="barn(inVertical)">
                                      <p:cBhvr>
                                        <p:cTn id="32" dur="500"/>
                                        <p:tgtEl>
                                          <p:spTgt spid="5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3150978" y="190336"/>
            <a:ext cx="2842044"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39104" y="1098911"/>
            <a:ext cx="75856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Quan sát hình 4.3, cho biết khối lượng 1 mol nguyên tử đ</a:t>
            </a:r>
            <a:r>
              <a:rPr lang="en-US" sz="2400" dirty="0">
                <a:latin typeface="Times New Roman" panose="02020603050405020304" pitchFamily="18" charset="0"/>
                <a:cs typeface="Times New Roman" panose="02020603050405020304" pitchFamily="18" charset="0"/>
              </a:rPr>
              <a:t>ồ</a:t>
            </a:r>
            <a:r>
              <a:rPr lang="vi-VN" sz="2400" dirty="0">
                <a:latin typeface="Times New Roman" panose="02020603050405020304" pitchFamily="18" charset="0"/>
                <a:cs typeface="Times New Roman" panose="02020603050405020304" pitchFamily="18" charset="0"/>
              </a:rPr>
              <a:t>ng và khối lượng 1 mol phân tử muối ăn.</a:t>
            </a:r>
            <a:endParaRPr lang="vi-VN" sz="2400" dirty="0">
              <a:latin typeface="Times New Roman" panose="02020603050405020304" pitchFamily="18" charset="0"/>
              <a:cs typeface="Times New Roman" panose="02020603050405020304" pitchFamily="18" charset="0"/>
            </a:endParaRPr>
          </a:p>
        </p:txBody>
      </p:sp>
      <p:pic>
        <p:nvPicPr>
          <p:cNvPr id="2" name="Shape 545"/>
          <p:cNvPicPr/>
          <p:nvPr/>
        </p:nvPicPr>
        <p:blipFill>
          <a:blip r:embed="rId1"/>
          <a:stretch>
            <a:fillRect/>
          </a:stretch>
        </p:blipFill>
        <p:spPr>
          <a:xfrm>
            <a:off x="2221654" y="2111896"/>
            <a:ext cx="2113279" cy="2221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Shape 547"/>
          <p:cNvPicPr/>
          <p:nvPr/>
        </p:nvPicPr>
        <p:blipFill rotWithShape="1">
          <a:blip r:embed="rId2"/>
          <a:srcRect l="10789" t="7990"/>
          <a:stretch>
            <a:fillRect/>
          </a:stretch>
        </p:blipFill>
        <p:spPr>
          <a:xfrm>
            <a:off x="4693919" y="2101137"/>
            <a:ext cx="2113279" cy="2221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1"/>
          <p:cNvSpPr>
            <a:spLocks noChangeArrowheads="1"/>
          </p:cNvSpPr>
          <p:nvPr/>
        </p:nvSpPr>
        <p:spPr bwMode="auto">
          <a:xfrm>
            <a:off x="2790825" y="2913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p:cNvSpPr txBox="1"/>
          <p:nvPr/>
        </p:nvSpPr>
        <p:spPr>
          <a:xfrm>
            <a:off x="1081581" y="4447822"/>
            <a:ext cx="7224677" cy="400110"/>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4.3. </a:t>
            </a:r>
            <a:r>
              <a:rPr lang="en-US" sz="2000" i="1" dirty="0" err="1">
                <a:latin typeface="Times New Roman" panose="02020603050405020304" pitchFamily="18" charset="0"/>
                <a:cs typeface="Times New Roman" panose="02020603050405020304" pitchFamily="18" charset="0"/>
              </a:rPr>
              <a:t>Khối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lượng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N </a:t>
            </a:r>
            <a:r>
              <a:rPr lang="en-US" sz="2000" i="1" dirty="0" err="1">
                <a:latin typeface="Times New Roman" panose="02020603050405020304" pitchFamily="18" charset="0"/>
                <a:cs typeface="Times New Roman" panose="02020603050405020304" pitchFamily="18" charset="0"/>
              </a:rPr>
              <a:t>nguyên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tử</a:t>
            </a:r>
            <a:r>
              <a:rPr lang="en-US" sz="2000" i="1" dirty="0">
                <a:latin typeface="Times New Roman" panose="02020603050405020304" pitchFamily="18" charset="0"/>
                <a:cs typeface="Times New Roman" panose="02020603050405020304" pitchFamily="18" charset="0"/>
              </a:rPr>
              <a:t> copper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N </a:t>
            </a:r>
            <a:r>
              <a:rPr lang="en-US" sz="2000" i="1" dirty="0" err="1">
                <a:latin typeface="Times New Roman" panose="02020603050405020304" pitchFamily="18" charset="0"/>
                <a:cs typeface="Times New Roman" panose="02020603050405020304" pitchFamily="18" charset="0"/>
              </a:rPr>
              <a:t>phân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muối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ăn</a:t>
            </a:r>
            <a:endParaRPr lang="en-US" sz="2000" i="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0285" y="1137619"/>
            <a:ext cx="1489607"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Lời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4158" y="1943047"/>
            <a:ext cx="8402675" cy="954107"/>
          </a:xfrm>
          <a:prstGeom prst="rect">
            <a:avLst/>
          </a:prstGeom>
          <a:noFill/>
        </p:spPr>
        <p:txBody>
          <a:bodyPr wrap="square">
            <a:spAutoFit/>
          </a:bodyPr>
          <a:lstStyle/>
          <a:p>
            <a:pPr algn="just"/>
            <a:r>
              <a:rPr lang="vi-VN" sz="2800" b="0" i="0" dirty="0">
                <a:solidFill>
                  <a:srgbClr val="000000"/>
                </a:solidFill>
                <a:effectLst/>
                <a:latin typeface="+mj-lt"/>
              </a:rPr>
              <a:t>- Khối lượng của 1 mol nguyên tử đồng là 64 gam.</a:t>
            </a:r>
            <a:endParaRPr lang="vi-VN" sz="2800" b="0" i="0" dirty="0">
              <a:solidFill>
                <a:srgbClr val="000000"/>
              </a:solidFill>
              <a:effectLst/>
              <a:latin typeface="+mj-lt"/>
            </a:endParaRPr>
          </a:p>
          <a:p>
            <a:pPr algn="just"/>
            <a:r>
              <a:rPr lang="vi-VN" sz="2800" b="0" i="0" dirty="0">
                <a:solidFill>
                  <a:srgbClr val="000000"/>
                </a:solidFill>
                <a:effectLst/>
                <a:latin typeface="+mj-lt"/>
              </a:rPr>
              <a:t>- Khối lượng 1 mol phân tử sodium chloride là 58,5 gam.</a:t>
            </a:r>
            <a:endParaRPr lang="vi-VN" sz="2800" b="0" i="0" dirty="0">
              <a:solidFill>
                <a:srgbClr val="000000"/>
              </a:solidFill>
              <a:effectLst/>
              <a:latin typeface="+mj-lt"/>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3150978" y="190336"/>
            <a:ext cx="2842044"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5067" y="1098911"/>
            <a:ext cx="787964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Dựa vào bảng tu</a:t>
            </a:r>
            <a:r>
              <a:rPr lang="en-US" sz="2400" dirty="0">
                <a:latin typeface="Times New Roman" panose="02020603050405020304" pitchFamily="18" charset="0"/>
                <a:cs typeface="Times New Roman" panose="02020603050405020304" pitchFamily="18" charset="0"/>
              </a:rPr>
              <a:t>ầ</a:t>
            </a:r>
            <a:r>
              <a:rPr lang="vi-VN" sz="2400" dirty="0">
                <a:latin typeface="Times New Roman" panose="02020603050405020304" pitchFamily="18" charset="0"/>
                <a:cs typeface="Times New Roman" panose="02020603050405020304" pitchFamily="18" charset="0"/>
              </a:rPr>
              <a:t>n hoàn các nguyên tố hoá học, cho biết khối lượng mol nguyên tử hydrogen, nitrogen và magnesium</a:t>
            </a:r>
            <a:endParaRPr lang="vi-VN" sz="2400" dirty="0">
              <a:latin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2790825" y="2913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nvGraphicFramePr>
        <p:xfrm>
          <a:off x="1012139" y="2623431"/>
          <a:ext cx="7345500" cy="1828800"/>
        </p:xfrm>
        <a:graphic>
          <a:graphicData uri="http://schemas.openxmlformats.org/drawingml/2006/table">
            <a:tbl>
              <a:tblPr firstRow="1" firstCol="1" bandRow="1">
                <a:tableStyleId>{00A15C55-8517-42AA-B614-E9B94910E393}</a:tableStyleId>
              </a:tblPr>
              <a:tblGrid>
                <a:gridCol w="1601295"/>
                <a:gridCol w="1635132"/>
                <a:gridCol w="1945160"/>
                <a:gridCol w="2163913"/>
              </a:tblGrid>
              <a:tr h="237490">
                <a:tc>
                  <a:txBody>
                    <a:bodyPr/>
                    <a:lstStyle/>
                    <a:p>
                      <a:pPr marL="0" marR="0" indent="330200" algn="ctr">
                        <a:lnSpc>
                          <a:spcPct val="100000"/>
                        </a:lnSpc>
                        <a:spcBef>
                          <a:spcPts val="0"/>
                        </a:spcBef>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Kí hiệu hoá học</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Kh</a:t>
                      </a:r>
                      <a:r>
                        <a:rPr lang="en-US" sz="2400" dirty="0">
                          <a:solidFill>
                            <a:schemeClr val="tx1"/>
                          </a:solidFill>
                          <a:effectLst/>
                          <a:latin typeface="Times New Roman" panose="02020603050405020304" pitchFamily="18" charset="0"/>
                          <a:cs typeface="Times New Roman" panose="02020603050405020304" pitchFamily="18" charset="0"/>
                        </a:rPr>
                        <a:t>ố</a:t>
                      </a:r>
                      <a:r>
                        <a:rPr lang="vi-VN" sz="2400" dirty="0">
                          <a:solidFill>
                            <a:schemeClr val="tx1"/>
                          </a:solidFill>
                          <a:effectLst/>
                          <a:latin typeface="Times New Roman" panose="02020603050405020304" pitchFamily="18" charset="0"/>
                          <a:cs typeface="Times New Roman" panose="02020603050405020304" pitchFamily="18" charset="0"/>
                        </a:rPr>
                        <a:t>i lượng nguyên tử</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Khối lượng mol nguyên tử</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219710">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Hydrogen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indent="596900" algn="l">
                        <a:lnSpc>
                          <a:spcPct val="10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H</a:t>
                      </a:r>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350" marR="6350" marT="0" marB="0" anchor="b"/>
                </a:tc>
                <a:tc>
                  <a:txBody>
                    <a:bodyPr/>
                    <a:lstStyle/>
                    <a:p>
                      <a:pPr marL="0" marR="0" indent="22860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1 amu</a:t>
                      </a:r>
                      <a:endParaRPr lang="vi-VN" sz="2400" dirty="0">
                        <a:solidFill>
                          <a:schemeClr val="tx1"/>
                        </a:solidFill>
                        <a:effectLst/>
                        <a:latin typeface="Times New Roman" panose="02020603050405020304" pitchFamily="18" charset="0"/>
                        <a:cs typeface="Times New Roman" panose="02020603050405020304" pitchFamily="18" charset="0"/>
                      </a:endParaRPr>
                    </a:p>
                  </a:txBody>
                  <a:tcPr marL="6350" marR="6350" marT="0" marB="0"/>
                </a:tc>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1 g/mol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243840">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Nitrogen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1</a:t>
                      </a:r>
                      <a:r>
                        <a:rPr lang="en-US" sz="2400" dirty="0">
                          <a:solidFill>
                            <a:schemeClr val="tx1"/>
                          </a:solidFill>
                          <a:effectLst/>
                          <a:latin typeface="Times New Roman" panose="02020603050405020304" pitchFamily="18" charset="0"/>
                          <a:cs typeface="Times New Roman" panose="02020603050405020304" pitchFamily="18" charset="0"/>
                        </a:rPr>
                        <a:t>4</a:t>
                      </a:r>
                      <a:r>
                        <a:rPr lang="vi-VN" sz="2400" dirty="0">
                          <a:solidFill>
                            <a:schemeClr val="tx1"/>
                          </a:solidFill>
                          <a:effectLst/>
                          <a:latin typeface="Times New Roman" panose="02020603050405020304" pitchFamily="18" charset="0"/>
                          <a:cs typeface="Times New Roman" panose="02020603050405020304" pitchFamily="18" charset="0"/>
                        </a:rPr>
                        <a:t> amu</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1</a:t>
                      </a:r>
                      <a:r>
                        <a:rPr lang="en-US" sz="2400" dirty="0">
                          <a:solidFill>
                            <a:schemeClr val="tx1"/>
                          </a:solidFill>
                          <a:effectLst/>
                          <a:latin typeface="Times New Roman" panose="02020603050405020304" pitchFamily="18" charset="0"/>
                          <a:cs typeface="Times New Roman" panose="02020603050405020304" pitchFamily="18" charset="0"/>
                        </a:rPr>
                        <a:t>4</a:t>
                      </a:r>
                      <a:r>
                        <a:rPr lang="vi-VN" sz="2400" dirty="0">
                          <a:solidFill>
                            <a:schemeClr val="tx1"/>
                          </a:solidFill>
                          <a:effectLst/>
                          <a:latin typeface="Times New Roman" panose="02020603050405020304" pitchFamily="18" charset="0"/>
                          <a:cs typeface="Times New Roman" panose="02020603050405020304" pitchFamily="18" charset="0"/>
                        </a:rPr>
                        <a:t> g/mol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231775">
                <a:tc>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Magnesium</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Mg</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24</a:t>
                      </a:r>
                      <a:r>
                        <a:rPr lang="vi-VN" sz="2400" dirty="0">
                          <a:solidFill>
                            <a:schemeClr val="tx1"/>
                          </a:solidFill>
                          <a:effectLst/>
                          <a:latin typeface="Times New Roman" panose="02020603050405020304" pitchFamily="18" charset="0"/>
                          <a:cs typeface="Times New Roman" panose="02020603050405020304" pitchFamily="18" charset="0"/>
                        </a:rPr>
                        <a:t> amu</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24</a:t>
                      </a:r>
                      <a:r>
                        <a:rPr lang="vi-VN" sz="2400" dirty="0">
                          <a:solidFill>
                            <a:schemeClr val="tx1"/>
                          </a:solidFill>
                          <a:effectLst/>
                          <a:latin typeface="Times New Roman" panose="02020603050405020304" pitchFamily="18" charset="0"/>
                          <a:cs typeface="Times New Roman" panose="02020603050405020304" pitchFamily="18" charset="0"/>
                        </a:rPr>
                        <a:t> g/mol</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bl>
          </a:graphicData>
        </a:graphic>
      </p:graphicFrame>
      <p:sp>
        <p:nvSpPr>
          <p:cNvPr id="5" name="TextBox 4"/>
          <p:cNvSpPr txBox="1"/>
          <p:nvPr/>
        </p:nvSpPr>
        <p:spPr>
          <a:xfrm>
            <a:off x="4064526" y="2016950"/>
            <a:ext cx="1489607" cy="461665"/>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Lời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giải</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p:cNvSpPr/>
          <p:nvPr/>
        </p:nvSpPr>
        <p:spPr>
          <a:xfrm>
            <a:off x="3625403" y="587022"/>
            <a:ext cx="4705798" cy="2596445"/>
          </a:xfrm>
          <a:prstGeom prst="cloudCallout">
            <a:avLst>
              <a:gd name="adj1" fmla="val -63725"/>
              <a:gd name="adj2" fmla="val 4554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FF0000"/>
                </a:solidFill>
                <a:latin typeface="Times New Roman" panose="02020603050405020304" pitchFamily="18" charset="0"/>
                <a:cs typeface="Times New Roman" panose="02020603050405020304" pitchFamily="18" charset="0"/>
              </a:rPr>
              <a:t>Khối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lượng</a:t>
            </a:r>
            <a:r>
              <a:rPr lang="en-US" sz="4400" i="1" dirty="0">
                <a:solidFill>
                  <a:srgbClr val="FF0000"/>
                </a:solidFill>
                <a:latin typeface="Times New Roman" panose="02020603050405020304" pitchFamily="18" charset="0"/>
                <a:cs typeface="Times New Roman" panose="02020603050405020304" pitchFamily="18" charset="0"/>
              </a:rPr>
              <a:t> mol </a:t>
            </a:r>
            <a:r>
              <a:rPr lang="en-US" sz="4400" i="1" dirty="0" err="1">
                <a:solidFill>
                  <a:srgbClr val="FF0000"/>
                </a:solidFill>
                <a:latin typeface="Times New Roman" panose="02020603050405020304" pitchFamily="18" charset="0"/>
                <a:cs typeface="Times New Roman" panose="02020603050405020304" pitchFamily="18" charset="0"/>
              </a:rPr>
              <a:t>là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gì</a:t>
            </a:r>
            <a:r>
              <a:rPr lang="en-US" sz="4400" i="1" dirty="0">
                <a:solidFill>
                  <a:srgbClr val="FF0000"/>
                </a:solidFill>
                <a:latin typeface="Times New Roman" panose="02020603050405020304" pitchFamily="18" charset="0"/>
                <a:cs typeface="Times New Roman" panose="02020603050405020304" pitchFamily="18" charset="0"/>
              </a:rPr>
              <a:t>?</a:t>
            </a:r>
            <a:endParaRPr lang="en-US" sz="4400" i="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1004181" y="2235200"/>
            <a:ext cx="3584984" cy="29083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764" y="363577"/>
            <a:ext cx="6605215" cy="3286566"/>
          </a:xfrm>
        </p:spPr>
        <p:txBody>
          <a:bodyPr/>
          <a:lstStyle/>
          <a:p>
            <a:pPr algn="l">
              <a:lnSpc>
                <a:spcPct val="150000"/>
              </a:lnSpc>
            </a:pPr>
            <a:r>
              <a:rPr lang="vi-VN" sz="2800" dirty="0">
                <a:solidFill>
                  <a:schemeClr val="tx1"/>
                </a:solidFill>
                <a:latin typeface="Times New Roman" panose="02020603050405020304" pitchFamily="18" charset="0"/>
                <a:cs typeface="Times New Roman" panose="02020603050405020304" pitchFamily="18" charset="0"/>
              </a:rPr>
              <a:t>- Khối lượng mol (kí hiệu là M) của một chất là khối lượng tính bằng gam của N nguyên tử hoặc phân t</a:t>
            </a:r>
            <a:r>
              <a:rPr lang="en-US" sz="2800" dirty="0">
                <a:solidFill>
                  <a:schemeClr val="tx1"/>
                </a:solidFill>
                <a:latin typeface="Times New Roman" panose="02020603050405020304" pitchFamily="18" charset="0"/>
                <a:cs typeface="Times New Roman" panose="02020603050405020304" pitchFamily="18" charset="0"/>
              </a:rPr>
              <a:t>ử </a:t>
            </a:r>
            <a:r>
              <a:rPr lang="vi-VN" sz="2800" dirty="0">
                <a:solidFill>
                  <a:schemeClr val="tx1"/>
                </a:solidFill>
                <a:latin typeface="Times New Roman" panose="02020603050405020304" pitchFamily="18" charset="0"/>
                <a:cs typeface="Times New Roman" panose="02020603050405020304" pitchFamily="18" charset="0"/>
              </a:rPr>
              <a:t>chất đó</a:t>
            </a:r>
            <a:r>
              <a:rPr lang="en-US" sz="2800" dirty="0">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t>
            </a:r>
            <a:r>
              <a:rPr lang="en-US" sz="2800" dirty="0" err="1">
                <a:solidFill>
                  <a:schemeClr val="tx1"/>
                </a:solidFill>
                <a:latin typeface="Times New Roman" panose="02020603050405020304" pitchFamily="18" charset="0"/>
                <a:cs typeface="Times New Roman" panose="02020603050405020304" pitchFamily="18" charset="0"/>
              </a:rPr>
              <a:t>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mol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gam/mol </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44809" y="1377448"/>
            <a:ext cx="3286565" cy="328656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59" y="838582"/>
            <a:ext cx="5776173" cy="2954246"/>
          </a:xfrm>
        </p:spPr>
        <p:txBody>
          <a:bodyPr/>
          <a:lstStyle/>
          <a:p>
            <a:pPr algn="l">
              <a:lnSpc>
                <a:spcPct val="150000"/>
              </a:lnSpc>
            </a:pPr>
            <a:r>
              <a:rPr lang="vi-VN" sz="2800" dirty="0">
                <a:solidFill>
                  <a:schemeClr val="tx1"/>
                </a:solidFill>
                <a:latin typeface="Times New Roman" panose="02020603050405020304" pitchFamily="18" charset="0"/>
                <a:cs typeface="Times New Roman" panose="02020603050405020304" pitchFamily="18" charset="0"/>
              </a:rPr>
              <a:t>Khối lượng mol nguyên tử hay phân t</a:t>
            </a:r>
            <a:r>
              <a:rPr lang="en-US" sz="2800" dirty="0">
                <a:solidFill>
                  <a:schemeClr val="tx1"/>
                </a:solidFill>
                <a:latin typeface="Times New Roman" panose="02020603050405020304" pitchFamily="18" charset="0"/>
                <a:cs typeface="Times New Roman" panose="02020603050405020304" pitchFamily="18" charset="0"/>
              </a:rPr>
              <a:t>ử</a:t>
            </a:r>
            <a:r>
              <a:rPr lang="vi-VN" sz="2800" dirty="0">
                <a:solidFill>
                  <a:schemeClr val="tx1"/>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ủ</a:t>
            </a:r>
            <a:r>
              <a:rPr lang="vi-VN" sz="2800" dirty="0">
                <a:solidFill>
                  <a:schemeClr val="tx1"/>
                </a:solidFill>
                <a:latin typeface="Times New Roman" panose="02020603050405020304" pitchFamily="18" charset="0"/>
                <a:cs typeface="Times New Roman" panose="02020603050405020304" pitchFamily="18" charset="0"/>
              </a:rPr>
              <a:t>a một chất c</a:t>
            </a:r>
            <a:r>
              <a:rPr lang="en-US" sz="2800" dirty="0">
                <a:solidFill>
                  <a:schemeClr val="tx1"/>
                </a:solidFill>
                <a:latin typeface="Times New Roman" panose="02020603050405020304" pitchFamily="18" charset="0"/>
                <a:cs typeface="Times New Roman" panose="02020603050405020304" pitchFamily="18" charset="0"/>
              </a:rPr>
              <a:t>ó</a:t>
            </a:r>
            <a:r>
              <a:rPr lang="vi-VN" sz="2800" dirty="0">
                <a:solidFill>
                  <a:schemeClr val="tx1"/>
                </a:solidFill>
                <a:latin typeface="Times New Roman" panose="02020603050405020304" pitchFamily="18" charset="0"/>
                <a:cs typeface="Times New Roman" panose="02020603050405020304" pitchFamily="18" charset="0"/>
              </a:rPr>
              <a:t> cùng trị s</a:t>
            </a:r>
            <a:r>
              <a:rPr lang="en-US" sz="2800" dirty="0">
                <a:solidFill>
                  <a:schemeClr val="tx1"/>
                </a:solidFill>
                <a:latin typeface="Times New Roman" panose="02020603050405020304" pitchFamily="18" charset="0"/>
                <a:cs typeface="Times New Roman" panose="02020603050405020304" pitchFamily="18" charset="0"/>
              </a:rPr>
              <a:t>ố</a:t>
            </a:r>
            <a:r>
              <a:rPr lang="vi-VN" sz="2800" dirty="0">
                <a:solidFill>
                  <a:schemeClr val="tx1"/>
                </a:solidFill>
                <a:latin typeface="Times New Roman" panose="02020603050405020304" pitchFamily="18" charset="0"/>
                <a:cs typeface="Times New Roman" panose="02020603050405020304" pitchFamily="18" charset="0"/>
              </a:rPr>
              <a:t> với khối lượng nguyên t</a:t>
            </a:r>
            <a:r>
              <a:rPr lang="en-US" sz="2800" dirty="0">
                <a:solidFill>
                  <a:schemeClr val="tx1"/>
                </a:solidFill>
                <a:latin typeface="Times New Roman" panose="02020603050405020304" pitchFamily="18" charset="0"/>
                <a:cs typeface="Times New Roman" panose="02020603050405020304" pitchFamily="18" charset="0"/>
              </a:rPr>
              <a:t>ử</a:t>
            </a:r>
            <a:r>
              <a:rPr lang="vi-VN" sz="2800" dirty="0">
                <a:solidFill>
                  <a:schemeClr val="tx1"/>
                </a:solidFill>
                <a:latin typeface="Times New Roman" panose="02020603050405020304" pitchFamily="18" charset="0"/>
                <a:cs typeface="Times New Roman" panose="02020603050405020304" pitchFamily="18" charset="0"/>
              </a:rPr>
              <a:t> hay phân t</a:t>
            </a:r>
            <a:r>
              <a:rPr lang="en-US" sz="2800" dirty="0">
                <a:solidFill>
                  <a:schemeClr val="tx1"/>
                </a:solidFill>
                <a:latin typeface="Times New Roman" panose="02020603050405020304" pitchFamily="18" charset="0"/>
                <a:cs typeface="Times New Roman" panose="02020603050405020304" pitchFamily="18" charset="0"/>
              </a:rPr>
              <a:t>ử</a:t>
            </a:r>
            <a:r>
              <a:rPr lang="vi-VN" sz="2800" dirty="0">
                <a:solidFill>
                  <a:schemeClr val="tx1"/>
                </a:solidFill>
                <a:latin typeface="Times New Roman" panose="02020603050405020304" pitchFamily="18" charset="0"/>
                <a:cs typeface="Times New Roman" panose="02020603050405020304" pitchFamily="18" charset="0"/>
              </a:rPr>
              <a:t> ch</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Times New Roman" panose="02020603050405020304" pitchFamily="18" charset="0"/>
                <a:cs typeface="Times New Roman" panose="02020603050405020304" pitchFamily="18" charset="0"/>
              </a:rPr>
              <a:t>t </a:t>
            </a:r>
            <a:r>
              <a:rPr lang="en-US" sz="2800" dirty="0">
                <a:solidFill>
                  <a:schemeClr val="tx1"/>
                </a:solidFill>
                <a:latin typeface="Times New Roman" panose="02020603050405020304" pitchFamily="18" charset="0"/>
                <a:cs typeface="Times New Roman" panose="02020603050405020304" pitchFamily="18" charset="0"/>
              </a:rPr>
              <a:t>đ</a:t>
            </a:r>
            <a:r>
              <a:rPr lang="vi-VN" sz="2800" dirty="0">
                <a:solidFill>
                  <a:schemeClr val="tx1"/>
                </a:solidFill>
                <a:latin typeface="Times New Roman" panose="02020603050405020304" pitchFamily="18" charset="0"/>
                <a:cs typeface="Times New Roman" panose="02020603050405020304" pitchFamily="18" charset="0"/>
              </a:rPr>
              <a:t>ó tính theo </a:t>
            </a:r>
            <a:r>
              <a:rPr lang="en-US" sz="2800" dirty="0">
                <a:solidFill>
                  <a:schemeClr val="tx1"/>
                </a:solidFill>
                <a:latin typeface="Times New Roman" panose="02020603050405020304" pitchFamily="18" charset="0"/>
                <a:cs typeface="Times New Roman" panose="02020603050405020304" pitchFamily="18" charset="0"/>
              </a:rPr>
              <a:t>đ</a:t>
            </a:r>
            <a:r>
              <a:rPr lang="vi-VN" sz="2800" dirty="0">
                <a:solidFill>
                  <a:schemeClr val="tx1"/>
                </a:solidFill>
                <a:latin typeface="Times New Roman" panose="02020603050405020304" pitchFamily="18" charset="0"/>
                <a:cs typeface="Times New Roman" panose="02020603050405020304" pitchFamily="18" charset="0"/>
              </a:rPr>
              <a:t>ơn vị amu.</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907635" y="1456470"/>
            <a:ext cx="3286565" cy="328656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223" y="701731"/>
            <a:ext cx="1985021" cy="506180"/>
          </a:xfrm>
          <a:solidFill>
            <a:schemeClr val="accent2"/>
          </a:solidFill>
        </p:spPr>
        <p:txBody>
          <a:bodyPr/>
          <a:lstStyle/>
          <a:p>
            <a:r>
              <a:rPr lang="en-US" sz="2400" b="1" i="1" dirty="0" err="1">
                <a:solidFill>
                  <a:srgbClr val="000000"/>
                </a:solidFill>
                <a:latin typeface="Times New Roman" panose="02020603050405020304" pitchFamily="18" charset="0"/>
              </a:rPr>
              <a:t>Luyện</a:t>
            </a:r>
            <a:r>
              <a:rPr lang="en-US" sz="2400" b="1" i="1" dirty="0">
                <a:solidFill>
                  <a:srgbClr val="000000"/>
                </a:solidFill>
                <a:latin typeface="Times New Roman" panose="02020603050405020304" pitchFamily="18" charset="0"/>
              </a:rPr>
              <a:t> </a:t>
            </a:r>
            <a:r>
              <a:rPr lang="en-US" sz="2400" b="1" i="1" dirty="0" err="1">
                <a:solidFill>
                  <a:srgbClr val="000000"/>
                </a:solidFill>
                <a:latin typeface="Times New Roman" panose="02020603050405020304" pitchFamily="18" charset="0"/>
              </a:rPr>
              <a:t>tập</a:t>
            </a:r>
            <a:r>
              <a:rPr lang="en-US" sz="2400" b="1" i="1" dirty="0">
                <a:solidFill>
                  <a:srgbClr val="000000"/>
                </a:solidFill>
                <a:latin typeface="Times New Roman" panose="02020603050405020304" pitchFamily="18" charset="0"/>
              </a:rPr>
              <a:t> 2</a:t>
            </a:r>
            <a:endParaRPr lang="en-US" sz="4400" i="1" dirty="0"/>
          </a:p>
        </p:txBody>
      </p:sp>
      <p:graphicFrame>
        <p:nvGraphicFramePr>
          <p:cNvPr id="3" name="Table 2"/>
          <p:cNvGraphicFramePr>
            <a:graphicFrameLocks noGrp="1"/>
          </p:cNvGraphicFramePr>
          <p:nvPr/>
        </p:nvGraphicFramePr>
        <p:xfrm>
          <a:off x="408223" y="1499535"/>
          <a:ext cx="8516834" cy="2044130"/>
        </p:xfrm>
        <a:graphic>
          <a:graphicData uri="http://schemas.openxmlformats.org/drawingml/2006/table">
            <a:tbl>
              <a:tblPr firstRow="1" firstCol="1" bandRow="1">
                <a:tableStyleId>{5C22544A-7EE6-4342-B048-85BDC9FD1C3A}</a:tableStyleId>
              </a:tblPr>
              <a:tblGrid>
                <a:gridCol w="1049808"/>
                <a:gridCol w="1269316"/>
                <a:gridCol w="1961904"/>
                <a:gridCol w="2117903"/>
                <a:gridCol w="2117903"/>
              </a:tblGrid>
              <a:tr h="237490">
                <a:tc>
                  <a:txBody>
                    <a:bodyPr/>
                    <a:lstStyle/>
                    <a:p>
                      <a:pPr marL="0" marR="0" indent="190500" algn="ctr">
                        <a:lnSpc>
                          <a:spcPct val="115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Phân 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07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Công thức hoá học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7000"/>
                        </a:lnSpc>
                        <a:spcBef>
                          <a:spcPts val="0"/>
                        </a:spcBef>
                        <a:spcAft>
                          <a:spcPts val="0"/>
                        </a:spcAft>
                      </a:pPr>
                      <a:r>
                        <a:rPr lang="en-US" sz="2000" dirty="0">
                          <a:solidFill>
                            <a:srgbClr val="000000"/>
                          </a:solidFill>
                          <a:effectLst/>
                          <a:latin typeface="Times New Roman" panose="02020603050405020304" pitchFamily="18" charset="0"/>
                          <a:cs typeface="Times New Roman" panose="02020603050405020304" pitchFamily="18" charset="0"/>
                        </a:rPr>
                        <a:t>S</a:t>
                      </a:r>
                      <a:r>
                        <a:rPr lang="vi-VN" sz="2000" dirty="0">
                          <a:solidFill>
                            <a:srgbClr val="000000"/>
                          </a:solidFill>
                          <a:effectLst/>
                          <a:latin typeface="Times New Roman" panose="02020603050405020304" pitchFamily="18" charset="0"/>
                          <a:cs typeface="Times New Roman" panose="02020603050405020304" pitchFamily="18" charset="0"/>
                        </a:rPr>
                        <a:t>ố lượng nguyên tử trong phân 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7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Khối lượng phân 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7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Khối lượng</a:t>
                      </a:r>
                      <a:r>
                        <a:rPr lang="en-US" sz="2000" dirty="0">
                          <a:solidFill>
                            <a:srgbClr val="000000"/>
                          </a:solidFill>
                          <a:effectLst/>
                          <a:latin typeface="Times New Roman" panose="02020603050405020304" pitchFamily="18" charset="0"/>
                          <a:cs typeface="Times New Roman" panose="02020603050405020304" pitchFamily="18" charset="0"/>
                        </a:rPr>
                        <a:t> mol</a:t>
                      </a:r>
                      <a:r>
                        <a:rPr lang="vi-VN" sz="2000" dirty="0">
                          <a:solidFill>
                            <a:srgbClr val="000000"/>
                          </a:solidFill>
                          <a:effectLst/>
                          <a:latin typeface="Times New Roman" panose="02020603050405020304" pitchFamily="18" charset="0"/>
                          <a:cs typeface="Times New Roman" panose="02020603050405020304" pitchFamily="18" charset="0"/>
                        </a:rPr>
                        <a:t> phân 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219710">
                <a:tc>
                  <a:txBody>
                    <a:bodyPr/>
                    <a:lstStyle/>
                    <a:p>
                      <a:pPr marL="0" marR="0" algn="ctr">
                        <a:lnSpc>
                          <a:spcPct val="115000"/>
                        </a:lnSpc>
                        <a:spcBef>
                          <a:spcPts val="0"/>
                        </a:spcBef>
                        <a:spcAft>
                          <a:spcPts val="0"/>
                        </a:spcAft>
                      </a:pPr>
                      <a:r>
                        <a:rPr lang="en-US" sz="2000" dirty="0">
                          <a:solidFill>
                            <a:srgbClr val="000000"/>
                          </a:solidFill>
                          <a:effectLst/>
                          <a:latin typeface="Times New Roman" panose="02020603050405020304" pitchFamily="18" charset="0"/>
                          <a:cs typeface="Times New Roman" panose="02020603050405020304" pitchFamily="18" charset="0"/>
                        </a:rPr>
                        <a:t>Oxy</a:t>
                      </a:r>
                      <a:r>
                        <a:rPr lang="vi-VN" sz="2000" dirty="0">
                          <a:solidFill>
                            <a:srgbClr val="000000"/>
                          </a:solidFill>
                          <a:effectLst/>
                          <a:latin typeface="Times New Roman" panose="02020603050405020304" pitchFamily="18" charset="0"/>
                          <a:cs typeface="Times New Roman" panose="02020603050405020304" pitchFamily="18" charset="0"/>
                        </a:rPr>
                        <a:t>gen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en-US" sz="2000" dirty="0">
                          <a:solidFill>
                            <a:srgbClr val="000000"/>
                          </a:solidFill>
                          <a:effectLst/>
                          <a:latin typeface="Times New Roman" panose="02020603050405020304" pitchFamily="18" charset="0"/>
                          <a:cs typeface="Times New Roman" panose="02020603050405020304" pitchFamily="18" charset="0"/>
                        </a:rPr>
                        <a:t>O</a:t>
                      </a:r>
                      <a:r>
                        <a:rPr lang="vi-VN" sz="2000" baseline="-25000" dirty="0">
                          <a:solidFill>
                            <a:srgbClr val="000000"/>
                          </a:solidFill>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2 nguyên </a:t>
                      </a:r>
                      <a:r>
                        <a:rPr lang="en-US" sz="2000" dirty="0" err="1">
                          <a:solidFill>
                            <a:srgbClr val="000000"/>
                          </a:solidFill>
                          <a:effectLst/>
                          <a:latin typeface="Times New Roman" panose="02020603050405020304" pitchFamily="18" charset="0"/>
                          <a:cs typeface="Times New Roman" panose="02020603050405020304" pitchFamily="18" charset="0"/>
                        </a:rPr>
                        <a:t>tử</a:t>
                      </a:r>
                      <a:r>
                        <a:rPr lang="en-US" sz="2000" dirty="0">
                          <a:solidFill>
                            <a:srgbClr val="000000"/>
                          </a:solidFill>
                          <a:effectLst/>
                          <a:latin typeface="Times New Roman" panose="02020603050405020304" pitchFamily="18" charset="0"/>
                          <a:cs typeface="Times New Roman" panose="02020603050405020304" pitchFamily="18" charset="0"/>
                        </a:rPr>
                        <a:t> 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cs typeface="Times New Roman" panose="02020603050405020304" pitchFamily="18" charset="0"/>
                        </a:rPr>
                        <a:t>.</a:t>
                      </a:r>
                      <a:r>
                        <a:rPr lang="vi-VN" sz="2000" dirty="0">
                          <a:solidFill>
                            <a:srgbClr val="000000"/>
                          </a:solidFill>
                          <a:effectLst/>
                          <a:latin typeface="Times New Roman" panose="02020603050405020304" pitchFamily="18" charset="0"/>
                          <a:cs typeface="Times New Roman" panose="02020603050405020304" pitchFamily="18" charset="0"/>
                        </a:rPr>
                        <a:t>1</a:t>
                      </a:r>
                      <a:r>
                        <a:rPr lang="en-US" sz="2000" dirty="0">
                          <a:solidFill>
                            <a:srgbClr val="000000"/>
                          </a:solidFill>
                          <a:effectLst/>
                          <a:latin typeface="Times New Roman" panose="02020603050405020304" pitchFamily="18" charset="0"/>
                          <a:cs typeface="Times New Roman" panose="02020603050405020304" pitchFamily="18" charset="0"/>
                        </a:rPr>
                        <a:t>6 </a:t>
                      </a:r>
                      <a:r>
                        <a:rPr lang="vi-VN" sz="2000" dirty="0">
                          <a:solidFill>
                            <a:srgbClr val="000000"/>
                          </a:solidFill>
                          <a:effectLst/>
                          <a:latin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cs typeface="Times New Roman" panose="02020603050405020304" pitchFamily="18" charset="0"/>
                        </a:rPr>
                        <a:t> 3</a:t>
                      </a:r>
                      <a:r>
                        <a:rPr lang="vi-VN" sz="2000" dirty="0">
                          <a:solidFill>
                            <a:srgbClr val="000000"/>
                          </a:solidFill>
                          <a:effectLst/>
                          <a:latin typeface="Times New Roman" panose="02020603050405020304" pitchFamily="18" charset="0"/>
                          <a:cs typeface="Times New Roman" panose="02020603050405020304" pitchFamily="18" charset="0"/>
                        </a:rPr>
                        <a:t>2 </a:t>
                      </a:r>
                      <a:endParaRPr lang="en-US" sz="2000" dirty="0">
                        <a:solidFill>
                          <a:srgbClr val="00000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(amu)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vi-VN" sz="2000" dirty="0">
                          <a:solidFill>
                            <a:srgbClr val="000000"/>
                          </a:solidFill>
                          <a:effectLst/>
                          <a:latin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cs typeface="Times New Roman" panose="02020603050405020304" pitchFamily="18" charset="0"/>
                        </a:rPr>
                        <a:t>.</a:t>
                      </a:r>
                      <a:r>
                        <a:rPr lang="vi-VN" sz="2000" dirty="0">
                          <a:solidFill>
                            <a:srgbClr val="000000"/>
                          </a:solidFill>
                          <a:effectLst/>
                          <a:latin typeface="Times New Roman" panose="02020603050405020304" pitchFamily="18" charset="0"/>
                          <a:cs typeface="Times New Roman" panose="02020603050405020304" pitchFamily="18" charset="0"/>
                        </a:rPr>
                        <a:t>1</a:t>
                      </a:r>
                      <a:r>
                        <a:rPr lang="en-US" sz="2000" dirty="0">
                          <a:solidFill>
                            <a:srgbClr val="000000"/>
                          </a:solidFill>
                          <a:effectLst/>
                          <a:latin typeface="Times New Roman" panose="02020603050405020304" pitchFamily="18" charset="0"/>
                          <a:cs typeface="Times New Roman" panose="02020603050405020304" pitchFamily="18" charset="0"/>
                        </a:rPr>
                        <a:t>6 </a:t>
                      </a:r>
                      <a:r>
                        <a:rPr lang="vi-VN" sz="2000" dirty="0">
                          <a:solidFill>
                            <a:srgbClr val="000000"/>
                          </a:solidFill>
                          <a:effectLst/>
                          <a:latin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cs typeface="Times New Roman" panose="02020603050405020304" pitchFamily="18" charset="0"/>
                        </a:rPr>
                        <a:t> 3</a:t>
                      </a:r>
                      <a:r>
                        <a:rPr lang="vi-VN" sz="2000" dirty="0">
                          <a:solidFill>
                            <a:srgbClr val="000000"/>
                          </a:solidFill>
                          <a:effectLst/>
                          <a:latin typeface="Times New Roman" panose="02020603050405020304" pitchFamily="18" charset="0"/>
                          <a:cs typeface="Times New Roman" panose="02020603050405020304" pitchFamily="18" charset="0"/>
                        </a:rPr>
                        <a:t>2 (</a:t>
                      </a:r>
                      <a:r>
                        <a:rPr lang="en-US" sz="2000" dirty="0">
                          <a:solidFill>
                            <a:srgbClr val="000000"/>
                          </a:solidFill>
                          <a:effectLst/>
                          <a:latin typeface="Times New Roman" panose="02020603050405020304" pitchFamily="18" charset="0"/>
                          <a:cs typeface="Times New Roman" panose="02020603050405020304" pitchFamily="18" charset="0"/>
                        </a:rPr>
                        <a:t>g/mol</a:t>
                      </a:r>
                      <a:r>
                        <a:rPr lang="vi-VN" sz="2000" dirty="0">
                          <a:solidFill>
                            <a:srgbClr val="000000"/>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243840">
                <a:tc>
                  <a:txBody>
                    <a:bodyPr/>
                    <a:lstStyle/>
                    <a:p>
                      <a:pPr marL="0" marR="0" algn="ctr">
                        <a:lnSpc>
                          <a:spcPct val="115000"/>
                        </a:lnSpc>
                        <a:spcBef>
                          <a:spcPts val="50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Carbon dioxide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algn="ctr">
                        <a:lnSpc>
                          <a:spcPct val="115000"/>
                        </a:lnSpc>
                        <a:spcBef>
                          <a:spcPts val="0"/>
                        </a:spcBef>
                        <a:spcAft>
                          <a:spcPts val="0"/>
                        </a:spcAft>
                      </a:pPr>
                      <a:r>
                        <a:rPr lang="vi-VN" sz="2000" cap="small" dirty="0">
                          <a:solidFill>
                            <a:srgbClr val="000000"/>
                          </a:solidFill>
                          <a:effectLst/>
                          <a:latin typeface="Times New Roman" panose="02020603050405020304" pitchFamily="18" charset="0"/>
                          <a:cs typeface="Times New Roman" panose="02020603050405020304" pitchFamily="18" charset="0"/>
                        </a:rPr>
                        <a:t>CO</a:t>
                      </a:r>
                      <a:r>
                        <a:rPr lang="vi-VN" sz="2000" cap="small" baseline="-25000" dirty="0">
                          <a:solidFill>
                            <a:srgbClr val="000000"/>
                          </a:solidFill>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algn="ctr">
                        <a:lnSpc>
                          <a:spcPct val="115000"/>
                        </a:lnSpc>
                        <a:spcBef>
                          <a:spcPts val="0"/>
                        </a:spcBef>
                        <a:spcAft>
                          <a:spcPts val="200"/>
                        </a:spcAft>
                      </a:pPr>
                      <a:r>
                        <a:rPr lang="vi-VN" sz="2000" dirty="0">
                          <a:solidFill>
                            <a:srgbClr val="000000"/>
                          </a:solidFill>
                          <a:effectLst/>
                          <a:latin typeface="Times New Roman" panose="02020603050405020304" pitchFamily="18" charset="0"/>
                          <a:cs typeface="Times New Roman" panose="02020603050405020304" pitchFamily="18" charset="0"/>
                        </a:rPr>
                        <a:t>1 nguyên </a:t>
                      </a:r>
                      <a:r>
                        <a:rPr lang="en-US" sz="2000" dirty="0" err="1">
                          <a:solidFill>
                            <a:srgbClr val="000000"/>
                          </a:solidFill>
                          <a:effectLst/>
                          <a:latin typeface="Times New Roman" panose="02020603050405020304" pitchFamily="18" charset="0"/>
                          <a:cs typeface="Times New Roman" panose="02020603050405020304" pitchFamily="18" charset="0"/>
                        </a:rPr>
                        <a:t>tử</a:t>
                      </a:r>
                      <a:r>
                        <a:rPr lang="vi-VN" sz="2000" dirty="0">
                          <a:solidFill>
                            <a:srgbClr val="000000"/>
                          </a:solidFill>
                          <a:effectLst/>
                          <a:latin typeface="Times New Roman" panose="02020603050405020304" pitchFamily="18" charset="0"/>
                          <a:cs typeface="Times New Roman" panose="02020603050405020304" pitchFamily="18" charset="0"/>
                        </a:rPr>
                        <a:t> C,</a:t>
                      </a:r>
                      <a:r>
                        <a:rPr lang="en-US" sz="2000" dirty="0">
                          <a:solidFill>
                            <a:schemeClr val="dk1"/>
                          </a:solidFill>
                          <a:effectLst/>
                          <a:latin typeface="Times New Roman" panose="02020603050405020304" pitchFamily="18" charset="0"/>
                          <a:cs typeface="Times New Roman" panose="02020603050405020304" pitchFamily="18" charset="0"/>
                        </a:rPr>
                        <a:t> </a:t>
                      </a:r>
                      <a:endParaRPr lang="vi-VN" sz="2000" dirty="0">
                        <a:solidFill>
                          <a:schemeClr val="dk1"/>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200"/>
                        </a:spcAft>
                      </a:pPr>
                      <a:r>
                        <a:rPr lang="vi-VN" sz="2000" dirty="0">
                          <a:solidFill>
                            <a:srgbClr val="000000"/>
                          </a:solidFill>
                          <a:effectLst/>
                          <a:latin typeface="Times New Roman" panose="02020603050405020304" pitchFamily="18" charset="0"/>
                          <a:cs typeface="Times New Roman" panose="02020603050405020304" pitchFamily="18" charset="0"/>
                        </a:rPr>
                        <a:t>2 nguyên </a:t>
                      </a:r>
                      <a:r>
                        <a:rPr lang="en-US" sz="2000" dirty="0" err="1">
                          <a:solidFill>
                            <a:srgbClr val="000000"/>
                          </a:solidFill>
                          <a:effectLst/>
                          <a:latin typeface="Times New Roman" panose="02020603050405020304" pitchFamily="18" charset="0"/>
                          <a:cs typeface="Times New Roman" panose="02020603050405020304" pitchFamily="18" charset="0"/>
                        </a:rPr>
                        <a:t>tử</a:t>
                      </a:r>
                      <a:r>
                        <a:rPr lang="vi-VN" sz="2000" dirty="0">
                          <a:solidFill>
                            <a:srgbClr val="000000"/>
                          </a:solidFill>
                          <a:effectLst/>
                          <a:latin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cs typeface="Times New Roman" panose="02020603050405020304" pitchFamily="18" charset="0"/>
                        </a:rPr>
                        <a:t>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15000"/>
                        </a:lnSpc>
                        <a:spcBef>
                          <a:spcPts val="500"/>
                        </a:spcBef>
                        <a:spcAft>
                          <a:spcPts val="0"/>
                        </a:spcAft>
                      </a:pPr>
                      <a:r>
                        <a:rPr lang="en-US" sz="2000" dirty="0">
                          <a:solidFill>
                            <a:srgbClr val="000000"/>
                          </a:solidFill>
                          <a:effectLst/>
                          <a:latin typeface="Times New Roman" panose="02020603050405020304" pitchFamily="18" charset="0"/>
                          <a:cs typeface="Times New Roman" panose="02020603050405020304" pitchFamily="18" charset="0"/>
                        </a:rPr>
                        <a:t>1.</a:t>
                      </a:r>
                      <a:r>
                        <a:rPr lang="vi-VN" sz="2000" dirty="0">
                          <a:solidFill>
                            <a:srgbClr val="000000"/>
                          </a:solidFill>
                          <a:effectLst/>
                          <a:latin typeface="Times New Roman" panose="02020603050405020304" pitchFamily="18" charset="0"/>
                          <a:cs typeface="Times New Roman" panose="02020603050405020304" pitchFamily="18" charset="0"/>
                        </a:rPr>
                        <a:t>12 + </a:t>
                      </a:r>
                      <a:r>
                        <a:rPr lang="en-US" sz="2000" dirty="0">
                          <a:solidFill>
                            <a:srgbClr val="000000"/>
                          </a:solidFill>
                          <a:effectLst/>
                          <a:latin typeface="Times New Roman" panose="02020603050405020304" pitchFamily="18" charset="0"/>
                          <a:cs typeface="Times New Roman" panose="02020603050405020304" pitchFamily="18" charset="0"/>
                        </a:rPr>
                        <a:t>2.</a:t>
                      </a:r>
                      <a:r>
                        <a:rPr lang="vi-VN" sz="2000" dirty="0">
                          <a:solidFill>
                            <a:srgbClr val="000000"/>
                          </a:solidFill>
                          <a:effectLst/>
                          <a:latin typeface="Times New Roman" panose="02020603050405020304" pitchFamily="18" charset="0"/>
                          <a:cs typeface="Times New Roman" panose="02020603050405020304" pitchFamily="18" charset="0"/>
                        </a:rPr>
                        <a:t>16 = 44 (amu)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algn="ctr">
                        <a:lnSpc>
                          <a:spcPct val="115000"/>
                        </a:lnSpc>
                        <a:spcBef>
                          <a:spcPts val="500"/>
                        </a:spcBef>
                        <a:spcAft>
                          <a:spcPts val="0"/>
                        </a:spcAft>
                      </a:pPr>
                      <a:r>
                        <a:rPr lang="en-US" sz="2000" dirty="0">
                          <a:solidFill>
                            <a:srgbClr val="000000"/>
                          </a:solidFill>
                          <a:effectLst/>
                          <a:latin typeface="Times New Roman" panose="02020603050405020304" pitchFamily="18" charset="0"/>
                          <a:cs typeface="Times New Roman" panose="02020603050405020304" pitchFamily="18" charset="0"/>
                        </a:rPr>
                        <a:t>1.</a:t>
                      </a:r>
                      <a:r>
                        <a:rPr lang="vi-VN" sz="2000" dirty="0">
                          <a:solidFill>
                            <a:srgbClr val="000000"/>
                          </a:solidFill>
                          <a:effectLst/>
                          <a:latin typeface="Times New Roman" panose="02020603050405020304" pitchFamily="18" charset="0"/>
                          <a:cs typeface="Times New Roman" panose="02020603050405020304" pitchFamily="18" charset="0"/>
                        </a:rPr>
                        <a:t>12 + </a:t>
                      </a:r>
                      <a:r>
                        <a:rPr lang="en-US" sz="2000" dirty="0">
                          <a:solidFill>
                            <a:srgbClr val="000000"/>
                          </a:solidFill>
                          <a:effectLst/>
                          <a:latin typeface="Times New Roman" panose="02020603050405020304" pitchFamily="18" charset="0"/>
                          <a:cs typeface="Times New Roman" panose="02020603050405020304" pitchFamily="18" charset="0"/>
                        </a:rPr>
                        <a:t>2.</a:t>
                      </a:r>
                      <a:r>
                        <a:rPr lang="vi-VN" sz="2000" dirty="0">
                          <a:solidFill>
                            <a:srgbClr val="000000"/>
                          </a:solidFill>
                          <a:effectLst/>
                          <a:latin typeface="Times New Roman" panose="02020603050405020304" pitchFamily="18" charset="0"/>
                          <a:cs typeface="Times New Roman" panose="02020603050405020304" pitchFamily="18" charset="0"/>
                        </a:rPr>
                        <a:t>16 = 44 (</a:t>
                      </a:r>
                      <a:r>
                        <a:rPr lang="en-US" sz="2000" dirty="0">
                          <a:solidFill>
                            <a:srgbClr val="000000"/>
                          </a:solidFill>
                          <a:effectLst/>
                          <a:latin typeface="Times New Roman" panose="02020603050405020304" pitchFamily="18" charset="0"/>
                          <a:cs typeface="Times New Roman" panose="02020603050405020304" pitchFamily="18" charset="0"/>
                        </a:rPr>
                        <a:t>g/mol</a:t>
                      </a:r>
                      <a:r>
                        <a:rPr lang="vi-VN" sz="2000" dirty="0">
                          <a:solidFill>
                            <a:srgbClr val="000000"/>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r>
            </a:tbl>
          </a:graphicData>
        </a:graphic>
      </p:graphicFrame>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732" y="352820"/>
            <a:ext cx="7688687" cy="1815882"/>
          </a:xfrm>
          <a:prstGeom prst="rect">
            <a:avLst/>
          </a:prstGeom>
          <a:noFill/>
        </p:spPr>
        <p:txBody>
          <a:bodyPr wrap="square">
            <a:spAutoFit/>
          </a:bodyPr>
          <a:lstStyle/>
          <a:p>
            <a:r>
              <a:rPr lang="vi-VN" sz="2800" b="1" i="0" dirty="0">
                <a:solidFill>
                  <a:srgbClr val="FF0000"/>
                </a:solidFill>
                <a:effectLst/>
                <a:highlight>
                  <a:srgbClr val="FFFFFF"/>
                </a:highlight>
                <a:latin typeface="+mj-lt"/>
              </a:rPr>
              <a:t>Tìm hiểu thêm trang 28 :</a:t>
            </a:r>
            <a:r>
              <a:rPr lang="vi-VN" sz="2800" b="0" i="0" dirty="0">
                <a:solidFill>
                  <a:srgbClr val="FF0000"/>
                </a:solidFill>
                <a:effectLst/>
                <a:highlight>
                  <a:srgbClr val="FFFFFF"/>
                </a:highlight>
                <a:latin typeface="+mj-lt"/>
              </a:rPr>
              <a:t> </a:t>
            </a:r>
            <a:endParaRPr lang="vi-VN" sz="2800" b="0" i="0" dirty="0">
              <a:solidFill>
                <a:srgbClr val="FF0000"/>
              </a:solidFill>
              <a:effectLst/>
              <a:highlight>
                <a:srgbClr val="FFFFFF"/>
              </a:highlight>
              <a:latin typeface="+mj-lt"/>
            </a:endParaRPr>
          </a:p>
          <a:p>
            <a:r>
              <a:rPr lang="vi-VN" sz="2800" b="0" i="0" dirty="0">
                <a:solidFill>
                  <a:srgbClr val="000000"/>
                </a:solidFill>
                <a:effectLst/>
                <a:highlight>
                  <a:srgbClr val="FFFFFF"/>
                </a:highlight>
                <a:latin typeface="+mj-lt"/>
              </a:rPr>
              <a:t>Giải thích vì sao khối lượng mol nguyên tử hay phân tử của một chất có cùng trị số với khối lượng nguyên tử hay phân tử chất đó tính theo đơn vị amu.</a:t>
            </a:r>
            <a:endParaRPr lang="vi-VN" sz="2800" dirty="0">
              <a:latin typeface="+mj-lt"/>
            </a:endParaRPr>
          </a:p>
        </p:txBody>
      </p:sp>
      <p:sp>
        <p:nvSpPr>
          <p:cNvPr id="6" name="TextBox 5"/>
          <p:cNvSpPr txBox="1"/>
          <p:nvPr/>
        </p:nvSpPr>
        <p:spPr>
          <a:xfrm>
            <a:off x="714777" y="2571750"/>
            <a:ext cx="7746642" cy="1569660"/>
          </a:xfrm>
          <a:prstGeom prst="rect">
            <a:avLst/>
          </a:prstGeom>
          <a:noFill/>
        </p:spPr>
        <p:txBody>
          <a:bodyPr wrap="square">
            <a:spAutoFit/>
          </a:bodyPr>
          <a:lstStyle/>
          <a:p>
            <a:pPr algn="just"/>
            <a:r>
              <a:rPr lang="vi-VN" sz="2400" b="0" i="0" dirty="0">
                <a:solidFill>
                  <a:srgbClr val="000000"/>
                </a:solidFill>
                <a:effectLst/>
                <a:latin typeface="+mj-lt"/>
              </a:rPr>
              <a:t>Ta có: 1 amu = 1,6605 × 10</a:t>
            </a:r>
            <a:r>
              <a:rPr lang="vi-VN" sz="2400" b="0" i="0" baseline="30000" dirty="0">
                <a:solidFill>
                  <a:srgbClr val="000000"/>
                </a:solidFill>
                <a:effectLst/>
                <a:latin typeface="+mj-lt"/>
              </a:rPr>
              <a:t>-24</a:t>
            </a:r>
            <a:r>
              <a:rPr lang="vi-VN" sz="2400" b="0" i="0" dirty="0">
                <a:solidFill>
                  <a:srgbClr val="000000"/>
                </a:solidFill>
                <a:effectLst/>
                <a:latin typeface="+mj-lt"/>
              </a:rPr>
              <a:t> gam.</a:t>
            </a:r>
            <a:endParaRPr lang="vi-VN" sz="2400" b="0" i="0" dirty="0">
              <a:solidFill>
                <a:srgbClr val="000000"/>
              </a:solidFill>
              <a:effectLst/>
              <a:latin typeface="+mj-lt"/>
            </a:endParaRPr>
          </a:p>
          <a:p>
            <a:pPr algn="just"/>
            <a:r>
              <a:rPr lang="vi-VN" sz="2400" b="0" i="0" dirty="0">
                <a:solidFill>
                  <a:srgbClr val="000000"/>
                </a:solidFill>
                <a:effectLst/>
                <a:latin typeface="+mj-lt"/>
              </a:rPr>
              <a:t>Với một nguyên tử/ phân tử có khối lượng là M (amu), ta có khối lượng mol nguyên tử/ phân tử đó là: </a:t>
            </a:r>
            <a:endParaRPr lang="vi-VN" sz="2400" b="0" i="0" dirty="0">
              <a:solidFill>
                <a:srgbClr val="000000"/>
              </a:solidFill>
              <a:effectLst/>
              <a:latin typeface="+mj-lt"/>
            </a:endParaRPr>
          </a:p>
          <a:p>
            <a:pPr algn="just"/>
            <a:r>
              <a:rPr lang="vi-VN" sz="2400" b="0" i="0" dirty="0">
                <a:solidFill>
                  <a:srgbClr val="000000"/>
                </a:solidFill>
                <a:effectLst/>
                <a:latin typeface="+mj-lt"/>
              </a:rPr>
              <a:t>M × 1,6605 × 10</a:t>
            </a:r>
            <a:r>
              <a:rPr lang="vi-VN" sz="2400" b="0" i="0" baseline="30000" dirty="0">
                <a:solidFill>
                  <a:srgbClr val="000000"/>
                </a:solidFill>
                <a:effectLst/>
                <a:latin typeface="+mj-lt"/>
              </a:rPr>
              <a:t>-24</a:t>
            </a:r>
            <a:r>
              <a:rPr lang="vi-VN" sz="2400" b="0" i="0" dirty="0">
                <a:solidFill>
                  <a:srgbClr val="000000"/>
                </a:solidFill>
                <a:effectLst/>
                <a:latin typeface="+mj-lt"/>
              </a:rPr>
              <a:t> × 6,022 × 10</a:t>
            </a:r>
            <a:r>
              <a:rPr lang="vi-VN" sz="2400" b="0" i="0" baseline="30000" dirty="0">
                <a:solidFill>
                  <a:srgbClr val="000000"/>
                </a:solidFill>
                <a:effectLst/>
                <a:latin typeface="+mj-lt"/>
              </a:rPr>
              <a:t>23</a:t>
            </a:r>
            <a:r>
              <a:rPr lang="vi-VN" sz="2400" b="0" i="0" dirty="0">
                <a:solidFill>
                  <a:srgbClr val="000000"/>
                </a:solidFill>
                <a:effectLst/>
                <a:latin typeface="+mj-lt"/>
              </a:rPr>
              <a:t> ≈ M (gam/ mol).</a:t>
            </a:r>
            <a:endParaRPr lang="vi-VN" sz="2400" b="0" i="0" dirty="0">
              <a:solidFill>
                <a:srgbClr val="000000"/>
              </a:solidFill>
              <a:effectLst/>
              <a:latin typeface="+mj-lt"/>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687" y="586434"/>
            <a:ext cx="8128840" cy="577800"/>
          </a:xfrm>
        </p:spPr>
        <p:txBody>
          <a:bodyPr/>
          <a:lstStyle/>
          <a:p>
            <a:r>
              <a:rPr lang="vi-VN" sz="2800" b="1" dirty="0">
                <a:solidFill>
                  <a:srgbClr val="FF0000"/>
                </a:solidFill>
              </a:rPr>
              <a:t>Bài tập 1</a:t>
            </a:r>
            <a:r>
              <a:rPr lang="vi-VN" sz="2800" b="1" dirty="0"/>
              <a:t>: Tính khối lượng mol của các chất sau:</a:t>
            </a:r>
            <a:endParaRPr lang="vi-VN" sz="2800" b="1" dirty="0"/>
          </a:p>
        </p:txBody>
      </p:sp>
      <p:sp>
        <p:nvSpPr>
          <p:cNvPr id="3" name="TextBox 2"/>
          <p:cNvSpPr txBox="1"/>
          <p:nvPr/>
        </p:nvSpPr>
        <p:spPr>
          <a:xfrm>
            <a:off x="779172" y="1403797"/>
            <a:ext cx="7057622" cy="2554545"/>
          </a:xfrm>
          <a:prstGeom prst="rect">
            <a:avLst/>
          </a:prstGeom>
          <a:noFill/>
        </p:spPr>
        <p:txBody>
          <a:bodyPr wrap="square" rtlCol="0">
            <a:spAutoFit/>
          </a:bodyPr>
          <a:lstStyle/>
          <a:p>
            <a:r>
              <a:rPr lang="vi-VN" sz="3200" dirty="0">
                <a:latin typeface="+mj-lt"/>
              </a:rPr>
              <a:t>a.KCl</a:t>
            </a:r>
            <a:endParaRPr lang="vi-VN" sz="3200" dirty="0">
              <a:latin typeface="+mj-lt"/>
            </a:endParaRPr>
          </a:p>
          <a:p>
            <a:r>
              <a:rPr lang="vi-VN" sz="3200" dirty="0">
                <a:latin typeface="+mj-lt"/>
              </a:rPr>
              <a:t>b.H</a:t>
            </a:r>
            <a:r>
              <a:rPr lang="vi-VN" sz="3200" baseline="-25000" dirty="0">
                <a:latin typeface="+mj-lt"/>
              </a:rPr>
              <a:t>2</a:t>
            </a:r>
            <a:r>
              <a:rPr lang="vi-VN" sz="3200" dirty="0">
                <a:latin typeface="+mj-lt"/>
              </a:rPr>
              <a:t>SO</a:t>
            </a:r>
            <a:r>
              <a:rPr lang="vi-VN" sz="3200" baseline="-25000" dirty="0">
                <a:latin typeface="+mj-lt"/>
              </a:rPr>
              <a:t>4</a:t>
            </a:r>
            <a:endParaRPr lang="vi-VN" sz="3200" dirty="0">
              <a:latin typeface="+mj-lt"/>
            </a:endParaRPr>
          </a:p>
          <a:p>
            <a:r>
              <a:rPr lang="vi-VN" sz="3200" dirty="0">
                <a:latin typeface="+mj-lt"/>
              </a:rPr>
              <a:t>c. Al</a:t>
            </a:r>
            <a:r>
              <a:rPr lang="vi-VN" sz="3200" baseline="-25000" dirty="0">
                <a:latin typeface="+mj-lt"/>
              </a:rPr>
              <a:t>2</a:t>
            </a:r>
            <a:r>
              <a:rPr lang="vi-VN" sz="3200" dirty="0">
                <a:latin typeface="+mj-lt"/>
              </a:rPr>
              <a:t>O</a:t>
            </a:r>
            <a:r>
              <a:rPr lang="vi-VN" sz="3200" baseline="-25000" dirty="0">
                <a:latin typeface="+mj-lt"/>
              </a:rPr>
              <a:t>3</a:t>
            </a:r>
            <a:endParaRPr lang="vi-VN" sz="3200" dirty="0">
              <a:latin typeface="+mj-lt"/>
            </a:endParaRPr>
          </a:p>
          <a:p>
            <a:r>
              <a:rPr lang="vi-VN" sz="3200" dirty="0">
                <a:latin typeface="+mj-lt"/>
              </a:rPr>
              <a:t>d. NaOH</a:t>
            </a:r>
            <a:endParaRPr lang="vi-VN" sz="3200" dirty="0">
              <a:latin typeface="+mj-lt"/>
            </a:endParaRPr>
          </a:p>
          <a:p>
            <a:r>
              <a:rPr lang="vi-VN" sz="3200" dirty="0">
                <a:latin typeface="+mj-lt"/>
              </a:rPr>
              <a:t>e. Fe</a:t>
            </a:r>
            <a:r>
              <a:rPr lang="vi-VN" sz="3200" baseline="-25000" dirty="0">
                <a:latin typeface="+mj-lt"/>
              </a:rPr>
              <a:t>2</a:t>
            </a:r>
            <a:r>
              <a:rPr lang="vi-VN" sz="3200" dirty="0">
                <a:latin typeface="+mj-lt"/>
              </a:rPr>
              <a:t>(SO</a:t>
            </a:r>
            <a:r>
              <a:rPr lang="vi-VN" sz="3200" baseline="-25000" dirty="0">
                <a:latin typeface="+mj-lt"/>
              </a:rPr>
              <a:t>4</a:t>
            </a:r>
            <a:r>
              <a:rPr lang="vi-VN" sz="3200" dirty="0">
                <a:latin typeface="+mj-lt"/>
              </a:rPr>
              <a:t>)</a:t>
            </a:r>
            <a:r>
              <a:rPr lang="vi-VN" sz="3200" baseline="-25000" dirty="0">
                <a:latin typeface="+mj-lt"/>
              </a:rPr>
              <a:t>3</a:t>
            </a:r>
            <a:endParaRPr lang="vi-VN" sz="3200" dirty="0">
              <a:latin typeface="+mj-lt"/>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14"/>
        <p:cNvGrpSpPr/>
        <p:nvPr/>
      </p:nvGrpSpPr>
      <p:grpSpPr>
        <a:xfrm>
          <a:off x="0" y="0"/>
          <a:ext cx="0" cy="0"/>
          <a:chOff x="0" y="0"/>
          <a:chExt cx="0" cy="0"/>
        </a:xfrm>
      </p:grpSpPr>
      <p:sp>
        <p:nvSpPr>
          <p:cNvPr id="1316" name="Google Shape;1316;p92"/>
          <p:cNvSpPr txBox="1">
            <a:spLocks noGrp="1"/>
          </p:cNvSpPr>
          <p:nvPr>
            <p:ph type="title"/>
          </p:nvPr>
        </p:nvSpPr>
        <p:spPr>
          <a:xfrm flipH="1">
            <a:off x="4396012" y="-206631"/>
            <a:ext cx="4165599" cy="1280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19900" b="1" dirty="0">
                <a:latin typeface="Times New Roman" panose="02020603050405020304" pitchFamily="18" charset="0"/>
                <a:cs typeface="Times New Roman" panose="02020603050405020304" pitchFamily="18" charset="0"/>
              </a:rPr>
              <a:t>III.</a:t>
            </a:r>
            <a:endParaRPr sz="19900" b="1" dirty="0">
              <a:latin typeface="Times New Roman" panose="02020603050405020304" pitchFamily="18" charset="0"/>
              <a:cs typeface="Times New Roman" panose="02020603050405020304" pitchFamily="18" charset="0"/>
            </a:endParaRPr>
          </a:p>
        </p:txBody>
      </p:sp>
      <p:sp>
        <p:nvSpPr>
          <p:cNvPr id="1315" name="Google Shape;1315;p92"/>
          <p:cNvSpPr txBox="1">
            <a:spLocks noGrp="1"/>
          </p:cNvSpPr>
          <p:nvPr>
            <p:ph type="ctrTitle" idx="2"/>
          </p:nvPr>
        </p:nvSpPr>
        <p:spPr>
          <a:xfrm flipH="1">
            <a:off x="1710625" y="2389223"/>
            <a:ext cx="6821100" cy="1215300"/>
          </a:xfrm>
          <a:prstGeom prst="rect">
            <a:avLst/>
          </a:prstGeom>
        </p:spPr>
        <p:txBody>
          <a:bodyPr spcFirstLastPara="1" wrap="square" lIns="91425" tIns="91425" rIns="91425" bIns="91425" anchor="t" anchorCtr="0">
            <a:noAutofit/>
          </a:bodyPr>
          <a:lstStyle/>
          <a:p>
            <a:pPr lvl="0"/>
            <a:r>
              <a:rPr lang="vi-VN" sz="5400" b="1" dirty="0">
                <a:latin typeface="Times New Roman" panose="02020603050405020304" pitchFamily="18" charset="0"/>
                <a:cs typeface="Times New Roman" panose="02020603050405020304" pitchFamily="18" charset="0"/>
              </a:rPr>
              <a:t>CHUYỂN ĐỔI GIỮA SỐ MOL CHẤT VÀ KHỐI LƯỢNG</a:t>
            </a:r>
            <a:endParaRPr lang="vi-VN" sz="54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15"/>
                                        </p:tgtEl>
                                        <p:attrNameLst>
                                          <p:attrName>style.visibility</p:attrName>
                                        </p:attrNameLst>
                                      </p:cBhvr>
                                      <p:to>
                                        <p:strVal val="visible"/>
                                      </p:to>
                                    </p:set>
                                    <p:anim calcmode="lin" valueType="num">
                                      <p:cBhvr additive="base">
                                        <p:cTn id="7" dur="1000"/>
                                        <p:tgtEl>
                                          <p:spTgt spid="131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316"/>
                                        </p:tgtEl>
                                        <p:attrNameLst>
                                          <p:attrName>style.visibility</p:attrName>
                                        </p:attrNameLst>
                                      </p:cBhvr>
                                      <p:to>
                                        <p:strVal val="visible"/>
                                      </p:to>
                                    </p:set>
                                    <p:anim calcmode="lin" valueType="num">
                                      <p:cBhvr additive="base">
                                        <p:cTn id="10" dur="1000"/>
                                        <p:tgtEl>
                                          <p:spTgt spid="13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Shape 527"/>
          <p:cNvPicPr/>
          <p:nvPr/>
        </p:nvPicPr>
        <p:blipFill>
          <a:blip r:embed="rId1"/>
          <a:stretch>
            <a:fillRect/>
          </a:stretch>
        </p:blipFill>
        <p:spPr>
          <a:xfrm>
            <a:off x="6141154" y="258612"/>
            <a:ext cx="2562578" cy="1652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Shape 529"/>
          <p:cNvPicPr/>
          <p:nvPr/>
        </p:nvPicPr>
        <p:blipFill>
          <a:blip r:embed="rId2"/>
          <a:stretch>
            <a:fillRect/>
          </a:stretch>
        </p:blipFill>
        <p:spPr>
          <a:xfrm>
            <a:off x="6141154" y="2769386"/>
            <a:ext cx="2441116" cy="1546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6005689" y="2059369"/>
            <a:ext cx="3138311" cy="400110"/>
          </a:xfrm>
          <a:prstGeom prst="rect">
            <a:avLst/>
          </a:prstGeom>
          <a:solidFill>
            <a:schemeClr val="bg1"/>
          </a:solidFill>
        </p:spPr>
        <p:txBody>
          <a:bodyPr wrap="square" rtlCol="0">
            <a:spAutoFit/>
          </a:bodyPr>
          <a:lstStyle/>
          <a:p>
            <a:pPr algn="ctr"/>
            <a:r>
              <a:rPr lang="en-US" sz="2000" i="1" dirty="0" err="1">
                <a:solidFill>
                  <a:srgbClr val="0070C0"/>
                </a:solidFill>
                <a:latin typeface="Times New Roman" panose="02020603050405020304" pitchFamily="18" charset="0"/>
                <a:cs typeface="Times New Roman" panose="02020603050405020304" pitchFamily="18" charset="0"/>
              </a:rPr>
              <a:t>Hình</a:t>
            </a:r>
            <a:r>
              <a:rPr lang="en-US" sz="2000" i="1" dirty="0">
                <a:solidFill>
                  <a:srgbClr val="0070C0"/>
                </a:solidFill>
                <a:latin typeface="Times New Roman" panose="02020603050405020304" pitchFamily="18" charset="0"/>
                <a:cs typeface="Times New Roman" panose="02020603050405020304" pitchFamily="18" charset="0"/>
              </a:rPr>
              <a:t> 4.1. </a:t>
            </a:r>
            <a:r>
              <a:rPr lang="en-US" sz="2000" i="1" dirty="0" err="1">
                <a:solidFill>
                  <a:srgbClr val="0070C0"/>
                </a:solidFill>
                <a:latin typeface="Times New Roman" panose="02020603050405020304" pitchFamily="18" charset="0"/>
                <a:cs typeface="Times New Roman" panose="02020603050405020304" pitchFamily="18" charset="0"/>
              </a:rPr>
              <a:t>Lâu</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đài</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bằng</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gạch</a:t>
            </a:r>
            <a:endParaRPr lang="en-US" sz="2000" i="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41154" y="4460161"/>
            <a:ext cx="3017714" cy="400110"/>
          </a:xfrm>
          <a:prstGeom prst="rect">
            <a:avLst/>
          </a:prstGeom>
          <a:solidFill>
            <a:schemeClr val="bg1"/>
          </a:solidFill>
        </p:spPr>
        <p:txBody>
          <a:bodyPr wrap="square" rtlCol="0">
            <a:spAutoFit/>
          </a:bodyPr>
          <a:lstStyle/>
          <a:p>
            <a:pPr algn="ctr"/>
            <a:r>
              <a:rPr lang="en-US" sz="2000" i="1" dirty="0" err="1">
                <a:solidFill>
                  <a:srgbClr val="0070C0"/>
                </a:solidFill>
                <a:latin typeface="Times New Roman" panose="02020603050405020304" pitchFamily="18" charset="0"/>
                <a:cs typeface="Times New Roman" panose="02020603050405020304" pitchFamily="18" charset="0"/>
              </a:rPr>
              <a:t>Hình</a:t>
            </a:r>
            <a:r>
              <a:rPr lang="en-US" sz="2000" i="1" dirty="0">
                <a:solidFill>
                  <a:srgbClr val="0070C0"/>
                </a:solidFill>
                <a:latin typeface="Times New Roman" panose="02020603050405020304" pitchFamily="18" charset="0"/>
                <a:cs typeface="Times New Roman" panose="02020603050405020304" pitchFamily="18" charset="0"/>
              </a:rPr>
              <a:t> 4.2. </a:t>
            </a:r>
            <a:r>
              <a:rPr lang="en-US" sz="2000" i="1" dirty="0" err="1">
                <a:solidFill>
                  <a:srgbClr val="0070C0"/>
                </a:solidFill>
                <a:latin typeface="Times New Roman" panose="02020603050405020304" pitchFamily="18" charset="0"/>
                <a:cs typeface="Times New Roman" panose="02020603050405020304" pitchFamily="18" charset="0"/>
              </a:rPr>
              <a:t>Lâu</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đài</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bằng</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cát</a:t>
            </a:r>
            <a:endParaRPr lang="en-US" sz="2000" i="1" dirty="0">
              <a:solidFill>
                <a:srgbClr val="0070C0"/>
              </a:solidFill>
              <a:latin typeface="Times New Roman" panose="02020603050405020304" pitchFamily="18" charset="0"/>
              <a:cs typeface="Times New Roman" panose="02020603050405020304" pitchFamily="18" charset="0"/>
            </a:endParaRPr>
          </a:p>
        </p:txBody>
      </p:sp>
      <p:sp>
        <p:nvSpPr>
          <p:cNvPr id="6" name="Title 1"/>
          <p:cNvSpPr txBox="1"/>
          <p:nvPr/>
        </p:nvSpPr>
        <p:spPr>
          <a:xfrm>
            <a:off x="191911" y="3366648"/>
            <a:ext cx="5949243" cy="16988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Englebert" panose="02000506000000020004"/>
              <a:buNone/>
              <a:defRPr sz="3600" b="0" i="0" u="none" strike="noStrike" cap="none">
                <a:solidFill>
                  <a:schemeClr val="lt1"/>
                </a:solidFill>
                <a:latin typeface="Englebert" panose="02000506000000020004"/>
                <a:ea typeface="Englebert" panose="02000506000000020004"/>
                <a:cs typeface="Englebert" panose="02000506000000020004"/>
                <a:sym typeface="Englebert" panose="02000506000000020004"/>
              </a:defRPr>
            </a:lvl1pPr>
            <a:lvl2pPr marR="0" lvl="1"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2pPr>
            <a:lvl3pPr marR="0" lvl="2"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3pPr>
            <a:lvl4pPr marR="0" lvl="3"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4pPr>
            <a:lvl5pPr marR="0" lvl="4"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5pPr>
            <a:lvl6pPr marR="0" lvl="5"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6pPr>
            <a:lvl7pPr marR="0" lvl="6"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7pPr>
            <a:lvl8pPr marR="0" lvl="7"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8pPr>
            <a:lvl9pPr marR="0" lvl="8"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9pPr>
          </a:lstStyle>
          <a:p>
            <a:pPr algn="just"/>
            <a:r>
              <a:rPr lang="vi-VN" sz="2000" i="1" dirty="0">
                <a:solidFill>
                  <a:schemeClr val="bg1"/>
                </a:solidFill>
                <a:latin typeface="Times New Roman" panose="02020603050405020304" pitchFamily="18" charset="0"/>
                <a:ea typeface="Times New Roman" panose="02020603050405020304" pitchFamily="18" charset="0"/>
              </a:rPr>
              <a:t>Với những vật th</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c</a:t>
            </a:r>
            <a:r>
              <a:rPr lang="en-US" sz="2000" i="1" dirty="0">
                <a:solidFill>
                  <a:schemeClr val="bg1"/>
                </a:solidFill>
                <a:latin typeface="Times New Roman" panose="02020603050405020304" pitchFamily="18" charset="0"/>
                <a:ea typeface="Times New Roman" panose="02020603050405020304" pitchFamily="18" charset="0"/>
              </a:rPr>
              <a:t>ó</a:t>
            </a:r>
            <a:r>
              <a:rPr lang="vi-VN" sz="2000" i="1" dirty="0">
                <a:solidFill>
                  <a:schemeClr val="bg1"/>
                </a:solidFill>
                <a:latin typeface="Times New Roman" panose="02020603050405020304" pitchFamily="18" charset="0"/>
                <a:ea typeface="Times New Roman" panose="02020603050405020304" pitchFamily="18" charset="0"/>
              </a:rPr>
              <a:t> kích thước và kh</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i lượng đáng k</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như vi</a:t>
            </a:r>
            <a:r>
              <a:rPr lang="en-US" sz="2000" i="1" dirty="0">
                <a:solidFill>
                  <a:schemeClr val="bg1"/>
                </a:solidFill>
                <a:latin typeface="Times New Roman" panose="02020603050405020304" pitchFamily="18" charset="0"/>
                <a:ea typeface="Times New Roman" panose="02020603050405020304" pitchFamily="18" charset="0"/>
              </a:rPr>
              <a:t>ê</a:t>
            </a:r>
            <a:r>
              <a:rPr lang="vi-VN" sz="2000" i="1" dirty="0">
                <a:solidFill>
                  <a:schemeClr val="bg1"/>
                </a:solidFill>
                <a:latin typeface="Times New Roman" panose="02020603050405020304" pitchFamily="18" charset="0"/>
                <a:ea typeface="Times New Roman" panose="02020603050405020304" pitchFamily="18" charset="0"/>
              </a:rPr>
              <a:t>n gạch, qu</a:t>
            </a:r>
            <a:r>
              <a:rPr lang="en-US" sz="2000" i="1" dirty="0">
                <a:solidFill>
                  <a:schemeClr val="bg1"/>
                </a:solidFill>
                <a:latin typeface="Times New Roman" panose="02020603050405020304" pitchFamily="18" charset="0"/>
                <a:ea typeface="Times New Roman" panose="02020603050405020304" pitchFamily="18" charset="0"/>
              </a:rPr>
              <a:t>ả</a:t>
            </a:r>
            <a:r>
              <a:rPr lang="vi-VN" sz="2000" i="1" dirty="0">
                <a:solidFill>
                  <a:schemeClr val="bg1"/>
                </a:solidFill>
                <a:latin typeface="Times New Roman" panose="02020603050405020304" pitchFamily="18" charset="0"/>
                <a:ea typeface="Times New Roman" panose="02020603050405020304" pitchFamily="18" charset="0"/>
              </a:rPr>
              <a:t> táo...., người ta dễ dàng xác </a:t>
            </a:r>
            <a:r>
              <a:rPr lang="en-US" sz="2000" i="1" dirty="0" err="1">
                <a:solidFill>
                  <a:schemeClr val="bg1"/>
                </a:solidFill>
                <a:latin typeface="Times New Roman" panose="02020603050405020304" pitchFamily="18" charset="0"/>
                <a:ea typeface="Times New Roman" panose="02020603050405020304" pitchFamily="18" charset="0"/>
              </a:rPr>
              <a:t>đị</a:t>
            </a:r>
            <a:r>
              <a:rPr lang="vi-VN" sz="2000" i="1" dirty="0">
                <a:solidFill>
                  <a:schemeClr val="bg1"/>
                </a:solidFill>
                <a:latin typeface="Times New Roman" panose="02020603050405020304" pitchFamily="18" charset="0"/>
                <a:ea typeface="Times New Roman" panose="02020603050405020304" pitchFamily="18" charset="0"/>
              </a:rPr>
              <a:t>nh s</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 lượng, khối lượng và th</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tích c</a:t>
            </a:r>
            <a:r>
              <a:rPr lang="en-US" sz="2000" i="1" dirty="0">
                <a:solidFill>
                  <a:schemeClr val="bg1"/>
                </a:solidFill>
                <a:latin typeface="Times New Roman" panose="02020603050405020304" pitchFamily="18" charset="0"/>
                <a:ea typeface="Times New Roman" panose="02020603050405020304" pitchFamily="18" charset="0"/>
              </a:rPr>
              <a:t>ủ</a:t>
            </a:r>
            <a:r>
              <a:rPr lang="vi-VN" sz="2000" i="1" dirty="0">
                <a:solidFill>
                  <a:schemeClr val="bg1"/>
                </a:solidFill>
                <a:latin typeface="Times New Roman" panose="02020603050405020304" pitchFamily="18" charset="0"/>
                <a:ea typeface="Times New Roman" panose="02020603050405020304" pitchFamily="18" charset="0"/>
              </a:rPr>
              <a:t>a chúng b</a:t>
            </a:r>
            <a:r>
              <a:rPr lang="en-US" sz="2000" i="1" dirty="0">
                <a:solidFill>
                  <a:schemeClr val="bg1"/>
                </a:solidFill>
                <a:latin typeface="Times New Roman" panose="02020603050405020304" pitchFamily="18" charset="0"/>
                <a:ea typeface="Times New Roman" panose="02020603050405020304" pitchFamily="18" charset="0"/>
              </a:rPr>
              <a:t>ằ</a:t>
            </a:r>
            <a:r>
              <a:rPr lang="vi-VN" sz="2000" i="1" dirty="0">
                <a:solidFill>
                  <a:schemeClr val="bg1"/>
                </a:solidFill>
                <a:latin typeface="Times New Roman" panose="02020603050405020304" pitchFamily="18" charset="0"/>
                <a:ea typeface="Times New Roman" panose="02020603050405020304" pitchFamily="18" charset="0"/>
              </a:rPr>
              <a:t>ng cách đ</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m, cân, đo,... Nhưng với những hạt có kích thước vô cùng nh</a:t>
            </a:r>
            <a:r>
              <a:rPr lang="en-US" sz="2000" i="1" dirty="0">
                <a:solidFill>
                  <a:schemeClr val="bg1"/>
                </a:solidFill>
                <a:latin typeface="Times New Roman" panose="02020603050405020304" pitchFamily="18" charset="0"/>
                <a:ea typeface="Times New Roman" panose="02020603050405020304" pitchFamily="18" charset="0"/>
              </a:rPr>
              <a:t>ỏ</a:t>
            </a:r>
            <a:r>
              <a:rPr lang="vi-VN" sz="2000" i="1" dirty="0">
                <a:solidFill>
                  <a:schemeClr val="bg1"/>
                </a:solidFill>
                <a:latin typeface="Times New Roman" panose="02020603050405020304" pitchFamily="18" charset="0"/>
                <a:ea typeface="Times New Roman" panose="02020603050405020304" pitchFamily="18" charset="0"/>
              </a:rPr>
              <a:t> bé như nguyên t</a:t>
            </a:r>
            <a:r>
              <a:rPr lang="en-US" sz="2000" i="1" dirty="0">
                <a:solidFill>
                  <a:schemeClr val="bg1"/>
                </a:solidFill>
                <a:latin typeface="Times New Roman" panose="02020603050405020304" pitchFamily="18" charset="0"/>
                <a:ea typeface="Times New Roman" panose="02020603050405020304" pitchFamily="18" charset="0"/>
              </a:rPr>
              <a:t>ử,</a:t>
            </a:r>
            <a:r>
              <a:rPr lang="vi-VN" sz="2000" i="1" dirty="0">
                <a:solidFill>
                  <a:schemeClr val="bg1"/>
                </a:solidFill>
                <a:latin typeface="Times New Roman" panose="02020603050405020304" pitchFamily="18" charset="0"/>
                <a:ea typeface="Times New Roman" panose="02020603050405020304" pitchFamily="18" charset="0"/>
              </a:rPr>
              <a:t> phân t</a:t>
            </a:r>
            <a:r>
              <a:rPr lang="en-US" sz="2000" i="1" dirty="0">
                <a:solidFill>
                  <a:schemeClr val="bg1"/>
                </a:solidFill>
                <a:latin typeface="Times New Roman" panose="02020603050405020304" pitchFamily="18" charset="0"/>
                <a:ea typeface="Times New Roman" panose="02020603050405020304" pitchFamily="18" charset="0"/>
              </a:rPr>
              <a:t>ử</a:t>
            </a:r>
            <a:r>
              <a:rPr lang="vi-VN" sz="2000" i="1" dirty="0">
                <a:solidFill>
                  <a:schemeClr val="bg1"/>
                </a:solidFill>
                <a:latin typeface="Times New Roman" panose="02020603050405020304" pitchFamily="18" charset="0"/>
                <a:ea typeface="Times New Roman" panose="02020603050405020304" pitchFamily="18" charset="0"/>
              </a:rPr>
              <a:t> r</a:t>
            </a:r>
            <a:r>
              <a:rPr lang="en-US" sz="2000" i="1" dirty="0">
                <a:solidFill>
                  <a:schemeClr val="bg1"/>
                </a:solidFill>
                <a:latin typeface="Times New Roman" panose="02020603050405020304" pitchFamily="18" charset="0"/>
                <a:ea typeface="Times New Roman" panose="02020603050405020304" pitchFamily="18" charset="0"/>
              </a:rPr>
              <a:t>ấ</a:t>
            </a:r>
            <a:r>
              <a:rPr lang="vi-VN" sz="2000" i="1" dirty="0">
                <a:solidFill>
                  <a:schemeClr val="bg1"/>
                </a:solidFill>
                <a:latin typeface="Times New Roman" panose="02020603050405020304" pitchFamily="18" charset="0"/>
                <a:ea typeface="Times New Roman" panose="02020603050405020304" pitchFamily="18" charset="0"/>
              </a:rPr>
              <a:t>t khó để có th</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cân và đếm </a:t>
            </a:r>
            <a:r>
              <a:rPr lang="en-US" sz="2000" i="1" dirty="0">
                <a:solidFill>
                  <a:schemeClr val="bg1"/>
                </a:solidFill>
                <a:latin typeface="Times New Roman" panose="02020603050405020304" pitchFamily="18" charset="0"/>
                <a:ea typeface="Times New Roman" panose="02020603050405020304" pitchFamily="18" charset="0"/>
              </a:rPr>
              <a:t>đ</a:t>
            </a:r>
            <a:r>
              <a:rPr lang="vi-VN" sz="2000" i="1" dirty="0">
                <a:solidFill>
                  <a:schemeClr val="bg1"/>
                </a:solidFill>
                <a:latin typeface="Times New Roman" panose="02020603050405020304" pitchFamily="18" charset="0"/>
                <a:ea typeface="Times New Roman" panose="02020603050405020304" pitchFamily="18" charset="0"/>
              </a:rPr>
              <a:t>ược</a:t>
            </a:r>
            <a:r>
              <a:rPr lang="en-US" sz="2000" i="1" dirty="0">
                <a:solidFill>
                  <a:schemeClr val="bg1"/>
                </a:solidFill>
                <a:latin typeface="Times New Roman" panose="02020603050405020304" pitchFamily="18" charset="0"/>
                <a:ea typeface="Times New Roman" panose="02020603050405020304" pitchFamily="18" charset="0"/>
              </a:rPr>
              <a:t> </a:t>
            </a:r>
            <a:r>
              <a:rPr lang="vi-VN" sz="2000" i="1" dirty="0">
                <a:solidFill>
                  <a:schemeClr val="bg1"/>
                </a:solidFill>
                <a:latin typeface="Times New Roman" panose="02020603050405020304" pitchFamily="18" charset="0"/>
                <a:ea typeface="Times New Roman" panose="02020603050405020304" pitchFamily="18" charset="0"/>
              </a:rPr>
              <a:t>chúng.</a:t>
            </a:r>
            <a:br>
              <a:rPr lang="vi-VN" sz="2000" i="1" dirty="0">
                <a:solidFill>
                  <a:schemeClr val="bg1"/>
                </a:solidFill>
                <a:latin typeface="Times New Roman" panose="02020603050405020304" pitchFamily="18" charset="0"/>
                <a:ea typeface="Times New Roman" panose="02020603050405020304" pitchFamily="18" charset="0"/>
              </a:rPr>
            </a:br>
            <a:r>
              <a:rPr lang="vi-VN" sz="2000" i="1" dirty="0">
                <a:solidFill>
                  <a:schemeClr val="bg1"/>
                </a:solidFill>
                <a:latin typeface="Times New Roman" panose="02020603050405020304" pitchFamily="18" charset="0"/>
                <a:ea typeface="Times New Roman" panose="02020603050405020304" pitchFamily="18" charset="0"/>
              </a:rPr>
              <a:t>Vậy làm th</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 nào </a:t>
            </a:r>
            <a:r>
              <a:rPr lang="en-US" sz="2000" i="1" dirty="0" err="1">
                <a:solidFill>
                  <a:schemeClr val="bg1"/>
                </a:solidFill>
                <a:latin typeface="Times New Roman" panose="02020603050405020304" pitchFamily="18" charset="0"/>
                <a:ea typeface="Times New Roman" panose="02020603050405020304" pitchFamily="18" charset="0"/>
              </a:rPr>
              <a:t>để</a:t>
            </a:r>
            <a:r>
              <a:rPr lang="vi-VN" sz="2000" i="1" dirty="0">
                <a:solidFill>
                  <a:schemeClr val="bg1"/>
                </a:solidFill>
                <a:latin typeface="Times New Roman" panose="02020603050405020304" pitchFamily="18" charset="0"/>
                <a:ea typeface="Times New Roman" panose="02020603050405020304" pitchFamily="18" charset="0"/>
              </a:rPr>
              <a:t> có th</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xác định một cách thuận lợi s</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 nguyên t</a:t>
            </a:r>
            <a:r>
              <a:rPr lang="en-US" sz="2000" i="1" dirty="0">
                <a:solidFill>
                  <a:schemeClr val="bg1"/>
                </a:solidFill>
                <a:latin typeface="Times New Roman" panose="02020603050405020304" pitchFamily="18" charset="0"/>
                <a:ea typeface="Times New Roman" panose="02020603050405020304" pitchFamily="18" charset="0"/>
              </a:rPr>
              <a:t>ử,</a:t>
            </a:r>
            <a:r>
              <a:rPr lang="vi-VN" sz="2000" i="1" dirty="0">
                <a:solidFill>
                  <a:schemeClr val="bg1"/>
                </a:solidFill>
                <a:latin typeface="Times New Roman" panose="02020603050405020304" pitchFamily="18" charset="0"/>
                <a:ea typeface="Times New Roman" panose="02020603050405020304" pitchFamily="18" charset="0"/>
              </a:rPr>
              <a:t> phân t</a:t>
            </a:r>
            <a:r>
              <a:rPr lang="en-US" sz="2000" i="1" dirty="0">
                <a:solidFill>
                  <a:schemeClr val="bg1"/>
                </a:solidFill>
                <a:latin typeface="Times New Roman" panose="02020603050405020304" pitchFamily="18" charset="0"/>
                <a:ea typeface="Times New Roman" panose="02020603050405020304" pitchFamily="18" charset="0"/>
              </a:rPr>
              <a:t>ử</a:t>
            </a:r>
            <a:r>
              <a:rPr lang="vi-VN" sz="2000" i="1" dirty="0">
                <a:solidFill>
                  <a:schemeClr val="bg1"/>
                </a:solidFill>
                <a:latin typeface="Times New Roman" panose="02020603050405020304" pitchFamily="18" charset="0"/>
                <a:ea typeface="Times New Roman" panose="02020603050405020304" pitchFamily="18" charset="0"/>
              </a:rPr>
              <a:t> và kh</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i lượng, th</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 tích của ch</a:t>
            </a:r>
            <a:r>
              <a:rPr lang="en-US" sz="2000" i="1" dirty="0">
                <a:solidFill>
                  <a:schemeClr val="bg1"/>
                </a:solidFill>
                <a:latin typeface="Times New Roman" panose="02020603050405020304" pitchFamily="18" charset="0"/>
                <a:ea typeface="Times New Roman" panose="02020603050405020304" pitchFamily="18" charset="0"/>
              </a:rPr>
              <a:t>ú</a:t>
            </a:r>
            <a:r>
              <a:rPr lang="vi-VN" sz="2000" i="1" dirty="0">
                <a:solidFill>
                  <a:schemeClr val="bg1"/>
                </a:solidFill>
                <a:latin typeface="Times New Roman" panose="02020603050405020304" pitchFamily="18" charset="0"/>
                <a:ea typeface="Times New Roman" panose="02020603050405020304" pitchFamily="18" charset="0"/>
              </a:rPr>
              <a:t>ng khi tham gia và tạo thành trong các ph</a:t>
            </a:r>
            <a:r>
              <a:rPr lang="en-US" sz="2000" i="1" dirty="0">
                <a:solidFill>
                  <a:schemeClr val="bg1"/>
                </a:solidFill>
                <a:latin typeface="Times New Roman" panose="02020603050405020304" pitchFamily="18" charset="0"/>
                <a:ea typeface="Times New Roman" panose="02020603050405020304" pitchFamily="18" charset="0"/>
              </a:rPr>
              <a:t>ả</a:t>
            </a:r>
            <a:r>
              <a:rPr lang="vi-VN" sz="2000" i="1" dirty="0">
                <a:solidFill>
                  <a:schemeClr val="bg1"/>
                </a:solidFill>
                <a:latin typeface="Times New Roman" panose="02020603050405020304" pitchFamily="18" charset="0"/>
                <a:ea typeface="Times New Roman" panose="02020603050405020304" pitchFamily="18" charset="0"/>
              </a:rPr>
              <a:t>n ứng hoá học? </a:t>
            </a:r>
            <a:endParaRPr lang="vi-VN" sz="2000" i="1" dirty="0">
              <a:solidFill>
                <a:schemeClr val="bg1"/>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277776" y="897490"/>
            <a:ext cx="5863378" cy="1323439"/>
          </a:xfrm>
          <a:prstGeom prst="rect">
            <a:avLst/>
          </a:prstGeom>
          <a:noFill/>
        </p:spPr>
        <p:txBody>
          <a:bodyPr wrap="square">
            <a:spAutoFit/>
          </a:bodyPr>
          <a:lstStyle/>
          <a:p>
            <a:pPr algn="just"/>
            <a:r>
              <a:rPr lang="vi-VN" sz="2000" i="1" dirty="0">
                <a:solidFill>
                  <a:schemeClr val="bg1"/>
                </a:solidFill>
                <a:latin typeface="Times New Roman" panose="02020603050405020304" pitchFamily="18" charset="0"/>
                <a:ea typeface="Times New Roman" panose="02020603050405020304" pitchFamily="18" charset="0"/>
              </a:rPr>
              <a:t>N</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u yêu c</a:t>
            </a:r>
            <a:r>
              <a:rPr lang="en-US" sz="2000" i="1" dirty="0">
                <a:solidFill>
                  <a:schemeClr val="bg1"/>
                </a:solidFill>
                <a:latin typeface="Times New Roman" panose="02020603050405020304" pitchFamily="18" charset="0"/>
                <a:ea typeface="Times New Roman" panose="02020603050405020304" pitchFamily="18" charset="0"/>
              </a:rPr>
              <a:t>ầ</a:t>
            </a:r>
            <a:r>
              <a:rPr lang="vi-VN" sz="2000" i="1" dirty="0">
                <a:solidFill>
                  <a:schemeClr val="bg1"/>
                </a:solidFill>
                <a:latin typeface="Times New Roman" panose="02020603050405020304" pitchFamily="18" charset="0"/>
                <a:ea typeface="Times New Roman" panose="02020603050405020304" pitchFamily="18" charset="0"/>
              </a:rPr>
              <a:t>u đ</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m s</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 lượng viên gạch </a:t>
            </a:r>
            <a:r>
              <a:rPr lang="en-US" sz="2000" i="1" dirty="0" err="1">
                <a:solidFill>
                  <a:schemeClr val="bg1"/>
                </a:solidFill>
                <a:latin typeface="Times New Roman" panose="02020603050405020304" pitchFamily="18" charset="0"/>
                <a:ea typeface="Times New Roman" panose="02020603050405020304" pitchFamily="18" charset="0"/>
              </a:rPr>
              <a:t>để</a:t>
            </a:r>
            <a:r>
              <a:rPr lang="vi-VN" sz="2000" i="1" dirty="0">
                <a:solidFill>
                  <a:schemeClr val="bg1"/>
                </a:solidFill>
                <a:latin typeface="Times New Roman" panose="02020603050405020304" pitchFamily="18" charset="0"/>
                <a:ea typeface="Times New Roman" panose="02020603050405020304" pitchFamily="18" charset="0"/>
              </a:rPr>
              <a:t> xây bức tường c</a:t>
            </a:r>
            <a:r>
              <a:rPr lang="en-US" sz="2000" i="1" dirty="0">
                <a:solidFill>
                  <a:schemeClr val="bg1"/>
                </a:solidFill>
                <a:latin typeface="Times New Roman" panose="02020603050405020304" pitchFamily="18" charset="0"/>
                <a:ea typeface="Times New Roman" panose="02020603050405020304" pitchFamily="18" charset="0"/>
              </a:rPr>
              <a:t>ủ</a:t>
            </a:r>
            <a:r>
              <a:rPr lang="vi-VN" sz="2000" i="1" dirty="0">
                <a:solidFill>
                  <a:schemeClr val="bg1"/>
                </a:solidFill>
                <a:latin typeface="Times New Roman" panose="02020603050405020304" pitchFamily="18" charset="0"/>
                <a:ea typeface="Times New Roman" panose="02020603050405020304" pitchFamily="18" charset="0"/>
              </a:rPr>
              <a:t>a lâu đài (hình 4.1) và đ</a:t>
            </a:r>
            <a:r>
              <a:rPr lang="en-US" sz="2000" i="1" dirty="0">
                <a:solidFill>
                  <a:schemeClr val="bg1"/>
                </a:solidFill>
                <a:latin typeface="Times New Roman" panose="02020603050405020304" pitchFamily="18" charset="0"/>
                <a:ea typeface="Times New Roman" panose="02020603050405020304" pitchFamily="18" charset="0"/>
              </a:rPr>
              <a:t>ế</a:t>
            </a:r>
            <a:r>
              <a:rPr lang="vi-VN" sz="2000" i="1" dirty="0">
                <a:solidFill>
                  <a:schemeClr val="bg1"/>
                </a:solidFill>
                <a:latin typeface="Times New Roman" panose="02020603050405020304" pitchFamily="18" charset="0"/>
                <a:ea typeface="Times New Roman" panose="02020603050405020304" pitchFamily="18" charset="0"/>
              </a:rPr>
              <a:t>m s</a:t>
            </a:r>
            <a:r>
              <a:rPr lang="en-US" sz="2000" i="1" dirty="0">
                <a:solidFill>
                  <a:schemeClr val="bg1"/>
                </a:solidFill>
                <a:latin typeface="Times New Roman" panose="02020603050405020304" pitchFamily="18" charset="0"/>
                <a:ea typeface="Times New Roman" panose="02020603050405020304" pitchFamily="18" charset="0"/>
              </a:rPr>
              <a:t>ố</a:t>
            </a:r>
            <a:r>
              <a:rPr lang="vi-VN" sz="2000" i="1" dirty="0">
                <a:solidFill>
                  <a:schemeClr val="bg1"/>
                </a:solidFill>
                <a:latin typeface="Times New Roman" panose="02020603050405020304" pitchFamily="18" charset="0"/>
                <a:ea typeface="Times New Roman" panose="02020603050405020304" pitchFamily="18" charset="0"/>
              </a:rPr>
              <a:t> lượng hạt cát </a:t>
            </a:r>
            <a:r>
              <a:rPr lang="en-US" sz="2000" i="1" dirty="0" err="1">
                <a:solidFill>
                  <a:schemeClr val="bg1"/>
                </a:solidFill>
                <a:latin typeface="Times New Roman" panose="02020603050405020304" pitchFamily="18" charset="0"/>
                <a:ea typeface="Times New Roman" panose="02020603050405020304" pitchFamily="18" charset="0"/>
              </a:rPr>
              <a:t>để</a:t>
            </a:r>
            <a:r>
              <a:rPr lang="vi-VN" sz="2000" i="1" dirty="0">
                <a:solidFill>
                  <a:schemeClr val="bg1"/>
                </a:solidFill>
                <a:latin typeface="Times New Roman" panose="02020603050405020304" pitchFamily="18" charset="0"/>
                <a:ea typeface="Times New Roman" panose="02020603050405020304" pitchFamily="18" charset="0"/>
              </a:rPr>
              <a:t> xây bức tường của lâu dài bằng cát (hình 4.2), yêu c</a:t>
            </a:r>
            <a:r>
              <a:rPr lang="en-US" sz="2000" i="1" dirty="0">
                <a:solidFill>
                  <a:schemeClr val="bg1"/>
                </a:solidFill>
                <a:latin typeface="Times New Roman" panose="02020603050405020304" pitchFamily="18" charset="0"/>
                <a:ea typeface="Times New Roman" panose="02020603050405020304" pitchFamily="18" charset="0"/>
              </a:rPr>
              <a:t>ầ</a:t>
            </a:r>
            <a:r>
              <a:rPr lang="vi-VN" sz="2000" i="1" dirty="0">
                <a:solidFill>
                  <a:schemeClr val="bg1"/>
                </a:solidFill>
                <a:latin typeface="Times New Roman" panose="02020603050405020304" pitchFamily="18" charset="0"/>
                <a:ea typeface="Times New Roman" panose="02020603050405020304" pitchFamily="18" charset="0"/>
              </a:rPr>
              <a:t>u nào có th</a:t>
            </a:r>
            <a:r>
              <a:rPr lang="en-US" sz="2000" i="1" dirty="0">
                <a:solidFill>
                  <a:schemeClr val="bg1"/>
                </a:solidFill>
                <a:latin typeface="Times New Roman" panose="02020603050405020304" pitchFamily="18" charset="0"/>
                <a:ea typeface="Times New Roman" panose="02020603050405020304" pitchFamily="18" charset="0"/>
              </a:rPr>
              <a:t>ể</a:t>
            </a:r>
            <a:r>
              <a:rPr lang="vi-VN" sz="2000" i="1" dirty="0">
                <a:solidFill>
                  <a:schemeClr val="bg1"/>
                </a:solidFill>
                <a:latin typeface="Times New Roman" panose="02020603050405020304" pitchFamily="18" charset="0"/>
                <a:ea typeface="Times New Roman" panose="02020603050405020304" pitchFamily="18" charset="0"/>
              </a:rPr>
              <a:t> thực hiện </a:t>
            </a:r>
            <a:r>
              <a:rPr lang="en-US" sz="2000" i="1" dirty="0">
                <a:solidFill>
                  <a:schemeClr val="bg1"/>
                </a:solidFill>
                <a:latin typeface="Times New Roman" panose="02020603050405020304" pitchFamily="18" charset="0"/>
                <a:ea typeface="Times New Roman" panose="02020603050405020304" pitchFamily="18" charset="0"/>
              </a:rPr>
              <a:t>đ</a:t>
            </a:r>
            <a:r>
              <a:rPr lang="vi-VN" sz="2000" i="1" dirty="0">
                <a:solidFill>
                  <a:schemeClr val="bg1"/>
                </a:solidFill>
                <a:latin typeface="Times New Roman" panose="02020603050405020304" pitchFamily="18" charset="0"/>
                <a:ea typeface="Times New Roman" panose="02020603050405020304" pitchFamily="18" charset="0"/>
              </a:rPr>
              <a:t>ược? V</a:t>
            </a:r>
            <a:r>
              <a:rPr lang="en-US" sz="2000" i="1" dirty="0">
                <a:solidFill>
                  <a:schemeClr val="bg1"/>
                </a:solidFill>
                <a:latin typeface="Times New Roman" panose="02020603050405020304" pitchFamily="18" charset="0"/>
                <a:ea typeface="Times New Roman" panose="02020603050405020304" pitchFamily="18" charset="0"/>
              </a:rPr>
              <a:t>ì</a:t>
            </a:r>
            <a:r>
              <a:rPr lang="vi-VN" sz="2000" i="1" dirty="0">
                <a:solidFill>
                  <a:schemeClr val="bg1"/>
                </a:solidFill>
                <a:latin typeface="Times New Roman" panose="02020603050405020304" pitchFamily="18" charset="0"/>
                <a:ea typeface="Times New Roman" panose="02020603050405020304" pitchFamily="18" charset="0"/>
              </a:rPr>
              <a:t> sao?</a:t>
            </a:r>
            <a:endParaRPr lang="en-US" sz="2000" dirty="0">
              <a:solidFill>
                <a:schemeClr val="bg1"/>
              </a:solidFill>
            </a:endParaRPr>
          </a:p>
        </p:txBody>
      </p:sp>
      <p:sp>
        <p:nvSpPr>
          <p:cNvPr id="8" name="TextBox 7"/>
          <p:cNvSpPr txBox="1"/>
          <p:nvPr/>
        </p:nvSpPr>
        <p:spPr>
          <a:xfrm>
            <a:off x="2150532" y="240876"/>
            <a:ext cx="2032000" cy="584775"/>
          </a:xfrm>
          <a:prstGeom prst="rect">
            <a:avLst/>
          </a:prstGeom>
          <a:solidFill>
            <a:schemeClr val="bg1"/>
          </a:solidFill>
        </p:spPr>
        <p:txBody>
          <a:bodyPr wrap="square" rtlCol="0">
            <a:spAutoFit/>
          </a:bodyPr>
          <a:lstStyle/>
          <a:p>
            <a:pPr algn="ctr"/>
            <a:r>
              <a:rPr lang="en-US" sz="3200" b="1" i="1" dirty="0" err="1">
                <a:solidFill>
                  <a:srgbClr val="C00000"/>
                </a:solidFill>
                <a:latin typeface="Times New Roman" panose="02020603050405020304" pitchFamily="18" charset="0"/>
                <a:cs typeface="Times New Roman" panose="02020603050405020304" pitchFamily="18" charset="0"/>
              </a:rPr>
              <a:t>Mở</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đầu</a:t>
            </a:r>
            <a:endParaRPr lang="en-US" sz="3200"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079" y="296127"/>
            <a:ext cx="5364700" cy="1698878"/>
          </a:xfrm>
          <a:ln w="38100">
            <a:prstDash val="lgDash"/>
          </a:ln>
        </p:spPr>
        <p:style>
          <a:lnRef idx="2">
            <a:schemeClr val="accent2"/>
          </a:lnRef>
          <a:fillRef idx="1">
            <a:schemeClr val="lt1"/>
          </a:fillRef>
          <a:effectRef idx="0">
            <a:schemeClr val="accent2"/>
          </a:effectRef>
          <a:fontRef idx="minor">
            <a:schemeClr val="dk1"/>
          </a:fontRef>
        </p:style>
        <p:txBody>
          <a:bodyPr/>
          <a:lstStyle/>
          <a:p>
            <a:pPr algn="just"/>
            <a:r>
              <a:rPr lang="vi-VN" sz="2400" i="1" dirty="0">
                <a:solidFill>
                  <a:schemeClr val="tx1"/>
                </a:solidFill>
                <a:latin typeface="Times New Roman" panose="02020603050405020304" pitchFamily="18" charset="0"/>
                <a:ea typeface="Times New Roman" panose="02020603050405020304" pitchFamily="18" charset="0"/>
              </a:rPr>
              <a:t>Đ</a:t>
            </a:r>
            <a:r>
              <a:rPr lang="en-US" sz="2400" i="1" dirty="0">
                <a:solidFill>
                  <a:schemeClr val="tx1"/>
                </a:solidFill>
                <a:latin typeface="Times New Roman" panose="02020603050405020304" pitchFamily="18" charset="0"/>
                <a:ea typeface="Times New Roman" panose="02020603050405020304" pitchFamily="18" charset="0"/>
              </a:rPr>
              <a:t>ố</a:t>
            </a:r>
            <a:r>
              <a:rPr lang="vi-VN" sz="2400" i="1" dirty="0">
                <a:solidFill>
                  <a:schemeClr val="tx1"/>
                </a:solidFill>
                <a:latin typeface="Times New Roman" panose="02020603050405020304" pitchFamily="18" charset="0"/>
                <a:ea typeface="Times New Roman" panose="02020603050405020304" pitchFamily="18" charset="0"/>
              </a:rPr>
              <a:t>t cháy hoàn toàn 6 gam carbon trong khí oxygen. Tính s</a:t>
            </a:r>
            <a:r>
              <a:rPr lang="en-US" sz="2400" i="1" dirty="0">
                <a:solidFill>
                  <a:schemeClr val="tx1"/>
                </a:solidFill>
                <a:latin typeface="Times New Roman" panose="02020603050405020304" pitchFamily="18" charset="0"/>
                <a:ea typeface="Times New Roman" panose="02020603050405020304" pitchFamily="18" charset="0"/>
              </a:rPr>
              <a:t>ố</a:t>
            </a:r>
            <a:r>
              <a:rPr lang="vi-VN" sz="2400" i="1" dirty="0">
                <a:solidFill>
                  <a:schemeClr val="tx1"/>
                </a:solidFill>
                <a:latin typeface="Times New Roman" panose="02020603050405020304" pitchFamily="18" charset="0"/>
                <a:ea typeface="Times New Roman" panose="02020603050405020304" pitchFamily="18" charset="0"/>
              </a:rPr>
              <a:t> mol carbon </a:t>
            </a:r>
            <a:r>
              <a:rPr lang="en-US" sz="2400" i="1" dirty="0">
                <a:solidFill>
                  <a:schemeClr val="tx1"/>
                </a:solidFill>
                <a:latin typeface="Times New Roman" panose="02020603050405020304" pitchFamily="18" charset="0"/>
                <a:ea typeface="Times New Roman" panose="02020603050405020304" pitchFamily="18" charset="0"/>
              </a:rPr>
              <a:t>đ</a:t>
            </a:r>
            <a:r>
              <a:rPr lang="vi-VN" sz="2400" i="1" dirty="0">
                <a:solidFill>
                  <a:schemeClr val="tx1"/>
                </a:solidFill>
                <a:latin typeface="Times New Roman" panose="02020603050405020304" pitchFamily="18" charset="0"/>
                <a:ea typeface="Times New Roman" panose="02020603050405020304" pitchFamily="18" charset="0"/>
              </a:rPr>
              <a:t>ã bị </a:t>
            </a:r>
            <a:r>
              <a:rPr lang="en-US" sz="2400" i="1" dirty="0" err="1">
                <a:solidFill>
                  <a:schemeClr val="tx1"/>
                </a:solidFill>
                <a:latin typeface="Times New Roman" panose="02020603050405020304" pitchFamily="18" charset="0"/>
                <a:ea typeface="Times New Roman" panose="02020603050405020304" pitchFamily="18" charset="0"/>
              </a:rPr>
              <a:t>đố</a:t>
            </a:r>
            <a:r>
              <a:rPr lang="vi-VN" sz="2400" i="1" dirty="0">
                <a:solidFill>
                  <a:schemeClr val="tx1"/>
                </a:solidFill>
                <a:latin typeface="Times New Roman" panose="02020603050405020304" pitchFamily="18" charset="0"/>
                <a:ea typeface="Times New Roman" panose="02020603050405020304" pitchFamily="18" charset="0"/>
              </a:rPr>
              <a:t>t cháy, biết kh</a:t>
            </a:r>
            <a:r>
              <a:rPr lang="en-US" sz="2400" i="1" dirty="0">
                <a:solidFill>
                  <a:schemeClr val="tx1"/>
                </a:solidFill>
                <a:latin typeface="Times New Roman" panose="02020603050405020304" pitchFamily="18" charset="0"/>
                <a:ea typeface="Times New Roman" panose="02020603050405020304" pitchFamily="18" charset="0"/>
              </a:rPr>
              <a:t>ố</a:t>
            </a:r>
            <a:r>
              <a:rPr lang="vi-VN" sz="2400" i="1" dirty="0">
                <a:solidFill>
                  <a:schemeClr val="tx1"/>
                </a:solidFill>
                <a:latin typeface="Times New Roman" panose="02020603050405020304" pitchFamily="18" charset="0"/>
                <a:ea typeface="Times New Roman" panose="02020603050405020304" pitchFamily="18" charset="0"/>
              </a:rPr>
              <a:t>i lượng mol c</a:t>
            </a:r>
            <a:r>
              <a:rPr lang="en-US" sz="2400" i="1" dirty="0">
                <a:solidFill>
                  <a:schemeClr val="tx1"/>
                </a:solidFill>
                <a:latin typeface="Times New Roman" panose="02020603050405020304" pitchFamily="18" charset="0"/>
                <a:ea typeface="Times New Roman" panose="02020603050405020304" pitchFamily="18" charset="0"/>
              </a:rPr>
              <a:t>ủ</a:t>
            </a:r>
            <a:r>
              <a:rPr lang="vi-VN" sz="2400" i="1" dirty="0">
                <a:solidFill>
                  <a:schemeClr val="tx1"/>
                </a:solidFill>
                <a:latin typeface="Times New Roman" panose="02020603050405020304" pitchFamily="18" charset="0"/>
                <a:ea typeface="Times New Roman" panose="02020603050405020304" pitchFamily="18" charset="0"/>
              </a:rPr>
              <a:t>a carbon là 12 gam/mol</a:t>
            </a:r>
            <a:endParaRPr lang="vi-VN" sz="2400" i="1" dirty="0">
              <a:solidFill>
                <a:schemeClr val="tx1"/>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174978" y="883956"/>
            <a:ext cx="1247422" cy="523220"/>
          </a:xfrm>
          <a:prstGeom prst="rect">
            <a:avLst/>
          </a:prstGeom>
          <a:noFill/>
        </p:spPr>
        <p:txBody>
          <a:bodyPr wrap="square">
            <a:spAutoFit/>
          </a:bodyPr>
          <a:lstStyle/>
          <a:p>
            <a:r>
              <a:rPr lang="en-US" sz="2800" b="1" i="1" dirty="0" err="1">
                <a:solidFill>
                  <a:srgbClr val="C00000"/>
                </a:solidFill>
                <a:latin typeface="Times New Roman" panose="02020603050405020304" pitchFamily="18" charset="0"/>
                <a:ea typeface="Times New Roman" panose="02020603050405020304" pitchFamily="18" charset="0"/>
              </a:rPr>
              <a:t>Ví</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dụ</a:t>
            </a:r>
            <a:r>
              <a:rPr lang="en-US" sz="2800" b="1" i="1" dirty="0">
                <a:solidFill>
                  <a:srgbClr val="C00000"/>
                </a:solidFill>
                <a:latin typeface="Times New Roman" panose="02020603050405020304" pitchFamily="18" charset="0"/>
                <a:ea typeface="Times New Roman" panose="02020603050405020304" pitchFamily="18" charset="0"/>
              </a:rPr>
              <a:t>: </a:t>
            </a:r>
            <a:endParaRPr lang="en-US" sz="2800" dirty="0"/>
          </a:p>
        </p:txBody>
      </p:sp>
      <p:sp>
        <p:nvSpPr>
          <p:cNvPr id="5" name="TextBox 4"/>
          <p:cNvSpPr txBox="1"/>
          <p:nvPr/>
        </p:nvSpPr>
        <p:spPr>
          <a:xfrm>
            <a:off x="3948289" y="2054616"/>
            <a:ext cx="1247422" cy="461665"/>
          </a:xfrm>
          <a:prstGeom prst="rect">
            <a:avLst/>
          </a:prstGeom>
          <a:noFill/>
        </p:spPr>
        <p:txBody>
          <a:bodyPr wrap="square">
            <a:spAutoFit/>
          </a:bodyPr>
          <a:lstStyle/>
          <a:p>
            <a:r>
              <a:rPr lang="en-US" sz="2400" b="1" i="1" dirty="0" err="1">
                <a:solidFill>
                  <a:srgbClr val="C00000"/>
                </a:solidFill>
                <a:latin typeface="Times New Roman" panose="02020603050405020304" pitchFamily="18" charset="0"/>
                <a:ea typeface="Times New Roman" panose="02020603050405020304" pitchFamily="18" charset="0"/>
              </a:rPr>
              <a:t>Lời</a:t>
            </a:r>
            <a:r>
              <a:rPr lang="en-US" sz="2400" b="1" i="1" dirty="0">
                <a:solidFill>
                  <a:srgbClr val="C00000"/>
                </a:solidFill>
                <a:latin typeface="Times New Roman" panose="02020603050405020304" pitchFamily="18" charset="0"/>
                <a:ea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rPr>
              <a:t>giải</a:t>
            </a:r>
            <a:endParaRPr lang="en-US" sz="2400" dirty="0"/>
          </a:p>
        </p:txBody>
      </p:sp>
      <p:sp>
        <p:nvSpPr>
          <p:cNvPr id="7" name="TextBox 6"/>
          <p:cNvSpPr txBox="1"/>
          <p:nvPr/>
        </p:nvSpPr>
        <p:spPr>
          <a:xfrm>
            <a:off x="2054578" y="2417861"/>
            <a:ext cx="4803422"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Gọi s</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mol carbon 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t</a:t>
            </a:r>
            <a:r>
              <a:rPr lang="en-US" sz="2400" dirty="0">
                <a:latin typeface="Times New Roman" panose="02020603050405020304" pitchFamily="18" charset="0"/>
                <a:ea typeface="Courier New" panose="02070309020205020404" pitchFamily="49" charset="0"/>
                <a:cs typeface="Times New Roman" panose="02020603050405020304" pitchFamily="18" charset="0"/>
              </a:rPr>
              <a:t>ì</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 là n mol.</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054578" y="2939137"/>
            <a:ext cx="4803422" cy="920701"/>
          </a:xfrm>
          <a:prstGeom prst="rect">
            <a:avLst/>
          </a:prstGeom>
          <a:noFill/>
        </p:spPr>
        <p:txBody>
          <a:bodyPr wrap="square">
            <a:spAutoFit/>
          </a:bodyPr>
          <a:lstStyle/>
          <a:p>
            <a:pPr marL="0" marR="0">
              <a:lnSpc>
                <a:spcPct val="117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Ta có: 1 mol carbon nặng 12 gam, n mol carbon nặng 6 gam.</a:t>
            </a:r>
            <a:endParaRPr lang="en-US" sz="2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TextBox 9"/>
              <p:cNvSpPr txBox="1"/>
              <p:nvPr/>
            </p:nvSpPr>
            <p:spPr>
              <a:xfrm>
                <a:off x="2170289" y="3859838"/>
                <a:ext cx="4803422" cy="718145"/>
              </a:xfrm>
              <a:prstGeom prst="rect">
                <a:avLst/>
              </a:prstGeom>
              <a:noFill/>
            </p:spPr>
            <p:txBody>
              <a:bodyPr wrap="square">
                <a:spAutoFit/>
              </a:bodyPr>
              <a:lstStyle/>
              <a:p>
                <a:pPr marL="0" marR="0">
                  <a:lnSpc>
                    <a:spcPct val="117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Vậy</a:t>
                </a:r>
                <a:r>
                  <a:rPr lang="en-US" sz="2400" dirty="0">
                    <a:effectLst/>
                    <a:latin typeface="Times New Roman" panose="02020603050405020304" pitchFamily="18" charset="0"/>
                    <a:ea typeface="Times New Roman" panose="02020603050405020304" pitchFamily="18" charset="0"/>
                  </a:rPr>
                  <a:t> n = </a:t>
                </a:r>
                <a14:m>
                  <m:oMath xmlns:m="http://schemas.openxmlformats.org/officeDocument/2006/math">
                    <m:f>
                      <m:fPr>
                        <m:ctrlPr>
                          <a:rPr lang="en-US" sz="2400" i="1" smtClean="0">
                            <a:effectLst/>
                            <a:latin typeface="Cambria Math" panose="02040503050406030204" pitchFamily="18" charset="0"/>
                          </a:rPr>
                        </m:ctrlPr>
                      </m:fPr>
                      <m:num>
                        <m:r>
                          <a:rPr lang="en-US" sz="2400" b="0" i="0" smtClean="0">
                            <a:effectLst/>
                            <a:latin typeface="Cambria Math" panose="02040503050406030204" pitchFamily="18" charset="0"/>
                          </a:rPr>
                          <m:t>6</m:t>
                        </m:r>
                      </m:num>
                      <m:den>
                        <m:r>
                          <a:rPr lang="en-US" sz="2400" b="0" i="0" smtClean="0">
                            <a:effectLst/>
                            <a:latin typeface="Cambria Math" panose="02040503050406030204" pitchFamily="18" charset="0"/>
                          </a:rPr>
                          <m:t>12</m:t>
                        </m:r>
                      </m:den>
                    </m:f>
                    <m:r>
                      <a:rPr lang="en-US" sz="2400" b="0" i="0" smtClean="0">
                        <a:effectLst/>
                        <a:latin typeface="Cambria Math" panose="02040503050406030204" pitchFamily="18" charset="0"/>
                      </a:rPr>
                      <m:t>=</m:t>
                    </m:r>
                    <m:r>
                      <a:rPr lang="en-US" sz="2400" b="0" i="0" smtClean="0">
                        <a:effectLst/>
                        <a:latin typeface="Cambria Math" panose="02040503050406030204" pitchFamily="18" charset="0"/>
                      </a:rPr>
                      <m:t>0</m:t>
                    </m:r>
                    <m:r>
                      <a:rPr lang="en-US" sz="2400" b="0" i="0" smtClean="0">
                        <a:effectLst/>
                        <a:latin typeface="Cambria Math" panose="02040503050406030204" pitchFamily="18" charset="0"/>
                      </a:rPr>
                      <m:t>,</m:t>
                    </m:r>
                    <m:r>
                      <a:rPr lang="en-US" sz="2400" b="0" i="0" smtClean="0">
                        <a:effectLst/>
                        <a:latin typeface="Cambria Math" panose="02040503050406030204" pitchFamily="18" charset="0"/>
                      </a:rPr>
                      <m:t>5</m:t>
                    </m:r>
                    <m:r>
                      <a:rPr lang="en-US" sz="2400" b="0" i="0" smtClean="0">
                        <a:effectLst/>
                        <a:latin typeface="Cambria Math" panose="02040503050406030204" pitchFamily="18" charset="0"/>
                      </a:rPr>
                      <m:t> </m:t>
                    </m:r>
                    <m:r>
                      <m:rPr>
                        <m:sty m:val="p"/>
                      </m:rPr>
                      <a:rPr lang="en-US" sz="2400" b="0" i="0" smtClean="0">
                        <a:effectLst/>
                        <a:latin typeface="Cambria Math" panose="02040503050406030204" pitchFamily="18" charset="0"/>
                      </a:rPr>
                      <m:t>mol</m:t>
                    </m:r>
                  </m:oMath>
                </a14:m>
                <a:endParaRPr lang="en-US" sz="2400" dirty="0">
                  <a:effectLst/>
                  <a:latin typeface="Times New Roman" panose="02020603050405020304" pitchFamily="18" charset="0"/>
                  <a:ea typeface="Times New Roman" panose="02020603050405020304" pitchFamily="18"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170289" y="3859838"/>
                <a:ext cx="4803422" cy="718145"/>
              </a:xfrm>
              <a:prstGeom prst="rect">
                <a:avLst/>
              </a:prstGeom>
              <a:blipFill rotWithShape="1">
                <a:blip r:embed="rId1"/>
                <a:stretch>
                  <a:fillRect l="-10" t="-43" r="3" b="37"/>
                </a:stretch>
              </a:blipFill>
            </p:spPr>
            <p:txBody>
              <a:bodyPr/>
              <a:lstStyle/>
              <a:p>
                <a:r>
                  <a:rPr lang="en-US" altLang="en-US">
                    <a:noFill/>
                  </a:rPr>
                  <a:t> </a:t>
                </a:r>
              </a:p>
            </p:txBody>
          </p:sp>
        </mc:Fallback>
      </mc:AlternateContent>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191911" y="1422603"/>
            <a:ext cx="3286565" cy="3286565"/>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2652888" y="1127117"/>
                <a:ext cx="5802489" cy="17537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3200" i="1">
                            <a:solidFill>
                              <a:srgbClr val="FF0000"/>
                            </a:solidFill>
                            <a:latin typeface="Cambria Math" panose="02040503050406030204" pitchFamily="18" charset="0"/>
                          </a:rPr>
                        </m:ctrlPr>
                      </m:fPr>
                      <m:num>
                        <m:r>
                          <m:rPr>
                            <m:sty m:val="p"/>
                          </m:rPr>
                          <a:rPr lang="en-US" sz="3200" b="0" i="0" smtClean="0">
                            <a:solidFill>
                              <a:srgbClr val="FF0000"/>
                            </a:solidFill>
                            <a:latin typeface="Cambria Math" panose="02040503050406030204" pitchFamily="18" charset="0"/>
                          </a:rPr>
                          <m:t>m</m:t>
                        </m:r>
                      </m:num>
                      <m:den>
                        <m:r>
                          <m:rPr>
                            <m:sty m:val="p"/>
                          </m:rPr>
                          <a:rPr lang="en-US" sz="3200" b="0" i="0" smtClean="0">
                            <a:solidFill>
                              <a:srgbClr val="FF0000"/>
                            </a:solidFill>
                            <a:latin typeface="Cambria Math" panose="02040503050406030204" pitchFamily="18" charset="0"/>
                          </a:rPr>
                          <m:t>M</m:t>
                        </m:r>
                      </m:den>
                    </m:f>
                    <m:r>
                      <a:rPr lang="en-US" sz="3200" b="0" i="0" smtClean="0">
                        <a:solidFill>
                          <a:srgbClr val="FF0000"/>
                        </a:solidFill>
                        <a:latin typeface="Cambria Math" panose="02040503050406030204" pitchFamily="18" charset="0"/>
                      </a:rPr>
                      <m:t> </m:t>
                    </m:r>
                    <m:d>
                      <m:dPr>
                        <m:ctrlPr>
                          <a:rPr lang="en-US" sz="3200" b="0" i="1" smtClean="0">
                            <a:solidFill>
                              <a:srgbClr val="FF0000"/>
                            </a:solidFill>
                            <a:latin typeface="Cambria Math" panose="02040503050406030204" pitchFamily="18" charset="0"/>
                          </a:rPr>
                        </m:ctrlPr>
                      </m:dPr>
                      <m:e>
                        <m:r>
                          <m:rPr>
                            <m:sty m:val="p"/>
                          </m:rPr>
                          <a:rPr lang="en-US" sz="3200" b="0" i="0" smtClean="0">
                            <a:solidFill>
                              <a:srgbClr val="FF0000"/>
                            </a:solidFill>
                            <a:latin typeface="Cambria Math" panose="02040503050406030204" pitchFamily="18" charset="0"/>
                          </a:rPr>
                          <m:t>mol</m:t>
                        </m:r>
                      </m:e>
                    </m:d>
                  </m:oMath>
                </a14:m>
                <a:r>
                  <a:rPr lang="en-US" sz="2800" dirty="0">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m = n x M  (gam)</a:t>
                </a:r>
                <a:endParaRPr lang="en-US" sz="2800" dirty="0">
                  <a:solidFill>
                    <a:srgbClr val="C0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 </a:t>
                </a:r>
                <a:r>
                  <a:rPr lang="en-US" sz="2800" dirty="0">
                    <a:solidFill>
                      <a:srgbClr val="C00000"/>
                    </a:solidFill>
                    <a:latin typeface="Times New Roman" panose="02020603050405020304" pitchFamily="18" charset="0"/>
                    <a:cs typeface="Times New Roman" panose="02020603050405020304" pitchFamily="18" charset="0"/>
                  </a:rPr>
                  <a:t>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solidFill>
                              <a:srgbClr val="C00000"/>
                            </a:solidFill>
                            <a:latin typeface="Cambria Math" panose="02040503050406030204" pitchFamily="18" charset="0"/>
                          </a:rPr>
                        </m:ctrlPr>
                      </m:fPr>
                      <m:num>
                        <m:r>
                          <m:rPr>
                            <m:sty m:val="p"/>
                          </m:rPr>
                          <a:rPr lang="en-US" sz="2800" i="0">
                            <a:solidFill>
                              <a:srgbClr val="C00000"/>
                            </a:solidFill>
                            <a:latin typeface="Cambria Math" panose="02040503050406030204" pitchFamily="18" charset="0"/>
                          </a:rPr>
                          <m:t>m</m:t>
                        </m:r>
                      </m:num>
                      <m:den>
                        <m:r>
                          <m:rPr>
                            <m:sty m:val="p"/>
                          </m:rPr>
                          <a:rPr lang="en-US" sz="2800" b="0" i="0" smtClean="0">
                            <a:solidFill>
                              <a:srgbClr val="C00000"/>
                            </a:solidFill>
                            <a:latin typeface="Cambria Math" panose="02040503050406030204" pitchFamily="18" charset="0"/>
                          </a:rPr>
                          <m:t>n</m:t>
                        </m:r>
                      </m:den>
                    </m:f>
                    <m:r>
                      <a:rPr lang="en-US" sz="2800" i="0">
                        <a:solidFill>
                          <a:srgbClr val="C00000"/>
                        </a:solidFill>
                        <a:latin typeface="Cambria Math" panose="02040503050406030204" pitchFamily="18" charset="0"/>
                      </a:rPr>
                      <m:t> </m:t>
                    </m:r>
                    <m:d>
                      <m:dPr>
                        <m:ctrlPr>
                          <a:rPr lang="en-US" sz="2800" i="1">
                            <a:solidFill>
                              <a:srgbClr val="C00000"/>
                            </a:solidFill>
                            <a:latin typeface="Cambria Math" panose="02040503050406030204" pitchFamily="18" charset="0"/>
                          </a:rPr>
                        </m:ctrlPr>
                      </m:dPr>
                      <m:e>
                        <m:r>
                          <m:rPr>
                            <m:sty m:val="p"/>
                          </m:rPr>
                          <a:rPr lang="en-US" sz="2800" b="0" i="0" smtClean="0">
                            <a:solidFill>
                              <a:srgbClr val="C00000"/>
                            </a:solidFill>
                            <a:latin typeface="Cambria Math" panose="02040503050406030204" pitchFamily="18" charset="0"/>
                          </a:rPr>
                          <m:t>gam</m:t>
                        </m:r>
                        <m:r>
                          <a:rPr lang="en-US" sz="2800" b="0" i="0" smtClean="0">
                            <a:solidFill>
                              <a:srgbClr val="C00000"/>
                            </a:solidFill>
                            <a:latin typeface="Cambria Math" panose="02040503050406030204" pitchFamily="18" charset="0"/>
                          </a:rPr>
                          <m:t>/</m:t>
                        </m:r>
                        <m:r>
                          <m:rPr>
                            <m:sty m:val="p"/>
                          </m:rPr>
                          <a:rPr lang="en-US" sz="2800" i="0">
                            <a:solidFill>
                              <a:srgbClr val="C00000"/>
                            </a:solidFill>
                            <a:latin typeface="Cambria Math" panose="02040503050406030204" pitchFamily="18" charset="0"/>
                          </a:rPr>
                          <m:t>mol</m:t>
                        </m:r>
                      </m:e>
                    </m:d>
                  </m:oMath>
                </a14:m>
                <a:endParaRPr lang="en-US" sz="2800" dirty="0">
                  <a:latin typeface="Times New Roman" panose="02020603050405020304" pitchFamily="18" charset="0"/>
                  <a:cs typeface="Times New Roman" panose="02020603050405020304"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652888" y="1127117"/>
                <a:ext cx="5802489" cy="1753750"/>
              </a:xfrm>
              <a:prstGeom prst="rect">
                <a:avLst/>
              </a:prstGeom>
              <a:blipFill rotWithShape="1">
                <a:blip r:embed="rId2"/>
                <a:stretch>
                  <a:fillRect l="-118" t="-398" r="-103" b="-333"/>
                </a:stretch>
              </a:blipFill>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
        <p:nvSpPr>
          <p:cNvPr id="15" name="TextBox 14"/>
          <p:cNvSpPr txBox="1"/>
          <p:nvPr/>
        </p:nvSpPr>
        <p:spPr>
          <a:xfrm>
            <a:off x="2898423" y="3010187"/>
            <a:ext cx="4667954" cy="1815882"/>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n là s</a:t>
            </a:r>
            <a:r>
              <a:rPr lang="en-US" sz="2800" i="1" dirty="0">
                <a:solidFill>
                  <a:srgbClr val="000000"/>
                </a:solidFill>
                <a:effectLst/>
                <a:latin typeface="Times New Roman" panose="02020603050405020304" pitchFamily="18" charset="0"/>
                <a:ea typeface="Times New Roman" panose="02020603050405020304" pitchFamily="18" charset="0"/>
              </a:rPr>
              <a:t>ố</a:t>
            </a:r>
            <a:r>
              <a:rPr lang="vi-VN" sz="2800" i="1" dirty="0">
                <a:solidFill>
                  <a:srgbClr val="000000"/>
                </a:solidFill>
                <a:effectLst/>
                <a:latin typeface="Times New Roman" panose="02020603050405020304" pitchFamily="18" charset="0"/>
                <a:ea typeface="Times New Roman" panose="02020603050405020304" pitchFamily="18" charset="0"/>
              </a:rPr>
              <a:t> mo</a:t>
            </a:r>
            <a:r>
              <a:rPr lang="en-US" sz="2800" i="1" dirty="0">
                <a:solidFill>
                  <a:srgbClr val="000000"/>
                </a:solidFill>
                <a:effectLst/>
                <a:latin typeface="Times New Roman" panose="02020603050405020304" pitchFamily="18" charset="0"/>
                <a:ea typeface="Times New Roman" panose="02020603050405020304" pitchFamily="18" charset="0"/>
              </a:rPr>
              <a:t>l</a:t>
            </a:r>
            <a:r>
              <a:rPr lang="vi-VN" sz="2800" i="1" dirty="0">
                <a:solidFill>
                  <a:srgbClr val="000000"/>
                </a:solidFill>
                <a:effectLst/>
                <a:latin typeface="Times New Roman" panose="02020603050405020304" pitchFamily="18" charset="0"/>
                <a:ea typeface="Times New Roman" panose="02020603050405020304" pitchFamily="18" charset="0"/>
              </a:rPr>
              <a:t> chất. </a:t>
            </a:r>
            <a:endParaRPr lang="en-US" sz="2800" i="1" dirty="0">
              <a:solidFill>
                <a:srgbClr val="000000"/>
              </a:solidFill>
              <a:effectLst/>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M là kh</a:t>
            </a:r>
            <a:r>
              <a:rPr lang="en-US" sz="2800" i="1" dirty="0">
                <a:solidFill>
                  <a:srgbClr val="000000"/>
                </a:solidFill>
                <a:effectLst/>
                <a:latin typeface="Times New Roman" panose="02020603050405020304" pitchFamily="18" charset="0"/>
                <a:ea typeface="Times New Roman" panose="02020603050405020304" pitchFamily="18" charset="0"/>
              </a:rPr>
              <a:t>ố</a:t>
            </a:r>
            <a:r>
              <a:rPr lang="vi-VN" sz="2800" i="1" dirty="0">
                <a:solidFill>
                  <a:srgbClr val="000000"/>
                </a:solidFill>
                <a:effectLst/>
                <a:latin typeface="Times New Roman" panose="02020603050405020304" pitchFamily="18" charset="0"/>
                <a:ea typeface="Times New Roman" panose="02020603050405020304" pitchFamily="18" charset="0"/>
              </a:rPr>
              <a:t>i lượng mol chất </a:t>
            </a:r>
            <a:endParaRPr lang="en-US" sz="2800" i="1" dirty="0">
              <a:solidFill>
                <a:srgbClr val="000000"/>
              </a:solidFill>
              <a:effectLst/>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m là khối lượng ch</a:t>
            </a:r>
            <a:r>
              <a:rPr lang="en-US" sz="2800" i="1" dirty="0">
                <a:solidFill>
                  <a:srgbClr val="000000"/>
                </a:solidFill>
                <a:effectLst/>
                <a:latin typeface="Times New Roman" panose="02020603050405020304" pitchFamily="18" charset="0"/>
                <a:ea typeface="Times New Roman" panose="02020603050405020304" pitchFamily="18" charset="0"/>
              </a:rPr>
              <a:t>ấ</a:t>
            </a:r>
            <a:r>
              <a:rPr lang="vi-VN" sz="2800" i="1" dirty="0">
                <a:solidFill>
                  <a:srgbClr val="000000"/>
                </a:solidFill>
                <a:effectLst/>
                <a:latin typeface="Times New Roman" panose="02020603050405020304" pitchFamily="18" charset="0"/>
                <a:ea typeface="Times New Roman" panose="02020603050405020304" pitchFamily="18" charset="0"/>
              </a:rPr>
              <a:t>t</a:t>
            </a:r>
            <a:endParaRPr lang="en-US" sz="2800" i="1"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1967023" y="416714"/>
            <a:ext cx="5050465"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Câu hỏi và bài tập</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723015" y="1331878"/>
            <a:ext cx="7921256"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buAutoNum type="arabicPeriod"/>
            </a:pPr>
            <a:r>
              <a:rPr lang="vi-VN" sz="2400" dirty="0">
                <a:solidFill>
                  <a:srgbClr val="FF0000"/>
                </a:solidFill>
                <a:latin typeface="Times New Roman" panose="02020603050405020304" pitchFamily="18" charset="0"/>
                <a:cs typeface="Times New Roman" panose="02020603050405020304" pitchFamily="18" charset="0"/>
              </a:rPr>
              <a:t>Tính số </a:t>
            </a:r>
            <a:r>
              <a:rPr lang="en-US" sz="2400" dirty="0">
                <a:solidFill>
                  <a:srgbClr val="FF0000"/>
                </a:solidFill>
                <a:latin typeface="Times New Roman" panose="02020603050405020304" pitchFamily="18" charset="0"/>
                <a:cs typeface="Times New Roman" panose="02020603050405020304" pitchFamily="18" charset="0"/>
              </a:rPr>
              <a:t>m</a:t>
            </a:r>
            <a:r>
              <a:rPr lang="vi-VN" sz="2400" dirty="0">
                <a:solidFill>
                  <a:srgbClr val="FF0000"/>
                </a:solidFill>
                <a:latin typeface="Times New Roman" panose="02020603050405020304" pitchFamily="18" charset="0"/>
                <a:cs typeface="Times New Roman" panose="02020603050405020304" pitchFamily="18" charset="0"/>
              </a:rPr>
              <a:t>ol của các chất sau:</a:t>
            </a:r>
            <a:endParaRPr lang="vi-VN" sz="2400" dirty="0">
              <a:solidFill>
                <a:srgbClr val="FF0000"/>
              </a:solidFill>
              <a:latin typeface="Times New Roman" panose="02020603050405020304" pitchFamily="18" charset="0"/>
              <a:cs typeface="Times New Roman" panose="02020603050405020304" pitchFamily="18" charset="0"/>
            </a:endParaRPr>
          </a:p>
          <a:p>
            <a:pPr marL="457200" indent="-457200">
              <a:buAutoNum type="alphaLcPeriod"/>
            </a:pPr>
            <a:r>
              <a:rPr lang="vi-VN" sz="2400" dirty="0">
                <a:latin typeface="Times New Roman" panose="02020603050405020304" pitchFamily="18" charset="0"/>
                <a:cs typeface="Times New Roman" panose="02020603050405020304" pitchFamily="18" charset="0"/>
              </a:rPr>
              <a:t>28 gam Fe</a:t>
            </a:r>
            <a:endParaRPr lang="vi-VN" sz="2400" dirty="0">
              <a:latin typeface="Times New Roman" panose="02020603050405020304" pitchFamily="18" charset="0"/>
              <a:cs typeface="Times New Roman" panose="02020603050405020304" pitchFamily="18" charset="0"/>
            </a:endParaRPr>
          </a:p>
          <a:p>
            <a:pPr marL="457200" indent="-457200">
              <a:buAutoNum type="alphaLcPeriod"/>
            </a:pPr>
            <a:r>
              <a:rPr lang="vi-VN" sz="2400" dirty="0">
                <a:latin typeface="Times New Roman" panose="02020603050405020304" pitchFamily="18" charset="0"/>
                <a:cs typeface="Times New Roman" panose="02020603050405020304" pitchFamily="18" charset="0"/>
              </a:rPr>
              <a:t>19,6 gam H</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SO</a:t>
            </a:r>
            <a:r>
              <a:rPr lang="vi-VN" sz="2400" baseline="-25000" dirty="0">
                <a:latin typeface="Times New Roman" panose="02020603050405020304" pitchFamily="18" charset="0"/>
                <a:cs typeface="Times New Roman" panose="02020603050405020304" pitchFamily="18" charset="0"/>
              </a:rPr>
              <a:t>4</a:t>
            </a:r>
            <a:endParaRPr lang="vi-VN" sz="2400" baseline="-25000" dirty="0">
              <a:latin typeface="Times New Roman" panose="02020603050405020304" pitchFamily="18" charset="0"/>
              <a:cs typeface="Times New Roman" panose="02020603050405020304" pitchFamily="18" charset="0"/>
            </a:endParaRPr>
          </a:p>
          <a:p>
            <a:pPr marL="457200" indent="-457200">
              <a:buAutoNum type="alphaLcPeriod"/>
            </a:pPr>
            <a:r>
              <a:rPr lang="vi-VN" sz="2400" dirty="0">
                <a:latin typeface="Times New Roman" panose="02020603050405020304" pitchFamily="18" charset="0"/>
                <a:cs typeface="Times New Roman" panose="02020603050405020304" pitchFamily="18" charset="0"/>
              </a:rPr>
              <a:t>30,6 gam Al</a:t>
            </a:r>
            <a:r>
              <a:rPr lang="vi-VN"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a:t>
            </a:r>
            <a:r>
              <a:rPr lang="vi-VN" sz="2400" baseline="-25000" dirty="0">
                <a:latin typeface="Times New Roman" panose="02020603050405020304" pitchFamily="18" charset="0"/>
                <a:cs typeface="Times New Roman" panose="02020603050405020304" pitchFamily="18" charset="0"/>
              </a:rPr>
              <a:t>3</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1967023" y="416714"/>
            <a:ext cx="5050465"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Câu hỏi và bài tập</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723015" y="1331878"/>
            <a:ext cx="7921256"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b="1"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Calcium carbonate có công thức hoá học là CaCO</a:t>
            </a:r>
            <a:r>
              <a:rPr lang="vi-VN"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Tính khối lượng phân tử của calcium carbonate.</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Tính khối lượng của 0,2 mol calcium carbonate.</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385944" y="2626144"/>
            <a:ext cx="1806222" cy="523220"/>
          </a:xfrm>
          <a:prstGeom prst="rect">
            <a:avLst/>
          </a:prstGeom>
          <a:noFill/>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giải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65448" y="3243301"/>
            <a:ext cx="5852040" cy="1323439"/>
          </a:xfrm>
          <a:prstGeom prst="rect">
            <a:avLst/>
          </a:prstGeom>
          <a:noFill/>
        </p:spPr>
        <p:txBody>
          <a:bodyPr wrap="square">
            <a:spAutoFit/>
          </a:bodyPr>
          <a:lstStyle/>
          <a:p>
            <a:pPr algn="just"/>
            <a:r>
              <a:rPr lang="vi-VN" sz="2000" b="0" i="0" dirty="0">
                <a:solidFill>
                  <a:srgbClr val="000000"/>
                </a:solidFill>
                <a:effectLst/>
                <a:latin typeface="Times New Roman" panose="02020603050405020304" pitchFamily="18" charset="0"/>
                <a:cs typeface="Times New Roman" panose="02020603050405020304" pitchFamily="18" charset="0"/>
              </a:rPr>
              <a:t>a) Khối lượng phân tử của calcium carbonate:</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0" dirty="0">
                <a:solidFill>
                  <a:srgbClr val="000000"/>
                </a:solidFill>
                <a:effectLst/>
                <a:latin typeface="Times New Roman" panose="02020603050405020304" pitchFamily="18" charset="0"/>
                <a:cs typeface="Times New Roman" panose="02020603050405020304" pitchFamily="18" charset="0"/>
              </a:rPr>
              <a:t>40 + 12 + 16 × 3 = 100 (amu).</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0" dirty="0">
                <a:solidFill>
                  <a:srgbClr val="000000"/>
                </a:solidFill>
                <a:effectLst/>
                <a:latin typeface="Times New Roman" panose="02020603050405020304" pitchFamily="18" charset="0"/>
                <a:cs typeface="Times New Roman" panose="02020603050405020304" pitchFamily="18" charset="0"/>
              </a:rPr>
              <a:t>b) Khối lượng của 0,2 mol calcium carbonate là:</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dirty="0">
                <a:solidFill>
                  <a:srgbClr val="000000"/>
                </a:solidFill>
                <a:latin typeface="Times New Roman" panose="02020603050405020304" pitchFamily="18" charset="0"/>
                <a:cs typeface="Times New Roman" panose="02020603050405020304" pitchFamily="18" charset="0"/>
              </a:rPr>
              <a:t>m CaCO</a:t>
            </a:r>
            <a:r>
              <a:rPr lang="vi-VN" sz="2000" baseline="-25000" dirty="0">
                <a:solidFill>
                  <a:srgbClr val="000000"/>
                </a:solidFill>
                <a:latin typeface="Times New Roman" panose="02020603050405020304" pitchFamily="18" charset="0"/>
                <a:cs typeface="Times New Roman" panose="02020603050405020304" pitchFamily="18" charset="0"/>
              </a:rPr>
              <a:t>3</a:t>
            </a:r>
            <a:r>
              <a:rPr lang="vi-VN" sz="2000" dirty="0">
                <a:solidFill>
                  <a:srgbClr val="000000"/>
                </a:solidFill>
                <a:latin typeface="Times New Roman" panose="02020603050405020304" pitchFamily="18" charset="0"/>
                <a:cs typeface="Times New Roman" panose="02020603050405020304" pitchFamily="18" charset="0"/>
              </a:rPr>
              <a:t> = 0,2.100= 20 gam.</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1967023" y="416714"/>
            <a:ext cx="5050465"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Câu hỏi và bài tập</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723015" y="1331878"/>
            <a:ext cx="792125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b="1"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Tính khối lượng mol của chất X, biết rằng 0,4 mol chất này có khối lượng là 23,4 gam.</a:t>
            </a:r>
            <a:endParaRPr lang="vi-VN"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498833" y="2397555"/>
            <a:ext cx="1806222" cy="523220"/>
          </a:xfrm>
          <a:prstGeom prst="rect">
            <a:avLst/>
          </a:prstGeom>
          <a:noFill/>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giải</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2426806" y="3155455"/>
            <a:ext cx="4130898" cy="83099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0760" y="523311"/>
            <a:ext cx="8094371" cy="3108543"/>
          </a:xfrm>
          <a:prstGeom prst="rect">
            <a:avLst/>
          </a:prstGeom>
          <a:noFill/>
        </p:spPr>
        <p:txBody>
          <a:bodyPr wrap="square">
            <a:spAutoFit/>
          </a:bodyPr>
          <a:lstStyle/>
          <a:p>
            <a:pPr algn="just"/>
            <a:r>
              <a:rPr lang="vi-VN" sz="2800" b="1" i="0" dirty="0">
                <a:solidFill>
                  <a:srgbClr val="FF0000"/>
                </a:solidFill>
                <a:effectLst/>
                <a:latin typeface="+mj-lt"/>
              </a:rPr>
              <a:t>Câu 4</a:t>
            </a:r>
            <a:r>
              <a:rPr lang="vi-VN" sz="2800" b="1" dirty="0">
                <a:solidFill>
                  <a:srgbClr val="FF0000"/>
                </a:solidFill>
                <a:latin typeface="+mj-lt"/>
              </a:rPr>
              <a:t>:</a:t>
            </a:r>
            <a:r>
              <a:rPr lang="vi-VN" sz="2800" b="1" i="0" dirty="0">
                <a:solidFill>
                  <a:srgbClr val="FF0000"/>
                </a:solidFill>
                <a:effectLst/>
                <a:latin typeface="+mj-lt"/>
              </a:rPr>
              <a:t> </a:t>
            </a:r>
            <a:r>
              <a:rPr lang="vi-VN" sz="2800" b="0" i="0" dirty="0">
                <a:solidFill>
                  <a:srgbClr val="333333"/>
                </a:solidFill>
                <a:effectLst/>
                <a:latin typeface="+mj-lt"/>
              </a:rPr>
              <a:t>Điền thông tin còn thiếu vào chỗ … trong các câu sau.</a:t>
            </a:r>
            <a:endParaRPr lang="vi-VN" sz="2800" b="0" i="0" dirty="0">
              <a:solidFill>
                <a:srgbClr val="333333"/>
              </a:solidFill>
              <a:effectLst/>
              <a:latin typeface="+mj-lt"/>
            </a:endParaRPr>
          </a:p>
          <a:p>
            <a:pPr algn="just"/>
            <a:r>
              <a:rPr lang="vi-VN" sz="2800" b="0" i="0" dirty="0">
                <a:solidFill>
                  <a:srgbClr val="333333"/>
                </a:solidFill>
                <a:effectLst/>
                <a:latin typeface="+mj-lt"/>
              </a:rPr>
              <a:t>a) Khối lượng của 2 mol Mg(OH)</a:t>
            </a:r>
            <a:r>
              <a:rPr lang="vi-VN" sz="2800" b="0" i="0" baseline="-25000" dirty="0">
                <a:solidFill>
                  <a:srgbClr val="333333"/>
                </a:solidFill>
                <a:effectLst/>
                <a:latin typeface="+mj-lt"/>
              </a:rPr>
              <a:t>2</a:t>
            </a:r>
            <a:r>
              <a:rPr lang="vi-VN" sz="2800" b="0" i="0" dirty="0">
                <a:solidFill>
                  <a:srgbClr val="333333"/>
                </a:solidFill>
                <a:effectLst/>
                <a:latin typeface="+mj-lt"/>
              </a:rPr>
              <a:t> là .....</a:t>
            </a:r>
            <a:endParaRPr lang="vi-VN" sz="2800" b="0" i="0" dirty="0">
              <a:solidFill>
                <a:srgbClr val="333333"/>
              </a:solidFill>
              <a:effectLst/>
              <a:latin typeface="+mj-lt"/>
            </a:endParaRPr>
          </a:p>
          <a:p>
            <a:pPr algn="just"/>
            <a:r>
              <a:rPr lang="vi-VN" sz="2800" b="0" i="0" dirty="0">
                <a:solidFill>
                  <a:srgbClr val="333333"/>
                </a:solidFill>
                <a:effectLst/>
                <a:latin typeface="+mj-lt"/>
              </a:rPr>
              <a:t>b) Số mol của 50 g CaCO</a:t>
            </a:r>
            <a:r>
              <a:rPr lang="vi-VN" sz="2800" b="0" i="0" baseline="-25000" dirty="0">
                <a:solidFill>
                  <a:srgbClr val="333333"/>
                </a:solidFill>
                <a:effectLst/>
                <a:latin typeface="+mj-lt"/>
              </a:rPr>
              <a:t>3</a:t>
            </a:r>
            <a:r>
              <a:rPr lang="vi-VN" sz="2800" b="0" i="0" dirty="0">
                <a:solidFill>
                  <a:srgbClr val="333333"/>
                </a:solidFill>
                <a:effectLst/>
                <a:latin typeface="+mj-lt"/>
              </a:rPr>
              <a:t> là .....</a:t>
            </a:r>
            <a:endParaRPr lang="vi-VN" sz="2800" b="0" i="0" dirty="0">
              <a:solidFill>
                <a:srgbClr val="333333"/>
              </a:solidFill>
              <a:effectLst/>
              <a:latin typeface="+mj-lt"/>
            </a:endParaRPr>
          </a:p>
          <a:p>
            <a:pPr algn="just"/>
            <a:r>
              <a:rPr lang="vi-VN" sz="2800" b="0" i="0" dirty="0">
                <a:solidFill>
                  <a:srgbClr val="333333"/>
                </a:solidFill>
                <a:effectLst/>
                <a:latin typeface="+mj-lt"/>
              </a:rPr>
              <a:t>c) Số mol của 27 g nước là ......</a:t>
            </a:r>
            <a:endParaRPr lang="vi-VN" sz="2800" b="0" i="0" dirty="0">
              <a:solidFill>
                <a:srgbClr val="333333"/>
              </a:solidFill>
              <a:effectLst/>
              <a:latin typeface="+mj-lt"/>
            </a:endParaRPr>
          </a:p>
          <a:p>
            <a:pPr algn="just"/>
            <a:r>
              <a:rPr lang="vi-VN" sz="2800" b="0" i="0" dirty="0">
                <a:solidFill>
                  <a:srgbClr val="333333"/>
                </a:solidFill>
                <a:effectLst/>
                <a:latin typeface="+mj-lt"/>
              </a:rPr>
              <a:t>d) Khối lượng của 0,2 mol Na</a:t>
            </a:r>
            <a:r>
              <a:rPr lang="vi-VN" sz="2800" b="0" i="0" baseline="-25000" dirty="0">
                <a:solidFill>
                  <a:srgbClr val="333333"/>
                </a:solidFill>
                <a:effectLst/>
                <a:latin typeface="+mj-lt"/>
              </a:rPr>
              <a:t>2</a:t>
            </a:r>
            <a:r>
              <a:rPr lang="vi-VN" sz="2800" b="0" i="0" dirty="0">
                <a:solidFill>
                  <a:srgbClr val="333333"/>
                </a:solidFill>
                <a:effectLst/>
                <a:latin typeface="+mj-lt"/>
              </a:rPr>
              <a:t>O là ....</a:t>
            </a:r>
            <a:endParaRPr lang="vi-VN" sz="2800" b="0" i="0" dirty="0">
              <a:solidFill>
                <a:srgbClr val="333333"/>
              </a:solidFill>
              <a:effectLst/>
              <a:latin typeface="+mj-lt"/>
            </a:endParaRPr>
          </a:p>
          <a:p>
            <a:pPr algn="just"/>
            <a:r>
              <a:rPr lang="vi-VN" sz="2800" b="0" i="0" dirty="0">
                <a:solidFill>
                  <a:srgbClr val="333333"/>
                </a:solidFill>
                <a:effectLst/>
                <a:latin typeface="+mj-lt"/>
              </a:rPr>
              <a:t>e) Số nguyên tử </a:t>
            </a:r>
            <a:r>
              <a:rPr lang="vi-VN" sz="2800" dirty="0">
                <a:solidFill>
                  <a:srgbClr val="333333"/>
                </a:solidFill>
                <a:latin typeface="+mj-lt"/>
              </a:rPr>
              <a:t>CO</a:t>
            </a:r>
            <a:r>
              <a:rPr lang="vi-VN" sz="2800" baseline="-25000" dirty="0">
                <a:solidFill>
                  <a:srgbClr val="333333"/>
                </a:solidFill>
                <a:latin typeface="+mj-lt"/>
              </a:rPr>
              <a:t>2</a:t>
            </a:r>
            <a:r>
              <a:rPr lang="vi-VN" sz="2800" b="0" i="0" dirty="0">
                <a:solidFill>
                  <a:srgbClr val="333333"/>
                </a:solidFill>
                <a:effectLst/>
                <a:latin typeface="+mj-lt"/>
              </a:rPr>
              <a:t> có trong 0,5 mol CO</a:t>
            </a:r>
            <a:r>
              <a:rPr lang="vi-VN" sz="2800" b="0" i="0" baseline="-25000" dirty="0">
                <a:solidFill>
                  <a:srgbClr val="333333"/>
                </a:solidFill>
                <a:effectLst/>
                <a:latin typeface="+mj-lt"/>
              </a:rPr>
              <a:t>2</a:t>
            </a:r>
            <a:r>
              <a:rPr lang="vi-VN" sz="2800" b="0" i="0" dirty="0">
                <a:solidFill>
                  <a:srgbClr val="333333"/>
                </a:solidFill>
                <a:effectLst/>
                <a:latin typeface="+mj-lt"/>
              </a:rPr>
              <a:t> là ...</a:t>
            </a:r>
            <a:endParaRPr lang="vi-VN" sz="2800" b="0" i="0" dirty="0">
              <a:solidFill>
                <a:srgbClr val="333333"/>
              </a:solidFill>
              <a:effectLst/>
              <a:latin typeface="+mj-lt"/>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8844" y="1091647"/>
            <a:ext cx="8726312"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Hoàn thành những thông tin còn thiếu trong b</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ng sau:</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vi-VN" sz="2400" dirty="0">
              <a:latin typeface="Times New Roman" panose="02020603050405020304" pitchFamily="18" charset="0"/>
              <a:cs typeface="Times New Roman" panose="02020603050405020304" pitchFamily="18" charset="0"/>
            </a:endParaRPr>
          </a:p>
        </p:txBody>
      </p:sp>
      <p:graphicFrame>
        <p:nvGraphicFramePr>
          <p:cNvPr id="5" name="Table 5"/>
          <p:cNvGraphicFramePr>
            <a:graphicFrameLocks noGrp="1"/>
          </p:cNvGraphicFramePr>
          <p:nvPr/>
        </p:nvGraphicFramePr>
        <p:xfrm>
          <a:off x="434621" y="1609029"/>
          <a:ext cx="8319911" cy="3042920"/>
        </p:xfrm>
        <a:graphic>
          <a:graphicData uri="http://schemas.openxmlformats.org/drawingml/2006/table">
            <a:tbl>
              <a:tblPr firstRow="1" bandRow="1">
                <a:tableStyleId>{5C22544A-7EE6-4342-B048-85BDC9FD1C3A}</a:tableStyleId>
              </a:tblPr>
              <a:tblGrid>
                <a:gridCol w="1663982"/>
                <a:gridCol w="1139529"/>
                <a:gridCol w="1581797"/>
                <a:gridCol w="1337455"/>
                <a:gridCol w="2597148"/>
              </a:tblGrid>
              <a:tr h="370840">
                <a:tc>
                  <a:txBody>
                    <a:bodyPr/>
                    <a:lstStyle/>
                    <a:p>
                      <a:pPr marL="0" marR="0" algn="ctr">
                        <a:lnSpc>
                          <a:spcPct val="100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Chất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00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Số mol (n) (mol)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1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Khối lượng mol (M) (gam/mol)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1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Khối lượng (m) (gam)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Cách tính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tabLst>
                          <a:tab pos="1386205" algn="l"/>
                        </a:tabLst>
                      </a:pPr>
                      <a:r>
                        <a:rPr lang="vi-VN" sz="1800" dirty="0">
                          <a:solidFill>
                            <a:srgbClr val="9AA7A9"/>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r>
              <a:tr h="370840">
                <a:tc>
                  <a:txBody>
                    <a:bodyPr/>
                    <a:lstStyle/>
                    <a:p>
                      <a:pPr marL="0" marR="0" algn="ctr">
                        <a:lnSpc>
                          <a:spcPct val="117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Aluminium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0,2</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27</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5,4</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err="1">
                          <a:latin typeface="Times New Roman" panose="02020603050405020304" pitchFamily="18" charset="0"/>
                          <a:cs typeface="Times New Roman" panose="02020603050405020304" pitchFamily="18" charset="0"/>
                        </a:rPr>
                        <a:t>m</a:t>
                      </a:r>
                      <a:r>
                        <a:rPr lang="en-US" sz="1800" baseline="-25000" dirty="0" err="1">
                          <a:latin typeface="Times New Roman" panose="02020603050405020304" pitchFamily="18" charset="0"/>
                          <a:cs typeface="Times New Roman" panose="02020603050405020304" pitchFamily="18" charset="0"/>
                        </a:rPr>
                        <a:t>Al</a:t>
                      </a:r>
                      <a:r>
                        <a:rPr lang="en-US" sz="1800" baseline="0" dirty="0">
                          <a:latin typeface="Times New Roman" panose="02020603050405020304" pitchFamily="18" charset="0"/>
                          <a:cs typeface="Times New Roman" panose="02020603050405020304" pitchFamily="18" charset="0"/>
                        </a:rPr>
                        <a:t> = 0,2 x 27 = 5,4 (gam)</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40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Nước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algn="ctr"/>
                      <a:r>
                        <a:rPr lang="en-US" sz="18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Khí oxygen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16</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1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Khí nitrogen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28</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Muối ăn (NaCl)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0,4</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Magnesium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solidFill>
                            <a:srgbClr val="FF0000"/>
                          </a:solidFill>
                          <a:latin typeface="Times New Roman" panose="02020603050405020304" pitchFamily="18" charset="0"/>
                          <a:cs typeface="Times New Roman" panose="02020603050405020304" pitchFamily="18" charset="0"/>
                        </a:rPr>
                        <a:t>12</a:t>
                      </a:r>
                      <a:endParaRPr lang="en-US" sz="1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txBody>
                  <a:tcPr/>
                </a:tc>
              </a:tr>
            </a:tbl>
          </a:graphicData>
        </a:graphic>
      </p:graphicFrame>
      <p:sp>
        <p:nvSpPr>
          <p:cNvPr id="6" name="TextBox 5"/>
          <p:cNvSpPr txBox="1"/>
          <p:nvPr/>
        </p:nvSpPr>
        <p:spPr>
          <a:xfrm>
            <a:off x="3567289" y="2799807"/>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18</a:t>
            </a:r>
            <a:endParaRPr lang="en-US" sz="1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029200" y="2799807"/>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36</a:t>
            </a:r>
            <a:endParaRPr lang="en-US" sz="1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170289" y="3169139"/>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1</a:t>
            </a:r>
            <a:endParaRPr lang="en-US" sz="1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67289" y="3169139"/>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16</a:t>
            </a:r>
            <a:endParaRPr lang="en-US" sz="1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170289" y="3541212"/>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567289" y="3541212"/>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14</a:t>
            </a:r>
            <a:endParaRPr lang="en-US" sz="1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567289" y="3911914"/>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58,5</a:t>
            </a:r>
            <a:endParaRPr lang="en-US" sz="1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029200" y="3911914"/>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23,4</a:t>
            </a:r>
            <a:endParaRPr lang="en-US" sz="1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170289" y="4296512"/>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0,5</a:t>
            </a:r>
            <a:endParaRPr lang="en-US" sz="1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567289" y="4296512"/>
            <a:ext cx="925689" cy="369332"/>
          </a:xfrm>
          <a:prstGeom prst="rect">
            <a:avLst/>
          </a:prstGeom>
          <a:solidFill>
            <a:schemeClr val="bg1"/>
          </a:solid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24</a:t>
            </a:r>
            <a:endParaRPr lang="en-US" sz="1800" dirty="0">
              <a:latin typeface="Times New Roman" panose="02020603050405020304" pitchFamily="18" charset="0"/>
              <a:cs typeface="Times New Roman" panose="02020603050405020304" pitchFamily="18" charset="0"/>
            </a:endParaRPr>
          </a:p>
        </p:txBody>
      </p:sp>
      <p:pic>
        <p:nvPicPr>
          <p:cNvPr id="3" name="ĐỒNG HỒ 5 PHÚT CÓ NHẠC VU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635417" y="10203"/>
            <a:ext cx="2053280" cy="1045086"/>
          </a:xfrm>
          <a:prstGeom prst="rect">
            <a:avLst/>
          </a:prstGeom>
        </p:spPr>
      </p:pic>
      <p:sp>
        <p:nvSpPr>
          <p:cNvPr id="8" name="TextBox 7"/>
          <p:cNvSpPr txBox="1"/>
          <p:nvPr/>
        </p:nvSpPr>
        <p:spPr>
          <a:xfrm>
            <a:off x="-43910" y="113833"/>
            <a:ext cx="6279776" cy="523220"/>
          </a:xfrm>
          <a:prstGeom prst="rect">
            <a:avLst/>
          </a:prstGeom>
          <a:noFill/>
        </p:spPr>
        <p:txBody>
          <a:bodyPr wrap="square">
            <a:spAutoFit/>
          </a:bodyPr>
          <a:lstStyle/>
          <a:p>
            <a:pPr algn="ctr" defTabSz="914400">
              <a:buClr>
                <a:srgbClr val="000000"/>
              </a:buClr>
              <a:defRPr/>
            </a:pPr>
            <a:r>
              <a:rPr lang="en-US" sz="2800" b="1" kern="0" dirty="0">
                <a:solidFill>
                  <a:srgbClr val="FF0000"/>
                </a:solidFill>
                <a:latin typeface="Times" panose="02020603050405020304" pitchFamily="18" charset="0"/>
                <a:cs typeface="Times" panose="02020603050405020304" pitchFamily="18" charset="0"/>
                <a:sym typeface="Arial" panose="020B0604020202020204"/>
              </a:rPr>
              <a:t>THẢO LUẬN NHÓM( </a:t>
            </a:r>
            <a:r>
              <a:rPr lang="en-US" sz="2800" b="1" kern="0" dirty="0" err="1">
                <a:solidFill>
                  <a:srgbClr val="FF0000"/>
                </a:solidFill>
                <a:latin typeface="Times" panose="02020603050405020304" pitchFamily="18" charset="0"/>
                <a:cs typeface="Times" panose="02020603050405020304" pitchFamily="18" charset="0"/>
                <a:sym typeface="Arial" panose="020B0604020202020204"/>
              </a:rPr>
              <a:t>theo</a:t>
            </a:r>
            <a:r>
              <a:rPr lang="en-US" sz="2800" b="1" kern="0" dirty="0">
                <a:solidFill>
                  <a:srgbClr val="FF0000"/>
                </a:solidFill>
                <a:latin typeface="Times" panose="02020603050405020304" pitchFamily="18" charset="0"/>
                <a:cs typeface="Times" panose="02020603050405020304" pitchFamily="18" charset="0"/>
                <a:sym typeface="Arial" panose="020B0604020202020204"/>
              </a:rPr>
              <a:t> </a:t>
            </a:r>
            <a:r>
              <a:rPr lang="en-US" sz="2800" b="1" kern="0" dirty="0" err="1">
                <a:solidFill>
                  <a:srgbClr val="FF0000"/>
                </a:solidFill>
                <a:latin typeface="Times" panose="02020603050405020304" pitchFamily="18" charset="0"/>
                <a:cs typeface="Times" panose="02020603050405020304" pitchFamily="18" charset="0"/>
                <a:sym typeface="Arial" panose="020B0604020202020204"/>
              </a:rPr>
              <a:t>bàn</a:t>
            </a:r>
            <a:r>
              <a:rPr lang="en-US" sz="2800" b="1" kern="0" dirty="0">
                <a:solidFill>
                  <a:srgbClr val="FF0000"/>
                </a:solidFill>
                <a:latin typeface="Times" panose="02020603050405020304" pitchFamily="18" charset="0"/>
                <a:cs typeface="Times" panose="02020603050405020304" pitchFamily="18" charset="0"/>
                <a:sym typeface="Arial" panose="020B0604020202020204"/>
              </a:rPr>
              <a:t>)</a:t>
            </a:r>
            <a:endParaRPr lang="en-US" sz="2800" kern="0" dirty="0">
              <a:solidFill>
                <a:srgbClr val="FF0000"/>
              </a:solidFill>
              <a:latin typeface="Times" panose="02020603050405020304" pitchFamily="18" charset="0"/>
              <a:cs typeface="Times" panose="02020603050405020304" pitchFamily="18" charset="0"/>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00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
                                        </p:tgtEl>
                                      </p:cBhvr>
                                    </p:cmd>
                                  </p:childTnLst>
                                </p:cTn>
                              </p:par>
                            </p:childTnLst>
                          </p:cTn>
                        </p:par>
                      </p:childTnLst>
                    </p:cTn>
                  </p:par>
                </p:childTnLst>
              </p:cTn>
              <p:nextCondLst>
                <p:cond evt="onClick" delay="0">
                  <p:tgtEl>
                    <p:spTgt spid="3"/>
                  </p:tgtEl>
                </p:cond>
              </p:nextCondLst>
            </p:seq>
            <p:video>
              <p:cMediaNode vol="80000">
                <p:cTn id="52" fill="hold" display="0">
                  <p:stCondLst>
                    <p:cond delay="indefinite"/>
                  </p:stCondLst>
                </p:cTn>
                <p:tgtEl>
                  <p:spTgt spid="3"/>
                </p:tgtEl>
              </p:cMediaNode>
            </p:video>
          </p:childTnLst>
        </p:cTn>
      </p:par>
    </p:tnLst>
    <p:bldLst>
      <p:bldP spid="6" grpId="0" animBg="1"/>
      <p:bldP spid="7" grpId="0" animBg="1"/>
      <p:bldP spid="12" grpId="0" animBg="1"/>
      <p:bldP spid="13" grpId="0" animBg="1"/>
      <p:bldP spid="15" grpId="0" animBg="1"/>
      <p:bldP spid="16" grpId="0" animBg="1"/>
      <p:bldP spid="18" grpId="0" animBg="1"/>
      <p:bldP spid="19"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585988" y="457091"/>
            <a:ext cx="7939825" cy="4229317"/>
          </a:xfrm>
          <a:prstGeom prst="rect">
            <a:avLst/>
          </a:prstGeom>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79"/>
        <p:cNvGrpSpPr/>
        <p:nvPr/>
      </p:nvGrpSpPr>
      <p:grpSpPr>
        <a:xfrm>
          <a:off x="0" y="0"/>
          <a:ext cx="0" cy="0"/>
          <a:chOff x="0" y="0"/>
          <a:chExt cx="0" cy="0"/>
        </a:xfrm>
      </p:grpSpPr>
      <p:sp>
        <p:nvSpPr>
          <p:cNvPr id="1781" name="Google Shape;1781;p104"/>
          <p:cNvSpPr txBox="1">
            <a:spLocks noGrp="1"/>
          </p:cNvSpPr>
          <p:nvPr>
            <p:ph type="title"/>
          </p:nvPr>
        </p:nvSpPr>
        <p:spPr>
          <a:xfrm>
            <a:off x="638698" y="-527461"/>
            <a:ext cx="3809123" cy="128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9900" b="1" dirty="0">
                <a:latin typeface="Times New Roman" panose="02020603050405020304" pitchFamily="18" charset="0"/>
                <a:cs typeface="Times New Roman" panose="02020603050405020304" pitchFamily="18" charset="0"/>
              </a:rPr>
              <a:t>IV.</a:t>
            </a:r>
            <a:endParaRPr sz="19900" b="1" dirty="0">
              <a:latin typeface="Times New Roman" panose="02020603050405020304" pitchFamily="18" charset="0"/>
              <a:cs typeface="Times New Roman" panose="02020603050405020304" pitchFamily="18" charset="0"/>
            </a:endParaRPr>
          </a:p>
        </p:txBody>
      </p:sp>
      <p:sp>
        <p:nvSpPr>
          <p:cNvPr id="1780" name="Google Shape;1780;p104"/>
          <p:cNvSpPr txBox="1">
            <a:spLocks noGrp="1"/>
          </p:cNvSpPr>
          <p:nvPr>
            <p:ph type="ctrTitle" idx="2"/>
          </p:nvPr>
        </p:nvSpPr>
        <p:spPr>
          <a:xfrm>
            <a:off x="449281" y="2571750"/>
            <a:ext cx="5408603" cy="12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5400" b="1" dirty="0">
                <a:latin typeface="Times New Roman" panose="02020603050405020304" pitchFamily="18" charset="0"/>
                <a:cs typeface="Times New Roman" panose="02020603050405020304" pitchFamily="18" charset="0"/>
              </a:rPr>
              <a:t>THỂ TÍCH MOL CHẤT KHÍ</a:t>
            </a:r>
            <a:endParaRPr sz="54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80"/>
                                        </p:tgtEl>
                                        <p:attrNameLst>
                                          <p:attrName>style.visibility</p:attrName>
                                        </p:attrNameLst>
                                      </p:cBhvr>
                                      <p:to>
                                        <p:strVal val="visible"/>
                                      </p:to>
                                    </p:set>
                                    <p:anim calcmode="lin" valueType="num">
                                      <p:cBhvr additive="base">
                                        <p:cTn id="7" dur="1000"/>
                                        <p:tgtEl>
                                          <p:spTgt spid="178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781"/>
                                        </p:tgtEl>
                                        <p:attrNameLst>
                                          <p:attrName>style.visibility</p:attrName>
                                        </p:attrNameLst>
                                      </p:cBhvr>
                                      <p:to>
                                        <p:strVal val="visible"/>
                                      </p:to>
                                    </p:set>
                                    <p:anim calcmode="lin" valueType="num">
                                      <p:cBhvr additive="base">
                                        <p:cTn id="10" dur="1000"/>
                                        <p:tgtEl>
                                          <p:spTgt spid="17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5029200" y="1134582"/>
            <a:ext cx="3715176" cy="12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8800" b="1" dirty="0">
                <a:latin typeface="Times New Roman" panose="02020603050405020304" pitchFamily="18" charset="0"/>
                <a:cs typeface="Times New Roman" panose="02020603050405020304" pitchFamily="18" charset="0"/>
              </a:rPr>
              <a:t>HOẠT ĐỘNG</a:t>
            </a:r>
            <a:endParaRPr sz="8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0" y="0"/>
            <a:ext cx="5029200" cy="5143499"/>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64"/>
          <p:cNvSpPr txBox="1">
            <a:spLocks noGrp="1"/>
          </p:cNvSpPr>
          <p:nvPr>
            <p:ph type="title"/>
          </p:nvPr>
        </p:nvSpPr>
        <p:spPr>
          <a:xfrm>
            <a:off x="0" y="1089212"/>
            <a:ext cx="2051100" cy="128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500" b="1" dirty="0">
                <a:latin typeface="Times New Roman" panose="02020603050405020304" pitchFamily="18" charset="0"/>
                <a:cs typeface="Times New Roman" panose="02020603050405020304" pitchFamily="18" charset="0"/>
              </a:rPr>
              <a:t>I.</a:t>
            </a:r>
            <a:endParaRPr sz="11500" b="1" dirty="0">
              <a:latin typeface="Times New Roman" panose="02020603050405020304" pitchFamily="18" charset="0"/>
              <a:cs typeface="Times New Roman" panose="02020603050405020304" pitchFamily="18" charset="0"/>
            </a:endParaRPr>
          </a:p>
        </p:txBody>
      </p:sp>
      <p:sp>
        <p:nvSpPr>
          <p:cNvPr id="542" name="Google Shape;542;p64"/>
          <p:cNvSpPr txBox="1">
            <a:spLocks noGrp="1"/>
          </p:cNvSpPr>
          <p:nvPr>
            <p:ph type="ctrTitle" idx="2"/>
          </p:nvPr>
        </p:nvSpPr>
        <p:spPr>
          <a:xfrm>
            <a:off x="1916643" y="856186"/>
            <a:ext cx="6821100" cy="253919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6600" b="1" dirty="0">
                <a:latin typeface="Times New Roman" panose="02020603050405020304" pitchFamily="18" charset="0"/>
                <a:cs typeface="Times New Roman" panose="02020603050405020304" pitchFamily="18" charset="0"/>
              </a:rPr>
              <a:t>KHÁI </a:t>
            </a:r>
            <a:br>
              <a:rPr lang="en-GB" sz="6600" b="1" dirty="0">
                <a:latin typeface="Times New Roman" panose="02020603050405020304" pitchFamily="18" charset="0"/>
                <a:cs typeface="Times New Roman" panose="02020603050405020304" pitchFamily="18" charset="0"/>
              </a:rPr>
            </a:br>
            <a:r>
              <a:rPr lang="en-GB" sz="6600" b="1" dirty="0">
                <a:latin typeface="Times New Roman" panose="02020603050405020304" pitchFamily="18" charset="0"/>
                <a:cs typeface="Times New Roman" panose="02020603050405020304" pitchFamily="18" charset="0"/>
              </a:rPr>
              <a:t>NIỆM MOL</a:t>
            </a:r>
            <a:endParaRPr sz="66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additive="base">
                                        <p:cTn id="7" dur="500" fill="hold"/>
                                        <p:tgtEl>
                                          <p:spTgt spid="542"/>
                                        </p:tgtEl>
                                        <p:attrNameLst>
                                          <p:attrName>ppt_x</p:attrName>
                                        </p:attrNameLst>
                                      </p:cBhvr>
                                      <p:tavLst>
                                        <p:tav tm="0">
                                          <p:val>
                                            <p:strVal val="#ppt_x"/>
                                          </p:val>
                                        </p:tav>
                                        <p:tav tm="100000">
                                          <p:val>
                                            <p:strVal val="#ppt_x"/>
                                          </p:val>
                                        </p:tav>
                                      </p:tavLst>
                                    </p:anim>
                                    <p:anim calcmode="lin" valueType="num">
                                      <p:cBhvr additive="base">
                                        <p:cTn id="8" dur="500" fill="hold"/>
                                        <p:tgtEl>
                                          <p:spTgt spid="5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500" fill="hold"/>
                                        <p:tgtEl>
                                          <p:spTgt spid="543"/>
                                        </p:tgtEl>
                                        <p:attrNameLst>
                                          <p:attrName>ppt_x</p:attrName>
                                        </p:attrNameLst>
                                      </p:cBhvr>
                                      <p:tavLst>
                                        <p:tav tm="0">
                                          <p:val>
                                            <p:strVal val="#ppt_x"/>
                                          </p:val>
                                        </p:tav>
                                        <p:tav tm="100000">
                                          <p:val>
                                            <p:strVal val="#ppt_x"/>
                                          </p:val>
                                        </p:tav>
                                      </p:tavLst>
                                    </p:anim>
                                    <p:anim calcmode="lin" valueType="num">
                                      <p:cBhvr additive="base">
                                        <p:cTn id="12" dur="500" fill="hold"/>
                                        <p:tgtEl>
                                          <p:spTgt spid="5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0"/>
      <p:bldP spid="5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3150978" y="190336"/>
            <a:ext cx="2842044"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39104" y="1098911"/>
            <a:ext cx="75856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Quan sát hình 4.4, cho biết ở điều kiện chuẩn (áp suất 1 bar và nhiệt độ 25 °C), th</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 tích 1 mol khí là bao nhiêu</a:t>
            </a:r>
            <a:endParaRPr lang="vi-VN"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1"/>
          <a:srcRect l="9134" t="8356" r="8289" b="27118"/>
          <a:stretch>
            <a:fillRect/>
          </a:stretch>
        </p:blipFill>
        <p:spPr>
          <a:xfrm>
            <a:off x="1729022" y="2020835"/>
            <a:ext cx="5955311" cy="1881440"/>
          </a:xfrm>
          <a:prstGeom prst="rect">
            <a:avLst/>
          </a:prstGeom>
        </p:spPr>
      </p:pic>
      <p:sp>
        <p:nvSpPr>
          <p:cNvPr id="12" name="TextBox 11"/>
          <p:cNvSpPr txBox="1"/>
          <p:nvPr/>
        </p:nvSpPr>
        <p:spPr>
          <a:xfrm>
            <a:off x="1804070" y="4484239"/>
            <a:ext cx="5549957" cy="400110"/>
          </a:xfrm>
          <a:prstGeom prst="rect">
            <a:avLst/>
          </a:prstGeom>
          <a:noFill/>
        </p:spPr>
        <p:txBody>
          <a:bodyPr wrap="square" rtlCol="0">
            <a:spAutoFit/>
          </a:bodyPr>
          <a:lstStyle/>
          <a:p>
            <a:r>
              <a:rPr lang="en-US" sz="2000" i="1" dirty="0" err="1">
                <a:solidFill>
                  <a:srgbClr val="0070C0"/>
                </a:solidFill>
                <a:latin typeface="Times New Roman" panose="02020603050405020304" pitchFamily="18" charset="0"/>
                <a:cs typeface="Times New Roman" panose="02020603050405020304" pitchFamily="18" charset="0"/>
              </a:rPr>
              <a:t>Hình</a:t>
            </a:r>
            <a:r>
              <a:rPr lang="en-US" sz="2000" i="1" dirty="0">
                <a:solidFill>
                  <a:srgbClr val="0070C0"/>
                </a:solidFill>
                <a:latin typeface="Times New Roman" panose="02020603050405020304" pitchFamily="18" charset="0"/>
                <a:cs typeface="Times New Roman" panose="02020603050405020304" pitchFamily="18" charset="0"/>
              </a:rPr>
              <a:t> 4.4. </a:t>
            </a:r>
            <a:r>
              <a:rPr lang="en-US" sz="2000" i="1" dirty="0" err="1">
                <a:solidFill>
                  <a:srgbClr val="0070C0"/>
                </a:solidFill>
                <a:latin typeface="Times New Roman" panose="02020603050405020304" pitchFamily="18" charset="0"/>
                <a:cs typeface="Times New Roman" panose="02020603050405020304" pitchFamily="18" charset="0"/>
              </a:rPr>
              <a:t>Thể</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tích</a:t>
            </a:r>
            <a:r>
              <a:rPr lang="en-US" sz="2000" i="1" dirty="0">
                <a:solidFill>
                  <a:srgbClr val="0070C0"/>
                </a:solidFill>
                <a:latin typeface="Times New Roman" panose="02020603050405020304" pitchFamily="18" charset="0"/>
                <a:cs typeface="Times New Roman" panose="02020603050405020304" pitchFamily="18" charset="0"/>
              </a:rPr>
              <a:t> mol </a:t>
            </a:r>
            <a:r>
              <a:rPr lang="en-US" sz="2000" i="1" dirty="0" err="1">
                <a:solidFill>
                  <a:srgbClr val="0070C0"/>
                </a:solidFill>
                <a:latin typeface="Times New Roman" panose="02020603050405020304" pitchFamily="18" charset="0"/>
                <a:cs typeface="Times New Roman" panose="02020603050405020304" pitchFamily="18" charset="0"/>
              </a:rPr>
              <a:t>của</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một</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số</a:t>
            </a:r>
            <a:r>
              <a:rPr lang="en-US" sz="2000" i="1" dirty="0">
                <a:solidFill>
                  <a:srgbClr val="0070C0"/>
                </a:solidFill>
                <a:latin typeface="Times New Roman" panose="02020603050405020304" pitchFamily="18" charset="0"/>
                <a:cs typeface="Times New Roman" panose="02020603050405020304" pitchFamily="18" charset="0"/>
              </a:rPr>
              <a:t> </a:t>
            </a:r>
            <a:r>
              <a:rPr lang="en-US" sz="2000" i="1" dirty="0" err="1">
                <a:solidFill>
                  <a:srgbClr val="0070C0"/>
                </a:solidFill>
                <a:latin typeface="Times New Roman" panose="02020603050405020304" pitchFamily="18" charset="0"/>
                <a:cs typeface="Times New Roman" panose="02020603050405020304" pitchFamily="18" charset="0"/>
              </a:rPr>
              <a:t>khí</a:t>
            </a:r>
            <a:r>
              <a:rPr lang="en-US" sz="2000" i="1" dirty="0">
                <a:solidFill>
                  <a:srgbClr val="0070C0"/>
                </a:solidFill>
                <a:latin typeface="Times New Roman" panose="02020603050405020304" pitchFamily="18" charset="0"/>
                <a:cs typeface="Times New Roman" panose="02020603050405020304" pitchFamily="18" charset="0"/>
              </a:rPr>
              <a:t> ở 25 °C, 1 bar</a:t>
            </a:r>
            <a:endParaRPr lang="en-US" sz="2000" i="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35729" y="3880227"/>
            <a:ext cx="1328596"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mol He</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42379" y="3880227"/>
            <a:ext cx="1328596"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mol CO</a:t>
            </a:r>
            <a:r>
              <a:rPr lang="en-US" sz="2000" baseline="-25000" dirty="0">
                <a:solidFill>
                  <a:schemeClr val="bg1"/>
                </a:solidFill>
                <a:latin typeface="Times New Roman" panose="02020603050405020304" pitchFamily="18" charset="0"/>
                <a:cs typeface="Times New Roman" panose="02020603050405020304" pitchFamily="18" charset="0"/>
              </a:rPr>
              <a:t>2</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462444" y="3877162"/>
            <a:ext cx="1328596" cy="40011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1 mol O</a:t>
            </a:r>
            <a:r>
              <a:rPr lang="en-US" sz="2000" baseline="-25000" dirty="0">
                <a:solidFill>
                  <a:schemeClr val="bg1"/>
                </a:solidFill>
                <a:latin typeface="Times New Roman" panose="02020603050405020304" pitchFamily="18" charset="0"/>
                <a:cs typeface="Times New Roman" panose="02020603050405020304" pitchFamily="18" charset="0"/>
              </a:rPr>
              <a:t>2</a:t>
            </a:r>
            <a:endParaRPr 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0285" y="1137619"/>
            <a:ext cx="1489607"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Lời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4158" y="1943047"/>
            <a:ext cx="8402675" cy="954107"/>
          </a:xfrm>
          <a:prstGeom prst="rect">
            <a:avLst/>
          </a:prstGeom>
          <a:noFill/>
        </p:spPr>
        <p:txBody>
          <a:bodyPr wrap="square">
            <a:spAutoFit/>
          </a:bodyPr>
          <a:lstStyle/>
          <a:p>
            <a:pPr algn="just"/>
            <a:r>
              <a:rPr lang="vi-VN" sz="2800" b="0" i="0" dirty="0">
                <a:solidFill>
                  <a:srgbClr val="000000"/>
                </a:solidFill>
                <a:effectLst/>
                <a:latin typeface="+mj-lt"/>
              </a:rPr>
              <a:t>Ở điều kiện chuẩn (áp suất 1 bar và nhiệt độ 25 </a:t>
            </a:r>
            <a:r>
              <a:rPr lang="vi-VN" sz="2800" b="0" i="0" baseline="30000" dirty="0">
                <a:solidFill>
                  <a:srgbClr val="000000"/>
                </a:solidFill>
                <a:effectLst/>
                <a:latin typeface="+mj-lt"/>
              </a:rPr>
              <a:t>o</a:t>
            </a:r>
            <a:r>
              <a:rPr lang="vi-VN" sz="2800" b="0" i="0" dirty="0">
                <a:solidFill>
                  <a:srgbClr val="000000"/>
                </a:solidFill>
                <a:effectLst/>
                <a:latin typeface="+mj-lt"/>
              </a:rPr>
              <a:t>C), thể tích 1 mol khí là 24,79 lít.</a:t>
            </a:r>
            <a:endParaRPr lang="vi-VN" sz="2800" b="0" i="0" dirty="0">
              <a:solidFill>
                <a:srgbClr val="000000"/>
              </a:solidFill>
              <a:effectLst/>
              <a:latin typeface="+mj-lt"/>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Oval 9"/>
          <p:cNvSpPr/>
          <p:nvPr/>
        </p:nvSpPr>
        <p:spPr>
          <a:xfrm>
            <a:off x="1443209" y="1828800"/>
            <a:ext cx="4461832" cy="1740665"/>
          </a:xfrm>
          <a:prstGeom prst="wedgeEllipseCallout">
            <a:avLst>
              <a:gd name="adj1" fmla="val 81883"/>
              <a:gd name="adj2" fmla="val -5332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b="1" i="1" dirty="0">
                <a:solidFill>
                  <a:srgbClr val="FF0000"/>
                </a:solidFill>
                <a:latin typeface="Times New Roman" panose="02020603050405020304" pitchFamily="18" charset="0"/>
                <a:cs typeface="Times New Roman" panose="02020603050405020304" pitchFamily="18" charset="0"/>
              </a:rPr>
              <a:t>T</a:t>
            </a:r>
            <a:r>
              <a:rPr lang="en-GB" sz="3600" b="1" i="1" dirty="0">
                <a:solidFill>
                  <a:srgbClr val="FF0000"/>
                </a:solidFill>
                <a:latin typeface="Times New Roman" panose="02020603050405020304" pitchFamily="18" charset="0"/>
                <a:cs typeface="Times New Roman" panose="02020603050405020304" pitchFamily="18" charset="0"/>
              </a:rPr>
              <a:t>hể tích mol chất khí là gì?</a:t>
            </a:r>
            <a:endParaRPr lang="en-US" sz="3600" i="1" dirty="0">
              <a:solidFill>
                <a:srgbClr val="FF0000"/>
              </a:solidFill>
            </a:endParaRPr>
          </a:p>
        </p:txBody>
      </p:sp>
      <p:pic>
        <p:nvPicPr>
          <p:cNvPr id="12" name="Picture 11"/>
          <p:cNvPicPr>
            <a:picLocks noChangeAspect="1"/>
          </p:cNvPicPr>
          <p:nvPr/>
        </p:nvPicPr>
        <p:blipFill>
          <a:blip r:embed="rId1"/>
          <a:stretch>
            <a:fillRect/>
          </a:stretch>
        </p:blipFill>
        <p:spPr>
          <a:xfrm>
            <a:off x="5569313" y="0"/>
            <a:ext cx="4571428" cy="4571428"/>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362" y="1850777"/>
            <a:ext cx="3551275" cy="1795800"/>
          </a:xfrm>
        </p:spPr>
        <p:txBody>
          <a:bodyPr/>
          <a:lstStyle/>
          <a:p>
            <a:r>
              <a:rPr lang="vi-VN" sz="2800" i="1" dirty="0">
                <a:solidFill>
                  <a:schemeClr val="tx1"/>
                </a:solidFill>
                <a:latin typeface="Times New Roman" panose="02020603050405020304" pitchFamily="18" charset="0"/>
                <a:cs typeface="Times New Roman" panose="02020603050405020304" pitchFamily="18" charset="0"/>
              </a:rPr>
              <a:t>Th</a:t>
            </a:r>
            <a:r>
              <a:rPr lang="en-US" sz="2800" i="1" dirty="0">
                <a:solidFill>
                  <a:schemeClr val="tx1"/>
                </a:solidFill>
                <a:latin typeface="Times New Roman" panose="02020603050405020304" pitchFamily="18" charset="0"/>
                <a:cs typeface="Times New Roman" panose="02020603050405020304" pitchFamily="18" charset="0"/>
              </a:rPr>
              <a:t>ể</a:t>
            </a:r>
            <a:r>
              <a:rPr lang="vi-VN" sz="2800" i="1" dirty="0">
                <a:solidFill>
                  <a:schemeClr val="tx1"/>
                </a:solidFill>
                <a:latin typeface="Times New Roman" panose="02020603050405020304" pitchFamily="18" charset="0"/>
                <a:cs typeface="Times New Roman" panose="02020603050405020304" pitchFamily="18" charset="0"/>
              </a:rPr>
              <a:t> tích mol c</a:t>
            </a:r>
            <a:r>
              <a:rPr lang="en-US" sz="2800" i="1" dirty="0">
                <a:solidFill>
                  <a:schemeClr val="tx1"/>
                </a:solidFill>
                <a:latin typeface="Times New Roman" panose="02020603050405020304" pitchFamily="18" charset="0"/>
                <a:cs typeface="Times New Roman" panose="02020603050405020304" pitchFamily="18" charset="0"/>
              </a:rPr>
              <a:t>ủ</a:t>
            </a:r>
            <a:r>
              <a:rPr lang="vi-VN" sz="2800" i="1" dirty="0">
                <a:solidFill>
                  <a:schemeClr val="tx1"/>
                </a:solidFill>
                <a:latin typeface="Times New Roman" panose="02020603050405020304" pitchFamily="18" charset="0"/>
                <a:cs typeface="Times New Roman" panose="02020603050405020304" pitchFamily="18" charset="0"/>
              </a:rPr>
              <a:t>a chất khí là th</a:t>
            </a:r>
            <a:r>
              <a:rPr lang="en-US" sz="2800" i="1" dirty="0">
                <a:solidFill>
                  <a:schemeClr val="tx1"/>
                </a:solidFill>
                <a:latin typeface="Times New Roman" panose="02020603050405020304" pitchFamily="18" charset="0"/>
                <a:cs typeface="Times New Roman" panose="02020603050405020304" pitchFamily="18" charset="0"/>
              </a:rPr>
              <a:t>ể</a:t>
            </a:r>
            <a:r>
              <a:rPr lang="vi-VN" sz="2800" i="1" dirty="0">
                <a:solidFill>
                  <a:schemeClr val="tx1"/>
                </a:solidFill>
                <a:latin typeface="Times New Roman" panose="02020603050405020304" pitchFamily="18" charset="0"/>
                <a:cs typeface="Times New Roman" panose="02020603050405020304" pitchFamily="18" charset="0"/>
              </a:rPr>
              <a:t> tích chi</a:t>
            </a:r>
            <a:r>
              <a:rPr lang="en-US" sz="2800" i="1" dirty="0">
                <a:solidFill>
                  <a:schemeClr val="tx1"/>
                </a:solidFill>
                <a:latin typeface="Times New Roman" panose="02020603050405020304" pitchFamily="18" charset="0"/>
                <a:cs typeface="Times New Roman" panose="02020603050405020304" pitchFamily="18" charset="0"/>
              </a:rPr>
              <a:t>ế</a:t>
            </a:r>
            <a:r>
              <a:rPr lang="vi-VN" sz="2800" i="1" dirty="0">
                <a:solidFill>
                  <a:schemeClr val="tx1"/>
                </a:solidFill>
                <a:latin typeface="Times New Roman" panose="02020603050405020304" pitchFamily="18" charset="0"/>
                <a:cs typeface="Times New Roman" panose="02020603050405020304" pitchFamily="18" charset="0"/>
              </a:rPr>
              <a:t>m b</a:t>
            </a:r>
            <a:r>
              <a:rPr lang="en-US" sz="2800" i="1" dirty="0">
                <a:solidFill>
                  <a:schemeClr val="tx1"/>
                </a:solidFill>
                <a:latin typeface="Times New Roman" panose="02020603050405020304" pitchFamily="18" charset="0"/>
                <a:cs typeface="Times New Roman" panose="02020603050405020304" pitchFamily="18" charset="0"/>
              </a:rPr>
              <a:t>ở</a:t>
            </a:r>
            <a:r>
              <a:rPr lang="vi-VN" sz="2800" i="1" dirty="0">
                <a:solidFill>
                  <a:schemeClr val="tx1"/>
                </a:solidFill>
                <a:latin typeface="Times New Roman" panose="02020603050405020304" pitchFamily="18" charset="0"/>
                <a:cs typeface="Times New Roman" panose="02020603050405020304" pitchFamily="18" charset="0"/>
              </a:rPr>
              <a:t>i N phân t</a:t>
            </a:r>
            <a:r>
              <a:rPr lang="en-US" sz="2800" i="1" dirty="0">
                <a:solidFill>
                  <a:schemeClr val="tx1"/>
                </a:solidFill>
                <a:latin typeface="Times New Roman" panose="02020603050405020304" pitchFamily="18" charset="0"/>
                <a:cs typeface="Times New Roman" panose="02020603050405020304" pitchFamily="18" charset="0"/>
              </a:rPr>
              <a:t>ử</a:t>
            </a:r>
            <a:r>
              <a:rPr lang="vi-VN" sz="2800" i="1" dirty="0">
                <a:solidFill>
                  <a:schemeClr val="tx1"/>
                </a:solidFill>
                <a:latin typeface="Times New Roman" panose="02020603050405020304" pitchFamily="18" charset="0"/>
                <a:cs typeface="Times New Roman" panose="02020603050405020304" pitchFamily="18" charset="0"/>
              </a:rPr>
              <a:t> c</a:t>
            </a:r>
            <a:r>
              <a:rPr lang="en-US" sz="2800" i="1" dirty="0">
                <a:solidFill>
                  <a:schemeClr val="tx1"/>
                </a:solidFill>
                <a:latin typeface="Times New Roman" panose="02020603050405020304" pitchFamily="18" charset="0"/>
                <a:cs typeface="Times New Roman" panose="02020603050405020304" pitchFamily="18" charset="0"/>
              </a:rPr>
              <a:t>ủ</a:t>
            </a:r>
            <a:r>
              <a:rPr lang="vi-VN" sz="2800" i="1" dirty="0">
                <a:solidFill>
                  <a:schemeClr val="tx1"/>
                </a:solidFill>
                <a:latin typeface="Times New Roman" panose="02020603050405020304" pitchFamily="18" charset="0"/>
                <a:cs typeface="Times New Roman" panose="02020603050405020304" pitchFamily="18" charset="0"/>
              </a:rPr>
              <a:t>a ch</a:t>
            </a:r>
            <a:r>
              <a:rPr lang="en-US" sz="2800" i="1" dirty="0">
                <a:solidFill>
                  <a:schemeClr val="tx1"/>
                </a:solidFill>
                <a:latin typeface="Times New Roman" panose="02020603050405020304" pitchFamily="18" charset="0"/>
                <a:cs typeface="Times New Roman" panose="02020603050405020304" pitchFamily="18" charset="0"/>
              </a:rPr>
              <a:t>ấ</a:t>
            </a:r>
            <a:r>
              <a:rPr lang="vi-VN" sz="2800" i="1" dirty="0">
                <a:solidFill>
                  <a:schemeClr val="tx1"/>
                </a:solidFill>
                <a:latin typeface="Times New Roman" panose="02020603050405020304" pitchFamily="18" charset="0"/>
                <a:cs typeface="Times New Roman" panose="02020603050405020304" pitchFamily="18" charset="0"/>
              </a:rPr>
              <a:t>t khí </a:t>
            </a:r>
            <a:r>
              <a:rPr lang="en-US" sz="2800" i="1" dirty="0" err="1">
                <a:solidFill>
                  <a:schemeClr val="tx1"/>
                </a:solidFill>
                <a:latin typeface="Times New Roman" panose="02020603050405020304" pitchFamily="18" charset="0"/>
                <a:cs typeface="Times New Roman" panose="02020603050405020304" pitchFamily="18" charset="0"/>
              </a:rPr>
              <a:t>đó</a:t>
            </a:r>
            <a:r>
              <a:rPr lang="vi-VN" sz="2800" i="1" dirty="0">
                <a:solidFill>
                  <a:schemeClr val="tx1"/>
                </a:solidFill>
                <a:latin typeface="Times New Roman" panose="02020603050405020304" pitchFamily="18" charset="0"/>
                <a:cs typeface="Times New Roman" panose="02020603050405020304" pitchFamily="18" charset="0"/>
              </a:rPr>
              <a:t>.</a:t>
            </a:r>
            <a:endParaRPr lang="en-US" sz="2800" i="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5907635" y="1456470"/>
            <a:ext cx="3286565" cy="328656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833858" y="736809"/>
            <a:ext cx="7315200" cy="3095625"/>
          </a:xfrm>
          <a:prstGeom prst="rect">
            <a:avLst/>
          </a:prstGeom>
        </p:spPr>
      </p:pic>
      <p:sp>
        <p:nvSpPr>
          <p:cNvPr id="2" name="Title 1"/>
          <p:cNvSpPr>
            <a:spLocks noGrp="1"/>
          </p:cNvSpPr>
          <p:nvPr>
            <p:ph type="title"/>
          </p:nvPr>
        </p:nvSpPr>
        <p:spPr>
          <a:xfrm>
            <a:off x="4099650" y="1023418"/>
            <a:ext cx="1259159" cy="299782"/>
          </a:xfrm>
        </p:spPr>
        <p:txBody>
          <a:bodyPr>
            <a:normAutofit fontScale="90000"/>
          </a:bodyPr>
          <a:lstStyle/>
          <a:p>
            <a:r>
              <a:rPr lang="en-US" sz="1600" dirty="0">
                <a:solidFill>
                  <a:schemeClr val="tx1"/>
                </a:solidFill>
                <a:latin typeface="Times New Roman" panose="02020603050405020304" pitchFamily="18" charset="0"/>
                <a:cs typeface="Times New Roman" panose="02020603050405020304" pitchFamily="18" charset="0"/>
              </a:rPr>
              <a:t>SO</a:t>
            </a:r>
            <a:r>
              <a:rPr lang="en-US" sz="1600" baseline="-25000" dirty="0">
                <a:solidFill>
                  <a:schemeClr val="tx1"/>
                </a:solidFill>
                <a:latin typeface="Times New Roman" panose="02020603050405020304" pitchFamily="18" charset="0"/>
                <a:cs typeface="Times New Roman" panose="02020603050405020304" pitchFamily="18" charset="0"/>
              </a:rPr>
              <a:t>2</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13321" y="2187029"/>
            <a:ext cx="80807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43872" y="2187028"/>
            <a:ext cx="80807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375577" y="402524"/>
            <a:ext cx="4939623" cy="461665"/>
          </a:xfrm>
          <a:prstGeom prst="rect">
            <a:avLst/>
          </a:prstGeom>
          <a:noFill/>
        </p:spPr>
        <p:txBody>
          <a:bodyPr wrap="square" rtlCol="0">
            <a:spAutoFit/>
          </a:bodyPr>
          <a:lstStyle/>
          <a:p>
            <a:r>
              <a:rPr lang="vi-VN"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Ở cùng đi</a:t>
            </a:r>
            <a:r>
              <a:rPr lang="en-US"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u kiện nhiệt độ và áp suất</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56378" y="3728982"/>
            <a:ext cx="1219200" cy="461665"/>
          </a:xfrm>
          <a:prstGeom prst="rect">
            <a:avLst/>
          </a:prstGeom>
          <a:noFill/>
        </p:spPr>
        <p:txBody>
          <a:bodyPr wrap="square" rtlCol="0">
            <a:spAutoFit/>
          </a:bodyPr>
          <a:lstStyle/>
          <a:p>
            <a:r>
              <a:rPr lang="en-US" sz="24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1 mol</a:t>
            </a:r>
            <a:endParaRPr lang="en-US" sz="2400" i="1"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962400" y="3800586"/>
            <a:ext cx="1219200" cy="461665"/>
          </a:xfrm>
          <a:prstGeom prst="rect">
            <a:avLst/>
          </a:prstGeom>
          <a:noFill/>
        </p:spPr>
        <p:txBody>
          <a:bodyPr wrap="square" rtlCol="0">
            <a:spAutoFit/>
          </a:bodyPr>
          <a:lstStyle/>
          <a:p>
            <a:r>
              <a:rPr lang="en-US" sz="24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1 mol</a:t>
            </a:r>
            <a:endParaRPr lang="en-US" sz="2400" i="1"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768422" y="3829177"/>
            <a:ext cx="1219200" cy="461665"/>
          </a:xfrm>
          <a:prstGeom prst="rect">
            <a:avLst/>
          </a:prstGeom>
          <a:noFill/>
        </p:spPr>
        <p:txBody>
          <a:bodyPr wrap="square" rtlCol="0">
            <a:spAutoFit/>
          </a:bodyPr>
          <a:lstStyle/>
          <a:p>
            <a:r>
              <a:rPr lang="en-US" sz="2400" i="1" dirty="0">
                <a:solidFill>
                  <a:srgbClr val="0070C0"/>
                </a:solidFill>
                <a:effectLst/>
                <a:latin typeface="Times New Roman" panose="02020603050405020304" pitchFamily="18" charset="0"/>
                <a:ea typeface="Courier New" panose="02070309020205020404" pitchFamily="49" charset="0"/>
                <a:cs typeface="Times New Roman" panose="02020603050405020304" pitchFamily="18" charset="0"/>
              </a:rPr>
              <a:t>1 mol</a:t>
            </a:r>
            <a:endParaRPr lang="en-US" sz="2400"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srcRect l="10856" t="12816" r="8493" b="11713"/>
          <a:stretch>
            <a:fillRect/>
          </a:stretch>
        </p:blipFill>
        <p:spPr>
          <a:xfrm>
            <a:off x="1669311" y="180753"/>
            <a:ext cx="5805377" cy="4962747"/>
          </a:xfrm>
          <a:prstGeom prst="rect">
            <a:avLst/>
          </a:prstGeom>
        </p:spPr>
      </p:pic>
      <p:sp>
        <p:nvSpPr>
          <p:cNvPr id="9" name="TextBox 8"/>
          <p:cNvSpPr txBox="1"/>
          <p:nvPr/>
        </p:nvSpPr>
        <p:spPr>
          <a:xfrm>
            <a:off x="1892595" y="385832"/>
            <a:ext cx="5380075" cy="1332481"/>
          </a:xfrm>
          <a:prstGeom prst="rect">
            <a:avLst/>
          </a:prstGeom>
          <a:noFill/>
        </p:spPr>
        <p:txBody>
          <a:bodyPr wrap="square">
            <a:spAutoFit/>
          </a:bodyPr>
          <a:lstStyle/>
          <a:p>
            <a:pPr algn="ctr">
              <a:lnSpc>
                <a:spcPct val="115000"/>
              </a:lnSpc>
            </a:pPr>
            <a:r>
              <a:rPr lang="vi-VN" sz="2400" dirty="0">
                <a:latin typeface="Times New Roman" panose="02020603050405020304" pitchFamily="18" charset="0"/>
                <a:ea typeface="Times New Roman" panose="02020603050405020304" pitchFamily="18" charset="0"/>
              </a:rPr>
              <a:t>Một mo</a:t>
            </a:r>
            <a:r>
              <a:rPr lang="en-US" sz="2400" dirty="0">
                <a:latin typeface="Times New Roman" panose="02020603050405020304" pitchFamily="18" charset="0"/>
                <a:ea typeface="Times New Roman" panose="02020603050405020304" pitchFamily="18" charset="0"/>
              </a:rPr>
              <a:t>l</a:t>
            </a:r>
            <a:r>
              <a:rPr lang="vi-VN" sz="2400" dirty="0">
                <a:latin typeface="Times New Roman" panose="02020603050405020304" pitchFamily="18" charset="0"/>
                <a:ea typeface="Times New Roman" panose="02020603050405020304" pitchFamily="18" charset="0"/>
              </a:rPr>
              <a:t> c</a:t>
            </a:r>
            <a:r>
              <a:rPr lang="en-US" sz="2400" dirty="0">
                <a:latin typeface="Times New Roman" panose="02020603050405020304" pitchFamily="18" charset="0"/>
                <a:ea typeface="Times New Roman" panose="02020603050405020304" pitchFamily="18" charset="0"/>
              </a:rPr>
              <a:t>ủ</a:t>
            </a:r>
            <a:r>
              <a:rPr lang="vi-VN" sz="2400" dirty="0">
                <a:latin typeface="Times New Roman" panose="02020603050405020304" pitchFamily="18" charset="0"/>
                <a:ea typeface="Times New Roman" panose="02020603050405020304" pitchFamily="18" charset="0"/>
              </a:rPr>
              <a:t>a b</a:t>
            </a:r>
            <a:r>
              <a:rPr lang="en-US" sz="2400" dirty="0">
                <a:latin typeface="Times New Roman" panose="02020603050405020304" pitchFamily="18" charset="0"/>
                <a:ea typeface="Times New Roman" panose="02020603050405020304" pitchFamily="18" charset="0"/>
              </a:rPr>
              <a:t>ấ</a:t>
            </a:r>
            <a:r>
              <a:rPr lang="vi-VN" sz="2400" dirty="0">
                <a:latin typeface="Times New Roman" panose="02020603050405020304" pitchFamily="18" charset="0"/>
                <a:ea typeface="Times New Roman" panose="02020603050405020304" pitchFamily="18" charset="0"/>
              </a:rPr>
              <a:t>t kì ch</a:t>
            </a:r>
            <a:r>
              <a:rPr lang="en-US" sz="2400" dirty="0">
                <a:latin typeface="Times New Roman" panose="02020603050405020304" pitchFamily="18" charset="0"/>
                <a:ea typeface="Times New Roman" panose="02020603050405020304" pitchFamily="18" charset="0"/>
              </a:rPr>
              <a:t>ấ</a:t>
            </a:r>
            <a:r>
              <a:rPr lang="vi-VN" sz="2400" dirty="0">
                <a:latin typeface="Times New Roman" panose="02020603050405020304" pitchFamily="18" charset="0"/>
                <a:ea typeface="Times New Roman" panose="02020603050405020304" pitchFamily="18" charset="0"/>
              </a:rPr>
              <a:t>t khí nào cùng chiếm những th</a:t>
            </a:r>
            <a:r>
              <a:rPr lang="en-US" sz="2400" dirty="0">
                <a:latin typeface="Times New Roman" panose="02020603050405020304" pitchFamily="18" charset="0"/>
                <a:ea typeface="Times New Roman" panose="02020603050405020304" pitchFamily="18" charset="0"/>
              </a:rPr>
              <a:t>ể</a:t>
            </a:r>
            <a:r>
              <a:rPr lang="vi-VN" sz="2400" dirty="0">
                <a:latin typeface="Times New Roman" panose="02020603050405020304" pitchFamily="18" charset="0"/>
                <a:ea typeface="Times New Roman" panose="02020603050405020304" pitchFamily="18" charset="0"/>
              </a:rPr>
              <a:t> tích b</a:t>
            </a:r>
            <a:r>
              <a:rPr lang="en-US" sz="2400" dirty="0">
                <a:latin typeface="Times New Roman" panose="02020603050405020304" pitchFamily="18" charset="0"/>
                <a:ea typeface="Times New Roman" panose="02020603050405020304" pitchFamily="18" charset="0"/>
              </a:rPr>
              <a:t>ằ</a:t>
            </a:r>
            <a:r>
              <a:rPr lang="vi-VN" sz="2400" dirty="0">
                <a:latin typeface="Times New Roman" panose="02020603050405020304" pitchFamily="18" charset="0"/>
                <a:ea typeface="Times New Roman" panose="02020603050405020304" pitchFamily="18" charset="0"/>
              </a:rPr>
              <a:t>ng nhau khi ở cùng điều kiện nhiệt độ và áp suất.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7"/>
        <p:cNvGrpSpPr/>
        <p:nvPr/>
      </p:nvGrpSpPr>
      <p:grpSpPr>
        <a:xfrm>
          <a:off x="0" y="0"/>
          <a:ext cx="0" cy="0"/>
          <a:chOff x="0" y="0"/>
          <a:chExt cx="0" cy="0"/>
        </a:xfrm>
      </p:grpSpPr>
      <p:sp>
        <p:nvSpPr>
          <p:cNvPr id="699" name="Google Shape;699;p77"/>
          <p:cNvSpPr txBox="1">
            <a:spLocks noGrp="1"/>
          </p:cNvSpPr>
          <p:nvPr>
            <p:ph type="title"/>
          </p:nvPr>
        </p:nvSpPr>
        <p:spPr>
          <a:xfrm flipH="1">
            <a:off x="5532621" y="-522224"/>
            <a:ext cx="2696980" cy="1280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19900" b="1" dirty="0">
                <a:latin typeface="Times New Roman" panose="02020603050405020304" pitchFamily="18" charset="0"/>
                <a:cs typeface="Times New Roman" panose="02020603050405020304" pitchFamily="18" charset="0"/>
              </a:rPr>
              <a:t>V.</a:t>
            </a:r>
            <a:endParaRPr sz="19900" b="1" dirty="0">
              <a:latin typeface="Times New Roman" panose="02020603050405020304" pitchFamily="18" charset="0"/>
              <a:cs typeface="Times New Roman" panose="02020603050405020304" pitchFamily="18" charset="0"/>
            </a:endParaRPr>
          </a:p>
        </p:txBody>
      </p:sp>
      <p:sp>
        <p:nvSpPr>
          <p:cNvPr id="698" name="Google Shape;698;p77"/>
          <p:cNvSpPr txBox="1">
            <a:spLocks noGrp="1"/>
          </p:cNvSpPr>
          <p:nvPr>
            <p:ph type="ctrTitle" idx="2"/>
          </p:nvPr>
        </p:nvSpPr>
        <p:spPr>
          <a:xfrm flipH="1">
            <a:off x="1128889" y="2255661"/>
            <a:ext cx="7432240" cy="1215300"/>
          </a:xfrm>
          <a:prstGeom prst="rect">
            <a:avLst/>
          </a:prstGeom>
        </p:spPr>
        <p:txBody>
          <a:bodyPr spcFirstLastPara="1" wrap="square" lIns="91425" tIns="91425" rIns="91425" bIns="91425" anchor="t" anchorCtr="0">
            <a:noAutofit/>
          </a:bodyPr>
          <a:lstStyle/>
          <a:p>
            <a:pPr lvl="0"/>
            <a:r>
              <a:rPr lang="vi-VN"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 ĐỔI GIỮA LƯỢNG CHẤT VÀ THỂ TÍCH CHẤT KHÍ</a:t>
            </a:r>
            <a:endParaRPr lang="vi-VN"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98"/>
                                        </p:tgtEl>
                                        <p:attrNameLst>
                                          <p:attrName>style.visibility</p:attrName>
                                        </p:attrNameLst>
                                      </p:cBhvr>
                                      <p:to>
                                        <p:strVal val="visible"/>
                                      </p:to>
                                    </p:set>
                                    <p:anim calcmode="lin" valueType="num">
                                      <p:cBhvr additive="base">
                                        <p:cTn id="7" dur="1000"/>
                                        <p:tgtEl>
                                          <p:spTgt spid="698"/>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699"/>
                                        </p:tgtEl>
                                        <p:attrNameLst>
                                          <p:attrName>style.visibility</p:attrName>
                                        </p:attrNameLst>
                                      </p:cBhvr>
                                      <p:to>
                                        <p:strVal val="visible"/>
                                      </p:to>
                                    </p:set>
                                    <p:anim calcmode="lin" valueType="num">
                                      <p:cBhvr additive="base">
                                        <p:cTn id="10" dur="1000"/>
                                        <p:tgtEl>
                                          <p:spTgt spid="6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5029200" y="1134582"/>
            <a:ext cx="3715176" cy="12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8800" b="1" dirty="0">
                <a:latin typeface="Times New Roman" panose="02020603050405020304" pitchFamily="18" charset="0"/>
                <a:cs typeface="Times New Roman" panose="02020603050405020304" pitchFamily="18" charset="0"/>
              </a:rPr>
              <a:t>HOẠT ĐỘNG</a:t>
            </a:r>
            <a:endParaRPr sz="8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0" y="0"/>
            <a:ext cx="5029200" cy="5143499"/>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3150978" y="190336"/>
            <a:ext cx="2842044" cy="680484"/>
          </a:xfrm>
          <a:prstGeom prst="flowChartPreparation">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76752" y="3055509"/>
            <a:ext cx="717265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Hãy rút ra các công thức chuy</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n </a:t>
            </a:r>
            <a:r>
              <a:rPr lang="en-US" sz="2400" dirty="0" err="1">
                <a:latin typeface="Times New Roman" panose="02020603050405020304" pitchFamily="18" charset="0"/>
                <a:cs typeface="Times New Roman" panose="02020603050405020304" pitchFamily="18" charset="0"/>
              </a:rPr>
              <a:t>đổ</a:t>
            </a:r>
            <a:r>
              <a:rPr lang="vi-VN" sz="2400" dirty="0">
                <a:latin typeface="Times New Roman" panose="02020603050405020304" pitchFamily="18" charset="0"/>
                <a:cs typeface="Times New Roman" panose="02020603050405020304" pitchFamily="18" charset="0"/>
              </a:rPr>
              <a:t>i gi</a:t>
            </a:r>
            <a:r>
              <a:rPr lang="en-US" sz="2400" dirty="0">
                <a:latin typeface="Times New Roman" panose="02020603050405020304" pitchFamily="18" charset="0"/>
                <a:cs typeface="Times New Roman" panose="02020603050405020304" pitchFamily="18" charset="0"/>
              </a:rPr>
              <a:t>ữ</a:t>
            </a:r>
            <a:r>
              <a:rPr lang="vi-VN" sz="2400" dirty="0">
                <a:latin typeface="Times New Roman" panose="02020603050405020304" pitchFamily="18" charset="0"/>
                <a:cs typeface="Times New Roman" panose="02020603050405020304" pitchFamily="18" charset="0"/>
              </a:rPr>
              <a:t>a s</a:t>
            </a:r>
            <a:r>
              <a:rPr lang="en-US" sz="2400" dirty="0">
                <a:latin typeface="Times New Roman" panose="02020603050405020304" pitchFamily="18" charset="0"/>
                <a:cs typeface="Times New Roman" panose="02020603050405020304" pitchFamily="18" charset="0"/>
              </a:rPr>
              <a:t>ố</a:t>
            </a:r>
            <a:r>
              <a:rPr lang="vi-VN" sz="2400" dirty="0">
                <a:latin typeface="Times New Roman" panose="02020603050405020304" pitchFamily="18" charset="0"/>
                <a:cs typeface="Times New Roman" panose="02020603050405020304" pitchFamily="18" charset="0"/>
              </a:rPr>
              <a:t> mol (n) và th</a:t>
            </a:r>
            <a:r>
              <a:rPr lang="en-US" sz="2400" dirty="0">
                <a:latin typeface="Times New Roman" panose="02020603050405020304" pitchFamily="18" charset="0"/>
                <a:cs typeface="Times New Roman" panose="02020603050405020304" pitchFamily="18" charset="0"/>
              </a:rPr>
              <a:t>ể</a:t>
            </a:r>
            <a:r>
              <a:rPr lang="vi-VN" sz="2400" dirty="0">
                <a:latin typeface="Times New Roman" panose="02020603050405020304" pitchFamily="18" charset="0"/>
                <a:cs typeface="Times New Roman" panose="02020603050405020304" pitchFamily="18" charset="0"/>
              </a:rPr>
              <a:t> tích (V) c</a:t>
            </a:r>
            <a:r>
              <a:rPr lang="en-US" sz="2400" dirty="0">
                <a:latin typeface="Times New Roman" panose="02020603050405020304" pitchFamily="18" charset="0"/>
                <a:cs typeface="Times New Roman" panose="02020603050405020304" pitchFamily="18" charset="0"/>
              </a:rPr>
              <a:t>ủ</a:t>
            </a:r>
            <a:r>
              <a:rPr lang="vi-VN" sz="2400" dirty="0">
                <a:latin typeface="Times New Roman" panose="02020603050405020304" pitchFamily="18" charset="0"/>
                <a:cs typeface="Times New Roman" panose="02020603050405020304" pitchFamily="18" charset="0"/>
              </a:rPr>
              <a:t>a các chất kh</a:t>
            </a:r>
            <a:r>
              <a:rPr lang="en-US" sz="2400" dirty="0">
                <a:latin typeface="Times New Roman" panose="02020603050405020304" pitchFamily="18" charset="0"/>
                <a:cs typeface="Times New Roman" panose="02020603050405020304" pitchFamily="18" charset="0"/>
              </a:rPr>
              <a:t>í</a:t>
            </a:r>
            <a:r>
              <a:rPr lang="vi-VN" sz="2400" dirty="0">
                <a:latin typeface="Times New Roman" panose="02020603050405020304" pitchFamily="18" charset="0"/>
                <a:cs typeface="Times New Roman" panose="02020603050405020304" pitchFamily="18" charset="0"/>
              </a:rPr>
              <a:t> ở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iều kiện chuẩn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kc).</a:t>
            </a:r>
            <a:endParaRPr lang="vi-VN"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693983" y="1039304"/>
            <a:ext cx="6455419" cy="461665"/>
          </a:xfrm>
          <a:prstGeom prst="rect">
            <a:avLst/>
          </a:prstGeom>
          <a:noFill/>
        </p:spPr>
        <p:txBody>
          <a:bodyPr wrap="square" rtlCol="0">
            <a:spAutoFit/>
          </a:bodyPr>
          <a:lstStyle/>
          <a:p>
            <a:r>
              <a:rPr lang="en-US" sz="2400" b="1" i="1" dirty="0" err="1">
                <a:solidFill>
                  <a:schemeClr val="bg1"/>
                </a:solidFill>
                <a:latin typeface="Times New Roman" panose="02020603050405020304" pitchFamily="18" charset="0"/>
                <a:cs typeface="Times New Roman" panose="02020603050405020304" pitchFamily="18" charset="0"/>
              </a:rPr>
              <a:t>Bảng</a:t>
            </a:r>
            <a:r>
              <a:rPr lang="en-US" sz="2400" b="1" i="1" dirty="0">
                <a:solidFill>
                  <a:schemeClr val="bg1"/>
                </a:solidFill>
                <a:latin typeface="Times New Roman" panose="02020603050405020304" pitchFamily="18" charset="0"/>
                <a:cs typeface="Times New Roman" panose="02020603050405020304" pitchFamily="18" charset="0"/>
              </a:rPr>
              <a:t> 4.1. </a:t>
            </a:r>
            <a:r>
              <a:rPr lang="en-US" sz="2400" b="1" i="1" dirty="0" err="1">
                <a:solidFill>
                  <a:schemeClr val="bg1"/>
                </a:solidFill>
                <a:latin typeface="Times New Roman" panose="02020603050405020304" pitchFamily="18" charset="0"/>
                <a:cs typeface="Times New Roman" panose="02020603050405020304" pitchFamily="18" charset="0"/>
              </a:rPr>
              <a:t>Mối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liên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hệ</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giữa</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thể</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tích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và</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số</a:t>
            </a:r>
            <a:r>
              <a:rPr lang="en-US" sz="2400" b="1" i="1" dirty="0">
                <a:solidFill>
                  <a:schemeClr val="bg1"/>
                </a:solidFill>
                <a:latin typeface="Times New Roman" panose="02020603050405020304" pitchFamily="18" charset="0"/>
                <a:cs typeface="Times New Roman" panose="02020603050405020304" pitchFamily="18" charset="0"/>
              </a:rPr>
              <a:t> mol </a:t>
            </a:r>
            <a:r>
              <a:rPr lang="en-US" sz="2400" b="1" i="1" dirty="0" err="1">
                <a:solidFill>
                  <a:schemeClr val="bg1"/>
                </a:solidFill>
                <a:latin typeface="Times New Roman" panose="02020603050405020304" pitchFamily="18" charset="0"/>
                <a:cs typeface="Times New Roman" panose="02020603050405020304" pitchFamily="18" charset="0"/>
              </a:rPr>
              <a:t>khí</a:t>
            </a:r>
            <a:endParaRPr lang="en-US" sz="2400" b="1" i="1"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Table 2"/>
          <p:cNvGraphicFramePr>
            <a:graphicFrameLocks noGrp="1"/>
          </p:cNvGraphicFramePr>
          <p:nvPr/>
        </p:nvGraphicFramePr>
        <p:xfrm>
          <a:off x="581640" y="1669453"/>
          <a:ext cx="7980720" cy="1059886"/>
        </p:xfrm>
        <a:graphic>
          <a:graphicData uri="http://schemas.openxmlformats.org/drawingml/2006/table">
            <a:tbl>
              <a:tblPr firstRow="1" bandRow="1">
                <a:tableStyleId>{5C22544A-7EE6-4342-B048-85BDC9FD1C3A}</a:tableStyleId>
              </a:tblPr>
              <a:tblGrid>
                <a:gridCol w="2743200"/>
                <a:gridCol w="1377245"/>
                <a:gridCol w="1524000"/>
                <a:gridCol w="1117600"/>
                <a:gridCol w="1218675"/>
              </a:tblGrid>
              <a:tr h="529943">
                <a:tc>
                  <a:txBody>
                    <a:bodyPr/>
                    <a:lstStyle/>
                    <a:p>
                      <a:pPr marL="0" marR="0" indent="114300" algn="ctr">
                        <a:lnSpc>
                          <a:spcPct val="117000"/>
                        </a:lnSpc>
                        <a:spcBef>
                          <a:spcPts val="0"/>
                        </a:spcBef>
                        <a:spcAft>
                          <a:spcPts val="0"/>
                        </a:spcAft>
                      </a:pPr>
                      <a:r>
                        <a:rPr lang="vi-VN"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 tích khí (lít)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4,958</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indent="25400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12,395</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indent="292100" algn="ctr">
                        <a:lnSpc>
                          <a:spcPct val="117000"/>
                        </a:lnSpc>
                        <a:spcBef>
                          <a:spcPts val="0"/>
                        </a:spcBef>
                        <a:spcAft>
                          <a:spcPts val="0"/>
                        </a:spcAft>
                      </a:pPr>
                      <a:r>
                        <a:rPr lang="vi-VN" sz="2400" b="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24,79</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49,58</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r>
              <a:tr h="529943">
                <a:tc>
                  <a:txBody>
                    <a:bodyPr/>
                    <a:lstStyle/>
                    <a:p>
                      <a:pPr marL="0" marR="0" indent="114300" algn="ctr">
                        <a:lnSpc>
                          <a:spcPct val="117000"/>
                        </a:lnSpc>
                        <a:spcBef>
                          <a:spcPts val="0"/>
                        </a:spcBef>
                        <a:spcAft>
                          <a:spcPts val="0"/>
                        </a:spcAft>
                      </a:pPr>
                      <a:r>
                        <a:rPr lang="vi-VN"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Số mol khí (mol)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0,2</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0,5</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indent="431800" algn="l">
                        <a:lnSpc>
                          <a:spcPct val="117000"/>
                        </a:lnSpc>
                        <a:spcBef>
                          <a:spcPts val="0"/>
                        </a:spcBef>
                        <a:spcAft>
                          <a:spcPts val="0"/>
                        </a:spcAft>
                      </a:pP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0" marR="0" algn="ctr">
                        <a:lnSpc>
                          <a:spcPct val="117000"/>
                        </a:lnSpc>
                        <a:spcBef>
                          <a:spcPts val="0"/>
                        </a:spcBef>
                        <a:spcAft>
                          <a:spcPts val="0"/>
                        </a:spcAft>
                      </a:pPr>
                      <a:r>
                        <a:rPr lang="vi-VN"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r>
            </a:tbl>
          </a:graphicData>
        </a:graphic>
      </p:graphicFrame>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361244" y="1400025"/>
            <a:ext cx="3286565" cy="3286565"/>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2585154" y="1159212"/>
                <a:ext cx="5689601" cy="11767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V = n x 24,79  (</a:t>
                </a:r>
                <a:r>
                  <a:rPr lang="en-US" sz="2800" dirty="0" err="1">
                    <a:solidFill>
                      <a:srgbClr val="FF0000"/>
                    </a:solidFill>
                    <a:latin typeface="Times New Roman" panose="02020603050405020304" pitchFamily="18" charset="0"/>
                    <a:cs typeface="Times New Roman" panose="02020603050405020304" pitchFamily="18" charset="0"/>
                  </a:rPr>
                  <a:t>lít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solidFill>
                              <a:srgbClr val="C00000"/>
                            </a:solidFill>
                            <a:latin typeface="Cambria Math" panose="02040503050406030204" pitchFamily="18" charset="0"/>
                          </a:rPr>
                        </m:ctrlPr>
                      </m:fPr>
                      <m:num>
                        <m:r>
                          <m:rPr>
                            <m:sty m:val="p"/>
                          </m:rPr>
                          <a:rPr lang="en-US" sz="2800" b="0" i="0" smtClean="0">
                            <a:solidFill>
                              <a:srgbClr val="C00000"/>
                            </a:solidFill>
                            <a:latin typeface="Cambria Math" panose="02040503050406030204" pitchFamily="18" charset="0"/>
                          </a:rPr>
                          <m:t>V</m:t>
                        </m:r>
                      </m:num>
                      <m:den>
                        <m:r>
                          <a:rPr lang="en-US" sz="2800" b="0" i="0" smtClean="0">
                            <a:solidFill>
                              <a:srgbClr val="C00000"/>
                            </a:solidFill>
                            <a:latin typeface="Cambria Math" panose="02040503050406030204" pitchFamily="18" charset="0"/>
                          </a:rPr>
                          <m:t>24</m:t>
                        </m:r>
                        <m:r>
                          <a:rPr lang="en-US" sz="2800" b="0" i="0" smtClean="0">
                            <a:solidFill>
                              <a:srgbClr val="C00000"/>
                            </a:solidFill>
                            <a:latin typeface="Cambria Math" panose="02040503050406030204" pitchFamily="18" charset="0"/>
                          </a:rPr>
                          <m:t>,</m:t>
                        </m:r>
                        <m:r>
                          <a:rPr lang="en-US" sz="2800" b="0" i="0" smtClean="0">
                            <a:solidFill>
                              <a:srgbClr val="C00000"/>
                            </a:solidFill>
                            <a:latin typeface="Cambria Math" panose="02040503050406030204" pitchFamily="18" charset="0"/>
                          </a:rPr>
                          <m:t>79</m:t>
                        </m:r>
                      </m:den>
                    </m:f>
                    <m:r>
                      <a:rPr lang="en-US" sz="2800" i="0">
                        <a:solidFill>
                          <a:srgbClr val="C00000"/>
                        </a:solidFill>
                        <a:latin typeface="Cambria Math" panose="02040503050406030204" pitchFamily="18" charset="0"/>
                      </a:rPr>
                      <m:t> </m:t>
                    </m:r>
                    <m:d>
                      <m:dPr>
                        <m:ctrlPr>
                          <a:rPr lang="en-US" sz="2800" i="1">
                            <a:solidFill>
                              <a:srgbClr val="C00000"/>
                            </a:solidFill>
                            <a:latin typeface="Cambria Math" panose="02040503050406030204" pitchFamily="18" charset="0"/>
                          </a:rPr>
                        </m:ctrlPr>
                      </m:dPr>
                      <m:e>
                        <m:r>
                          <m:rPr>
                            <m:sty m:val="p"/>
                          </m:rPr>
                          <a:rPr lang="en-US" sz="2800" i="0">
                            <a:solidFill>
                              <a:srgbClr val="C00000"/>
                            </a:solidFill>
                            <a:latin typeface="Cambria Math" panose="02040503050406030204" pitchFamily="18" charset="0"/>
                          </a:rPr>
                          <m:t>mol</m:t>
                        </m:r>
                      </m:e>
                    </m:d>
                  </m:oMath>
                </a14:m>
                <a:endParaRPr lang="en-US" sz="2800" dirty="0">
                  <a:latin typeface="Times New Roman" panose="02020603050405020304" pitchFamily="18" charset="0"/>
                  <a:cs typeface="Times New Roman" panose="02020603050405020304"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585154" y="1159212"/>
                <a:ext cx="5689601" cy="1176797"/>
              </a:xfrm>
              <a:prstGeom prst="rect">
                <a:avLst/>
              </a:prstGeom>
              <a:blipFill rotWithShape="1">
                <a:blip r:embed="rId2"/>
                <a:stretch>
                  <a:fillRect l="-113" t="-568" r="-110" b="-499"/>
                </a:stretch>
              </a:blipFill>
            </p:spPr>
            <p:style>
              <a:lnRef idx="2">
                <a:schemeClr val="accent1"/>
              </a:lnRef>
              <a:fillRef idx="1">
                <a:schemeClr val="lt1"/>
              </a:fillRef>
              <a:effectRef idx="0">
                <a:schemeClr val="accent1"/>
              </a:effectRef>
              <a:fontRef idx="minor">
                <a:schemeClr val="dk1"/>
              </a:fontRef>
            </p:style>
            <p:txBody>
              <a:bodyPr/>
              <a:lstStyle/>
              <a:p>
                <a:r>
                  <a:rPr lang="en-US" altLang="en-US">
                    <a:noFill/>
                  </a:rPr>
                  <a:t> </a:t>
                </a:r>
              </a:p>
            </p:txBody>
          </p:sp>
        </mc:Fallback>
      </mc:AlternateContent>
      <p:sp>
        <p:nvSpPr>
          <p:cNvPr id="15" name="TextBox 14"/>
          <p:cNvSpPr txBox="1"/>
          <p:nvPr/>
        </p:nvSpPr>
        <p:spPr>
          <a:xfrm>
            <a:off x="2348088" y="2631388"/>
            <a:ext cx="6491112" cy="1384995"/>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n là s</a:t>
            </a:r>
            <a:r>
              <a:rPr lang="en-US" sz="2800" i="1" dirty="0">
                <a:solidFill>
                  <a:srgbClr val="000000"/>
                </a:solidFill>
                <a:effectLst/>
                <a:latin typeface="Times New Roman" panose="02020603050405020304" pitchFamily="18" charset="0"/>
                <a:ea typeface="Times New Roman" panose="02020603050405020304" pitchFamily="18" charset="0"/>
              </a:rPr>
              <a:t>ố</a:t>
            </a:r>
            <a:r>
              <a:rPr lang="vi-VN" sz="2800" i="1" dirty="0">
                <a:solidFill>
                  <a:srgbClr val="000000"/>
                </a:solidFill>
                <a:effectLst/>
                <a:latin typeface="Times New Roman" panose="02020603050405020304" pitchFamily="18" charset="0"/>
                <a:ea typeface="Times New Roman" panose="02020603050405020304" pitchFamily="18" charset="0"/>
              </a:rPr>
              <a:t> mo</a:t>
            </a:r>
            <a:r>
              <a:rPr lang="en-US" sz="2800" i="1" dirty="0">
                <a:solidFill>
                  <a:srgbClr val="000000"/>
                </a:solidFill>
                <a:effectLst/>
                <a:latin typeface="Times New Roman" panose="02020603050405020304" pitchFamily="18" charset="0"/>
                <a:ea typeface="Times New Roman" panose="02020603050405020304" pitchFamily="18" charset="0"/>
              </a:rPr>
              <a:t>l</a:t>
            </a:r>
            <a:r>
              <a:rPr lang="vi-VN" sz="2800" i="1" dirty="0">
                <a:solidFill>
                  <a:srgbClr val="000000"/>
                </a:solidFill>
                <a:effectLst/>
                <a:latin typeface="Times New Roman" panose="02020603050405020304" pitchFamily="18" charset="0"/>
                <a:ea typeface="Times New Roman" panose="02020603050405020304" pitchFamily="18" charset="0"/>
              </a:rPr>
              <a:t> chất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khí</a:t>
            </a:r>
            <a:r>
              <a:rPr lang="vi-VN" sz="2800" i="1" dirty="0">
                <a:solidFill>
                  <a:srgbClr val="000000"/>
                </a:solidFill>
                <a:effectLst/>
                <a:latin typeface="Times New Roman" panose="02020603050405020304" pitchFamily="18" charset="0"/>
                <a:ea typeface="Times New Roman" panose="02020603050405020304" pitchFamily="18" charset="0"/>
              </a:rPr>
              <a:t>. </a:t>
            </a:r>
            <a:endParaRPr lang="en-US" sz="2800" i="1" dirty="0">
              <a:solidFill>
                <a:srgbClr val="000000"/>
              </a:solidFill>
              <a:effectLst/>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V</a:t>
            </a:r>
            <a:r>
              <a:rPr lang="vi-VN" sz="2800" i="1" dirty="0">
                <a:solidFill>
                  <a:srgbClr val="000000"/>
                </a:solidFill>
                <a:effectLst/>
                <a:latin typeface="Times New Roman" panose="02020603050405020304" pitchFamily="18" charset="0"/>
                <a:ea typeface="Times New Roman" panose="02020603050405020304" pitchFamily="18" charset="0"/>
              </a:rPr>
              <a:t> là </a:t>
            </a:r>
            <a:r>
              <a:rPr lang="vi-VN" sz="2800" i="1" dirty="0">
                <a:latin typeface="Times New Roman" panose="02020603050405020304" pitchFamily="18" charset="0"/>
                <a:ea typeface="Times New Roman" panose="02020603050405020304" pitchFamily="18" charset="0"/>
              </a:rPr>
              <a:t>là th</a:t>
            </a:r>
            <a:r>
              <a:rPr lang="en-US" sz="2800" i="1" dirty="0">
                <a:latin typeface="Times New Roman" panose="02020603050405020304" pitchFamily="18" charset="0"/>
                <a:ea typeface="Times New Roman" panose="02020603050405020304" pitchFamily="18" charset="0"/>
              </a:rPr>
              <a:t>ể</a:t>
            </a:r>
            <a:r>
              <a:rPr lang="vi-VN" sz="2800" i="1" dirty="0">
                <a:latin typeface="Times New Roman" panose="02020603050405020304" pitchFamily="18" charset="0"/>
                <a:ea typeface="Times New Roman" panose="02020603050405020304" pitchFamily="18" charset="0"/>
              </a:rPr>
              <a:t> tích ch</a:t>
            </a:r>
            <a:r>
              <a:rPr lang="en-US" sz="2800" i="1" dirty="0">
                <a:latin typeface="Times New Roman" panose="02020603050405020304" pitchFamily="18" charset="0"/>
                <a:ea typeface="Times New Roman" panose="02020603050405020304" pitchFamily="18" charset="0"/>
              </a:rPr>
              <a:t>ấ</a:t>
            </a:r>
            <a:r>
              <a:rPr lang="vi-VN" sz="2800" i="1" dirty="0">
                <a:latin typeface="Times New Roman" panose="02020603050405020304" pitchFamily="18" charset="0"/>
                <a:ea typeface="Times New Roman" panose="02020603050405020304" pitchFamily="18" charset="0"/>
              </a:rPr>
              <a:t>t khí </a:t>
            </a:r>
            <a:r>
              <a:rPr lang="en-US" sz="2800" i="1" dirty="0">
                <a:latin typeface="Times New Roman" panose="02020603050405020304" pitchFamily="18" charset="0"/>
                <a:ea typeface="Times New Roman" panose="02020603050405020304" pitchFamily="18" charset="0"/>
              </a:rPr>
              <a:t>ở</a:t>
            </a:r>
            <a:r>
              <a:rPr lang="vi-VN"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điều</a:t>
            </a:r>
            <a:r>
              <a:rPr lang="vi-VN" sz="2800" i="1" dirty="0">
                <a:latin typeface="Times New Roman" panose="02020603050405020304" pitchFamily="18" charset="0"/>
                <a:ea typeface="Times New Roman" panose="02020603050405020304" pitchFamily="18" charset="0"/>
              </a:rPr>
              <a:t> kiện chu</a:t>
            </a:r>
            <a:r>
              <a:rPr lang="en-US" sz="2800" i="1" dirty="0">
                <a:latin typeface="Times New Roman" panose="02020603050405020304" pitchFamily="18" charset="0"/>
                <a:ea typeface="Times New Roman" panose="02020603050405020304" pitchFamily="18" charset="0"/>
              </a:rPr>
              <a:t>ẩ</a:t>
            </a:r>
            <a:r>
              <a:rPr lang="vi-VN" sz="2800" i="1" dirty="0">
                <a:latin typeface="Times New Roman" panose="02020603050405020304" pitchFamily="18" charset="0"/>
                <a:ea typeface="Times New Roman" panose="02020603050405020304" pitchFamily="18" charset="0"/>
              </a:rPr>
              <a:t>n </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67"/>
          <p:cNvPicPr preferRelativeResize="0"/>
          <p:nvPr/>
        </p:nvPicPr>
        <p:blipFill rotWithShape="1">
          <a:blip r:embed="rId1"/>
          <a:srcRect l="9904" r="9896"/>
          <a:stretch>
            <a:fillRect/>
          </a:stretch>
        </p:blipFill>
        <p:spPr>
          <a:xfrm>
            <a:off x="6326832" y="2882155"/>
            <a:ext cx="2912400" cy="2042753"/>
          </a:xfrm>
          <a:prstGeom prst="rect">
            <a:avLst/>
          </a:prstGeom>
          <a:noFill/>
          <a:ln>
            <a:noFill/>
          </a:ln>
        </p:spPr>
      </p:pic>
      <mc:AlternateContent xmlns:mc="http://schemas.openxmlformats.org/markup-compatibility/2006">
        <mc:Choice xmlns:a14="http://schemas.microsoft.com/office/drawing/2010/main" Requires="a14">
          <p:sp>
            <p:nvSpPr>
              <p:cNvPr id="562" name="Google Shape;562;p67"/>
              <p:cNvSpPr txBox="1">
                <a:spLocks noGrp="1"/>
              </p:cNvSpPr>
              <p:nvPr>
                <p:ph type="subTitle" idx="1"/>
              </p:nvPr>
            </p:nvSpPr>
            <p:spPr>
              <a:xfrm>
                <a:off x="419986" y="707947"/>
                <a:ext cx="8304028" cy="1147800"/>
              </a:xfrm>
              <a:prstGeom prst="rect">
                <a:avLst/>
              </a:prstGeom>
            </p:spPr>
            <p:txBody>
              <a:bodyPr spcFirstLastPara="1" wrap="square" lIns="91425" tIns="91425" rIns="91425" bIns="91425" anchor="ctr" anchorCtr="0">
                <a:noAutofit/>
              </a:bodyPr>
              <a:lstStyle/>
              <a:p>
                <a:pPr>
                  <a:lnSpc>
                    <a:spcPct val="100000"/>
                  </a:lnSpc>
                </a:pPr>
                <a:r>
                  <a:rPr lang="vi-VN" sz="2800" dirty="0">
                    <a:latin typeface="Times New Roman" panose="02020603050405020304" pitchFamily="18" charset="0"/>
                    <a:cs typeface="Times New Roman" panose="02020603050405020304" pitchFamily="18" charset="0"/>
                  </a:rPr>
                  <a:t>Trong khoa học, </a:t>
                </a:r>
                <a14:m>
                  <m:oMath xmlns:m="http://schemas.openxmlformats.org/officeDocument/2006/math">
                    <m:box>
                      <m:boxPr>
                        <m:ctrlPr>
                          <a:rPr lang="vi-VN" sz="2800" i="1" dirty="0" smtClean="0">
                            <a:latin typeface="Cambria Math" panose="02040503050406030204" pitchFamily="18" charset="0"/>
                            <a:cs typeface="Times New Roman" panose="02020603050405020304" pitchFamily="18" charset="0"/>
                          </a:rPr>
                        </m:ctrlPr>
                      </m:boxPr>
                      <m:e>
                        <m:argPr>
                          <m:argSz m:val="-1"/>
                        </m:argPr>
                        <m:f>
                          <m:fPr>
                            <m:ctrlPr>
                              <a:rPr lang="vi-VN" sz="2800" i="1" dirty="0" smtClean="0">
                                <a:latin typeface="Cambria Math" panose="02040503050406030204" pitchFamily="18" charset="0"/>
                                <a:cs typeface="Times New Roman" panose="02020603050405020304" pitchFamily="18" charset="0"/>
                              </a:rPr>
                            </m:ctrlPr>
                          </m:fPr>
                          <m:num>
                            <m:r>
                              <a:rPr lang="en-US" sz="2800" b="0" i="1" dirty="0" smtClean="0">
                                <a:latin typeface="Cambria Math" panose="02040503050406030204" pitchFamily="18" charset="0"/>
                                <a:cs typeface="Times New Roman" panose="02020603050405020304" pitchFamily="18" charset="0"/>
                              </a:rPr>
                              <m:t>1</m:t>
                            </m:r>
                          </m:num>
                          <m:den>
                            <m:r>
                              <a:rPr lang="en-US" sz="2800" b="0" i="1" dirty="0" smtClean="0">
                                <a:latin typeface="Cambria Math" panose="02040503050406030204" pitchFamily="18" charset="0"/>
                                <a:cs typeface="Times New Roman" panose="02020603050405020304" pitchFamily="18" charset="0"/>
                              </a:rPr>
                              <m:t>12</m:t>
                            </m:r>
                          </m:den>
                        </m:f>
                      </m:e>
                    </m:box>
                    <m:r>
                      <a:rPr lang="en-US" sz="2800" b="0" i="1" dirty="0" smtClean="0">
                        <a:latin typeface="Cambria Math" panose="02040503050406030204" pitchFamily="18" charset="0"/>
                        <a:cs typeface="Times New Roman" panose="02020603050405020304" pitchFamily="18" charset="0"/>
                      </a:rPr>
                      <m:t>  </m:t>
                    </m:r>
                  </m:oMath>
                </a14:m>
                <a:r>
                  <a:rPr lang="vi-VN" sz="2800" dirty="0">
                    <a:latin typeface="Times New Roman" panose="02020603050405020304" pitchFamily="18" charset="0"/>
                    <a:cs typeface="Times New Roman" panose="02020603050405020304" pitchFamily="18" charset="0"/>
                  </a:rPr>
                  <a:t>khối lượng nguyên tử carbon được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quy ước là đơn vị khối lượng 12</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nguyên tử (amu). </a:t>
                </a:r>
                <a:endParaRPr sz="2800" dirty="0">
                  <a:solidFill>
                    <a:srgbClr val="596657"/>
                  </a:solidFill>
                  <a:latin typeface="Times New Roman" panose="02020603050405020304" pitchFamily="18" charset="0"/>
                  <a:cs typeface="Times New Roman" panose="02020603050405020304" pitchFamily="18" charset="0"/>
                </a:endParaRPr>
              </a:p>
            </p:txBody>
          </p:sp>
        </mc:Choice>
        <mc:Fallback>
          <p:sp>
            <p:nvSpPr>
              <p:cNvPr id="562" name="Google Shape;562;p67"/>
              <p:cNvSpPr txBox="1">
                <a:spLocks noRot="1" noChangeAspect="1" noMove="1" noResize="1" noEditPoints="1" noAdjustHandles="1" noChangeArrowheads="1" noChangeShapeType="1" noTextEdit="1"/>
              </p:cNvSpPr>
              <p:nvPr>
                <p:ph type="subTitle" idx="1"/>
              </p:nvPr>
            </p:nvSpPr>
            <p:spPr>
              <a:xfrm>
                <a:off x="419986" y="707947"/>
                <a:ext cx="8304028" cy="1147800"/>
              </a:xfrm>
              <a:prstGeom prst="rect">
                <a:avLst/>
              </a:prstGeom>
              <a:blipFill rotWithShape="1">
                <a:blip r:embed="rId2"/>
                <a:stretch>
                  <a:fillRect l="-3" t="-49" r="5" b="24"/>
                </a:stretch>
              </a:blipFill>
            </p:spPr>
            <p:txBody>
              <a:bodyPr/>
              <a:lstStyle/>
              <a:p>
                <a:r>
                  <a:rPr lang="en-US" altLang="en-US">
                    <a:noFill/>
                  </a:rPr>
                  <a:t> </a:t>
                </a:r>
              </a:p>
            </p:txBody>
          </p:sp>
        </mc:Fallback>
      </mc:AlternateContent>
      <p:sp>
        <p:nvSpPr>
          <p:cNvPr id="5" name="TextBox 4"/>
          <p:cNvSpPr txBox="1"/>
          <p:nvPr/>
        </p:nvSpPr>
        <p:spPr>
          <a:xfrm>
            <a:off x="1089837" y="1942123"/>
            <a:ext cx="6663956" cy="523220"/>
          </a:xfrm>
          <a:prstGeom prst="rect">
            <a:avLst/>
          </a:prstGeom>
          <a:noFill/>
        </p:spPr>
        <p:txBody>
          <a:bodyPr wrap="square">
            <a:spAutoFit/>
          </a:bodyPr>
          <a:lstStyle/>
          <a:p>
            <a:r>
              <a:rPr lang="vi-VN"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sym typeface="Symbol" panose="05050102010706020507" pitchFamily="18" charset="2"/>
              </a:rPr>
              <a:t></a:t>
            </a:r>
            <a:r>
              <a:rPr lang="en-US"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sym typeface="Symbol" panose="05050102010706020507" pitchFamily="18" charset="2"/>
              </a:rPr>
              <a:t> K</a:t>
            </a:r>
            <a:r>
              <a:rPr lang="vi-VN"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rPr>
              <a:t>hối lượng 1 nguyên tử carbon là 12 amu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89837" y="2571750"/>
            <a:ext cx="7634177" cy="954107"/>
          </a:xfrm>
          <a:prstGeom prst="rect">
            <a:avLst/>
          </a:prstGeom>
          <a:noFill/>
        </p:spPr>
        <p:txBody>
          <a:bodyPr wrap="square">
            <a:spAutoFit/>
          </a:bodyPr>
          <a:lstStyle/>
          <a:p>
            <a:r>
              <a:rPr lang="vi-VN"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sym typeface="Symbol" panose="05050102010706020507" pitchFamily="18" charset="2"/>
              </a:rPr>
              <a:t> </a:t>
            </a:r>
            <a:r>
              <a:rPr lang="vi-VN"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rPr>
              <a:t>Khối lượng này vô cùng nhỏ bé, không thể cân bằng các dụng cụ thông thường </a:t>
            </a:r>
            <a:endParaRPr 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2">
                                            <p:txEl>
                                              <p:pRg st="0" end="0"/>
                                            </p:txEl>
                                          </p:spTgt>
                                        </p:tgtEl>
                                        <p:attrNameLst>
                                          <p:attrName>style.visibility</p:attrName>
                                        </p:attrNameLst>
                                      </p:cBhvr>
                                      <p:to>
                                        <p:strVal val="visible"/>
                                      </p:to>
                                    </p:set>
                                    <p:animEffect transition="in" filter="barn(inVertical)">
                                      <p:cBhvr>
                                        <p:cTn id="7" dur="500"/>
                                        <p:tgtEl>
                                          <p:spTgt spid="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build="p"/>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882" y="695460"/>
            <a:ext cx="7572778" cy="2062103"/>
          </a:xfrm>
          <a:prstGeom prst="rect">
            <a:avLst/>
          </a:prstGeom>
          <a:noFill/>
        </p:spPr>
        <p:txBody>
          <a:bodyPr wrap="square" rtlCol="0">
            <a:spAutoFit/>
          </a:bodyPr>
          <a:lstStyle/>
          <a:p>
            <a:r>
              <a:rPr lang="vi-VN" sz="3200" b="1" dirty="0">
                <a:solidFill>
                  <a:srgbClr val="FF0000"/>
                </a:solidFill>
                <a:latin typeface="+mj-lt"/>
              </a:rPr>
              <a:t>Câu 1: </a:t>
            </a:r>
            <a:endParaRPr lang="vi-VN" sz="3200" b="1" dirty="0">
              <a:solidFill>
                <a:srgbClr val="FF0000"/>
              </a:solidFill>
              <a:latin typeface="+mj-lt"/>
            </a:endParaRPr>
          </a:p>
          <a:p>
            <a:r>
              <a:rPr lang="vi-VN" sz="3200" dirty="0">
                <a:latin typeface="+mj-lt"/>
              </a:rPr>
              <a:t>a.Tính thể tích của 0,5 mol khí O</a:t>
            </a:r>
            <a:r>
              <a:rPr lang="vi-VN" sz="3200" baseline="-25000" dirty="0">
                <a:latin typeface="+mj-lt"/>
              </a:rPr>
              <a:t>2</a:t>
            </a:r>
            <a:r>
              <a:rPr lang="vi-VN" sz="3200" dirty="0">
                <a:latin typeface="+mj-lt"/>
              </a:rPr>
              <a:t> ở đkc? </a:t>
            </a:r>
            <a:endParaRPr lang="vi-VN" sz="3200" dirty="0">
              <a:latin typeface="+mj-lt"/>
            </a:endParaRPr>
          </a:p>
          <a:p>
            <a:r>
              <a:rPr lang="vi-VN" sz="3200" dirty="0">
                <a:latin typeface="+mj-lt"/>
              </a:rPr>
              <a:t>b. Tính số mol của khí H</a:t>
            </a:r>
            <a:r>
              <a:rPr lang="vi-VN" sz="3200" baseline="-25000" dirty="0">
                <a:latin typeface="+mj-lt"/>
              </a:rPr>
              <a:t>2</a:t>
            </a:r>
            <a:r>
              <a:rPr lang="vi-VN" sz="3200" dirty="0">
                <a:latin typeface="+mj-lt"/>
              </a:rPr>
              <a:t> có trong 4,958 lít ở đkc ?</a:t>
            </a:r>
            <a:endParaRPr lang="vi-VN" sz="3200" dirty="0">
              <a:latin typeface="+mj-lt"/>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844" y="1091647"/>
            <a:ext cx="8726312"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dirty="0">
                <a:latin typeface="Times New Roman" panose="02020603050405020304" pitchFamily="18" charset="0"/>
                <a:cs typeface="Times New Roman" panose="02020603050405020304" pitchFamily="18" charset="0"/>
              </a:rPr>
              <a:t>Hoàn thành những thông tin còn thiếu trong b</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ng sau:</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vi-VN" sz="2400" dirty="0">
              <a:latin typeface="Times New Roman" panose="02020603050405020304" pitchFamily="18" charset="0"/>
              <a:cs typeface="Times New Roman" panose="02020603050405020304" pitchFamily="18" charset="0"/>
            </a:endParaRPr>
          </a:p>
        </p:txBody>
      </p:sp>
      <p:sp>
        <p:nvSpPr>
          <p:cNvPr id="2" name="Diamond 1"/>
          <p:cNvSpPr/>
          <p:nvPr/>
        </p:nvSpPr>
        <p:spPr>
          <a:xfrm>
            <a:off x="2928743" y="266201"/>
            <a:ext cx="3731701" cy="659488"/>
          </a:xfrm>
          <a:prstGeom prst="diamond">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p:txBody>
      </p:sp>
      <p:graphicFrame>
        <p:nvGraphicFramePr>
          <p:cNvPr id="5" name="Table 5"/>
          <p:cNvGraphicFramePr>
            <a:graphicFrameLocks noGrp="1"/>
          </p:cNvGraphicFramePr>
          <p:nvPr/>
        </p:nvGraphicFramePr>
        <p:xfrm>
          <a:off x="434621" y="1609029"/>
          <a:ext cx="8319911" cy="2562797"/>
        </p:xfrm>
        <a:graphic>
          <a:graphicData uri="http://schemas.openxmlformats.org/drawingml/2006/table">
            <a:tbl>
              <a:tblPr firstRow="1" bandRow="1">
                <a:tableStyleId>{5C22544A-7EE6-4342-B048-85BDC9FD1C3A}</a:tableStyleId>
              </a:tblPr>
              <a:tblGrid>
                <a:gridCol w="1663982"/>
                <a:gridCol w="2258908"/>
                <a:gridCol w="1546578"/>
                <a:gridCol w="1106311"/>
                <a:gridCol w="1744132"/>
              </a:tblGrid>
              <a:tr h="370840">
                <a:tc rowSpan="2">
                  <a:txBody>
                    <a:bodyPr/>
                    <a:lstStyle/>
                    <a:p>
                      <a:pPr marL="0" marR="0" algn="ctr">
                        <a:lnSpc>
                          <a:spcPct val="100000"/>
                        </a:lnSpc>
                        <a:spcBef>
                          <a:spcPts val="0"/>
                        </a:spcBef>
                        <a:spcAft>
                          <a:spcPts val="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Chất</a:t>
                      </a:r>
                      <a:endPar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ctr"/>
                </a:tc>
                <a:tc gridSpan="4">
                  <a:txBody>
                    <a:bodyPr/>
                    <a:lstStyle/>
                    <a:p>
                      <a:pPr marL="0" marR="0" algn="ctr">
                        <a:lnSpc>
                          <a:spcPct val="10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Các đại lượng (đơn vị) </a:t>
                      </a:r>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350" marR="6350" marT="0" marB="0" anchor="b"/>
                </a:tc>
                <a:tc hMerge="1">
                  <a:tcPr marL="6350" marR="6350" marT="0" marB="0" anchor="b"/>
                </a:tc>
                <a:tc hMerge="1">
                  <a:tcPr marL="6350" marR="6350" marT="0" marB="0" anchor="b"/>
                </a:tc>
                <a:tc hMerge="1">
                  <a:tcPr marL="6350" marR="6350" marT="0" marB="0" anchor="b"/>
                </a:tc>
              </a:tr>
              <a:tr h="151494">
                <a:tc vMerge="1">
                  <a:tcPr marL="6350" marR="6350" marT="0" marB="0" anchor="b"/>
                </a:tc>
                <a:tc>
                  <a:txBody>
                    <a:bodyPr/>
                    <a:lstStyle/>
                    <a:p>
                      <a:pPr marL="0" marR="0" algn="ctr">
                        <a:lnSpc>
                          <a:spcPct val="117000"/>
                        </a:lnSpc>
                        <a:spcBef>
                          <a:spcPts val="0"/>
                        </a:spcBef>
                        <a:spcAft>
                          <a:spcPts val="0"/>
                        </a:spcAft>
                      </a:pPr>
                      <a:r>
                        <a:rPr lang="vi-VN"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 (g/mol)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algn="ctr">
                        <a:lnSpc>
                          <a:spcPct val="117000"/>
                        </a:lnSpc>
                        <a:spcBef>
                          <a:spcPts val="0"/>
                        </a:spcBef>
                        <a:spcAft>
                          <a:spcPts val="0"/>
                        </a:spcAft>
                      </a:pPr>
                      <a:r>
                        <a:rPr lang="vi-VN"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 (mol)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c>
                  <a:txBody>
                    <a:bodyPr/>
                    <a:lstStyle/>
                    <a:p>
                      <a:pPr marL="0" marR="0" indent="330200">
                        <a:lnSpc>
                          <a:spcPct val="117000"/>
                        </a:lnSpc>
                        <a:spcBef>
                          <a:spcPts val="0"/>
                        </a:spcBef>
                        <a:spcAft>
                          <a:spcPts val="0"/>
                        </a:spcAft>
                      </a:pPr>
                      <a:r>
                        <a:rPr lang="vi-VN"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 (g)</a:t>
                      </a:r>
                      <a:r>
                        <a:rPr lang="vi-VN" sz="2400" b="1" dirty="0">
                          <a:solidFill>
                            <a:srgbClr val="9AA7A9"/>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marL="139700" marR="0" algn="ctr">
                        <a:lnSpc>
                          <a:spcPct val="117000"/>
                        </a:lnSpc>
                        <a:spcBef>
                          <a:spcPts val="0"/>
                        </a:spcBef>
                        <a:spcAft>
                          <a:spcPts val="0"/>
                        </a:spcAft>
                      </a:pPr>
                      <a:r>
                        <a:rPr lang="vi-VN"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V(L) (đkc)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tc>
              </a:tr>
              <a:tr h="370840">
                <a:tc>
                  <a:txBody>
                    <a:bodyPr/>
                    <a:lstStyle/>
                    <a:p>
                      <a:pPr marL="0" marR="0" algn="ctr">
                        <a:lnSpc>
                          <a:spcPct val="117000"/>
                        </a:lnSpc>
                        <a:spcBef>
                          <a:spcPts val="0"/>
                        </a:spcBef>
                        <a:spcAft>
                          <a:spcPts val="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a:t>
                      </a:r>
                      <a:r>
                        <a:rPr lang="vi-VN" sz="24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17,6</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2400" cap="small"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a:t>
                      </a:r>
                      <a:r>
                        <a:rPr lang="vi-VN" sz="2400" cap="small"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4,958</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pPr marL="0" marR="0" algn="ctr">
                        <a:lnSpc>
                          <a:spcPct val="117000"/>
                        </a:lnSpc>
                        <a:spcBef>
                          <a:spcPts val="0"/>
                        </a:spcBef>
                        <a:spcAft>
                          <a:spcPts val="0"/>
                        </a:spcAft>
                      </a:pPr>
                      <a:r>
                        <a:rPr lang="vi-VN" sz="2400" cap="small"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a:t>
                      </a:r>
                      <a:r>
                        <a:rPr lang="vi-VN" sz="2400" cap="small"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0,5</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6" name="TextBox 5"/>
          <p:cNvSpPr txBox="1"/>
          <p:nvPr/>
        </p:nvSpPr>
        <p:spPr>
          <a:xfrm>
            <a:off x="4631267" y="2799806"/>
            <a:ext cx="1016000"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0,4</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429496" y="2799807"/>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9,916</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815173" y="2799806"/>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44</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631267" y="3254982"/>
            <a:ext cx="1016000"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0,2</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974645" y="3244712"/>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5,6</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815173" y="3254982"/>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28</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7318017" y="3710161"/>
            <a:ext cx="1109137"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12,395</a:t>
            </a:r>
            <a:endParaRPr lang="en-US" sz="2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5974645" y="3716647"/>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815173" y="3726917"/>
            <a:ext cx="925689" cy="461665"/>
          </a:xfrm>
          <a:prstGeom prst="rect">
            <a:avLst/>
          </a:prstGeom>
          <a:solidFill>
            <a:schemeClr val="bg1"/>
          </a:solid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4" grpId="0" animBg="1"/>
      <p:bldP spid="10" grpId="0" animBg="1"/>
      <p:bldP spid="11"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64"/>
          <p:cNvSpPr txBox="1">
            <a:spLocks noGrp="1"/>
          </p:cNvSpPr>
          <p:nvPr>
            <p:ph type="title"/>
          </p:nvPr>
        </p:nvSpPr>
        <p:spPr>
          <a:xfrm>
            <a:off x="5662246" y="-480646"/>
            <a:ext cx="3668105" cy="128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9900" b="1" dirty="0">
                <a:latin typeface="Times New Roman" panose="02020603050405020304" pitchFamily="18" charset="0"/>
                <a:cs typeface="Times New Roman" panose="02020603050405020304" pitchFamily="18" charset="0"/>
              </a:rPr>
              <a:t>VI.</a:t>
            </a:r>
            <a:endParaRPr sz="19900" b="1" dirty="0">
              <a:latin typeface="Times New Roman" panose="02020603050405020304" pitchFamily="18" charset="0"/>
              <a:cs typeface="Times New Roman" panose="02020603050405020304" pitchFamily="18" charset="0"/>
            </a:endParaRPr>
          </a:p>
        </p:txBody>
      </p:sp>
      <p:sp>
        <p:nvSpPr>
          <p:cNvPr id="542" name="Google Shape;542;p64"/>
          <p:cNvSpPr txBox="1">
            <a:spLocks noGrp="1"/>
          </p:cNvSpPr>
          <p:nvPr>
            <p:ph type="ctrTitle" idx="2"/>
          </p:nvPr>
        </p:nvSpPr>
        <p:spPr>
          <a:xfrm>
            <a:off x="224038" y="2571750"/>
            <a:ext cx="6821100" cy="12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8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 KHỐI </a:t>
            </a:r>
            <a:br>
              <a:rPr lang="en-GB" sz="8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8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CHẤT KHÍ</a:t>
            </a:r>
            <a:endParaRPr sz="8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additive="base">
                                        <p:cTn id="7" dur="500" fill="hold"/>
                                        <p:tgtEl>
                                          <p:spTgt spid="542"/>
                                        </p:tgtEl>
                                        <p:attrNameLst>
                                          <p:attrName>ppt_x</p:attrName>
                                        </p:attrNameLst>
                                      </p:cBhvr>
                                      <p:tavLst>
                                        <p:tav tm="0">
                                          <p:val>
                                            <p:strVal val="#ppt_x"/>
                                          </p:val>
                                        </p:tav>
                                        <p:tav tm="100000">
                                          <p:val>
                                            <p:strVal val="#ppt_x"/>
                                          </p:val>
                                        </p:tav>
                                      </p:tavLst>
                                    </p:anim>
                                    <p:anim calcmode="lin" valueType="num">
                                      <p:cBhvr additive="base">
                                        <p:cTn id="8" dur="500" fill="hold"/>
                                        <p:tgtEl>
                                          <p:spTgt spid="5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500" fill="hold"/>
                                        <p:tgtEl>
                                          <p:spTgt spid="543"/>
                                        </p:tgtEl>
                                        <p:attrNameLst>
                                          <p:attrName>ppt_x</p:attrName>
                                        </p:attrNameLst>
                                      </p:cBhvr>
                                      <p:tavLst>
                                        <p:tav tm="0">
                                          <p:val>
                                            <p:strVal val="#ppt_x"/>
                                          </p:val>
                                        </p:tav>
                                        <p:tav tm="100000">
                                          <p:val>
                                            <p:strVal val="#ppt_x"/>
                                          </p:val>
                                        </p:tav>
                                      </p:tavLst>
                                    </p:anim>
                                    <p:anim calcmode="lin" valueType="num">
                                      <p:cBhvr additive="base">
                                        <p:cTn id="12" dur="500" fill="hold"/>
                                        <p:tgtEl>
                                          <p:spTgt spid="5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0"/>
      <p:bldP spid="54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127677" y="3928388"/>
            <a:ext cx="4725269" cy="12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5400" b="1" dirty="0">
                <a:latin typeface="Times New Roman" panose="02020603050405020304" pitchFamily="18" charset="0"/>
                <a:cs typeface="Times New Roman" panose="02020603050405020304" pitchFamily="18" charset="0"/>
              </a:rPr>
              <a:t>HOẠT ĐỘNG</a:t>
            </a:r>
            <a:endParaRPr sz="5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25875" y="39430"/>
            <a:ext cx="4046125" cy="4138082"/>
          </a:xfrm>
          <a:prstGeom prst="rect">
            <a:avLst/>
          </a:prstGeom>
        </p:spPr>
      </p:pic>
      <p:sp>
        <p:nvSpPr>
          <p:cNvPr id="2" name="TextBox 1"/>
          <p:cNvSpPr txBox="1"/>
          <p:nvPr/>
        </p:nvSpPr>
        <p:spPr>
          <a:xfrm>
            <a:off x="4597592" y="1948295"/>
            <a:ext cx="3685880" cy="523220"/>
          </a:xfrm>
          <a:prstGeom prst="rect">
            <a:avLst/>
          </a:prstGeom>
          <a:noFill/>
        </p:spPr>
        <p:txBody>
          <a:bodyPr wrap="square" rtlCol="0">
            <a:spAutoFit/>
          </a:bodyPr>
          <a:lstStyle/>
          <a:p>
            <a:pPr algn="ctr"/>
            <a:r>
              <a:rPr lang="en-US" sz="2800" dirty="0">
                <a:solidFill>
                  <a:srgbClr val="8D2828"/>
                </a:solidFill>
                <a:latin typeface="Times New Roman" panose="02020603050405020304" pitchFamily="18" charset="0"/>
                <a:cs typeface="Times New Roman" panose="02020603050405020304" pitchFamily="18" charset="0"/>
              </a:rPr>
              <a:t>Chia </a:t>
            </a:r>
            <a:r>
              <a:rPr lang="en-US" sz="2800" dirty="0" err="1">
                <a:solidFill>
                  <a:srgbClr val="8D2828"/>
                </a:solidFill>
                <a:latin typeface="Times New Roman" panose="02020603050405020304" pitchFamily="18" charset="0"/>
                <a:cs typeface="Times New Roman" panose="02020603050405020304" pitchFamily="18" charset="0"/>
              </a:rPr>
              <a:t>lớp</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thành</a:t>
            </a:r>
            <a:r>
              <a:rPr lang="en-US" sz="2800" dirty="0">
                <a:solidFill>
                  <a:srgbClr val="8D2828"/>
                </a:solidFill>
                <a:latin typeface="Times New Roman" panose="02020603050405020304" pitchFamily="18" charset="0"/>
                <a:cs typeface="Times New Roman" panose="02020603050405020304" pitchFamily="18" charset="0"/>
              </a:rPr>
              <a:t> 4 </a:t>
            </a:r>
            <a:r>
              <a:rPr lang="en-US" sz="2800" dirty="0" err="1">
                <a:solidFill>
                  <a:srgbClr val="8D2828"/>
                </a:solidFill>
                <a:latin typeface="Times New Roman" panose="02020603050405020304" pitchFamily="18" charset="0"/>
                <a:cs typeface="Times New Roman" panose="02020603050405020304" pitchFamily="18" charset="0"/>
              </a:rPr>
              <a:t>nhóm</a:t>
            </a:r>
            <a:endParaRPr lang="en-US" sz="2800" dirty="0">
              <a:solidFill>
                <a:srgbClr val="8D2828"/>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66268" y="2599870"/>
            <a:ext cx="4312479" cy="954107"/>
          </a:xfrm>
          <a:prstGeom prst="rect">
            <a:avLst/>
          </a:prstGeom>
          <a:noFill/>
        </p:spPr>
        <p:txBody>
          <a:bodyPr wrap="square" rtlCol="0">
            <a:spAutoFit/>
          </a:bodyPr>
          <a:lstStyle/>
          <a:p>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Hoàn</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thành</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phiếu</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học</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tập</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của</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mỗi</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nhóm</a:t>
            </a:r>
            <a:endParaRPr lang="en-US" sz="2800" dirty="0">
              <a:solidFill>
                <a:srgbClr val="8D2828"/>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1999" y="3666778"/>
            <a:ext cx="4572001" cy="523220"/>
          </a:xfrm>
          <a:prstGeom prst="rect">
            <a:avLst/>
          </a:prstGeom>
          <a:noFill/>
        </p:spPr>
        <p:txBody>
          <a:bodyPr wrap="square" rtlCol="0">
            <a:spAutoFit/>
          </a:bodyPr>
          <a:lstStyle/>
          <a:p>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Trình</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bày</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trên</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bảng</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nhóm</a:t>
            </a:r>
            <a:endParaRPr lang="en-US" sz="2800" dirty="0">
              <a:solidFill>
                <a:srgbClr val="8D2828"/>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995916" y="604900"/>
              <a:ext cx="7343553" cy="3628899"/>
            </p:xfrm>
            <a:graphic>
              <a:graphicData uri="http://schemas.openxmlformats.org/drawingml/2006/table">
                <a:tbl>
                  <a:tblPr firstRow="1" bandRow="1">
                    <a:tableStyleId>{F5AB1C69-6EDB-4FF4-983F-18BD219EF322}</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1</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CO</a:t>
                          </a:r>
                          <a:r>
                            <a:rPr lang="vi-VN" sz="2000" baseline="-25000" dirty="0">
                              <a:solidFill>
                                <a:schemeClr val="tx1"/>
                              </a:solidFill>
                              <a:latin typeface="Times New Roman" panose="02020603050405020304" pitchFamily="18" charset="0"/>
                              <a:cs typeface="Times New Roman" panose="02020603050405020304" pitchFamily="18" charset="0"/>
                            </a:rPr>
                            <a:t>2</a:t>
                          </a:r>
                          <a:r>
                            <a:rPr lang="vi-VN" sz="2000" dirty="0">
                              <a:solidFill>
                                <a:schemeClr val="tx1"/>
                              </a:solidFill>
                              <a:latin typeface="Times New Roman" panose="02020603050405020304" pitchFamily="18" charset="0"/>
                              <a:cs typeface="Times New Roman" panose="02020603050405020304" pitchFamily="18" charset="0"/>
                            </a:rPr>
                            <a:t> và SO</a:t>
                          </a:r>
                          <a:r>
                            <a:rPr lang="vi-VN" sz="2000" baseline="-25000" dirty="0">
                              <a:solidFill>
                                <a:schemeClr val="tx1"/>
                              </a:solidFill>
                              <a:latin typeface="Times New Roman" panose="02020603050405020304" pitchFamily="18" charset="0"/>
                              <a:cs typeface="Times New Roman" panose="02020603050405020304" pitchFamily="18" charset="0"/>
                            </a:rPr>
                            <a:t>2</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chemeClr val="tx1"/>
                              </a:solidFill>
                              <a:latin typeface="Times New Roman" panose="02020603050405020304" pitchFamily="18" charset="0"/>
                              <a:cs typeface="Times New Roman" panose="02020603050405020304" pitchFamily="18" charset="0"/>
                            </a:rPr>
                            <a:t>2. So </a:t>
                          </a:r>
                          <a:r>
                            <a:rPr lang="en-US" sz="2000" dirty="0" err="1">
                              <a:solidFill>
                                <a:schemeClr val="tx1"/>
                              </a:solidFill>
                              <a:latin typeface="Times New Roman" panose="02020603050405020304" pitchFamily="18" charset="0"/>
                              <a:cs typeface="Times New Roman" panose="02020603050405020304" pitchFamily="18" charset="0"/>
                            </a:rPr>
                            <a:t>sánh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CO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SO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CO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SO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CO</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SO</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sub>
                                  </m:sSub>
                                </m:den>
                              </m:f>
                            </m:oMath>
                          </a14:m>
                          <a:r>
                            <a:rPr lang="en-US" sz="18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bằng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CO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SO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ý </a:t>
                          </a:r>
                          <a:r>
                            <a:rPr lang="en-US" sz="2000" dirty="0" err="1">
                              <a:solidFill>
                                <a:schemeClr val="tx1"/>
                              </a:solidFill>
                              <a:latin typeface="Times New Roman" panose="02020603050405020304" pitchFamily="18" charset="0"/>
                              <a:cs typeface="Times New Roman" panose="02020603050405020304" pitchFamily="18" charset="0"/>
                            </a:rPr>
                            <a:t>nghĩa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gì</a:t>
                          </a:r>
                          <a:r>
                            <a:rPr lang="en-US" sz="2000" dirty="0">
                              <a:solidFill>
                                <a:schemeClr val="tx1"/>
                              </a:solidFill>
                              <a:latin typeface="Times New Roman" panose="02020603050405020304" pitchFamily="18" charset="0"/>
                              <a:cs typeface="Times New Roman" panose="02020603050405020304" pitchFamily="18" charset="0"/>
                            </a:rPr>
                            <a:t>?  </a:t>
                          </a:r>
                          <a:endParaRPr lang="en-US" sz="2000" dirty="0">
                            <a:solidFill>
                              <a:srgbClr val="8D2828"/>
                            </a:solidFill>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B </a:t>
                          </a:r>
                          <a:r>
                            <a:rPr lang="en-US" sz="2000" dirty="0" err="1">
                              <a:solidFill>
                                <a:schemeClr val="tx1"/>
                              </a:solidFill>
                              <a:latin typeface="Times New Roman" panose="02020603050405020304" pitchFamily="18" charset="0"/>
                              <a:cs typeface="Times New Roman" panose="02020603050405020304" pitchFamily="18" charset="0"/>
                            </a:rPr>
                            <a:t>kí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995916" y="604900"/>
              <a:ext cx="7343553" cy="3628899"/>
            </p:xfrm>
            <a:graphic>
              <a:graphicData uri="http://schemas.openxmlformats.org/drawingml/2006/table">
                <a:tbl>
                  <a:tblPr firstRow="1" bandRow="1">
                    <a:tableStyleId>{F5AB1C69-6EDB-4FF4-983F-18BD219EF322}</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1</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CO</a:t>
                          </a:r>
                          <a:r>
                            <a:rPr lang="vi-VN" sz="2000" baseline="-25000" dirty="0">
                              <a:solidFill>
                                <a:schemeClr val="tx1"/>
                              </a:solidFill>
                              <a:latin typeface="Times New Roman" panose="02020603050405020304" pitchFamily="18" charset="0"/>
                              <a:cs typeface="Times New Roman" panose="02020603050405020304" pitchFamily="18" charset="0"/>
                            </a:rPr>
                            <a:t>2</a:t>
                          </a:r>
                          <a:r>
                            <a:rPr lang="vi-VN" sz="2000" dirty="0">
                              <a:solidFill>
                                <a:schemeClr val="tx1"/>
                              </a:solidFill>
                              <a:latin typeface="Times New Roman" panose="02020603050405020304" pitchFamily="18" charset="0"/>
                              <a:cs typeface="Times New Roman" panose="02020603050405020304" pitchFamily="18" charset="0"/>
                            </a:rPr>
                            <a:t> và SO</a:t>
                          </a:r>
                          <a:r>
                            <a:rPr lang="vi-VN" sz="2000" baseline="-25000" dirty="0">
                              <a:solidFill>
                                <a:schemeClr val="tx1"/>
                              </a:solidFill>
                              <a:latin typeface="Times New Roman" panose="02020603050405020304" pitchFamily="18" charset="0"/>
                              <a:cs typeface="Times New Roman" panose="02020603050405020304" pitchFamily="18" charset="0"/>
                            </a:rPr>
                            <a:t>2</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951865">
                    <a:tc>
                      <a:txBody>
                        <a:bodyPr/>
                        <a:lstStyle/>
                        <a:p>
                          <a:endParaRPr lang="en-US"/>
                        </a:p>
                      </a:txBody>
                      <a:tcPr>
                        <a:blipFill>
                          <a:blip r:embed="rId1"/>
                        </a:blipFill>
                      </a:tcPr>
                    </a:tc>
                  </a:tr>
                  <a:tr h="1174750">
                    <a:tc>
                      <a:txBody>
                        <a:bodyPr/>
                        <a:lstStyle/>
                        <a:p>
                          <a:endParaRPr lang="en-US"/>
                        </a:p>
                      </a:txBody>
                      <a:tcPr>
                        <a:blipFill>
                          <a:blip r:embed="rId1"/>
                        </a:blipFill>
                      </a:tcPr>
                    </a:tc>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luận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B </a:t>
                          </a:r>
                          <a:r>
                            <a:rPr lang="en-US" sz="2000" dirty="0" err="1">
                              <a:solidFill>
                                <a:schemeClr val="tx1"/>
                              </a:solidFill>
                              <a:latin typeface="Times New Roman" panose="02020603050405020304" pitchFamily="18" charset="0"/>
                              <a:cs typeface="Times New Roman" panose="02020603050405020304" pitchFamily="18" charset="0"/>
                            </a:rPr>
                            <a:t>kí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Fallback>
      </mc:AlternateContent>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815163" y="566421"/>
              <a:ext cx="7861005" cy="3828796"/>
            </p:xfrm>
            <a:graphic>
              <a:graphicData uri="http://schemas.openxmlformats.org/drawingml/2006/table">
                <a:tbl>
                  <a:tblPr firstRow="1" bandRow="1">
                    <a:tableStyleId>{00A15C55-8517-42AA-B614-E9B94910E393}</a:tableStyleId>
                  </a:tblPr>
                  <a:tblGrid>
                    <a:gridCol w="7861005"/>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2</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H</a:t>
                          </a:r>
                          <a:r>
                            <a:rPr lang="vi-VN" sz="2000" baseline="-25000" dirty="0">
                              <a:solidFill>
                                <a:schemeClr val="tx1"/>
                              </a:solidFill>
                              <a:latin typeface="Times New Roman" panose="02020603050405020304" pitchFamily="18" charset="0"/>
                              <a:cs typeface="Times New Roman" panose="02020603050405020304" pitchFamily="18" charset="0"/>
                            </a:rPr>
                            <a:t>2</a:t>
                          </a:r>
                          <a:r>
                            <a:rPr lang="vi-VN" sz="2000" dirty="0">
                              <a:solidFill>
                                <a:schemeClr val="tx1"/>
                              </a:solidFill>
                              <a:latin typeface="Times New Roman" panose="02020603050405020304" pitchFamily="18" charset="0"/>
                              <a:cs typeface="Times New Roman" panose="02020603050405020304" pitchFamily="18" charset="0"/>
                            </a:rPr>
                            <a:t> và O</a:t>
                          </a:r>
                          <a:r>
                            <a:rPr lang="vi-VN" sz="2000" baseline="-25000" dirty="0">
                              <a:solidFill>
                                <a:schemeClr val="tx1"/>
                              </a:solidFill>
                              <a:latin typeface="Times New Roman" panose="02020603050405020304" pitchFamily="18" charset="0"/>
                              <a:cs typeface="Times New Roman" panose="02020603050405020304" pitchFamily="18" charset="0"/>
                            </a:rPr>
                            <a:t>2</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2. So </a:t>
                          </a:r>
                          <a:r>
                            <a:rPr lang="en-US" sz="2000" dirty="0" err="1">
                              <a:solidFill>
                                <a:schemeClr val="tx1"/>
                              </a:solidFill>
                              <a:latin typeface="Times New Roman" panose="02020603050405020304" pitchFamily="18" charset="0"/>
                              <a:cs typeface="Times New Roman" panose="02020603050405020304" pitchFamily="18" charset="0"/>
                            </a:rPr>
                            <a:t>sánh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H</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H</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H</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H</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r>
                                    <m:rPr>
                                      <m:nor/>
                                    </m:rPr>
                                    <a:rPr lang="en-US" sz="2000" dirty="0" smtClean="0">
                                      <a:solidFill>
                                        <a:schemeClr val="tx1"/>
                                      </a:solidFill>
                                      <a:latin typeface="Times New Roman" panose="02020603050405020304" pitchFamily="18" charset="0"/>
                                      <a:cs typeface="Times New Roman" panose="02020603050405020304" pitchFamily="18" charset="0"/>
                                    </a:rPr>
                                    <m:t>/</m:t>
                                  </m:r>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H</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r>
                                    <m:rPr>
                                      <m:nor/>
                                    </m:rPr>
                                    <a:rPr lang="en-US" sz="2000" dirty="0" smtClean="0">
                                      <a:solidFill>
                                        <a:schemeClr val="tx1"/>
                                      </a:solidFill>
                                      <a:latin typeface="Times New Roman" panose="02020603050405020304" pitchFamily="18" charset="0"/>
                                      <a:cs typeface="Times New Roman" panose="02020603050405020304" pitchFamily="18" charset="0"/>
                                    </a:rPr>
                                    <m:t>/</m:t>
                                  </m:r>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H</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den>
                              </m:f>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tổng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B.</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B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815163" y="566421"/>
              <a:ext cx="7861005" cy="3828796"/>
            </p:xfrm>
            <a:graphic>
              <a:graphicData uri="http://schemas.openxmlformats.org/drawingml/2006/table">
                <a:tbl>
                  <a:tblPr firstRow="1" bandRow="1">
                    <a:tableStyleId>{00A15C55-8517-42AA-B614-E9B94910E393}</a:tableStyleId>
                  </a:tblPr>
                  <a:tblGrid>
                    <a:gridCol w="7861005"/>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2</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H</a:t>
                          </a:r>
                          <a:r>
                            <a:rPr lang="vi-VN" sz="2000" baseline="-25000" dirty="0">
                              <a:solidFill>
                                <a:schemeClr val="tx1"/>
                              </a:solidFill>
                              <a:latin typeface="Times New Roman" panose="02020603050405020304" pitchFamily="18" charset="0"/>
                              <a:cs typeface="Times New Roman" panose="02020603050405020304" pitchFamily="18" charset="0"/>
                            </a:rPr>
                            <a:t>2</a:t>
                          </a:r>
                          <a:r>
                            <a:rPr lang="vi-VN" sz="2000" dirty="0">
                              <a:solidFill>
                                <a:schemeClr val="tx1"/>
                              </a:solidFill>
                              <a:latin typeface="Times New Roman" panose="02020603050405020304" pitchFamily="18" charset="0"/>
                              <a:cs typeface="Times New Roman" panose="02020603050405020304" pitchFamily="18" charset="0"/>
                            </a:rPr>
                            <a:t> và O</a:t>
                          </a:r>
                          <a:r>
                            <a:rPr lang="vi-VN" sz="2000" baseline="-25000" dirty="0">
                              <a:solidFill>
                                <a:schemeClr val="tx1"/>
                              </a:solidFill>
                              <a:latin typeface="Times New Roman" panose="02020603050405020304" pitchFamily="18" charset="0"/>
                              <a:cs typeface="Times New Roman" panose="02020603050405020304" pitchFamily="18" charset="0"/>
                            </a:rPr>
                            <a:t>2</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948055">
                    <a:tc>
                      <a:txBody>
                        <a:bodyPr/>
                        <a:lstStyle/>
                        <a:p>
                          <a:endParaRPr lang="en-US"/>
                        </a:p>
                      </a:txBody>
                      <a:tcPr>
                        <a:blipFill>
                          <a:blip r:embed="rId1"/>
                        </a:blipFill>
                      </a:tcPr>
                    </a:tc>
                  </a:tr>
                  <a:tr h="1685925">
                    <a:tc>
                      <a:txBody>
                        <a:bodyPr/>
                        <a:lstStyle/>
                        <a:p>
                          <a:endParaRPr lang="en-US"/>
                        </a:p>
                      </a:txBody>
                      <a:tcPr>
                        <a:blipFill>
                          <a:blip r:embed="rId1"/>
                        </a:blipFill>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B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Fallback>
      </mc:AlternateContent>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499730" y="658018"/>
              <a:ext cx="8144540" cy="3827463"/>
            </p:xfrm>
            <a:graphic>
              <a:graphicData uri="http://schemas.openxmlformats.org/drawingml/2006/table">
                <a:tbl>
                  <a:tblPr firstRow="1" bandRow="1">
                    <a:tableStyleId>{7DF18680-E054-41AD-8BC1-D1AEF772440D}</a:tableStyleId>
                  </a:tblPr>
                  <a:tblGrid>
                    <a:gridCol w="8144540"/>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3</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CH</a:t>
                          </a:r>
                          <a:r>
                            <a:rPr lang="vi-VN" sz="2000" baseline="-25000" dirty="0">
                              <a:solidFill>
                                <a:schemeClr val="tx1"/>
                              </a:solidFill>
                              <a:latin typeface="Times New Roman" panose="02020603050405020304" pitchFamily="18" charset="0"/>
                              <a:cs typeface="Times New Roman" panose="02020603050405020304" pitchFamily="18" charset="0"/>
                            </a:rPr>
                            <a:t>4</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2. </a:t>
                          </a:r>
                          <a:r>
                            <a:rPr lang="vi-VN" sz="2000" dirty="0">
                              <a:solidFill>
                                <a:schemeClr val="tx1"/>
                              </a:solidFill>
                              <a:latin typeface="Times New Roman" panose="02020603050405020304" pitchFamily="18" charset="0"/>
                              <a:cs typeface="Times New Roman" panose="02020603050405020304" pitchFamily="18" charset="0"/>
                            </a:rPr>
                            <a:t>Coi không khí gồm 20% oxygen và 80% nitrogen về thể tích. Vậy trong 1 mol không khí có 0,2 mol oxygen và 0,8 mol nitrogen. Khối lượng mol của không khí là</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3. So </a:t>
                          </a:r>
                          <a:r>
                            <a:rPr lang="en-US" sz="2000" dirty="0" err="1">
                              <a:solidFill>
                                <a:schemeClr val="tx1"/>
                              </a:solidFill>
                              <a:latin typeface="Times New Roman" panose="02020603050405020304" pitchFamily="18" charset="0"/>
                              <a:cs typeface="Times New Roman" panose="02020603050405020304" pitchFamily="18" charset="0"/>
                            </a:rPr>
                            <a:t>sánh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CH</a:t>
                          </a:r>
                          <a:r>
                            <a:rPr lang="en-US" sz="2000" baseline="-25000" dirty="0">
                              <a:solidFill>
                                <a:schemeClr val="tx1"/>
                              </a:solidFill>
                              <a:latin typeface="Times New Roman" panose="02020603050405020304" pitchFamily="18" charset="0"/>
                              <a:cs typeface="Times New Roman" panose="02020603050405020304" pitchFamily="18" charset="0"/>
                            </a:rPr>
                            <a:t>4</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CH</m:t>
                                          </m:r>
                                        </m:e>
                                        <m:sub>
                                          <m:r>
                                            <m:rPr>
                                              <m:nor/>
                                            </m:rPr>
                                            <a:rPr lang="en-US" sz="1800" dirty="0" smtClean="0">
                                              <a:solidFill>
                                                <a:schemeClr val="tx1"/>
                                              </a:solidFill>
                                              <a:latin typeface="Times New Roman" panose="02020603050405020304" pitchFamily="18" charset="0"/>
                                              <a:cs typeface="Times New Roman" panose="02020603050405020304" pitchFamily="18" charset="0"/>
                                            </a:rPr>
                                            <m:t>4</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ô</m:t>
                                      </m:r>
                                      <m:r>
                                        <m:rPr>
                                          <m:nor/>
                                        </m:rPr>
                                        <a:rPr lang="en-US" sz="1800" dirty="0" smtClean="0">
                                          <a:solidFill>
                                            <a:schemeClr val="tx1"/>
                                          </a:solidFill>
                                          <a:latin typeface="Times New Roman" panose="02020603050405020304" pitchFamily="18" charset="0"/>
                                          <a:cs typeface="Times New Roman" panose="02020603050405020304" pitchFamily="18" charset="0"/>
                                        </a:rPr>
                                        <m:t>ng</m:t>
                                      </m:r>
                                      <m:r>
                                        <m:rPr>
                                          <m:nor/>
                                        </m:rPr>
                                        <a:rPr lang="en-US" sz="1800" dirty="0" smtClean="0">
                                          <a:solidFill>
                                            <a:schemeClr val="tx1"/>
                                          </a:solidFill>
                                          <a:latin typeface="Times New Roman" panose="02020603050405020304" pitchFamily="18" charset="0"/>
                                          <a:cs typeface="Times New Roman" panose="02020603050405020304" pitchFamily="18" charset="0"/>
                                        </a:rPr>
                                        <m:t> </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í</m:t>
                                      </m:r>
                                    </m:sub>
                                  </m:sSub>
                                </m:den>
                              </m:f>
                              <m:r>
                                <a:rPr lang="en-US" sz="1800" i="1" dirty="0" smtClean="0">
                                  <a:solidFill>
                                    <a:schemeClr val="tx1"/>
                                  </a:solidFill>
                                  <a:latin typeface="Cambria Math" panose="02040503050406030204" pitchFamily="18" charset="0"/>
                                  <a:cs typeface="Arial" panose="020B0604020202020204" pitchFamily="34" charset="0"/>
                                </a:rPr>
                                <m:t> </m:t>
                              </m:r>
                            </m:oMath>
                          </a14:m>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Biết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CH</m:t>
                                          </m:r>
                                        </m:e>
                                        <m:sub>
                                          <m:r>
                                            <m:rPr>
                                              <m:nor/>
                                            </m:rPr>
                                            <a:rPr lang="en-US" sz="2000" dirty="0" smtClean="0">
                                              <a:solidFill>
                                                <a:schemeClr val="tx1"/>
                                              </a:solidFill>
                                              <a:latin typeface="Times New Roman" panose="02020603050405020304" pitchFamily="18" charset="0"/>
                                              <a:cs typeface="Times New Roman" panose="02020603050405020304" pitchFamily="18" charset="0"/>
                                            </a:rPr>
                                            <m:t>4</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CH</a:t>
                          </a:r>
                          <a:r>
                            <a:rPr lang="en-US" sz="2000" baseline="-25000" dirty="0">
                              <a:solidFill>
                                <a:schemeClr val="tx1"/>
                              </a:solidFill>
                              <a:latin typeface="Times New Roman" panose="02020603050405020304" pitchFamily="18" charset="0"/>
                              <a:cs typeface="Times New Roman" panose="02020603050405020304" pitchFamily="18" charset="0"/>
                            </a:rPr>
                            <a:t>4</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Vậy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ý </a:t>
                          </a:r>
                          <a:r>
                            <a:rPr lang="en-US" sz="2000" dirty="0" err="1">
                              <a:solidFill>
                                <a:schemeClr val="tx1"/>
                              </a:solidFill>
                              <a:latin typeface="Times New Roman" panose="02020603050405020304" pitchFamily="18" charset="0"/>
                              <a:cs typeface="Times New Roman" panose="02020603050405020304" pitchFamily="18" charset="0"/>
                            </a:rPr>
                            <a:t>nghĩa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gì</a:t>
                          </a:r>
                          <a:r>
                            <a:rPr lang="en-US"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499730" y="658018"/>
              <a:ext cx="8144540" cy="3827463"/>
            </p:xfrm>
            <a:graphic>
              <a:graphicData uri="http://schemas.openxmlformats.org/drawingml/2006/table">
                <a:tbl>
                  <a:tblPr firstRow="1" bandRow="1">
                    <a:tableStyleId>{7DF18680-E054-41AD-8BC1-D1AEF772440D}</a:tableStyleId>
                  </a:tblPr>
                  <a:tblGrid>
                    <a:gridCol w="8144540"/>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3</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vi-VN" sz="2000" dirty="0">
                              <a:solidFill>
                                <a:schemeClr val="tx1"/>
                              </a:solidFill>
                              <a:latin typeface="Times New Roman" panose="02020603050405020304" pitchFamily="18" charset="0"/>
                              <a:cs typeface="Times New Roman" panose="02020603050405020304" pitchFamily="18" charset="0"/>
                            </a:rPr>
                            <a:t>1. Tính khối lượng mol của khí CH</a:t>
                          </a:r>
                          <a:r>
                            <a:rPr lang="vi-VN" sz="2000" baseline="-25000" dirty="0">
                              <a:solidFill>
                                <a:schemeClr val="tx1"/>
                              </a:solidFill>
                              <a:latin typeface="Times New Roman" panose="02020603050405020304" pitchFamily="18" charset="0"/>
                              <a:cs typeface="Times New Roman" panose="02020603050405020304" pitchFamily="18" charset="0"/>
                            </a:rPr>
                            <a:t>4</a:t>
                          </a:r>
                          <a:endParaRPr lang="vi-VN" sz="2000" baseline="-25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2. </a:t>
                          </a:r>
                          <a:r>
                            <a:rPr lang="vi-VN" sz="2000" dirty="0">
                              <a:solidFill>
                                <a:schemeClr val="tx1"/>
                              </a:solidFill>
                              <a:latin typeface="Times New Roman" panose="02020603050405020304" pitchFamily="18" charset="0"/>
                              <a:cs typeface="Times New Roman" panose="02020603050405020304" pitchFamily="18" charset="0"/>
                            </a:rPr>
                            <a:t>Coi không khí gồm 20% oxygen và 80% nitrogen về thể tích. Vậy trong 1 mol không khí có 0,2 mol oxygen và 0,8 mol nitrogen. Khối lượng mol của không khí là</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818515">
                    <a:tc>
                      <a:txBody>
                        <a:bodyPr/>
                        <a:lstStyle/>
                        <a:p>
                          <a:endParaRPr lang="en-US"/>
                        </a:p>
                      </a:txBody>
                      <a:tcPr>
                        <a:blipFill>
                          <a:blip r:embed="rId1"/>
                        </a:blipFill>
                      </a:tcPr>
                    </a:tc>
                  </a:tr>
                  <a:tr h="1202055">
                    <a:tc>
                      <a:txBody>
                        <a:bodyPr/>
                        <a:lstStyle/>
                        <a:p>
                          <a:endParaRPr lang="en-US"/>
                        </a:p>
                      </a:txBody>
                      <a:tcPr>
                        <a:blipFill>
                          <a:blip r:embed="rId1"/>
                        </a:blipFill>
                      </a:tcPr>
                    </a:tc>
                  </a:tr>
                </a:tbl>
              </a:graphicData>
            </a:graphic>
          </p:graphicFrame>
        </mc:Fallback>
      </mc:AlternateContent>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1080976" y="658018"/>
              <a:ext cx="7343553" cy="3827463"/>
            </p:xfrm>
            <a:graphic>
              <a:graphicData uri="http://schemas.openxmlformats.org/drawingml/2006/table">
                <a:tbl>
                  <a:tblPr firstRow="1" bandRow="1">
                    <a:tableStyleId>{93296810-A885-4BE3-A3E7-6D5BEEA58F35}</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1.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NO</a:t>
                          </a:r>
                          <a:r>
                            <a:rPr lang="en-US" sz="2000" baseline="-25000" dirty="0">
                              <a:solidFill>
                                <a:schemeClr val="tx1"/>
                              </a:solidFill>
                              <a:latin typeface="Times New Roman" panose="02020603050405020304" pitchFamily="18" charset="0"/>
                              <a:cs typeface="Times New Roman" panose="02020603050405020304" pitchFamily="18" charset="0"/>
                            </a:rPr>
                            <a:t>2</a:t>
                          </a:r>
                          <a:endParaRPr lang="en-US" sz="2000" baseline="-25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2.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29. So </a:t>
                          </a:r>
                          <a:r>
                            <a:rPr lang="en-US" sz="2000" dirty="0" err="1">
                              <a:solidFill>
                                <a:schemeClr val="tx1"/>
                              </a:solidFill>
                              <a:latin typeface="Times New Roman" panose="02020603050405020304" pitchFamily="18" charset="0"/>
                              <a:cs typeface="Times New Roman" panose="02020603050405020304" pitchFamily="18" charset="0"/>
                            </a:rPr>
                            <a:t>sánh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NO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NO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NO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hiệu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NO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r>
                                    <m:rPr>
                                      <m:nor/>
                                    </m:rPr>
                                    <a:rPr lang="en-US" sz="2000" dirty="0" smtClean="0">
                                      <a:solidFill>
                                        <a:schemeClr val="tx1"/>
                                      </a:solidFill>
                                      <a:latin typeface="Times New Roman" panose="02020603050405020304" pitchFamily="18" charset="0"/>
                                      <a:cs typeface="Times New Roman" panose="02020603050405020304" pitchFamily="18" charset="0"/>
                                    </a:rPr>
                                    <m:t>/</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a:t>
                          </a:r>
                          <a:r>
                            <a:rPr lang="en-US" sz="2000" dirty="0">
                              <a:solidFill>
                                <a:schemeClr val="tx1"/>
                              </a:solidFill>
                              <a:latin typeface="Times New Roman" panose="02020603050405020304" pitchFamily="18" charset="0"/>
                              <a:cs typeface="Times New Roman" panose="02020603050405020304" pitchFamily="18" charset="0"/>
                            </a:rPr>
                            <a:t>à</a:t>
                          </a:r>
                          <a14:m>
                            <m:oMath xmlns:m="http://schemas.openxmlformats.org/officeDocument/2006/math">
                              <m:r>
                                <a:rPr lang="en-US" sz="1800" b="0" i="0" smtClean="0">
                                  <a:solidFill>
                                    <a:schemeClr val="tx1"/>
                                  </a:solidFill>
                                  <a:latin typeface="Cambria Math" panose="02040503050406030204" pitchFamily="18" charset="0"/>
                                  <a:cs typeface="Arial" panose="020B0604020202020204" pitchFamily="34" charset="0"/>
                                </a:rPr>
                                <m:t> </m:t>
                              </m:r>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d</m:t>
                                  </m:r>
                                </m:e>
                                <m:sub>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NO</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r>
                                    <m:rPr>
                                      <m:nor/>
                                    </m:rPr>
                                    <a:rPr lang="en-US" sz="1800" dirty="0" smtClean="0">
                                      <a:solidFill>
                                        <a:schemeClr val="tx1"/>
                                      </a:solidFill>
                                      <a:latin typeface="Times New Roman" panose="02020603050405020304" pitchFamily="18" charset="0"/>
                                      <a:cs typeface="Times New Roman" panose="02020603050405020304" pitchFamily="18" charset="0"/>
                                    </a:rPr>
                                    <m:t>/</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ô</m:t>
                                  </m:r>
                                  <m:r>
                                    <m:rPr>
                                      <m:nor/>
                                    </m:rPr>
                                    <a:rPr lang="en-US" sz="1800" dirty="0" smtClean="0">
                                      <a:solidFill>
                                        <a:schemeClr val="tx1"/>
                                      </a:solidFill>
                                      <a:latin typeface="Times New Roman" panose="02020603050405020304" pitchFamily="18" charset="0"/>
                                      <a:cs typeface="Times New Roman" panose="02020603050405020304" pitchFamily="18" charset="0"/>
                                    </a:rPr>
                                    <m:t>ng</m:t>
                                  </m:r>
                                  <m:r>
                                    <m:rPr>
                                      <m:nor/>
                                    </m:rPr>
                                    <a:rPr lang="en-US" sz="1800" dirty="0" smtClean="0">
                                      <a:solidFill>
                                        <a:schemeClr val="tx1"/>
                                      </a:solidFill>
                                      <a:latin typeface="Times New Roman" panose="02020603050405020304" pitchFamily="18" charset="0"/>
                                      <a:cs typeface="Times New Roman" panose="02020603050405020304" pitchFamily="18" charset="0"/>
                                    </a:rPr>
                                    <m:t> </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í</m:t>
                                  </m:r>
                                </m:sub>
                              </m:sSub>
                            </m:oMath>
                          </a14:m>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NO</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ô</m:t>
                                      </m:r>
                                      <m:r>
                                        <m:rPr>
                                          <m:nor/>
                                        </m:rPr>
                                        <a:rPr lang="en-US" sz="1800" dirty="0" smtClean="0">
                                          <a:solidFill>
                                            <a:schemeClr val="tx1"/>
                                          </a:solidFill>
                                          <a:latin typeface="Times New Roman" panose="02020603050405020304" pitchFamily="18" charset="0"/>
                                          <a:cs typeface="Times New Roman" panose="02020603050405020304" pitchFamily="18" charset="0"/>
                                        </a:rPr>
                                        <m:t>ng</m:t>
                                      </m:r>
                                      <m:r>
                                        <m:rPr>
                                          <m:nor/>
                                        </m:rPr>
                                        <a:rPr lang="en-US" sz="1800" dirty="0" smtClean="0">
                                          <a:solidFill>
                                            <a:schemeClr val="tx1"/>
                                          </a:solidFill>
                                          <a:latin typeface="Times New Roman" panose="02020603050405020304" pitchFamily="18" charset="0"/>
                                          <a:cs typeface="Times New Roman" panose="02020603050405020304" pitchFamily="18" charset="0"/>
                                        </a:rPr>
                                        <m:t> </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Tìm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tổng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1080976" y="658018"/>
              <a:ext cx="7343553" cy="3827463"/>
            </p:xfrm>
            <a:graphic>
              <a:graphicData uri="http://schemas.openxmlformats.org/drawingml/2006/table">
                <a:tbl>
                  <a:tblPr firstRow="1" bandRow="1">
                    <a:tableStyleId>{93296810-A885-4BE3-A3E7-6D5BEEA58F35}</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1.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NO</a:t>
                          </a:r>
                          <a:r>
                            <a:rPr lang="en-US" sz="2000" baseline="-25000" dirty="0">
                              <a:solidFill>
                                <a:schemeClr val="tx1"/>
                              </a:solidFill>
                              <a:latin typeface="Times New Roman" panose="02020603050405020304" pitchFamily="18" charset="0"/>
                              <a:cs typeface="Times New Roman" panose="02020603050405020304" pitchFamily="18" charset="0"/>
                            </a:rPr>
                            <a:t>2</a:t>
                          </a:r>
                          <a:endParaRPr lang="en-US" sz="2000" baseline="-25000" dirty="0">
                            <a:solidFill>
                              <a:schemeClr val="tx1"/>
                            </a:solidFill>
                            <a:latin typeface="Times New Roman" panose="02020603050405020304" pitchFamily="18" charset="0"/>
                            <a:cs typeface="Times New Roman" panose="02020603050405020304" pitchFamily="18" charset="0"/>
                          </a:endParaRPr>
                        </a:p>
                      </a:txBody>
                      <a:tcPr/>
                    </a:tc>
                  </a:tr>
                  <a:tr h="1202055">
                    <a:tc>
                      <a:txBody>
                        <a:bodyPr/>
                        <a:lstStyle/>
                        <a:p>
                          <a:endParaRPr lang="en-US"/>
                        </a:p>
                      </a:txBody>
                      <a:tcPr>
                        <a:blipFill>
                          <a:blip r:embed="rId1"/>
                        </a:blipFill>
                      </a:tcPr>
                    </a:tc>
                  </a:tr>
                  <a:tr h="1428115">
                    <a:tc>
                      <a:txBody>
                        <a:bodyPr/>
                        <a:lstStyle/>
                        <a:p>
                          <a:endParaRPr lang="en-US"/>
                        </a:p>
                      </a:txBody>
                      <a:tcPr>
                        <a:blipFill>
                          <a:blip r:embed="rId1"/>
                        </a:blipFill>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suy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tính</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Fallback>
      </mc:AlternateContent>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4300768" y="453067"/>
            <a:ext cx="4725269" cy="12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5400" b="1" dirty="0">
                <a:latin typeface="Times New Roman" panose="02020603050405020304" pitchFamily="18" charset="0"/>
                <a:cs typeface="Times New Roman" panose="02020603050405020304" pitchFamily="18" charset="0"/>
              </a:rPr>
              <a:t>CHIA SẼ KIẾN THỨC</a:t>
            </a:r>
            <a:endParaRPr lang="en-US" sz="5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229519" y="591119"/>
            <a:ext cx="4971429" cy="4552381"/>
          </a:xfrm>
          <a:prstGeom prst="rect">
            <a:avLst/>
          </a:prstGeom>
        </p:spPr>
      </p:pic>
      <p:sp>
        <p:nvSpPr>
          <p:cNvPr id="9" name="TextBox 8"/>
          <p:cNvSpPr txBox="1"/>
          <p:nvPr/>
        </p:nvSpPr>
        <p:spPr>
          <a:xfrm>
            <a:off x="4741910" y="2258430"/>
            <a:ext cx="4364482" cy="1200329"/>
          </a:xfrm>
          <a:prstGeom prst="rect">
            <a:avLst/>
          </a:prstGeom>
          <a:noFill/>
        </p:spPr>
        <p:txBody>
          <a:bodyPr wrap="square">
            <a:spAutoFit/>
          </a:bodyPr>
          <a:lstStyle/>
          <a:p>
            <a:pPr algn="just"/>
            <a:r>
              <a:rPr lang="en-US" sz="2400" dirty="0" err="1">
                <a:solidFill>
                  <a:srgbClr val="8D2828"/>
                </a:solidFill>
                <a:latin typeface="Times New Roman" panose="02020603050405020304" pitchFamily="18" charset="0"/>
                <a:cs typeface="Times New Roman" panose="02020603050405020304" pitchFamily="18" charset="0"/>
              </a:rPr>
              <a:t>Chuyển</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sản</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phẩm</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của</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các</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nhóm</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theo</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sơ</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đồ</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cho</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đến</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khi</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nhận</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lại</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bài</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của</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nhóm</a:t>
            </a:r>
            <a:r>
              <a:rPr lang="en-US" sz="2400" dirty="0">
                <a:solidFill>
                  <a:srgbClr val="8D2828"/>
                </a:solidFill>
                <a:latin typeface="Times New Roman" panose="02020603050405020304" pitchFamily="18" charset="0"/>
                <a:cs typeface="Times New Roman" panose="02020603050405020304" pitchFamily="18" charset="0"/>
              </a:rPr>
              <a:t> </a:t>
            </a:r>
            <a:r>
              <a:rPr lang="en-US" sz="2400" dirty="0" err="1">
                <a:solidFill>
                  <a:srgbClr val="8D2828"/>
                </a:solidFill>
                <a:latin typeface="Times New Roman" panose="02020603050405020304" pitchFamily="18" charset="0"/>
                <a:cs typeface="Times New Roman" panose="02020603050405020304" pitchFamily="18" charset="0"/>
              </a:rPr>
              <a:t>mình</a:t>
            </a:r>
            <a:endParaRPr lang="en-US" sz="2400" dirty="0">
              <a:solidFill>
                <a:srgbClr val="8D2828"/>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205571" y="3541161"/>
            <a:ext cx="680483" cy="499730"/>
          </a:xfrm>
          <a:prstGeom prst="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11" name="Rectangle 10"/>
          <p:cNvSpPr/>
          <p:nvPr/>
        </p:nvSpPr>
        <p:spPr>
          <a:xfrm>
            <a:off x="7694129" y="3541161"/>
            <a:ext cx="680483" cy="499730"/>
          </a:xfrm>
          <a:prstGeom prst="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7694129" y="4455560"/>
            <a:ext cx="680483" cy="499730"/>
          </a:xfrm>
          <a:prstGeom prst="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13" name="Rectangle 12"/>
          <p:cNvSpPr/>
          <p:nvPr/>
        </p:nvSpPr>
        <p:spPr>
          <a:xfrm>
            <a:off x="6205571" y="4455560"/>
            <a:ext cx="680483" cy="499730"/>
          </a:xfrm>
          <a:prstGeom prst="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p:txBody>
      </p:sp>
      <p:cxnSp>
        <p:nvCxnSpPr>
          <p:cNvPr id="14" name="Straight Arrow Connector 13"/>
          <p:cNvCxnSpPr>
            <a:stCxn id="10" idx="3"/>
            <a:endCxn id="11" idx="1"/>
          </p:cNvCxnSpPr>
          <p:nvPr/>
        </p:nvCxnSpPr>
        <p:spPr>
          <a:xfrm>
            <a:off x="6886054" y="3791026"/>
            <a:ext cx="808075" cy="0"/>
          </a:xfrm>
          <a:prstGeom prst="straightConnector1">
            <a:avLst/>
          </a:prstGeom>
          <a:ln w="57150">
            <a:solidFill>
              <a:srgbClr val="8D282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2"/>
            <a:endCxn id="12" idx="0"/>
          </p:cNvCxnSpPr>
          <p:nvPr/>
        </p:nvCxnSpPr>
        <p:spPr>
          <a:xfrm>
            <a:off x="8034371" y="4040891"/>
            <a:ext cx="0" cy="414669"/>
          </a:xfrm>
          <a:prstGeom prst="straightConnector1">
            <a:avLst/>
          </a:prstGeom>
          <a:ln w="57150">
            <a:solidFill>
              <a:srgbClr val="8D282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13" idx="3"/>
          </p:cNvCxnSpPr>
          <p:nvPr/>
        </p:nvCxnSpPr>
        <p:spPr>
          <a:xfrm flipH="1">
            <a:off x="6886054" y="4705425"/>
            <a:ext cx="808075" cy="0"/>
          </a:xfrm>
          <a:prstGeom prst="straightConnector1">
            <a:avLst/>
          </a:prstGeom>
          <a:ln w="57150">
            <a:solidFill>
              <a:srgbClr val="8D282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0"/>
            <a:endCxn id="10" idx="2"/>
          </p:cNvCxnSpPr>
          <p:nvPr/>
        </p:nvCxnSpPr>
        <p:spPr>
          <a:xfrm flipV="1">
            <a:off x="6545813" y="4040891"/>
            <a:ext cx="0" cy="414669"/>
          </a:xfrm>
          <a:prstGeom prst="straightConnector1">
            <a:avLst/>
          </a:prstGeom>
          <a:ln w="57150">
            <a:solidFill>
              <a:srgbClr val="8D2828"/>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3500"/>
                            </p:stCondLst>
                            <p:childTnLst>
                              <p:par>
                                <p:cTn id="38" presetID="2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558551" y="839996"/>
              <a:ext cx="8026898" cy="3259519"/>
            </p:xfrm>
            <a:graphic>
              <a:graphicData uri="http://schemas.openxmlformats.org/drawingml/2006/table">
                <a:tbl>
                  <a:tblPr firstRow="1" bandRow="1">
                    <a:tableStyleId>{F5AB1C69-6EDB-4FF4-983F-18BD219EF322}</a:tableStyleId>
                  </a:tblPr>
                  <a:tblGrid>
                    <a:gridCol w="8026898"/>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1</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1. </a:t>
                          </a:r>
                          <a14:m>
                            <m:oMath xmlns:m="http://schemas.openxmlformats.org/officeDocument/2006/math">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CO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12 + 16.2 = 44 (</a:t>
                          </a:r>
                          <a:r>
                            <a:rPr lang="en-US" sz="2000" dirty="0" err="1">
                              <a:solidFill>
                                <a:schemeClr val="tx1"/>
                              </a:solidFill>
                              <a:latin typeface="Times New Roman" panose="02020603050405020304" pitchFamily="18" charset="0"/>
                              <a:cs typeface="Times New Roman" panose="02020603050405020304" pitchFamily="18" charset="0"/>
                            </a:rPr>
                            <a:t>g.mol</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SO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32 + 16.2 = 64 (g/mol)</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2. Khối lượng mol của SO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lớn hơn của CO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b="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CO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SO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44</m:t>
                                  </m:r>
                                </m:num>
                                <m:den>
                                  <m:r>
                                    <m:rPr>
                                      <m:nor/>
                                    </m:rPr>
                                    <a:rPr lang="en-US" sz="2000" dirty="0" smtClean="0">
                                      <a:solidFill>
                                        <a:schemeClr val="tx1"/>
                                      </a:solidFill>
                                      <a:latin typeface="Times New Roman" panose="02020603050405020304" pitchFamily="18" charset="0"/>
                                      <a:cs typeface="Times New Roman" panose="02020603050405020304" pitchFamily="18" charset="0"/>
                                    </a:rPr>
                                    <m:t>64</m:t>
                                  </m:r>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b="0" i="0" dirty="0" smtClean="0">
                                      <a:solidFill>
                                        <a:schemeClr val="tx1"/>
                                      </a:solidFill>
                                      <a:latin typeface="Times New Roman" panose="02020603050405020304" pitchFamily="18" charset="0"/>
                                      <a:cs typeface="Times New Roman" panose="02020603050405020304" pitchFamily="18" charset="0"/>
                                    </a:rPr>
                                    <m:t>11</m:t>
                                  </m:r>
                                </m:num>
                                <m:den>
                                  <m:r>
                                    <m:rPr>
                                      <m:nor/>
                                    </m:rPr>
                                    <a:rPr lang="en-US" sz="2000" b="0" i="0" dirty="0" smtClean="0">
                                      <a:solidFill>
                                        <a:schemeClr val="tx1"/>
                                      </a:solidFill>
                                      <a:latin typeface="Times New Roman" panose="02020603050405020304" pitchFamily="18" charset="0"/>
                                      <a:cs typeface="Times New Roman" panose="02020603050405020304" pitchFamily="18" charset="0"/>
                                    </a:rPr>
                                    <m:t>16</m:t>
                                  </m:r>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nặng</a:t>
                          </a:r>
                          <a:r>
                            <a:rPr lang="en-US" sz="2000" dirty="0">
                              <a:solidFill>
                                <a:schemeClr val="tx1"/>
                              </a:solidFill>
                              <a:latin typeface="Times New Roman" panose="02020603050405020304" pitchFamily="18" charset="0"/>
                              <a:cs typeface="Times New Roman" panose="02020603050405020304" pitchFamily="18" charset="0"/>
                            </a:rPr>
                            <a:t> hay </a:t>
                          </a:r>
                          <a:r>
                            <a:rPr lang="en-US" sz="2000" dirty="0" err="1">
                              <a:solidFill>
                                <a:schemeClr val="tx1"/>
                              </a:solidFill>
                              <a:latin typeface="Times New Roman" panose="02020603050405020304" pitchFamily="18" charset="0"/>
                              <a:cs typeface="Times New Roman" panose="02020603050405020304" pitchFamily="18" charset="0"/>
                            </a:rPr>
                            <a:t>nhẹ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lần</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A</m:t>
                                  </m:r>
                                </m:num>
                                <m:den>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B</m:t>
                                  </m:r>
                                </m:den>
                              </m:f>
                            </m:oMath>
                          </a14:m>
                          <a:r>
                            <a:rPr lang="en-US" sz="2000" baseline="-25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A, M</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B</a:t>
                          </a:r>
                          <a:r>
                            <a:rPr lang="en-US" sz="2000" baseline="-25000" dirty="0">
                              <a:solidFill>
                                <a:schemeClr val="tx1"/>
                              </a:solidFill>
                              <a:latin typeface="Times New Roman" panose="02020603050405020304" pitchFamily="18" charset="0"/>
                              <a:cs typeface="Times New Roman" panose="02020603050405020304" pitchFamily="18" charset="0"/>
                            </a:rPr>
                            <a:t> </a:t>
                          </a:r>
                          <a:endParaRPr lang="en-US" sz="2000" baseline="-25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558551" y="839996"/>
              <a:ext cx="8026898" cy="3259519"/>
            </p:xfrm>
            <a:graphic>
              <a:graphicData uri="http://schemas.openxmlformats.org/drawingml/2006/table">
                <a:tbl>
                  <a:tblPr firstRow="1" bandRow="1">
                    <a:tableStyleId>{F5AB1C69-6EDB-4FF4-983F-18BD219EF322}</a:tableStyleId>
                  </a:tblPr>
                  <a:tblGrid>
                    <a:gridCol w="8026898"/>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1</a:t>
                          </a:r>
                          <a:endParaRPr lang="en-US" sz="2000" dirty="0">
                            <a:latin typeface="Times New Roman" panose="02020603050405020304" pitchFamily="18" charset="0"/>
                            <a:cs typeface="Times New Roman" panose="02020603050405020304" pitchFamily="18" charset="0"/>
                          </a:endParaRPr>
                        </a:p>
                      </a:txBody>
                      <a:tcPr/>
                    </a:tc>
                  </a:tr>
                  <a:tr h="924560">
                    <a:tc>
                      <a:txBody>
                        <a:bodyPr/>
                        <a:lstStyle/>
                        <a:p>
                          <a:endParaRPr lang="en-US"/>
                        </a:p>
                      </a:txBody>
                      <a:tcPr>
                        <a:blipFill>
                          <a:blip r:embed="rId1"/>
                        </a:blipFill>
                      </a:tcPr>
                    </a:tc>
                  </a:tr>
                  <a:tr h="951865">
                    <a:tc>
                      <a:txBody>
                        <a:bodyPr/>
                        <a:lstStyle/>
                        <a:p>
                          <a:endParaRPr lang="en-US"/>
                        </a:p>
                      </a:txBody>
                      <a:tcPr>
                        <a:blipFill>
                          <a:blip r:embed="rId1"/>
                        </a:blipFill>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nặng</a:t>
                          </a:r>
                          <a:r>
                            <a:rPr lang="en-US" sz="2000" dirty="0">
                              <a:solidFill>
                                <a:schemeClr val="tx1"/>
                              </a:solidFill>
                              <a:latin typeface="Times New Roman" panose="02020603050405020304" pitchFamily="18" charset="0"/>
                              <a:cs typeface="Times New Roman" panose="02020603050405020304" pitchFamily="18" charset="0"/>
                            </a:rPr>
                            <a:t> hay </a:t>
                          </a:r>
                          <a:r>
                            <a:rPr lang="en-US" sz="2000" dirty="0" err="1">
                              <a:solidFill>
                                <a:schemeClr val="tx1"/>
                              </a:solidFill>
                              <a:latin typeface="Times New Roman" panose="02020603050405020304" pitchFamily="18" charset="0"/>
                              <a:cs typeface="Times New Roman" panose="02020603050405020304" pitchFamily="18" charset="0"/>
                            </a:rPr>
                            <a:t>nhẹ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lần</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568325">
                    <a:tc>
                      <a:txBody>
                        <a:bodyPr/>
                        <a:lstStyle/>
                        <a:p>
                          <a:endParaRPr lang="en-US"/>
                        </a:p>
                      </a:txBody>
                      <a:tcPr>
                        <a:blipFill>
                          <a:blip r:embed="rId1"/>
                        </a:blipFill>
                      </a:tcPr>
                    </a:tc>
                  </a:tr>
                </a:tbl>
              </a:graphicData>
            </a:graphic>
          </p:graphicFrame>
        </mc:Fallback>
      </mc:AlternateContent>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918857" y="1570890"/>
            <a:ext cx="2275000" cy="1124392"/>
          </a:xfrm>
          <a:prstGeom prst="rect">
            <a:avLst/>
          </a:prstGeom>
          <a:solidFill>
            <a:srgbClr val="00B050"/>
          </a:solidFill>
          <a:ln w="57150">
            <a:solidFill>
              <a:schemeClr val="bg1"/>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Englebert" panose="02000506000000020004"/>
              <a:buNone/>
              <a:defRPr sz="3600" b="0" i="0" u="none" strike="noStrike" cap="none">
                <a:solidFill>
                  <a:schemeClr val="lt1"/>
                </a:solidFill>
                <a:latin typeface="Englebert" panose="02000506000000020004"/>
                <a:ea typeface="Englebert" panose="02000506000000020004"/>
                <a:cs typeface="Englebert" panose="02000506000000020004"/>
                <a:sym typeface="Englebert" panose="02000506000000020004"/>
              </a:defRPr>
            </a:lvl1pPr>
            <a:lvl2pPr marR="0" lvl="1"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2pPr>
            <a:lvl3pPr marR="0" lvl="2"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3pPr>
            <a:lvl4pPr marR="0" lvl="3"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4pPr>
            <a:lvl5pPr marR="0" lvl="4"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5pPr>
            <a:lvl6pPr marR="0" lvl="5"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6pPr>
            <a:lvl7pPr marR="0" lvl="6"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7pPr>
            <a:lvl8pPr marR="0" lvl="7"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8pPr>
            <a:lvl9pPr marR="0" lvl="8" algn="ctr" rtl="0">
              <a:lnSpc>
                <a:spcPct val="100000"/>
              </a:lnSpc>
              <a:spcBef>
                <a:spcPts val="0"/>
              </a:spcBef>
              <a:spcAft>
                <a:spcPts val="0"/>
              </a:spcAft>
              <a:buClr>
                <a:srgbClr val="434343"/>
              </a:buClr>
              <a:buSzPts val="4800"/>
              <a:buFont typeface="Oswald SemiBold"/>
              <a:buNone/>
              <a:defRPr sz="4800" b="0" i="0" u="none" strike="noStrike" cap="none">
                <a:solidFill>
                  <a:srgbClr val="434343"/>
                </a:solidFill>
                <a:latin typeface="Oswald SemiBold"/>
                <a:ea typeface="Oswald SemiBold"/>
                <a:cs typeface="Oswald SemiBold"/>
                <a:sym typeface="Oswald SemiBold"/>
              </a:defRPr>
            </a:lvl9pPr>
          </a:lstStyle>
          <a:p>
            <a:r>
              <a:rPr lang="en-US" sz="3200" b="1">
                <a:latin typeface="Times New Roman" panose="02020603050405020304" pitchFamily="18" charset="0"/>
                <a:cs typeface="Times New Roman" panose="02020603050405020304" pitchFamily="18" charset="0"/>
              </a:rPr>
              <a:t>6,022.10</a:t>
            </a:r>
            <a:r>
              <a:rPr lang="en-US" sz="3200" b="1" baseline="30000">
                <a:latin typeface="Times New Roman" panose="02020603050405020304" pitchFamily="18" charset="0"/>
                <a:cs typeface="Times New Roman" panose="02020603050405020304" pitchFamily="18" charset="0"/>
              </a:rPr>
              <a:t>23 </a:t>
            </a:r>
            <a:r>
              <a:rPr lang="en-US" sz="3200" b="1">
                <a:latin typeface="Times New Roman" panose="02020603050405020304" pitchFamily="18" charset="0"/>
                <a:cs typeface="Times New Roman" panose="02020603050405020304" pitchFamily="18" charset="0"/>
              </a:rPr>
              <a:t> phân tử</a:t>
            </a:r>
            <a:endParaRPr lang="en-US" sz="3200" b="1" baseline="30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1"/>
          <a:srcRect l="40200" r="8879" b="26081"/>
          <a:stretch>
            <a:fillRect/>
          </a:stretch>
        </p:blipFill>
        <p:spPr>
          <a:xfrm>
            <a:off x="3827355" y="289363"/>
            <a:ext cx="4306185" cy="3421400"/>
          </a:xfrm>
          <a:prstGeom prst="rect">
            <a:avLst/>
          </a:prstGeom>
        </p:spPr>
      </p:pic>
      <p:sp>
        <p:nvSpPr>
          <p:cNvPr id="5" name="Arrow: Right 4"/>
          <p:cNvSpPr/>
          <p:nvPr/>
        </p:nvSpPr>
        <p:spPr>
          <a:xfrm>
            <a:off x="3232298" y="1990211"/>
            <a:ext cx="584791" cy="28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5730949" y="3870252"/>
            <a:ext cx="2020186" cy="584775"/>
          </a:xfrm>
          <a:prstGeom prst="rect">
            <a:avLst/>
          </a:prstGeom>
          <a:solidFill>
            <a:srgbClr val="FFC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 mol</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760079" y="747775"/>
              <a:ext cx="7861005" cy="3647949"/>
            </p:xfrm>
            <a:graphic>
              <a:graphicData uri="http://schemas.openxmlformats.org/drawingml/2006/table">
                <a:tbl>
                  <a:tblPr firstRow="1" bandRow="1">
                    <a:tableStyleId>{00A15C55-8517-42AA-B614-E9B94910E393}</a:tableStyleId>
                  </a:tblPr>
                  <a:tblGrid>
                    <a:gridCol w="7861005"/>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2</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1. </a:t>
                          </a:r>
                          <a14:m>
                            <m:oMath xmlns:m="http://schemas.openxmlformats.org/officeDocument/2006/math">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b="0" i="0" dirty="0" smtClean="0">
                                          <a:solidFill>
                                            <a:schemeClr val="tx1"/>
                                          </a:solidFill>
                                          <a:latin typeface="Times New Roman" panose="02020603050405020304" pitchFamily="18" charset="0"/>
                                          <a:cs typeface="Times New Roman" panose="02020603050405020304" pitchFamily="18" charset="0"/>
                                        </a:rPr>
                                        <m:t>H</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1.2 = 2 (</a:t>
                          </a:r>
                          <a:r>
                            <a:rPr lang="en-US" sz="2000" dirty="0" err="1">
                              <a:solidFill>
                                <a:schemeClr val="tx1"/>
                              </a:solidFill>
                              <a:latin typeface="Times New Roman" panose="02020603050405020304" pitchFamily="18" charset="0"/>
                              <a:cs typeface="Times New Roman" panose="02020603050405020304" pitchFamily="18" charset="0"/>
                            </a:rPr>
                            <a:t>g.mol</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16.2 = 32 (g/mol)</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2.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lớn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H</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b="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b="0" i="0" dirty="0" smtClean="0">
                                              <a:solidFill>
                                                <a:schemeClr val="tx1"/>
                                              </a:solidFill>
                                              <a:latin typeface="Times New Roman" panose="02020603050405020304" pitchFamily="18" charset="0"/>
                                              <a:cs typeface="Times New Roman" panose="02020603050405020304" pitchFamily="18" charset="0"/>
                                            </a:rPr>
                                            <m:t>H</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O</m:t>
                                          </m:r>
                                        </m:e>
                                        <m:sub>
                                          <m:r>
                                            <m:rPr>
                                              <m:nor/>
                                            </m:rPr>
                                            <a:rPr lang="en-US" sz="1800" dirty="0" smtClean="0">
                                              <a:solidFill>
                                                <a:schemeClr val="tx1"/>
                                              </a:solidFill>
                                              <a:latin typeface="Times New Roman" panose="02020603050405020304" pitchFamily="18" charset="0"/>
                                              <a:cs typeface="Times New Roman" panose="02020603050405020304" pitchFamily="18" charset="0"/>
                                            </a:rPr>
                                            <m:t>2</m:t>
                                          </m:r>
                                        </m:sub>
                                      </m:sSub>
                                    </m:sub>
                                  </m:sSub>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2</m:t>
                                  </m:r>
                                </m:num>
                                <m:den>
                                  <m:r>
                                    <m:rPr>
                                      <m:nor/>
                                    </m:rPr>
                                    <a:rPr lang="en-US" sz="2000" dirty="0" smtClean="0">
                                      <a:solidFill>
                                        <a:schemeClr val="tx1"/>
                                      </a:solidFill>
                                      <a:latin typeface="Times New Roman" panose="02020603050405020304" pitchFamily="18" charset="0"/>
                                      <a:cs typeface="Times New Roman" panose="02020603050405020304" pitchFamily="18" charset="0"/>
                                    </a:rPr>
                                    <m:t>32</m:t>
                                  </m:r>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b="0" i="0" dirty="0" smtClean="0">
                                      <a:solidFill>
                                        <a:schemeClr val="tx1"/>
                                      </a:solidFill>
                                      <a:latin typeface="Times New Roman" panose="02020603050405020304" pitchFamily="18" charset="0"/>
                                      <a:cs typeface="Times New Roman" panose="02020603050405020304" pitchFamily="18" charset="0"/>
                                    </a:rPr>
                                    <m:t>1</m:t>
                                  </m:r>
                                </m:num>
                                <m:den>
                                  <m:r>
                                    <m:rPr>
                                      <m:nor/>
                                    </m:rPr>
                                    <a:rPr lang="en-US" sz="2000" b="0" i="0" dirty="0" smtClean="0">
                                      <a:solidFill>
                                        <a:schemeClr val="tx1"/>
                                      </a:solidFill>
                                      <a:latin typeface="Times New Roman" panose="02020603050405020304" pitchFamily="18" charset="0"/>
                                      <a:cs typeface="Times New Roman" panose="02020603050405020304" pitchFamily="18" charset="0"/>
                                    </a:rPr>
                                    <m:t>16</m:t>
                                  </m:r>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A</m:t>
                                  </m:r>
                                </m:num>
                                <m:den>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B</m:t>
                                  </m:r>
                                </m:den>
                              </m:f>
                            </m:oMath>
                          </a14:m>
                          <a:r>
                            <a:rPr lang="en-US" sz="2000" baseline="-25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A, M</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B</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A</m:t>
                                  </m:r>
                                </m:num>
                                <m:den>
                                  <m:r>
                                    <m:rPr>
                                      <m:nor/>
                                    </m:rPr>
                                    <a:rPr lang="en-US" sz="2000" dirty="0" smtClean="0">
                                      <a:solidFill>
                                        <a:schemeClr val="tx1"/>
                                      </a:solidFill>
                                      <a:latin typeface="Times New Roman" panose="02020603050405020304" pitchFamily="18" charset="0"/>
                                      <a:cs typeface="Times New Roman" panose="02020603050405020304" pitchFamily="18" charset="0"/>
                                    </a:rPr>
                                    <m:t>M</m:t>
                                  </m:r>
                                  <m:r>
                                    <m:rPr>
                                      <m:nor/>
                                    </m:rPr>
                                    <a:rPr lang="en-US" sz="2000" baseline="-25000" dirty="0" smtClean="0">
                                      <a:solidFill>
                                        <a:schemeClr val="tx1"/>
                                      </a:solidFill>
                                      <a:latin typeface="Times New Roman" panose="02020603050405020304" pitchFamily="18" charset="0"/>
                                      <a:cs typeface="Times New Roman" panose="02020603050405020304" pitchFamily="18" charset="0"/>
                                    </a:rPr>
                                    <m:t>B</m:t>
                                  </m:r>
                                </m:den>
                              </m:f>
                            </m:oMath>
                          </a14:m>
                          <a:r>
                            <a:rPr lang="en-US" sz="2000" dirty="0">
                              <a:solidFill>
                                <a:schemeClr val="tx1"/>
                              </a:solidFill>
                              <a:latin typeface="Times New Roman" panose="02020603050405020304" pitchFamily="18" charset="0"/>
                              <a:cs typeface="Times New Roman" panose="02020603050405020304" pitchFamily="18" charset="0"/>
                            </a:rPr>
                            <a:t> →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 M</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endParaRPr lang="en-US" sz="2000" baseline="-25000" dirty="0">
                            <a:solidFill>
                              <a:schemeClr val="tx1"/>
                            </a:solidFill>
                            <a:latin typeface="Times New Roman" panose="02020603050405020304" pitchFamily="18" charset="0"/>
                            <a:cs typeface="Times New Roman" panose="02020603050405020304" pitchFamily="18" charset="0"/>
                          </a:endParaRPr>
                        </a:p>
                        <a:p>
                          <a:r>
                            <a:rPr lang="en-US" sz="2000" baseline="-25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M</a:t>
                          </a:r>
                          <a:r>
                            <a:rPr lang="en-US" sz="2000" baseline="-25000" dirty="0">
                              <a:solidFill>
                                <a:schemeClr val="tx1"/>
                              </a:solidFill>
                              <a:latin typeface="Times New Roman" panose="02020603050405020304" pitchFamily="18" charset="0"/>
                              <a:cs typeface="Times New Roman" panose="02020603050405020304" pitchFamily="18" charset="0"/>
                            </a:rPr>
                            <a:t>B</a:t>
                          </a:r>
                          <a:r>
                            <a:rPr lang="en-US" sz="2000" dirty="0">
                              <a:solidFill>
                                <a:schemeClr val="tx1"/>
                              </a:solidFill>
                              <a:latin typeface="Times New Roman" panose="02020603050405020304" pitchFamily="18" charset="0"/>
                              <a:cs typeface="Times New Roman" panose="02020603050405020304" pitchFamily="18" charset="0"/>
                            </a:rPr>
                            <a:t> =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d</a:t>
                          </a:r>
                          <a:r>
                            <a:rPr lang="en-US" sz="2000" baseline="-25000" dirty="0" err="1">
                              <a:solidFill>
                                <a:schemeClr val="tx1"/>
                              </a:solidFill>
                              <a:latin typeface="Times New Roman" panose="02020603050405020304" pitchFamily="18" charset="0"/>
                              <a:cs typeface="Times New Roman" panose="02020603050405020304" pitchFamily="18" charset="0"/>
                            </a:rPr>
                            <a:t>A</a:t>
                          </a:r>
                          <a:r>
                            <a:rPr lang="en-US" sz="2000" baseline="-25000" dirty="0">
                              <a:solidFill>
                                <a:schemeClr val="tx1"/>
                              </a:solidFill>
                              <a:latin typeface="Times New Roman" panose="02020603050405020304" pitchFamily="18" charset="0"/>
                              <a:cs typeface="Times New Roman" panose="02020603050405020304" pitchFamily="18" charset="0"/>
                            </a:rPr>
                            <a:t>/B</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760079" y="747775"/>
              <a:ext cx="7861005" cy="3647949"/>
            </p:xfrm>
            <a:graphic>
              <a:graphicData uri="http://schemas.openxmlformats.org/drawingml/2006/table">
                <a:tbl>
                  <a:tblPr firstRow="1" bandRow="1">
                    <a:tableStyleId>{00A15C55-8517-42AA-B614-E9B94910E393}</a:tableStyleId>
                  </a:tblPr>
                  <a:tblGrid>
                    <a:gridCol w="7861005"/>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2</a:t>
                          </a:r>
                          <a:endParaRPr lang="en-US" sz="2000" dirty="0">
                            <a:latin typeface="Times New Roman" panose="02020603050405020304" pitchFamily="18" charset="0"/>
                            <a:cs typeface="Times New Roman" panose="02020603050405020304" pitchFamily="18" charset="0"/>
                          </a:endParaRPr>
                        </a:p>
                      </a:txBody>
                      <a:tcPr/>
                    </a:tc>
                  </a:tr>
                  <a:tr h="920115">
                    <a:tc>
                      <a:txBody>
                        <a:bodyPr/>
                        <a:lstStyle/>
                        <a:p>
                          <a:endParaRPr lang="en-US"/>
                        </a:p>
                      </a:txBody>
                      <a:tcPr>
                        <a:blipFill>
                          <a:blip r:embed="rId1"/>
                        </a:blipFill>
                      </a:tcPr>
                    </a:tc>
                  </a:tr>
                  <a:tr h="866140">
                    <a:tc>
                      <a:txBody>
                        <a:bodyPr/>
                        <a:lstStyle/>
                        <a:p>
                          <a:endParaRPr lang="en-US"/>
                        </a:p>
                      </a:txBody>
                      <a:tcPr>
                        <a:blipFill>
                          <a:blip r:embed="rId1"/>
                        </a:blipFill>
                      </a:tcPr>
                    </a:tc>
                  </a:tr>
                  <a:tr h="568325">
                    <a:tc>
                      <a:txBody>
                        <a:bodyPr/>
                        <a:lstStyle/>
                        <a:p>
                          <a:endParaRPr lang="en-US"/>
                        </a:p>
                      </a:txBody>
                      <a:tcPr>
                        <a:blipFill>
                          <a:blip r:embed="rId1"/>
                        </a:blipFill>
                      </a:tcPr>
                    </a:tc>
                  </a:tr>
                  <a:tr h="873125">
                    <a:tc>
                      <a:txBody>
                        <a:bodyPr/>
                        <a:lstStyle/>
                        <a:p>
                          <a:endParaRPr lang="en-US"/>
                        </a:p>
                      </a:txBody>
                      <a:tcPr>
                        <a:blipFill>
                          <a:blip r:embed="rId1"/>
                        </a:blipFill>
                      </a:tcPr>
                    </a:tc>
                  </a:tr>
                </a:tbl>
              </a:graphicData>
            </a:graphic>
          </p:graphicFrame>
        </mc:Fallback>
      </mc:AlternateContent>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900223" y="966491"/>
              <a:ext cx="7343553" cy="2902141"/>
            </p:xfrm>
            <a:graphic>
              <a:graphicData uri="http://schemas.openxmlformats.org/drawingml/2006/table">
                <a:tbl>
                  <a:tblPr firstRow="1" bandRow="1">
                    <a:tableStyleId>{7DF18680-E054-41AD-8BC1-D1AEF772440D}</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3</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1. </a:t>
                          </a:r>
                          <a14:m>
                            <m:oMath xmlns:m="http://schemas.openxmlformats.org/officeDocument/2006/math">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C</m:t>
                                      </m:r>
                                      <m:r>
                                        <m:rPr>
                                          <m:nor/>
                                        </m:rPr>
                                        <a:rPr lang="en-US" sz="2000" b="0" i="0" dirty="0" smtClean="0">
                                          <a:solidFill>
                                            <a:schemeClr val="tx1"/>
                                          </a:solidFill>
                                          <a:latin typeface="Times New Roman" panose="02020603050405020304" pitchFamily="18" charset="0"/>
                                          <a:cs typeface="Times New Roman" panose="02020603050405020304" pitchFamily="18" charset="0"/>
                                        </a:rPr>
                                        <m:t>H</m:t>
                                      </m:r>
                                    </m:e>
                                    <m:sub>
                                      <m:r>
                                        <m:rPr>
                                          <m:nor/>
                                        </m:rPr>
                                        <a:rPr lang="en-US" sz="2000" b="0" i="0" dirty="0" smtClean="0">
                                          <a:solidFill>
                                            <a:schemeClr val="tx1"/>
                                          </a:solidFill>
                                          <a:latin typeface="Times New Roman" panose="02020603050405020304" pitchFamily="18" charset="0"/>
                                          <a:cs typeface="Times New Roman" panose="02020603050405020304" pitchFamily="18" charset="0"/>
                                        </a:rPr>
                                        <m:t>4</m:t>
                                      </m:r>
                                    </m:sub>
                                  </m:sSub>
                                </m:sub>
                              </m:sSub>
                            </m:oMath>
                          </a14:m>
                          <a:r>
                            <a:rPr lang="en-US" sz="2000" dirty="0">
                              <a:solidFill>
                                <a:schemeClr val="tx1"/>
                              </a:solidFill>
                              <a:latin typeface="Times New Roman" panose="02020603050405020304" pitchFamily="18" charset="0"/>
                              <a:cs typeface="Times New Roman" panose="02020603050405020304" pitchFamily="18" charset="0"/>
                            </a:rPr>
                            <a:t> = 12 + 1.4 = 16 (g/mol)</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2. </a:t>
                          </a:r>
                          <a14:m>
                            <m:oMath xmlns:m="http://schemas.openxmlformats.org/officeDocument/2006/math">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r>
                            <a:rPr lang="en-US" sz="2000" dirty="0">
                              <a:solidFill>
                                <a:schemeClr val="tx1"/>
                              </a:solidFill>
                              <a:latin typeface="Times New Roman" panose="02020603050405020304" pitchFamily="18" charset="0"/>
                              <a:cs typeface="Times New Roman" panose="02020603050405020304" pitchFamily="18" charset="0"/>
                            </a:rPr>
                            <a:t> = (28.0,8) + (32.0,2) = 29 (</a:t>
                          </a:r>
                          <a:r>
                            <a:rPr lang="en-US" sz="2000" dirty="0" err="1">
                              <a:solidFill>
                                <a:schemeClr val="tx1"/>
                              </a:solidFill>
                              <a:latin typeface="Times New Roman" panose="02020603050405020304" pitchFamily="18" charset="0"/>
                              <a:cs typeface="Times New Roman" panose="02020603050405020304" pitchFamily="18" charset="0"/>
                            </a:rPr>
                            <a:t>g.mol</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chemeClr val="tx1"/>
                              </a:solidFill>
                              <a:latin typeface="Times New Roman" panose="02020603050405020304" pitchFamily="18" charset="0"/>
                              <a:cs typeface="Times New Roman" panose="02020603050405020304" pitchFamily="18" charset="0"/>
                            </a:rPr>
                            <a:t>3.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CH</a:t>
                          </a:r>
                          <a:r>
                            <a:rPr lang="en-US" sz="2000" baseline="-25000" dirty="0">
                              <a:solidFill>
                                <a:schemeClr val="tx1"/>
                              </a:solidFill>
                              <a:latin typeface="Times New Roman" panose="02020603050405020304" pitchFamily="18" charset="0"/>
                              <a:cs typeface="Times New Roman" panose="02020603050405020304" pitchFamily="18" charset="0"/>
                            </a:rPr>
                            <a:t>4</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nhỏ</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CH</m:t>
                                          </m:r>
                                        </m:e>
                                        <m:sub>
                                          <m:r>
                                            <m:rPr>
                                              <m:nor/>
                                            </m:rPr>
                                            <a:rPr lang="en-US" sz="1800" dirty="0" smtClean="0">
                                              <a:solidFill>
                                                <a:schemeClr val="tx1"/>
                                              </a:solidFill>
                                              <a:latin typeface="Times New Roman" panose="02020603050405020304" pitchFamily="18" charset="0"/>
                                              <a:cs typeface="Times New Roman" panose="02020603050405020304" pitchFamily="18" charset="0"/>
                                            </a:rPr>
                                            <m:t>4</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ô</m:t>
                                      </m:r>
                                      <m:r>
                                        <m:rPr>
                                          <m:nor/>
                                        </m:rPr>
                                        <a:rPr lang="en-US" sz="1800" dirty="0" smtClean="0">
                                          <a:solidFill>
                                            <a:schemeClr val="tx1"/>
                                          </a:solidFill>
                                          <a:latin typeface="Times New Roman" panose="02020603050405020304" pitchFamily="18" charset="0"/>
                                          <a:cs typeface="Times New Roman" panose="02020603050405020304" pitchFamily="18" charset="0"/>
                                        </a:rPr>
                                        <m:t>ng</m:t>
                                      </m:r>
                                      <m:r>
                                        <m:rPr>
                                          <m:nor/>
                                        </m:rPr>
                                        <a:rPr lang="en-US" sz="1800" dirty="0" smtClean="0">
                                          <a:solidFill>
                                            <a:schemeClr val="tx1"/>
                                          </a:solidFill>
                                          <a:latin typeface="Times New Roman" panose="02020603050405020304" pitchFamily="18" charset="0"/>
                                          <a:cs typeface="Times New Roman" panose="02020603050405020304" pitchFamily="18" charset="0"/>
                                        </a:rPr>
                                        <m:t> </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dirty="0" smtClean="0">
                                      <a:solidFill>
                                        <a:schemeClr val="tx1"/>
                                      </a:solidFill>
                                      <a:latin typeface="Times New Roman" panose="02020603050405020304" pitchFamily="18" charset="0"/>
                                      <a:cs typeface="Times New Roman" panose="02020603050405020304" pitchFamily="18" charset="0"/>
                                    </a:rPr>
                                    <m:t>16</m:t>
                                  </m:r>
                                </m:num>
                                <m:den>
                                  <m:r>
                                    <m:rPr>
                                      <m:nor/>
                                    </m:rPr>
                                    <a:rPr lang="en-US" sz="2000" dirty="0" smtClean="0">
                                      <a:solidFill>
                                        <a:schemeClr val="tx1"/>
                                      </a:solidFill>
                                      <a:latin typeface="Times New Roman" panose="02020603050405020304" pitchFamily="18" charset="0"/>
                                      <a:cs typeface="Times New Roman" panose="02020603050405020304" pitchFamily="18" charset="0"/>
                                    </a:rPr>
                                    <m:t>29</m:t>
                                  </m:r>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nặng</a:t>
                          </a:r>
                          <a:r>
                            <a:rPr lang="en-US" sz="2000" dirty="0">
                              <a:solidFill>
                                <a:schemeClr val="tx1"/>
                              </a:solidFill>
                              <a:latin typeface="Times New Roman" panose="02020603050405020304" pitchFamily="18" charset="0"/>
                              <a:cs typeface="Times New Roman" panose="02020603050405020304" pitchFamily="18" charset="0"/>
                            </a:rPr>
                            <a:t> hay </a:t>
                          </a:r>
                          <a:r>
                            <a:rPr lang="en-US" sz="2000" dirty="0" err="1">
                              <a:solidFill>
                                <a:schemeClr val="tx1"/>
                              </a:solidFill>
                              <a:latin typeface="Times New Roman" panose="02020603050405020304" pitchFamily="18" charset="0"/>
                              <a:cs typeface="Times New Roman" panose="02020603050405020304" pitchFamily="18" charset="0"/>
                            </a:rPr>
                            <a:t>nhẹ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lần</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900223" y="966491"/>
              <a:ext cx="7343553" cy="2902141"/>
            </p:xfrm>
            <a:graphic>
              <a:graphicData uri="http://schemas.openxmlformats.org/drawingml/2006/table">
                <a:tbl>
                  <a:tblPr firstRow="1" bandRow="1">
                    <a:tableStyleId>{7DF18680-E054-41AD-8BC1-D1AEF772440D}</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3</a:t>
                          </a:r>
                          <a:endParaRPr lang="en-US" sz="2000" dirty="0">
                            <a:latin typeface="Times New Roman" panose="02020603050405020304" pitchFamily="18" charset="0"/>
                            <a:cs typeface="Times New Roman" panose="02020603050405020304" pitchFamily="18" charset="0"/>
                          </a:endParaRPr>
                        </a:p>
                      </a:txBody>
                      <a:tcPr/>
                    </a:tc>
                  </a:tr>
                  <a:tr h="508000">
                    <a:tc>
                      <a:txBody>
                        <a:bodyPr/>
                        <a:lstStyle/>
                        <a:p>
                          <a:endParaRPr lang="en-US"/>
                        </a:p>
                      </a:txBody>
                      <a:tcPr>
                        <a:blipFill>
                          <a:blip r:embed="rId1"/>
                        </a:blipFill>
                      </a:tcPr>
                    </a:tc>
                  </a:tr>
                  <a:tr h="455930">
                    <a:tc>
                      <a:txBody>
                        <a:bodyPr/>
                        <a:lstStyle/>
                        <a:p>
                          <a:endParaRPr lang="en-US"/>
                        </a:p>
                      </a:txBody>
                      <a:tcPr>
                        <a:blipFill>
                          <a:blip r:embed="rId1"/>
                        </a:blipFill>
                      </a:tcPr>
                    </a:tc>
                  </a:tr>
                  <a:tr h="818515">
                    <a:tc>
                      <a:txBody>
                        <a:bodyPr/>
                        <a:lstStyle/>
                        <a:p>
                          <a:endParaRPr lang="en-US"/>
                        </a:p>
                      </a:txBody>
                      <a:tcPr>
                        <a:blipFill>
                          <a:blip r:embed="rId1"/>
                        </a:blipFill>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4.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được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nặng</a:t>
                          </a:r>
                          <a:r>
                            <a:rPr lang="en-US" sz="2000" dirty="0">
                              <a:solidFill>
                                <a:schemeClr val="tx1"/>
                              </a:solidFill>
                              <a:latin typeface="Times New Roman" panose="02020603050405020304" pitchFamily="18" charset="0"/>
                              <a:cs typeface="Times New Roman" panose="02020603050405020304" pitchFamily="18" charset="0"/>
                            </a:rPr>
                            <a:t> hay </a:t>
                          </a:r>
                          <a:r>
                            <a:rPr lang="en-US" sz="2000" dirty="0" err="1">
                              <a:solidFill>
                                <a:schemeClr val="tx1"/>
                              </a:solidFill>
                              <a:latin typeface="Times New Roman" panose="02020603050405020304" pitchFamily="18" charset="0"/>
                              <a:cs typeface="Times New Roman" panose="02020603050405020304" pitchFamily="18" charset="0"/>
                            </a:rPr>
                            <a:t>nhẹ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bao </a:t>
                          </a:r>
                          <a:r>
                            <a:rPr lang="en-US" sz="2000" dirty="0" err="1">
                              <a:solidFill>
                                <a:schemeClr val="tx1"/>
                              </a:solidFill>
                              <a:latin typeface="Times New Roman" panose="02020603050405020304" pitchFamily="18" charset="0"/>
                              <a:cs typeface="Times New Roman" panose="02020603050405020304" pitchFamily="18" charset="0"/>
                            </a:rPr>
                            <a:t>nhiêu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lần</a:t>
                          </a:r>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Fallback>
      </mc:AlternateContent>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p:cNvGraphicFramePr>
                <a:graphicFrameLocks noGrp="1"/>
              </p:cNvGraphicFramePr>
              <p:nvPr/>
            </p:nvGraphicFramePr>
            <p:xfrm>
              <a:off x="900223" y="828139"/>
              <a:ext cx="7343553" cy="3306255"/>
            </p:xfrm>
            <a:graphic>
              <a:graphicData uri="http://schemas.openxmlformats.org/drawingml/2006/table">
                <a:tbl>
                  <a:tblPr firstRow="1" bandRow="1">
                    <a:tableStyleId>{93296810-A885-4BE3-A3E7-6D5BEEA58F35}</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4</a:t>
                          </a:r>
                          <a:endParaRPr 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1. </a:t>
                          </a:r>
                          <a14:m>
                            <m:oMath xmlns:m="http://schemas.openxmlformats.org/officeDocument/2006/math">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b="0" i="0" dirty="0" smtClean="0">
                                          <a:solidFill>
                                            <a:schemeClr val="tx1"/>
                                          </a:solidFill>
                                          <a:latin typeface="Times New Roman" panose="02020603050405020304" pitchFamily="18" charset="0"/>
                                          <a:cs typeface="Times New Roman" panose="02020603050405020304" pitchFamily="18" charset="0"/>
                                        </a:rPr>
                                        <m:t>N</m:t>
                                      </m:r>
                                      <m:r>
                                        <m:rPr>
                                          <m:nor/>
                                        </m:rPr>
                                        <a:rPr lang="en-US" sz="2000" dirty="0" smtClean="0">
                                          <a:solidFill>
                                            <a:schemeClr val="tx1"/>
                                          </a:solidFill>
                                          <a:latin typeface="Times New Roman" panose="02020603050405020304" pitchFamily="18" charset="0"/>
                                          <a:cs typeface="Times New Roman" panose="02020603050405020304" pitchFamily="18" charset="0"/>
                                        </a:rPr>
                                        <m:t>O</m:t>
                                      </m:r>
                                    </m:e>
                                    <m:sub>
                                      <m:r>
                                        <m:rPr>
                                          <m:nor/>
                                        </m:rPr>
                                        <a:rPr lang="en-US" sz="2000" dirty="0" smtClean="0">
                                          <a:solidFill>
                                            <a:schemeClr val="tx1"/>
                                          </a:solidFill>
                                          <a:latin typeface="Times New Roman" panose="02020603050405020304" pitchFamily="18" charset="0"/>
                                          <a:cs typeface="Times New Roman" panose="02020603050405020304" pitchFamily="18" charset="0"/>
                                        </a:rPr>
                                        <m:t>2</m:t>
                                      </m:r>
                                    </m:sub>
                                  </m:sSub>
                                </m:sub>
                              </m:sSub>
                            </m:oMath>
                          </a14:m>
                          <a:r>
                            <a:rPr lang="en-US" sz="2000" dirty="0">
                              <a:solidFill>
                                <a:schemeClr val="tx1"/>
                              </a:solidFill>
                              <a:latin typeface="Times New Roman" panose="02020603050405020304" pitchFamily="18" charset="0"/>
                              <a:cs typeface="Times New Roman" panose="02020603050405020304" pitchFamily="18" charset="0"/>
                            </a:rPr>
                            <a:t> = 14 + 16.2 = 46 (</a:t>
                          </a:r>
                          <a:r>
                            <a:rPr lang="en-US" sz="2000" dirty="0" err="1">
                              <a:solidFill>
                                <a:schemeClr val="tx1"/>
                              </a:solidFill>
                              <a:latin typeface="Times New Roman" panose="02020603050405020304" pitchFamily="18" charset="0"/>
                              <a:cs typeface="Times New Roman" panose="02020603050405020304" pitchFamily="18" charset="0"/>
                            </a:rPr>
                            <a:t>g.mol</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000" dirty="0">
                              <a:solidFill>
                                <a:schemeClr val="tx1"/>
                              </a:solidFill>
                              <a:latin typeface="Times New Roman" panose="02020603050405020304" pitchFamily="18" charset="0"/>
                              <a:cs typeface="Times New Roman" panose="02020603050405020304" pitchFamily="18" charset="0"/>
                            </a:rPr>
                            <a:t>2.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NO</a:t>
                          </a:r>
                          <a:r>
                            <a:rPr lang="en-US" sz="2000" baseline="-25000" dirty="0">
                              <a:solidFill>
                                <a:schemeClr val="tx1"/>
                              </a:solidFill>
                              <a:latin typeface="Times New Roman" panose="02020603050405020304" pitchFamily="18" charset="0"/>
                              <a:cs typeface="Times New Roman" panose="02020603050405020304" pitchFamily="18" charset="0"/>
                            </a:rPr>
                            <a:t>2</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lớn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Tỉ</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a:t>
                          </a:r>
                          <a:r>
                            <a:rPr lang="en-US" sz="2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1800" i="1" smtClean="0">
                                      <a:solidFill>
                                        <a:schemeClr val="tx1"/>
                                      </a:solidFill>
                                      <a:latin typeface="Cambria Math" panose="02040503050406030204" pitchFamily="18" charset="0"/>
                                      <a:cs typeface="Arial" panose="020B0604020202020204" pitchFamily="34" charset="0"/>
                                    </a:rPr>
                                  </m:ctrlPr>
                                </m:fPr>
                                <m:num>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sSub>
                                        <m:sSubPr>
                                          <m:ctrlPr>
                                            <a:rPr lang="en-US" sz="1800" b="0" i="1" smtClean="0">
                                              <a:solidFill>
                                                <a:schemeClr val="tx1"/>
                                              </a:solidFill>
                                              <a:latin typeface="Cambria Math" panose="02040503050406030204" pitchFamily="18" charset="0"/>
                                              <a:cs typeface="Arial" panose="020B0604020202020204" pitchFamily="34" charset="0"/>
                                            </a:rPr>
                                          </m:ctrlPr>
                                        </m:sSubPr>
                                        <m:e>
                                          <m:r>
                                            <m:rPr>
                                              <m:nor/>
                                            </m:rPr>
                                            <a:rPr lang="en-US" sz="1800" b="0" i="0" dirty="0" smtClean="0">
                                              <a:solidFill>
                                                <a:schemeClr val="tx1"/>
                                              </a:solidFill>
                                              <a:latin typeface="Times New Roman" panose="02020603050405020304" pitchFamily="18" charset="0"/>
                                              <a:cs typeface="Times New Roman" panose="02020603050405020304" pitchFamily="18" charset="0"/>
                                            </a:rPr>
                                            <m:t>NO</m:t>
                                          </m:r>
                                        </m:e>
                                        <m:sub>
                                          <m:r>
                                            <m:rPr>
                                              <m:nor/>
                                            </m:rPr>
                                            <a:rPr lang="en-US" sz="1800" b="0" i="0" dirty="0" smtClean="0">
                                              <a:solidFill>
                                                <a:schemeClr val="tx1"/>
                                              </a:solidFill>
                                              <a:latin typeface="Times New Roman" panose="02020603050405020304" pitchFamily="18" charset="0"/>
                                              <a:cs typeface="Times New Roman" panose="02020603050405020304" pitchFamily="18" charset="0"/>
                                            </a:rPr>
                                            <m:t>2</m:t>
                                          </m:r>
                                        </m:sub>
                                      </m:sSub>
                                    </m:sub>
                                  </m:sSub>
                                </m:num>
                                <m:den>
                                  <m:sSub>
                                    <m:sSubPr>
                                      <m:ctrlPr>
                                        <a:rPr lang="en-US" sz="1800" i="1" smtClean="0">
                                          <a:solidFill>
                                            <a:schemeClr val="tx1"/>
                                          </a:solidFill>
                                          <a:latin typeface="Cambria Math" panose="02040503050406030204" pitchFamily="18" charset="0"/>
                                          <a:cs typeface="Arial" panose="020B0604020202020204" pitchFamily="34" charset="0"/>
                                        </a:rPr>
                                      </m:ctrlPr>
                                    </m:sSubPr>
                                    <m:e>
                                      <m:r>
                                        <m:rPr>
                                          <m:nor/>
                                        </m:rPr>
                                        <a:rPr lang="en-US" sz="1800" dirty="0" smtClean="0">
                                          <a:solidFill>
                                            <a:schemeClr val="tx1"/>
                                          </a:solidFill>
                                          <a:latin typeface="Times New Roman" panose="02020603050405020304" pitchFamily="18" charset="0"/>
                                          <a:cs typeface="Times New Roman" panose="02020603050405020304" pitchFamily="18" charset="0"/>
                                        </a:rPr>
                                        <m:t>M</m:t>
                                      </m:r>
                                    </m:e>
                                    <m:sub>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ô</m:t>
                                      </m:r>
                                      <m:r>
                                        <m:rPr>
                                          <m:nor/>
                                        </m:rPr>
                                        <a:rPr lang="en-US" sz="1800" dirty="0" smtClean="0">
                                          <a:solidFill>
                                            <a:schemeClr val="tx1"/>
                                          </a:solidFill>
                                          <a:latin typeface="Times New Roman" panose="02020603050405020304" pitchFamily="18" charset="0"/>
                                          <a:cs typeface="Times New Roman" panose="02020603050405020304" pitchFamily="18" charset="0"/>
                                        </a:rPr>
                                        <m:t>ng</m:t>
                                      </m:r>
                                      <m:r>
                                        <m:rPr>
                                          <m:nor/>
                                        </m:rPr>
                                        <a:rPr lang="en-US" sz="1800" dirty="0" smtClean="0">
                                          <a:solidFill>
                                            <a:schemeClr val="tx1"/>
                                          </a:solidFill>
                                          <a:latin typeface="Times New Roman" panose="02020603050405020304" pitchFamily="18" charset="0"/>
                                          <a:cs typeface="Times New Roman" panose="02020603050405020304" pitchFamily="18" charset="0"/>
                                        </a:rPr>
                                        <m:t> </m:t>
                                      </m:r>
                                      <m:r>
                                        <m:rPr>
                                          <m:nor/>
                                        </m:rPr>
                                        <a:rPr lang="en-US" sz="1800" dirty="0" smtClean="0">
                                          <a:solidFill>
                                            <a:schemeClr val="tx1"/>
                                          </a:solidFill>
                                          <a:latin typeface="Times New Roman" panose="02020603050405020304" pitchFamily="18" charset="0"/>
                                          <a:cs typeface="Times New Roman" panose="02020603050405020304" pitchFamily="18" charset="0"/>
                                        </a:rPr>
                                        <m:t>kh</m:t>
                                      </m:r>
                                      <m:r>
                                        <m:rPr>
                                          <m:nor/>
                                        </m:rPr>
                                        <a:rPr lang="en-US" sz="18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nor/>
                                    </m:rPr>
                                    <a:rPr lang="en-US" sz="2000" b="0" i="0" dirty="0" smtClean="0">
                                      <a:solidFill>
                                        <a:schemeClr val="tx1"/>
                                      </a:solidFill>
                                      <a:latin typeface="Times New Roman" panose="02020603050405020304" pitchFamily="18" charset="0"/>
                                      <a:cs typeface="Times New Roman" panose="02020603050405020304" pitchFamily="18" charset="0"/>
                                    </a:rPr>
                                    <m:t>46</m:t>
                                  </m:r>
                                </m:num>
                                <m:den>
                                  <m:r>
                                    <m:rPr>
                                      <m:nor/>
                                    </m:rPr>
                                    <a:rPr lang="en-US" sz="2000" dirty="0" smtClean="0">
                                      <a:solidFill>
                                        <a:schemeClr val="tx1"/>
                                      </a:solidFill>
                                      <a:latin typeface="Times New Roman" panose="02020603050405020304" pitchFamily="18" charset="0"/>
                                      <a:cs typeface="Times New Roman" panose="02020603050405020304" pitchFamily="18" charset="0"/>
                                    </a:rPr>
                                    <m:t>29</m:t>
                                  </m:r>
                                </m:den>
                              </m:f>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sz="2000" dirty="0">
                              <a:solidFill>
                                <a:schemeClr val="tx1"/>
                              </a:solidFill>
                              <a:latin typeface="Times New Roman" panose="02020603050405020304" pitchFamily="18" charset="0"/>
                              <a:cs typeface="Times New Roman" panose="02020603050405020304" pitchFamily="18" charset="0"/>
                            </a:rPr>
                            <a:t>3.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r>
                                    <m:rPr>
                                      <m:nor/>
                                    </m:rPr>
                                    <a:rPr lang="en-US" sz="2000" dirty="0" smtClean="0">
                                      <a:solidFill>
                                        <a:schemeClr val="tx1"/>
                                      </a:solidFill>
                                      <a:latin typeface="Times New Roman" panose="02020603050405020304" pitchFamily="18" charset="0"/>
                                      <a:cs typeface="Times New Roman" panose="02020603050405020304" pitchFamily="18" charset="0"/>
                                    </a:rPr>
                                    <m:t>A</m:t>
                                  </m:r>
                                  <m:r>
                                    <m:rPr>
                                      <m:nor/>
                                    </m:rPr>
                                    <a:rPr lang="en-US" sz="2000" dirty="0" smtClean="0">
                                      <a:solidFill>
                                        <a:schemeClr val="tx1"/>
                                      </a:solidFill>
                                      <a:latin typeface="Times New Roman" panose="02020603050405020304" pitchFamily="18" charset="0"/>
                                      <a:cs typeface="Times New Roman" panose="02020603050405020304" pitchFamily="18" charset="0"/>
                                    </a:rPr>
                                    <m:t>/</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A</m:t>
                                      </m:r>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lượng</a:t>
                          </a:r>
                          <a:r>
                            <a:rPr lang="en-US" sz="2000" dirty="0">
                              <a:solidFill>
                                <a:schemeClr val="tx1"/>
                              </a:solidFill>
                              <a:latin typeface="Times New Roman" panose="02020603050405020304" pitchFamily="18" charset="0"/>
                              <a:cs typeface="Times New Roman" panose="02020603050405020304" pitchFamily="18" charset="0"/>
                            </a:rPr>
                            <a:t> mol </a:t>
                          </a:r>
                          <a:r>
                            <a:rPr lang="en-US" sz="2000" dirty="0" err="1">
                              <a:solidFill>
                                <a:schemeClr val="tx1"/>
                              </a:solidFill>
                              <a:latin typeface="Times New Roman" panose="02020603050405020304" pitchFamily="18" charset="0"/>
                              <a:cs typeface="Times New Roman" panose="02020603050405020304" pitchFamily="18" charset="0"/>
                            </a:rPr>
                            <a:t>khí</a:t>
                          </a:r>
                          <a:r>
                            <a:rPr lang="en-US" sz="2000" dirty="0">
                              <a:solidFill>
                                <a:schemeClr val="tx1"/>
                              </a:solidFill>
                              <a:latin typeface="Times New Roman" panose="02020603050405020304" pitchFamily="18" charset="0"/>
                              <a:cs typeface="Times New Roman" panose="02020603050405020304" pitchFamily="18" charset="0"/>
                            </a:rPr>
                            <a:t> A</a:t>
                          </a:r>
                          <a:endParaRPr lang="en-US" sz="20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a:r>
                            <a:rPr lang="en-US" sz="2000" dirty="0">
                              <a:solidFill>
                                <a:schemeClr val="tx1"/>
                              </a:solidFill>
                              <a:latin typeface="Times New Roman" panose="02020603050405020304" pitchFamily="18" charset="0"/>
                              <a:cs typeface="Times New Roman" panose="02020603050405020304" pitchFamily="18" charset="0"/>
                            </a:rPr>
                            <a:t>4.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r>
                                    <m:rPr>
                                      <m:nor/>
                                    </m:rPr>
                                    <a:rPr lang="en-US" sz="2000" dirty="0" smtClean="0">
                                      <a:solidFill>
                                        <a:schemeClr val="tx1"/>
                                      </a:solidFill>
                                      <a:latin typeface="Times New Roman" panose="02020603050405020304" pitchFamily="18" charset="0"/>
                                      <a:cs typeface="Times New Roman" panose="02020603050405020304" pitchFamily="18" charset="0"/>
                                    </a:rPr>
                                    <m:t>A</m:t>
                                  </m:r>
                                  <m:r>
                                    <m:rPr>
                                      <m:nor/>
                                    </m:rPr>
                                    <a:rPr lang="en-US" sz="2000" dirty="0" smtClean="0">
                                      <a:solidFill>
                                        <a:schemeClr val="tx1"/>
                                      </a:solidFill>
                                      <a:latin typeface="Times New Roman" panose="02020603050405020304" pitchFamily="18" charset="0"/>
                                      <a:cs typeface="Times New Roman" panose="02020603050405020304" pitchFamily="18" charset="0"/>
                                    </a:rPr>
                                    <m:t>/</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sSub>
                                    <m:sSubPr>
                                      <m:ctrlPr>
                                        <a:rPr lang="en-US" sz="2000" b="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A</m:t>
                                      </m:r>
                                    </m:sub>
                                  </m:sSub>
                                </m:num>
                                <m:den>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den>
                              </m:f>
                            </m:oMath>
                          </a14:m>
                          <a:r>
                            <a:rPr lang="en-US" sz="2000" dirty="0">
                              <a:solidFill>
                                <a:schemeClr val="tx1"/>
                              </a:solidFill>
                              <a:latin typeface="Times New Roman" panose="02020603050405020304" pitchFamily="18" charset="0"/>
                              <a:cs typeface="Times New Roman" panose="02020603050405020304" pitchFamily="18" charset="0"/>
                            </a:rPr>
                            <a:t> → M</a:t>
                          </a:r>
                          <a:r>
                            <a:rPr lang="en-US" sz="2000" baseline="-25000" dirty="0">
                              <a:solidFill>
                                <a:schemeClr val="tx1"/>
                              </a:solidFill>
                              <a:latin typeface="Times New Roman" panose="02020603050405020304" pitchFamily="18" charset="0"/>
                              <a:cs typeface="Times New Roman" panose="02020603050405020304" pitchFamily="18" charset="0"/>
                            </a:rPr>
                            <a:t>A</a:t>
                          </a:r>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M</m:t>
                                  </m:r>
                                </m:e>
                                <m:sub>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r>
                            <a:rPr lang="en-US" sz="2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i="1" smtClean="0">
                                      <a:solidFill>
                                        <a:schemeClr val="tx1"/>
                                      </a:solidFill>
                                      <a:latin typeface="Cambria Math" panose="02040503050406030204" pitchFamily="18" charset="0"/>
                                      <a:cs typeface="Arial" panose="020B0604020202020204" pitchFamily="34" charset="0"/>
                                    </a:rPr>
                                  </m:ctrlPr>
                                </m:sSubPr>
                                <m:e>
                                  <m:r>
                                    <m:rPr>
                                      <m:nor/>
                                    </m:rPr>
                                    <a:rPr lang="en-US" sz="2000" dirty="0" smtClean="0">
                                      <a:solidFill>
                                        <a:schemeClr val="tx1"/>
                                      </a:solidFill>
                                      <a:latin typeface="Times New Roman" panose="02020603050405020304" pitchFamily="18" charset="0"/>
                                      <a:cs typeface="Times New Roman" panose="02020603050405020304" pitchFamily="18" charset="0"/>
                                    </a:rPr>
                                    <m:t>d</m:t>
                                  </m:r>
                                </m:e>
                                <m:sub>
                                  <m:r>
                                    <m:rPr>
                                      <m:nor/>
                                    </m:rPr>
                                    <a:rPr lang="en-US" sz="2000" dirty="0" smtClean="0">
                                      <a:solidFill>
                                        <a:schemeClr val="tx1"/>
                                      </a:solidFill>
                                      <a:latin typeface="Times New Roman" panose="02020603050405020304" pitchFamily="18" charset="0"/>
                                      <a:cs typeface="Times New Roman" panose="02020603050405020304" pitchFamily="18" charset="0"/>
                                    </a:rPr>
                                    <m:t>A</m:t>
                                  </m:r>
                                  <m:r>
                                    <m:rPr>
                                      <m:nor/>
                                    </m:rPr>
                                    <a:rPr lang="en-US" sz="2000" dirty="0" smtClean="0">
                                      <a:solidFill>
                                        <a:schemeClr val="tx1"/>
                                      </a:solidFill>
                                      <a:latin typeface="Times New Roman" panose="02020603050405020304" pitchFamily="18" charset="0"/>
                                      <a:cs typeface="Times New Roman" panose="02020603050405020304" pitchFamily="18" charset="0"/>
                                    </a:rPr>
                                    <m:t>/</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ô</m:t>
                                  </m:r>
                                  <m:r>
                                    <m:rPr>
                                      <m:nor/>
                                    </m:rPr>
                                    <a:rPr lang="en-US" sz="2000" dirty="0" smtClean="0">
                                      <a:solidFill>
                                        <a:schemeClr val="tx1"/>
                                      </a:solidFill>
                                      <a:latin typeface="Times New Roman" panose="02020603050405020304" pitchFamily="18" charset="0"/>
                                      <a:cs typeface="Times New Roman" panose="02020603050405020304" pitchFamily="18" charset="0"/>
                                    </a:rPr>
                                    <m:t>ng</m:t>
                                  </m:r>
                                  <m:r>
                                    <m:rPr>
                                      <m:nor/>
                                    </m:rPr>
                                    <a:rPr lang="en-US" sz="2000" dirty="0" smtClean="0">
                                      <a:solidFill>
                                        <a:schemeClr val="tx1"/>
                                      </a:solidFill>
                                      <a:latin typeface="Times New Roman" panose="02020603050405020304" pitchFamily="18" charset="0"/>
                                      <a:cs typeface="Times New Roman" panose="02020603050405020304" pitchFamily="18" charset="0"/>
                                    </a:rPr>
                                    <m:t> </m:t>
                                  </m:r>
                                  <m:r>
                                    <m:rPr>
                                      <m:nor/>
                                    </m:rPr>
                                    <a:rPr lang="en-US" sz="2000" dirty="0" smtClean="0">
                                      <a:solidFill>
                                        <a:schemeClr val="tx1"/>
                                      </a:solidFill>
                                      <a:latin typeface="Times New Roman" panose="02020603050405020304" pitchFamily="18" charset="0"/>
                                      <a:cs typeface="Times New Roman" panose="02020603050405020304" pitchFamily="18" charset="0"/>
                                    </a:rPr>
                                    <m:t>kh</m:t>
                                  </m:r>
                                  <m:r>
                                    <m:rPr>
                                      <m:nor/>
                                    </m:rPr>
                                    <a:rPr lang="en-US" sz="2000" dirty="0" smtClean="0">
                                      <a:solidFill>
                                        <a:schemeClr val="tx1"/>
                                      </a:solidFill>
                                      <a:latin typeface="Times New Roman" panose="02020603050405020304" pitchFamily="18" charset="0"/>
                                      <a:cs typeface="Times New Roman" panose="02020603050405020304" pitchFamily="18" charset="0"/>
                                    </a:rPr>
                                    <m:t>í</m:t>
                                  </m:r>
                                </m:sub>
                              </m:sSub>
                            </m:oMath>
                          </a14:m>
                          <a:endParaRPr lang="en-US" sz="2000"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4" name="Table 4"/>
              <p:cNvGraphicFramePr>
                <a:graphicFrameLocks noGrp="1"/>
              </p:cNvGraphicFramePr>
              <p:nvPr/>
            </p:nvGraphicFramePr>
            <p:xfrm>
              <a:off x="900223" y="828139"/>
              <a:ext cx="7343553" cy="3306255"/>
            </p:xfrm>
            <a:graphic>
              <a:graphicData uri="http://schemas.openxmlformats.org/drawingml/2006/table">
                <a:tbl>
                  <a:tblPr firstRow="1" bandRow="1">
                    <a:tableStyleId>{93296810-A885-4BE3-A3E7-6D5BEEA58F35}</a:tableStyleId>
                  </a:tblPr>
                  <a:tblGrid>
                    <a:gridCol w="7343553"/>
                  </a:tblGrid>
                  <a:tr h="370840">
                    <a:tc>
                      <a:txBody>
                        <a:bodyPr/>
                        <a:lstStyle/>
                        <a:p>
                          <a:pPr algn="ctr"/>
                          <a:r>
                            <a:rPr lang="en-US" sz="2000" dirty="0">
                              <a:latin typeface="Times New Roman" panose="02020603050405020304" pitchFamily="18" charset="0"/>
                              <a:cs typeface="Times New Roman" panose="02020603050405020304" pitchFamily="18" charset="0"/>
                            </a:rPr>
                            <a:t>PHIẾU HỌC TẬP 4</a:t>
                          </a:r>
                          <a:endParaRPr lang="en-US" sz="2000" dirty="0">
                            <a:latin typeface="Times New Roman" panose="02020603050405020304" pitchFamily="18" charset="0"/>
                            <a:cs typeface="Times New Roman" panose="02020603050405020304" pitchFamily="18" charset="0"/>
                          </a:endParaRPr>
                        </a:p>
                      </a:txBody>
                      <a:tcPr/>
                    </a:tc>
                  </a:tr>
                  <a:tr h="508000">
                    <a:tc>
                      <a:txBody>
                        <a:bodyPr/>
                        <a:lstStyle/>
                        <a:p>
                          <a:endParaRPr lang="en-US"/>
                        </a:p>
                      </a:txBody>
                      <a:tcPr>
                        <a:blipFill>
                          <a:blip r:embed="rId1"/>
                        </a:blipFill>
                      </a:tcPr>
                    </a:tc>
                  </a:tr>
                  <a:tr h="818515">
                    <a:tc>
                      <a:txBody>
                        <a:bodyPr/>
                        <a:lstStyle/>
                        <a:p>
                          <a:endParaRPr lang="en-US"/>
                        </a:p>
                      </a:txBody>
                      <a:tcPr>
                        <a:blipFill>
                          <a:blip r:embed="rId1"/>
                        </a:blipFill>
                      </a:tcPr>
                    </a:tc>
                  </a:tr>
                  <a:tr h="782955">
                    <a:tc>
                      <a:txBody>
                        <a:bodyPr/>
                        <a:lstStyle/>
                        <a:p>
                          <a:endParaRPr lang="en-US"/>
                        </a:p>
                      </a:txBody>
                      <a:tcPr>
                        <a:blipFill>
                          <a:blip r:embed="rId1"/>
                        </a:blipFill>
                      </a:tcPr>
                    </a:tc>
                  </a:tr>
                  <a:tr h="782955">
                    <a:tc>
                      <a:txBody>
                        <a:bodyPr/>
                        <a:lstStyle/>
                        <a:p>
                          <a:endParaRPr lang="en-US"/>
                        </a:p>
                      </a:txBody>
                      <a:tcPr>
                        <a:blipFill>
                          <a:blip r:embed="rId1"/>
                        </a:blipFill>
                      </a:tcPr>
                    </a:tc>
                  </a:tr>
                </a:tbl>
              </a:graphicData>
            </a:graphic>
          </p:graphicFrame>
        </mc:Fallback>
      </mc:AlternateContent>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47"/>
        <p:cNvGrpSpPr/>
        <p:nvPr/>
      </p:nvGrpSpPr>
      <p:grpSpPr>
        <a:xfrm>
          <a:off x="0" y="0"/>
          <a:ext cx="0" cy="0"/>
          <a:chOff x="0" y="0"/>
          <a:chExt cx="0" cy="0"/>
        </a:xfrm>
      </p:grpSpPr>
      <p:sp>
        <p:nvSpPr>
          <p:cNvPr id="1848" name="Google Shape;1848;p108"/>
          <p:cNvSpPr txBox="1">
            <a:spLocks noGrp="1"/>
          </p:cNvSpPr>
          <p:nvPr>
            <p:ph type="ctrTitle" idx="2"/>
          </p:nvPr>
        </p:nvSpPr>
        <p:spPr>
          <a:xfrm flipH="1">
            <a:off x="4300768" y="453067"/>
            <a:ext cx="4725269" cy="1215300"/>
          </a:xfrm>
          <a:prstGeom prst="rect">
            <a:avLst/>
          </a:prstGeom>
        </p:spPr>
        <p:txBody>
          <a:bodyPr spcFirstLastPara="1" wrap="square" lIns="91425" tIns="91425" rIns="91425" bIns="91425" anchor="t" anchorCtr="0">
            <a:noAutofit/>
          </a:bodyPr>
          <a:lstStyle/>
          <a:p>
            <a:pPr lvl="0"/>
            <a:r>
              <a:rPr lang="en-US" sz="5400" b="1" dirty="0">
                <a:latin typeface="Times New Roman" panose="02020603050405020304" pitchFamily="18" charset="0"/>
                <a:cs typeface="Times New Roman" panose="02020603050405020304" pitchFamily="18" charset="0"/>
              </a:rPr>
              <a:t>TÔI TỎA SÁNG</a:t>
            </a:r>
            <a:endParaRPr lang="en-US" sz="5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17963" y="154236"/>
            <a:ext cx="5143500" cy="5143500"/>
          </a:xfrm>
          <a:prstGeom prst="rect">
            <a:avLst/>
          </a:prstGeom>
        </p:spPr>
      </p:pic>
      <p:sp>
        <p:nvSpPr>
          <p:cNvPr id="4" name="TextBox 3"/>
          <p:cNvSpPr txBox="1"/>
          <p:nvPr/>
        </p:nvSpPr>
        <p:spPr>
          <a:xfrm>
            <a:off x="4368467" y="2433598"/>
            <a:ext cx="4295006" cy="523220"/>
          </a:xfrm>
          <a:prstGeom prst="rect">
            <a:avLst/>
          </a:prstGeom>
          <a:noFill/>
        </p:spPr>
        <p:txBody>
          <a:bodyPr wrap="square" rtlCol="0">
            <a:spAutoFit/>
          </a:bodyPr>
          <a:lstStyle/>
          <a:p>
            <a:pPr algn="ct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Mời</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hs</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bất</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kì</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để</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trình</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bày</a:t>
            </a:r>
            <a:endParaRPr lang="en-US" sz="2800" dirty="0">
              <a:solidFill>
                <a:srgbClr val="8D2828"/>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69041" y="3159462"/>
            <a:ext cx="3341918" cy="523220"/>
          </a:xfrm>
          <a:prstGeom prst="rect">
            <a:avLst/>
          </a:prstGeom>
          <a:noFill/>
        </p:spPr>
        <p:txBody>
          <a:bodyPr wrap="square" rtlCol="0">
            <a:spAutoFit/>
          </a:bodyPr>
          <a:lstStyle/>
          <a:p>
            <a:pPr algn="ctr"/>
            <a:r>
              <a:rPr lang="en-US" sz="2800" dirty="0">
                <a:solidFill>
                  <a:srgbClr val="8D2828"/>
                </a:solidFill>
                <a:latin typeface="Times New Roman" panose="02020603050405020304" pitchFamily="18" charset="0"/>
                <a:cs typeface="Times New Roman" panose="02020603050405020304" pitchFamily="18" charset="0"/>
              </a:rPr>
              <a:t>- Hs </a:t>
            </a:r>
            <a:r>
              <a:rPr lang="en-US" sz="2800" dirty="0" err="1">
                <a:solidFill>
                  <a:srgbClr val="8D2828"/>
                </a:solidFill>
                <a:latin typeface="Times New Roman" panose="02020603050405020304" pitchFamily="18" charset="0"/>
                <a:cs typeface="Times New Roman" panose="02020603050405020304" pitchFamily="18" charset="0"/>
              </a:rPr>
              <a:t>còn</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lại</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nhận</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xét</a:t>
            </a:r>
            <a:endParaRPr lang="en-US" sz="2800" dirty="0">
              <a:solidFill>
                <a:srgbClr val="8D2828"/>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37794" y="3865667"/>
            <a:ext cx="3956351" cy="523220"/>
          </a:xfrm>
          <a:prstGeom prst="rect">
            <a:avLst/>
          </a:prstGeom>
          <a:noFill/>
        </p:spPr>
        <p:txBody>
          <a:bodyPr wrap="square" rtlCol="0">
            <a:spAutoFit/>
          </a:bodyPr>
          <a:lstStyle/>
          <a:p>
            <a:r>
              <a:rPr lang="en-US" sz="2800" dirty="0">
                <a:solidFill>
                  <a:srgbClr val="8D2828"/>
                </a:solidFill>
                <a:latin typeface="Times New Roman" panose="02020603050405020304" pitchFamily="18" charset="0"/>
                <a:cs typeface="Times New Roman" panose="02020603050405020304" pitchFamily="18" charset="0"/>
              </a:rPr>
              <a:t> - GV </a:t>
            </a:r>
            <a:r>
              <a:rPr lang="en-US" sz="2800" dirty="0" err="1">
                <a:solidFill>
                  <a:srgbClr val="8D2828"/>
                </a:solidFill>
                <a:latin typeface="Times New Roman" panose="02020603050405020304" pitchFamily="18" charset="0"/>
                <a:cs typeface="Times New Roman" panose="02020603050405020304" pitchFamily="18" charset="0"/>
              </a:rPr>
              <a:t>tổng</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kết</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kiến</a:t>
            </a:r>
            <a:r>
              <a:rPr lang="en-US" sz="2800" dirty="0">
                <a:solidFill>
                  <a:srgbClr val="8D2828"/>
                </a:solidFill>
                <a:latin typeface="Times New Roman" panose="02020603050405020304" pitchFamily="18" charset="0"/>
                <a:cs typeface="Times New Roman" panose="02020603050405020304" pitchFamily="18" charset="0"/>
              </a:rPr>
              <a:t> </a:t>
            </a:r>
            <a:r>
              <a:rPr lang="en-US" sz="2800" dirty="0" err="1">
                <a:solidFill>
                  <a:srgbClr val="8D2828"/>
                </a:solidFill>
                <a:latin typeface="Times New Roman" panose="02020603050405020304" pitchFamily="18" charset="0"/>
                <a:cs typeface="Times New Roman" panose="02020603050405020304" pitchFamily="18" charset="0"/>
              </a:rPr>
              <a:t>thức</a:t>
            </a:r>
            <a:endParaRPr lang="en-US" sz="2800" dirty="0">
              <a:solidFill>
                <a:srgbClr val="8D2828"/>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48"/>
                                        </p:tgtEl>
                                        <p:attrNameLst>
                                          <p:attrName>style.visibility</p:attrName>
                                        </p:attrNameLst>
                                      </p:cBhvr>
                                      <p:to>
                                        <p:strVal val="visible"/>
                                      </p:to>
                                    </p:set>
                                    <p:anim calcmode="lin" valueType="num">
                                      <p:cBhvr additive="base">
                                        <p:cTn id="7" dur="1000"/>
                                        <p:tgtEl>
                                          <p:spTgt spid="18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8254" y="218037"/>
            <a:ext cx="4260455" cy="523220"/>
          </a:xfrm>
          <a:prstGeom prst="rect">
            <a:avLst/>
          </a:prstGeom>
          <a:solidFill>
            <a:schemeClr val="bg1"/>
          </a:solidFill>
          <a:ln w="38100">
            <a:solidFill>
              <a:schemeClr val="accent5"/>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TỶ KHỐI CỦA CHẤT KHÍ</a:t>
            </a:r>
            <a:endParaRPr lang="en-US" sz="2800" dirty="0">
              <a:latin typeface="Times New Roman" panose="02020603050405020304" pitchFamily="18" charset="0"/>
              <a:cs typeface="Times New Roman" panose="02020603050405020304" pitchFamily="18" charset="0"/>
            </a:endParaRPr>
          </a:p>
        </p:txBody>
      </p:sp>
      <p:grpSp>
        <p:nvGrpSpPr>
          <p:cNvPr id="57" name="Group 56"/>
          <p:cNvGrpSpPr/>
          <p:nvPr/>
        </p:nvGrpSpPr>
        <p:grpSpPr>
          <a:xfrm>
            <a:off x="551770" y="1100880"/>
            <a:ext cx="2799020" cy="622004"/>
            <a:chOff x="618461" y="1690577"/>
            <a:chExt cx="3732027" cy="829339"/>
          </a:xfrm>
        </p:grpSpPr>
        <p:sp>
          <p:nvSpPr>
            <p:cNvPr id="6" name="Rectangle: Rounded Corners 5"/>
            <p:cNvSpPr/>
            <p:nvPr/>
          </p:nvSpPr>
          <p:spPr>
            <a:xfrm>
              <a:off x="618461" y="1690577"/>
              <a:ext cx="3732027" cy="829339"/>
            </a:xfrm>
            <a:prstGeom prst="round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18462" y="1786270"/>
              <a:ext cx="3561907" cy="615554"/>
            </a:xfrm>
            <a:prstGeom prst="rect">
              <a:avLst/>
            </a:prstGeom>
            <a:noFill/>
          </p:spPr>
          <p:txBody>
            <a:bodyPr wrap="squar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 </a:t>
              </a:r>
              <a:r>
                <a:rPr lang="en-US" sz="2400" dirty="0" err="1">
                  <a:solidFill>
                    <a:schemeClr val="bg1"/>
                  </a:solidFill>
                  <a:latin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B</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6017286" y="1084931"/>
            <a:ext cx="3112476" cy="622004"/>
            <a:chOff x="7858924" y="1669312"/>
            <a:chExt cx="4149968" cy="829339"/>
          </a:xfrm>
        </p:grpSpPr>
        <p:sp>
          <p:nvSpPr>
            <p:cNvPr id="8" name="Rectangle: Rounded Corners 7"/>
            <p:cNvSpPr/>
            <p:nvPr/>
          </p:nvSpPr>
          <p:spPr>
            <a:xfrm>
              <a:off x="7960788" y="1669312"/>
              <a:ext cx="3902148" cy="829339"/>
            </a:xfrm>
            <a:prstGeom prst="roundRect">
              <a:avLst/>
            </a:prstGeom>
            <a:solidFill>
              <a:srgbClr val="284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858924" y="1800069"/>
              <a:ext cx="4149968" cy="53348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Khí</a:t>
              </a:r>
              <a:r>
                <a:rPr lang="en-US" sz="2000" dirty="0">
                  <a:solidFill>
                    <a:schemeClr val="bg1"/>
                  </a:solidFill>
                  <a:latin typeface="Times New Roman" panose="02020603050405020304" pitchFamily="18" charset="0"/>
                  <a:cs typeface="Times New Roman" panose="02020603050405020304" pitchFamily="18" charset="0"/>
                </a:rPr>
                <a:t> A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khí</a:t>
              </a:r>
              <a:endParaRPr lang="en-US" sz="2000" dirty="0">
                <a:solidFill>
                  <a:schemeClr val="bg1"/>
                </a:solidFill>
                <a:latin typeface="Times New Roman" panose="02020603050405020304" pitchFamily="18" charset="0"/>
                <a:cs typeface="Times New Roman" panose="02020603050405020304" pitchFamily="18" charset="0"/>
              </a:endParaRPr>
            </a:p>
          </p:txBody>
        </p:sp>
      </p:grpSp>
      <p:cxnSp>
        <p:nvCxnSpPr>
          <p:cNvPr id="11" name="Straight Arrow Connector 10"/>
          <p:cNvCxnSpPr>
            <a:stCxn id="3" idx="2"/>
            <a:endCxn id="6" idx="0"/>
          </p:cNvCxnSpPr>
          <p:nvPr/>
        </p:nvCxnSpPr>
        <p:spPr>
          <a:xfrm flipH="1">
            <a:off x="1951280" y="741257"/>
            <a:ext cx="2587202" cy="3596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3" idx="2"/>
            <a:endCxn id="8" idx="0"/>
          </p:cNvCxnSpPr>
          <p:nvPr/>
        </p:nvCxnSpPr>
        <p:spPr>
          <a:xfrm>
            <a:off x="4538482" y="741257"/>
            <a:ext cx="3018507" cy="3436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1147234" y="1941546"/>
            <a:ext cx="1608092" cy="788126"/>
            <a:chOff x="1412413" y="2811466"/>
            <a:chExt cx="2144123" cy="1050834"/>
          </a:xfrm>
        </p:grpSpPr>
        <p:sp>
          <p:nvSpPr>
            <p:cNvPr id="15" name="Rectangle: Rounded Corners 14"/>
            <p:cNvSpPr/>
            <p:nvPr/>
          </p:nvSpPr>
          <p:spPr>
            <a:xfrm>
              <a:off x="1431035" y="2811466"/>
              <a:ext cx="2027274" cy="1050834"/>
            </a:xfrm>
            <a:prstGeom prst="round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TextBox 15"/>
                <p:cNvSpPr txBox="1"/>
                <p:nvPr/>
              </p:nvSpPr>
              <p:spPr>
                <a:xfrm>
                  <a:off x="1412413" y="2828341"/>
                  <a:ext cx="2144123" cy="93401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d</a:t>
                  </a:r>
                  <a:r>
                    <a:rPr lang="en-US" sz="2400" baseline="-25000" dirty="0" err="1">
                      <a:solidFill>
                        <a:schemeClr val="bg1"/>
                      </a:solidFill>
                      <a:latin typeface="Times New Roman" panose="02020603050405020304" pitchFamily="18" charset="0"/>
                      <a:cs typeface="Times New Roman" panose="02020603050405020304" pitchFamily="18" charset="0"/>
                    </a:rPr>
                    <a:t>A</a:t>
                  </a:r>
                  <a:r>
                    <a:rPr lang="en-US" sz="2400" baseline="-25000" dirty="0">
                      <a:solidFill>
                        <a:schemeClr val="bg1"/>
                      </a:solidFill>
                      <a:latin typeface="Times New Roman" panose="02020603050405020304" pitchFamily="18" charset="0"/>
                      <a:cs typeface="Times New Roman" panose="02020603050405020304" pitchFamily="18" charset="0"/>
                    </a:rPr>
                    <a:t>/B</a:t>
                  </a:r>
                  <a:r>
                    <a:rPr lang="en-US" sz="24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400" i="1">
                              <a:solidFill>
                                <a:schemeClr val="bg1"/>
                              </a:solidFill>
                              <a:latin typeface="Cambria Math" panose="02040503050406030204" pitchFamily="18" charset="0"/>
                              <a:cs typeface="Arial" panose="020B0604020202020204" pitchFamily="34" charset="0"/>
                            </a:rPr>
                          </m:ctrlPr>
                        </m:fPr>
                        <m:num>
                          <m:r>
                            <m:rPr>
                              <m:nor/>
                            </m:rPr>
                            <a:rPr lang="en-US" sz="2400" dirty="0">
                              <a:solidFill>
                                <a:schemeClr val="bg1"/>
                              </a:solidFill>
                              <a:latin typeface="Times New Roman" panose="02020603050405020304" pitchFamily="18" charset="0"/>
                              <a:cs typeface="Times New Roman" panose="02020603050405020304" pitchFamily="18" charset="0"/>
                            </a:rPr>
                            <m:t>M</m:t>
                          </m:r>
                          <m:r>
                            <m:rPr>
                              <m:nor/>
                            </m:rPr>
                            <a:rPr lang="en-US" sz="2400" baseline="-25000" dirty="0">
                              <a:solidFill>
                                <a:schemeClr val="bg1"/>
                              </a:solidFill>
                              <a:latin typeface="Times New Roman" panose="02020603050405020304" pitchFamily="18" charset="0"/>
                              <a:cs typeface="Times New Roman" panose="02020603050405020304" pitchFamily="18" charset="0"/>
                            </a:rPr>
                            <m:t>A</m:t>
                          </m:r>
                        </m:num>
                        <m:den>
                          <m:r>
                            <m:rPr>
                              <m:nor/>
                            </m:rPr>
                            <a:rPr lang="en-US" sz="2400" dirty="0">
                              <a:solidFill>
                                <a:schemeClr val="bg1"/>
                              </a:solidFill>
                              <a:latin typeface="Times New Roman" panose="02020603050405020304" pitchFamily="18" charset="0"/>
                              <a:cs typeface="Times New Roman" panose="02020603050405020304" pitchFamily="18" charset="0"/>
                            </a:rPr>
                            <m:t>M</m:t>
                          </m:r>
                          <m:r>
                            <m:rPr>
                              <m:nor/>
                            </m:rPr>
                            <a:rPr lang="en-US" sz="2400" baseline="-25000" dirty="0">
                              <a:solidFill>
                                <a:schemeClr val="bg1"/>
                              </a:solidFill>
                              <a:latin typeface="Times New Roman" panose="02020603050405020304" pitchFamily="18" charset="0"/>
                              <a:cs typeface="Times New Roman" panose="02020603050405020304" pitchFamily="18" charset="0"/>
                            </a:rPr>
                            <m:t>B</m:t>
                          </m:r>
                        </m:den>
                      </m:f>
                    </m:oMath>
                  </a14:m>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1412413" y="2828341"/>
                  <a:ext cx="2144123" cy="934017"/>
                </a:xfrm>
                <a:prstGeom prst="rect">
                  <a:avLst/>
                </a:prstGeom>
                <a:blipFill rotWithShape="1">
                  <a:blip r:embed="rId1"/>
                </a:blipFill>
              </p:spPr>
              <p:txBody>
                <a:bodyPr/>
                <a:lstStyle/>
                <a:p>
                  <a:r>
                    <a:rPr lang="en-US" altLang="en-US">
                      <a:noFill/>
                    </a:rPr>
                    <a:t> </a:t>
                  </a:r>
                </a:p>
              </p:txBody>
            </p:sp>
          </mc:Fallback>
        </mc:AlternateContent>
      </p:grpSp>
      <p:grpSp>
        <p:nvGrpSpPr>
          <p:cNvPr id="60" name="Group 59"/>
          <p:cNvGrpSpPr/>
          <p:nvPr/>
        </p:nvGrpSpPr>
        <p:grpSpPr>
          <a:xfrm>
            <a:off x="87924" y="3143275"/>
            <a:ext cx="1836237" cy="620656"/>
            <a:chOff x="0" y="4413771"/>
            <a:chExt cx="2448316" cy="827541"/>
          </a:xfrm>
        </p:grpSpPr>
        <p:sp>
          <p:nvSpPr>
            <p:cNvPr id="17" name="Rectangle: Rounded Corners 16"/>
            <p:cNvSpPr/>
            <p:nvPr/>
          </p:nvSpPr>
          <p:spPr>
            <a:xfrm>
              <a:off x="0" y="4413771"/>
              <a:ext cx="2317897" cy="827541"/>
            </a:xfrm>
            <a:prstGeom prst="round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4867" y="4501335"/>
              <a:ext cx="2403449" cy="533480"/>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M</a:t>
              </a:r>
              <a:r>
                <a:rPr lang="en-US" sz="2000" baseline="-25000" dirty="0">
                  <a:solidFill>
                    <a:schemeClr val="bg1"/>
                  </a:solidFill>
                  <a:latin typeface="Times New Roman" panose="02020603050405020304" pitchFamily="18" charset="0"/>
                  <a:cs typeface="Times New Roman" panose="02020603050405020304" pitchFamily="18" charset="0"/>
                </a:rPr>
                <a:t>A</a:t>
              </a:r>
              <a:r>
                <a:rPr lang="en-US" sz="2000" dirty="0">
                  <a:solidFill>
                    <a:schemeClr val="bg1"/>
                  </a:solidFill>
                  <a:latin typeface="Times New Roman" panose="02020603050405020304" pitchFamily="18" charset="0"/>
                  <a:cs typeface="Times New Roman" panose="02020603050405020304" pitchFamily="18" charset="0"/>
                </a:rPr>
                <a:t> = M</a:t>
              </a:r>
              <a:r>
                <a:rPr lang="en-US" sz="2000" baseline="-25000" dirty="0">
                  <a:solidFill>
                    <a:schemeClr val="bg1"/>
                  </a:solidFill>
                  <a:latin typeface="Times New Roman" panose="02020603050405020304" pitchFamily="18" charset="0"/>
                  <a:cs typeface="Times New Roman" panose="02020603050405020304" pitchFamily="18" charset="0"/>
                </a:rPr>
                <a:t>B</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d</a:t>
              </a:r>
              <a:r>
                <a:rPr lang="en-US" sz="2000" baseline="-25000" dirty="0" err="1">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/B</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pSp>
      <p:grpSp>
        <p:nvGrpSpPr>
          <p:cNvPr id="62" name="Group 61"/>
          <p:cNvGrpSpPr/>
          <p:nvPr/>
        </p:nvGrpSpPr>
        <p:grpSpPr>
          <a:xfrm>
            <a:off x="2011903" y="3104506"/>
            <a:ext cx="1862887" cy="659621"/>
            <a:chOff x="2565306" y="4362078"/>
            <a:chExt cx="2483849" cy="879495"/>
          </a:xfrm>
        </p:grpSpPr>
        <p:sp>
          <p:nvSpPr>
            <p:cNvPr id="19" name="Rectangle: Rounded Corners 18"/>
            <p:cNvSpPr/>
            <p:nvPr/>
          </p:nvSpPr>
          <p:spPr>
            <a:xfrm>
              <a:off x="2583926" y="4362078"/>
              <a:ext cx="2317897" cy="879495"/>
            </a:xfrm>
            <a:prstGeom prst="roundRect">
              <a:avLst/>
            </a:prstGeom>
            <a:solidFill>
              <a:srgbClr val="D5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565306" y="4533717"/>
              <a:ext cx="2483849" cy="533480"/>
            </a:xfrm>
            <a:prstGeom prst="rect">
              <a:avLst/>
            </a:prstGeom>
            <a:noFill/>
          </p:spPr>
          <p:txBody>
            <a:bodyPr wrap="square" rtlCol="0">
              <a:spAutoFit/>
            </a:bodyPr>
            <a:lstStyle/>
            <a:p>
              <a:r>
                <a:rPr lang="en-US" sz="2000" baseline="-25000"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M</a:t>
              </a:r>
              <a:r>
                <a:rPr lang="en-US" sz="2000" baseline="-25000" dirty="0">
                  <a:solidFill>
                    <a:schemeClr val="bg1"/>
                  </a:solidFill>
                  <a:latin typeface="Times New Roman" panose="02020603050405020304" pitchFamily="18" charset="0"/>
                  <a:cs typeface="Times New Roman" panose="02020603050405020304" pitchFamily="18" charset="0"/>
                </a:rPr>
                <a:t>B</a:t>
              </a:r>
              <a:r>
                <a:rPr lang="en-US" sz="2000" dirty="0">
                  <a:solidFill>
                    <a:schemeClr val="bg1"/>
                  </a:solidFill>
                  <a:latin typeface="Times New Roman" panose="02020603050405020304" pitchFamily="18" charset="0"/>
                  <a:cs typeface="Times New Roman" panose="02020603050405020304" pitchFamily="18" charset="0"/>
                </a:rPr>
                <a:t> = M</a:t>
              </a:r>
              <a:r>
                <a:rPr lang="en-US" sz="2000" baseline="-25000" dirty="0">
                  <a:solidFill>
                    <a:schemeClr val="bg1"/>
                  </a:solidFill>
                  <a:latin typeface="Times New Roman" panose="02020603050405020304" pitchFamily="18" charset="0"/>
                  <a:cs typeface="Times New Roman" panose="02020603050405020304" pitchFamily="18" charset="0"/>
                </a:rPr>
                <a:t>A</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d</a:t>
              </a:r>
              <a:r>
                <a:rPr lang="en-US" sz="2000" baseline="-25000" dirty="0" err="1">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/B</a:t>
              </a:r>
              <a:endParaRPr lang="en-US" sz="2000" baseline="-25000" dirty="0">
                <a:solidFill>
                  <a:schemeClr val="bg1"/>
                </a:solidFill>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6574129" y="2030771"/>
            <a:ext cx="1910448" cy="756138"/>
            <a:chOff x="7897998" y="2922151"/>
            <a:chExt cx="2547264" cy="1008184"/>
          </a:xfrm>
        </p:grpSpPr>
        <p:sp>
          <p:nvSpPr>
            <p:cNvPr id="22" name="Rectangle: Rounded Corners 21"/>
            <p:cNvSpPr/>
            <p:nvPr/>
          </p:nvSpPr>
          <p:spPr>
            <a:xfrm>
              <a:off x="7897998" y="2922151"/>
              <a:ext cx="2547264" cy="1008184"/>
            </a:xfrm>
            <a:prstGeom prst="roundRect">
              <a:avLst/>
            </a:prstGeom>
            <a:solidFill>
              <a:srgbClr val="284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TextBox 22"/>
                <p:cNvSpPr txBox="1"/>
                <p:nvPr/>
              </p:nvSpPr>
              <p:spPr>
                <a:xfrm>
                  <a:off x="8094785" y="3001020"/>
                  <a:ext cx="2215661" cy="882549"/>
                </a:xfrm>
                <a:prstGeom prst="rect">
                  <a:avLst/>
                </a:prstGeom>
                <a:noFill/>
              </p:spPr>
              <p:txBody>
                <a:bodyPr wrap="square" rtlCol="0">
                  <a:spAutoFit/>
                </a:bodyPr>
                <a:lstStyle/>
                <a:p>
                  <a:pPr algn="ctr"/>
                  <a14:m>
                    <m:oMath xmlns:m="http://schemas.openxmlformats.org/officeDocument/2006/math">
                      <m:sSub>
                        <m:sSubPr>
                          <m:ctrlPr>
                            <a:rPr lang="en-US" sz="2100" i="1">
                              <a:solidFill>
                                <a:schemeClr val="bg1"/>
                              </a:solidFill>
                              <a:latin typeface="Cambria Math" panose="02040503050406030204" pitchFamily="18" charset="0"/>
                              <a:cs typeface="Arial" panose="020B0604020202020204" pitchFamily="34" charset="0"/>
                            </a:rPr>
                          </m:ctrlPr>
                        </m:sSubPr>
                        <m:e>
                          <m:r>
                            <m:rPr>
                              <m:nor/>
                            </m:rPr>
                            <a:rPr lang="en-US" sz="2100" dirty="0">
                              <a:solidFill>
                                <a:schemeClr val="bg1"/>
                              </a:solidFill>
                              <a:latin typeface="Times New Roman" panose="02020603050405020304" pitchFamily="18" charset="0"/>
                              <a:cs typeface="Times New Roman" panose="02020603050405020304" pitchFamily="18" charset="0"/>
                            </a:rPr>
                            <m:t>d</m:t>
                          </m:r>
                        </m:e>
                        <m:sub>
                          <m:r>
                            <m:rPr>
                              <m:nor/>
                            </m:rPr>
                            <a:rPr lang="en-US" sz="2100" dirty="0">
                              <a:solidFill>
                                <a:schemeClr val="bg1"/>
                              </a:solidFill>
                              <a:latin typeface="Times New Roman" panose="02020603050405020304" pitchFamily="18" charset="0"/>
                              <a:cs typeface="Times New Roman" panose="02020603050405020304" pitchFamily="18" charset="0"/>
                            </a:rPr>
                            <m:t>A</m:t>
                          </m:r>
                          <m:r>
                            <m:rPr>
                              <m:nor/>
                            </m:rPr>
                            <a:rPr lang="en-US" sz="2100" dirty="0">
                              <a:solidFill>
                                <a:schemeClr val="bg1"/>
                              </a:solidFill>
                              <a:latin typeface="Times New Roman" panose="02020603050405020304" pitchFamily="18" charset="0"/>
                              <a:cs typeface="Times New Roman" panose="02020603050405020304" pitchFamily="18" charset="0"/>
                            </a:rPr>
                            <m:t>/</m:t>
                          </m:r>
                          <m:r>
                            <m:rPr>
                              <m:nor/>
                            </m:rPr>
                            <a:rPr lang="en-US" sz="2100" dirty="0">
                              <a:solidFill>
                                <a:schemeClr val="bg1"/>
                              </a:solidFill>
                              <a:latin typeface="Times New Roman" panose="02020603050405020304" pitchFamily="18" charset="0"/>
                              <a:cs typeface="Times New Roman" panose="02020603050405020304" pitchFamily="18" charset="0"/>
                            </a:rPr>
                            <m:t>kk</m:t>
                          </m:r>
                        </m:sub>
                      </m:sSub>
                    </m:oMath>
                  </a14:m>
                  <a:r>
                    <a:rPr lang="en-US" sz="27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100" i="1">
                              <a:solidFill>
                                <a:schemeClr val="bg1"/>
                              </a:solidFill>
                              <a:latin typeface="Cambria Math" panose="02040503050406030204" pitchFamily="18" charset="0"/>
                              <a:cs typeface="Arial" panose="020B0604020202020204" pitchFamily="34" charset="0"/>
                            </a:rPr>
                          </m:ctrlPr>
                        </m:fPr>
                        <m:num>
                          <m:sSub>
                            <m:sSubPr>
                              <m:ctrlPr>
                                <a:rPr lang="en-US" sz="2100" i="1">
                                  <a:solidFill>
                                    <a:schemeClr val="bg1"/>
                                  </a:solidFill>
                                  <a:latin typeface="Cambria Math" panose="02040503050406030204" pitchFamily="18" charset="0"/>
                                  <a:cs typeface="Arial" panose="020B0604020202020204" pitchFamily="34" charset="0"/>
                                </a:rPr>
                              </m:ctrlPr>
                            </m:sSubPr>
                            <m:e>
                              <m:r>
                                <m:rPr>
                                  <m:nor/>
                                </m:rPr>
                                <a:rPr lang="en-US" sz="2100" dirty="0">
                                  <a:solidFill>
                                    <a:schemeClr val="bg1"/>
                                  </a:solidFill>
                                  <a:latin typeface="Times New Roman" panose="02020603050405020304" pitchFamily="18" charset="0"/>
                                  <a:cs typeface="Times New Roman" panose="02020603050405020304" pitchFamily="18" charset="0"/>
                                </a:rPr>
                                <m:t>M</m:t>
                              </m:r>
                            </m:e>
                            <m:sub>
                              <m:r>
                                <m:rPr>
                                  <m:nor/>
                                </m:rPr>
                                <a:rPr lang="en-US" sz="2100" dirty="0">
                                  <a:solidFill>
                                    <a:schemeClr val="bg1"/>
                                  </a:solidFill>
                                  <a:latin typeface="Times New Roman" panose="02020603050405020304" pitchFamily="18" charset="0"/>
                                  <a:cs typeface="Times New Roman" panose="02020603050405020304" pitchFamily="18" charset="0"/>
                                </a:rPr>
                                <m:t>A</m:t>
                              </m:r>
                            </m:sub>
                          </m:sSub>
                        </m:num>
                        <m:den>
                          <m:r>
                            <m:rPr>
                              <m:nor/>
                            </m:rPr>
                            <a:rPr lang="en-US" sz="2100" dirty="0">
                              <a:solidFill>
                                <a:schemeClr val="bg1"/>
                              </a:solidFill>
                              <a:latin typeface="Times New Roman" panose="02020603050405020304" pitchFamily="18" charset="0"/>
                              <a:cs typeface="Times New Roman" panose="02020603050405020304" pitchFamily="18" charset="0"/>
                            </a:rPr>
                            <m:t>29</m:t>
                          </m:r>
                        </m:den>
                      </m:f>
                    </m:oMath>
                  </a14:m>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8094785" y="3001020"/>
                  <a:ext cx="2215661" cy="882549"/>
                </a:xfrm>
                <a:prstGeom prst="rect">
                  <a:avLst/>
                </a:prstGeom>
                <a:blipFill rotWithShape="1">
                  <a:blip r:embed="rId2"/>
                </a:blipFill>
              </p:spPr>
              <p:txBody>
                <a:bodyPr/>
                <a:lstStyle/>
                <a:p>
                  <a:r>
                    <a:rPr lang="en-US" altLang="en-US">
                      <a:noFill/>
                    </a:rPr>
                    <a:t> </a:t>
                  </a:r>
                </a:p>
              </p:txBody>
            </p:sp>
          </mc:Fallback>
        </mc:AlternateContent>
      </p:grpSp>
      <p:grpSp>
        <p:nvGrpSpPr>
          <p:cNvPr id="64" name="Group 63"/>
          <p:cNvGrpSpPr/>
          <p:nvPr/>
        </p:nvGrpSpPr>
        <p:grpSpPr>
          <a:xfrm>
            <a:off x="6550270" y="3190295"/>
            <a:ext cx="2066192" cy="622004"/>
            <a:chOff x="9437077" y="4394402"/>
            <a:chExt cx="2754923" cy="829339"/>
          </a:xfrm>
        </p:grpSpPr>
        <p:sp>
          <p:nvSpPr>
            <p:cNvPr id="24" name="Rectangle: Rounded Corners 23"/>
            <p:cNvSpPr/>
            <p:nvPr/>
          </p:nvSpPr>
          <p:spPr>
            <a:xfrm>
              <a:off x="9437077" y="4394402"/>
              <a:ext cx="2672860" cy="829339"/>
            </a:xfrm>
            <a:prstGeom prst="roundRect">
              <a:avLst/>
            </a:prstGeom>
            <a:solidFill>
              <a:srgbClr val="284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5" name="TextBox 24"/>
                <p:cNvSpPr txBox="1"/>
                <p:nvPr/>
              </p:nvSpPr>
              <p:spPr>
                <a:xfrm>
                  <a:off x="9448800" y="4514631"/>
                  <a:ext cx="2743200" cy="596831"/>
                </a:xfrm>
                <a:prstGeom prst="rect">
                  <a:avLst/>
                </a:prstGeom>
                <a:noFill/>
              </p:spPr>
              <p:txBody>
                <a:bodyPr wrap="square" rtlCol="0">
                  <a:spAutoFit/>
                </a:bodyPr>
                <a:lstStyle/>
                <a:p>
                  <a:pPr algn="ctr"/>
                  <a:r>
                    <a:rPr lang="en-US" sz="2100" dirty="0">
                      <a:solidFill>
                        <a:schemeClr val="bg1"/>
                      </a:solidFill>
                      <a:latin typeface="Times New Roman" panose="02020603050405020304" pitchFamily="18" charset="0"/>
                      <a:cs typeface="Times New Roman" panose="02020603050405020304" pitchFamily="18" charset="0"/>
                    </a:rPr>
                    <a:t>M</a:t>
                  </a:r>
                  <a:r>
                    <a:rPr lang="en-US" sz="2100" baseline="-25000" dirty="0">
                      <a:solidFill>
                        <a:schemeClr val="bg1"/>
                      </a:solidFill>
                      <a:latin typeface="Times New Roman" panose="02020603050405020304" pitchFamily="18" charset="0"/>
                      <a:cs typeface="Times New Roman" panose="02020603050405020304" pitchFamily="18" charset="0"/>
                    </a:rPr>
                    <a:t>A</a:t>
                  </a:r>
                  <a:r>
                    <a:rPr lang="en-US" sz="2100" dirty="0">
                      <a:solidFill>
                        <a:schemeClr val="bg1"/>
                      </a:solidFill>
                      <a:latin typeface="Times New Roman" panose="02020603050405020304" pitchFamily="18" charset="0"/>
                      <a:cs typeface="Times New Roman" panose="02020603050405020304" pitchFamily="18" charset="0"/>
                    </a:rPr>
                    <a:t> = 29 . </a:t>
                  </a:r>
                  <a14:m>
                    <m:oMath xmlns:m="http://schemas.openxmlformats.org/officeDocument/2006/math">
                      <m:sSub>
                        <m:sSubPr>
                          <m:ctrlPr>
                            <a:rPr lang="en-US" sz="2100" i="1">
                              <a:solidFill>
                                <a:schemeClr val="bg1"/>
                              </a:solidFill>
                              <a:latin typeface="Cambria Math" panose="02040503050406030204" pitchFamily="18" charset="0"/>
                              <a:cs typeface="Arial" panose="020B0604020202020204" pitchFamily="34" charset="0"/>
                            </a:rPr>
                          </m:ctrlPr>
                        </m:sSubPr>
                        <m:e>
                          <m:r>
                            <m:rPr>
                              <m:nor/>
                            </m:rPr>
                            <a:rPr lang="en-US" sz="2100" dirty="0">
                              <a:solidFill>
                                <a:schemeClr val="bg1"/>
                              </a:solidFill>
                              <a:latin typeface="Times New Roman" panose="02020603050405020304" pitchFamily="18" charset="0"/>
                              <a:cs typeface="Times New Roman" panose="02020603050405020304" pitchFamily="18" charset="0"/>
                            </a:rPr>
                            <m:t>d</m:t>
                          </m:r>
                        </m:e>
                        <m:sub>
                          <m:r>
                            <m:rPr>
                              <m:nor/>
                            </m:rPr>
                            <a:rPr lang="en-US" sz="2100" dirty="0">
                              <a:solidFill>
                                <a:schemeClr val="bg1"/>
                              </a:solidFill>
                              <a:latin typeface="Times New Roman" panose="02020603050405020304" pitchFamily="18" charset="0"/>
                              <a:cs typeface="Times New Roman" panose="02020603050405020304" pitchFamily="18" charset="0"/>
                            </a:rPr>
                            <m:t>A</m:t>
                          </m:r>
                          <m:r>
                            <m:rPr>
                              <m:nor/>
                            </m:rPr>
                            <a:rPr lang="en-US" sz="2100" dirty="0">
                              <a:solidFill>
                                <a:schemeClr val="bg1"/>
                              </a:solidFill>
                              <a:latin typeface="Times New Roman" panose="02020603050405020304" pitchFamily="18" charset="0"/>
                              <a:cs typeface="Times New Roman" panose="02020603050405020304" pitchFamily="18" charset="0"/>
                            </a:rPr>
                            <m:t>/</m:t>
                          </m:r>
                          <m:r>
                            <m:rPr>
                              <m:nor/>
                            </m:rPr>
                            <a:rPr lang="en-US" sz="2100" dirty="0">
                              <a:solidFill>
                                <a:schemeClr val="bg1"/>
                              </a:solidFill>
                              <a:latin typeface="Times New Roman" panose="02020603050405020304" pitchFamily="18" charset="0"/>
                              <a:cs typeface="Times New Roman" panose="02020603050405020304" pitchFamily="18" charset="0"/>
                            </a:rPr>
                            <m:t>kk</m:t>
                          </m:r>
                        </m:sub>
                      </m:sSub>
                    </m:oMath>
                  </a14:m>
                  <a:endParaRPr lang="en-US" sz="2100" dirty="0">
                    <a:solidFill>
                      <a:schemeClr val="bg1"/>
                    </a:solidFill>
                    <a:latin typeface="Times New Roman" panose="02020603050405020304" pitchFamily="18" charset="0"/>
                    <a:cs typeface="Times New Roman" panose="02020603050405020304" pitchFamily="18"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9448800" y="4514631"/>
                  <a:ext cx="2743200" cy="596831"/>
                </a:xfrm>
                <a:prstGeom prst="rect">
                  <a:avLst/>
                </a:prstGeom>
                <a:blipFill rotWithShape="1">
                  <a:blip r:embed="rId3"/>
                </a:blipFill>
              </p:spPr>
              <p:txBody>
                <a:bodyPr/>
                <a:lstStyle/>
                <a:p>
                  <a:r>
                    <a:rPr lang="en-US" altLang="en-US">
                      <a:noFill/>
                    </a:rPr>
                    <a:t> </a:t>
                  </a:r>
                </a:p>
              </p:txBody>
            </p:sp>
          </mc:Fallback>
        </mc:AlternateContent>
      </p:grpSp>
      <p:cxnSp>
        <p:nvCxnSpPr>
          <p:cNvPr id="30" name="Straight Arrow Connector 29"/>
          <p:cNvCxnSpPr>
            <a:stCxn id="6" idx="2"/>
            <a:endCxn id="16" idx="0"/>
          </p:cNvCxnSpPr>
          <p:nvPr/>
        </p:nvCxnSpPr>
        <p:spPr>
          <a:xfrm>
            <a:off x="1951280" y="1722883"/>
            <a:ext cx="0" cy="2313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15" idx="2"/>
            <a:endCxn id="17" idx="0"/>
          </p:cNvCxnSpPr>
          <p:nvPr/>
        </p:nvCxnSpPr>
        <p:spPr>
          <a:xfrm flipH="1">
            <a:off x="957136" y="2729672"/>
            <a:ext cx="964292" cy="41360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15" idx="2"/>
            <a:endCxn id="19" idx="0"/>
          </p:cNvCxnSpPr>
          <p:nvPr/>
        </p:nvCxnSpPr>
        <p:spPr>
          <a:xfrm>
            <a:off x="1921428" y="2729671"/>
            <a:ext cx="973652" cy="3748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a:stCxn id="8" idx="2"/>
            <a:endCxn id="23" idx="0"/>
          </p:cNvCxnSpPr>
          <p:nvPr/>
        </p:nvCxnSpPr>
        <p:spPr>
          <a:xfrm flipH="1">
            <a:off x="7552592" y="1706936"/>
            <a:ext cx="4397" cy="3829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p:cNvCxnSpPr>
            <a:stCxn id="23" idx="2"/>
            <a:endCxn id="24" idx="0"/>
          </p:cNvCxnSpPr>
          <p:nvPr/>
        </p:nvCxnSpPr>
        <p:spPr>
          <a:xfrm>
            <a:off x="7552592" y="2751835"/>
            <a:ext cx="1" cy="4384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7" name="TextBox 66"/>
          <p:cNvSpPr txBox="1"/>
          <p:nvPr/>
        </p:nvSpPr>
        <p:spPr>
          <a:xfrm>
            <a:off x="3570080" y="1497747"/>
            <a:ext cx="268310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M</a:t>
            </a:r>
            <a:r>
              <a:rPr lang="en-US" sz="1800" baseline="-25000" dirty="0">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mol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 </a:t>
            </a:r>
            <a:endParaRPr lang="en-US" sz="1800" dirty="0">
              <a:latin typeface="Times New Roman" panose="02020603050405020304" pitchFamily="18" charset="0"/>
              <a:cs typeface="Times New Roman" panose="02020603050405020304" pitchFamily="18" charset="0"/>
            </a:endParaRPr>
          </a:p>
        </p:txBody>
      </p:sp>
      <p:sp>
        <p:nvSpPr>
          <p:cNvPr id="68" name="TextBox 67"/>
          <p:cNvSpPr txBox="1"/>
          <p:nvPr/>
        </p:nvSpPr>
        <p:spPr>
          <a:xfrm>
            <a:off x="3614040" y="1911596"/>
            <a:ext cx="2634745"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M</a:t>
            </a:r>
            <a:r>
              <a:rPr lang="en-US" sz="1800" baseline="-25000" dirty="0">
                <a:latin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mol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B </a:t>
            </a:r>
            <a:endParaRPr lang="en-US" sz="18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3865997" y="2325444"/>
            <a:ext cx="2252235" cy="646331"/>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d</a:t>
            </a:r>
            <a:r>
              <a:rPr lang="en-US" sz="1800" baseline="-25000" dirty="0" err="1">
                <a:latin typeface="Times New Roman" panose="02020603050405020304" pitchFamily="18" charset="0"/>
                <a:cs typeface="Times New Roman" panose="02020603050405020304" pitchFamily="18" charset="0"/>
              </a:rPr>
              <a:t>A</a:t>
            </a:r>
            <a:r>
              <a:rPr lang="en-US" sz="1800" baseline="-25000" dirty="0">
                <a:latin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B</a:t>
            </a:r>
            <a:endParaRPr lang="en-US" sz="1800" dirty="0">
              <a:latin typeface="Times New Roman" panose="02020603050405020304" pitchFamily="18" charset="0"/>
              <a:cs typeface="Times New Roman" panose="02020603050405020304" pitchFamily="18" charset="0"/>
            </a:endParaRPr>
          </a:p>
        </p:txBody>
      </p:sp>
      <p:sp>
        <p:nvSpPr>
          <p:cNvPr id="77" name="TextBox 76"/>
          <p:cNvSpPr txBox="1"/>
          <p:nvPr/>
        </p:nvSpPr>
        <p:spPr>
          <a:xfrm>
            <a:off x="3874790" y="2943748"/>
            <a:ext cx="2218894" cy="646331"/>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d</a:t>
            </a:r>
            <a:r>
              <a:rPr lang="en-US" sz="1800" baseline="-25000" dirty="0" err="1">
                <a:latin typeface="Times New Roman" panose="02020603050405020304" pitchFamily="18" charset="0"/>
                <a:cs typeface="Times New Roman" panose="02020603050405020304" pitchFamily="18" charset="0"/>
              </a:rPr>
              <a:t>A</a:t>
            </a:r>
            <a:r>
              <a:rPr lang="en-US" sz="1800" baseline="-25000" dirty="0">
                <a:latin typeface="Times New Roman" panose="02020603050405020304" pitchFamily="18" charset="0"/>
                <a:cs typeface="Times New Roman" panose="02020603050405020304" pitchFamily="18" charset="0"/>
              </a:rPr>
              <a:t>/KK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khí</a:t>
            </a:r>
            <a:endParaRPr lang="en-US" sz="1800" dirty="0">
              <a:latin typeface="Times New Roman" panose="02020603050405020304" pitchFamily="18" charset="0"/>
              <a:cs typeface="Times New Roman" panose="02020603050405020304" pitchFamily="18" charset="0"/>
            </a:endParaRPr>
          </a:p>
        </p:txBody>
      </p:sp>
      <p:sp>
        <p:nvSpPr>
          <p:cNvPr id="78" name="Text Box 41"/>
          <p:cNvSpPr txBox="1">
            <a:spLocks noChangeArrowheads="1"/>
          </p:cNvSpPr>
          <p:nvPr/>
        </p:nvSpPr>
        <p:spPr bwMode="auto">
          <a:xfrm>
            <a:off x="651632" y="3868570"/>
            <a:ext cx="3214365" cy="1200329"/>
          </a:xfrm>
          <a:prstGeom prst="rect">
            <a:avLst/>
          </a:prstGeom>
          <a:solidFill>
            <a:schemeClr val="bg1"/>
          </a:solidFill>
          <a:ln>
            <a:noFill/>
          </a:ln>
        </p:spPr>
        <p:txBody>
          <a:bodyPr wrap="squar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&gt;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nặng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hơn</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B.</a:t>
            </a:r>
            <a:endParaRPr lang="en-US" altLang="en-US" sz="1800" dirty="0">
              <a:solidFill>
                <a:srgbClr val="8D2828"/>
              </a:solidFill>
              <a:cs typeface="Times New Roman" panose="02020603050405020304" pitchFamily="18" charset="0"/>
            </a:endParaRPr>
          </a:p>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&lt;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nhẹ</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hơn</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B.</a:t>
            </a:r>
            <a:endParaRPr lang="en-US" altLang="en-US" sz="1800" dirty="0">
              <a:solidFill>
                <a:srgbClr val="8D2828"/>
              </a:solidFill>
              <a:cs typeface="Times New Roman" panose="02020603050405020304" pitchFamily="18" charset="0"/>
            </a:endParaRPr>
          </a:p>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nặng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bằng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B.</a:t>
            </a:r>
            <a:endParaRPr lang="en-US" altLang="en-US" sz="1800" dirty="0">
              <a:solidFill>
                <a:srgbClr val="8D2828"/>
              </a:solidFill>
              <a:cs typeface="Times New Roman" panose="02020603050405020304" pitchFamily="18" charset="0"/>
            </a:endParaRPr>
          </a:p>
        </p:txBody>
      </p:sp>
      <p:sp>
        <p:nvSpPr>
          <p:cNvPr id="79" name="Text Box 41"/>
          <p:cNvSpPr txBox="1">
            <a:spLocks noChangeArrowheads="1"/>
          </p:cNvSpPr>
          <p:nvPr/>
        </p:nvSpPr>
        <p:spPr bwMode="auto">
          <a:xfrm>
            <a:off x="5409283" y="3894947"/>
            <a:ext cx="3720480" cy="1200329"/>
          </a:xfrm>
          <a:prstGeom prst="rect">
            <a:avLst/>
          </a:prstGeom>
          <a:solidFill>
            <a:schemeClr val="bg1"/>
          </a:solidFill>
          <a:ln>
            <a:noFill/>
          </a:ln>
        </p:spPr>
        <p:txBody>
          <a:bodyPr wrap="squar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&gt;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nặng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hơn</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không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a:t>
            </a:r>
            <a:endParaRPr lang="en-US" altLang="en-US" sz="1800" dirty="0">
              <a:solidFill>
                <a:srgbClr val="8D2828"/>
              </a:solidFill>
              <a:cs typeface="Times New Roman" panose="02020603050405020304" pitchFamily="18" charset="0"/>
            </a:endParaRPr>
          </a:p>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&lt;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nhẹ</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hơn</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không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a:t>
            </a:r>
            <a:endParaRPr lang="en-US" altLang="en-US" sz="1800" dirty="0">
              <a:solidFill>
                <a:srgbClr val="8D2828"/>
              </a:solidFill>
              <a:cs typeface="Times New Roman" panose="02020603050405020304" pitchFamily="18" charset="0"/>
            </a:endParaRPr>
          </a:p>
          <a:p>
            <a:pPr eaLnBrk="1" hangingPunct="1">
              <a:spcBef>
                <a:spcPct val="50000"/>
              </a:spcBef>
              <a:buClrTx/>
              <a:buSzTx/>
              <a:buFontTx/>
              <a:buNone/>
            </a:pPr>
            <a:r>
              <a:rPr lang="en-US" altLang="en-US" sz="1800" dirty="0" err="1">
                <a:solidFill>
                  <a:srgbClr val="8D2828"/>
                </a:solidFill>
                <a:cs typeface="Times New Roman" panose="02020603050405020304" pitchFamily="18" charset="0"/>
              </a:rPr>
              <a:t>d</a:t>
            </a:r>
            <a:r>
              <a:rPr lang="en-US" altLang="en-US" sz="1800" baseline="-25000" dirty="0" err="1">
                <a:solidFill>
                  <a:srgbClr val="8D2828"/>
                </a:solidFill>
                <a:cs typeface="Times New Roman" panose="02020603050405020304" pitchFamily="18" charset="0"/>
              </a:rPr>
              <a:t>A</a:t>
            </a:r>
            <a:r>
              <a:rPr lang="en-US" altLang="en-US" sz="1800" baseline="-25000" dirty="0">
                <a:solidFill>
                  <a:srgbClr val="8D2828"/>
                </a:solidFill>
                <a:cs typeface="Times New Roman" panose="02020603050405020304" pitchFamily="18" charset="0"/>
              </a:rPr>
              <a:t>/B</a:t>
            </a:r>
            <a:r>
              <a:rPr lang="vi-VN" altLang="en-US" sz="1800" baseline="-25000" dirty="0">
                <a:solidFill>
                  <a:srgbClr val="8D2828"/>
                </a:solidFill>
                <a:cs typeface="Times New Roman" panose="02020603050405020304" pitchFamily="18" charset="0"/>
              </a:rPr>
              <a:t> </a:t>
            </a:r>
            <a:r>
              <a:rPr lang="en-US" altLang="en-US" sz="1800" dirty="0">
                <a:solidFill>
                  <a:srgbClr val="8D2828"/>
                </a:solidFill>
                <a:cs typeface="Times New Roman" panose="02020603050405020304" pitchFamily="18" charset="0"/>
              </a:rPr>
              <a:t>= 1: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 A </a:t>
            </a:r>
            <a:r>
              <a:rPr lang="en-US" altLang="en-US" sz="1800" dirty="0" err="1">
                <a:solidFill>
                  <a:srgbClr val="8D2828"/>
                </a:solidFill>
                <a:cs typeface="Times New Roman" panose="02020603050405020304" pitchFamily="18" charset="0"/>
              </a:rPr>
              <a:t>nặng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bằng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không</a:t>
            </a:r>
            <a:r>
              <a:rPr lang="en-US" altLang="en-US" sz="1800" dirty="0">
                <a:solidFill>
                  <a:srgbClr val="8D2828"/>
                </a:solidFill>
                <a:cs typeface="Times New Roman" panose="02020603050405020304" pitchFamily="18" charset="0"/>
              </a:rPr>
              <a:t> </a:t>
            </a:r>
            <a:r>
              <a:rPr lang="en-US" altLang="en-US" sz="1800" dirty="0" err="1">
                <a:solidFill>
                  <a:srgbClr val="8D2828"/>
                </a:solidFill>
                <a:cs typeface="Times New Roman" panose="02020603050405020304" pitchFamily="18" charset="0"/>
              </a:rPr>
              <a:t>khí</a:t>
            </a:r>
            <a:r>
              <a:rPr lang="en-US" altLang="en-US" sz="1800" dirty="0">
                <a:solidFill>
                  <a:srgbClr val="8D2828"/>
                </a:solidFill>
                <a:cs typeface="Times New Roman" panose="02020603050405020304" pitchFamily="18" charset="0"/>
              </a:rPr>
              <a:t>.</a:t>
            </a:r>
            <a:endParaRPr lang="en-US" altLang="en-US" sz="1800" dirty="0">
              <a:solidFill>
                <a:srgbClr val="8D2828"/>
              </a:solidFill>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up)">
                                      <p:cBhvr>
                                        <p:cTn id="24" dur="500"/>
                                        <p:tgtEl>
                                          <p:spTgt spid="59"/>
                                        </p:tgtEl>
                                      </p:cBhvr>
                                    </p:animEffect>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right)">
                                      <p:cBhvr>
                                        <p:cTn id="28" dur="500"/>
                                        <p:tgtEl>
                                          <p:spTgt spid="36"/>
                                        </p:tgtEl>
                                      </p:cBhvr>
                                    </p:animEffect>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up)">
                                      <p:cBhvr>
                                        <p:cTn id="32" dur="500"/>
                                        <p:tgtEl>
                                          <p:spTgt spid="60"/>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4000"/>
                            </p:stCondLst>
                            <p:childTnLst>
                              <p:par>
                                <p:cTn id="38" presetID="22" presetClass="entr" presetSubtype="1"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up)">
                                      <p:cBhvr>
                                        <p:cTn id="40" dur="500"/>
                                        <p:tgtEl>
                                          <p:spTgt spid="62"/>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000"/>
                            </p:stCondLst>
                            <p:childTnLst>
                              <p:par>
                                <p:cTn id="46" presetID="22" presetClass="entr" presetSubtype="1"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childTnLst>
                          </p:cTn>
                        </p:par>
                        <p:par>
                          <p:cTn id="49" fill="hold">
                            <p:stCondLst>
                              <p:cond delay="5500"/>
                            </p:stCondLst>
                            <p:childTnLst>
                              <p:par>
                                <p:cTn id="50" presetID="22" presetClass="entr" presetSubtype="1"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500"/>
                                        <p:tgtEl>
                                          <p:spTgt spid="45"/>
                                        </p:tgtEl>
                                      </p:cBhvr>
                                    </p:animEffect>
                                  </p:childTnLst>
                                </p:cTn>
                              </p:par>
                            </p:childTnLst>
                          </p:cTn>
                        </p:par>
                        <p:par>
                          <p:cTn id="53" fill="hold">
                            <p:stCondLst>
                              <p:cond delay="6000"/>
                            </p:stCondLst>
                            <p:childTnLst>
                              <p:par>
                                <p:cTn id="54" presetID="22" presetClass="entr" presetSubtype="1" fill="hold" nodeType="after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up)">
                                      <p:cBhvr>
                                        <p:cTn id="56" dur="500"/>
                                        <p:tgtEl>
                                          <p:spTgt spid="63"/>
                                        </p:tgtEl>
                                      </p:cBhvr>
                                    </p:animEffect>
                                  </p:childTnLst>
                                </p:cTn>
                              </p:par>
                            </p:childTnLst>
                          </p:cTn>
                        </p:par>
                        <p:par>
                          <p:cTn id="57" fill="hold">
                            <p:stCondLst>
                              <p:cond delay="6500"/>
                            </p:stCondLst>
                            <p:childTnLst>
                              <p:par>
                                <p:cTn id="58" presetID="22" presetClass="entr" presetSubtype="1"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up)">
                                      <p:cBhvr>
                                        <p:cTn id="60" dur="500"/>
                                        <p:tgtEl>
                                          <p:spTgt spid="47"/>
                                        </p:tgtEl>
                                      </p:cBhvr>
                                    </p:animEffect>
                                  </p:childTnLst>
                                </p:cTn>
                              </p:par>
                            </p:childTnLst>
                          </p:cTn>
                        </p:par>
                        <p:par>
                          <p:cTn id="61" fill="hold">
                            <p:stCondLst>
                              <p:cond delay="7000"/>
                            </p:stCondLst>
                            <p:childTnLst>
                              <p:par>
                                <p:cTn id="62" presetID="22" presetClass="entr" presetSubtype="1" fill="hold"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up)">
                                      <p:cBhvr>
                                        <p:cTn id="64" dur="500"/>
                                        <p:tgtEl>
                                          <p:spTgt spid="64"/>
                                        </p:tgtEl>
                                      </p:cBhvr>
                                    </p:animEffect>
                                  </p:childTnLst>
                                </p:cTn>
                              </p:par>
                            </p:childTnLst>
                          </p:cTn>
                        </p:par>
                        <p:par>
                          <p:cTn id="65" fill="hold">
                            <p:stCondLst>
                              <p:cond delay="7500"/>
                            </p:stCondLst>
                            <p:childTnLst>
                              <p:par>
                                <p:cTn id="66" presetID="47" presetClass="entr" presetSubtype="0" fill="hold" grpId="0" nodeType="after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anim calcmode="lin" valueType="num">
                                      <p:cBhvr>
                                        <p:cTn id="69" dur="500" fill="hold"/>
                                        <p:tgtEl>
                                          <p:spTgt spid="67"/>
                                        </p:tgtEl>
                                        <p:attrNameLst>
                                          <p:attrName>ppt_x</p:attrName>
                                        </p:attrNameLst>
                                      </p:cBhvr>
                                      <p:tavLst>
                                        <p:tav tm="0">
                                          <p:val>
                                            <p:strVal val="#ppt_x"/>
                                          </p:val>
                                        </p:tav>
                                        <p:tav tm="100000">
                                          <p:val>
                                            <p:strVal val="#ppt_x"/>
                                          </p:val>
                                        </p:tav>
                                      </p:tavLst>
                                    </p:anim>
                                    <p:anim calcmode="lin" valueType="num">
                                      <p:cBhvr>
                                        <p:cTn id="70" dur="500" fill="hold"/>
                                        <p:tgtEl>
                                          <p:spTgt spid="67"/>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47" presetClass="entr" presetSubtype="0"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500"/>
                                        <p:tgtEl>
                                          <p:spTgt spid="68"/>
                                        </p:tgtEl>
                                      </p:cBhvr>
                                    </p:animEffect>
                                    <p:anim calcmode="lin" valueType="num">
                                      <p:cBhvr>
                                        <p:cTn id="75" dur="500" fill="hold"/>
                                        <p:tgtEl>
                                          <p:spTgt spid="68"/>
                                        </p:tgtEl>
                                        <p:attrNameLst>
                                          <p:attrName>ppt_x</p:attrName>
                                        </p:attrNameLst>
                                      </p:cBhvr>
                                      <p:tavLst>
                                        <p:tav tm="0">
                                          <p:val>
                                            <p:strVal val="#ppt_x"/>
                                          </p:val>
                                        </p:tav>
                                        <p:tav tm="100000">
                                          <p:val>
                                            <p:strVal val="#ppt_x"/>
                                          </p:val>
                                        </p:tav>
                                      </p:tavLst>
                                    </p:anim>
                                    <p:anim calcmode="lin" valueType="num">
                                      <p:cBhvr>
                                        <p:cTn id="76" dur="500" fill="hold"/>
                                        <p:tgtEl>
                                          <p:spTgt spid="68"/>
                                        </p:tgtEl>
                                        <p:attrNameLst>
                                          <p:attrName>ppt_y</p:attrName>
                                        </p:attrNameLst>
                                      </p:cBhvr>
                                      <p:tavLst>
                                        <p:tav tm="0">
                                          <p:val>
                                            <p:strVal val="#ppt_y-.1"/>
                                          </p:val>
                                        </p:tav>
                                        <p:tav tm="100000">
                                          <p:val>
                                            <p:strVal val="#ppt_y"/>
                                          </p:val>
                                        </p:tav>
                                      </p:tavLst>
                                    </p:anim>
                                  </p:childTnLst>
                                </p:cTn>
                              </p:par>
                            </p:childTnLst>
                          </p:cTn>
                        </p:par>
                        <p:par>
                          <p:cTn id="77" fill="hold">
                            <p:stCondLst>
                              <p:cond delay="8500"/>
                            </p:stCondLst>
                            <p:childTnLst>
                              <p:par>
                                <p:cTn id="78" presetID="47"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anim calcmode="lin" valueType="num">
                                      <p:cBhvr>
                                        <p:cTn id="81" dur="500" fill="hold"/>
                                        <p:tgtEl>
                                          <p:spTgt spid="69"/>
                                        </p:tgtEl>
                                        <p:attrNameLst>
                                          <p:attrName>ppt_x</p:attrName>
                                        </p:attrNameLst>
                                      </p:cBhvr>
                                      <p:tavLst>
                                        <p:tav tm="0">
                                          <p:val>
                                            <p:strVal val="#ppt_x"/>
                                          </p:val>
                                        </p:tav>
                                        <p:tav tm="100000">
                                          <p:val>
                                            <p:strVal val="#ppt_x"/>
                                          </p:val>
                                        </p:tav>
                                      </p:tavLst>
                                    </p:anim>
                                    <p:anim calcmode="lin" valueType="num">
                                      <p:cBhvr>
                                        <p:cTn id="82" dur="500" fill="hold"/>
                                        <p:tgtEl>
                                          <p:spTgt spid="69"/>
                                        </p:tgtEl>
                                        <p:attrNameLst>
                                          <p:attrName>ppt_y</p:attrName>
                                        </p:attrNameLst>
                                      </p:cBhvr>
                                      <p:tavLst>
                                        <p:tav tm="0">
                                          <p:val>
                                            <p:strVal val="#ppt_y-.1"/>
                                          </p:val>
                                        </p:tav>
                                        <p:tav tm="100000">
                                          <p:val>
                                            <p:strVal val="#ppt_y"/>
                                          </p:val>
                                        </p:tav>
                                      </p:tavLst>
                                    </p:anim>
                                  </p:childTnLst>
                                </p:cTn>
                              </p:par>
                            </p:childTnLst>
                          </p:cTn>
                        </p:par>
                        <p:par>
                          <p:cTn id="83" fill="hold">
                            <p:stCondLst>
                              <p:cond delay="9000"/>
                            </p:stCondLst>
                            <p:childTnLst>
                              <p:par>
                                <p:cTn id="84" presetID="47" presetClass="entr" presetSubtype="0"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anim calcmode="lin" valueType="num">
                                      <p:cBhvr>
                                        <p:cTn id="87" dur="500" fill="hold"/>
                                        <p:tgtEl>
                                          <p:spTgt spid="77"/>
                                        </p:tgtEl>
                                        <p:attrNameLst>
                                          <p:attrName>ppt_x</p:attrName>
                                        </p:attrNameLst>
                                      </p:cBhvr>
                                      <p:tavLst>
                                        <p:tav tm="0">
                                          <p:val>
                                            <p:strVal val="#ppt_x"/>
                                          </p:val>
                                        </p:tav>
                                        <p:tav tm="100000">
                                          <p:val>
                                            <p:strVal val="#ppt_x"/>
                                          </p:val>
                                        </p:tav>
                                      </p:tavLst>
                                    </p:anim>
                                    <p:anim calcmode="lin" valueType="num">
                                      <p:cBhvr>
                                        <p:cTn id="88" dur="5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p:cTn id="93" dur="500" fill="hold"/>
                                        <p:tgtEl>
                                          <p:spTgt spid="78"/>
                                        </p:tgtEl>
                                        <p:attrNameLst>
                                          <p:attrName>ppt_w</p:attrName>
                                        </p:attrNameLst>
                                      </p:cBhvr>
                                      <p:tavLst>
                                        <p:tav tm="0">
                                          <p:val>
                                            <p:fltVal val="0"/>
                                          </p:val>
                                        </p:tav>
                                        <p:tav tm="100000">
                                          <p:val>
                                            <p:strVal val="#ppt_w"/>
                                          </p:val>
                                        </p:tav>
                                      </p:tavLst>
                                    </p:anim>
                                    <p:anim calcmode="lin" valueType="num">
                                      <p:cBhvr>
                                        <p:cTn id="94" dur="500" fill="hold"/>
                                        <p:tgtEl>
                                          <p:spTgt spid="78"/>
                                        </p:tgtEl>
                                        <p:attrNameLst>
                                          <p:attrName>ppt_h</p:attrName>
                                        </p:attrNameLst>
                                      </p:cBhvr>
                                      <p:tavLst>
                                        <p:tav tm="0">
                                          <p:val>
                                            <p:fltVal val="0"/>
                                          </p:val>
                                        </p:tav>
                                        <p:tav tm="100000">
                                          <p:val>
                                            <p:strVal val="#ppt_h"/>
                                          </p:val>
                                        </p:tav>
                                      </p:tavLst>
                                    </p:anim>
                                    <p:animEffect transition="in" filter="fade">
                                      <p:cBhvr>
                                        <p:cTn id="95" dur="500"/>
                                        <p:tgtEl>
                                          <p:spTgt spid="78"/>
                                        </p:tgtEl>
                                      </p:cBhvr>
                                    </p:animEffect>
                                    <p:anim calcmode="lin" valueType="num">
                                      <p:cBhvr>
                                        <p:cTn id="96" dur="500" fill="hold"/>
                                        <p:tgtEl>
                                          <p:spTgt spid="78"/>
                                        </p:tgtEl>
                                        <p:attrNameLst>
                                          <p:attrName>ppt_x</p:attrName>
                                        </p:attrNameLst>
                                      </p:cBhvr>
                                      <p:tavLst>
                                        <p:tav tm="0">
                                          <p:val>
                                            <p:fltVal val="0.5"/>
                                          </p:val>
                                        </p:tav>
                                        <p:tav tm="100000">
                                          <p:val>
                                            <p:strVal val="#ppt_x"/>
                                          </p:val>
                                        </p:tav>
                                      </p:tavLst>
                                    </p:anim>
                                    <p:anim calcmode="lin" valueType="num">
                                      <p:cBhvr>
                                        <p:cTn id="97" dur="500" fill="hold"/>
                                        <p:tgtEl>
                                          <p:spTgt spid="78"/>
                                        </p:tgtEl>
                                        <p:attrNameLst>
                                          <p:attrName>ppt_y</p:attrName>
                                        </p:attrNameLst>
                                      </p:cBhvr>
                                      <p:tavLst>
                                        <p:tav tm="0">
                                          <p:val>
                                            <p:fltVal val="0.5"/>
                                          </p:val>
                                        </p:tav>
                                        <p:tav tm="100000">
                                          <p:val>
                                            <p:strVal val="#ppt_y"/>
                                          </p:val>
                                        </p:tav>
                                      </p:tavLst>
                                    </p:anim>
                                  </p:childTnLst>
                                </p:cTn>
                              </p:par>
                            </p:childTnLst>
                          </p:cTn>
                        </p:par>
                        <p:par>
                          <p:cTn id="98" fill="hold">
                            <p:stCondLst>
                              <p:cond delay="500"/>
                            </p:stCondLst>
                            <p:childTnLst>
                              <p:par>
                                <p:cTn id="99" presetID="53" presetClass="entr" presetSubtype="528" fill="hold" grpId="0" nodeType="after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p:cTn id="101" dur="500" fill="hold"/>
                                        <p:tgtEl>
                                          <p:spTgt spid="79"/>
                                        </p:tgtEl>
                                        <p:attrNameLst>
                                          <p:attrName>ppt_w</p:attrName>
                                        </p:attrNameLst>
                                      </p:cBhvr>
                                      <p:tavLst>
                                        <p:tav tm="0">
                                          <p:val>
                                            <p:fltVal val="0"/>
                                          </p:val>
                                        </p:tav>
                                        <p:tav tm="100000">
                                          <p:val>
                                            <p:strVal val="#ppt_w"/>
                                          </p:val>
                                        </p:tav>
                                      </p:tavLst>
                                    </p:anim>
                                    <p:anim calcmode="lin" valueType="num">
                                      <p:cBhvr>
                                        <p:cTn id="102" dur="500" fill="hold"/>
                                        <p:tgtEl>
                                          <p:spTgt spid="79"/>
                                        </p:tgtEl>
                                        <p:attrNameLst>
                                          <p:attrName>ppt_h</p:attrName>
                                        </p:attrNameLst>
                                      </p:cBhvr>
                                      <p:tavLst>
                                        <p:tav tm="0">
                                          <p:val>
                                            <p:fltVal val="0"/>
                                          </p:val>
                                        </p:tav>
                                        <p:tav tm="100000">
                                          <p:val>
                                            <p:strVal val="#ppt_h"/>
                                          </p:val>
                                        </p:tav>
                                      </p:tavLst>
                                    </p:anim>
                                    <p:animEffect transition="in" filter="fade">
                                      <p:cBhvr>
                                        <p:cTn id="103" dur="500"/>
                                        <p:tgtEl>
                                          <p:spTgt spid="79"/>
                                        </p:tgtEl>
                                      </p:cBhvr>
                                    </p:animEffect>
                                    <p:anim calcmode="lin" valueType="num">
                                      <p:cBhvr>
                                        <p:cTn id="104" dur="500" fill="hold"/>
                                        <p:tgtEl>
                                          <p:spTgt spid="79"/>
                                        </p:tgtEl>
                                        <p:attrNameLst>
                                          <p:attrName>ppt_x</p:attrName>
                                        </p:attrNameLst>
                                      </p:cBhvr>
                                      <p:tavLst>
                                        <p:tav tm="0">
                                          <p:val>
                                            <p:fltVal val="0.5"/>
                                          </p:val>
                                        </p:tav>
                                        <p:tav tm="100000">
                                          <p:val>
                                            <p:strVal val="#ppt_x"/>
                                          </p:val>
                                        </p:tav>
                                      </p:tavLst>
                                    </p:anim>
                                    <p:anim calcmode="lin" valueType="num">
                                      <p:cBhvr>
                                        <p:cTn id="105" dur="500" fill="hold"/>
                                        <p:tgtEl>
                                          <p:spTgt spid="7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7" grpId="0"/>
      <p:bldP spid="68" grpId="0"/>
      <p:bldP spid="69" grpId="0"/>
      <p:bldP spid="77" grpId="0"/>
      <p:bldP spid="78" grpId="0" animBg="1"/>
      <p:bldP spid="7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579"/>
        <p:cNvGrpSpPr/>
        <p:nvPr/>
      </p:nvGrpSpPr>
      <p:grpSpPr>
        <a:xfrm>
          <a:off x="0" y="0"/>
          <a:ext cx="0" cy="0"/>
          <a:chOff x="0" y="0"/>
          <a:chExt cx="0" cy="0"/>
        </a:xfrm>
      </p:grpSpPr>
      <p:sp>
        <p:nvSpPr>
          <p:cNvPr id="20" name="Text Box 10"/>
          <p:cNvSpPr txBox="1">
            <a:spLocks noChangeArrowheads="1"/>
          </p:cNvSpPr>
          <p:nvPr/>
        </p:nvSpPr>
        <p:spPr bwMode="auto">
          <a:xfrm>
            <a:off x="815918" y="116940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eaLnBrk="1" hangingPunct="1"/>
            <a:r>
              <a:rPr lang="en-US" altLang="en-US" sz="2800" i="1" dirty="0" err="1">
                <a:solidFill>
                  <a:srgbClr val="C00000"/>
                </a:solidFill>
                <a:latin typeface="Times New Roman" panose="02020603050405020304" pitchFamily="18" charset="0"/>
                <a:cs typeface="Times New Roman" panose="02020603050405020304" pitchFamily="18" charset="0"/>
              </a:rPr>
              <a:t>Bình</a:t>
            </a:r>
            <a:r>
              <a:rPr lang="en-US" altLang="en-US" sz="2800" i="1" dirty="0">
                <a:solidFill>
                  <a:srgbClr val="C00000"/>
                </a:solidFill>
                <a:latin typeface="Times New Roman" panose="02020603050405020304" pitchFamily="18" charset="0"/>
                <a:cs typeface="Times New Roman" panose="02020603050405020304" pitchFamily="18" charset="0"/>
              </a:rPr>
              <a:t> A</a:t>
            </a:r>
            <a:endParaRPr lang="en-US" altLang="en-US" sz="2800" i="1" dirty="0">
              <a:solidFill>
                <a:srgbClr val="C00000"/>
              </a:solidFill>
              <a:latin typeface="Times New Roman" panose="02020603050405020304" pitchFamily="18" charset="0"/>
              <a:cs typeface="Times New Roman" panose="02020603050405020304" pitchFamily="18" charset="0"/>
            </a:endParaRPr>
          </a:p>
        </p:txBody>
      </p:sp>
      <p:sp>
        <p:nvSpPr>
          <p:cNvPr id="21" name="Text Box 11"/>
          <p:cNvSpPr txBox="1">
            <a:spLocks noChangeArrowheads="1"/>
          </p:cNvSpPr>
          <p:nvPr/>
        </p:nvSpPr>
        <p:spPr bwMode="auto">
          <a:xfrm>
            <a:off x="6986660" y="1061575"/>
            <a:ext cx="1811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eaLnBrk="1" hangingPunct="1"/>
            <a:r>
              <a:rPr lang="en-US" altLang="en-US" sz="2800" i="1" dirty="0" err="1">
                <a:solidFill>
                  <a:srgbClr val="C00000"/>
                </a:solidFill>
                <a:latin typeface="Times New Roman" panose="02020603050405020304" pitchFamily="18" charset="0"/>
                <a:cs typeface="Times New Roman" panose="02020603050405020304" pitchFamily="18" charset="0"/>
              </a:rPr>
              <a:t>Bình</a:t>
            </a:r>
            <a:r>
              <a:rPr lang="en-US" altLang="en-US" sz="2800" i="1" dirty="0">
                <a:solidFill>
                  <a:srgbClr val="C00000"/>
                </a:solidFill>
                <a:latin typeface="Times New Roman" panose="02020603050405020304" pitchFamily="18" charset="0"/>
                <a:cs typeface="Times New Roman" panose="02020603050405020304" pitchFamily="18" charset="0"/>
              </a:rPr>
              <a:t> B</a:t>
            </a:r>
            <a:endParaRPr lang="en-US" altLang="en-US" sz="2800" i="1" dirty="0">
              <a:solidFill>
                <a:srgbClr val="C00000"/>
              </a:solidFill>
              <a:latin typeface="Times New Roman" panose="02020603050405020304" pitchFamily="18" charset="0"/>
              <a:cs typeface="Times New Roman" panose="02020603050405020304" pitchFamily="18" charset="0"/>
            </a:endParaRPr>
          </a:p>
        </p:txBody>
      </p:sp>
      <p:sp>
        <p:nvSpPr>
          <p:cNvPr id="22" name="Text Box 10"/>
          <p:cNvSpPr txBox="1">
            <a:spLocks noChangeArrowheads="1"/>
          </p:cNvSpPr>
          <p:nvPr/>
        </p:nvSpPr>
        <p:spPr bwMode="auto">
          <a:xfrm>
            <a:off x="1516986" y="2732181"/>
            <a:ext cx="23535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i="1" dirty="0">
                <a:solidFill>
                  <a:srgbClr val="C00000"/>
                </a:solidFill>
                <a:latin typeface="Times New Roman" panose="02020603050405020304" pitchFamily="18" charset="0"/>
                <a:cs typeface="Times New Roman" panose="02020603050405020304" pitchFamily="18" charset="0"/>
              </a:rPr>
              <a:t>a. Đặt đứng bình</a:t>
            </a:r>
            <a:endParaRPr lang="en-US" sz="2400" b="1" i="1" dirty="0">
              <a:solidFill>
                <a:srgbClr val="C00000"/>
              </a:solidFill>
              <a:latin typeface="Times New Roman" panose="02020603050405020304" pitchFamily="18" charset="0"/>
              <a:cs typeface="Times New Roman" panose="02020603050405020304" pitchFamily="18" charset="0"/>
            </a:endParaRPr>
          </a:p>
        </p:txBody>
      </p:sp>
      <p:sp>
        <p:nvSpPr>
          <p:cNvPr id="23" name="Text Box 11"/>
          <p:cNvSpPr txBox="1">
            <a:spLocks noChangeArrowheads="1"/>
          </p:cNvSpPr>
          <p:nvPr/>
        </p:nvSpPr>
        <p:spPr bwMode="auto">
          <a:xfrm>
            <a:off x="5487111" y="2836589"/>
            <a:ext cx="3026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dirty="0">
                <a:solidFill>
                  <a:srgbClr val="C00000"/>
                </a:solidFill>
                <a:latin typeface="Times New Roman" panose="02020603050405020304" pitchFamily="18" charset="0"/>
                <a:cs typeface="Times New Roman" panose="02020603050405020304" pitchFamily="18" charset="0"/>
              </a:rPr>
              <a:t>b. Đặt ngược bình</a:t>
            </a:r>
            <a:endParaRPr lang="en-US" sz="2400" b="1" i="1" dirty="0">
              <a:solidFill>
                <a:srgbClr val="C00000"/>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1669977" y="563499"/>
            <a:ext cx="1844431" cy="1974451"/>
            <a:chOff x="2452077" y="1676921"/>
            <a:chExt cx="1844431" cy="1974451"/>
          </a:xfrm>
        </p:grpSpPr>
        <p:sp>
          <p:nvSpPr>
            <p:cNvPr id="25" name="Freeform 4"/>
            <p:cNvSpPr/>
            <p:nvPr/>
          </p:nvSpPr>
          <p:spPr bwMode="auto">
            <a:xfrm>
              <a:off x="2939440" y="1723048"/>
              <a:ext cx="717550" cy="13716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sp>
          <p:nvSpPr>
            <p:cNvPr id="26" name="Line 7"/>
            <p:cNvSpPr>
              <a:spLocks noChangeShapeType="1"/>
            </p:cNvSpPr>
            <p:nvPr/>
          </p:nvSpPr>
          <p:spPr bwMode="auto">
            <a:xfrm>
              <a:off x="2452077" y="1688123"/>
              <a:ext cx="6096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sp>
          <p:nvSpPr>
            <p:cNvPr id="27" name="Freeform 12"/>
            <p:cNvSpPr/>
            <p:nvPr/>
          </p:nvSpPr>
          <p:spPr bwMode="auto">
            <a:xfrm>
              <a:off x="2912197" y="1676921"/>
              <a:ext cx="838200" cy="14478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pic>
          <p:nvPicPr>
            <p:cNvPr id="28" name="Picture 2"/>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29708" y="2174997"/>
              <a:ext cx="1066800" cy="1476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640456" y="445081"/>
            <a:ext cx="1942490" cy="2287100"/>
            <a:chOff x="6781800" y="1548911"/>
            <a:chExt cx="1942490" cy="2287100"/>
          </a:xfrm>
        </p:grpSpPr>
        <p:sp>
          <p:nvSpPr>
            <p:cNvPr id="30" name="Freeform 6"/>
            <p:cNvSpPr/>
            <p:nvPr/>
          </p:nvSpPr>
          <p:spPr bwMode="auto">
            <a:xfrm rot="10800000">
              <a:off x="7311415" y="2388211"/>
              <a:ext cx="914400" cy="14478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rot="10800000"/>
            <a:lstStyle/>
            <a:p>
              <a:endParaRPr lang="en-US" sz="320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6781800" y="1548911"/>
              <a:ext cx="1942490" cy="2231537"/>
              <a:chOff x="6781800" y="1548911"/>
              <a:chExt cx="1942490" cy="2231537"/>
            </a:xfrm>
          </p:grpSpPr>
          <p:sp>
            <p:nvSpPr>
              <p:cNvPr id="576" name="Freeform 8"/>
              <p:cNvSpPr/>
              <p:nvPr/>
            </p:nvSpPr>
            <p:spPr bwMode="auto">
              <a:xfrm rot="10800000">
                <a:off x="7401902" y="2408848"/>
                <a:ext cx="762000" cy="13716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rot="10800000"/>
              <a:lstStyle/>
              <a:p>
                <a:endParaRPr lang="en-US" sz="3200">
                  <a:latin typeface="Times New Roman" panose="02020603050405020304" pitchFamily="18" charset="0"/>
                  <a:cs typeface="Times New Roman" panose="02020603050405020304" pitchFamily="18" charset="0"/>
                </a:endParaRPr>
              </a:p>
            </p:txBody>
          </p:sp>
          <p:sp>
            <p:nvSpPr>
              <p:cNvPr id="577" name="Line 9"/>
              <p:cNvSpPr>
                <a:spLocks noChangeShapeType="1"/>
              </p:cNvSpPr>
              <p:nvPr/>
            </p:nvSpPr>
            <p:spPr bwMode="auto">
              <a:xfrm flipH="1">
                <a:off x="8190890" y="3780448"/>
                <a:ext cx="5334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pic>
            <p:nvPicPr>
              <p:cNvPr id="578" name="Picture 4"/>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81800" y="1548911"/>
                <a:ext cx="1066800" cy="14859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79" name="Text Box 13"/>
          <p:cNvSpPr txBox="1">
            <a:spLocks noChangeArrowheads="1"/>
          </p:cNvSpPr>
          <p:nvPr/>
        </p:nvSpPr>
        <p:spPr bwMode="auto">
          <a:xfrm>
            <a:off x="572876" y="3434605"/>
            <a:ext cx="85711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eaLnBrk="1" hangingPunct="1"/>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thể</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khi</a:t>
            </a:r>
            <a:r>
              <a:rPr lang="en-US" altLang="en-US" sz="2400" i="1" dirty="0">
                <a:latin typeface="Times New Roman" panose="02020603050405020304" pitchFamily="18" charset="0"/>
                <a:cs typeface="Times New Roman" panose="02020603050405020304" pitchFamily="18" charset="0"/>
              </a:rPr>
              <a:t>́ H</a:t>
            </a:r>
            <a:r>
              <a:rPr lang="en-US" altLang="en-US" sz="2400" i="1" baseline="-25000" dirty="0">
                <a:latin typeface="Times New Roman" panose="02020603050405020304" pitchFamily="18" charset="0"/>
                <a:cs typeface="Times New Roman" panose="02020603050405020304" pitchFamily="18" charset="0"/>
              </a:rPr>
              <a:t>2</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khi</a:t>
            </a:r>
            <a:r>
              <a:rPr lang="en-US" altLang="en-US" sz="2400" i="1" dirty="0">
                <a:latin typeface="Times New Roman" panose="02020603050405020304" pitchFamily="18" charset="0"/>
                <a:cs typeface="Times New Roman" panose="02020603050405020304" pitchFamily="18" charset="0"/>
              </a:rPr>
              <a:t>́ Cl</a:t>
            </a:r>
            <a:r>
              <a:rPr lang="en-US" altLang="en-US" sz="2400" i="1" baseline="-25000" dirty="0">
                <a:latin typeface="Times New Roman" panose="02020603050405020304" pitchFamily="18" charset="0"/>
                <a:cs typeface="Times New Roman" panose="02020603050405020304" pitchFamily="18" charset="0"/>
              </a:rPr>
              <a:t>2,</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khi</a:t>
            </a:r>
            <a:r>
              <a:rPr lang="en-US" altLang="en-US" sz="2400" i="1" dirty="0">
                <a:latin typeface="Times New Roman" panose="02020603050405020304" pitchFamily="18" charset="0"/>
                <a:cs typeface="Times New Roman" panose="02020603050405020304" pitchFamily="18" charset="0"/>
              </a:rPr>
              <a:t>́ O</a:t>
            </a:r>
            <a:r>
              <a:rPr lang="en-US" altLang="en-US" sz="2400" i="1" baseline="-25000" dirty="0">
                <a:latin typeface="Times New Roman" panose="02020603050405020304" pitchFamily="18" charset="0"/>
                <a:cs typeface="Times New Roman" panose="02020603050405020304" pitchFamily="18" charset="0"/>
              </a:rPr>
              <a:t>2</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bình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trong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bình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Vì</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sao</a:t>
            </a:r>
            <a:r>
              <a:rPr lang="en-US" altLang="en-US" sz="2400" i="1" dirty="0">
                <a:latin typeface="Times New Roman" panose="02020603050405020304" pitchFamily="18" charset="0"/>
                <a:cs typeface="Times New Roman" panose="02020603050405020304" pitchFamily="18" charset="0"/>
              </a:rPr>
              <a:t> ?</a:t>
            </a:r>
            <a:endParaRPr lang="en-US" altLang="en-US" sz="2400" i="1" dirty="0">
              <a:latin typeface="Times New Roman" panose="02020603050405020304" pitchFamily="18" charset="0"/>
              <a:cs typeface="Times New Roman" panose="02020603050405020304" pitchFamily="18" charset="0"/>
            </a:endParaRPr>
          </a:p>
        </p:txBody>
      </p:sp>
      <p:sp>
        <p:nvSpPr>
          <p:cNvPr id="630" name="TextBox 629"/>
          <p:cNvSpPr txBox="1"/>
          <p:nvPr/>
        </p:nvSpPr>
        <p:spPr bwMode="auto">
          <a:xfrm>
            <a:off x="4724453" y="3440499"/>
            <a:ext cx="641472" cy="461665"/>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eaLnBrk="1" hangingPunct="1">
              <a:defRPr/>
            </a:pPr>
            <a:r>
              <a:rPr lang="en-US" sz="2400" b="1" i="1" dirty="0">
                <a:solidFill>
                  <a:schemeClr val="tx1"/>
                </a:solidFill>
                <a:latin typeface="Times New Roman" panose="02020603050405020304" pitchFamily="18" charset="0"/>
                <a:cs typeface="Times New Roman" panose="02020603050405020304" pitchFamily="18" charset="0"/>
              </a:rPr>
              <a:t>O</a:t>
            </a:r>
            <a:r>
              <a:rPr lang="en-US" sz="2400" b="1" i="1" baseline="-25000" dirty="0">
                <a:solidFill>
                  <a:schemeClr val="tx1"/>
                </a:solidFill>
                <a:latin typeface="Times New Roman" panose="02020603050405020304" pitchFamily="18" charset="0"/>
                <a:cs typeface="Times New Roman" panose="02020603050405020304" pitchFamily="18" charset="0"/>
              </a:rPr>
              <a:t>2</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631" name="TextBox 630"/>
          <p:cNvSpPr txBox="1"/>
          <p:nvPr/>
        </p:nvSpPr>
        <p:spPr bwMode="auto">
          <a:xfrm>
            <a:off x="3720960" y="3442046"/>
            <a:ext cx="577402" cy="461665"/>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eaLnBrk="1" hangingPunct="1">
              <a:defRPr/>
            </a:pPr>
            <a:r>
              <a:rPr lang="en-US" sz="2400" b="1" i="1" dirty="0">
                <a:solidFill>
                  <a:schemeClr val="tx1"/>
                </a:solidFill>
                <a:latin typeface="Times New Roman" panose="02020603050405020304" pitchFamily="18" charset="0"/>
                <a:cs typeface="Times New Roman" panose="02020603050405020304" pitchFamily="18" charset="0"/>
              </a:rPr>
              <a:t>Cl</a:t>
            </a:r>
            <a:r>
              <a:rPr lang="en-US" sz="2400" b="1" i="1" baseline="-25000" dirty="0">
                <a:solidFill>
                  <a:schemeClr val="tx1"/>
                </a:solidFill>
                <a:latin typeface="Times New Roman" panose="02020603050405020304" pitchFamily="18" charset="0"/>
                <a:cs typeface="Times New Roman" panose="02020603050405020304" pitchFamily="18" charset="0"/>
              </a:rPr>
              <a:t>2</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632" name="TextBox 631"/>
          <p:cNvSpPr txBox="1"/>
          <p:nvPr/>
        </p:nvSpPr>
        <p:spPr bwMode="auto">
          <a:xfrm>
            <a:off x="2744647" y="3434605"/>
            <a:ext cx="976313" cy="461665"/>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eaLnBrk="1" hangingPunct="1">
              <a:defRPr/>
            </a:pPr>
            <a:r>
              <a:rPr lang="en-US" sz="2400" b="1" i="1" dirty="0">
                <a:solidFill>
                  <a:schemeClr val="tx1"/>
                </a:solidFill>
                <a:latin typeface="Times New Roman" panose="02020603050405020304" pitchFamily="18" charset="0"/>
                <a:cs typeface="Times New Roman" panose="02020603050405020304" pitchFamily="18" charset="0"/>
              </a:rPr>
              <a:t>H</a:t>
            </a:r>
            <a:r>
              <a:rPr lang="en-US" sz="2400" b="1" i="1" baseline="-25000" dirty="0">
                <a:solidFill>
                  <a:schemeClr val="tx1"/>
                </a:solidFill>
                <a:latin typeface="Times New Roman" panose="02020603050405020304" pitchFamily="18" charset="0"/>
                <a:cs typeface="Times New Roman" panose="02020603050405020304" pitchFamily="18" charset="0"/>
              </a:rPr>
              <a:t>2</a:t>
            </a:r>
            <a:r>
              <a:rPr lang="en-US" sz="2400" b="1" i="1" dirty="0">
                <a:solidFill>
                  <a:schemeClr val="tx1"/>
                </a:solidFill>
                <a:latin typeface="Times New Roman" panose="02020603050405020304" pitchFamily="18" charset="0"/>
                <a:cs typeface="Times New Roman" panose="02020603050405020304" pitchFamily="18" charset="0"/>
              </a:rPr>
              <a:t> </a:t>
            </a:r>
            <a:endParaRPr lang="en-US" sz="2400" b="1"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1.66667E-6 1.11111E-6 L -0.06215 1.11111E-6 C -0.0901 1.11111E-6 -0.12413 -0.08426 -0.12413 -0.15124 L -0.12413 -0.30216 " pathEditMode="relative" rAng="0" ptsTypes="AAAA">
                                      <p:cBhvr>
                                        <p:cTn id="6" dur="2000" fill="hold"/>
                                        <p:tgtEl>
                                          <p:spTgt spid="631"/>
                                        </p:tgtEl>
                                        <p:attrNameLst>
                                          <p:attrName>ppt_x</p:attrName>
                                          <p:attrName>ppt_y</p:attrName>
                                        </p:attrNameLst>
                                      </p:cBhvr>
                                      <p:rCtr x="-6215" y="-15123"/>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88889E-6 -2.46914E-7 L -0.22709 -0.2929 " pathEditMode="relative" rAng="0" ptsTypes="AA">
                                      <p:cBhvr>
                                        <p:cTn id="10" dur="2000" fill="hold"/>
                                        <p:tgtEl>
                                          <p:spTgt spid="630"/>
                                        </p:tgtEl>
                                        <p:attrNameLst>
                                          <p:attrName>ppt_x</p:attrName>
                                          <p:attrName>ppt_y</p:attrName>
                                        </p:attrNameLst>
                                      </p:cBhvr>
                                      <p:rCtr x="-11354" y="-14660"/>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grpId="0" nodeType="clickEffect">
                                  <p:stCondLst>
                                    <p:cond delay="0"/>
                                  </p:stCondLst>
                                  <p:childTnLst>
                                    <p:animMotion origin="layout" path="M -2.22222E-6 -4.32099E-6 L 0.34531 -0.50617 " pathEditMode="relative" rAng="0" ptsTypes="AA">
                                      <p:cBhvr>
                                        <p:cTn id="14" dur="2000" fill="hold"/>
                                        <p:tgtEl>
                                          <p:spTgt spid="632"/>
                                        </p:tgtEl>
                                        <p:attrNameLst>
                                          <p:attrName>ppt_x</p:attrName>
                                          <p:attrName>ppt_y</p:attrName>
                                        </p:attrNameLst>
                                      </p:cBhvr>
                                      <p:rCtr x="17257" y="-25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p:bldP spid="631" grpId="0"/>
      <p:bldP spid="63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639"/>
        <p:cNvGrpSpPr/>
        <p:nvPr/>
      </p:nvGrpSpPr>
      <p:grpSpPr>
        <a:xfrm>
          <a:off x="0" y="0"/>
          <a:ext cx="0" cy="0"/>
          <a:chOff x="0" y="0"/>
          <a:chExt cx="0" cy="0"/>
        </a:xfrm>
      </p:grpSpPr>
      <p:sp>
        <p:nvSpPr>
          <p:cNvPr id="21" name="Text Box 13"/>
          <p:cNvSpPr txBox="1">
            <a:spLocks noChangeArrowheads="1"/>
          </p:cNvSpPr>
          <p:nvPr/>
        </p:nvSpPr>
        <p:spPr bwMode="auto">
          <a:xfrm>
            <a:off x="510472" y="3406473"/>
            <a:ext cx="8223399" cy="954107"/>
          </a:xfrm>
          <a:prstGeom prst="rect">
            <a:avLst/>
          </a:prstGeom>
          <a:solidFill>
            <a:schemeClr val="bg1"/>
          </a:solidFill>
          <a:ln>
            <a:noFill/>
          </a:ln>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algn="ctr"/>
            <a:r>
              <a:rPr lang="en-US" altLang="en-US" sz="2800" b="0" i="1" dirty="0">
                <a:solidFill>
                  <a:srgbClr val="C00000"/>
                </a:solidFill>
                <a:latin typeface="Times New Roman" panose="02020603050405020304" pitchFamily="18" charset="0"/>
                <a:cs typeface="Times New Roman" panose="02020603050405020304" pitchFamily="18" charset="0"/>
              </a:rPr>
              <a:t>-</a:t>
            </a:r>
            <a:r>
              <a:rPr lang="vi-VN"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Nếu</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M</a:t>
            </a:r>
            <a:r>
              <a:rPr lang="en-US" altLang="en-US" sz="2800" b="0" i="1" baseline="-25000" dirty="0" err="1">
                <a:solidFill>
                  <a:srgbClr val="C00000"/>
                </a:solidFill>
                <a:latin typeface="Times New Roman" panose="02020603050405020304" pitchFamily="18" charset="0"/>
                <a:cs typeface="Times New Roman" panose="02020603050405020304" pitchFamily="18" charset="0"/>
              </a:rPr>
              <a:t>khí</a:t>
            </a:r>
            <a:r>
              <a:rPr lang="en-US" altLang="en-US" sz="2800" b="0" i="1" dirty="0">
                <a:solidFill>
                  <a:srgbClr val="C00000"/>
                </a:solidFill>
                <a:latin typeface="Times New Roman" panose="02020603050405020304" pitchFamily="18" charset="0"/>
                <a:cs typeface="Times New Roman" panose="02020603050405020304" pitchFamily="18" charset="0"/>
              </a:rPr>
              <a:t> &gt; 29 </a:t>
            </a:r>
            <a:r>
              <a:rPr lang="en-US" altLang="en-US" sz="2800" b="0" i="1" dirty="0" err="1">
                <a:solidFill>
                  <a:srgbClr val="C00000"/>
                </a:solidFill>
                <a:latin typeface="Times New Roman" panose="02020603050405020304" pitchFamily="18" charset="0"/>
                <a:cs typeface="Times New Roman" panose="02020603050405020304" pitchFamily="18" charset="0"/>
              </a:rPr>
              <a:t>thì</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thu</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khí</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bằng</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cách</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đặt</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đứng</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bình</a:t>
            </a:r>
            <a:r>
              <a:rPr lang="en-US" altLang="en-US" sz="2800" b="0" i="1" dirty="0">
                <a:solidFill>
                  <a:srgbClr val="C00000"/>
                </a:solidFill>
                <a:latin typeface="Times New Roman" panose="02020603050405020304" pitchFamily="18" charset="0"/>
                <a:cs typeface="Times New Roman" panose="02020603050405020304" pitchFamily="18" charset="0"/>
              </a:rPr>
              <a:t>.</a:t>
            </a:r>
            <a:endParaRPr lang="en-US" altLang="en-US" sz="2800" b="0" i="1" dirty="0">
              <a:solidFill>
                <a:srgbClr val="C00000"/>
              </a:solidFill>
              <a:latin typeface="Times New Roman" panose="02020603050405020304" pitchFamily="18" charset="0"/>
              <a:cs typeface="Times New Roman" panose="02020603050405020304" pitchFamily="18" charset="0"/>
            </a:endParaRPr>
          </a:p>
          <a:p>
            <a:pPr algn="ctr"/>
            <a:r>
              <a:rPr lang="en-US" altLang="en-US" sz="2800" b="0" i="1" dirty="0">
                <a:solidFill>
                  <a:srgbClr val="C00000"/>
                </a:solidFill>
                <a:latin typeface="Times New Roman" panose="02020603050405020304" pitchFamily="18" charset="0"/>
                <a:cs typeface="Times New Roman" panose="02020603050405020304" pitchFamily="18" charset="0"/>
              </a:rPr>
              <a:t>-</a:t>
            </a:r>
            <a:r>
              <a:rPr lang="vi-VN"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Nếu</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M</a:t>
            </a:r>
            <a:r>
              <a:rPr lang="en-US" altLang="en-US" sz="2800" b="0" i="1" baseline="-25000" dirty="0" err="1">
                <a:solidFill>
                  <a:srgbClr val="C00000"/>
                </a:solidFill>
                <a:latin typeface="Times New Roman" panose="02020603050405020304" pitchFamily="18" charset="0"/>
                <a:cs typeface="Times New Roman" panose="02020603050405020304" pitchFamily="18" charset="0"/>
              </a:rPr>
              <a:t>khí</a:t>
            </a:r>
            <a:r>
              <a:rPr lang="en-US" altLang="en-US" sz="2800" b="0" i="1" dirty="0">
                <a:solidFill>
                  <a:srgbClr val="C00000"/>
                </a:solidFill>
                <a:latin typeface="Times New Roman" panose="02020603050405020304" pitchFamily="18" charset="0"/>
                <a:cs typeface="Times New Roman" panose="02020603050405020304" pitchFamily="18" charset="0"/>
              </a:rPr>
              <a:t> &lt; 29 </a:t>
            </a:r>
            <a:r>
              <a:rPr lang="en-US" altLang="en-US" sz="2800" b="0" i="1" dirty="0" err="1">
                <a:solidFill>
                  <a:srgbClr val="C00000"/>
                </a:solidFill>
                <a:latin typeface="Times New Roman" panose="02020603050405020304" pitchFamily="18" charset="0"/>
                <a:cs typeface="Times New Roman" panose="02020603050405020304" pitchFamily="18" charset="0"/>
              </a:rPr>
              <a:t>thì</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thu</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khí</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bằng</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cách</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đặt</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ngược</a:t>
            </a:r>
            <a:r>
              <a:rPr lang="en-US" altLang="en-US" sz="2800" b="0" i="1" dirty="0">
                <a:solidFill>
                  <a:srgbClr val="C00000"/>
                </a:solidFill>
                <a:latin typeface="Times New Roman" panose="02020603050405020304" pitchFamily="18" charset="0"/>
                <a:cs typeface="Times New Roman" panose="02020603050405020304" pitchFamily="18" charset="0"/>
              </a:rPr>
              <a:t> </a:t>
            </a:r>
            <a:r>
              <a:rPr lang="en-US" altLang="en-US" sz="2800" b="0" i="1" dirty="0" err="1">
                <a:solidFill>
                  <a:srgbClr val="C00000"/>
                </a:solidFill>
                <a:latin typeface="Times New Roman" panose="02020603050405020304" pitchFamily="18" charset="0"/>
                <a:cs typeface="Times New Roman" panose="02020603050405020304" pitchFamily="18" charset="0"/>
              </a:rPr>
              <a:t>bình</a:t>
            </a:r>
            <a:r>
              <a:rPr lang="en-US" altLang="en-US" sz="2800" b="0" i="1" dirty="0">
                <a:solidFill>
                  <a:srgbClr val="C00000"/>
                </a:solidFill>
                <a:latin typeface="Times New Roman" panose="02020603050405020304" pitchFamily="18" charset="0"/>
                <a:cs typeface="Times New Roman" panose="02020603050405020304" pitchFamily="18" charset="0"/>
              </a:rPr>
              <a:t>.</a:t>
            </a:r>
            <a:endParaRPr lang="en-US" altLang="en-US" sz="2800" b="0" i="1" dirty="0">
              <a:solidFill>
                <a:srgbClr val="C00000"/>
              </a:solidFill>
              <a:latin typeface="Times New Roman" panose="02020603050405020304" pitchFamily="18" charset="0"/>
              <a:cs typeface="Times New Roman" panose="02020603050405020304" pitchFamily="18" charset="0"/>
            </a:endParaRPr>
          </a:p>
        </p:txBody>
      </p:sp>
      <p:sp>
        <p:nvSpPr>
          <p:cNvPr id="22" name="Text Box 10"/>
          <p:cNvSpPr txBox="1">
            <a:spLocks noChangeArrowheads="1"/>
          </p:cNvSpPr>
          <p:nvPr/>
        </p:nvSpPr>
        <p:spPr bwMode="auto">
          <a:xfrm>
            <a:off x="752122" y="1084345"/>
            <a:ext cx="125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eaLnBrk="1" hangingPunct="1"/>
            <a:r>
              <a:rPr lang="en-US" altLang="en-US" sz="2800" i="1" dirty="0" err="1">
                <a:solidFill>
                  <a:srgbClr val="C00000"/>
                </a:solidFill>
                <a:latin typeface="Times New Roman" panose="02020603050405020304" pitchFamily="18" charset="0"/>
                <a:cs typeface="Times New Roman" panose="02020603050405020304" pitchFamily="18" charset="0"/>
              </a:rPr>
              <a:t>Bình</a:t>
            </a:r>
            <a:r>
              <a:rPr lang="en-US" altLang="en-US" sz="2800" i="1" dirty="0">
                <a:solidFill>
                  <a:srgbClr val="C00000"/>
                </a:solidFill>
                <a:latin typeface="Times New Roman" panose="02020603050405020304" pitchFamily="18" charset="0"/>
                <a:cs typeface="Times New Roman" panose="02020603050405020304" pitchFamily="18" charset="0"/>
              </a:rPr>
              <a:t> A</a:t>
            </a:r>
            <a:endParaRPr lang="en-US" altLang="en-US" sz="2800" i="1" dirty="0">
              <a:solidFill>
                <a:srgbClr val="C00000"/>
              </a:solidFill>
              <a:latin typeface="Times New Roman" panose="02020603050405020304" pitchFamily="18" charset="0"/>
              <a:cs typeface="Times New Roman" panose="02020603050405020304" pitchFamily="18" charset="0"/>
            </a:endParaRPr>
          </a:p>
        </p:txBody>
      </p:sp>
      <p:sp>
        <p:nvSpPr>
          <p:cNvPr id="23" name="Text Box 11"/>
          <p:cNvSpPr txBox="1">
            <a:spLocks noChangeArrowheads="1"/>
          </p:cNvSpPr>
          <p:nvPr/>
        </p:nvSpPr>
        <p:spPr bwMode="auto">
          <a:xfrm>
            <a:off x="6922864" y="976515"/>
            <a:ext cx="1811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Arial" panose="020B0604020202020204" pitchFamily="34" charset="0"/>
              </a:defRPr>
            </a:lvl1pPr>
            <a:lvl2pPr marL="742950" indent="-285750">
              <a:defRPr sz="2200" b="1">
                <a:solidFill>
                  <a:schemeClr val="tx1"/>
                </a:solidFill>
                <a:latin typeface="Arial" panose="020B0604020202020204" pitchFamily="34" charset="0"/>
              </a:defRPr>
            </a:lvl2pPr>
            <a:lvl3pPr marL="1143000" indent="-228600">
              <a:defRPr sz="2200" b="1">
                <a:solidFill>
                  <a:schemeClr val="tx1"/>
                </a:solidFill>
                <a:latin typeface="Arial" panose="020B0604020202020204" pitchFamily="34" charset="0"/>
              </a:defRPr>
            </a:lvl3pPr>
            <a:lvl4pPr marL="1600200" indent="-228600">
              <a:defRPr sz="2200" b="1">
                <a:solidFill>
                  <a:schemeClr val="tx1"/>
                </a:solidFill>
                <a:latin typeface="Arial" panose="020B0604020202020204" pitchFamily="34" charset="0"/>
              </a:defRPr>
            </a:lvl4pPr>
            <a:lvl5pPr marL="2057400" indent="-228600">
              <a:defRPr sz="2200" b="1">
                <a:solidFill>
                  <a:schemeClr val="tx1"/>
                </a:solidFill>
                <a:latin typeface="Arial" panose="020B0604020202020204" pitchFamily="34" charset="0"/>
              </a:defRPr>
            </a:lvl5pPr>
            <a:lvl6pPr marL="2514600" indent="-228600" eaLnBrk="0" fontAlgn="base" hangingPunct="0">
              <a:spcBef>
                <a:spcPct val="0"/>
              </a:spcBef>
              <a:spcAft>
                <a:spcPct val="0"/>
              </a:spcAft>
              <a:defRPr sz="2200" b="1">
                <a:solidFill>
                  <a:schemeClr val="tx1"/>
                </a:solidFill>
                <a:latin typeface="Arial" panose="020B0604020202020204" pitchFamily="34" charset="0"/>
              </a:defRPr>
            </a:lvl6pPr>
            <a:lvl7pPr marL="2971800" indent="-228600" eaLnBrk="0" fontAlgn="base" hangingPunct="0">
              <a:spcBef>
                <a:spcPct val="0"/>
              </a:spcBef>
              <a:spcAft>
                <a:spcPct val="0"/>
              </a:spcAft>
              <a:defRPr sz="2200" b="1">
                <a:solidFill>
                  <a:schemeClr val="tx1"/>
                </a:solidFill>
                <a:latin typeface="Arial" panose="020B0604020202020204" pitchFamily="34" charset="0"/>
              </a:defRPr>
            </a:lvl7pPr>
            <a:lvl8pPr marL="3429000" indent="-228600" eaLnBrk="0" fontAlgn="base" hangingPunct="0">
              <a:spcBef>
                <a:spcPct val="0"/>
              </a:spcBef>
              <a:spcAft>
                <a:spcPct val="0"/>
              </a:spcAft>
              <a:defRPr sz="2200" b="1">
                <a:solidFill>
                  <a:schemeClr val="tx1"/>
                </a:solidFill>
                <a:latin typeface="Arial" panose="020B0604020202020204" pitchFamily="34" charset="0"/>
              </a:defRPr>
            </a:lvl8pPr>
            <a:lvl9pPr marL="3886200" indent="-228600" eaLnBrk="0" fontAlgn="base" hangingPunct="0">
              <a:spcBef>
                <a:spcPct val="0"/>
              </a:spcBef>
              <a:spcAft>
                <a:spcPct val="0"/>
              </a:spcAft>
              <a:defRPr sz="2200" b="1">
                <a:solidFill>
                  <a:schemeClr val="tx1"/>
                </a:solidFill>
                <a:latin typeface="Arial" panose="020B0604020202020204" pitchFamily="34" charset="0"/>
              </a:defRPr>
            </a:lvl9pPr>
          </a:lstStyle>
          <a:p>
            <a:pPr eaLnBrk="1" hangingPunct="1"/>
            <a:r>
              <a:rPr lang="en-US" altLang="en-US" sz="2800" i="1" dirty="0" err="1">
                <a:solidFill>
                  <a:srgbClr val="C00000"/>
                </a:solidFill>
                <a:latin typeface="Times New Roman" panose="02020603050405020304" pitchFamily="18" charset="0"/>
                <a:cs typeface="Times New Roman" panose="02020603050405020304" pitchFamily="18" charset="0"/>
              </a:rPr>
              <a:t>Bình</a:t>
            </a:r>
            <a:r>
              <a:rPr lang="en-US" altLang="en-US" sz="2800" i="1" dirty="0">
                <a:solidFill>
                  <a:srgbClr val="C00000"/>
                </a:solidFill>
                <a:latin typeface="Times New Roman" panose="02020603050405020304" pitchFamily="18" charset="0"/>
                <a:cs typeface="Times New Roman" panose="02020603050405020304" pitchFamily="18" charset="0"/>
              </a:rPr>
              <a:t> B</a:t>
            </a:r>
            <a:endParaRPr lang="en-US" altLang="en-US" sz="2800" i="1" dirty="0">
              <a:solidFill>
                <a:srgbClr val="C00000"/>
              </a:solidFill>
              <a:latin typeface="Times New Roman" panose="02020603050405020304" pitchFamily="18" charset="0"/>
              <a:cs typeface="Times New Roman" panose="02020603050405020304" pitchFamily="18" charset="0"/>
            </a:endParaRPr>
          </a:p>
        </p:txBody>
      </p:sp>
      <p:sp>
        <p:nvSpPr>
          <p:cNvPr id="24" name="Text Box 10"/>
          <p:cNvSpPr txBox="1">
            <a:spLocks noChangeArrowheads="1"/>
          </p:cNvSpPr>
          <p:nvPr/>
        </p:nvSpPr>
        <p:spPr bwMode="auto">
          <a:xfrm>
            <a:off x="1453190" y="2647121"/>
            <a:ext cx="23535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i="1" dirty="0">
                <a:solidFill>
                  <a:srgbClr val="C00000"/>
                </a:solidFill>
                <a:latin typeface="Times New Roman" panose="02020603050405020304" pitchFamily="18" charset="0"/>
                <a:cs typeface="Times New Roman" panose="02020603050405020304" pitchFamily="18" charset="0"/>
              </a:rPr>
              <a:t>a. Đặt đứng bình</a:t>
            </a:r>
            <a:endParaRPr lang="en-US" sz="2400" b="1" i="1" dirty="0">
              <a:solidFill>
                <a:srgbClr val="C00000"/>
              </a:solidFill>
              <a:latin typeface="Times New Roman" panose="02020603050405020304" pitchFamily="18" charset="0"/>
              <a:cs typeface="Times New Roman" panose="02020603050405020304" pitchFamily="18" charset="0"/>
            </a:endParaRPr>
          </a:p>
        </p:txBody>
      </p:sp>
      <p:sp>
        <p:nvSpPr>
          <p:cNvPr id="25" name="Text Box 11"/>
          <p:cNvSpPr txBox="1">
            <a:spLocks noChangeArrowheads="1"/>
          </p:cNvSpPr>
          <p:nvPr/>
        </p:nvSpPr>
        <p:spPr bwMode="auto">
          <a:xfrm>
            <a:off x="5423315" y="2751529"/>
            <a:ext cx="3026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dirty="0">
                <a:solidFill>
                  <a:srgbClr val="C00000"/>
                </a:solidFill>
                <a:latin typeface="Times New Roman" panose="02020603050405020304" pitchFamily="18" charset="0"/>
                <a:cs typeface="Times New Roman" panose="02020603050405020304" pitchFamily="18" charset="0"/>
              </a:rPr>
              <a:t>b. Đặt ngược bình</a:t>
            </a:r>
            <a:endParaRPr lang="en-US" sz="2400" b="1" i="1" dirty="0">
              <a:solidFill>
                <a:srgbClr val="C0000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606181" y="478439"/>
            <a:ext cx="1844431" cy="1974451"/>
            <a:chOff x="2452077" y="1676921"/>
            <a:chExt cx="1844431" cy="1974451"/>
          </a:xfrm>
        </p:grpSpPr>
        <p:sp>
          <p:nvSpPr>
            <p:cNvPr id="27" name="Freeform 4"/>
            <p:cNvSpPr/>
            <p:nvPr/>
          </p:nvSpPr>
          <p:spPr bwMode="auto">
            <a:xfrm>
              <a:off x="2939440" y="1723048"/>
              <a:ext cx="717550" cy="13716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sp>
          <p:nvSpPr>
            <p:cNvPr id="28" name="Line 7"/>
            <p:cNvSpPr>
              <a:spLocks noChangeShapeType="1"/>
            </p:cNvSpPr>
            <p:nvPr/>
          </p:nvSpPr>
          <p:spPr bwMode="auto">
            <a:xfrm>
              <a:off x="2452077" y="1688123"/>
              <a:ext cx="6096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sp>
          <p:nvSpPr>
            <p:cNvPr id="29" name="Freeform 12"/>
            <p:cNvSpPr/>
            <p:nvPr/>
          </p:nvSpPr>
          <p:spPr bwMode="auto">
            <a:xfrm>
              <a:off x="2912197" y="1676921"/>
              <a:ext cx="838200" cy="14478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pic>
          <p:nvPicPr>
            <p:cNvPr id="30" name="Picture 2"/>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29708" y="2174997"/>
              <a:ext cx="1066800" cy="1476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5576660" y="360021"/>
            <a:ext cx="1942490" cy="2287100"/>
            <a:chOff x="6781800" y="1548911"/>
            <a:chExt cx="1942490" cy="2287100"/>
          </a:xfrm>
        </p:grpSpPr>
        <p:sp>
          <p:nvSpPr>
            <p:cNvPr id="670" name="Freeform 6"/>
            <p:cNvSpPr/>
            <p:nvPr/>
          </p:nvSpPr>
          <p:spPr bwMode="auto">
            <a:xfrm rot="10800000">
              <a:off x="7311415" y="2388211"/>
              <a:ext cx="914400" cy="14478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rot="10800000"/>
            <a:lstStyle/>
            <a:p>
              <a:endParaRPr lang="en-US" sz="3200">
                <a:latin typeface="Times New Roman" panose="02020603050405020304" pitchFamily="18" charset="0"/>
                <a:cs typeface="Times New Roman" panose="02020603050405020304" pitchFamily="18" charset="0"/>
              </a:endParaRPr>
            </a:p>
          </p:txBody>
        </p:sp>
        <p:grpSp>
          <p:nvGrpSpPr>
            <p:cNvPr id="671" name="Group 670"/>
            <p:cNvGrpSpPr/>
            <p:nvPr/>
          </p:nvGrpSpPr>
          <p:grpSpPr>
            <a:xfrm>
              <a:off x="6781800" y="1548911"/>
              <a:ext cx="1942490" cy="2231537"/>
              <a:chOff x="6781800" y="1548911"/>
              <a:chExt cx="1942490" cy="2231537"/>
            </a:xfrm>
          </p:grpSpPr>
          <p:sp>
            <p:nvSpPr>
              <p:cNvPr id="672" name="Freeform 8"/>
              <p:cNvSpPr/>
              <p:nvPr/>
            </p:nvSpPr>
            <p:spPr bwMode="auto">
              <a:xfrm rot="10800000">
                <a:off x="7401902" y="2408848"/>
                <a:ext cx="762000" cy="1371600"/>
              </a:xfrm>
              <a:custGeom>
                <a:avLst/>
                <a:gdLst>
                  <a:gd name="T0" fmla="*/ 0 w 452"/>
                  <a:gd name="T1" fmla="*/ 2147483647 h 819"/>
                  <a:gd name="T2" fmla="*/ 2147483647 w 452"/>
                  <a:gd name="T3" fmla="*/ 2147483647 h 819"/>
                  <a:gd name="T4" fmla="*/ 2147483647 w 452"/>
                  <a:gd name="T5" fmla="*/ 2147483647 h 819"/>
                  <a:gd name="T6" fmla="*/ 2147483647 w 452"/>
                  <a:gd name="T7" fmla="*/ 2147483647 h 819"/>
                  <a:gd name="T8" fmla="*/ 2147483647 w 452"/>
                  <a:gd name="T9" fmla="*/ 2147483647 h 819"/>
                  <a:gd name="T10" fmla="*/ 0 60000 65536"/>
                  <a:gd name="T11" fmla="*/ 0 60000 65536"/>
                  <a:gd name="T12" fmla="*/ 0 60000 65536"/>
                  <a:gd name="T13" fmla="*/ 0 60000 65536"/>
                  <a:gd name="T14" fmla="*/ 0 60000 65536"/>
                  <a:gd name="T15" fmla="*/ 0 w 452"/>
                  <a:gd name="T16" fmla="*/ 0 h 819"/>
                  <a:gd name="T17" fmla="*/ 452 w 452"/>
                  <a:gd name="T18" fmla="*/ 819 h 819"/>
                </a:gdLst>
                <a:ahLst/>
                <a:cxnLst>
                  <a:cxn ang="T10">
                    <a:pos x="T0" y="T1"/>
                  </a:cxn>
                  <a:cxn ang="T11">
                    <a:pos x="T2" y="T3"/>
                  </a:cxn>
                  <a:cxn ang="T12">
                    <a:pos x="T4" y="T5"/>
                  </a:cxn>
                  <a:cxn ang="T13">
                    <a:pos x="T6" y="T7"/>
                  </a:cxn>
                  <a:cxn ang="T14">
                    <a:pos x="T8" y="T9"/>
                  </a:cxn>
                </a:cxnLst>
                <a:rect l="T15" t="T16" r="T17" b="T18"/>
                <a:pathLst>
                  <a:path w="452" h="819">
                    <a:moveTo>
                      <a:pt x="0" y="3"/>
                    </a:moveTo>
                    <a:cubicBezTo>
                      <a:pt x="136" y="7"/>
                      <a:pt x="273" y="0"/>
                      <a:pt x="408" y="15"/>
                    </a:cubicBezTo>
                    <a:cubicBezTo>
                      <a:pt x="421" y="16"/>
                      <a:pt x="414" y="40"/>
                      <a:pt x="420" y="51"/>
                    </a:cubicBezTo>
                    <a:cubicBezTo>
                      <a:pt x="426" y="64"/>
                      <a:pt x="444" y="73"/>
                      <a:pt x="444" y="87"/>
                    </a:cubicBezTo>
                    <a:cubicBezTo>
                      <a:pt x="452" y="331"/>
                      <a:pt x="444" y="575"/>
                      <a:pt x="444" y="819"/>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rot="10800000"/>
              <a:lstStyle/>
              <a:p>
                <a:endParaRPr lang="en-US" sz="3200">
                  <a:latin typeface="Times New Roman" panose="02020603050405020304" pitchFamily="18" charset="0"/>
                  <a:cs typeface="Times New Roman" panose="02020603050405020304" pitchFamily="18" charset="0"/>
                </a:endParaRPr>
              </a:p>
            </p:txBody>
          </p:sp>
          <p:sp>
            <p:nvSpPr>
              <p:cNvPr id="673" name="Line 9"/>
              <p:cNvSpPr>
                <a:spLocks noChangeShapeType="1"/>
              </p:cNvSpPr>
              <p:nvPr/>
            </p:nvSpPr>
            <p:spPr bwMode="auto">
              <a:xfrm flipH="1">
                <a:off x="8190890" y="3780448"/>
                <a:ext cx="5334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sz="3200">
                  <a:latin typeface="Times New Roman" panose="02020603050405020304" pitchFamily="18" charset="0"/>
                  <a:cs typeface="Times New Roman" panose="02020603050405020304" pitchFamily="18" charset="0"/>
                </a:endParaRPr>
              </a:p>
            </p:txBody>
          </p:sp>
          <p:pic>
            <p:nvPicPr>
              <p:cNvPr id="674" name="Picture 4"/>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81800" y="1548911"/>
                <a:ext cx="1066800" cy="14859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3015" y="1331878"/>
            <a:ext cx="7921256"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dirty="0">
                <a:latin typeface="Times New Roman" panose="02020603050405020304" pitchFamily="18" charset="0"/>
                <a:cs typeface="Times New Roman" panose="02020603050405020304" pitchFamily="18" charset="0"/>
              </a:rPr>
              <a:t>Có ba qu</a:t>
            </a:r>
            <a:r>
              <a:rPr lang="en-US" sz="2800" dirty="0">
                <a:latin typeface="Times New Roman" panose="02020603050405020304" pitchFamily="18" charset="0"/>
                <a:cs typeface="Times New Roman" panose="02020603050405020304" pitchFamily="18" charset="0"/>
              </a:rPr>
              <a:t>ả</a:t>
            </a:r>
            <a:r>
              <a:rPr lang="vi-VN" sz="2800" dirty="0">
                <a:latin typeface="Times New Roman" panose="02020603050405020304" pitchFamily="18" charset="0"/>
                <a:cs typeface="Times New Roman" panose="02020603050405020304" pitchFamily="18" charset="0"/>
              </a:rPr>
              <a:t> bóng bay giống nhau v</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kích thước và khối lượng. Lần lượt bơm cùng thể tích m</a:t>
            </a:r>
            <a:r>
              <a:rPr lang="en-US" sz="2800" dirty="0">
                <a:latin typeface="Times New Roman" panose="02020603050405020304" pitchFamily="18" charset="0"/>
                <a:cs typeface="Times New Roman" panose="02020603050405020304" pitchFamily="18" charset="0"/>
              </a:rPr>
              <a:t>ỗ</a:t>
            </a:r>
            <a:r>
              <a:rPr lang="vi-VN" sz="2800" dirty="0">
                <a:latin typeface="Times New Roman" panose="02020603050405020304" pitchFamily="18" charset="0"/>
                <a:cs typeface="Times New Roman" panose="02020603050405020304" pitchFamily="18" charset="0"/>
              </a:rPr>
              <a:t>i khí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CO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O</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vào từng quả bóng bay trên. Điều gì s</a:t>
            </a:r>
            <a:r>
              <a:rPr lang="en-US" sz="2800" dirty="0">
                <a:latin typeface="Times New Roman" panose="02020603050405020304" pitchFamily="18" charset="0"/>
                <a:cs typeface="Times New Roman" panose="02020603050405020304" pitchFamily="18" charset="0"/>
              </a:rPr>
              <a:t>ẽ</a:t>
            </a:r>
            <a:r>
              <a:rPr lang="vi-VN" sz="2800" dirty="0">
                <a:latin typeface="Times New Roman" panose="02020603050405020304" pitchFamily="18" charset="0"/>
                <a:cs typeface="Times New Roman" panose="02020603050405020304" pitchFamily="18" charset="0"/>
              </a:rPr>
              <a:t> xảy ra khi thả ba quả bóng bay đó trong không khí?</a:t>
            </a:r>
            <a:endParaRPr lang="vi-VN" sz="2800" dirty="0">
              <a:latin typeface="Times New Roman" panose="02020603050405020304" pitchFamily="18" charset="0"/>
              <a:cs typeface="Times New Roman" panose="02020603050405020304" pitchFamily="18" charset="0"/>
            </a:endParaRPr>
          </a:p>
        </p:txBody>
      </p:sp>
      <p:sp>
        <p:nvSpPr>
          <p:cNvPr id="2" name="Diamond 1"/>
          <p:cNvSpPr/>
          <p:nvPr/>
        </p:nvSpPr>
        <p:spPr>
          <a:xfrm>
            <a:off x="2928743" y="266201"/>
            <a:ext cx="3731701" cy="926664"/>
          </a:xfrm>
          <a:prstGeom prst="diamond">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9652" y="903702"/>
            <a:ext cx="1489607"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Lời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11372" y="1634702"/>
            <a:ext cx="7921256" cy="2246769"/>
          </a:xfrm>
          <a:prstGeom prst="rect">
            <a:avLst/>
          </a:prstGeom>
          <a:noFill/>
        </p:spPr>
        <p:txBody>
          <a:bodyPr wrap="square">
            <a:spAutoFit/>
          </a:bodyPr>
          <a:lstStyle/>
          <a:p>
            <a:pPr algn="just"/>
            <a:r>
              <a:rPr lang="vi-VN" sz="2800" b="0" i="0" dirty="0">
                <a:solidFill>
                  <a:srgbClr val="000000"/>
                </a:solidFill>
                <a:effectLst/>
                <a:latin typeface="+mj-lt"/>
              </a:rPr>
              <a:t>Khi thả ba quả bóng bay vào không khí chỉ có quả bóng bay chứa khí H</a:t>
            </a:r>
            <a:r>
              <a:rPr lang="vi-VN" sz="2800" b="0" i="0" baseline="-25000" dirty="0">
                <a:solidFill>
                  <a:srgbClr val="000000"/>
                </a:solidFill>
                <a:effectLst/>
                <a:latin typeface="+mj-lt"/>
              </a:rPr>
              <a:t>2</a:t>
            </a:r>
            <a:r>
              <a:rPr lang="vi-VN" sz="2800" b="0" i="0" dirty="0">
                <a:solidFill>
                  <a:srgbClr val="000000"/>
                </a:solidFill>
                <a:effectLst/>
                <a:latin typeface="+mj-lt"/>
              </a:rPr>
              <a:t> là bay được lên, còn quả bóng chứa khí O</a:t>
            </a:r>
            <a:r>
              <a:rPr lang="vi-VN" sz="2800" b="0" i="0" baseline="-25000" dirty="0">
                <a:solidFill>
                  <a:srgbClr val="000000"/>
                </a:solidFill>
                <a:effectLst/>
                <a:latin typeface="+mj-lt"/>
              </a:rPr>
              <a:t>2 </a:t>
            </a:r>
            <a:r>
              <a:rPr lang="vi-VN" sz="2800" b="0" i="0" dirty="0">
                <a:solidFill>
                  <a:srgbClr val="000000"/>
                </a:solidFill>
                <a:effectLst/>
                <a:latin typeface="+mj-lt"/>
              </a:rPr>
              <a:t>và quả bóng chứa khí CO</a:t>
            </a:r>
            <a:r>
              <a:rPr lang="vi-VN" sz="2800" b="0" i="0" baseline="-25000" dirty="0">
                <a:solidFill>
                  <a:srgbClr val="000000"/>
                </a:solidFill>
                <a:effectLst/>
                <a:latin typeface="+mj-lt"/>
              </a:rPr>
              <a:t>2</a:t>
            </a:r>
            <a:r>
              <a:rPr lang="vi-VN" sz="2800" b="0" i="0" dirty="0">
                <a:solidFill>
                  <a:srgbClr val="000000"/>
                </a:solidFill>
                <a:effectLst/>
                <a:latin typeface="+mj-lt"/>
              </a:rPr>
              <a:t> đều rơi xuống mặt đất. Do khí H2 nhẹ hơn không khí còn khí O</a:t>
            </a:r>
            <a:r>
              <a:rPr lang="vi-VN" sz="2800" b="0" i="0" baseline="-25000" dirty="0">
                <a:solidFill>
                  <a:srgbClr val="000000"/>
                </a:solidFill>
                <a:effectLst/>
                <a:latin typeface="+mj-lt"/>
              </a:rPr>
              <a:t>2</a:t>
            </a:r>
            <a:r>
              <a:rPr lang="vi-VN" sz="2800" b="0" i="0" dirty="0">
                <a:solidFill>
                  <a:srgbClr val="000000"/>
                </a:solidFill>
                <a:effectLst/>
                <a:latin typeface="+mj-lt"/>
              </a:rPr>
              <a:t> và khí CO</a:t>
            </a:r>
            <a:r>
              <a:rPr lang="vi-VN" sz="2800" b="0" i="0" baseline="-25000" dirty="0">
                <a:solidFill>
                  <a:srgbClr val="000000"/>
                </a:solidFill>
                <a:effectLst/>
                <a:latin typeface="+mj-lt"/>
              </a:rPr>
              <a:t>2</a:t>
            </a:r>
            <a:r>
              <a:rPr lang="vi-VN" sz="2800" b="0" i="0" dirty="0">
                <a:solidFill>
                  <a:srgbClr val="000000"/>
                </a:solidFill>
                <a:effectLst/>
                <a:latin typeface="+mj-lt"/>
              </a:rPr>
              <a:t> đều nặng hơn không khí.</a:t>
            </a:r>
            <a:endParaRPr lang="vi-VN" sz="2800" b="0" i="0" dirty="0">
              <a:solidFill>
                <a:srgbClr val="000000"/>
              </a:solidFill>
              <a:effectLst/>
              <a:latin typeface="+mj-lt"/>
            </a:endParaRPr>
          </a:p>
        </p:txBody>
      </p:sp>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089065" y="2923953"/>
            <a:ext cx="4670616" cy="2615545"/>
          </a:xfrm>
          <a:prstGeom prst="rect">
            <a:avLst/>
          </a:prstGeom>
        </p:spPr>
      </p:pic>
      <p:sp>
        <p:nvSpPr>
          <p:cNvPr id="8" name="TextBox 7"/>
          <p:cNvSpPr txBox="1"/>
          <p:nvPr/>
        </p:nvSpPr>
        <p:spPr>
          <a:xfrm>
            <a:off x="1951220" y="3545959"/>
            <a:ext cx="2806259" cy="528734"/>
          </a:xfrm>
          <a:prstGeom prst="rect">
            <a:avLst/>
          </a:prstGeom>
          <a:noFill/>
        </p:spPr>
        <p:txBody>
          <a:bodyPr wrap="square">
            <a:spAutoFit/>
          </a:bodyPr>
          <a:lstStyle/>
          <a:p>
            <a:pPr marL="0" marR="0" indent="190500" algn="ctr">
              <a:lnSpc>
                <a:spcPct val="109000"/>
              </a:lnSpc>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rPr>
              <a:t>Khinh khí c</a:t>
            </a:r>
            <a:r>
              <a:rPr lang="en-US" sz="2800" b="1" i="1" dirty="0">
                <a:solidFill>
                  <a:srgbClr val="FF0000"/>
                </a:solidFill>
                <a:effectLst/>
                <a:latin typeface="Times New Roman" panose="02020603050405020304" pitchFamily="18" charset="0"/>
                <a:ea typeface="Times New Roman" panose="02020603050405020304" pitchFamily="18" charset="0"/>
              </a:rPr>
              <a:t>ầ</a:t>
            </a:r>
            <a:r>
              <a:rPr lang="vi-VN" sz="2800" b="1" i="1" dirty="0">
                <a:solidFill>
                  <a:srgbClr val="FF0000"/>
                </a:solidFill>
                <a:effectLst/>
                <a:latin typeface="Times New Roman" panose="02020603050405020304" pitchFamily="18" charset="0"/>
                <a:ea typeface="Times New Roman" panose="02020603050405020304" pitchFamily="18" charset="0"/>
              </a:rPr>
              <a:t>u</a:t>
            </a:r>
            <a:endParaRPr lang="vi-VN" sz="2800" b="1" i="1" dirty="0">
              <a:solidFill>
                <a:srgbClr val="FF0000"/>
              </a:solidFill>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4044462" y="708215"/>
            <a:ext cx="4982375" cy="1200329"/>
          </a:xfrm>
          <a:prstGeom prst="rect">
            <a:avLst/>
          </a:prstGeom>
          <a:noFill/>
        </p:spPr>
        <p:txBody>
          <a:bodyPr wrap="square">
            <a:spAutoFit/>
          </a:bodyPr>
          <a:lstStyle/>
          <a:p>
            <a:pPr algn="just"/>
            <a:r>
              <a:rPr lang="vi-VN" sz="2400" dirty="0">
                <a:latin typeface="Times New Roman" panose="02020603050405020304" pitchFamily="18" charset="0"/>
                <a:ea typeface="Arial" panose="020B0604020202020204" pitchFamily="34" charset="0"/>
                <a:cs typeface="Times New Roman" panose="02020603050405020304" pitchFamily="18" charset="0"/>
              </a:rPr>
              <a:t>Khí cầu là một phương tiện bay trên không, hoạt động bằng đốt khí nóng hoặc chứa các khí nhẹ.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p:cNvSpPr txBox="1"/>
          <p:nvPr/>
        </p:nvSpPr>
        <p:spPr>
          <a:xfrm>
            <a:off x="4757478" y="1908544"/>
            <a:ext cx="4302437" cy="2677656"/>
          </a:xfrm>
          <a:prstGeom prst="rect">
            <a:avLst/>
          </a:prstGeom>
          <a:noFill/>
        </p:spPr>
        <p:txBody>
          <a:bodyPr wrap="square">
            <a:spAutoFit/>
          </a:bodyPr>
          <a:lstStyle/>
          <a:p>
            <a:pPr algn="just"/>
            <a:r>
              <a:rPr lang="vi-VN" sz="2400" dirty="0">
                <a:latin typeface="Times New Roman" panose="02020603050405020304" pitchFamily="18" charset="0"/>
                <a:ea typeface="Arial" panose="020B0604020202020204" pitchFamily="34" charset="0"/>
                <a:cs typeface="Times New Roman" panose="02020603050405020304" pitchFamily="18" charset="0"/>
              </a:rPr>
              <a:t>Khinh khí cầu chứa các khí nhẹ như hydrogen, helium,... có thể bay lên cao trong khí quyển do các khí đó có tỉ khối nhỏ hơn nhiều so với không khí và nhờ vào lực đẩy Archimedes (Acsimet).</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02049" y="648882"/>
            <a:ext cx="3450457" cy="2385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2627058" y="1509166"/>
            <a:ext cx="3199583" cy="23422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Arrow: Right 8"/>
          <p:cNvSpPr/>
          <p:nvPr/>
        </p:nvSpPr>
        <p:spPr>
          <a:xfrm rot="20479661">
            <a:off x="701747" y="2770133"/>
            <a:ext cx="1978474" cy="1347901"/>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mol Fe</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Arrow: Left 9"/>
          <p:cNvSpPr/>
          <p:nvPr/>
        </p:nvSpPr>
        <p:spPr>
          <a:xfrm>
            <a:off x="5932966" y="1370632"/>
            <a:ext cx="2977116" cy="2236530"/>
          </a:xfrm>
          <a:prstGeom prst="lef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6,022.10</a:t>
            </a:r>
            <a:r>
              <a:rPr lang="en-US" sz="2800" b="1" baseline="30000" dirty="0">
                <a:solidFill>
                  <a:schemeClr val="bg1"/>
                </a:solidFill>
                <a:latin typeface="Times New Roman" panose="02020603050405020304" pitchFamily="18" charset="0"/>
                <a:cs typeface="Times New Roman" panose="02020603050405020304" pitchFamily="18" charset="0"/>
              </a:rPr>
              <a:t>23 </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nguyên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Fe</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5"/>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5100" y="928555"/>
            <a:ext cx="4292063" cy="4292063"/>
          </a:xfrm>
          <a:prstGeom prst="rect">
            <a:avLst/>
          </a:prstGeom>
        </p:spPr>
      </p:pic>
      <p:sp>
        <p:nvSpPr>
          <p:cNvPr id="11" name="TextBox 10"/>
          <p:cNvSpPr txBox="1"/>
          <p:nvPr/>
        </p:nvSpPr>
        <p:spPr>
          <a:xfrm>
            <a:off x="677537" y="174676"/>
            <a:ext cx="3146773" cy="830997"/>
          </a:xfrm>
          <a:prstGeom prst="rect">
            <a:avLst/>
          </a:prstGeom>
          <a:noFill/>
        </p:spPr>
        <p:txBody>
          <a:bodyPr wrap="square">
            <a:spAutoFit/>
          </a:bodyPr>
          <a:lstStyle/>
          <a:p>
            <a:r>
              <a:rPr lang="en-US" sz="4800" b="1" dirty="0">
                <a:solidFill>
                  <a:schemeClr val="accent4"/>
                </a:solidFill>
                <a:latin typeface="Times New Roman" panose="02020603050405020304" pitchFamily="18" charset="0"/>
                <a:cs typeface="Times New Roman" panose="02020603050405020304" pitchFamily="18" charset="0"/>
              </a:rPr>
              <a:t>E</a:t>
            </a:r>
            <a:r>
              <a:rPr lang="en-GB" sz="4800" b="1" dirty="0">
                <a:solidFill>
                  <a:schemeClr val="accent4"/>
                </a:solidFill>
                <a:latin typeface="Times New Roman" panose="02020603050405020304" pitchFamily="18" charset="0"/>
                <a:cs typeface="Times New Roman" panose="02020603050405020304" pitchFamily="18" charset="0"/>
              </a:rPr>
              <a:t>m đã học</a:t>
            </a:r>
            <a:endParaRPr lang="en-US" sz="4800" b="1" dirty="0"/>
          </a:p>
        </p:txBody>
      </p:sp>
      <p:sp>
        <p:nvSpPr>
          <p:cNvPr id="13" name="TextBox 12"/>
          <p:cNvSpPr txBox="1"/>
          <p:nvPr/>
        </p:nvSpPr>
        <p:spPr>
          <a:xfrm>
            <a:off x="3541923" y="928555"/>
            <a:ext cx="5348690" cy="3559308"/>
          </a:xfrm>
          <a:prstGeom prst="rect">
            <a:avLst/>
          </a:prstGeom>
          <a:noFill/>
        </p:spPr>
        <p:txBody>
          <a:bodyPr wrap="square">
            <a:spAutoFit/>
          </a:bodyPr>
          <a:lstStyle/>
          <a:p>
            <a:pPr marL="457200" marR="0" lvl="0" indent="-457200" algn="just">
              <a:lnSpc>
                <a:spcPct val="112000"/>
              </a:lnSpc>
              <a:spcBef>
                <a:spcPts val="0"/>
              </a:spcBef>
              <a:spcAft>
                <a:spcPts val="600"/>
              </a:spcAft>
              <a:buClr>
                <a:srgbClr val="000000"/>
              </a:buClr>
              <a:buSzPts val="1200"/>
              <a:buFont typeface="Wingdings" panose="05000000000000000000" pitchFamily="2" charset="2"/>
              <a:buChar char="q"/>
              <a:tabLst>
                <a:tab pos="255905" algn="l"/>
              </a:tabLst>
            </a:pPr>
            <a:r>
              <a:rPr lang="vi-VN"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 là lượng 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ấ</a:t>
            </a:r>
            <a:r>
              <a:rPr lang="vi-VN"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 có chứa 6,022</a:t>
            </a:r>
            <a:r>
              <a:rPr lang="en-US"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vi-VN" sz="2800" u="none" strike="noStrike" spc="0" baseline="30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a:t>
            </a:r>
            <a:r>
              <a:rPr lang="vi-VN"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nguyên tử hoặc phân tử chất đó.</a:t>
            </a:r>
            <a:endParaRPr lang="en-US"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a:lnSpc>
                <a:spcPct val="115000"/>
              </a:lnSpc>
              <a:spcAft>
                <a:spcPts val="600"/>
              </a:spcAft>
              <a:buSzPts val="1200"/>
              <a:buFont typeface="Wingdings" panose="05000000000000000000" pitchFamily="2" charset="2"/>
              <a:buChar char="q"/>
              <a:tabLst>
                <a:tab pos="252730" algn="l"/>
              </a:tabLst>
            </a:pPr>
            <a:r>
              <a:rPr lang="vi-VN"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mol </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 hiệu là M) của một chất là khối lượng tính bằng gam 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N nguyên tử hoặc phân tử chất đó.</a:t>
            </a:r>
            <a:endParaRPr lang="en-US"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5"/>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5100" y="928555"/>
            <a:ext cx="4292063" cy="4292063"/>
          </a:xfrm>
          <a:prstGeom prst="rect">
            <a:avLst/>
          </a:prstGeom>
        </p:spPr>
      </p:pic>
      <p:sp>
        <p:nvSpPr>
          <p:cNvPr id="11" name="TextBox 10"/>
          <p:cNvSpPr txBox="1"/>
          <p:nvPr/>
        </p:nvSpPr>
        <p:spPr>
          <a:xfrm>
            <a:off x="677537" y="174676"/>
            <a:ext cx="3146773" cy="830997"/>
          </a:xfrm>
          <a:prstGeom prst="rect">
            <a:avLst/>
          </a:prstGeom>
          <a:noFill/>
        </p:spPr>
        <p:txBody>
          <a:bodyPr wrap="square">
            <a:spAutoFit/>
          </a:bodyPr>
          <a:lstStyle/>
          <a:p>
            <a:r>
              <a:rPr lang="en-US" sz="4800" b="1" dirty="0">
                <a:solidFill>
                  <a:schemeClr val="accent4"/>
                </a:solidFill>
                <a:latin typeface="Times New Roman" panose="02020603050405020304" pitchFamily="18" charset="0"/>
                <a:cs typeface="Times New Roman" panose="02020603050405020304" pitchFamily="18" charset="0"/>
              </a:rPr>
              <a:t>E</a:t>
            </a:r>
            <a:r>
              <a:rPr lang="en-GB" sz="4800" b="1" dirty="0">
                <a:solidFill>
                  <a:schemeClr val="accent4"/>
                </a:solidFill>
                <a:latin typeface="Times New Roman" panose="02020603050405020304" pitchFamily="18" charset="0"/>
                <a:cs typeface="Times New Roman" panose="02020603050405020304" pitchFamily="18" charset="0"/>
              </a:rPr>
              <a:t>m đã học</a:t>
            </a:r>
            <a:endParaRPr lang="en-US" sz="4800" b="1" dirty="0"/>
          </a:p>
        </p:txBody>
      </p:sp>
      <p:sp>
        <p:nvSpPr>
          <p:cNvPr id="13" name="TextBox 12"/>
          <p:cNvSpPr txBox="1"/>
          <p:nvPr/>
        </p:nvSpPr>
        <p:spPr>
          <a:xfrm>
            <a:off x="3530905" y="1097500"/>
            <a:ext cx="5348690" cy="3025700"/>
          </a:xfrm>
          <a:prstGeom prst="rect">
            <a:avLst/>
          </a:prstGeom>
          <a:noFill/>
        </p:spPr>
        <p:txBody>
          <a:bodyPr wrap="square">
            <a:spAutoFit/>
          </a:bodyPr>
          <a:lstStyle/>
          <a:p>
            <a:pPr marL="457200" lvl="0" indent="-457200" algn="just">
              <a:lnSpc>
                <a:spcPct val="115000"/>
              </a:lnSpc>
              <a:spcAft>
                <a:spcPts val="600"/>
              </a:spcAft>
              <a:buSzPts val="1200"/>
              <a:buFont typeface="Wingdings" panose="05000000000000000000" pitchFamily="2" charset="2"/>
              <a:buChar char="q"/>
              <a:tabLst>
                <a:tab pos="250190" algn="l"/>
              </a:tabLs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 tích mol của chất khí là thể tích chiếm bởi N phân tử của chất khí đó. Ở điều kiện chuẩn (áp suất 1 bar, nhiệt độ 25 °C), thể tích mol của các chất khí đều bằng 24,79 lít.</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5"/>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328856" y="1064958"/>
            <a:ext cx="3380529" cy="3380529"/>
          </a:xfrm>
          <a:prstGeom prst="rect">
            <a:avLst/>
          </a:prstGeom>
        </p:spPr>
      </p:pic>
      <p:sp>
        <p:nvSpPr>
          <p:cNvPr id="11" name="TextBox 10"/>
          <p:cNvSpPr txBox="1"/>
          <p:nvPr/>
        </p:nvSpPr>
        <p:spPr>
          <a:xfrm>
            <a:off x="293715" y="233961"/>
            <a:ext cx="3146773" cy="830997"/>
          </a:xfrm>
          <a:prstGeom prst="rect">
            <a:avLst/>
          </a:prstGeom>
          <a:noFill/>
        </p:spPr>
        <p:txBody>
          <a:bodyPr wrap="square">
            <a:spAutoFit/>
          </a:bodyPr>
          <a:lstStyle/>
          <a:p>
            <a:r>
              <a:rPr lang="en-US" sz="4800" b="1" dirty="0">
                <a:solidFill>
                  <a:schemeClr val="accent4"/>
                </a:solidFill>
                <a:latin typeface="Times New Roman" panose="02020603050405020304" pitchFamily="18" charset="0"/>
                <a:cs typeface="Times New Roman" panose="02020603050405020304" pitchFamily="18" charset="0"/>
              </a:rPr>
              <a:t>E</a:t>
            </a:r>
            <a:r>
              <a:rPr lang="en-GB" sz="4800" b="1" dirty="0">
                <a:solidFill>
                  <a:schemeClr val="accent4"/>
                </a:solidFill>
                <a:latin typeface="Times New Roman" panose="02020603050405020304" pitchFamily="18" charset="0"/>
                <a:cs typeface="Times New Roman" panose="02020603050405020304" pitchFamily="18" charset="0"/>
              </a:rPr>
              <a:t>m đã học</a:t>
            </a:r>
            <a:endParaRPr lang="en-US" sz="4800" b="1" dirty="0"/>
          </a:p>
        </p:txBody>
      </p:sp>
      <mc:AlternateContent xmlns:mc="http://schemas.openxmlformats.org/markup-compatibility/2006">
        <mc:Choice xmlns:a14="http://schemas.microsoft.com/office/drawing/2010/main" Requires="a14">
          <p:sp>
            <p:nvSpPr>
              <p:cNvPr id="13" name="TextBox 12"/>
              <p:cNvSpPr txBox="1"/>
              <p:nvPr/>
            </p:nvSpPr>
            <p:spPr>
              <a:xfrm>
                <a:off x="2641096" y="842651"/>
                <a:ext cx="6124835" cy="4422942"/>
              </a:xfrm>
              <a:prstGeom prst="rect">
                <a:avLst/>
              </a:prstGeom>
              <a:noFill/>
            </p:spPr>
            <p:txBody>
              <a:bodyPr wrap="square">
                <a:spAutoFit/>
              </a:bodyPr>
              <a:lstStyle/>
              <a:p>
                <a:pPr marL="457200" lvl="0" indent="-457200" algn="just">
                  <a:spcAft>
                    <a:spcPts val="600"/>
                  </a:spcAft>
                  <a:buSzPts val="1200"/>
                  <a:buFont typeface="Wingdings" panose="05000000000000000000" pitchFamily="2" charset="2"/>
                  <a:buChar char="q"/>
                  <a:tabLst>
                    <a:tab pos="255905" algn="l"/>
                  </a:tabLs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 thức chuyển đổi giữa số mol (n) và khối lượng chất (m):</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 = </a:t>
                </a:r>
                <a14:m>
                  <m:oMath xmlns:m="http://schemas.openxmlformats.org/officeDocument/2006/math">
                    <m:box>
                      <m:boxPr>
                        <m:ctrlPr>
                          <a:rPr lang="en-US" sz="360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boxPr>
                      <m:e>
                        <m:argPr>
                          <m:argSz m:val="-1"/>
                        </m:argPr>
                        <m:f>
                          <m:fPr>
                            <m:ctrlPr>
                              <a:rPr lang="en-US" sz="360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m:t>
                            </m:r>
                          </m:den>
                        </m:f>
                        <m: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e>
                    </m:box>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(mol)</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600"/>
                  </a:spcAft>
                  <a:buSzPts val="1200"/>
                  <a:buFont typeface="Wingdings" panose="05000000000000000000" pitchFamily="2" charset="2"/>
                  <a:buChar char="q"/>
                  <a:tabLst>
                    <a:tab pos="255905" algn="l"/>
                  </a:tabLs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ông thức chuyển đổi giữa số mol (n) và thể tích của chất khí (V) ở điều kiện chuẩn: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 = </a:t>
                </a:r>
                <a14:m>
                  <m:oMath xmlns:m="http://schemas.openxmlformats.org/officeDocument/2006/math">
                    <m:box>
                      <m:box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boxPr>
                      <m:e>
                        <m:argPr>
                          <m:argSz m:val="-1"/>
                        </m:argPr>
                        <m:f>
                          <m:fPr>
                            <m:ctrlPr>
                              <a:rPr lang="en-US" sz="36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V</m:t>
                            </m:r>
                          </m:num>
                          <m:den>
                            <m: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24</m:t>
                            </m:r>
                            <m: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b="0" i="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79</m:t>
                            </m:r>
                          </m:den>
                        </m:f>
                        <m:r>
                          <a:rPr lang="en-US" sz="36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e>
                    </m:box>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(mol)</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600"/>
                  </a:spcAft>
                  <a:buSzPts val="1200"/>
                  <a:buFont typeface="Wingdings" panose="05000000000000000000" pitchFamily="2" charset="2"/>
                  <a:buChar char="q"/>
                  <a:tabLst>
                    <a:tab pos="255905" algn="l"/>
                  </a:tabLs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 thức tính tỉ khối của khí A đối với khí B: </a:t>
                </a:r>
                <a:r>
                  <a:rPr lang="en-US" sz="2800" dirty="0">
                    <a:solidFill>
                      <a:schemeClr val="tx1"/>
                    </a:solidFill>
                    <a:latin typeface="Times New Roman" panose="02020603050405020304" pitchFamily="18" charset="0"/>
                    <a:cs typeface="Times New Roman" panose="02020603050405020304" pitchFamily="18" charset="0"/>
                  </a:rPr>
                  <a:t>d</a:t>
                </a:r>
                <a:r>
                  <a:rPr lang="en-US" sz="2800" baseline="-25000" dirty="0" err="1">
                    <a:solidFill>
                      <a:schemeClr val="tx1"/>
                    </a:solidFill>
                    <a:latin typeface="Times New Roman" panose="02020603050405020304" pitchFamily="18" charset="0"/>
                    <a:cs typeface="Times New Roman" panose="02020603050405020304" pitchFamily="18" charset="0"/>
                  </a:rPr>
                  <a:t>A</a:t>
                </a:r>
                <a:r>
                  <a:rPr lang="en-US" sz="2800" baseline="-25000" dirty="0">
                    <a:solidFill>
                      <a:schemeClr val="tx1"/>
                    </a:solidFill>
                    <a:latin typeface="Times New Roman" panose="02020603050405020304" pitchFamily="18" charset="0"/>
                    <a:cs typeface="Times New Roman" panose="02020603050405020304" pitchFamily="18" charset="0"/>
                  </a:rPr>
                  <a:t>/B</a:t>
                </a:r>
                <a:r>
                  <a:rPr lang="en-US" sz="28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a:solidFill>
                              <a:schemeClr val="tx1"/>
                            </a:solidFill>
                            <a:latin typeface="Cambria Math" panose="02040503050406030204" pitchFamily="18" charset="0"/>
                            <a:cs typeface="Arial" panose="020B0604020202020204" pitchFamily="34" charset="0"/>
                          </a:rPr>
                        </m:ctrlPr>
                      </m:fPr>
                      <m:num>
                        <m:r>
                          <m:rPr>
                            <m:nor/>
                          </m:rPr>
                          <a:rPr lang="en-US" sz="2800" dirty="0">
                            <a:solidFill>
                              <a:schemeClr val="tx1"/>
                            </a:solidFill>
                            <a:latin typeface="Times New Roman" panose="02020603050405020304" pitchFamily="18" charset="0"/>
                            <a:cs typeface="Times New Roman" panose="02020603050405020304" pitchFamily="18" charset="0"/>
                          </a:rPr>
                          <m:t>M</m:t>
                        </m:r>
                        <m:r>
                          <m:rPr>
                            <m:nor/>
                          </m:rPr>
                          <a:rPr lang="en-US" sz="2800" baseline="-25000" dirty="0">
                            <a:solidFill>
                              <a:schemeClr val="tx1"/>
                            </a:solidFill>
                            <a:latin typeface="Times New Roman" panose="02020603050405020304" pitchFamily="18" charset="0"/>
                            <a:cs typeface="Times New Roman" panose="02020603050405020304" pitchFamily="18" charset="0"/>
                          </a:rPr>
                          <m:t>A</m:t>
                        </m:r>
                      </m:num>
                      <m:den>
                        <m:r>
                          <m:rPr>
                            <m:nor/>
                          </m:rPr>
                          <a:rPr lang="en-US" sz="2800" dirty="0">
                            <a:solidFill>
                              <a:schemeClr val="tx1"/>
                            </a:solidFill>
                            <a:latin typeface="Times New Roman" panose="02020603050405020304" pitchFamily="18" charset="0"/>
                            <a:cs typeface="Times New Roman" panose="02020603050405020304" pitchFamily="18" charset="0"/>
                          </a:rPr>
                          <m:t>M</m:t>
                        </m:r>
                        <m:r>
                          <m:rPr>
                            <m:nor/>
                          </m:rPr>
                          <a:rPr lang="en-US" sz="2800" baseline="-25000" dirty="0">
                            <a:solidFill>
                              <a:schemeClr val="tx1"/>
                            </a:solidFill>
                            <a:latin typeface="Times New Roman" panose="02020603050405020304" pitchFamily="18" charset="0"/>
                            <a:cs typeface="Times New Roman" panose="02020603050405020304" pitchFamily="18" charset="0"/>
                          </a:rPr>
                          <m:t>B</m:t>
                        </m:r>
                      </m:den>
                    </m:f>
                  </m:oMath>
                </a14:m>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just">
                  <a:spcAft>
                    <a:spcPts val="600"/>
                  </a:spcAft>
                  <a:buSzPts val="1200"/>
                  <a:buFont typeface="Wingdings" panose="05000000000000000000" pitchFamily="2" charset="2"/>
                  <a:buChar char="q"/>
                  <a:tabLst>
                    <a:tab pos="255905" algn="l"/>
                  </a:tabLst>
                </a:pPr>
                <a:endParaRPr lang="en-US" sz="28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2641096" y="842651"/>
                <a:ext cx="6124835" cy="4422942"/>
              </a:xfrm>
              <a:prstGeom prst="rect">
                <a:avLst/>
              </a:prstGeom>
              <a:blipFill rotWithShape="1">
                <a:blip r:embed="rId2"/>
                <a:stretch>
                  <a:fillRect l="-2" r="6" b="4"/>
                </a:stretch>
              </a:blipFill>
            </p:spPr>
            <p:txBody>
              <a:bodyPr/>
              <a:lstStyle/>
              <a:p>
                <a:r>
                  <a:rPr lang="en-US" altLang="en-US">
                    <a:noFill/>
                  </a:rPr>
                  <a:t> </a:t>
                </a:r>
              </a:p>
            </p:txBody>
          </p:sp>
        </mc:Fallback>
      </mc:AlternateContent>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3561907" y="805759"/>
            <a:ext cx="2933098" cy="2280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Arrow: Right 14"/>
          <p:cNvSpPr/>
          <p:nvPr/>
        </p:nvSpPr>
        <p:spPr>
          <a:xfrm>
            <a:off x="761045" y="979250"/>
            <a:ext cx="2609476" cy="209449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6,022.10</a:t>
            </a:r>
            <a:r>
              <a:rPr lang="en-US" sz="2800" b="1" baseline="30000" dirty="0">
                <a:solidFill>
                  <a:srgbClr val="FF0000"/>
                </a:solidFill>
                <a:latin typeface="Times New Roman" panose="02020603050405020304" pitchFamily="18" charset="0"/>
                <a:cs typeface="Times New Roman" panose="02020603050405020304" pitchFamily="18" charset="0"/>
              </a:rPr>
              <a:t>23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H</a:t>
            </a:r>
            <a:r>
              <a:rPr lang="en-US" sz="2800" b="1" baseline="-25000" dirty="0">
                <a:solidFill>
                  <a:srgbClr val="FF0000"/>
                </a:solidFill>
                <a:latin typeface="Times New Roman" panose="02020603050405020304" pitchFamily="18" charset="0"/>
                <a:cs typeface="Times New Roman" panose="02020603050405020304" pitchFamily="18" charset="0"/>
              </a:rPr>
              <a:t>2</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Arrow: Left 15"/>
          <p:cNvSpPr/>
          <p:nvPr/>
        </p:nvSpPr>
        <p:spPr>
          <a:xfrm rot="1270539">
            <a:off x="6277708" y="2309638"/>
            <a:ext cx="2328531" cy="1692892"/>
          </a:xfrm>
          <a:prstGeom prst="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mol H</a:t>
            </a:r>
            <a:r>
              <a:rPr lang="en-US" sz="2800" b="1" baseline="-25000" dirty="0">
                <a:solidFill>
                  <a:schemeClr val="tx1"/>
                </a:solidFill>
                <a:latin typeface="Times New Roman" panose="02020603050405020304" pitchFamily="18" charset="0"/>
                <a:cs typeface="Times New Roman" panose="02020603050405020304" pitchFamily="18" charset="0"/>
              </a:rPr>
              <a:t>2</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71450" y="3626995"/>
            <a:ext cx="6380913" cy="1200329"/>
          </a:xfrm>
          <a:prstGeom prst="rect">
            <a:avLst/>
          </a:prstGeom>
          <a:noFill/>
        </p:spPr>
        <p:txBody>
          <a:bodyPr wrap="square">
            <a:spAutoFit/>
          </a:bodyPr>
          <a:lstStyle/>
          <a:p>
            <a:pPr algn="l"/>
            <a:r>
              <a:rPr lang="en-US" sz="2400" b="1" i="0" u="sng" dirty="0" err="1">
                <a:effectLst/>
                <a:latin typeface="Times New Roman" panose="02020603050405020304" pitchFamily="18" charset="0"/>
                <a:cs typeface="Times New Roman" panose="02020603050405020304" pitchFamily="18" charset="0"/>
              </a:rPr>
              <a:t>Chú</a:t>
            </a:r>
            <a:r>
              <a:rPr lang="en-US" sz="2400" b="1" i="0" u="sng" dirty="0">
                <a:effectLst/>
                <a:latin typeface="Times New Roman" panose="02020603050405020304" pitchFamily="18" charset="0"/>
                <a:cs typeface="Times New Roman" panose="02020603050405020304" pitchFamily="18" charset="0"/>
              </a:rPr>
              <a:t> ý:</a:t>
            </a:r>
            <a:r>
              <a:rPr lang="en-US" sz="2400" b="0" i="0" u="sng"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Phân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biệt</a:t>
            </a:r>
            <a:r>
              <a:rPr lang="en-US" sz="2400" b="1" i="0" dirty="0">
                <a:effectLst/>
                <a:latin typeface="Times New Roman" panose="02020603050405020304" pitchFamily="18" charset="0"/>
                <a:cs typeface="Times New Roman" panose="02020603050405020304" pitchFamily="18" charset="0"/>
              </a:rPr>
              <a:t> ý </a:t>
            </a:r>
            <a:r>
              <a:rPr lang="en-US" sz="2400" b="1" i="0" dirty="0" err="1">
                <a:effectLst/>
                <a:latin typeface="Times New Roman" panose="02020603050405020304" pitchFamily="18" charset="0"/>
                <a:cs typeface="Times New Roman" panose="02020603050405020304" pitchFamily="18" charset="0"/>
              </a:rPr>
              <a:t>nghĩa</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của</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hai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cách</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viết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sau</a:t>
            </a:r>
            <a:endParaRPr lang="en-US" sz="2400" b="1"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effectLst/>
                <a:latin typeface="Times New Roman" panose="02020603050405020304" pitchFamily="18" charset="0"/>
                <a:cs typeface="Times New Roman" panose="02020603050405020304" pitchFamily="18" charset="0"/>
              </a:rPr>
              <a:t> 1 mol H: </a:t>
            </a:r>
            <a:r>
              <a:rPr lang="en-US" sz="2400" b="1" i="0" dirty="0" err="1">
                <a:effectLst/>
                <a:latin typeface="Times New Roman" panose="02020603050405020304" pitchFamily="18" charset="0"/>
                <a:cs typeface="Times New Roman" panose="02020603050405020304" pitchFamily="18" charset="0"/>
              </a:rPr>
              <a:t>Chỉ</a:t>
            </a:r>
            <a:r>
              <a:rPr lang="en-US" sz="2400" b="1" i="0" dirty="0">
                <a:effectLst/>
                <a:latin typeface="Times New Roman" panose="02020603050405020304" pitchFamily="18" charset="0"/>
                <a:cs typeface="Times New Roman" panose="02020603050405020304" pitchFamily="18" charset="0"/>
              </a:rPr>
              <a:t> 1 mol </a:t>
            </a:r>
            <a:r>
              <a:rPr lang="en-US" sz="2400" b="1" i="0" dirty="0" err="1">
                <a:effectLst/>
                <a:latin typeface="Times New Roman" panose="02020603050405020304" pitchFamily="18" charset="0"/>
                <a:cs typeface="Times New Roman" panose="02020603050405020304" pitchFamily="18" charset="0"/>
              </a:rPr>
              <a:t>nguyên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tử</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hidro</a:t>
            </a:r>
            <a:r>
              <a:rPr lang="en-US" sz="2400" b="1" i="0" dirty="0">
                <a:effectLst/>
                <a:latin typeface="Times New Roman" panose="02020603050405020304" pitchFamily="18" charset="0"/>
                <a:cs typeface="Times New Roman" panose="02020603050405020304" pitchFamily="18" charset="0"/>
              </a:rPr>
              <a:t>.</a:t>
            </a:r>
            <a:endParaRPr lang="en-US" sz="2400" b="1" i="0" dirty="0">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400" b="1" i="0" dirty="0">
                <a:effectLst/>
                <a:latin typeface="Times New Roman" panose="02020603050405020304" pitchFamily="18" charset="0"/>
                <a:cs typeface="Times New Roman" panose="02020603050405020304" pitchFamily="18" charset="0"/>
              </a:rPr>
              <a:t> 1 mol H</a:t>
            </a:r>
            <a:r>
              <a:rPr lang="en-US" sz="2400" b="1" i="0" baseline="-25000" dirty="0">
                <a:effectLst/>
                <a:latin typeface="Times New Roman" panose="02020603050405020304" pitchFamily="18" charset="0"/>
                <a:cs typeface="Times New Roman" panose="02020603050405020304" pitchFamily="18" charset="0"/>
              </a:rPr>
              <a:t>2</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Chỉ</a:t>
            </a:r>
            <a:r>
              <a:rPr lang="en-US" sz="2400" b="1" i="0" dirty="0">
                <a:effectLst/>
                <a:latin typeface="Times New Roman" panose="02020603050405020304" pitchFamily="18" charset="0"/>
                <a:cs typeface="Times New Roman" panose="02020603050405020304" pitchFamily="18" charset="0"/>
              </a:rPr>
              <a:t> 1 mol </a:t>
            </a:r>
            <a:r>
              <a:rPr lang="en-US" sz="2400" b="1" i="0" dirty="0" err="1">
                <a:effectLst/>
                <a:latin typeface="Times New Roman" panose="02020603050405020304" pitchFamily="18" charset="0"/>
                <a:cs typeface="Times New Roman" panose="02020603050405020304" pitchFamily="18" charset="0"/>
              </a:rPr>
              <a:t>phân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tử</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hidro</a:t>
            </a:r>
            <a:r>
              <a:rPr lang="en-US" sz="2400" b="1" i="0" dirty="0">
                <a:effectLst/>
                <a:latin typeface="Times New Roman" panose="02020603050405020304" pitchFamily="18" charset="0"/>
                <a:cs typeface="Times New Roman" panose="02020603050405020304" pitchFamily="18" charset="0"/>
              </a:rPr>
              <a:t>.</a:t>
            </a:r>
            <a:endParaRPr lang="en-US" sz="2400" b="1" i="0" dirty="0">
              <a:effectLst/>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2627060" y="1438265"/>
            <a:ext cx="3199581" cy="2266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Arrow: Right 11"/>
          <p:cNvSpPr/>
          <p:nvPr/>
        </p:nvSpPr>
        <p:spPr>
          <a:xfrm>
            <a:off x="287079" y="1656539"/>
            <a:ext cx="2244288" cy="183042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mol H</a:t>
            </a:r>
            <a:r>
              <a:rPr lang="en-US" sz="2800" b="1" baseline="-25000" dirty="0">
                <a:solidFill>
                  <a:schemeClr val="tx1"/>
                </a:solidFill>
                <a:latin typeface="Times New Roman" panose="02020603050405020304" pitchFamily="18" charset="0"/>
                <a:cs typeface="Times New Roman" panose="02020603050405020304" pitchFamily="18" charset="0"/>
              </a:rPr>
              <a:t>2</a:t>
            </a:r>
            <a:r>
              <a:rPr lang="en-US" sz="2800" b="1" dirty="0">
                <a:solidFill>
                  <a:schemeClr val="tx1"/>
                </a:solidFill>
                <a:latin typeface="Times New Roman" panose="02020603050405020304" pitchFamily="18" charset="0"/>
                <a:cs typeface="Times New Roman" panose="02020603050405020304" pitchFamily="18" charset="0"/>
              </a:rPr>
              <a:t>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3" name="Arrow: Left 12"/>
          <p:cNvSpPr/>
          <p:nvPr/>
        </p:nvSpPr>
        <p:spPr>
          <a:xfrm>
            <a:off x="5922334" y="1381723"/>
            <a:ext cx="2977116" cy="2236530"/>
          </a:xfrm>
          <a:prstGeom prst="lef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6,022.10</a:t>
            </a:r>
            <a:r>
              <a:rPr lang="en-US" sz="2800" b="1" baseline="30000" dirty="0">
                <a:solidFill>
                  <a:schemeClr val="bg1"/>
                </a:solidFill>
                <a:latin typeface="Times New Roman" panose="02020603050405020304" pitchFamily="18" charset="0"/>
                <a:cs typeface="Times New Roman" panose="02020603050405020304" pitchFamily="18" charset="0"/>
              </a:rPr>
              <a:t>23 </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H</a:t>
            </a:r>
            <a:r>
              <a:rPr lang="en-US" sz="2800" b="1" baseline="-25000" dirty="0">
                <a:solidFill>
                  <a:schemeClr val="bg1"/>
                </a:solidFill>
                <a:latin typeface="Times New Roman" panose="02020603050405020304" pitchFamily="18" charset="0"/>
                <a:cs typeface="Times New Roman" panose="02020603050405020304" pitchFamily="18" charset="0"/>
              </a:rPr>
              <a:t>2</a:t>
            </a:r>
            <a:r>
              <a:rPr lang="en-US" sz="2800" b="1" dirty="0">
                <a:solidFill>
                  <a:schemeClr val="bg1"/>
                </a:solidFill>
                <a:latin typeface="Times New Roman" panose="02020603050405020304" pitchFamily="18" charset="0"/>
                <a:cs typeface="Times New Roman" panose="02020603050405020304" pitchFamily="18" charset="0"/>
              </a:rPr>
              <a:t>O</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13431</Words>
  <Application>WPS Slides</Application>
  <PresentationFormat>On-screen Show (16:9)</PresentationFormat>
  <Paragraphs>754</Paragraphs>
  <Slides>72</Slides>
  <Notes>24</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72</vt:i4>
      </vt:variant>
    </vt:vector>
  </HeadingPairs>
  <TitlesOfParts>
    <vt:vector size="95" baseType="lpstr">
      <vt:lpstr>Arial</vt:lpstr>
      <vt:lpstr>SimSun</vt:lpstr>
      <vt:lpstr>Wingdings</vt:lpstr>
      <vt:lpstr>Livvic</vt:lpstr>
      <vt:lpstr>Roboto Condensed Light</vt:lpstr>
      <vt:lpstr>Fira Sans Extra Condensed Medium</vt:lpstr>
      <vt:lpstr>Zilla Slab Light</vt:lpstr>
      <vt:lpstr>Oswald Light</vt:lpstr>
      <vt:lpstr>Englebert</vt:lpstr>
      <vt:lpstr>Arial</vt:lpstr>
      <vt:lpstr>Times New Roman</vt:lpstr>
      <vt:lpstr>Calibri</vt:lpstr>
      <vt:lpstr>Cambria Math</vt:lpstr>
      <vt:lpstr>Oswald SemiBold</vt:lpstr>
      <vt:lpstr>Segoe Print</vt:lpstr>
      <vt:lpstr>Open Sans</vt:lpstr>
      <vt:lpstr>Courier New</vt:lpstr>
      <vt:lpstr>Symbol</vt:lpstr>
      <vt:lpstr>Microsoft YaHei</vt:lpstr>
      <vt:lpstr>Arial Unicode MS</vt:lpstr>
      <vt:lpstr>Calibri Light</vt:lpstr>
      <vt:lpstr>Times</vt:lpstr>
      <vt:lpstr>Office Theme</vt:lpstr>
      <vt:lpstr>PowerPoint 演示文稿</vt:lpstr>
      <vt:lpstr>MỤC TIÊU</vt:lpstr>
      <vt:lpstr>PowerPoint 演示文稿</vt:lpstr>
      <vt:lpstr>KHÁI  NIỆM MOL</vt:lpstr>
      <vt:lpstr>PowerPoint 演示文稿</vt:lpstr>
      <vt:lpstr>PowerPoint 演示文稿</vt:lpstr>
      <vt:lpstr>PowerPoint 演示文稿</vt:lpstr>
      <vt:lpstr>PowerPoint 演示文稿</vt:lpstr>
      <vt:lpstr>PowerPoint 演示文稿</vt:lpstr>
      <vt:lpstr>Mol là lượng chất có chứa 6,022.1023 hạt vi mô (nguyên tử hoặc phân tử) của chất đó.  - Số 6,022.1023 được gọi là số Avogadro, kí hiệu là 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KHỐI LƯỢNG MOL</vt:lpstr>
      <vt:lpstr>HOẠT ĐỘNG</vt:lpstr>
      <vt:lpstr>PowerPoint 演示文稿</vt:lpstr>
      <vt:lpstr>PowerPoint 演示文稿</vt:lpstr>
      <vt:lpstr>PowerPoint 演示文稿</vt:lpstr>
      <vt:lpstr>PowerPoint 演示文稿</vt:lpstr>
      <vt:lpstr>- Khối lượng mol (kí hiệu là M) của một chất là khối lượng tính bằng gam của N nguyên tử hoặc phân tử chất đó.  - Đơn vị khối lượng mol là: gam/mol </vt:lpstr>
      <vt:lpstr>Khối lượng mol nguyên tử hay phân tử của một chất có cùng trị số với khối lượng nguyên tử hay phân tử chất đó tính theo đơn vị amu.</vt:lpstr>
      <vt:lpstr>Luyện tập 2</vt:lpstr>
      <vt:lpstr>PowerPoint 演示文稿</vt:lpstr>
      <vt:lpstr>Bài tập 1: Tính khối lượng mol của các chất sau:</vt:lpstr>
      <vt:lpstr>CHUYỂN ĐỔI GIỮA SỐ MOL CHẤT VÀ KHỐI LƯỢNG</vt:lpstr>
      <vt:lpstr>Đốt cháy hoàn toàn 6 gam carbon trong khí oxygen. Tính số mol carbon đã bị đốt cháy, biết khối lượng mol của carbon là 12 gam/mol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THỂ TÍCH MOL CHẤT KHÍ</vt:lpstr>
      <vt:lpstr>HOẠT ĐỘNG</vt:lpstr>
      <vt:lpstr>PowerPoint 演示文稿</vt:lpstr>
      <vt:lpstr>PowerPoint 演示文稿</vt:lpstr>
      <vt:lpstr>PowerPoint 演示文稿</vt:lpstr>
      <vt:lpstr>Thể tích mol của chất khí là thể tích chiếm bởi N phân tử của chất khí đó.</vt:lpstr>
      <vt:lpstr>SO2</vt:lpstr>
      <vt:lpstr>PowerPoint 演示文稿</vt:lpstr>
      <vt:lpstr>CHUYỂN ĐỔI GIỮA LƯỢNG CHẤT VÀ THỂ TÍCH CHẤT KHÍ</vt:lpstr>
      <vt:lpstr>HOẠT ĐỘNG</vt:lpstr>
      <vt:lpstr>PowerPoint 演示文稿</vt:lpstr>
      <vt:lpstr>PowerPoint 演示文稿</vt:lpstr>
      <vt:lpstr>PowerPoint 演示文稿</vt:lpstr>
      <vt:lpstr>PowerPoint 演示文稿</vt:lpstr>
      <vt:lpstr>TỈ KHỐI  CỦA CHẤT KHÍ</vt:lpstr>
      <vt:lpstr>HOẠT ĐỘNG</vt:lpstr>
      <vt:lpstr>PowerPoint 演示文稿</vt:lpstr>
      <vt:lpstr>PowerPoint 演示文稿</vt:lpstr>
      <vt:lpstr>PowerPoint 演示文稿</vt:lpstr>
      <vt:lpstr>PowerPoint 演示文稿</vt:lpstr>
      <vt:lpstr>CHIA SẼ KIẾN THỨC</vt:lpstr>
      <vt:lpstr>PowerPoint 演示文稿</vt:lpstr>
      <vt:lpstr>PowerPoint 演示文稿</vt:lpstr>
      <vt:lpstr>PowerPoint 演示文稿</vt:lpstr>
      <vt:lpstr>PowerPoint 演示文稿</vt:lpstr>
      <vt:lpstr>TÔI TỎA SÁNG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dc:title>
  <dc:creator>THANH TOAN</dc:creator>
  <cp:lastModifiedBy>HOA HOÀNG</cp:lastModifiedBy>
  <cp:revision>106</cp:revision>
  <dcterms:created xsi:type="dcterms:W3CDTF">2025-05-11T11:16:08Z</dcterms:created>
  <dcterms:modified xsi:type="dcterms:W3CDTF">2025-05-11T11:16:20Z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A1CD3E7944D742B1B5234445C7CFDBF4_13</vt:lpwstr>
  </property>
  <property fmtid="{D5CDD505-2E9C-101B-9397-08002B2CF9AE}" pid="3" name="KSOProductBuildVer">
    <vt:lpwstr>1033-12.2.0.20795</vt:lpwstr>
  </property>
</Properties>
</file>