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A82BA7-E964-46CD-B546-C2300DF042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BA82BA7-E964-46CD-B546-C2300DF042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BA82BA7-E964-46CD-B546-C2300DF042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BA82BA7-E964-46CD-B546-C2300DF042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BA82BA7-E964-46CD-B546-C2300DF042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4BA82BA7-E964-46CD-B546-C2300DF0428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4BA82BA7-E964-46CD-B546-C2300DF0428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BA82BA7-E964-46CD-B546-C2300DF042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BA82BA7-E964-46CD-B546-C2300DF042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BA82BA7-E964-46CD-B546-C2300DF042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BA82BA7-E964-46CD-B546-C2300DF042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4BA82BA7-E964-46CD-B546-C2300DF042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4BA82BA7-E964-46CD-B546-C2300DF0428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A82BA7-E964-46CD-B546-C2300DF0428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BA82BA7-E964-46CD-B546-C2300DF0428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BA82BA7-E964-46CD-B546-C2300DF042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BA82BA7-E964-46CD-B546-C2300DF042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8DE0B-7957-421B-8F92-1F4CE738B9A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BA82BA7-E964-46CD-B546-C2300DF04288}" type="datetimeFigureOut">
              <a:rPr lang="en-US" smtClean="0"/>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3A8DE0B-7957-421B-8F92-1F4CE738B9A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jpeg"/><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ÁC BIỆN PHÁP SƠ CẤP CỨU KHI BỊ RỐI LOẠN THÂN NH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43775" y="0"/>
            <a:ext cx="48482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ứ tự các lớp của da từ ngoài vào trong | Vin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577"/>
            <a:ext cx="5213023" cy="38414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4840" y="758074"/>
            <a:ext cx="7428616" cy="2133599"/>
          </a:xfrm>
        </p:spPr>
        <p:txBody>
          <a:bodyPr>
            <a:noAutofit/>
          </a:bodyPr>
          <a:lstStyle/>
          <a:p>
            <a:pPr algn="ctr">
              <a:lnSpc>
                <a:spcPct val="115000"/>
              </a:lnSpc>
              <a:spcAft>
                <a:spcPts val="800"/>
              </a:spcAft>
            </a:pPr>
            <a:r>
              <a:rPr lang="en-US" sz="4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6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 36 </a:t>
            </a:r>
            <a:br>
              <a:rPr lang="en-US" sz="46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br>
            <a:r>
              <a:rPr lang="en-US" sz="46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DA VÀ ĐIỀU HÒA THÂN NHIỆT Ở NGƯỜI</a:t>
            </a:r>
            <a:endParaRPr lang="en-US" sz="4600" dirty="0">
              <a:effectLst/>
              <a:latin typeface="Times New Roman" panose="02020603050405020304" pitchFamily="18" charset="0"/>
              <a:ea typeface="Arial" panose="020B0604020202020204" pitchFamily="34"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4" name="Picture 4" descr="Hạ thân nhiệt chỉ huy là gì và ứng dụng thế nào? | Vinme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618517"/>
            <a:ext cx="3224118" cy="296519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hân nhiệt con người đang giảm dần theo thời gian"/>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960013" y="618516"/>
            <a:ext cx="3622387" cy="296519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ăng thân nhiệt: tin tức, hình ảnh, video, bình luận mớ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34691"/>
            <a:ext cx="3224118" cy="2535527"/>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Tăng thân nhiệt có nguy hiểm không, nguyên nhân và cách chữa tr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012" y="3739572"/>
            <a:ext cx="3622387" cy="2730645"/>
          </a:xfrm>
          <a:prstGeom prst="rect">
            <a:avLst/>
          </a:prstGeom>
          <a:noFill/>
          <a:extLst>
            <a:ext uri="{909E8E84-426E-40DD-AFC4-6F175D3DCCD1}">
              <a14:hiddenFill xmlns:a14="http://schemas.microsoft.com/office/drawing/2010/main">
                <a:solidFill>
                  <a:srgbClr val="FFFFFF"/>
                </a:solidFill>
              </a14:hiddenFill>
            </a:ext>
          </a:extLst>
        </p:spPr>
      </p:pic>
      <p:sp>
        <p:nvSpPr>
          <p:cNvPr id="4" name="Star: 7 Points 3"/>
          <p:cNvSpPr/>
          <p:nvPr/>
        </p:nvSpPr>
        <p:spPr>
          <a:xfrm>
            <a:off x="4137894" y="1653309"/>
            <a:ext cx="3716482" cy="4331855"/>
          </a:xfrm>
          <a:prstGeom prst="star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b="1" dirty="0">
                <a:latin typeface="Times New Roman" panose="02020603050405020304" pitchFamily="18" charset="0"/>
                <a:cs typeface="Times New Roman" panose="02020603050405020304" pitchFamily="18" charset="0"/>
              </a:rPr>
              <a:t>THÂN NHIỆT LÀ GÌ?</a:t>
            </a:r>
            <a:endParaRPr lang="en-US" sz="4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18" y="198263"/>
            <a:ext cx="11526981" cy="868538"/>
          </a:xfrm>
        </p:spPr>
        <p:txBody>
          <a:bodyPr>
            <a:normAutofit fontScale="90000"/>
          </a:bodyPr>
          <a:lstStyle/>
          <a:p>
            <a:r>
              <a:rPr lang="en-US" dirty="0">
                <a:latin typeface="Times New Roman" panose="02020603050405020304" pitchFamily="18" charset="0"/>
                <a:cs typeface="Times New Roman" panose="02020603050405020304" pitchFamily="18" charset="0"/>
              </a:rPr>
              <a:t>Quan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36.2,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0" y="1066801"/>
            <a:ext cx="5892800" cy="5888181"/>
          </a:xfrm>
          <a:prstGeom prst="rect">
            <a:avLst/>
          </a:prstGeom>
        </p:spPr>
      </p:pic>
      <p:sp>
        <p:nvSpPr>
          <p:cNvPr id="8" name="Content Placeholder 7"/>
          <p:cNvSpPr>
            <a:spLocks noGrp="1"/>
          </p:cNvSpPr>
          <p:nvPr>
            <p:ph sz="quarter" idx="13"/>
          </p:nvPr>
        </p:nvSpPr>
        <p:spPr>
          <a:xfrm>
            <a:off x="5892800" y="1609712"/>
            <a:ext cx="6299200" cy="3304034"/>
          </a:xfrm>
        </p:spPr>
        <p:txBody>
          <a:bodyPr>
            <a:normAutofit lnSpcReduction="10000"/>
          </a:bodyPr>
          <a:lstStyle/>
          <a:p>
            <a:pPr marL="0" indent="0" algn="ctr">
              <a:buNone/>
            </a:pP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PHT</a:t>
            </a:r>
            <a:endParaRPr lang="en-US" sz="1800" b="1" dirty="0">
              <a:effectLst/>
              <a:latin typeface="Times New Roman" panose="02020603050405020304" pitchFamily="18" charset="0"/>
              <a:ea typeface="Arial" panose="020B0604020202020204" pitchFamily="34" charset="0"/>
              <a:cs typeface="Times New Roman" panose="02020603050405020304" pitchFamily="18" charset="0"/>
            </a:endParaRPr>
          </a:p>
          <a:p>
            <a:pPr marL="0" indent="0">
              <a:buNone/>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sao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nhiệt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bước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chẩn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bệnh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pPr marL="0" indent="0">
              <a:buNone/>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Quan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36.2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biết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nóng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mạch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máu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dưới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da,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tuyến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mồ</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hôi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dựng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lông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thế</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nào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pPr marL="0" indent="0">
              <a:buNone/>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3:</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Nêu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nguyên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phương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pháp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chống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nóng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gợi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bảng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36.4.</a:t>
            </a:r>
            <a:endParaRPr lang="en-US" sz="1800" dirty="0">
              <a:effectLst/>
              <a:latin typeface="Times New Roman" panose="02020603050405020304" pitchFamily="18" charset="0"/>
              <a:ea typeface="Arial" panose="020B0604020202020204" pitchFamily="34" charset="0"/>
            </a:endParaRPr>
          </a:p>
          <a:p>
            <a:pPr marL="0" indent="0">
              <a:buNone/>
            </a:pPr>
            <a:endParaRPr lang="en-US" sz="1800" dirty="0">
              <a:effectLst/>
              <a:latin typeface="Times New Roman" panose="02020603050405020304" pitchFamily="18" charset="0"/>
              <a:ea typeface="Arial" panose="020B0604020202020204" pitchFamily="34" charset="0"/>
            </a:endParaRPr>
          </a:p>
          <a:p>
            <a:pPr marL="0" indent="0">
              <a:buNone/>
            </a:pPr>
            <a:endParaRPr lang="en-US" sz="1800" dirty="0">
              <a:effectLst/>
              <a:latin typeface="Times New Roman" panose="02020603050405020304" pitchFamily="18" charset="0"/>
              <a:ea typeface="Arial" panose="020B0604020202020204" pitchFamily="34" charset="0"/>
            </a:endParaRPr>
          </a:p>
          <a:p>
            <a:endParaRPr lang="en-US" dirty="0"/>
          </a:p>
        </p:txBody>
      </p:sp>
      <p:graphicFrame>
        <p:nvGraphicFramePr>
          <p:cNvPr id="11" name="Table 11"/>
          <p:cNvGraphicFramePr>
            <a:graphicFrameLocks noGrp="1"/>
          </p:cNvGraphicFramePr>
          <p:nvPr/>
        </p:nvGraphicFramePr>
        <p:xfrm>
          <a:off x="5892800" y="4900396"/>
          <a:ext cx="6326907" cy="2054586"/>
        </p:xfrm>
        <a:graphic>
          <a:graphicData uri="http://schemas.openxmlformats.org/drawingml/2006/table">
            <a:tbl>
              <a:tblPr firstRow="1" bandRow="1">
                <a:tableStyleId>{5C22544A-7EE6-4342-B048-85BDC9FD1C3A}</a:tableStyleId>
              </a:tblPr>
              <a:tblGrid>
                <a:gridCol w="2108969"/>
                <a:gridCol w="2108969"/>
                <a:gridCol w="2108969"/>
              </a:tblGrid>
              <a:tr h="517189">
                <a:tc>
                  <a:txBody>
                    <a:bodyPr/>
                    <a:lstStyle/>
                    <a:p>
                      <a:endParaRPr lang="en-US" dirty="0"/>
                    </a:p>
                  </a:txBody>
                  <a:tcPr/>
                </a:tc>
                <a:tc>
                  <a:txBody>
                    <a:bodyPr/>
                    <a:lstStyle/>
                    <a:p>
                      <a:r>
                        <a:rPr lang="en-US" dirty="0" err="1"/>
                        <a:t>Cảm</a:t>
                      </a:r>
                      <a:r>
                        <a:rPr lang="en-US" dirty="0"/>
                        <a:t> </a:t>
                      </a:r>
                      <a:r>
                        <a:rPr lang="en-US" dirty="0" err="1"/>
                        <a:t>nóng</a:t>
                      </a:r>
                      <a:endParaRPr lang="en-US" dirty="0"/>
                    </a:p>
                  </a:txBody>
                  <a:tcPr/>
                </a:tc>
                <a:tc>
                  <a:txBody>
                    <a:bodyPr/>
                    <a:lstStyle/>
                    <a:p>
                      <a:r>
                        <a:rPr lang="en-US" dirty="0" err="1"/>
                        <a:t>Cảm</a:t>
                      </a:r>
                      <a:r>
                        <a:rPr lang="en-US" dirty="0"/>
                        <a:t> </a:t>
                      </a:r>
                      <a:r>
                        <a:rPr lang="en-US" dirty="0" err="1"/>
                        <a:t>lạnh</a:t>
                      </a:r>
                      <a:endParaRPr lang="en-US" dirty="0"/>
                    </a:p>
                  </a:txBody>
                  <a:tcPr/>
                </a:tc>
              </a:tr>
              <a:tr h="517189">
                <a:tc>
                  <a:txBody>
                    <a:bodyPr/>
                    <a:lstStyle/>
                    <a:p>
                      <a:r>
                        <a:rPr lang="en-US" dirty="0" err="1"/>
                        <a:t>Biểu</a:t>
                      </a:r>
                      <a:r>
                        <a:rPr lang="en-US" dirty="0"/>
                        <a:t> </a:t>
                      </a:r>
                      <a:r>
                        <a:rPr lang="en-US" dirty="0" err="1"/>
                        <a:t>hiện</a:t>
                      </a:r>
                      <a:endParaRPr lang="en-US" dirty="0"/>
                    </a:p>
                  </a:txBody>
                  <a:tcPr/>
                </a:tc>
                <a:tc>
                  <a:txBody>
                    <a:bodyPr/>
                    <a:lstStyle/>
                    <a:p>
                      <a:endParaRPr lang="en-US"/>
                    </a:p>
                  </a:txBody>
                  <a:tcPr/>
                </a:tc>
                <a:tc>
                  <a:txBody>
                    <a:bodyPr/>
                    <a:lstStyle/>
                    <a:p>
                      <a:endParaRPr lang="en-US"/>
                    </a:p>
                  </a:txBody>
                  <a:tcPr/>
                </a:tc>
              </a:tr>
              <a:tr h="510104">
                <a:tc>
                  <a:txBody>
                    <a:bodyPr/>
                    <a:lstStyle/>
                    <a:p>
                      <a:r>
                        <a:rPr lang="en-US" dirty="0" err="1"/>
                        <a:t>Nguyên</a:t>
                      </a:r>
                      <a:r>
                        <a:rPr lang="en-US" dirty="0"/>
                        <a:t> </a:t>
                      </a:r>
                      <a:r>
                        <a:rPr lang="en-US" dirty="0" err="1"/>
                        <a:t>nhân</a:t>
                      </a:r>
                      <a:endParaRPr lang="en-US" dirty="0"/>
                    </a:p>
                  </a:txBody>
                  <a:tcPr/>
                </a:tc>
                <a:tc>
                  <a:txBody>
                    <a:bodyPr/>
                    <a:lstStyle/>
                    <a:p>
                      <a:endParaRPr lang="en-US" dirty="0"/>
                    </a:p>
                  </a:txBody>
                  <a:tcPr/>
                </a:tc>
                <a:tc>
                  <a:txBody>
                    <a:bodyPr/>
                    <a:lstStyle/>
                    <a:p>
                      <a:endParaRPr lang="en-US" dirty="0"/>
                    </a:p>
                  </a:txBody>
                  <a:tcPr/>
                </a:tc>
              </a:tr>
              <a:tr h="510104">
                <a:tc>
                  <a:txBody>
                    <a:bodyPr/>
                    <a:lstStyle/>
                    <a:p>
                      <a:r>
                        <a:rPr lang="en-US" dirty="0" err="1"/>
                        <a:t>Cách</a:t>
                      </a:r>
                      <a:r>
                        <a:rPr lang="en-US" dirty="0"/>
                        <a:t> </a:t>
                      </a:r>
                      <a:r>
                        <a:rPr lang="en-US" dirty="0" err="1"/>
                        <a:t>phòng</a:t>
                      </a:r>
                      <a:r>
                        <a:rPr lang="en-US" dirty="0"/>
                        <a:t> </a:t>
                      </a:r>
                      <a:r>
                        <a:rPr lang="en-US" dirty="0" err="1"/>
                        <a:t>chống</a:t>
                      </a:r>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07530"/>
            <a:ext cx="10364451" cy="959271"/>
          </a:xfrm>
        </p:spPr>
        <p:txBody>
          <a:bodyPr/>
          <a:lstStyle/>
          <a:p>
            <a:r>
              <a:rPr lang="en-US" dirty="0"/>
              <a:t>ĐÁP ÁN</a:t>
            </a:r>
            <a:endParaRPr lang="en-US" dirty="0"/>
          </a:p>
        </p:txBody>
      </p:sp>
      <p:sp>
        <p:nvSpPr>
          <p:cNvPr id="5" name="TextBox 4"/>
          <p:cNvSpPr txBox="1"/>
          <p:nvPr/>
        </p:nvSpPr>
        <p:spPr>
          <a:xfrm>
            <a:off x="340659" y="794496"/>
            <a:ext cx="6813176" cy="5781583"/>
          </a:xfrm>
          <a:prstGeom prst="rect">
            <a:avLst/>
          </a:prstGeom>
          <a:noFill/>
        </p:spPr>
        <p:txBody>
          <a:bodyPr wrap="square">
            <a:spAutoFit/>
          </a:bodyPr>
          <a:lstStyle/>
          <a:p>
            <a:pPr algn="just">
              <a:lnSpc>
                <a:spcPct val="107000"/>
              </a:lnSpc>
              <a:spcBef>
                <a:spcPts val="600"/>
              </a:spcBef>
              <a:spcAft>
                <a:spcPts val="600"/>
              </a:spcAft>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sao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đo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nhiệt</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bước</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đầu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chẩn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đoán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bệnh</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 thân nhiệt là bước đầu của việc chẩn đoán bệnh vì: Ở người bình thường, thân nhiệt duy trì ổn định ở mức 36,3 – 37,3 </a:t>
            </a:r>
            <a:r>
              <a:rPr lang="vi-VN"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Khi thân nhiệt ở dưới 36 </a:t>
            </a:r>
            <a:r>
              <a:rPr lang="vi-VN"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hoặc từ 38 </a:t>
            </a:r>
            <a:r>
              <a:rPr lang="vi-VN"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trở lên là biểu hiện trạng thái sức khỏe của cơ thể không bình thường. Do đó, đo thân nhiệt được xem là bước đầu tiên giúp chẩn đoán, sàng lọc nhanh chóng và đơn giản trước khi thực hiện các bước tiếp theo.</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2: Quan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sát</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36.2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biết</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nóng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lạnh</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mạch</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máu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dưới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da,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tuyến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mồ</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hôi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dựng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lông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thế</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nào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trời nóng, các mạch máu dưới da dãn, tuyến mồ hôi tăng tiết mồ hôi, các cơ dựng lông dãn.</a:t>
            </a:r>
            <a:endParaRPr lang="en-US" sz="18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trời lạnh, các mạch máu dưới da co, tuyến mồ hôi ngừng tiết mồ hôi, các cơ dựng lông co.</a:t>
            </a:r>
            <a:endParaRPr lang="en-US" sz="18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3: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Nêu</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nguyên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phương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pháp</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chống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nóng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lạnh</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gợi</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1800" b="1" dirty="0" err="1">
                <a:effectLst/>
                <a:latin typeface="Times New Roman" panose="02020603050405020304" pitchFamily="18" charset="0"/>
                <a:ea typeface="Arial" panose="020B0604020202020204" pitchFamily="34" charset="0"/>
                <a:cs typeface="Times New Roman" panose="02020603050405020304" pitchFamily="18" charset="0"/>
              </a:rPr>
              <a:t>bảng</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36.4.</a:t>
            </a:r>
            <a:endParaRPr lang="en-US" sz="1800" b="1" dirty="0">
              <a:effectLst/>
              <a:latin typeface="Times New Roman" panose="02020603050405020304" pitchFamily="18" charset="0"/>
              <a:ea typeface="Arial" panose="020B0604020202020204" pitchFamily="34" charset="0"/>
            </a:endParaRPr>
          </a:p>
        </p:txBody>
      </p:sp>
      <p:graphicFrame>
        <p:nvGraphicFramePr>
          <p:cNvPr id="6" name="Table 5"/>
          <p:cNvGraphicFramePr>
            <a:graphicFrameLocks noGrp="1"/>
          </p:cNvGraphicFramePr>
          <p:nvPr/>
        </p:nvGraphicFramePr>
        <p:xfrm>
          <a:off x="7277173" y="1066801"/>
          <a:ext cx="4798285" cy="5509278"/>
        </p:xfrm>
        <a:graphic>
          <a:graphicData uri="http://schemas.openxmlformats.org/drawingml/2006/table">
            <a:tbl>
              <a:tblPr firstRow="1" firstCol="1" bandRow="1">
                <a:tableStyleId>{5C22544A-7EE6-4342-B048-85BDC9FD1C3A}</a:tableStyleId>
              </a:tblPr>
              <a:tblGrid>
                <a:gridCol w="733387"/>
                <a:gridCol w="1725856"/>
                <a:gridCol w="2339042"/>
              </a:tblGrid>
              <a:tr h="420291">
                <a:tc>
                  <a:txBody>
                    <a:bodyPr/>
                    <a:lstStyle/>
                    <a:p>
                      <a:pPr marL="30480" marR="30480" algn="just">
                        <a:lnSpc>
                          <a:spcPct val="115000"/>
                        </a:lnSpc>
                        <a:spcBef>
                          <a:spcPts val="200"/>
                        </a:spcBef>
                        <a:spcAft>
                          <a:spcPts val="200"/>
                        </a:spcAft>
                      </a:pPr>
                      <a:r>
                        <a:rPr lang="vi-VN" sz="1400">
                          <a:effectLst/>
                          <a:latin typeface="+mj-lt"/>
                        </a:rPr>
                        <a:t> </a:t>
                      </a:r>
                      <a:endParaRPr lang="en-US" sz="200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r>
                        <a:rPr lang="vi-VN" sz="1400">
                          <a:effectLst/>
                          <a:latin typeface="+mj-lt"/>
                        </a:rPr>
                        <a:t>Cảm nóng</a:t>
                      </a:r>
                      <a:endParaRPr lang="en-US" sz="200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r>
                        <a:rPr lang="vi-VN" sz="1400">
                          <a:effectLst/>
                          <a:latin typeface="+mj-lt"/>
                        </a:rPr>
                        <a:t>Cảm lạnh</a:t>
                      </a:r>
                      <a:endParaRPr lang="en-US" sz="2000">
                        <a:effectLst/>
                        <a:latin typeface="+mj-lt"/>
                        <a:ea typeface="Arial" panose="020B0604020202020204" pitchFamily="34" charset="0"/>
                      </a:endParaRPr>
                    </a:p>
                  </a:txBody>
                  <a:tcPr marL="0" marR="0" marT="0" marB="0"/>
                </a:tc>
              </a:tr>
              <a:tr h="1875983">
                <a:tc>
                  <a:txBody>
                    <a:bodyPr/>
                    <a:lstStyle/>
                    <a:p>
                      <a:pPr marL="30480" marR="30480" algn="just">
                        <a:lnSpc>
                          <a:spcPct val="115000"/>
                        </a:lnSpc>
                        <a:spcBef>
                          <a:spcPts val="200"/>
                        </a:spcBef>
                        <a:spcAft>
                          <a:spcPts val="200"/>
                        </a:spcAft>
                      </a:pPr>
                      <a:r>
                        <a:rPr lang="vi-VN" sz="1400">
                          <a:effectLst/>
                          <a:latin typeface="+mj-lt"/>
                        </a:rPr>
                        <a:t>Biểu hiện</a:t>
                      </a:r>
                      <a:endParaRPr lang="en-US" sz="2000">
                        <a:effectLst/>
                        <a:latin typeface="+mj-lt"/>
                        <a:ea typeface="Arial" panose="020B0604020202020204" pitchFamily="34" charset="0"/>
                      </a:endParaRPr>
                    </a:p>
                  </a:txBody>
                  <a:tcPr marL="0" marR="0" marT="0" marB="0" anchor="ctr"/>
                </a:tc>
                <a:tc>
                  <a:txBody>
                    <a:bodyPr/>
                    <a:lstStyle/>
                    <a:p>
                      <a:pPr marL="30480" marR="30480" algn="just">
                        <a:lnSpc>
                          <a:spcPct val="115000"/>
                        </a:lnSpc>
                        <a:spcBef>
                          <a:spcPts val="200"/>
                        </a:spcBef>
                        <a:spcAft>
                          <a:spcPts val="200"/>
                        </a:spcAft>
                      </a:pPr>
                      <a:r>
                        <a:rPr lang="vi-VN" sz="1400" dirty="0">
                          <a:effectLst/>
                          <a:latin typeface="+mj-lt"/>
                        </a:rPr>
                        <a:t>Cảm giác nóng bừng, môi khô, mồ hôi</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nhiều, đau đầu, chóng mặt, da ửng đỏ,</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tim đập nhanh, buồn nôn,…</a:t>
                      </a:r>
                      <a:endParaRPr lang="en-US" sz="2000" dirty="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r>
                        <a:rPr lang="vi-VN" sz="1400" dirty="0">
                          <a:effectLst/>
                          <a:latin typeface="+mj-lt"/>
                        </a:rPr>
                        <a:t>Chảy nước mũi hoặc nghẹt mũi, ho, đau</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họng, đau nhức cơ thể, hắt xì, sưng hạch</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bạch huyết, đau đầu,…</a:t>
                      </a:r>
                      <a:endParaRPr lang="en-US" sz="2000" dirty="0">
                        <a:effectLst/>
                        <a:latin typeface="+mj-lt"/>
                        <a:ea typeface="Arial" panose="020B0604020202020204" pitchFamily="34" charset="0"/>
                      </a:endParaRPr>
                    </a:p>
                  </a:txBody>
                  <a:tcPr marL="0" marR="0" marT="0" marB="0"/>
                </a:tc>
              </a:tr>
              <a:tr h="1435913">
                <a:tc>
                  <a:txBody>
                    <a:bodyPr/>
                    <a:lstStyle/>
                    <a:p>
                      <a:pPr marL="30480" marR="30480" algn="just">
                        <a:lnSpc>
                          <a:spcPct val="115000"/>
                        </a:lnSpc>
                        <a:spcBef>
                          <a:spcPts val="200"/>
                        </a:spcBef>
                        <a:spcAft>
                          <a:spcPts val="200"/>
                        </a:spcAft>
                      </a:pPr>
                      <a:r>
                        <a:rPr lang="vi-VN" sz="1400">
                          <a:effectLst/>
                          <a:latin typeface="+mj-lt"/>
                        </a:rPr>
                        <a:t>Nguyên</a:t>
                      </a:r>
                      <a:endParaRPr lang="en-US" sz="2000">
                        <a:effectLst/>
                        <a:latin typeface="+mj-lt"/>
                      </a:endParaRPr>
                    </a:p>
                    <a:p>
                      <a:pPr marL="30480" marR="30480" algn="just">
                        <a:lnSpc>
                          <a:spcPct val="115000"/>
                        </a:lnSpc>
                        <a:spcBef>
                          <a:spcPts val="200"/>
                        </a:spcBef>
                        <a:spcAft>
                          <a:spcPts val="200"/>
                        </a:spcAft>
                      </a:pPr>
                      <a:r>
                        <a:rPr lang="vi-VN" sz="1400">
                          <a:effectLst/>
                          <a:latin typeface="+mj-lt"/>
                        </a:rPr>
                        <a:t>nhân</a:t>
                      </a:r>
                      <a:endParaRPr lang="en-US" sz="2000">
                        <a:effectLst/>
                        <a:latin typeface="+mj-lt"/>
                        <a:ea typeface="Arial" panose="020B0604020202020204" pitchFamily="34" charset="0"/>
                      </a:endParaRPr>
                    </a:p>
                  </a:txBody>
                  <a:tcPr marL="0" marR="0" marT="0" marB="0" anchor="ctr"/>
                </a:tc>
                <a:tc>
                  <a:txBody>
                    <a:bodyPr/>
                    <a:lstStyle/>
                    <a:p>
                      <a:pPr marL="30480" marR="30480" algn="just">
                        <a:lnSpc>
                          <a:spcPct val="115000"/>
                        </a:lnSpc>
                        <a:spcBef>
                          <a:spcPts val="200"/>
                        </a:spcBef>
                        <a:spcAft>
                          <a:spcPts val="200"/>
                        </a:spcAft>
                      </a:pPr>
                      <a:r>
                        <a:rPr lang="vi-VN" sz="1400" dirty="0">
                          <a:effectLst/>
                          <a:latin typeface="+mj-lt"/>
                        </a:rPr>
                        <a:t>Do ở dưới trời nắng quá lâu; không</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uống đủ nước khi trời nắng nóng;…</a:t>
                      </a:r>
                      <a:endParaRPr lang="en-US" sz="2000" dirty="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r>
                        <a:rPr lang="vi-VN" sz="1400">
                          <a:effectLst/>
                          <a:latin typeface="+mj-lt"/>
                        </a:rPr>
                        <a:t>Do ở trong môi trường lạnh quá lâu; do thời tiết thay đổi đột ngột, do virus gây bệnh ở</a:t>
                      </a:r>
                      <a:endParaRPr lang="en-US" sz="2000">
                        <a:effectLst/>
                        <a:latin typeface="+mj-lt"/>
                      </a:endParaRPr>
                    </a:p>
                    <a:p>
                      <a:pPr marL="30480" marR="30480" algn="just">
                        <a:lnSpc>
                          <a:spcPct val="115000"/>
                        </a:lnSpc>
                        <a:spcBef>
                          <a:spcPts val="200"/>
                        </a:spcBef>
                        <a:spcAft>
                          <a:spcPts val="200"/>
                        </a:spcAft>
                      </a:pPr>
                      <a:r>
                        <a:rPr lang="vi-VN" sz="1400">
                          <a:effectLst/>
                          <a:latin typeface="+mj-lt"/>
                        </a:rPr>
                        <a:t>đường hô hấp;…</a:t>
                      </a:r>
                      <a:endParaRPr lang="en-US" sz="2000">
                        <a:effectLst/>
                        <a:latin typeface="+mj-lt"/>
                        <a:ea typeface="Arial" panose="020B0604020202020204" pitchFamily="34" charset="0"/>
                      </a:endParaRPr>
                    </a:p>
                  </a:txBody>
                  <a:tcPr marL="0" marR="0" marT="0" marB="0"/>
                </a:tc>
              </a:tr>
              <a:tr h="1777091">
                <a:tc>
                  <a:txBody>
                    <a:bodyPr/>
                    <a:lstStyle/>
                    <a:p>
                      <a:pPr marL="30480" marR="30480" algn="just">
                        <a:lnSpc>
                          <a:spcPct val="115000"/>
                        </a:lnSpc>
                        <a:spcBef>
                          <a:spcPts val="200"/>
                        </a:spcBef>
                        <a:spcAft>
                          <a:spcPts val="200"/>
                        </a:spcAft>
                      </a:pPr>
                      <a:r>
                        <a:rPr lang="vi-VN" sz="1400">
                          <a:effectLst/>
                          <a:latin typeface="+mj-lt"/>
                        </a:rPr>
                        <a:t>Cách</a:t>
                      </a:r>
                      <a:endParaRPr lang="en-US" sz="2000">
                        <a:effectLst/>
                        <a:latin typeface="+mj-lt"/>
                      </a:endParaRPr>
                    </a:p>
                    <a:p>
                      <a:pPr marL="30480" marR="30480" algn="just">
                        <a:lnSpc>
                          <a:spcPct val="115000"/>
                        </a:lnSpc>
                        <a:spcBef>
                          <a:spcPts val="200"/>
                        </a:spcBef>
                        <a:spcAft>
                          <a:spcPts val="200"/>
                        </a:spcAft>
                      </a:pPr>
                      <a:r>
                        <a:rPr lang="vi-VN" sz="1400">
                          <a:effectLst/>
                          <a:latin typeface="+mj-lt"/>
                        </a:rPr>
                        <a:t>phòng</a:t>
                      </a:r>
                      <a:endParaRPr lang="en-US" sz="2000">
                        <a:effectLst/>
                        <a:latin typeface="+mj-lt"/>
                      </a:endParaRPr>
                    </a:p>
                    <a:p>
                      <a:pPr marL="30480" marR="30480" algn="just">
                        <a:lnSpc>
                          <a:spcPct val="115000"/>
                        </a:lnSpc>
                        <a:spcBef>
                          <a:spcPts val="200"/>
                        </a:spcBef>
                        <a:spcAft>
                          <a:spcPts val="200"/>
                        </a:spcAft>
                      </a:pPr>
                      <a:r>
                        <a:rPr lang="vi-VN" sz="1400">
                          <a:effectLst/>
                          <a:latin typeface="+mj-lt"/>
                        </a:rPr>
                        <a:t>chống</a:t>
                      </a:r>
                      <a:endParaRPr lang="en-US" sz="2000">
                        <a:effectLst/>
                        <a:latin typeface="+mj-lt"/>
                        <a:ea typeface="Arial" panose="020B0604020202020204" pitchFamily="34" charset="0"/>
                      </a:endParaRPr>
                    </a:p>
                  </a:txBody>
                  <a:tcPr marL="0" marR="0" marT="0" marB="0" anchor="ctr"/>
                </a:tc>
                <a:tc>
                  <a:txBody>
                    <a:bodyPr/>
                    <a:lstStyle/>
                    <a:p>
                      <a:pPr marL="30480" marR="30480" algn="just">
                        <a:lnSpc>
                          <a:spcPct val="115000"/>
                        </a:lnSpc>
                        <a:spcBef>
                          <a:spcPts val="200"/>
                        </a:spcBef>
                        <a:spcAft>
                          <a:spcPts val="200"/>
                        </a:spcAft>
                      </a:pPr>
                      <a:r>
                        <a:rPr lang="vi-VN" sz="1400">
                          <a:effectLst/>
                          <a:latin typeface="+mj-lt"/>
                        </a:rPr>
                        <a:t>Nên che nắng, uống đủ nước, tránh ánh nắng trực tiếp vào vùng sau gáy, hạn</a:t>
                      </a:r>
                      <a:endParaRPr lang="en-US" sz="2000">
                        <a:effectLst/>
                        <a:latin typeface="+mj-lt"/>
                      </a:endParaRPr>
                    </a:p>
                    <a:p>
                      <a:pPr marL="30480" marR="30480" algn="just">
                        <a:lnSpc>
                          <a:spcPct val="115000"/>
                        </a:lnSpc>
                        <a:spcBef>
                          <a:spcPts val="200"/>
                        </a:spcBef>
                        <a:spcAft>
                          <a:spcPts val="200"/>
                        </a:spcAft>
                      </a:pPr>
                      <a:r>
                        <a:rPr lang="vi-VN" sz="1400">
                          <a:effectLst/>
                          <a:latin typeface="+mj-lt"/>
                        </a:rPr>
                        <a:t>chế ra ngoài khi trời nắng nóng,…</a:t>
                      </a:r>
                      <a:endParaRPr lang="en-US" sz="200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r>
                        <a:rPr lang="vi-VN" sz="1400" dirty="0">
                          <a:effectLst/>
                          <a:latin typeface="+mj-lt"/>
                        </a:rPr>
                        <a:t>Cần vệ sinh mũi, miệng sạch sẽ, súc họng</a:t>
                      </a:r>
                      <a:endParaRPr lang="en-US" sz="2000" dirty="0">
                        <a:effectLst/>
                        <a:latin typeface="+mj-lt"/>
                      </a:endParaRPr>
                    </a:p>
                    <a:p>
                      <a:pPr marL="30480" marR="30480" algn="just">
                        <a:lnSpc>
                          <a:spcPct val="115000"/>
                        </a:lnSpc>
                        <a:spcBef>
                          <a:spcPts val="200"/>
                        </a:spcBef>
                        <a:spcAft>
                          <a:spcPts val="200"/>
                        </a:spcAft>
                      </a:pPr>
                      <a:r>
                        <a:rPr lang="vi-VN" sz="1400" dirty="0">
                          <a:effectLst/>
                          <a:latin typeface="+mj-lt"/>
                        </a:rPr>
                        <a:t>bằng nước muối sinh lí 2 – 4 lần/ngày, uống nước ấm, giữ ấm cho cơ thể,…</a:t>
                      </a:r>
                      <a:endParaRPr lang="en-US" sz="2000" dirty="0">
                        <a:effectLst/>
                        <a:latin typeface="+mj-lt"/>
                        <a:ea typeface="Arial" panose="020B0604020202020204" pitchFamily="34" charset="0"/>
                      </a:endParaRPr>
                    </a:p>
                  </a:txBody>
                  <a:tcPr marL="0" marR="0" marT="0" marB="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364" y="1995055"/>
            <a:ext cx="11499272" cy="42302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solidFill>
                  <a:srgbClr val="FF0000"/>
                </a:solidFill>
              </a:rPr>
              <a:t>Kết</a:t>
            </a:r>
            <a:r>
              <a:rPr lang="en-US" dirty="0">
                <a:solidFill>
                  <a:srgbClr val="FF0000"/>
                </a:solidFill>
              </a:rPr>
              <a:t> </a:t>
            </a:r>
            <a:r>
              <a:rPr lang="en-US" dirty="0" err="1">
                <a:solidFill>
                  <a:srgbClr val="FF0000"/>
                </a:solidFill>
              </a:rPr>
              <a:t>luận</a:t>
            </a:r>
            <a:endParaRPr lang="en-US" dirty="0">
              <a:solidFill>
                <a:srgbClr val="FF0000"/>
              </a:solidFill>
            </a:endParaRPr>
          </a:p>
        </p:txBody>
      </p:sp>
      <p:sp>
        <p:nvSpPr>
          <p:cNvPr id="3" name="Content Placeholder 2"/>
          <p:cNvSpPr>
            <a:spLocks noGrp="1"/>
          </p:cNvSpPr>
          <p:nvPr>
            <p:ph sz="quarter" idx="13"/>
          </p:nvPr>
        </p:nvSpPr>
        <p:spPr/>
        <p:txBody>
          <a:bodyPr>
            <a:normAutofit lnSpcReduction="10000"/>
          </a:bodyPr>
          <a:lstStyle/>
          <a:p>
            <a:pPr marL="342900" lvl="0" indent="-342900" algn="just" fontAlgn="base">
              <a:lnSpc>
                <a:spcPct val="107000"/>
              </a:lnSpc>
              <a:buClr>
                <a:srgbClr val="000000"/>
              </a:buClr>
              <a:buSzPts val="1300"/>
              <a:buFont typeface="Symbol" panose="05050102010706020507" pitchFamily="18" charset="2"/>
              <a:buChar char="-"/>
            </a:pP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duy</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trì</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ổn</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nhờ</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hòa</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a:t>
            </a:r>
            <a:endPar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07000"/>
              </a:lnSpc>
              <a:spcAft>
                <a:spcPts val="800"/>
              </a:spcAft>
              <a:buClr>
                <a:srgbClr val="000000"/>
              </a:buClr>
              <a:buSzPts val="1300"/>
              <a:buFont typeface="Symbol" panose="05050102010706020507" pitchFamily="18" charset="2"/>
              <a:buChar char="-"/>
            </a:pP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Con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nóng</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áo</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phù</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nghiệt</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574" y="107529"/>
            <a:ext cx="10364451" cy="1093742"/>
          </a:xfrm>
        </p:spPr>
        <p:txBody>
          <a:bodyPr>
            <a:normAutofit/>
          </a:bodyPr>
          <a:lstStyle/>
          <a:p>
            <a:r>
              <a:rPr lang="en-US" dirty="0" err="1"/>
              <a:t>Thảo</a:t>
            </a:r>
            <a:r>
              <a:rPr lang="en-US" dirty="0"/>
              <a:t> </a:t>
            </a:r>
            <a:r>
              <a:rPr lang="en-US" dirty="0" err="1"/>
              <a:t>luận</a:t>
            </a:r>
            <a:r>
              <a:rPr lang="en-US" dirty="0"/>
              <a:t> </a:t>
            </a:r>
            <a:r>
              <a:rPr lang="en-US" dirty="0" err="1"/>
              <a:t>nhóm</a:t>
            </a:r>
            <a:r>
              <a:rPr lang="en-US" dirty="0"/>
              <a:t> 2, </a:t>
            </a:r>
            <a:r>
              <a:rPr lang="en-US" dirty="0" err="1"/>
              <a:t>quan</a:t>
            </a:r>
            <a:r>
              <a:rPr lang="en-US" dirty="0"/>
              <a:t> </a:t>
            </a:r>
            <a:r>
              <a:rPr lang="en-US" dirty="0" err="1"/>
              <a:t>sát</a:t>
            </a:r>
            <a:r>
              <a:rPr lang="en-US" dirty="0"/>
              <a:t> </a:t>
            </a:r>
            <a:r>
              <a:rPr lang="en-US" dirty="0" err="1"/>
              <a:t>hình</a:t>
            </a:r>
            <a:r>
              <a:rPr lang="en-US" dirty="0"/>
              <a:t> 36.2 </a:t>
            </a:r>
            <a:r>
              <a:rPr lang="en-US" dirty="0" err="1"/>
              <a:t>hoàn</a:t>
            </a:r>
            <a:r>
              <a:rPr lang="en-US" dirty="0"/>
              <a:t> </a:t>
            </a:r>
            <a:r>
              <a:rPr lang="en-US" dirty="0" err="1"/>
              <a:t>thành</a:t>
            </a:r>
            <a:r>
              <a:rPr lang="en-US" dirty="0"/>
              <a:t> </a:t>
            </a:r>
            <a:r>
              <a:rPr lang="en-US" dirty="0" err="1"/>
              <a:t>nội</a:t>
            </a:r>
            <a:r>
              <a:rPr lang="en-US" dirty="0"/>
              <a:t> dung </a:t>
            </a:r>
            <a:r>
              <a:rPr lang="en-US" dirty="0" err="1"/>
              <a:t>bảng</a:t>
            </a:r>
            <a:r>
              <a:rPr lang="en-US" dirty="0"/>
              <a:t> </a:t>
            </a:r>
            <a:endParaRPr lang="en-US" dirty="0"/>
          </a:p>
        </p:txBody>
      </p:sp>
      <p:graphicFrame>
        <p:nvGraphicFramePr>
          <p:cNvPr id="5" name="Table 5"/>
          <p:cNvGraphicFramePr>
            <a:graphicFrameLocks noGrp="1"/>
          </p:cNvGraphicFramePr>
          <p:nvPr>
            <p:ph sz="quarter" idx="13"/>
          </p:nvPr>
        </p:nvGraphicFramePr>
        <p:xfrm>
          <a:off x="5892799" y="1341385"/>
          <a:ext cx="6182658" cy="2373324"/>
        </p:xfrm>
        <a:graphic>
          <a:graphicData uri="http://schemas.openxmlformats.org/drawingml/2006/table">
            <a:tbl>
              <a:tblPr firstRow="1" bandRow="1">
                <a:tableStyleId>{5C22544A-7EE6-4342-B048-85BDC9FD1C3A}</a:tableStyleId>
              </a:tblPr>
              <a:tblGrid>
                <a:gridCol w="2060886"/>
                <a:gridCol w="2060886"/>
                <a:gridCol w="2060886"/>
              </a:tblGrid>
              <a:tr h="597579">
                <a:tc>
                  <a:txBody>
                    <a:bodyPr/>
                    <a:lstStyle/>
                    <a:p>
                      <a:r>
                        <a:rPr lang="en-US" dirty="0" err="1"/>
                        <a:t>Bộ</a:t>
                      </a:r>
                      <a:r>
                        <a:rPr lang="en-US" dirty="0"/>
                        <a:t> </a:t>
                      </a:r>
                      <a:r>
                        <a:rPr lang="en-US" dirty="0" err="1"/>
                        <a:t>Phận</a:t>
                      </a:r>
                      <a:endParaRPr lang="en-US" dirty="0"/>
                    </a:p>
                  </a:txBody>
                  <a:tcPr/>
                </a:tc>
                <a:tc>
                  <a:txBody>
                    <a:bodyPr/>
                    <a:lstStyle/>
                    <a:p>
                      <a:r>
                        <a:rPr lang="en-US" dirty="0"/>
                        <a:t>Khi </a:t>
                      </a:r>
                      <a:r>
                        <a:rPr lang="en-US" dirty="0" err="1"/>
                        <a:t>nhiệt</a:t>
                      </a:r>
                      <a:r>
                        <a:rPr lang="en-US" dirty="0"/>
                        <a:t> </a:t>
                      </a:r>
                      <a:r>
                        <a:rPr lang="en-US" dirty="0" err="1"/>
                        <a:t>độ</a:t>
                      </a:r>
                      <a:r>
                        <a:rPr lang="en-US" dirty="0"/>
                        <a:t> </a:t>
                      </a:r>
                      <a:r>
                        <a:rPr lang="en-US" dirty="0" err="1"/>
                        <a:t>môi</a:t>
                      </a:r>
                      <a:r>
                        <a:rPr lang="en-US" dirty="0"/>
                        <a:t> </a:t>
                      </a:r>
                      <a:r>
                        <a:rPr lang="en-US" dirty="0" err="1"/>
                        <a:t>trường</a:t>
                      </a:r>
                      <a:r>
                        <a:rPr lang="en-US" dirty="0"/>
                        <a:t> </a:t>
                      </a:r>
                      <a:r>
                        <a:rPr lang="en-US" dirty="0" err="1"/>
                        <a:t>thấp</a:t>
                      </a:r>
                      <a:endParaRPr lang="en-US" dirty="0"/>
                    </a:p>
                  </a:txBody>
                  <a:tcPr/>
                </a:tc>
                <a:tc>
                  <a:txBody>
                    <a:bodyPr/>
                    <a:lstStyle/>
                    <a:p>
                      <a:r>
                        <a:rPr lang="en-US" dirty="0"/>
                        <a:t>Khi </a:t>
                      </a:r>
                      <a:r>
                        <a:rPr lang="en-US" dirty="0" err="1"/>
                        <a:t>nhiệt</a:t>
                      </a:r>
                      <a:r>
                        <a:rPr lang="en-US" dirty="0"/>
                        <a:t> </a:t>
                      </a:r>
                      <a:r>
                        <a:rPr lang="en-US" dirty="0" err="1"/>
                        <a:t>độ</a:t>
                      </a:r>
                      <a:r>
                        <a:rPr lang="en-US" dirty="0"/>
                        <a:t> </a:t>
                      </a:r>
                      <a:r>
                        <a:rPr lang="en-US" dirty="0" err="1"/>
                        <a:t>môi</a:t>
                      </a:r>
                      <a:r>
                        <a:rPr lang="en-US" dirty="0"/>
                        <a:t> </a:t>
                      </a:r>
                      <a:r>
                        <a:rPr lang="en-US" dirty="0" err="1"/>
                        <a:t>trường</a:t>
                      </a:r>
                      <a:r>
                        <a:rPr lang="en-US" dirty="0"/>
                        <a:t> </a:t>
                      </a:r>
                      <a:r>
                        <a:rPr lang="en-US" dirty="0" err="1"/>
                        <a:t>cao</a:t>
                      </a:r>
                      <a:endParaRPr lang="en-US" dirty="0"/>
                    </a:p>
                  </a:txBody>
                  <a:tcPr/>
                </a:tc>
              </a:tr>
              <a:tr h="433311">
                <a:tc>
                  <a:txBody>
                    <a:bodyPr/>
                    <a:lstStyle/>
                    <a:p>
                      <a:r>
                        <a:rPr lang="en-US" dirty="0" err="1"/>
                        <a:t>Mạch</a:t>
                      </a:r>
                      <a:r>
                        <a:rPr lang="en-US" dirty="0"/>
                        <a:t> </a:t>
                      </a:r>
                      <a:r>
                        <a:rPr lang="en-US" dirty="0" err="1"/>
                        <a:t>máu</a:t>
                      </a:r>
                      <a:r>
                        <a:rPr lang="en-US" dirty="0"/>
                        <a:t> </a:t>
                      </a:r>
                      <a:r>
                        <a:rPr lang="en-US" dirty="0" err="1"/>
                        <a:t>dưới</a:t>
                      </a:r>
                      <a:r>
                        <a:rPr lang="en-US" dirty="0"/>
                        <a:t> da</a:t>
                      </a:r>
                      <a:endParaRPr lang="en-US" dirty="0"/>
                    </a:p>
                  </a:txBody>
                  <a:tcPr/>
                </a:tc>
                <a:tc>
                  <a:txBody>
                    <a:bodyPr/>
                    <a:lstStyle/>
                    <a:p>
                      <a:endParaRPr lang="en-US"/>
                    </a:p>
                  </a:txBody>
                  <a:tcPr/>
                </a:tc>
                <a:tc>
                  <a:txBody>
                    <a:bodyPr/>
                    <a:lstStyle/>
                    <a:p>
                      <a:endParaRPr lang="en-US" dirty="0"/>
                    </a:p>
                  </a:txBody>
                  <a:tcPr/>
                </a:tc>
              </a:tr>
              <a:tr h="433311">
                <a:tc>
                  <a:txBody>
                    <a:bodyPr/>
                    <a:lstStyle/>
                    <a:p>
                      <a:r>
                        <a:rPr lang="en-US" dirty="0" err="1"/>
                        <a:t>Tuyến</a:t>
                      </a:r>
                      <a:r>
                        <a:rPr lang="en-US" dirty="0"/>
                        <a:t> </a:t>
                      </a:r>
                      <a:r>
                        <a:rPr lang="en-US" dirty="0" err="1"/>
                        <a:t>mồ</a:t>
                      </a:r>
                      <a:r>
                        <a:rPr lang="en-US" dirty="0"/>
                        <a:t> </a:t>
                      </a:r>
                      <a:r>
                        <a:rPr lang="en-US" dirty="0" err="1"/>
                        <a:t>hôi</a:t>
                      </a:r>
                      <a:endParaRPr lang="en-US" dirty="0"/>
                    </a:p>
                  </a:txBody>
                  <a:tcPr/>
                </a:tc>
                <a:tc>
                  <a:txBody>
                    <a:bodyPr/>
                    <a:lstStyle/>
                    <a:p>
                      <a:endParaRPr lang="en-US"/>
                    </a:p>
                  </a:txBody>
                  <a:tcPr/>
                </a:tc>
                <a:tc>
                  <a:txBody>
                    <a:bodyPr/>
                    <a:lstStyle/>
                    <a:p>
                      <a:endParaRPr lang="en-US" dirty="0"/>
                    </a:p>
                  </a:txBody>
                  <a:tcPr/>
                </a:tc>
              </a:tr>
              <a:tr h="433311">
                <a:tc>
                  <a:txBody>
                    <a:bodyPr/>
                    <a:lstStyle/>
                    <a:p>
                      <a:r>
                        <a:rPr lang="en-US" dirty="0" err="1"/>
                        <a:t>Cơ</a:t>
                      </a:r>
                      <a:r>
                        <a:rPr lang="en-US" dirty="0"/>
                        <a:t> </a:t>
                      </a:r>
                      <a:r>
                        <a:rPr lang="en-US" dirty="0" err="1"/>
                        <a:t>dựng</a:t>
                      </a:r>
                      <a:r>
                        <a:rPr lang="en-US" dirty="0"/>
                        <a:t> </a:t>
                      </a:r>
                      <a:r>
                        <a:rPr lang="en-US" dirty="0" err="1"/>
                        <a:t>lông</a:t>
                      </a:r>
                      <a:endParaRPr lang="en-US" dirty="0"/>
                    </a:p>
                  </a:txBody>
                  <a:tcPr/>
                </a:tc>
                <a:tc>
                  <a:txBody>
                    <a:bodyPr/>
                    <a:lstStyle/>
                    <a:p>
                      <a:endParaRPr lang="en-US"/>
                    </a:p>
                  </a:txBody>
                  <a:tcPr/>
                </a:tc>
                <a:tc>
                  <a:txBody>
                    <a:bodyPr/>
                    <a:lstStyle/>
                    <a:p>
                      <a:endParaRPr lang="en-US" dirty="0"/>
                    </a:p>
                  </a:txBody>
                  <a:tcPr/>
                </a:tc>
              </a:tr>
              <a:tr h="433311">
                <a:tc>
                  <a:txBody>
                    <a:bodyPr/>
                    <a:lstStyle/>
                    <a:p>
                      <a:r>
                        <a:rPr lang="en-US" dirty="0" err="1"/>
                        <a:t>Cơ</a:t>
                      </a:r>
                      <a:r>
                        <a:rPr lang="en-US" dirty="0"/>
                        <a:t> </a:t>
                      </a:r>
                      <a:r>
                        <a:rPr lang="en-US" dirty="0" err="1"/>
                        <a:t>vân</a:t>
                      </a:r>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4" name="Picture 3"/>
          <p:cNvPicPr>
            <a:picLocks noChangeAspect="1"/>
          </p:cNvPicPr>
          <p:nvPr/>
        </p:nvPicPr>
        <p:blipFill>
          <a:blip r:embed="rId1"/>
          <a:stretch>
            <a:fillRect/>
          </a:stretch>
        </p:blipFill>
        <p:spPr>
          <a:xfrm>
            <a:off x="0" y="1801906"/>
            <a:ext cx="5892800" cy="5056094"/>
          </a:xfrm>
          <a:prstGeom prst="rect">
            <a:avLst/>
          </a:prstGeom>
        </p:spPr>
      </p:pic>
      <p:graphicFrame>
        <p:nvGraphicFramePr>
          <p:cNvPr id="6" name="Table 5"/>
          <p:cNvGraphicFramePr>
            <a:graphicFrameLocks noGrp="1"/>
          </p:cNvGraphicFramePr>
          <p:nvPr/>
        </p:nvGraphicFramePr>
        <p:xfrm>
          <a:off x="5892798" y="3795523"/>
          <a:ext cx="6182658" cy="2766642"/>
        </p:xfrm>
        <a:graphic>
          <a:graphicData uri="http://schemas.openxmlformats.org/drawingml/2006/table">
            <a:tbl>
              <a:tblPr>
                <a:tableStyleId>{3C2FFA5D-87B4-456A-9821-1D502468CF0F}</a:tableStyleId>
              </a:tblPr>
              <a:tblGrid>
                <a:gridCol w="2060886"/>
                <a:gridCol w="2060886"/>
                <a:gridCol w="2060886"/>
              </a:tblGrid>
              <a:tr h="614809">
                <a:tc>
                  <a:txBody>
                    <a:bodyPr/>
                    <a:lstStyle/>
                    <a:p>
                      <a:pPr algn="just"/>
                      <a:r>
                        <a:rPr lang="en-US" dirty="0">
                          <a:solidFill>
                            <a:schemeClr val="bg1"/>
                          </a:solidFill>
                          <a:effectLst/>
                          <a:latin typeface="Times New Roman" panose="02020603050405020304" pitchFamily="18" charset="0"/>
                          <a:cs typeface="Times New Roman" panose="02020603050405020304" pitchFamily="18" charset="0"/>
                        </a:rPr>
                        <a:t>Bộ phận</a:t>
                      </a:r>
                      <a:endParaRPr lang="en-US"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solidFill>
                      <a:schemeClr val="tx2">
                        <a:lumMod val="60000"/>
                        <a:lumOff val="40000"/>
                      </a:schemeClr>
                    </a:solidFill>
                  </a:tcPr>
                </a:tc>
                <a:tc>
                  <a:txBody>
                    <a:bodyPr/>
                    <a:lstStyle/>
                    <a:p>
                      <a:pPr algn="just"/>
                      <a:r>
                        <a:rPr lang="vi-VN" dirty="0">
                          <a:solidFill>
                            <a:schemeClr val="bg1"/>
                          </a:solidFill>
                          <a:effectLst/>
                          <a:latin typeface="Times New Roman" panose="02020603050405020304" pitchFamily="18" charset="0"/>
                          <a:cs typeface="Times New Roman" panose="02020603050405020304" pitchFamily="18" charset="0"/>
                        </a:rPr>
                        <a:t>Khi nhiệt độ</a:t>
                      </a:r>
                      <a:endParaRPr lang="vi-VN" dirty="0">
                        <a:solidFill>
                          <a:schemeClr val="bg1"/>
                        </a:solidFill>
                        <a:effectLst/>
                        <a:latin typeface="Times New Roman" panose="02020603050405020304" pitchFamily="18" charset="0"/>
                        <a:cs typeface="Times New Roman" panose="02020603050405020304" pitchFamily="18" charset="0"/>
                      </a:endParaRPr>
                    </a:p>
                    <a:p>
                      <a:pPr algn="just"/>
                      <a:r>
                        <a:rPr lang="vi-VN" dirty="0">
                          <a:solidFill>
                            <a:schemeClr val="bg1"/>
                          </a:solidFill>
                          <a:effectLst/>
                          <a:latin typeface="Times New Roman" panose="02020603050405020304" pitchFamily="18" charset="0"/>
                          <a:cs typeface="Times New Roman" panose="02020603050405020304" pitchFamily="18" charset="0"/>
                        </a:rPr>
                        <a:t>môi trường thấp</a:t>
                      </a:r>
                      <a:endParaRPr lang="vi-VN"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solidFill>
                      <a:schemeClr val="tx2">
                        <a:lumMod val="60000"/>
                        <a:lumOff val="40000"/>
                      </a:schemeClr>
                    </a:solidFill>
                  </a:tcPr>
                </a:tc>
                <a:tc>
                  <a:txBody>
                    <a:bodyPr/>
                    <a:lstStyle/>
                    <a:p>
                      <a:pPr algn="just"/>
                      <a:r>
                        <a:rPr lang="vi-VN" dirty="0">
                          <a:solidFill>
                            <a:schemeClr val="bg1"/>
                          </a:solidFill>
                          <a:effectLst/>
                          <a:latin typeface="Times New Roman" panose="02020603050405020304" pitchFamily="18" charset="0"/>
                          <a:cs typeface="Times New Roman" panose="02020603050405020304" pitchFamily="18" charset="0"/>
                        </a:rPr>
                        <a:t>Khi nhiệt độ</a:t>
                      </a:r>
                      <a:endParaRPr lang="vi-VN" dirty="0">
                        <a:solidFill>
                          <a:schemeClr val="bg1"/>
                        </a:solidFill>
                        <a:effectLst/>
                        <a:latin typeface="Times New Roman" panose="02020603050405020304" pitchFamily="18" charset="0"/>
                        <a:cs typeface="Times New Roman" panose="02020603050405020304" pitchFamily="18" charset="0"/>
                      </a:endParaRPr>
                    </a:p>
                    <a:p>
                      <a:pPr algn="just"/>
                      <a:r>
                        <a:rPr lang="vi-VN" dirty="0">
                          <a:solidFill>
                            <a:schemeClr val="bg1"/>
                          </a:solidFill>
                          <a:effectLst/>
                          <a:latin typeface="Times New Roman" panose="02020603050405020304" pitchFamily="18" charset="0"/>
                          <a:cs typeface="Times New Roman" panose="02020603050405020304" pitchFamily="18" charset="0"/>
                        </a:rPr>
                        <a:t>môi trường cao</a:t>
                      </a:r>
                      <a:endParaRPr lang="vi-VN"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solidFill>
                      <a:schemeClr val="tx2">
                        <a:lumMod val="60000"/>
                        <a:lumOff val="40000"/>
                      </a:schemeClr>
                    </a:solidFill>
                  </a:tcPr>
                </a:tc>
              </a:tr>
              <a:tr h="307405">
                <a:tc>
                  <a:txBody>
                    <a:bodyPr/>
                    <a:lstStyle/>
                    <a:p>
                      <a:pPr algn="just"/>
                      <a:r>
                        <a:rPr lang="vi-VN" dirty="0">
                          <a:effectLst/>
                          <a:latin typeface="Times New Roman" panose="02020603050405020304" pitchFamily="18" charset="0"/>
                          <a:cs typeface="Times New Roman" panose="02020603050405020304" pitchFamily="18" charset="0"/>
                        </a:rPr>
                        <a:t>Mạch máu dưới da</a:t>
                      </a:r>
                      <a:endParaRPr lang="vi-VN"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just"/>
                      <a:r>
                        <a:rPr lang="en-US" dirty="0">
                          <a:effectLst/>
                          <a:latin typeface="Times New Roman" panose="02020603050405020304" pitchFamily="18" charset="0"/>
                          <a:cs typeface="Times New Roman" panose="02020603050405020304" pitchFamily="18" charset="0"/>
                        </a:rPr>
                        <a:t>Co</a:t>
                      </a:r>
                      <a:endParaRPr lang="en-US" dirty="0">
                        <a:solidFill>
                          <a:srgbClr val="FF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a:effectLst/>
                          <a:latin typeface="Times New Roman" panose="02020603050405020304" pitchFamily="18" charset="0"/>
                          <a:cs typeface="Times New Roman" panose="02020603050405020304" pitchFamily="18" charset="0"/>
                        </a:rPr>
                        <a:t>Dãn</a:t>
                      </a:r>
                      <a:endParaRPr lang="en-US">
                        <a:solidFill>
                          <a:srgbClr val="FF0000"/>
                        </a:solidFill>
                        <a:effectLst/>
                        <a:latin typeface="Times New Roman" panose="02020603050405020304" pitchFamily="18" charset="0"/>
                        <a:cs typeface="Times New Roman" panose="02020603050405020304" pitchFamily="18" charset="0"/>
                      </a:endParaRPr>
                    </a:p>
                  </a:txBody>
                  <a:tcPr marL="0" marR="0" marT="0" marB="0"/>
                </a:tc>
              </a:tr>
              <a:tr h="614809">
                <a:tc>
                  <a:txBody>
                    <a:bodyPr/>
                    <a:lstStyle/>
                    <a:p>
                      <a:pPr algn="just"/>
                      <a:r>
                        <a:rPr lang="en-US" dirty="0">
                          <a:effectLst/>
                          <a:latin typeface="Times New Roman" panose="02020603050405020304" pitchFamily="18" charset="0"/>
                          <a:cs typeface="Times New Roman" panose="02020603050405020304" pitchFamily="18" charset="0"/>
                        </a:rPr>
                        <a:t>Tuyến mồ hôi</a:t>
                      </a:r>
                      <a:endParaRPr lang="en-US"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just"/>
                      <a:r>
                        <a:rPr lang="vi-VN" dirty="0">
                          <a:effectLst/>
                          <a:latin typeface="Times New Roman" panose="02020603050405020304" pitchFamily="18" charset="0"/>
                          <a:cs typeface="Times New Roman" panose="02020603050405020304" pitchFamily="18" charset="0"/>
                        </a:rPr>
                        <a:t>Ngừng tiết mồ hôi</a:t>
                      </a:r>
                      <a:endParaRPr lang="vi-VN" dirty="0">
                        <a:solidFill>
                          <a:srgbClr val="FF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vi-VN">
                          <a:effectLst/>
                          <a:latin typeface="Times New Roman" panose="02020603050405020304" pitchFamily="18" charset="0"/>
                          <a:cs typeface="Times New Roman" panose="02020603050405020304" pitchFamily="18" charset="0"/>
                        </a:rPr>
                        <a:t>Tăng cường tiết mồ hôi</a:t>
                      </a:r>
                      <a:endParaRPr lang="vi-VN">
                        <a:solidFill>
                          <a:srgbClr val="FF0000"/>
                        </a:solidFill>
                        <a:effectLst/>
                        <a:latin typeface="Times New Roman" panose="02020603050405020304" pitchFamily="18" charset="0"/>
                        <a:cs typeface="Times New Roman" panose="02020603050405020304" pitchFamily="18" charset="0"/>
                      </a:endParaRPr>
                    </a:p>
                  </a:txBody>
                  <a:tcPr marL="0" marR="0" marT="0" marB="0"/>
                </a:tc>
              </a:tr>
              <a:tr h="307405">
                <a:tc>
                  <a:txBody>
                    <a:bodyPr/>
                    <a:lstStyle/>
                    <a:p>
                      <a:pPr algn="just"/>
                      <a:r>
                        <a:rPr lang="vi-VN">
                          <a:effectLst/>
                          <a:latin typeface="Times New Roman" panose="02020603050405020304" pitchFamily="18" charset="0"/>
                          <a:cs typeface="Times New Roman" panose="02020603050405020304" pitchFamily="18" charset="0"/>
                        </a:rPr>
                        <a:t>Cơ dựng lông</a:t>
                      </a:r>
                      <a:endParaRPr lang="vi-VN">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just"/>
                      <a:r>
                        <a:rPr lang="en-US" dirty="0">
                          <a:effectLst/>
                          <a:latin typeface="Times New Roman" panose="02020603050405020304" pitchFamily="18" charset="0"/>
                          <a:cs typeface="Times New Roman" panose="02020603050405020304" pitchFamily="18" charset="0"/>
                        </a:rPr>
                        <a:t>Co</a:t>
                      </a:r>
                      <a:endParaRPr lang="en-US" dirty="0">
                        <a:solidFill>
                          <a:srgbClr val="FF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a:effectLst/>
                          <a:latin typeface="Times New Roman" panose="02020603050405020304" pitchFamily="18" charset="0"/>
                          <a:cs typeface="Times New Roman" panose="02020603050405020304" pitchFamily="18" charset="0"/>
                        </a:rPr>
                        <a:t>Dãn</a:t>
                      </a:r>
                      <a:endParaRPr lang="en-US">
                        <a:solidFill>
                          <a:srgbClr val="FF0000"/>
                        </a:solidFill>
                        <a:effectLst/>
                        <a:latin typeface="Times New Roman" panose="02020603050405020304" pitchFamily="18" charset="0"/>
                        <a:cs typeface="Times New Roman" panose="02020603050405020304" pitchFamily="18" charset="0"/>
                      </a:endParaRPr>
                    </a:p>
                  </a:txBody>
                  <a:tcPr marL="0" marR="0" marT="0" marB="0"/>
                </a:tc>
              </a:tr>
              <a:tr h="922214">
                <a:tc>
                  <a:txBody>
                    <a:bodyPr/>
                    <a:lstStyle/>
                    <a:p>
                      <a:pPr algn="just"/>
                      <a:r>
                        <a:rPr lang="vi-VN">
                          <a:effectLst/>
                          <a:latin typeface="Times New Roman" panose="02020603050405020304" pitchFamily="18" charset="0"/>
                          <a:cs typeface="Times New Roman" panose="02020603050405020304" pitchFamily="18" charset="0"/>
                        </a:rPr>
                        <a:t>Cơ vân</a:t>
                      </a:r>
                      <a:endParaRPr lang="vi-VN">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just"/>
                      <a:r>
                        <a:rPr lang="vi-VN" dirty="0">
                          <a:effectLst/>
                          <a:latin typeface="Times New Roman" panose="02020603050405020304" pitchFamily="18" charset="0"/>
                          <a:cs typeface="Times New Roman" panose="02020603050405020304" pitchFamily="18" charset="0"/>
                        </a:rPr>
                        <a:t>Co, dãn liên tục tạo phản xạ run</a:t>
                      </a:r>
                      <a:endParaRPr lang="vi-VN" dirty="0">
                        <a:solidFill>
                          <a:srgbClr val="FF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vi-VN" dirty="0">
                          <a:effectLst/>
                          <a:latin typeface="Times New Roman" panose="02020603050405020304" pitchFamily="18" charset="0"/>
                          <a:cs typeface="Times New Roman" panose="02020603050405020304" pitchFamily="18" charset="0"/>
                        </a:rPr>
                        <a:t>Không có hiện tượng co, dãn liên tục tạo phản xạ run</a:t>
                      </a:r>
                      <a:endParaRPr lang="vi-VN" dirty="0">
                        <a:solidFill>
                          <a:srgbClr val="FF0000"/>
                        </a:solidFill>
                        <a:effectLst/>
                        <a:latin typeface="Times New Roman" panose="02020603050405020304" pitchFamily="18" charset="0"/>
                        <a:cs typeface="Times New Roman" panose="02020603050405020304" pitchFamily="18" charset="0"/>
                      </a:endParaRPr>
                    </a:p>
                  </a:txBody>
                  <a:tcPr marL="0" marR="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115" y="89418"/>
            <a:ext cx="10847919" cy="1596177"/>
          </a:xfrm>
        </p:spPr>
        <p:txBody>
          <a:bodyPr>
            <a:normAutofit/>
          </a:bodyPr>
          <a:lstStyle/>
          <a:p>
            <a:r>
              <a:rPr lang="en-US" dirty="0">
                <a:latin typeface="Times New Roman" panose="02020603050405020304" pitchFamily="18" charset="0"/>
                <a:cs typeface="Times New Roman" panose="02020603050405020304" pitchFamily="18" charset="0"/>
              </a:rPr>
              <a:t>III.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Thực</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hành</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sơ</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cứu</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nóng</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hoặc</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lạnh</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Chăm</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sóc</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vệ</a:t>
            </a:r>
            <a:r>
              <a:rPr lang="en-US" b="1"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da.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671727" y="1569006"/>
            <a:ext cx="10363826" cy="573560"/>
          </a:xfrm>
        </p:spPr>
        <p:txBody>
          <a:bodyPr/>
          <a:lstStyle/>
          <a:p>
            <a:r>
              <a:rPr lang="en-US" dirty="0" err="1"/>
              <a:t>ĐỌc</a:t>
            </a:r>
            <a:r>
              <a:rPr lang="en-US" dirty="0"/>
              <a:t> </a:t>
            </a:r>
            <a:r>
              <a:rPr lang="en-US" dirty="0" err="1"/>
              <a:t>thông</a:t>
            </a:r>
            <a:r>
              <a:rPr lang="en-US" dirty="0"/>
              <a:t> tin </a:t>
            </a:r>
            <a:r>
              <a:rPr lang="en-US" dirty="0" err="1"/>
              <a:t>sgk</a:t>
            </a:r>
            <a:r>
              <a:rPr lang="en-US" dirty="0"/>
              <a:t>, </a:t>
            </a:r>
            <a:r>
              <a:rPr lang="en-US" dirty="0" err="1"/>
              <a:t>thực</a:t>
            </a:r>
            <a:r>
              <a:rPr lang="en-US" dirty="0"/>
              <a:t> </a:t>
            </a:r>
            <a:r>
              <a:rPr lang="en-US" dirty="0" err="1"/>
              <a:t>hành</a:t>
            </a:r>
            <a:r>
              <a:rPr lang="en-US" dirty="0"/>
              <a:t> </a:t>
            </a:r>
            <a:r>
              <a:rPr lang="en-US" dirty="0" err="1"/>
              <a:t>theo</a:t>
            </a:r>
            <a:r>
              <a:rPr lang="en-US" dirty="0"/>
              <a:t> </a:t>
            </a:r>
            <a:r>
              <a:rPr lang="en-US" dirty="0" err="1"/>
              <a:t>hướng</a:t>
            </a:r>
            <a:r>
              <a:rPr lang="en-US" dirty="0"/>
              <a:t> </a:t>
            </a:r>
            <a:r>
              <a:rPr lang="en-US" dirty="0" err="1"/>
              <a:t>dẫn</a:t>
            </a:r>
            <a:r>
              <a:rPr lang="en-US" dirty="0"/>
              <a:t>.</a:t>
            </a:r>
            <a:endParaRPr lang="en-US" dirty="0"/>
          </a:p>
        </p:txBody>
      </p:sp>
      <p:sp>
        <p:nvSpPr>
          <p:cNvPr id="4" name="Rectangle: Rounded Corners 3"/>
          <p:cNvSpPr/>
          <p:nvPr/>
        </p:nvSpPr>
        <p:spPr>
          <a:xfrm>
            <a:off x="349624" y="2214281"/>
            <a:ext cx="11537576" cy="382793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Thảo</a:t>
            </a:r>
            <a:r>
              <a:rPr lang="en-US" sz="3200" b="1" dirty="0">
                <a:solidFill>
                  <a:srgbClr val="002060"/>
                </a:solidFill>
              </a:rPr>
              <a:t> </a:t>
            </a:r>
            <a:r>
              <a:rPr lang="en-US" sz="3200" b="1" dirty="0" err="1">
                <a:solidFill>
                  <a:srgbClr val="002060"/>
                </a:solidFill>
              </a:rPr>
              <a:t>luận</a:t>
            </a:r>
            <a:r>
              <a:rPr lang="en-US" sz="3200" b="1" dirty="0">
                <a:solidFill>
                  <a:srgbClr val="002060"/>
                </a:solidFill>
              </a:rPr>
              <a:t> </a:t>
            </a:r>
            <a:r>
              <a:rPr lang="en-US" sz="3200" b="1" dirty="0" err="1">
                <a:solidFill>
                  <a:srgbClr val="002060"/>
                </a:solidFill>
              </a:rPr>
              <a:t>nhóm</a:t>
            </a:r>
            <a:r>
              <a:rPr lang="en-US" sz="3200" b="1" dirty="0">
                <a:solidFill>
                  <a:srgbClr val="002060"/>
                </a:solidFill>
              </a:rPr>
              <a:t> </a:t>
            </a:r>
            <a:r>
              <a:rPr lang="en-US" sz="3200" b="1" dirty="0" err="1">
                <a:solidFill>
                  <a:srgbClr val="002060"/>
                </a:solidFill>
              </a:rPr>
              <a:t>hoàn</a:t>
            </a:r>
            <a:r>
              <a:rPr lang="en-US" sz="3200" b="1" dirty="0">
                <a:solidFill>
                  <a:srgbClr val="002060"/>
                </a:solidFill>
              </a:rPr>
              <a:t> </a:t>
            </a:r>
            <a:r>
              <a:rPr lang="en-US" sz="3200" b="1" dirty="0" err="1">
                <a:solidFill>
                  <a:srgbClr val="002060"/>
                </a:solidFill>
              </a:rPr>
              <a:t>thành</a:t>
            </a:r>
            <a:r>
              <a:rPr lang="en-US" sz="3200" b="1" dirty="0">
                <a:solidFill>
                  <a:srgbClr val="002060"/>
                </a:solidFill>
              </a:rPr>
              <a:t> </a:t>
            </a:r>
            <a:r>
              <a:rPr lang="en-US" sz="3200" b="1" dirty="0" err="1">
                <a:solidFill>
                  <a:srgbClr val="002060"/>
                </a:solidFill>
              </a:rPr>
              <a:t>nội</a:t>
            </a:r>
            <a:r>
              <a:rPr lang="en-US" sz="3200" b="1" dirty="0">
                <a:solidFill>
                  <a:srgbClr val="002060"/>
                </a:solidFill>
              </a:rPr>
              <a:t> dung </a:t>
            </a:r>
            <a:r>
              <a:rPr lang="en-US" sz="3200" b="1" dirty="0" err="1">
                <a:solidFill>
                  <a:srgbClr val="002060"/>
                </a:solidFill>
              </a:rPr>
              <a:t>củng</a:t>
            </a:r>
            <a:r>
              <a:rPr lang="en-US" sz="3200" b="1" dirty="0">
                <a:solidFill>
                  <a:srgbClr val="002060"/>
                </a:solidFill>
              </a:rPr>
              <a:t> </a:t>
            </a:r>
            <a:r>
              <a:rPr lang="en-US" sz="3200" b="1" dirty="0" err="1">
                <a:solidFill>
                  <a:srgbClr val="002060"/>
                </a:solidFill>
              </a:rPr>
              <a:t>cố</a:t>
            </a:r>
            <a:r>
              <a:rPr lang="en-US" sz="3200" b="1" dirty="0">
                <a:solidFill>
                  <a:srgbClr val="002060"/>
                </a:solidFill>
              </a:rPr>
              <a:t> </a:t>
            </a:r>
            <a:endParaRPr lang="en-US" sz="3200" b="1" dirty="0">
              <a:solidFill>
                <a:srgbClr val="002060"/>
              </a:solidFill>
            </a:endParaRPr>
          </a:p>
          <a:p>
            <a:pPr algn="just">
              <a:lnSpc>
                <a:spcPct val="107000"/>
              </a:lnSpc>
              <a:spcBef>
                <a:spcPts val="600"/>
              </a:spcBef>
              <a:spcAft>
                <a:spcPts val="600"/>
              </a:spcAft>
            </a:pP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1: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bước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sơ</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cứu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nóng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lạnh</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2: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ý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nghĩa</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mỗi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bước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3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sơ</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cứu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nóng</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lạnh</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3: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biện</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pháp</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chăm</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sóc</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vệ</a:t>
            </a:r>
            <a:r>
              <a:rPr lang="en-US" sz="32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da.</a:t>
            </a:r>
            <a:endParaRPr lang="en-US" sz="3200" b="1" dirty="0">
              <a:solidFill>
                <a:srgbClr val="002060"/>
              </a:solidFill>
              <a:effectLst/>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endParaRPr lang="en-US" sz="3200" b="1" dirty="0">
              <a:solidFill>
                <a:srgbClr val="002060"/>
              </a:solidFill>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855" y="2214694"/>
            <a:ext cx="10926618" cy="25605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solidFill>
                  <a:srgbClr val="FF0000"/>
                </a:solidFill>
              </a:rPr>
              <a:t>Kết</a:t>
            </a:r>
            <a:r>
              <a:rPr lang="en-US" dirty="0">
                <a:solidFill>
                  <a:srgbClr val="FF0000"/>
                </a:solidFill>
              </a:rPr>
              <a:t> </a:t>
            </a:r>
            <a:r>
              <a:rPr lang="en-US" dirty="0" err="1">
                <a:solidFill>
                  <a:srgbClr val="FF0000"/>
                </a:solidFill>
              </a:rPr>
              <a:t>luận</a:t>
            </a:r>
            <a:endParaRPr lang="en-US" dirty="0">
              <a:solidFill>
                <a:srgbClr val="FF0000"/>
              </a:solidFill>
            </a:endParaRPr>
          </a:p>
        </p:txBody>
      </p:sp>
      <p:sp>
        <p:nvSpPr>
          <p:cNvPr id="3" name="Content Placeholder 2"/>
          <p:cNvSpPr>
            <a:spLocks noGrp="1"/>
          </p:cNvSpPr>
          <p:nvPr>
            <p:ph sz="quarter" idx="13"/>
          </p:nvPr>
        </p:nvSpPr>
        <p:spPr/>
        <p:txBody>
          <a:bodyPr/>
          <a:lstStyle/>
          <a:p>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làn</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uống</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bổ</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sung vitamin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khoáng</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tổn</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viêm</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ghẻ</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lở</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hắc</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lào</a:t>
            </a:r>
            <a:r>
              <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78589"/>
          </a:xfrm>
        </p:spPr>
        <p:txBody>
          <a:bodyPr/>
          <a:lstStyle/>
          <a:p>
            <a:r>
              <a:rPr lang="en-US" dirty="0" err="1">
                <a:latin typeface="Times New Roman" panose="02020603050405020304" pitchFamily="18" charset="0"/>
                <a:cs typeface="Times New Roman" panose="02020603050405020304" pitchFamily="18" charset="0"/>
              </a:rPr>
              <a:t>Củng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cố</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824127" y="1533627"/>
            <a:ext cx="10363826" cy="3424107"/>
          </a:xfrm>
        </p:spPr>
        <p:txBody>
          <a:bodyPr>
            <a:normAutofit lnSpcReduction="10000"/>
          </a:bodyPr>
          <a:lstStyle/>
          <a:p>
            <a:pPr marL="342900" indent="-342900">
              <a:buAutoNum type="arabicPeriod"/>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endParaRPr>
          </a:p>
          <a:p>
            <a:pPr marL="0" indent="0">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4. Em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endParaRPr>
          </a:p>
          <a:p>
            <a:pPr marL="0" indent="0">
              <a:buNone/>
            </a:pPr>
            <a:endParaRPr lang="en-US" sz="2800" dirty="0">
              <a:effectLst/>
              <a:latin typeface="Times New Roman" panose="02020603050405020304" pitchFamily="18" charset="0"/>
              <a:ea typeface="Arial" panose="020B0604020202020204" pitchFamily="34" charset="0"/>
            </a:endParaRPr>
          </a:p>
          <a:p>
            <a:pPr marL="342900" indent="-342900">
              <a:buAutoNum type="arabicPeriod"/>
            </a:pPr>
            <a:endParaRPr lang="en-US" sz="2800" dirty="0">
              <a:effectLst/>
              <a:latin typeface="Times New Roman" panose="02020603050405020304" pitchFamily="18" charset="0"/>
              <a:ea typeface="Arial" panose="020B0604020202020204" pitchFamily="34" charset="0"/>
            </a:endParaRPr>
          </a:p>
          <a:p>
            <a:pPr marL="0" indent="0">
              <a:buNone/>
            </a:pP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729" y="1623846"/>
            <a:ext cx="11537577" cy="4155176"/>
          </a:xfrm>
          <a:prstGeom prst="rect">
            <a:avLst/>
          </a:prstGeom>
          <a:noFill/>
        </p:spPr>
        <p:txBody>
          <a:bodyPr wrap="square">
            <a:spAutoFit/>
          </a:bodyPr>
          <a:lstStyle/>
          <a:p>
            <a:pPr>
              <a:lnSpc>
                <a:spcPct val="107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vết thương trên da có thể phục hồi được là do ở lớp biểu bì của da có các tế bào sống có khả năng phân chia liên tục để tạo ra các tế bào mới giúp hàn gắn vết thương.</a:t>
            </a:r>
            <a:endParaRPr lang="en-US" sz="2400" dirty="0">
              <a:effectLst/>
              <a:latin typeface="Times New Roman" panose="02020603050405020304" pitchFamily="18" charset="0"/>
              <a:ea typeface="Arial" panose="020B0604020202020204" pitchFamily="34" charset="0"/>
            </a:endParaRPr>
          </a:p>
          <a:p>
            <a:pPr>
              <a:lnSpc>
                <a:spcPct val="107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Vào mùa đông, cơ thể mất nhiều năng lượng để duy trì thân nhiệt, do đó, trong chế độ ăn cần lưu ý: ăn tăng cường những thức ăn sinh nhiều năng lượng như các thức ăn có chất béo, giàu protein,… đồng thời, nên ăn thức ăn nóng, thức ăn có ít nước.</a:t>
            </a:r>
            <a:endParaRPr lang="en-US" sz="24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Vào mùa hè, trong chế độ ăn cần lưu ý: Hạn chế ăn những thức ăn sinh nhiều nhiệt, đồng thời, tăng cường những loại thức ăn có nhiều nước như canh, nước trái cây, rau quả,...</a:t>
            </a:r>
            <a:endParaRPr lang="en-US" sz="2400" dirty="0">
              <a:effectLst/>
              <a:latin typeface="Times New Roman" panose="02020603050405020304" pitchFamily="18" charset="0"/>
              <a:ea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
        <p:nvSpPr>
          <p:cNvPr id="5" name="TextBox 4"/>
          <p:cNvSpPr txBox="1"/>
          <p:nvPr/>
        </p:nvSpPr>
        <p:spPr>
          <a:xfrm>
            <a:off x="161051" y="305936"/>
            <a:ext cx="11869271" cy="5933547"/>
          </a:xfrm>
          <a:prstGeom prst="rect">
            <a:avLst/>
          </a:prstGeom>
          <a:noFill/>
        </p:spPr>
        <p:txBody>
          <a:bodyPr wrap="square">
            <a:spAutoFit/>
          </a:bodyPr>
          <a:lstStyle/>
          <a:p>
            <a:pPr>
              <a:lnSpc>
                <a:spcPct val="107000"/>
              </a:lnSpc>
              <a:spcAft>
                <a:spcPts val="8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bị bỏng cần:</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Ngay lập tức tách người bị bỏng ra khỏi tác nhân gây bỏng.</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Tiến hành sơ cứu đúng cách: Nhanh chóng đưa vùng da bị bỏng ngâm vào nước nguội sạch để vệ sinh vết thương tránh nhiễm khuẩn, sau đó, xả nhẹ nước mát trong ít nhất 15 phút. Sử dụng gạc sạch hoặc miếng vải nhỏ sạch để băng vùng da bị bỏng, tránh bụi bẩn tiếp xúc với vết bỏng.</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Xử lí sau sơ cứu: Trường hợp bỏng nhẹ và diện tích bỏng nhỏ, có thể tự chăm sóc, điều trị tại nhà. Trường hợp bỏng nặng hơn, sau khi sơ cứu cần nhanh chóng chuyển người bị bỏng tới cơ sở, trung tâm y tế nơi gần nhất để kịp thời điều trị.</a:t>
            </a:r>
            <a:endParaRPr lang="en-US" sz="1600" dirty="0">
              <a:effectLst/>
              <a:latin typeface="Times New Roman" panose="02020603050405020304" pitchFamily="18" charset="0"/>
              <a:ea typeface="Arial" panose="020B0604020202020204" pitchFamily="34" charset="0"/>
            </a:endParaRPr>
          </a:p>
          <a:p>
            <a:pPr>
              <a:lnSpc>
                <a:spcPct val="107000"/>
              </a:lnSpc>
              <a:spcAft>
                <a:spcPts val="8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4. Em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Giữ tinh thần lạc quan, sinh hoạt điều đồ.</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Uống nhiều nước.</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Ăn nhiều rau xanh và trái cây để bổ sung vitamin và chất khoáng.</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Vệ sinh da và chống nắng đúng cách.</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Bổ sung độ ẩm cho da.</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Hạn chế trang điểm.</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Vệ sinh môi trường sạch sẽ.</a:t>
            </a:r>
            <a:endParaRPr lang="en-US" sz="16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nặn mụn trứng cá.</a:t>
            </a:r>
            <a:endParaRPr lang="en-US" sz="1600" dirty="0">
              <a:effectLst/>
              <a:latin typeface="Times New Roman" panose="02020603050405020304" pitchFamily="18" charset="0"/>
              <a:ea typeface="Arial" panose="020B0604020202020204" pitchFamily="34" charset="0"/>
            </a:endParaRPr>
          </a:p>
          <a:p>
            <a:r>
              <a:rPr lang="vi-VN" sz="1600" dirty="0">
                <a:solidFill>
                  <a:srgbClr val="000000"/>
                </a:solidFill>
                <a:effectLst/>
                <a:latin typeface="Times New Roman" panose="02020603050405020304" pitchFamily="18" charset="0"/>
                <a:ea typeface="Times New Roman" panose="02020603050405020304" pitchFamily="18" charset="0"/>
              </a:rPr>
              <a:t>+ Bảo vệ da khỏi những tổn thương.</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Ai đi dưới trời nắng nóng nhất định phải biết điều này kẻo ngất lịm, tử  vong bất thình lì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
            <a:ext cx="648564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ùm ảnh: Nắng nóng hoành hành, miền Trung điêu đứng - Báo Người lao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641" y="-58035"/>
            <a:ext cx="5705734" cy="34870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gày 21/11: Miền Bắc chuẩn bị đón đợt không khí lạnh mới từ đêm nay"/>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 y="3487037"/>
            <a:ext cx="4939647" cy="33709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ình ảnh Mùa đông Lạnh Run Tay Vẽ Mùa đông Lạnh Run PNG , Clipart Lạnh,  Phim Hoạt Hình đơn Giản, Vàng PNG miễn phí tải tập tin PSDComment và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645" y="3460697"/>
            <a:ext cx="3214542" cy="339730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ộc sống tại nơi lạnh nhất thế giới diễn ra như thế nà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4188" y="3460697"/>
            <a:ext cx="4037188" cy="33973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84777"/>
          </a:xfrm>
        </p:spPr>
        <p:txBody>
          <a:bodyPr/>
          <a:lstStyle/>
          <a:p>
            <a:r>
              <a:rPr lang="en-US" dirty="0"/>
              <a:t>VẬN DỤNG</a:t>
            </a:r>
            <a:endParaRPr lang="en-US" dirty="0"/>
          </a:p>
        </p:txBody>
      </p:sp>
      <p:sp>
        <p:nvSpPr>
          <p:cNvPr id="9" name="Content Placeholder 8"/>
          <p:cNvSpPr>
            <a:spLocks noGrp="1"/>
          </p:cNvSpPr>
          <p:nvPr>
            <p:ph sz="quarter" idx="13"/>
          </p:nvPr>
        </p:nvSpPr>
        <p:spPr/>
        <p:txBody>
          <a:bodyPr/>
          <a:lstStyle/>
          <a:p>
            <a:endParaRPr lang="en-US"/>
          </a:p>
        </p:txBody>
      </p:sp>
      <p:pic>
        <p:nvPicPr>
          <p:cNvPr id="11" name="Picture 10"/>
          <p:cNvPicPr>
            <a:picLocks noChangeAspect="1"/>
          </p:cNvPicPr>
          <p:nvPr/>
        </p:nvPicPr>
        <p:blipFill>
          <a:blip r:embed="rId1"/>
          <a:stretch>
            <a:fillRect/>
          </a:stretch>
        </p:blipFill>
        <p:spPr>
          <a:xfrm>
            <a:off x="107576" y="1786747"/>
            <a:ext cx="11689977" cy="48112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13164"/>
            <a:ext cx="10364451" cy="965187"/>
          </a:xfrm>
        </p:spPr>
        <p:txBody>
          <a:bodyPr/>
          <a:lstStyle/>
          <a:p>
            <a:r>
              <a:rPr lang="en-US" dirty="0"/>
              <a:t>KHỞI ĐỘNG</a:t>
            </a:r>
            <a:endParaRPr lang="en-US" dirty="0"/>
          </a:p>
        </p:txBody>
      </p:sp>
      <p:pic>
        <p:nvPicPr>
          <p:cNvPr id="2050" name="Picture 2" descr="Hạ thân nhiệt: Nguyên nhân, dấu hiệu và cách điều trị hiệu quả"/>
          <p:cNvPicPr>
            <a:picLocks noGrp="1" noChangeAspect="1" noChangeArrowheads="1"/>
          </p:cNvPicPr>
          <p:nvPr>
            <p:ph sz="quarter" idx="13"/>
          </p:nvPr>
        </p:nvPicPr>
        <p:blipFill>
          <a:blip r:embed="rId1">
            <a:extLst>
              <a:ext uri="{28A0092B-C50C-407E-A947-70E740481C1C}">
                <a14:useLocalDpi xmlns:a14="http://schemas.microsoft.com/office/drawing/2010/main" val="0"/>
              </a:ext>
            </a:extLst>
          </a:blip>
          <a:srcRect/>
          <a:stretch>
            <a:fillRect/>
          </a:stretch>
        </p:blipFill>
        <p:spPr bwMode="auto">
          <a:xfrm>
            <a:off x="-1" y="1752780"/>
            <a:ext cx="5429839" cy="51052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6 cách giúp bạn bảo vệ sức khỏe khi nắng nóng ⋆ Hồng Ngọc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838" y="1752779"/>
            <a:ext cx="6762162" cy="5105219"/>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p:cNvSpPr/>
          <p:nvPr/>
        </p:nvSpPr>
        <p:spPr>
          <a:xfrm>
            <a:off x="2790334" y="2375554"/>
            <a:ext cx="5005633" cy="4269281"/>
          </a:xfrm>
          <a:prstGeom prst="cloud">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phản</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trời</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nóng</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trời</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rét</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Theo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phản</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ích</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lợi</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Arial" panose="020B0604020202020204" pitchFamily="34" charset="0"/>
            </a:endParaRP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Triệu chứng cảm lạnh, cách điều trị và phòng ngừa | Hapac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07950" y="2441541"/>
            <a:ext cx="2784049" cy="44164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1" y="-1"/>
            <a:ext cx="6938129" cy="2390775"/>
          </a:xfrm>
          <a:prstGeom prst="roundRect">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000000"/>
                </a:solidFill>
                <a:effectLst/>
                <a:latin typeface="Times New Roman" panose="02020603050405020304" pitchFamily="18" charset="0"/>
                <a:ea typeface="Times New Roman" panose="02020603050405020304" pitchFamily="18" charset="0"/>
              </a:rPr>
              <a:t>Khi trời nóng, mao mạch dưới da dãn để tăng sự tỏa nhiệt, tăng tiết mồ hôi,...</a:t>
            </a:r>
            <a:endParaRPr lang="en-US" sz="4000" dirty="0"/>
          </a:p>
        </p:txBody>
      </p:sp>
      <p:pic>
        <p:nvPicPr>
          <p:cNvPr id="4100" name="Picture 4" descr="Trời nóng quá, nên ăn gì cho mát đây ta? Moriya.vn"/>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938127" y="25383"/>
            <a:ext cx="5081047" cy="2390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p:cNvSpPr/>
          <p:nvPr/>
        </p:nvSpPr>
        <p:spPr>
          <a:xfrm>
            <a:off x="-3" y="2416158"/>
            <a:ext cx="9407952" cy="175991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vi-VN" sz="3200" dirty="0">
                <a:solidFill>
                  <a:srgbClr val="000000"/>
                </a:solidFill>
                <a:effectLst/>
                <a:latin typeface="Times New Roman" panose="02020603050405020304" pitchFamily="18" charset="0"/>
                <a:ea typeface="Times New Roman" panose="02020603050405020304" pitchFamily="18" charset="0"/>
              </a:rPr>
              <a:t>Khi trời lạnh, mao mạch dưới da co lại, co cơ chân lông để giảm sự tỏa nhiệt, nếu lạnh quá thì cơ co liên tục để sinh nhiệt (phản xạ run),…</a:t>
            </a:r>
            <a:endParaRPr lang="en-US" sz="6000" dirty="0"/>
          </a:p>
        </p:txBody>
      </p:sp>
      <p:sp>
        <p:nvSpPr>
          <p:cNvPr id="8" name="Rectangle: Rounded Corners 7"/>
          <p:cNvSpPr/>
          <p:nvPr/>
        </p:nvSpPr>
        <p:spPr>
          <a:xfrm>
            <a:off x="-4" y="4176074"/>
            <a:ext cx="5363856" cy="2681926"/>
          </a:xfrm>
          <a:prstGeom prst="roundRect">
            <a:avLst/>
          </a:prstGeom>
          <a:solidFill>
            <a:srgbClr val="FFC0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just"/>
            <a:r>
              <a:rPr lang="vi-VN" sz="2800" dirty="0">
                <a:solidFill>
                  <a:srgbClr val="000000"/>
                </a:solidFill>
                <a:effectLst/>
                <a:latin typeface="Times New Roman" panose="02020603050405020304" pitchFamily="18" charset="0"/>
                <a:ea typeface="Times New Roman" panose="02020603050405020304" pitchFamily="18" charset="0"/>
              </a:rPr>
              <a:t>Lợi ích của những phản ứng trên: Những phản ứng trên giúp cơ thể điều hòa thân nhiệt, giúp cho thân nhiệt được duy trì ổn định quanh mức bình thường đảm bảo cho các hoạt động sống của cơ thể.</a:t>
            </a:r>
            <a:endParaRPr lang="en-US" sz="8000" dirty="0"/>
          </a:p>
        </p:txBody>
      </p:sp>
      <p:pic>
        <p:nvPicPr>
          <p:cNvPr id="4104" name="Picture 8" descr="Những người “vẽ” mùa xuân | Báo Dân tộc và Phát tri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852" y="4172440"/>
            <a:ext cx="4044097" cy="2660177"/>
          </a:xfrm>
          <a:prstGeom prst="rect">
            <a:avLst/>
          </a:prstGeom>
          <a:noFill/>
          <a:extLst>
            <a:ext uri="{909E8E84-426E-40DD-AFC4-6F175D3DCCD1}">
              <a14:hiddenFill xmlns:a14="http://schemas.microsoft.com/office/drawing/2010/main">
                <a:solidFill>
                  <a:srgbClr val="FFFFFF"/>
                </a:solidFill>
              </a14:hiddenFill>
            </a:ext>
          </a:extLst>
        </p:spPr>
      </p:pic>
      <p:sp>
        <p:nvSpPr>
          <p:cNvPr id="9" name="Cloud 8"/>
          <p:cNvSpPr/>
          <p:nvPr/>
        </p:nvSpPr>
        <p:spPr>
          <a:xfrm>
            <a:off x="1857080" y="1263192"/>
            <a:ext cx="6872140" cy="445128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DA CÓ ĐẶC ĐIỂM GÌ ĐỂ PHÙ HỢP VỚI CHỨC NĂNG ĐIỀU HÒA THÂN NHIỆT CỦA CƠ THỂ KHI TRỜI NÓNG VÀ TRỜI LẠNH?</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randombar(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down)">
                                      <p:cBhvr>
                                        <p:cTn id="18" dur="580">
                                          <p:stCondLst>
                                            <p:cond delay="0"/>
                                          </p:stCondLst>
                                        </p:cTn>
                                        <p:tgtEl>
                                          <p:spTgt spid="4098"/>
                                        </p:tgtEl>
                                      </p:cBhvr>
                                    </p:animEffect>
                                    <p:anim calcmode="lin" valueType="num">
                                      <p:cBhvr>
                                        <p:cTn id="19"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4" dur="26">
                                          <p:stCondLst>
                                            <p:cond delay="650"/>
                                          </p:stCondLst>
                                        </p:cTn>
                                        <p:tgtEl>
                                          <p:spTgt spid="4098"/>
                                        </p:tgtEl>
                                      </p:cBhvr>
                                      <p:to x="100000" y="60000"/>
                                    </p:animScale>
                                    <p:animScale>
                                      <p:cBhvr>
                                        <p:cTn id="25" dur="166" decel="50000">
                                          <p:stCondLst>
                                            <p:cond delay="676"/>
                                          </p:stCondLst>
                                        </p:cTn>
                                        <p:tgtEl>
                                          <p:spTgt spid="4098"/>
                                        </p:tgtEl>
                                      </p:cBhvr>
                                      <p:to x="100000" y="100000"/>
                                    </p:animScale>
                                    <p:animScale>
                                      <p:cBhvr>
                                        <p:cTn id="26" dur="26">
                                          <p:stCondLst>
                                            <p:cond delay="1312"/>
                                          </p:stCondLst>
                                        </p:cTn>
                                        <p:tgtEl>
                                          <p:spTgt spid="4098"/>
                                        </p:tgtEl>
                                      </p:cBhvr>
                                      <p:to x="100000" y="80000"/>
                                    </p:animScale>
                                    <p:animScale>
                                      <p:cBhvr>
                                        <p:cTn id="27" dur="166" decel="50000">
                                          <p:stCondLst>
                                            <p:cond delay="1338"/>
                                          </p:stCondLst>
                                        </p:cTn>
                                        <p:tgtEl>
                                          <p:spTgt spid="4098"/>
                                        </p:tgtEl>
                                      </p:cBhvr>
                                      <p:to x="100000" y="100000"/>
                                    </p:animScale>
                                    <p:animScale>
                                      <p:cBhvr>
                                        <p:cTn id="28" dur="26">
                                          <p:stCondLst>
                                            <p:cond delay="1642"/>
                                          </p:stCondLst>
                                        </p:cTn>
                                        <p:tgtEl>
                                          <p:spTgt spid="4098"/>
                                        </p:tgtEl>
                                      </p:cBhvr>
                                      <p:to x="100000" y="90000"/>
                                    </p:animScale>
                                    <p:animScale>
                                      <p:cBhvr>
                                        <p:cTn id="29" dur="166" decel="50000">
                                          <p:stCondLst>
                                            <p:cond delay="1668"/>
                                          </p:stCondLst>
                                        </p:cTn>
                                        <p:tgtEl>
                                          <p:spTgt spid="4098"/>
                                        </p:tgtEl>
                                      </p:cBhvr>
                                      <p:to x="100000" y="100000"/>
                                    </p:animScale>
                                    <p:animScale>
                                      <p:cBhvr>
                                        <p:cTn id="30" dur="26">
                                          <p:stCondLst>
                                            <p:cond delay="1808"/>
                                          </p:stCondLst>
                                        </p:cTn>
                                        <p:tgtEl>
                                          <p:spTgt spid="4098"/>
                                        </p:tgtEl>
                                      </p:cBhvr>
                                      <p:to x="100000" y="95000"/>
                                    </p:animScale>
                                    <p:animScale>
                                      <p:cBhvr>
                                        <p:cTn id="31" dur="166" decel="50000">
                                          <p:stCondLst>
                                            <p:cond delay="1834"/>
                                          </p:stCondLst>
                                        </p:cTn>
                                        <p:tgtEl>
                                          <p:spTgt spid="4098"/>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104"/>
                                        </p:tgtEl>
                                        <p:attrNameLst>
                                          <p:attrName>style.visibility</p:attrName>
                                        </p:attrNameLst>
                                      </p:cBhvr>
                                      <p:to>
                                        <p:strVal val="visible"/>
                                      </p:to>
                                    </p:set>
                                    <p:animEffect transition="in" filter="barn(inVertical)">
                                      <p:cBhvr>
                                        <p:cTn id="41" dur="500"/>
                                        <p:tgtEl>
                                          <p:spTgt spid="4104"/>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anim calcmode="lin" valueType="num">
                                      <p:cBhvr>
                                        <p:cTn id="47" dur="2000" fill="hold"/>
                                        <p:tgtEl>
                                          <p:spTgt spid="9"/>
                                        </p:tgtEl>
                                        <p:attrNameLst>
                                          <p:attrName>ppt_w</p:attrName>
                                        </p:attrNameLst>
                                      </p:cBhvr>
                                      <p:tavLst>
                                        <p:tav tm="0" fmla="#ppt_w*sin(2.5*pi*$)">
                                          <p:val>
                                            <p:fltVal val="0"/>
                                          </p:val>
                                        </p:tav>
                                        <p:tav tm="100000">
                                          <p:val>
                                            <p:fltVal val="1"/>
                                          </p:val>
                                        </p:tav>
                                      </p:tavLst>
                                    </p:anim>
                                    <p:anim calcmode="lin" valueType="num">
                                      <p:cBhvr>
                                        <p:cTn id="48"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548"/>
            <a:ext cx="10364451" cy="776650"/>
          </a:xfrm>
        </p:spPr>
        <p:txBody>
          <a:bodyPr>
            <a:normAutofit/>
          </a:bodyPr>
          <a:lstStyle/>
          <a:p>
            <a:pPr algn="l"/>
            <a:r>
              <a:rPr lang="de-DE" sz="3200" b="1" dirty="0">
                <a:solidFill>
                  <a:srgbClr val="00B050"/>
                </a:solidFill>
                <a:effectLst/>
                <a:latin typeface="Times New Roman" panose="02020603050405020304" pitchFamily="18" charset="0"/>
                <a:ea typeface="Times New Roman" panose="02020603050405020304" pitchFamily="18" charset="0"/>
              </a:rPr>
              <a:t>i. Chức năng và cấu tạo của da.</a:t>
            </a:r>
            <a:endParaRPr lang="en-US" sz="5400" dirty="0"/>
          </a:p>
        </p:txBody>
      </p:sp>
      <p:sp>
        <p:nvSpPr>
          <p:cNvPr id="4" name="Rectangle: Rounded Corners 3"/>
          <p:cNvSpPr/>
          <p:nvPr/>
        </p:nvSpPr>
        <p:spPr>
          <a:xfrm>
            <a:off x="1" y="772998"/>
            <a:ext cx="5255490" cy="136688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Quan </a:t>
            </a:r>
            <a:r>
              <a:rPr lang="en-US" sz="3200" dirty="0" err="1">
                <a:solidFill>
                  <a:schemeClr val="tx1"/>
                </a:solidFill>
                <a:latin typeface="Times New Roman" panose="02020603050405020304" pitchFamily="18" charset="0"/>
                <a:cs typeface="Times New Roman" panose="02020603050405020304" pitchFamily="18" charset="0"/>
              </a:rPr>
              <a:t>sát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36.1, </a:t>
            </a:r>
            <a:r>
              <a:rPr lang="en-US" sz="3200" dirty="0" err="1">
                <a:solidFill>
                  <a:schemeClr val="tx1"/>
                </a:solidFill>
                <a:latin typeface="Times New Roman" panose="02020603050405020304" pitchFamily="18" charset="0"/>
                <a:cs typeface="Times New Roman" panose="02020603050405020304" pitchFamily="18" charset="0"/>
              </a:rPr>
              <a:t>thảo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nhóm</a:t>
            </a:r>
            <a:r>
              <a:rPr lang="en-US" sz="3200" dirty="0">
                <a:solidFill>
                  <a:schemeClr val="tx1"/>
                </a:solidFill>
                <a:latin typeface="Times New Roman" panose="02020603050405020304" pitchFamily="18" charset="0"/>
                <a:cs typeface="Times New Roman" panose="02020603050405020304" pitchFamily="18" charset="0"/>
              </a:rPr>
              <a:t> 4  </a:t>
            </a:r>
            <a:endParaRPr lang="en-US"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Content Placeholder 9"/>
          <p:cNvGraphicFramePr>
            <a:graphicFrameLocks noGrp="1"/>
          </p:cNvGraphicFramePr>
          <p:nvPr>
            <p:ph sz="quarter" idx="13"/>
          </p:nvPr>
        </p:nvGraphicFramePr>
        <p:xfrm>
          <a:off x="6906204" y="3542978"/>
          <a:ext cx="5285795" cy="3192473"/>
        </p:xfrm>
        <a:graphic>
          <a:graphicData uri="http://schemas.openxmlformats.org/drawingml/2006/table">
            <a:tbl>
              <a:tblPr firstRow="1" firstCol="1" bandRow="1">
                <a:tableStyleId>{5C22544A-7EE6-4342-B048-85BDC9FD1C3A}</a:tableStyleId>
              </a:tblPr>
              <a:tblGrid>
                <a:gridCol w="1611178"/>
                <a:gridCol w="3674617"/>
              </a:tblGrid>
              <a:tr h="1021539">
                <a:tc>
                  <a:txBody>
                    <a:bodyPr/>
                    <a:lstStyle/>
                    <a:p>
                      <a:pPr marL="30480" marR="30480" algn="ctr">
                        <a:lnSpc>
                          <a:spcPct val="115000"/>
                        </a:lnSpc>
                        <a:spcBef>
                          <a:spcPts val="200"/>
                        </a:spcBef>
                        <a:spcAft>
                          <a:spcPts val="200"/>
                        </a:spcAft>
                      </a:pPr>
                      <a:r>
                        <a:rPr lang="vi-VN" sz="2400" dirty="0">
                          <a:solidFill>
                            <a:schemeClr val="tx1"/>
                          </a:solidFill>
                          <a:effectLst/>
                          <a:latin typeface="+mj-lt"/>
                        </a:rPr>
                        <a:t>Các lớp cấu tạo của da</a:t>
                      </a:r>
                      <a:endParaRPr lang="en-US" sz="2400" dirty="0">
                        <a:solidFill>
                          <a:schemeClr val="tx1"/>
                        </a:solidFill>
                        <a:effectLst/>
                        <a:latin typeface="+mj-lt"/>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2400" dirty="0">
                          <a:solidFill>
                            <a:schemeClr val="tx1"/>
                          </a:solidFill>
                          <a:effectLst/>
                          <a:latin typeface="+mj-lt"/>
                        </a:rPr>
                        <a:t>Chức năng</a:t>
                      </a:r>
                      <a:endParaRPr lang="en-US" sz="2400" dirty="0">
                        <a:solidFill>
                          <a:schemeClr val="tx1"/>
                        </a:solidFill>
                        <a:effectLst/>
                        <a:latin typeface="+mj-lt"/>
                      </a:endParaRPr>
                    </a:p>
                    <a:p>
                      <a:pPr algn="ctr">
                        <a:lnSpc>
                          <a:spcPct val="115000"/>
                        </a:lnSpc>
                        <a:spcBef>
                          <a:spcPts val="200"/>
                        </a:spcBef>
                        <a:spcAft>
                          <a:spcPts val="200"/>
                        </a:spcAft>
                      </a:pPr>
                      <a:r>
                        <a:rPr lang="vi-VN" sz="2400" dirty="0">
                          <a:solidFill>
                            <a:schemeClr val="tx1"/>
                          </a:solidFill>
                          <a:effectLst/>
                          <a:latin typeface="+mj-lt"/>
                        </a:rPr>
                        <a:t> </a:t>
                      </a:r>
                      <a:endParaRPr lang="en-US" sz="2400" dirty="0">
                        <a:solidFill>
                          <a:schemeClr val="tx1"/>
                        </a:solidFill>
                        <a:effectLst/>
                        <a:latin typeface="+mj-lt"/>
                        <a:ea typeface="Arial" panose="020B0604020202020204" pitchFamily="34" charset="0"/>
                      </a:endParaRPr>
                    </a:p>
                  </a:txBody>
                  <a:tcPr marL="0" marR="0" marT="0" marB="0"/>
                </a:tc>
              </a:tr>
              <a:tr h="529496">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tr>
              <a:tr h="820719">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tr>
              <a:tr h="820719">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tc>
                  <a:txBody>
                    <a:bodyPr/>
                    <a:lstStyle/>
                    <a:p>
                      <a:pPr marL="30480" marR="30480" algn="just">
                        <a:lnSpc>
                          <a:spcPct val="115000"/>
                        </a:lnSpc>
                        <a:spcBef>
                          <a:spcPts val="200"/>
                        </a:spcBef>
                        <a:spcAft>
                          <a:spcPts val="200"/>
                        </a:spcAft>
                      </a:pPr>
                      <a:endParaRPr lang="en-US" sz="1200" dirty="0">
                        <a:effectLst/>
                        <a:latin typeface="+mj-lt"/>
                        <a:ea typeface="Arial" panose="020B0604020202020204" pitchFamily="34" charset="0"/>
                      </a:endParaRPr>
                    </a:p>
                  </a:txBody>
                  <a:tcPr marL="0" marR="0" marT="0" marB="0"/>
                </a:tc>
              </a:tr>
            </a:tbl>
          </a:graphicData>
        </a:graphic>
      </p:graphicFrame>
      <p:sp>
        <p:nvSpPr>
          <p:cNvPr id="9" name="TextBox 8"/>
          <p:cNvSpPr txBox="1"/>
          <p:nvPr/>
        </p:nvSpPr>
        <p:spPr>
          <a:xfrm>
            <a:off x="6806153" y="697584"/>
            <a:ext cx="5385846" cy="2845394"/>
          </a:xfrm>
          <a:prstGeom prst="rect">
            <a:avLst/>
          </a:prstGeom>
          <a:noFill/>
        </p:spPr>
        <p:txBody>
          <a:bodyPr wrap="square">
            <a:spAutoFit/>
          </a:bodyPr>
          <a:lstStyle/>
          <a:p>
            <a:pPr algn="just">
              <a:lnSpc>
                <a:spcPct val="107000"/>
              </a:lnSpc>
              <a:spcBef>
                <a:spcPts val="600"/>
              </a:spcBef>
              <a:spcAft>
                <a:spcPts val="6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ý ở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36.1.</a:t>
            </a:r>
            <a:endParaRPr lang="en-US" sz="3200" dirty="0">
              <a:effectLst/>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da.</a:t>
            </a:r>
            <a:endParaRPr lang="en-US" sz="3200" dirty="0">
              <a:effectLst/>
              <a:latin typeface="Times New Roman" panose="02020603050405020304" pitchFamily="18" charset="0"/>
              <a:ea typeface="Arial" panose="020B0604020202020204" pitchFamily="34" charset="0"/>
            </a:endParaRPr>
          </a:p>
        </p:txBody>
      </p:sp>
      <p:pic>
        <p:nvPicPr>
          <p:cNvPr id="12" name="Picture 11"/>
          <p:cNvPicPr>
            <a:picLocks noChangeAspect="1"/>
          </p:cNvPicPr>
          <p:nvPr/>
        </p:nvPicPr>
        <p:blipFill rotWithShape="1">
          <a:blip r:embed="rId1"/>
          <a:srcRect l="15657" r="12901" b="6657"/>
          <a:stretch>
            <a:fillRect/>
          </a:stretch>
        </p:blipFill>
        <p:spPr>
          <a:xfrm>
            <a:off x="0" y="2170096"/>
            <a:ext cx="6806153" cy="46879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65" y="137750"/>
            <a:ext cx="11048839" cy="1087735"/>
          </a:xfrm>
        </p:spPr>
        <p:txBody>
          <a:bodyPr>
            <a:normAutofit/>
          </a:bodyPr>
          <a:lstStyle/>
          <a:p>
            <a:pPr algn="l"/>
            <a:r>
              <a:rPr lang="en-US" dirty="0" err="1"/>
              <a:t>ĐÁp</a:t>
            </a:r>
            <a:r>
              <a:rPr lang="en-US" dirty="0"/>
              <a:t> </a:t>
            </a:r>
            <a:r>
              <a:rPr lang="en-US" dirty="0" err="1"/>
              <a:t>án</a:t>
            </a:r>
            <a:br>
              <a:rPr lang="en-US" dirty="0"/>
            </a:br>
            <a:r>
              <a:rPr lang="en-US" dirty="0"/>
              <a:t>a.						b </a:t>
            </a:r>
            <a:endParaRPr lang="en-US" dirty="0"/>
          </a:p>
        </p:txBody>
      </p:sp>
      <p:graphicFrame>
        <p:nvGraphicFramePr>
          <p:cNvPr id="6" name="Content Placeholder 5"/>
          <p:cNvGraphicFramePr>
            <a:graphicFrameLocks noGrp="1"/>
          </p:cNvGraphicFramePr>
          <p:nvPr>
            <p:ph sz="quarter" idx="13"/>
          </p:nvPr>
        </p:nvGraphicFramePr>
        <p:xfrm>
          <a:off x="0" y="1225485"/>
          <a:ext cx="5458120" cy="5632515"/>
        </p:xfrm>
        <a:graphic>
          <a:graphicData uri="http://schemas.openxmlformats.org/drawingml/2006/table">
            <a:tbl>
              <a:tblPr firstRow="1" firstCol="1" bandRow="1">
                <a:tableStyleId>{5C22544A-7EE6-4342-B048-85BDC9FD1C3A}</a:tableStyleId>
              </a:tblPr>
              <a:tblGrid>
                <a:gridCol w="1663704"/>
                <a:gridCol w="3794416"/>
              </a:tblGrid>
              <a:tr h="1632730">
                <a:tc>
                  <a:txBody>
                    <a:bodyPr/>
                    <a:lstStyle/>
                    <a:p>
                      <a:pPr marL="30480" marR="30480" algn="ctr">
                        <a:lnSpc>
                          <a:spcPct val="115000"/>
                        </a:lnSpc>
                        <a:spcBef>
                          <a:spcPts val="200"/>
                        </a:spcBef>
                        <a:spcAft>
                          <a:spcPts val="200"/>
                        </a:spcAft>
                      </a:pPr>
                      <a:r>
                        <a:rPr lang="vi-VN" sz="2800" dirty="0">
                          <a:effectLst/>
                          <a:latin typeface="+mj-lt"/>
                        </a:rPr>
                        <a:t>Các lớp cấu tạo của da</a:t>
                      </a:r>
                      <a:endParaRPr lang="en-US" sz="2800" dirty="0">
                        <a:effectLst/>
                        <a:latin typeface="+mj-lt"/>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2800" dirty="0">
                          <a:effectLst/>
                          <a:latin typeface="+mj-lt"/>
                        </a:rPr>
                        <a:t>Chức năng</a:t>
                      </a:r>
                      <a:endParaRPr lang="en-US" sz="2800" dirty="0">
                        <a:effectLst/>
                        <a:latin typeface="+mj-lt"/>
                      </a:endParaRPr>
                    </a:p>
                    <a:p>
                      <a:pPr algn="ctr">
                        <a:lnSpc>
                          <a:spcPct val="115000"/>
                        </a:lnSpc>
                        <a:spcBef>
                          <a:spcPts val="200"/>
                        </a:spcBef>
                        <a:spcAft>
                          <a:spcPts val="200"/>
                        </a:spcAft>
                      </a:pPr>
                      <a:r>
                        <a:rPr lang="vi-VN" sz="2800" dirty="0">
                          <a:effectLst/>
                          <a:latin typeface="+mj-lt"/>
                        </a:rPr>
                        <a:t> </a:t>
                      </a:r>
                      <a:endParaRPr lang="en-US" sz="2800" dirty="0">
                        <a:effectLst/>
                        <a:latin typeface="+mj-lt"/>
                        <a:ea typeface="Arial" panose="020B0604020202020204" pitchFamily="34" charset="0"/>
                      </a:endParaRPr>
                    </a:p>
                  </a:txBody>
                  <a:tcPr marL="0" marR="0" marT="0" marB="0"/>
                </a:tc>
              </a:tr>
              <a:tr h="1075975">
                <a:tc>
                  <a:txBody>
                    <a:bodyPr/>
                    <a:lstStyle/>
                    <a:p>
                      <a:pPr marL="30480" marR="30480" algn="ctr">
                        <a:lnSpc>
                          <a:spcPct val="115000"/>
                        </a:lnSpc>
                        <a:spcBef>
                          <a:spcPts val="200"/>
                        </a:spcBef>
                        <a:spcAft>
                          <a:spcPts val="200"/>
                        </a:spcAft>
                      </a:pPr>
                      <a:r>
                        <a:rPr lang="vi-VN" sz="2800">
                          <a:effectLst/>
                          <a:latin typeface="+mj-lt"/>
                        </a:rPr>
                        <a:t>Lớp biểu bì</a:t>
                      </a:r>
                      <a:endParaRPr lang="en-US" sz="2800">
                        <a:effectLst/>
                        <a:latin typeface="+mj-lt"/>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2800" dirty="0">
                          <a:effectLst/>
                          <a:latin typeface="+mj-lt"/>
                        </a:rPr>
                        <a:t>Có chức năng bảo vệ.</a:t>
                      </a:r>
                      <a:endParaRPr lang="en-US" sz="2800" dirty="0">
                        <a:effectLst/>
                        <a:latin typeface="+mj-lt"/>
                        <a:ea typeface="Arial" panose="020B0604020202020204" pitchFamily="34" charset="0"/>
                      </a:endParaRPr>
                    </a:p>
                  </a:txBody>
                  <a:tcPr marL="0" marR="0" marT="0" marB="0"/>
                </a:tc>
              </a:tr>
              <a:tr h="1632730">
                <a:tc>
                  <a:txBody>
                    <a:bodyPr/>
                    <a:lstStyle/>
                    <a:p>
                      <a:pPr marL="30480" marR="30480" algn="ctr">
                        <a:lnSpc>
                          <a:spcPct val="115000"/>
                        </a:lnSpc>
                        <a:spcBef>
                          <a:spcPts val="200"/>
                        </a:spcBef>
                        <a:spcAft>
                          <a:spcPts val="200"/>
                        </a:spcAft>
                      </a:pPr>
                      <a:r>
                        <a:rPr lang="vi-VN" sz="2800" dirty="0">
                          <a:effectLst/>
                          <a:latin typeface="+mj-lt"/>
                        </a:rPr>
                        <a:t>Lớp bì</a:t>
                      </a:r>
                      <a:endParaRPr lang="en-US" sz="2800" dirty="0">
                        <a:effectLst/>
                        <a:latin typeface="+mj-lt"/>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2800" dirty="0">
                          <a:effectLst/>
                          <a:latin typeface="+mj-lt"/>
                        </a:rPr>
                        <a:t>Có chức năng xúc giác, bài tiết, điều hòa thân nhiệt.</a:t>
                      </a:r>
                      <a:endParaRPr lang="en-US" sz="2800" dirty="0">
                        <a:effectLst/>
                        <a:latin typeface="+mj-lt"/>
                        <a:ea typeface="Arial" panose="020B0604020202020204" pitchFamily="34" charset="0"/>
                      </a:endParaRPr>
                    </a:p>
                  </a:txBody>
                  <a:tcPr marL="0" marR="0" marT="0" marB="0"/>
                </a:tc>
              </a:tr>
              <a:tr h="1291080">
                <a:tc>
                  <a:txBody>
                    <a:bodyPr/>
                    <a:lstStyle/>
                    <a:p>
                      <a:pPr marL="30480" marR="30480" algn="ctr">
                        <a:lnSpc>
                          <a:spcPct val="115000"/>
                        </a:lnSpc>
                        <a:spcBef>
                          <a:spcPts val="200"/>
                        </a:spcBef>
                        <a:spcAft>
                          <a:spcPts val="200"/>
                        </a:spcAft>
                      </a:pPr>
                      <a:r>
                        <a:rPr lang="vi-VN" sz="2800">
                          <a:effectLst/>
                          <a:latin typeface="+mj-lt"/>
                        </a:rPr>
                        <a:t>Lớp mỡ dưới da</a:t>
                      </a:r>
                      <a:endParaRPr lang="en-US" sz="2800">
                        <a:effectLst/>
                        <a:latin typeface="+mj-lt"/>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2800" dirty="0">
                          <a:effectLst/>
                          <a:latin typeface="+mj-lt"/>
                        </a:rPr>
                        <a:t>Có chức năng cách nhiệt và bảo vệ.</a:t>
                      </a:r>
                      <a:endParaRPr lang="en-US" sz="2800" dirty="0">
                        <a:effectLst/>
                        <a:latin typeface="+mj-lt"/>
                        <a:ea typeface="Arial" panose="020B0604020202020204" pitchFamily="34" charset="0"/>
                      </a:endParaRPr>
                    </a:p>
                  </a:txBody>
                  <a:tcPr marL="0" marR="0" marT="0" marB="0"/>
                </a:tc>
              </a:tr>
            </a:tbl>
          </a:graphicData>
        </a:graphic>
      </p:graphicFrame>
      <p:sp>
        <p:nvSpPr>
          <p:cNvPr id="8" name="TextBox 7"/>
          <p:cNvSpPr txBox="1"/>
          <p:nvPr/>
        </p:nvSpPr>
        <p:spPr>
          <a:xfrm>
            <a:off x="5731496" y="1225485"/>
            <a:ext cx="6363094" cy="5243487"/>
          </a:xfrm>
          <a:prstGeom prst="rect">
            <a:avLst/>
          </a:prstGeom>
          <a:noFill/>
        </p:spPr>
        <p:txBody>
          <a:bodyPr wrap="square">
            <a:spAutoFit/>
          </a:bodyPr>
          <a:lstStyle/>
          <a:p>
            <a:pPr marL="30480" marR="30480" algn="just">
              <a:lnSpc>
                <a:spcPct val="115000"/>
              </a:lnSpc>
              <a:spcBef>
                <a:spcPts val="200"/>
              </a:spcBef>
              <a:spcAft>
                <a:spcPts val="2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một số bộ phận trong các lớp cấu tạo của da:</a:t>
            </a:r>
            <a:endParaRPr lang="en-US" sz="32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Lớp biểu bì có: tầng sừng (tầng tế bào chết), tầng tế bào sống.</a:t>
            </a:r>
            <a:endParaRPr lang="en-US" sz="3200" dirty="0">
              <a:effectLst/>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Lớp bì có: tuyến nhờn, tuyến mồ hôi, nang lông, mạch máu, cơ dựng chân lông, các thụ thể cảm giác, dây thần kinh.</a:t>
            </a:r>
            <a:endParaRPr lang="en-US" sz="3200" dirty="0">
              <a:effectLst/>
              <a:latin typeface="Times New Roman" panose="02020603050405020304" pitchFamily="18" charset="0"/>
              <a:ea typeface="Arial" panose="020B0604020202020204" pitchFamily="34" charset="0"/>
            </a:endParaRPr>
          </a:p>
          <a:p>
            <a:r>
              <a:rPr lang="vi-VN" sz="3200" dirty="0">
                <a:solidFill>
                  <a:srgbClr val="000000"/>
                </a:solidFill>
                <a:effectLst/>
                <a:latin typeface="Times New Roman" panose="02020603050405020304" pitchFamily="18" charset="0"/>
                <a:ea typeface="Times New Roman" panose="02020603050405020304" pitchFamily="18" charset="0"/>
              </a:rPr>
              <a:t>- Lớp mỡ dưới da: các tế bào mỡ.</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5"/>
          <p:cNvGraphicFramePr>
            <a:graphicFrameLocks noGrp="1"/>
          </p:cNvGraphicFramePr>
          <p:nvPr>
            <p:ph sz="quarter" idx="13"/>
          </p:nvPr>
        </p:nvGraphicFramePr>
        <p:xfrm>
          <a:off x="914400" y="2366963"/>
          <a:ext cx="10363195" cy="741680"/>
        </p:xfrm>
        <a:graphic>
          <a:graphicData uri="http://schemas.openxmlformats.org/drawingml/2006/table">
            <a:tbl>
              <a:tblPr firstRow="1" bandRow="1">
                <a:tableStyleId>{5C22544A-7EE6-4342-B048-85BDC9FD1C3A}</a:tableStyleId>
              </a:tblPr>
              <a:tblGrid>
                <a:gridCol w="2072639"/>
                <a:gridCol w="2072639"/>
                <a:gridCol w="2072639"/>
                <a:gridCol w="2072639"/>
                <a:gridCol w="2072639"/>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7170" name="Picture 2" descr="Ý nghĩa 29 vị trí nốt ruồi trên cơ thể nam nữ chính xác nh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6497"/>
            <a:ext cx="4270342" cy="299065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àn nhang là gì? Nguyên nhân, dấu hiệu nhận biết và cách điều tr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43" y="0"/>
            <a:ext cx="4270342" cy="299065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Nám da là gì? Nám da có điều trị được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685" y="-21210"/>
            <a:ext cx="3650688" cy="3011864"/>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p:cNvSpPr/>
          <p:nvPr/>
        </p:nvSpPr>
        <p:spPr>
          <a:xfrm>
            <a:off x="94268" y="3110845"/>
            <a:ext cx="4458878" cy="3730658"/>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Nốt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nám</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tang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6" name="Table 6"/>
          <p:cNvGraphicFramePr>
            <a:graphicFrameLocks noGrp="1"/>
          </p:cNvGraphicFramePr>
          <p:nvPr/>
        </p:nvGraphicFramePr>
        <p:xfrm>
          <a:off x="4662079" y="3260912"/>
          <a:ext cx="7435652" cy="3234156"/>
        </p:xfrm>
        <a:graphic>
          <a:graphicData uri="http://schemas.openxmlformats.org/drawingml/2006/table">
            <a:tbl>
              <a:tblPr firstRow="1" bandRow="1">
                <a:tableStyleId>{5C22544A-7EE6-4342-B048-85BDC9FD1C3A}</a:tableStyleId>
              </a:tblPr>
              <a:tblGrid>
                <a:gridCol w="1858913"/>
                <a:gridCol w="1858913"/>
                <a:gridCol w="1858913"/>
                <a:gridCol w="1858913"/>
              </a:tblGrid>
              <a:tr h="1078052">
                <a:tc>
                  <a:txBody>
                    <a:bodyPr/>
                    <a:lstStyle/>
                    <a:p>
                      <a:pPr algn="ct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Nốt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ruồi</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Tàn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nhang</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Nám</a:t>
                      </a:r>
                      <a:r>
                        <a:rPr lang="en-US" dirty="0">
                          <a:latin typeface="Times New Roman" panose="02020603050405020304" pitchFamily="18" charset="0"/>
                          <a:cs typeface="Times New Roman" panose="02020603050405020304" pitchFamily="18" charset="0"/>
                        </a:rPr>
                        <a:t> da</a:t>
                      </a:r>
                      <a:endParaRPr lang="en-US" dirty="0">
                        <a:latin typeface="Times New Roman" panose="02020603050405020304" pitchFamily="18" charset="0"/>
                        <a:cs typeface="Times New Roman" panose="02020603050405020304" pitchFamily="18" charset="0"/>
                      </a:endParaRPr>
                    </a:p>
                  </a:txBody>
                  <a:tcPr/>
                </a:tc>
              </a:tr>
              <a:tr h="1078052">
                <a:tc>
                  <a:txBody>
                    <a:bodyPr/>
                    <a:lstStyle/>
                    <a:p>
                      <a:pPr algn="ct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r>
              <a:tr h="1078052">
                <a:tc>
                  <a:txBody>
                    <a:bodyPr/>
                    <a:lstStyle/>
                    <a:p>
                      <a:pPr algn="ct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graphicFrame>
        <p:nvGraphicFramePr>
          <p:cNvPr id="4" name="Table 6"/>
          <p:cNvGraphicFramePr>
            <a:graphicFrameLocks noGrp="1"/>
          </p:cNvGraphicFramePr>
          <p:nvPr/>
        </p:nvGraphicFramePr>
        <p:xfrm>
          <a:off x="0" y="-2"/>
          <a:ext cx="12192001" cy="6858001"/>
        </p:xfrm>
        <a:graphic>
          <a:graphicData uri="http://schemas.openxmlformats.org/drawingml/2006/table">
            <a:tbl>
              <a:tblPr firstRow="1" bandRow="1">
                <a:tableStyleId>{5C22544A-7EE6-4342-B048-85BDC9FD1C3A}</a:tableStyleId>
              </a:tblPr>
              <a:tblGrid>
                <a:gridCol w="1862428"/>
                <a:gridCol w="3550081"/>
                <a:gridCol w="3528291"/>
                <a:gridCol w="3251201"/>
              </a:tblGrid>
              <a:tr h="1813704">
                <a:tc>
                  <a:txBody>
                    <a:bodyPr/>
                    <a:lstStyle/>
                    <a:p>
                      <a:pPr algn="ct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Nốt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ruồi</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Tàn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nhang</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Nám</a:t>
                      </a:r>
                      <a:r>
                        <a:rPr lang="en-US" sz="3600" dirty="0">
                          <a:latin typeface="Times New Roman" panose="02020603050405020304" pitchFamily="18" charset="0"/>
                          <a:cs typeface="Times New Roman" panose="02020603050405020304" pitchFamily="18" charset="0"/>
                        </a:rPr>
                        <a:t> da</a:t>
                      </a:r>
                      <a:endParaRPr lang="en-US" sz="3600" dirty="0">
                        <a:latin typeface="Times New Roman" panose="02020603050405020304" pitchFamily="18" charset="0"/>
                        <a:cs typeface="Times New Roman" panose="02020603050405020304" pitchFamily="18" charset="0"/>
                      </a:endParaRPr>
                    </a:p>
                  </a:txBody>
                  <a:tcPr/>
                </a:tc>
              </a:tr>
              <a:tr h="3230593">
                <a:tc>
                  <a:txBody>
                    <a:bodyPr/>
                    <a:lstStyle/>
                    <a:p>
                      <a:pPr algn="ct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vi-VN" sz="2400" dirty="0">
                          <a:solidFill>
                            <a:srgbClr val="000000"/>
                          </a:solidFill>
                          <a:effectLst/>
                          <a:latin typeface="Times New Roman" panose="02020603050405020304" pitchFamily="18" charset="0"/>
                          <a:cs typeface="Times New Roman" panose="02020603050405020304" pitchFamily="18" charset="0"/>
                        </a:rPr>
                        <a:t> Là những nốt nhỏ sậm màu (hầu hết có màu nâu hoặc đen), có hình tròn hoặc bầu dục, thường nổi trên bề mặt da, kích thước thường lớn hơn tàn nhang.</a:t>
                      </a:r>
                      <a:endParaRPr lang="vi-VN" sz="24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l"/>
                      <a:r>
                        <a:rPr lang="vi-VN" sz="2400" dirty="0">
                          <a:solidFill>
                            <a:srgbClr val="000000"/>
                          </a:solidFill>
                          <a:effectLst/>
                          <a:latin typeface="Times New Roman" panose="02020603050405020304" pitchFamily="18" charset="0"/>
                          <a:cs typeface="Times New Roman" panose="02020603050405020304" pitchFamily="18" charset="0"/>
                        </a:rPr>
                        <a:t>- Là những đốm nhỏ, phẳng, màu nâu nhạt hoặc đen trên da, có thể xuất hiện riêng lẻ hoặc thành cụm, kích thước nhỏ hơn nốt ruồi và nám da.</a:t>
                      </a:r>
                      <a:endParaRPr lang="vi-VN" sz="24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l"/>
                      <a:r>
                        <a:rPr lang="vi-VN" sz="2400" dirty="0">
                          <a:solidFill>
                            <a:srgbClr val="000000"/>
                          </a:solidFill>
                          <a:effectLst/>
                          <a:latin typeface="Times New Roman" panose="02020603050405020304" pitchFamily="18" charset="0"/>
                          <a:cs typeface="Times New Roman" panose="02020603050405020304" pitchFamily="18" charset="0"/>
                        </a:rPr>
                        <a:t>- Là tình trạng những mảng màu nâu xuất hiện trên da, kích thước lớn hơn tàn nhang.</a:t>
                      </a:r>
                      <a:endParaRPr lang="vi-VN" sz="24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r>
              <a:tr h="1813704">
                <a:tc>
                  <a:txBody>
                    <a:bodyPr/>
                    <a:lstStyle/>
                    <a:p>
                      <a:pPr algn="ct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vi-VN" sz="2400" dirty="0">
                          <a:solidFill>
                            <a:srgbClr val="000000"/>
                          </a:solidFill>
                          <a:effectLst/>
                          <a:latin typeface="Times New Roman" panose="02020603050405020304" pitchFamily="18" charset="0"/>
                          <a:cs typeface="Times New Roman" panose="02020603050405020304" pitchFamily="18" charset="0"/>
                        </a:rPr>
                        <a:t>- Có thể xuất hiện ở mọi vị trí trên cơ thể.</a:t>
                      </a:r>
                      <a:endParaRPr lang="vi-VN" sz="24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l"/>
                      <a:r>
                        <a:rPr lang="vi-VN" sz="2400" dirty="0">
                          <a:solidFill>
                            <a:srgbClr val="000000"/>
                          </a:solidFill>
                          <a:effectLst/>
                          <a:latin typeface="Times New Roman" panose="02020603050405020304" pitchFamily="18" charset="0"/>
                          <a:cs typeface="Times New Roman" panose="02020603050405020304" pitchFamily="18" charset="0"/>
                        </a:rPr>
                        <a:t>- Thường xuất hiện ở mặt, vai, cổ, tay và lưng.</a:t>
                      </a:r>
                      <a:endParaRPr lang="vi-VN" sz="24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l"/>
                      <a:r>
                        <a:rPr lang="vi-VN" sz="2400" dirty="0">
                          <a:solidFill>
                            <a:srgbClr val="000000"/>
                          </a:solidFill>
                          <a:effectLst/>
                          <a:latin typeface="Times New Roman" panose="02020603050405020304" pitchFamily="18" charset="0"/>
                          <a:cs typeface="Times New Roman" panose="02020603050405020304" pitchFamily="18" charset="0"/>
                        </a:rPr>
                        <a:t>- Thường xuất hiện ở vùng mặt.</a:t>
                      </a:r>
                      <a:endParaRPr lang="vi-VN" sz="24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905" y="188210"/>
            <a:ext cx="10364451" cy="950307"/>
          </a:xfrm>
        </p:spPr>
        <p:txBody>
          <a:bodyPr>
            <a:normAutofit/>
          </a:bodyPr>
          <a:lstStyle/>
          <a:p>
            <a:pPr algn="l"/>
            <a:r>
              <a:rPr lang="en-US" sz="2800" b="1" dirty="0">
                <a:solidFill>
                  <a:srgbClr val="00B050"/>
                </a:solidFill>
                <a:effectLst/>
                <a:latin typeface="Times New Roman" panose="02020603050405020304" pitchFamily="18" charset="0"/>
                <a:ea typeface="Arial" panose="020B0604020202020204" pitchFamily="34" charset="0"/>
              </a:rPr>
              <a:t>II. </a:t>
            </a:r>
            <a:r>
              <a:rPr lang="en-US" sz="2800" b="1" dirty="0" err="1">
                <a:solidFill>
                  <a:srgbClr val="00B050"/>
                </a:solidFill>
                <a:effectLst/>
                <a:latin typeface="Times New Roman" panose="02020603050405020304" pitchFamily="18" charset="0"/>
                <a:ea typeface="Arial" panose="020B0604020202020204" pitchFamily="34" charset="0"/>
              </a:rPr>
              <a:t>Điều</a:t>
            </a:r>
            <a:r>
              <a:rPr lang="en-US" sz="2800" b="1" dirty="0">
                <a:solidFill>
                  <a:srgbClr val="00B050"/>
                </a:solidFill>
                <a:effectLst/>
                <a:latin typeface="Times New Roman" panose="02020603050405020304" pitchFamily="18" charset="0"/>
                <a:ea typeface="Arial" panose="020B0604020202020204" pitchFamily="34" charset="0"/>
              </a:rPr>
              <a:t> </a:t>
            </a:r>
            <a:r>
              <a:rPr lang="en-US" sz="2800" b="1" dirty="0" err="1">
                <a:solidFill>
                  <a:srgbClr val="00B050"/>
                </a:solidFill>
                <a:effectLst/>
                <a:latin typeface="Times New Roman" panose="02020603050405020304" pitchFamily="18" charset="0"/>
                <a:ea typeface="Arial" panose="020B0604020202020204" pitchFamily="34" charset="0"/>
              </a:rPr>
              <a:t>hòa</a:t>
            </a:r>
            <a:r>
              <a:rPr lang="en-US" sz="2800" b="1" dirty="0">
                <a:solidFill>
                  <a:srgbClr val="00B050"/>
                </a:solidFill>
                <a:effectLst/>
                <a:latin typeface="Times New Roman" panose="02020603050405020304" pitchFamily="18" charset="0"/>
                <a:ea typeface="Arial" panose="020B0604020202020204" pitchFamily="34" charset="0"/>
              </a:rPr>
              <a:t> </a:t>
            </a:r>
            <a:r>
              <a:rPr lang="en-US" sz="2800" b="1" dirty="0" err="1">
                <a:solidFill>
                  <a:srgbClr val="00B050"/>
                </a:solidFill>
                <a:effectLst/>
                <a:latin typeface="Times New Roman" panose="02020603050405020304" pitchFamily="18" charset="0"/>
                <a:ea typeface="Arial" panose="020B0604020202020204" pitchFamily="34" charset="0"/>
              </a:rPr>
              <a:t>thân</a:t>
            </a:r>
            <a:r>
              <a:rPr lang="en-US" sz="2800" b="1" dirty="0">
                <a:solidFill>
                  <a:srgbClr val="00B050"/>
                </a:solidFill>
                <a:effectLst/>
                <a:latin typeface="Times New Roman" panose="02020603050405020304" pitchFamily="18" charset="0"/>
                <a:ea typeface="Arial" panose="020B0604020202020204" pitchFamily="34" charset="0"/>
              </a:rPr>
              <a:t> </a:t>
            </a:r>
            <a:r>
              <a:rPr lang="en-US" sz="2800" b="1" dirty="0" err="1">
                <a:solidFill>
                  <a:srgbClr val="00B050"/>
                </a:solidFill>
                <a:effectLst/>
                <a:latin typeface="Times New Roman" panose="02020603050405020304" pitchFamily="18" charset="0"/>
                <a:ea typeface="Arial" panose="020B0604020202020204" pitchFamily="34" charset="0"/>
              </a:rPr>
              <a:t>nhiệt</a:t>
            </a:r>
            <a:r>
              <a:rPr lang="en-US" sz="2800" b="1" dirty="0">
                <a:solidFill>
                  <a:srgbClr val="00B050"/>
                </a:solidFill>
                <a:effectLst/>
                <a:latin typeface="Times New Roman" panose="02020603050405020304" pitchFamily="18" charset="0"/>
                <a:ea typeface="Arial" panose="020B0604020202020204" pitchFamily="34" charset="0"/>
              </a:rPr>
              <a:t>.</a:t>
            </a:r>
            <a:br>
              <a:rPr lang="en-US" sz="2800" b="1" dirty="0">
                <a:solidFill>
                  <a:srgbClr val="00B050"/>
                </a:solidFill>
                <a:effectLst/>
                <a:latin typeface="Times New Roman" panose="02020603050405020304" pitchFamily="18" charset="0"/>
                <a:ea typeface="Arial" panose="020B0604020202020204" pitchFamily="34" charset="0"/>
              </a:rPr>
            </a:br>
            <a:r>
              <a:rPr lang="en-US" sz="2800" b="1" dirty="0">
                <a:solidFill>
                  <a:srgbClr val="00B050"/>
                </a:solidFill>
                <a:effectLst/>
                <a:latin typeface="Times New Roman" panose="02020603050405020304" pitchFamily="18" charset="0"/>
                <a:ea typeface="Arial" panose="020B0604020202020204" pitchFamily="34" charset="0"/>
              </a:rPr>
              <a:t>1. </a:t>
            </a:r>
            <a:r>
              <a:rPr lang="en-US" sz="2800" b="1" dirty="0" err="1">
                <a:solidFill>
                  <a:srgbClr val="00B050"/>
                </a:solidFill>
                <a:effectLst/>
                <a:latin typeface="Times New Roman" panose="02020603050405020304" pitchFamily="18" charset="0"/>
                <a:ea typeface="Arial" panose="020B0604020202020204" pitchFamily="34" charset="0"/>
              </a:rPr>
              <a:t>Thân</a:t>
            </a:r>
            <a:r>
              <a:rPr lang="en-US" sz="2800" b="1" dirty="0">
                <a:solidFill>
                  <a:srgbClr val="00B050"/>
                </a:solidFill>
                <a:effectLst/>
                <a:latin typeface="Times New Roman" panose="02020603050405020304" pitchFamily="18" charset="0"/>
                <a:ea typeface="Arial" panose="020B0604020202020204" pitchFamily="34" charset="0"/>
              </a:rPr>
              <a:t> </a:t>
            </a:r>
            <a:r>
              <a:rPr lang="en-US" sz="2800" b="1" dirty="0" err="1">
                <a:solidFill>
                  <a:srgbClr val="00B050"/>
                </a:solidFill>
                <a:effectLst/>
                <a:latin typeface="Times New Roman" panose="02020603050405020304" pitchFamily="18" charset="0"/>
                <a:ea typeface="Arial" panose="020B0604020202020204" pitchFamily="34" charset="0"/>
              </a:rPr>
              <a:t>nhiệt</a:t>
            </a:r>
            <a:r>
              <a:rPr lang="en-US" sz="2800" b="1" dirty="0">
                <a:solidFill>
                  <a:srgbClr val="00B050"/>
                </a:solidFill>
                <a:effectLst/>
                <a:latin typeface="Times New Roman" panose="02020603050405020304" pitchFamily="18" charset="0"/>
                <a:ea typeface="Arial" panose="020B0604020202020204" pitchFamily="34" charset="0"/>
              </a:rPr>
              <a:t>.</a:t>
            </a:r>
            <a:endParaRPr lang="en-US" sz="4800" dirty="0"/>
          </a:p>
        </p:txBody>
      </p:sp>
      <p:sp>
        <p:nvSpPr>
          <p:cNvPr id="3" name="Content Placeholder 2"/>
          <p:cNvSpPr>
            <a:spLocks noGrp="1"/>
          </p:cNvSpPr>
          <p:nvPr>
            <p:ph sz="quarter" idx="13"/>
          </p:nvPr>
        </p:nvSpPr>
        <p:spPr>
          <a:xfrm>
            <a:off x="626905" y="1138903"/>
            <a:ext cx="10363826" cy="950307"/>
          </a:xfrm>
        </p:spPr>
        <p:txBody>
          <a:bodyPr/>
          <a:lstStyle/>
          <a:p>
            <a:r>
              <a:rPr lang="en-US" dirty="0">
                <a:latin typeface="Times New Roman" panose="02020603050405020304" pitchFamily="18" charset="0"/>
                <a:cs typeface="Times New Roman" panose="02020603050405020304" pitchFamily="18" charset="0"/>
              </a:rPr>
              <a:t>Em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8194" name="Picture 2" descr="Covid 19 Virus Corona Cầm Nhiệt Kế Hồng Ngoại Cầm Để Đo Thân Nhiệt Người  Phụ Nữ Kiểm Tra Thân Nhiệt Hình minh họa Sẵn có - Tải xuống Hình ảnh Ng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753" y="1864659"/>
            <a:ext cx="4410635" cy="23666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ạn đã biết cách sử dụng nhiệt kế đo trán Microlife đúng cách chưa? |  MBMart.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3" y="4231342"/>
            <a:ext cx="4410635" cy="26266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p:cNvGraphicFramePr>
            <a:graphicFrameLocks noGrp="1"/>
          </p:cNvGraphicFramePr>
          <p:nvPr/>
        </p:nvGraphicFramePr>
        <p:xfrm>
          <a:off x="4461436" y="2089210"/>
          <a:ext cx="7470588" cy="1381760"/>
        </p:xfrm>
        <a:graphic>
          <a:graphicData uri="http://schemas.openxmlformats.org/drawingml/2006/table">
            <a:tbl>
              <a:tblPr firstRow="1" bandRow="1">
                <a:tableStyleId>{5C22544A-7EE6-4342-B048-85BDC9FD1C3A}</a:tableStyleId>
              </a:tblPr>
              <a:tblGrid>
                <a:gridCol w="1867647"/>
                <a:gridCol w="1867647"/>
                <a:gridCol w="1867647"/>
                <a:gridCol w="1867647"/>
              </a:tblGrid>
              <a:tr h="370840">
                <a:tc>
                  <a:txBody>
                    <a:bodyPr/>
                    <a:lstStyle/>
                    <a:p>
                      <a:r>
                        <a:rPr lang="en-US" dirty="0" err="1"/>
                        <a:t>Họ</a:t>
                      </a:r>
                      <a:r>
                        <a:rPr lang="en-US" dirty="0"/>
                        <a:t> </a:t>
                      </a:r>
                      <a:r>
                        <a:rPr lang="en-US" dirty="0" err="1"/>
                        <a:t>và</a:t>
                      </a:r>
                      <a:r>
                        <a:rPr lang="en-US" dirty="0"/>
                        <a:t> </a:t>
                      </a:r>
                      <a:r>
                        <a:rPr lang="en-US" dirty="0" err="1"/>
                        <a:t>tên</a:t>
                      </a:r>
                      <a:endParaRPr lang="en-US" dirty="0"/>
                    </a:p>
                  </a:txBody>
                  <a:tcPr/>
                </a:tc>
                <a:tc>
                  <a:txBody>
                    <a:bodyPr/>
                    <a:lstStyle/>
                    <a:p>
                      <a:r>
                        <a:rPr lang="en-US" dirty="0" err="1"/>
                        <a:t>Trước</a:t>
                      </a:r>
                      <a:r>
                        <a:rPr lang="en-US" dirty="0"/>
                        <a:t> </a:t>
                      </a:r>
                      <a:r>
                        <a:rPr lang="en-US" dirty="0" err="1"/>
                        <a:t>khi</a:t>
                      </a:r>
                      <a:r>
                        <a:rPr lang="en-US" dirty="0"/>
                        <a:t> </a:t>
                      </a:r>
                      <a:r>
                        <a:rPr lang="en-US" dirty="0" err="1"/>
                        <a:t>vận</a:t>
                      </a:r>
                      <a:r>
                        <a:rPr lang="en-US" dirty="0"/>
                        <a:t> </a:t>
                      </a:r>
                      <a:r>
                        <a:rPr lang="en-US" dirty="0" err="1"/>
                        <a:t>động</a:t>
                      </a:r>
                      <a:endParaRPr lang="en-US" dirty="0"/>
                    </a:p>
                  </a:txBody>
                  <a:tcPr/>
                </a:tc>
                <a:tc>
                  <a:txBody>
                    <a:bodyPr/>
                    <a:lstStyle/>
                    <a:p>
                      <a:r>
                        <a:rPr lang="en-US" dirty="0"/>
                        <a:t>Sau 2’ </a:t>
                      </a:r>
                      <a:r>
                        <a:rPr lang="en-US" dirty="0" err="1"/>
                        <a:t>vận</a:t>
                      </a:r>
                      <a:r>
                        <a:rPr lang="en-US" dirty="0"/>
                        <a:t> </a:t>
                      </a:r>
                      <a:r>
                        <a:rPr lang="en-US" dirty="0" err="1"/>
                        <a:t>động</a:t>
                      </a:r>
                      <a:endParaRPr lang="en-US" dirty="0"/>
                    </a:p>
                  </a:txBody>
                  <a:tcPr/>
                </a:tc>
                <a:tc>
                  <a:txBody>
                    <a:bodyPr/>
                    <a:lstStyle/>
                    <a:p>
                      <a:r>
                        <a:rPr lang="en-US" dirty="0" err="1"/>
                        <a:t>Thay</a:t>
                      </a:r>
                      <a:r>
                        <a:rPr lang="en-US" dirty="0"/>
                        <a:t> </a:t>
                      </a:r>
                      <a:r>
                        <a:rPr lang="en-US" dirty="0" err="1"/>
                        <a:t>đổi</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7643</Words>
  <Application>WPS Slides</Application>
  <PresentationFormat>Widescreen</PresentationFormat>
  <Paragraphs>271</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SimSun</vt:lpstr>
      <vt:lpstr>Wingdings</vt:lpstr>
      <vt:lpstr>Times New Roman</vt:lpstr>
      <vt:lpstr>Tw Cen MT</vt:lpstr>
      <vt:lpstr>Microsoft YaHei</vt:lpstr>
      <vt:lpstr>Arial Unicode MS</vt:lpstr>
      <vt:lpstr>Calibri</vt:lpstr>
      <vt:lpstr>Symbol</vt:lpstr>
      <vt:lpstr>Droplet</vt:lpstr>
      <vt:lpstr> BÀI 36  DA VÀ ĐIỀU HÒA THÂN NHIỆT Ở NGƯỜI</vt:lpstr>
      <vt:lpstr>PowerPoint 演示文稿</vt:lpstr>
      <vt:lpstr>KHỞI ĐỘNG</vt:lpstr>
      <vt:lpstr>PowerPoint 演示文稿</vt:lpstr>
      <vt:lpstr>i. Chức năng và cấu tạo của da.</vt:lpstr>
      <vt:lpstr>ĐÁp án a.						b </vt:lpstr>
      <vt:lpstr>PowerPoint 演示文稿</vt:lpstr>
      <vt:lpstr>PowerPoint 演示文稿</vt:lpstr>
      <vt:lpstr>II. Điều hòa thân nhiệt. 1. Thân nhiệt.</vt:lpstr>
      <vt:lpstr>PowerPoint 演示文稿</vt:lpstr>
      <vt:lpstr>Quan sát hình 36.2, thảo luận nhóm hoàn thành nội dung Phiếu học tập</vt:lpstr>
      <vt:lpstr>ĐÁP ÁN</vt:lpstr>
      <vt:lpstr>Kết luận</vt:lpstr>
      <vt:lpstr>Thảo luận nhóm 2, quan sát hình 36.2 hoàn thành nội dung bảng </vt:lpstr>
      <vt:lpstr>III.  Thực hành sơ cứu khi bị cảm nóng hoặc cảm lạnh. Chăm sóc và bảo vệ da.</vt:lpstr>
      <vt:lpstr>Kết luận</vt:lpstr>
      <vt:lpstr>Củng cố</vt:lpstr>
      <vt:lpstr>PowerPoint 演示文稿</vt:lpstr>
      <vt:lpstr>PowerPoint 演示文稿</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 BÀI 36  DA VÀ ĐIỀU HÒA THÂN NHIỆT Ở NGƯỜI</dc:title>
  <dc:creator>FPT</dc:creator>
  <cp:lastModifiedBy>HOA HOÀNG</cp:lastModifiedBy>
  <cp:revision>4</cp:revision>
  <dcterms:created xsi:type="dcterms:W3CDTF">2023-09-01T01:15:00Z</dcterms:created>
  <dcterms:modified xsi:type="dcterms:W3CDTF">2025-05-11T11:22:16Z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90CCD7636D1D4C01B2B7562B84B2DE9C_13</vt:lpwstr>
  </property>
  <property fmtid="{D5CDD505-2E9C-101B-9397-08002B2CF9AE}" pid="3" name="KSOProductBuildVer">
    <vt:lpwstr>1033-12.2.0.20795</vt:lpwstr>
  </property>
</Properties>
</file>