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1.svg" ContentType="image/svg+xml"/>
  <Override PartName="/ppt/media/image33.svg" ContentType="image/svg+xml"/>
  <Override PartName="/ppt/media/image35.svg" ContentType="image/svg+xml"/>
  <Override PartName="/ppt/media/image38.svg" ContentType="image/svg+xml"/>
  <Override PartName="/ppt/media/image4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91" r:id="rId3"/>
    <p:sldId id="442" r:id="rId4"/>
    <p:sldId id="443" r:id="rId5"/>
    <p:sldId id="451" r:id="rId7"/>
    <p:sldId id="452" r:id="rId8"/>
    <p:sldId id="508" r:id="rId9"/>
    <p:sldId id="510" r:id="rId10"/>
    <p:sldId id="511" r:id="rId11"/>
    <p:sldId id="342" r:id="rId12"/>
    <p:sldId id="512" r:id="rId13"/>
    <p:sldId id="344" r:id="rId14"/>
    <p:sldId id="256" r:id="rId15"/>
    <p:sldId id="346" r:id="rId16"/>
    <p:sldId id="348" r:id="rId17"/>
    <p:sldId id="518" r:id="rId18"/>
    <p:sldId id="522" r:id="rId19"/>
    <p:sldId id="345" r:id="rId20"/>
    <p:sldId id="349" r:id="rId21"/>
    <p:sldId id="350" r:id="rId22"/>
    <p:sldId id="525" r:id="rId23"/>
    <p:sldId id="527" r:id="rId24"/>
    <p:sldId id="528" r:id="rId25"/>
    <p:sldId id="456" r:id="rId26"/>
    <p:sldId id="545" r:id="rId27"/>
    <p:sldId id="459" r:id="rId28"/>
    <p:sldId id="460" r:id="rId29"/>
    <p:sldId id="531" r:id="rId30"/>
    <p:sldId id="351" r:id="rId31"/>
    <p:sldId id="532" r:id="rId32"/>
    <p:sldId id="534" r:id="rId33"/>
    <p:sldId id="540" r:id="rId34"/>
    <p:sldId id="541" r:id="rId35"/>
    <p:sldId id="463" r:id="rId36"/>
    <p:sldId id="549" r:id="rId37"/>
    <p:sldId id="542" r:id="rId38"/>
    <p:sldId id="543" r:id="rId39"/>
    <p:sldId id="546" r:id="rId40"/>
    <p:sldId id="547" r:id="rId41"/>
    <p:sldId id="507" r:id="rId42"/>
    <p:sldId id="478" r:id="rId43"/>
    <p:sldId id="551" r:id="rId44"/>
    <p:sldId id="312" r:id="rId45"/>
    <p:sldId id="440" r:id="rId46"/>
    <p:sldId id="441" r:id="rId47"/>
    <p:sldId id="267" r:id="rId48"/>
    <p:sldId id="272" r:id="rId49"/>
    <p:sldId id="273" r:id="rId50"/>
    <p:sldId id="274" r:id="rId51"/>
    <p:sldId id="275" r:id="rId52"/>
    <p:sldId id="553" r:id="rId53"/>
    <p:sldId id="277" r:id="rId54"/>
    <p:sldId id="554" r:id="rId55"/>
    <p:sldId id="555" r:id="rId56"/>
    <p:sldId id="280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tableStyles" Target="tableStyles.xml"/><Relationship Id="rId6" Type="http://schemas.openxmlformats.org/officeDocument/2006/relationships/notesMaster" Target="notesMasters/notesMaster1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33B82-A632-4637-B72E-B87A84EA0D1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2462E-0485-44C8-90A3-7FC2402F575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g11de8c085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2" name="Google Shape;2652;g11de8c085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8" name="Google Shape;3628;g11ea573d598_6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9" name="Google Shape;3629;g11ea573d598_6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BAE27-2C89-4FFB-B05D-072F7AC0E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8" name="Google Shape;185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BAE27-2C89-4FFB-B05D-072F7AC0E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Tư  	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BAE27-2C89-4FFB-B05D-072F7AC0E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E14BAA-73E3-4859-93EE-53F6CE49857D}" type="slidenum">
              <a:rPr lang="en-US" altLang="en-US"/>
            </a:fld>
            <a:endParaRPr lang="en-US" altLang="en-US"/>
          </a:p>
        </p:txBody>
      </p:sp>
      <p:sp>
        <p:nvSpPr>
          <p:cNvPr id="5123" name="Rectangle 2"/>
          <p:cNvSpPr>
            <a:spLocks noRot="1" noChangeArrowheads="1" noTextEdit="1"/>
          </p:cNvSpPr>
          <p:nvPr>
            <p:ph type="sldImg"/>
          </p:nvPr>
        </p:nvSpPr>
        <p:spPr/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e49c2d53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e49c2d53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8" name="Google Shape;185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8" name="Google Shape;3628;g11ea573d598_6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9" name="Google Shape;3629;g11ea573d598_6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BAE27-2C89-4FFB-B05D-072F7AC0EC33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BAE27-2C89-4FFB-B05D-072F7AC0EC33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2B2A-FA9A-47FC-A0B6-349D83B1BA2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BC6D3-B03A-4D72-8992-363A3109FC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2B2A-FA9A-47FC-A0B6-349D83B1BA2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BC6D3-B03A-4D72-8992-363A3109FC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2B2A-FA9A-47FC-A0B6-349D83B1BA2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BC6D3-B03A-4D72-8992-363A3109FC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7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875" name="Google Shape;875;p27"/>
          <p:cNvGrpSpPr/>
          <p:nvPr/>
        </p:nvGrpSpPr>
        <p:grpSpPr>
          <a:xfrm rot="-3354926">
            <a:off x="846386" y="2934236"/>
            <a:ext cx="2066429" cy="7886240"/>
            <a:chOff x="9065175" y="1446600"/>
            <a:chExt cx="682175" cy="2603425"/>
          </a:xfrm>
        </p:grpSpPr>
        <p:sp>
          <p:nvSpPr>
            <p:cNvPr id="876" name="Google Shape;876;p27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2" name="Google Shape;902;p27"/>
          <p:cNvGrpSpPr/>
          <p:nvPr/>
        </p:nvGrpSpPr>
        <p:grpSpPr>
          <a:xfrm rot="3354926" flipH="1">
            <a:off x="9279186" y="2832636"/>
            <a:ext cx="2066429" cy="7886240"/>
            <a:chOff x="9065175" y="1446600"/>
            <a:chExt cx="682175" cy="2603425"/>
          </a:xfrm>
        </p:grpSpPr>
        <p:sp>
          <p:nvSpPr>
            <p:cNvPr id="903" name="Google Shape;903;p27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7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7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7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7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7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7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7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7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9" name="Google Shape;929;p27"/>
          <p:cNvGrpSpPr/>
          <p:nvPr/>
        </p:nvGrpSpPr>
        <p:grpSpPr>
          <a:xfrm rot="-7937313">
            <a:off x="485657" y="171267"/>
            <a:ext cx="881907" cy="1238712"/>
            <a:chOff x="2374700" y="1056350"/>
            <a:chExt cx="797300" cy="1119875"/>
          </a:xfrm>
        </p:grpSpPr>
        <p:sp>
          <p:nvSpPr>
            <p:cNvPr id="930" name="Google Shape;930;p27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7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7" name="Google Shape;937;p27"/>
          <p:cNvGrpSpPr/>
          <p:nvPr/>
        </p:nvGrpSpPr>
        <p:grpSpPr>
          <a:xfrm rot="7675516">
            <a:off x="10848873" y="273067"/>
            <a:ext cx="881921" cy="1238732"/>
            <a:chOff x="2374700" y="1056350"/>
            <a:chExt cx="797300" cy="1119875"/>
          </a:xfrm>
        </p:grpSpPr>
        <p:sp>
          <p:nvSpPr>
            <p:cNvPr id="938" name="Google Shape;938;p27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7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"/>
          <p:cNvSpPr txBox="1">
            <a:spLocks noGrp="1"/>
          </p:cNvSpPr>
          <p:nvPr>
            <p:ph type="title" hasCustomPrompt="1"/>
          </p:nvPr>
        </p:nvSpPr>
        <p:spPr>
          <a:xfrm>
            <a:off x="1339200" y="8936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1"/>
          </p:nvPr>
        </p:nvSpPr>
        <p:spPr>
          <a:xfrm>
            <a:off x="1339200" y="16715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42" name="Google Shape;342;p15"/>
          <p:cNvSpPr txBox="1">
            <a:spLocks noGrp="1"/>
          </p:cNvSpPr>
          <p:nvPr>
            <p:ph type="title" idx="2" hasCustomPrompt="1"/>
          </p:nvPr>
        </p:nvSpPr>
        <p:spPr>
          <a:xfrm>
            <a:off x="1339200" y="262390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3" name="Google Shape;343;p15"/>
          <p:cNvSpPr txBox="1">
            <a:spLocks noGrp="1"/>
          </p:cNvSpPr>
          <p:nvPr>
            <p:ph type="subTitle" idx="3"/>
          </p:nvPr>
        </p:nvSpPr>
        <p:spPr>
          <a:xfrm>
            <a:off x="1339200" y="3399675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44" name="Google Shape;344;p15"/>
          <p:cNvSpPr txBox="1">
            <a:spLocks noGrp="1"/>
          </p:cNvSpPr>
          <p:nvPr>
            <p:ph type="title" idx="4" hasCustomPrompt="1"/>
          </p:nvPr>
        </p:nvSpPr>
        <p:spPr>
          <a:xfrm>
            <a:off x="1339200" y="43541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5" name="Google Shape;345;p15"/>
          <p:cNvSpPr txBox="1">
            <a:spLocks noGrp="1"/>
          </p:cNvSpPr>
          <p:nvPr>
            <p:ph type="subTitle" idx="5"/>
          </p:nvPr>
        </p:nvSpPr>
        <p:spPr>
          <a:xfrm>
            <a:off x="1339200" y="51278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grpSp>
        <p:nvGrpSpPr>
          <p:cNvPr id="346" name="Google Shape;346;p15"/>
          <p:cNvGrpSpPr/>
          <p:nvPr/>
        </p:nvGrpSpPr>
        <p:grpSpPr>
          <a:xfrm rot="4390107">
            <a:off x="10761139" y="5711885"/>
            <a:ext cx="1955164" cy="1841489"/>
            <a:chOff x="1404300" y="937325"/>
            <a:chExt cx="1767700" cy="1664925"/>
          </a:xfrm>
        </p:grpSpPr>
        <p:sp>
          <p:nvSpPr>
            <p:cNvPr id="347" name="Google Shape;347;p15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6" name="Google Shape;366;p15"/>
          <p:cNvGrpSpPr/>
          <p:nvPr/>
        </p:nvGrpSpPr>
        <p:grpSpPr>
          <a:xfrm rot="-7937313">
            <a:off x="257057" y="-178267"/>
            <a:ext cx="881907" cy="1238712"/>
            <a:chOff x="2374700" y="1056350"/>
            <a:chExt cx="797300" cy="1119875"/>
          </a:xfrm>
        </p:grpSpPr>
        <p:sp>
          <p:nvSpPr>
            <p:cNvPr id="367" name="Google Shape;367;p15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66967" y="879400"/>
            <a:ext cx="4672800" cy="4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5"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166967" y="5282984"/>
            <a:ext cx="4672800" cy="6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5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10023983" y="950927"/>
            <a:ext cx="11524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 b="1">
                <a:solidFill>
                  <a:schemeClr val="accent4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grpSp>
        <p:nvGrpSpPr>
          <p:cNvPr id="13" name="Google Shape;13;p2"/>
          <p:cNvGrpSpPr/>
          <p:nvPr/>
        </p:nvGrpSpPr>
        <p:grpSpPr>
          <a:xfrm rot="4390107">
            <a:off x="10456339" y="5305485"/>
            <a:ext cx="1955164" cy="1841489"/>
            <a:chOff x="1404300" y="937325"/>
            <a:chExt cx="1767700" cy="1664925"/>
          </a:xfrm>
        </p:grpSpPr>
        <p:sp>
          <p:nvSpPr>
            <p:cNvPr id="14" name="Google Shape;14;p2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" name="Google Shape;33;p2"/>
          <p:cNvGrpSpPr/>
          <p:nvPr/>
        </p:nvGrpSpPr>
        <p:grpSpPr>
          <a:xfrm rot="-7937313">
            <a:off x="257057" y="-178267"/>
            <a:ext cx="881907" cy="1238712"/>
            <a:chOff x="2374700" y="1056350"/>
            <a:chExt cx="797300" cy="1119875"/>
          </a:xfrm>
        </p:grpSpPr>
        <p:sp>
          <p:nvSpPr>
            <p:cNvPr id="34" name="Google Shape;34;p2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30"/>
          <p:cNvSpPr txBox="1">
            <a:spLocks noGrp="1"/>
          </p:cNvSpPr>
          <p:nvPr>
            <p:ph type="title"/>
          </p:nvPr>
        </p:nvSpPr>
        <p:spPr>
          <a:xfrm>
            <a:off x="1728900" y="491767"/>
            <a:ext cx="874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991" name="Google Shape;991;p30"/>
          <p:cNvGrpSpPr/>
          <p:nvPr/>
        </p:nvGrpSpPr>
        <p:grpSpPr>
          <a:xfrm>
            <a:off x="223923" y="-309258"/>
            <a:ext cx="1285851" cy="1354665"/>
            <a:chOff x="7547525" y="2278475"/>
            <a:chExt cx="985376" cy="1038111"/>
          </a:xfrm>
        </p:grpSpPr>
        <p:sp>
          <p:nvSpPr>
            <p:cNvPr id="992" name="Google Shape;992;p30"/>
            <p:cNvSpPr/>
            <p:nvPr/>
          </p:nvSpPr>
          <p:spPr>
            <a:xfrm>
              <a:off x="7688409" y="2385360"/>
              <a:ext cx="544909" cy="800719"/>
            </a:xfrm>
            <a:custGeom>
              <a:avLst/>
              <a:gdLst/>
              <a:ahLst/>
              <a:cxnLst/>
              <a:rect l="l" t="t" r="r" b="b"/>
              <a:pathLst>
                <a:path w="5353" h="7866" fill="none" extrusionOk="0">
                  <a:moveTo>
                    <a:pt x="1" y="6005"/>
                  </a:moveTo>
                  <a:lnTo>
                    <a:pt x="2196" y="7866"/>
                  </a:lnTo>
                  <a:lnTo>
                    <a:pt x="4453" y="6993"/>
                  </a:lnTo>
                  <a:lnTo>
                    <a:pt x="5353" y="3678"/>
                  </a:lnTo>
                  <a:lnTo>
                    <a:pt x="3281" y="1994"/>
                  </a:lnTo>
                  <a:lnTo>
                    <a:pt x="3995" y="1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8289815" y="2675273"/>
              <a:ext cx="150860" cy="66574"/>
            </a:xfrm>
            <a:custGeom>
              <a:avLst/>
              <a:gdLst/>
              <a:ahLst/>
              <a:cxnLst/>
              <a:rect l="l" t="t" r="r" b="b"/>
              <a:pathLst>
                <a:path w="1482" h="654" fill="none" extrusionOk="0">
                  <a:moveTo>
                    <a:pt x="1482" y="1"/>
                  </a:moveTo>
                  <a:lnTo>
                    <a:pt x="0" y="653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8362497" y="2588747"/>
              <a:ext cx="170405" cy="139154"/>
            </a:xfrm>
            <a:custGeom>
              <a:avLst/>
              <a:gdLst/>
              <a:ahLst/>
              <a:cxnLst/>
              <a:rect l="l" t="t" r="r" b="b"/>
              <a:pathLst>
                <a:path w="1674" h="1367" extrusionOk="0">
                  <a:moveTo>
                    <a:pt x="836" y="1"/>
                  </a:moveTo>
                  <a:cubicBezTo>
                    <a:pt x="745" y="1"/>
                    <a:pt x="653" y="19"/>
                    <a:pt x="565" y="57"/>
                  </a:cubicBezTo>
                  <a:cubicBezTo>
                    <a:pt x="0" y="304"/>
                    <a:pt x="18" y="1098"/>
                    <a:pt x="591" y="1318"/>
                  </a:cubicBezTo>
                  <a:cubicBezTo>
                    <a:pt x="676" y="1351"/>
                    <a:pt x="761" y="1366"/>
                    <a:pt x="843" y="1366"/>
                  </a:cubicBezTo>
                  <a:cubicBezTo>
                    <a:pt x="1304" y="1366"/>
                    <a:pt x="1674" y="882"/>
                    <a:pt x="1464" y="410"/>
                  </a:cubicBezTo>
                  <a:cubicBezTo>
                    <a:pt x="1353" y="154"/>
                    <a:pt x="1099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8013339" y="2278475"/>
              <a:ext cx="158088" cy="139357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6" y="1"/>
                  </a:moveTo>
                  <a:cubicBezTo>
                    <a:pt x="502" y="1"/>
                    <a:pt x="243" y="162"/>
                    <a:pt x="142" y="434"/>
                  </a:cubicBezTo>
                  <a:cubicBezTo>
                    <a:pt x="1" y="786"/>
                    <a:pt x="177" y="1183"/>
                    <a:pt x="530" y="1324"/>
                  </a:cubicBezTo>
                  <a:cubicBezTo>
                    <a:pt x="609" y="1354"/>
                    <a:pt x="691" y="1368"/>
                    <a:pt x="771" y="1368"/>
                  </a:cubicBezTo>
                  <a:cubicBezTo>
                    <a:pt x="1048" y="1368"/>
                    <a:pt x="1311" y="1201"/>
                    <a:pt x="1420" y="927"/>
                  </a:cubicBezTo>
                  <a:cubicBezTo>
                    <a:pt x="1552" y="575"/>
                    <a:pt x="1376" y="178"/>
                    <a:pt x="1023" y="46"/>
                  </a:cubicBezTo>
                  <a:cubicBezTo>
                    <a:pt x="942" y="15"/>
                    <a:pt x="858" y="1"/>
                    <a:pt x="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8225175" y="3093550"/>
              <a:ext cx="179566" cy="202063"/>
            </a:xfrm>
            <a:custGeom>
              <a:avLst/>
              <a:gdLst/>
              <a:ahLst/>
              <a:cxnLst/>
              <a:rect l="l" t="t" r="r" b="b"/>
              <a:pathLst>
                <a:path w="1764" h="1985" fill="none" extrusionOk="0">
                  <a:moveTo>
                    <a:pt x="1764" y="1984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8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7547525" y="2894744"/>
              <a:ext cx="249500" cy="204404"/>
            </a:xfrm>
            <a:custGeom>
              <a:avLst/>
              <a:gdLst/>
              <a:ahLst/>
              <a:cxnLst/>
              <a:rect l="l" t="t" r="r" b="b"/>
              <a:pathLst>
                <a:path w="2451" h="2008" extrusionOk="0">
                  <a:moveTo>
                    <a:pt x="1220" y="0"/>
                  </a:moveTo>
                  <a:cubicBezTo>
                    <a:pt x="1086" y="0"/>
                    <a:pt x="950" y="27"/>
                    <a:pt x="821" y="84"/>
                  </a:cubicBezTo>
                  <a:cubicBezTo>
                    <a:pt x="1" y="437"/>
                    <a:pt x="18" y="1610"/>
                    <a:pt x="856" y="1936"/>
                  </a:cubicBezTo>
                  <a:cubicBezTo>
                    <a:pt x="982" y="1985"/>
                    <a:pt x="1108" y="2008"/>
                    <a:pt x="1229" y="2008"/>
                  </a:cubicBezTo>
                  <a:cubicBezTo>
                    <a:pt x="1911" y="2008"/>
                    <a:pt x="2450" y="1292"/>
                    <a:pt x="2143" y="596"/>
                  </a:cubicBezTo>
                  <a:cubicBezTo>
                    <a:pt x="1973" y="223"/>
                    <a:pt x="1604" y="0"/>
                    <a:pt x="1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8348235" y="3240590"/>
              <a:ext cx="92927" cy="75996"/>
            </a:xfrm>
            <a:custGeom>
              <a:avLst/>
              <a:gdLst/>
              <a:ahLst/>
              <a:cxnLst/>
              <a:rect l="l" t="t" r="r" b="b"/>
              <a:pathLst>
                <a:path w="2461" h="2013" extrusionOk="0">
                  <a:moveTo>
                    <a:pt x="1229" y="0"/>
                  </a:moveTo>
                  <a:cubicBezTo>
                    <a:pt x="1095" y="0"/>
                    <a:pt x="959" y="27"/>
                    <a:pt x="830" y="84"/>
                  </a:cubicBezTo>
                  <a:cubicBezTo>
                    <a:pt x="1" y="446"/>
                    <a:pt x="27" y="1618"/>
                    <a:pt x="865" y="1945"/>
                  </a:cubicBezTo>
                  <a:cubicBezTo>
                    <a:pt x="989" y="1991"/>
                    <a:pt x="1111" y="2013"/>
                    <a:pt x="1230" y="2013"/>
                  </a:cubicBezTo>
                  <a:cubicBezTo>
                    <a:pt x="1916" y="2013"/>
                    <a:pt x="2460" y="1295"/>
                    <a:pt x="2152" y="596"/>
                  </a:cubicBezTo>
                  <a:cubicBezTo>
                    <a:pt x="1982" y="223"/>
                    <a:pt x="1613" y="0"/>
                    <a:pt x="1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7981225" y="2538690"/>
              <a:ext cx="91524" cy="80897"/>
            </a:xfrm>
            <a:custGeom>
              <a:avLst/>
              <a:gdLst/>
              <a:ahLst/>
              <a:cxnLst/>
              <a:rect l="l" t="t" r="r" b="b"/>
              <a:pathLst>
                <a:path w="2276" h="2012" extrusionOk="0">
                  <a:moveTo>
                    <a:pt x="1138" y="1"/>
                  </a:moveTo>
                  <a:cubicBezTo>
                    <a:pt x="733" y="1"/>
                    <a:pt x="353" y="248"/>
                    <a:pt x="204" y="642"/>
                  </a:cubicBezTo>
                  <a:cubicBezTo>
                    <a:pt x="1" y="1163"/>
                    <a:pt x="265" y="1744"/>
                    <a:pt x="777" y="1947"/>
                  </a:cubicBezTo>
                  <a:cubicBezTo>
                    <a:pt x="895" y="1991"/>
                    <a:pt x="1015" y="2012"/>
                    <a:pt x="1134" y="2012"/>
                  </a:cubicBezTo>
                  <a:cubicBezTo>
                    <a:pt x="1541" y="2012"/>
                    <a:pt x="1925" y="1768"/>
                    <a:pt x="2082" y="1365"/>
                  </a:cubicBezTo>
                  <a:cubicBezTo>
                    <a:pt x="2276" y="845"/>
                    <a:pt x="2020" y="263"/>
                    <a:pt x="1500" y="69"/>
                  </a:cubicBezTo>
                  <a:cubicBezTo>
                    <a:pt x="1381" y="23"/>
                    <a:pt x="1258" y="1"/>
                    <a:pt x="1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8116560" y="2656645"/>
              <a:ext cx="231685" cy="204913"/>
            </a:xfrm>
            <a:custGeom>
              <a:avLst/>
              <a:gdLst/>
              <a:ahLst/>
              <a:cxnLst/>
              <a:rect l="l" t="t" r="r" b="b"/>
              <a:pathLst>
                <a:path w="2276" h="2013" extrusionOk="0">
                  <a:moveTo>
                    <a:pt x="1142" y="1"/>
                  </a:moveTo>
                  <a:cubicBezTo>
                    <a:pt x="741" y="1"/>
                    <a:pt x="360" y="248"/>
                    <a:pt x="203" y="642"/>
                  </a:cubicBezTo>
                  <a:cubicBezTo>
                    <a:pt x="1" y="1162"/>
                    <a:pt x="256" y="1744"/>
                    <a:pt x="776" y="1947"/>
                  </a:cubicBezTo>
                  <a:cubicBezTo>
                    <a:pt x="894" y="1991"/>
                    <a:pt x="1016" y="2012"/>
                    <a:pt x="1135" y="2012"/>
                  </a:cubicBezTo>
                  <a:cubicBezTo>
                    <a:pt x="1541" y="2012"/>
                    <a:pt x="1925" y="1769"/>
                    <a:pt x="2081" y="1374"/>
                  </a:cubicBezTo>
                  <a:cubicBezTo>
                    <a:pt x="2275" y="854"/>
                    <a:pt x="2020" y="272"/>
                    <a:pt x="1499" y="69"/>
                  </a:cubicBezTo>
                  <a:cubicBezTo>
                    <a:pt x="1382" y="23"/>
                    <a:pt x="1261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8107562" y="3000011"/>
              <a:ext cx="143607" cy="117758"/>
            </a:xfrm>
            <a:custGeom>
              <a:avLst/>
              <a:gdLst/>
              <a:ahLst/>
              <a:cxnLst/>
              <a:rect l="l" t="t" r="r" b="b"/>
              <a:pathLst>
                <a:path w="2450" h="2009" extrusionOk="0">
                  <a:moveTo>
                    <a:pt x="1223" y="1"/>
                  </a:moveTo>
                  <a:cubicBezTo>
                    <a:pt x="1089" y="1"/>
                    <a:pt x="952" y="28"/>
                    <a:pt x="820" y="85"/>
                  </a:cubicBezTo>
                  <a:cubicBezTo>
                    <a:pt x="0" y="446"/>
                    <a:pt x="27" y="1619"/>
                    <a:pt x="855" y="1936"/>
                  </a:cubicBezTo>
                  <a:cubicBezTo>
                    <a:pt x="983" y="1986"/>
                    <a:pt x="1109" y="2008"/>
                    <a:pt x="1231" y="2008"/>
                  </a:cubicBezTo>
                  <a:cubicBezTo>
                    <a:pt x="1912" y="2008"/>
                    <a:pt x="2449" y="1300"/>
                    <a:pt x="2143" y="605"/>
                  </a:cubicBezTo>
                  <a:cubicBezTo>
                    <a:pt x="1979" y="225"/>
                    <a:pt x="1611" y="1"/>
                    <a:pt x="12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7863798" y="3146665"/>
              <a:ext cx="96202" cy="78932"/>
            </a:xfrm>
            <a:custGeom>
              <a:avLst/>
              <a:gdLst/>
              <a:ahLst/>
              <a:cxnLst/>
              <a:rect l="l" t="t" r="r" b="b"/>
              <a:pathLst>
                <a:path w="2451" h="2011" extrusionOk="0">
                  <a:moveTo>
                    <a:pt x="1228" y="0"/>
                  </a:moveTo>
                  <a:cubicBezTo>
                    <a:pt x="1092" y="0"/>
                    <a:pt x="954" y="28"/>
                    <a:pt x="821" y="88"/>
                  </a:cubicBezTo>
                  <a:cubicBezTo>
                    <a:pt x="1" y="440"/>
                    <a:pt x="27" y="1613"/>
                    <a:pt x="856" y="1939"/>
                  </a:cubicBezTo>
                  <a:cubicBezTo>
                    <a:pt x="982" y="1988"/>
                    <a:pt x="1108" y="2011"/>
                    <a:pt x="1229" y="2011"/>
                  </a:cubicBezTo>
                  <a:cubicBezTo>
                    <a:pt x="1911" y="2011"/>
                    <a:pt x="2450" y="1295"/>
                    <a:pt x="2143" y="599"/>
                  </a:cubicBezTo>
                  <a:cubicBezTo>
                    <a:pt x="1980" y="227"/>
                    <a:pt x="1614" y="0"/>
                    <a:pt x="1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3" name="Google Shape;1003;p30"/>
          <p:cNvGrpSpPr/>
          <p:nvPr/>
        </p:nvGrpSpPr>
        <p:grpSpPr>
          <a:xfrm rot="7166359">
            <a:off x="10770789" y="341653"/>
            <a:ext cx="699697" cy="982783"/>
            <a:chOff x="2374700" y="1056350"/>
            <a:chExt cx="797300" cy="1119875"/>
          </a:xfrm>
        </p:grpSpPr>
        <p:sp>
          <p:nvSpPr>
            <p:cNvPr id="1004" name="Google Shape;1004;p30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36" name="Google Shape;436;p13"/>
          <p:cNvSpPr txBox="1">
            <a:spLocks noGrp="1"/>
          </p:cNvSpPr>
          <p:nvPr>
            <p:ph type="title" idx="2"/>
          </p:nvPr>
        </p:nvSpPr>
        <p:spPr>
          <a:xfrm>
            <a:off x="960000" y="2447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437" name="Google Shape;437;p13"/>
          <p:cNvSpPr txBox="1">
            <a:spLocks noGrp="1"/>
          </p:cNvSpPr>
          <p:nvPr>
            <p:ph type="subTitle" idx="1"/>
          </p:nvPr>
        </p:nvSpPr>
        <p:spPr>
          <a:xfrm>
            <a:off x="96000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13"/>
          <p:cNvSpPr txBox="1">
            <a:spLocks noGrp="1"/>
          </p:cNvSpPr>
          <p:nvPr>
            <p:ph type="title" idx="3"/>
          </p:nvPr>
        </p:nvSpPr>
        <p:spPr>
          <a:xfrm>
            <a:off x="4559025" y="2447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439" name="Google Shape;439;p13"/>
          <p:cNvSpPr txBox="1">
            <a:spLocks noGrp="1"/>
          </p:cNvSpPr>
          <p:nvPr>
            <p:ph type="subTitle" idx="4"/>
          </p:nvPr>
        </p:nvSpPr>
        <p:spPr>
          <a:xfrm>
            <a:off x="4559025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13"/>
          <p:cNvSpPr txBox="1">
            <a:spLocks noGrp="1"/>
          </p:cNvSpPr>
          <p:nvPr>
            <p:ph type="title" idx="5"/>
          </p:nvPr>
        </p:nvSpPr>
        <p:spPr>
          <a:xfrm>
            <a:off x="960000" y="4691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441" name="Google Shape;441;p13"/>
          <p:cNvSpPr txBox="1">
            <a:spLocks noGrp="1"/>
          </p:cNvSpPr>
          <p:nvPr>
            <p:ph type="subTitle" idx="6"/>
          </p:nvPr>
        </p:nvSpPr>
        <p:spPr>
          <a:xfrm>
            <a:off x="960000" y="53716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13"/>
          <p:cNvSpPr txBox="1">
            <a:spLocks noGrp="1"/>
          </p:cNvSpPr>
          <p:nvPr>
            <p:ph type="title" idx="7"/>
          </p:nvPr>
        </p:nvSpPr>
        <p:spPr>
          <a:xfrm>
            <a:off x="4559025" y="4691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443" name="Google Shape;443;p13"/>
          <p:cNvSpPr txBox="1">
            <a:spLocks noGrp="1"/>
          </p:cNvSpPr>
          <p:nvPr>
            <p:ph type="subTitle" idx="8"/>
          </p:nvPr>
        </p:nvSpPr>
        <p:spPr>
          <a:xfrm>
            <a:off x="4559025" y="53716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13"/>
          <p:cNvSpPr txBox="1">
            <a:spLocks noGrp="1"/>
          </p:cNvSpPr>
          <p:nvPr>
            <p:ph type="title" idx="9"/>
          </p:nvPr>
        </p:nvSpPr>
        <p:spPr>
          <a:xfrm>
            <a:off x="8158064" y="2447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445" name="Google Shape;445;p13"/>
          <p:cNvSpPr txBox="1">
            <a:spLocks noGrp="1"/>
          </p:cNvSpPr>
          <p:nvPr>
            <p:ph type="subTitle" idx="13"/>
          </p:nvPr>
        </p:nvSpPr>
        <p:spPr>
          <a:xfrm>
            <a:off x="8158064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13"/>
          <p:cNvSpPr txBox="1">
            <a:spLocks noGrp="1"/>
          </p:cNvSpPr>
          <p:nvPr>
            <p:ph type="title" idx="14"/>
          </p:nvPr>
        </p:nvSpPr>
        <p:spPr>
          <a:xfrm>
            <a:off x="8158064" y="4691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447" name="Google Shape;447;p13"/>
          <p:cNvSpPr txBox="1">
            <a:spLocks noGrp="1"/>
          </p:cNvSpPr>
          <p:nvPr>
            <p:ph type="subTitle" idx="15"/>
          </p:nvPr>
        </p:nvSpPr>
        <p:spPr>
          <a:xfrm>
            <a:off x="8158064" y="53716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13"/>
          <p:cNvSpPr txBox="1">
            <a:spLocks noGrp="1"/>
          </p:cNvSpPr>
          <p:nvPr>
            <p:ph type="title" idx="16" hasCustomPrompt="1"/>
          </p:nvPr>
        </p:nvSpPr>
        <p:spPr>
          <a:xfrm>
            <a:off x="2031600" y="1862040"/>
            <a:ext cx="930800" cy="3740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17" hasCustomPrompt="1"/>
          </p:nvPr>
        </p:nvSpPr>
        <p:spPr>
          <a:xfrm>
            <a:off x="5630625" y="1862040"/>
            <a:ext cx="930800" cy="374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 idx="18" hasCustomPrompt="1"/>
          </p:nvPr>
        </p:nvSpPr>
        <p:spPr>
          <a:xfrm>
            <a:off x="9229664" y="1861840"/>
            <a:ext cx="930800" cy="3740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51" name="Google Shape;451;p13"/>
          <p:cNvSpPr txBox="1">
            <a:spLocks noGrp="1"/>
          </p:cNvSpPr>
          <p:nvPr>
            <p:ph type="title" idx="19" hasCustomPrompt="1"/>
          </p:nvPr>
        </p:nvSpPr>
        <p:spPr>
          <a:xfrm>
            <a:off x="2031600" y="4115052"/>
            <a:ext cx="930800" cy="374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20" hasCustomPrompt="1"/>
          </p:nvPr>
        </p:nvSpPr>
        <p:spPr>
          <a:xfrm>
            <a:off x="5630625" y="4115052"/>
            <a:ext cx="930800" cy="374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21" hasCustomPrompt="1"/>
          </p:nvPr>
        </p:nvSpPr>
        <p:spPr>
          <a:xfrm>
            <a:off x="9229664" y="4115052"/>
            <a:ext cx="930800" cy="374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/>
          <p:nvPr/>
        </p:nvSpPr>
        <p:spPr>
          <a:xfrm>
            <a:off x="10792255" y="420665"/>
            <a:ext cx="1157961" cy="1109008"/>
          </a:xfrm>
          <a:custGeom>
            <a:avLst/>
            <a:gdLst/>
            <a:ahLst/>
            <a:cxnLst/>
            <a:rect l="l" t="t" r="r" b="b"/>
            <a:pathLst>
              <a:path w="14973" h="14340" extrusionOk="0">
                <a:moveTo>
                  <a:pt x="5804" y="1"/>
                </a:moveTo>
                <a:cubicBezTo>
                  <a:pt x="5569" y="1"/>
                  <a:pt x="5300" y="71"/>
                  <a:pt x="5030" y="212"/>
                </a:cubicBezTo>
                <a:cubicBezTo>
                  <a:pt x="4538" y="469"/>
                  <a:pt x="4327" y="938"/>
                  <a:pt x="4339" y="1431"/>
                </a:cubicBezTo>
                <a:lnTo>
                  <a:pt x="4327" y="1431"/>
                </a:lnTo>
                <a:lnTo>
                  <a:pt x="4339" y="1443"/>
                </a:lnTo>
                <a:cubicBezTo>
                  <a:pt x="4339" y="1501"/>
                  <a:pt x="4339" y="1560"/>
                  <a:pt x="4350" y="1607"/>
                </a:cubicBezTo>
                <a:lnTo>
                  <a:pt x="4350" y="1618"/>
                </a:lnTo>
                <a:cubicBezTo>
                  <a:pt x="4350" y="1665"/>
                  <a:pt x="4362" y="1724"/>
                  <a:pt x="4374" y="1771"/>
                </a:cubicBezTo>
                <a:cubicBezTo>
                  <a:pt x="4374" y="1795"/>
                  <a:pt x="4386" y="1806"/>
                  <a:pt x="4386" y="1829"/>
                </a:cubicBezTo>
                <a:cubicBezTo>
                  <a:pt x="4397" y="1865"/>
                  <a:pt x="4409" y="1900"/>
                  <a:pt x="4420" y="1947"/>
                </a:cubicBezTo>
                <a:cubicBezTo>
                  <a:pt x="4420" y="1959"/>
                  <a:pt x="4433" y="1970"/>
                  <a:pt x="4433" y="1994"/>
                </a:cubicBezTo>
                <a:cubicBezTo>
                  <a:pt x="4456" y="2041"/>
                  <a:pt x="4467" y="2100"/>
                  <a:pt x="4491" y="2147"/>
                </a:cubicBezTo>
                <a:cubicBezTo>
                  <a:pt x="4491" y="2147"/>
                  <a:pt x="4491" y="2158"/>
                  <a:pt x="4503" y="2158"/>
                </a:cubicBezTo>
                <a:cubicBezTo>
                  <a:pt x="4514" y="2205"/>
                  <a:pt x="4550" y="2252"/>
                  <a:pt x="4573" y="2298"/>
                </a:cubicBezTo>
                <a:cubicBezTo>
                  <a:pt x="4573" y="2322"/>
                  <a:pt x="4585" y="2334"/>
                  <a:pt x="4597" y="2345"/>
                </a:cubicBezTo>
                <a:lnTo>
                  <a:pt x="4667" y="2451"/>
                </a:lnTo>
                <a:cubicBezTo>
                  <a:pt x="4667" y="2463"/>
                  <a:pt x="4678" y="2475"/>
                  <a:pt x="4691" y="2498"/>
                </a:cubicBezTo>
                <a:cubicBezTo>
                  <a:pt x="4725" y="2545"/>
                  <a:pt x="4761" y="2580"/>
                  <a:pt x="4796" y="2627"/>
                </a:cubicBezTo>
                <a:cubicBezTo>
                  <a:pt x="4831" y="2674"/>
                  <a:pt x="4866" y="2709"/>
                  <a:pt x="4913" y="2744"/>
                </a:cubicBezTo>
                <a:lnTo>
                  <a:pt x="4949" y="2780"/>
                </a:lnTo>
                <a:cubicBezTo>
                  <a:pt x="4972" y="2814"/>
                  <a:pt x="5007" y="2838"/>
                  <a:pt x="5042" y="2861"/>
                </a:cubicBezTo>
                <a:lnTo>
                  <a:pt x="5077" y="2897"/>
                </a:lnTo>
                <a:cubicBezTo>
                  <a:pt x="5124" y="2932"/>
                  <a:pt x="5171" y="2955"/>
                  <a:pt x="5218" y="2991"/>
                </a:cubicBezTo>
                <a:lnTo>
                  <a:pt x="5230" y="2991"/>
                </a:lnTo>
                <a:lnTo>
                  <a:pt x="5371" y="3061"/>
                </a:lnTo>
                <a:cubicBezTo>
                  <a:pt x="5382" y="3072"/>
                  <a:pt x="5405" y="3072"/>
                  <a:pt x="5417" y="3084"/>
                </a:cubicBezTo>
                <a:cubicBezTo>
                  <a:pt x="5452" y="3096"/>
                  <a:pt x="5488" y="3108"/>
                  <a:pt x="5535" y="3119"/>
                </a:cubicBezTo>
                <a:cubicBezTo>
                  <a:pt x="5546" y="3119"/>
                  <a:pt x="5569" y="3131"/>
                  <a:pt x="5582" y="3131"/>
                </a:cubicBezTo>
                <a:cubicBezTo>
                  <a:pt x="5640" y="3143"/>
                  <a:pt x="5687" y="3155"/>
                  <a:pt x="5746" y="3166"/>
                </a:cubicBezTo>
                <a:lnTo>
                  <a:pt x="5757" y="3166"/>
                </a:lnTo>
                <a:cubicBezTo>
                  <a:pt x="5804" y="3178"/>
                  <a:pt x="5863" y="3178"/>
                  <a:pt x="5921" y="3178"/>
                </a:cubicBezTo>
                <a:lnTo>
                  <a:pt x="5980" y="3178"/>
                </a:lnTo>
                <a:cubicBezTo>
                  <a:pt x="6004" y="3178"/>
                  <a:pt x="6038" y="3166"/>
                  <a:pt x="6074" y="3166"/>
                </a:cubicBezTo>
                <a:cubicBezTo>
                  <a:pt x="6226" y="3788"/>
                  <a:pt x="6426" y="4398"/>
                  <a:pt x="6578" y="5018"/>
                </a:cubicBezTo>
                <a:cubicBezTo>
                  <a:pt x="6531" y="5042"/>
                  <a:pt x="6473" y="5078"/>
                  <a:pt x="6414" y="5101"/>
                </a:cubicBezTo>
                <a:cubicBezTo>
                  <a:pt x="5675" y="5487"/>
                  <a:pt x="5300" y="6144"/>
                  <a:pt x="5218" y="6860"/>
                </a:cubicBezTo>
                <a:cubicBezTo>
                  <a:pt x="4433" y="6953"/>
                  <a:pt x="3670" y="7141"/>
                  <a:pt x="2909" y="7246"/>
                </a:cubicBezTo>
                <a:cubicBezTo>
                  <a:pt x="2674" y="6660"/>
                  <a:pt x="2158" y="6167"/>
                  <a:pt x="1478" y="6167"/>
                </a:cubicBezTo>
                <a:cubicBezTo>
                  <a:pt x="1244" y="6167"/>
                  <a:pt x="974" y="6238"/>
                  <a:pt x="704" y="6379"/>
                </a:cubicBezTo>
                <a:cubicBezTo>
                  <a:pt x="212" y="6636"/>
                  <a:pt x="1" y="7105"/>
                  <a:pt x="12" y="7598"/>
                </a:cubicBezTo>
                <a:lnTo>
                  <a:pt x="1" y="7598"/>
                </a:lnTo>
                <a:cubicBezTo>
                  <a:pt x="12" y="7598"/>
                  <a:pt x="12" y="7610"/>
                  <a:pt x="12" y="7610"/>
                </a:cubicBezTo>
                <a:cubicBezTo>
                  <a:pt x="12" y="7668"/>
                  <a:pt x="12" y="7727"/>
                  <a:pt x="24" y="7774"/>
                </a:cubicBezTo>
                <a:lnTo>
                  <a:pt x="24" y="7785"/>
                </a:lnTo>
                <a:cubicBezTo>
                  <a:pt x="24" y="7832"/>
                  <a:pt x="36" y="7891"/>
                  <a:pt x="48" y="7938"/>
                </a:cubicBezTo>
                <a:cubicBezTo>
                  <a:pt x="48" y="7962"/>
                  <a:pt x="59" y="7973"/>
                  <a:pt x="59" y="7985"/>
                </a:cubicBezTo>
                <a:cubicBezTo>
                  <a:pt x="71" y="8032"/>
                  <a:pt x="83" y="8067"/>
                  <a:pt x="95" y="8114"/>
                </a:cubicBezTo>
                <a:cubicBezTo>
                  <a:pt x="95" y="8126"/>
                  <a:pt x="106" y="8137"/>
                  <a:pt x="106" y="8161"/>
                </a:cubicBezTo>
                <a:cubicBezTo>
                  <a:pt x="129" y="8207"/>
                  <a:pt x="142" y="8267"/>
                  <a:pt x="165" y="8313"/>
                </a:cubicBezTo>
                <a:lnTo>
                  <a:pt x="165" y="8325"/>
                </a:lnTo>
                <a:cubicBezTo>
                  <a:pt x="188" y="8372"/>
                  <a:pt x="223" y="8419"/>
                  <a:pt x="247" y="8465"/>
                </a:cubicBezTo>
                <a:cubicBezTo>
                  <a:pt x="247" y="8489"/>
                  <a:pt x="259" y="8501"/>
                  <a:pt x="270" y="8512"/>
                </a:cubicBezTo>
                <a:lnTo>
                  <a:pt x="340" y="8618"/>
                </a:lnTo>
                <a:cubicBezTo>
                  <a:pt x="340" y="8630"/>
                  <a:pt x="353" y="8642"/>
                  <a:pt x="364" y="8665"/>
                </a:cubicBezTo>
                <a:cubicBezTo>
                  <a:pt x="400" y="8712"/>
                  <a:pt x="434" y="8747"/>
                  <a:pt x="470" y="8794"/>
                </a:cubicBezTo>
                <a:cubicBezTo>
                  <a:pt x="505" y="8841"/>
                  <a:pt x="540" y="8876"/>
                  <a:pt x="587" y="8911"/>
                </a:cubicBezTo>
                <a:lnTo>
                  <a:pt x="622" y="8947"/>
                </a:lnTo>
                <a:cubicBezTo>
                  <a:pt x="645" y="8981"/>
                  <a:pt x="681" y="9005"/>
                  <a:pt x="716" y="9028"/>
                </a:cubicBezTo>
                <a:lnTo>
                  <a:pt x="751" y="9064"/>
                </a:lnTo>
                <a:cubicBezTo>
                  <a:pt x="798" y="9099"/>
                  <a:pt x="845" y="9122"/>
                  <a:pt x="892" y="9158"/>
                </a:cubicBezTo>
                <a:cubicBezTo>
                  <a:pt x="939" y="9181"/>
                  <a:pt x="997" y="9205"/>
                  <a:pt x="1044" y="9228"/>
                </a:cubicBezTo>
                <a:cubicBezTo>
                  <a:pt x="1056" y="9239"/>
                  <a:pt x="1080" y="9239"/>
                  <a:pt x="1091" y="9251"/>
                </a:cubicBezTo>
                <a:cubicBezTo>
                  <a:pt x="1126" y="9263"/>
                  <a:pt x="1161" y="9275"/>
                  <a:pt x="1208" y="9286"/>
                </a:cubicBezTo>
                <a:cubicBezTo>
                  <a:pt x="1220" y="9286"/>
                  <a:pt x="1244" y="9298"/>
                  <a:pt x="1255" y="9298"/>
                </a:cubicBezTo>
                <a:cubicBezTo>
                  <a:pt x="1314" y="9310"/>
                  <a:pt x="1361" y="9322"/>
                  <a:pt x="1419" y="9333"/>
                </a:cubicBezTo>
                <a:cubicBezTo>
                  <a:pt x="1478" y="9345"/>
                  <a:pt x="1536" y="9345"/>
                  <a:pt x="1595" y="9345"/>
                </a:cubicBezTo>
                <a:lnTo>
                  <a:pt x="1654" y="9345"/>
                </a:lnTo>
                <a:cubicBezTo>
                  <a:pt x="1700" y="9333"/>
                  <a:pt x="1736" y="9333"/>
                  <a:pt x="1783" y="9333"/>
                </a:cubicBezTo>
                <a:cubicBezTo>
                  <a:pt x="1806" y="9322"/>
                  <a:pt x="1830" y="9322"/>
                  <a:pt x="1841" y="9322"/>
                </a:cubicBezTo>
                <a:cubicBezTo>
                  <a:pt x="1900" y="9310"/>
                  <a:pt x="1971" y="9298"/>
                  <a:pt x="2029" y="9275"/>
                </a:cubicBezTo>
                <a:cubicBezTo>
                  <a:pt x="2088" y="9251"/>
                  <a:pt x="2146" y="9239"/>
                  <a:pt x="2193" y="9216"/>
                </a:cubicBezTo>
                <a:cubicBezTo>
                  <a:pt x="2205" y="9205"/>
                  <a:pt x="2216" y="9205"/>
                  <a:pt x="2229" y="9192"/>
                </a:cubicBezTo>
                <a:cubicBezTo>
                  <a:pt x="2275" y="9169"/>
                  <a:pt x="2322" y="9145"/>
                  <a:pt x="2357" y="9122"/>
                </a:cubicBezTo>
                <a:cubicBezTo>
                  <a:pt x="2369" y="9111"/>
                  <a:pt x="2380" y="9111"/>
                  <a:pt x="2380" y="9099"/>
                </a:cubicBezTo>
                <a:cubicBezTo>
                  <a:pt x="2427" y="9075"/>
                  <a:pt x="2463" y="9052"/>
                  <a:pt x="2498" y="9028"/>
                </a:cubicBezTo>
                <a:cubicBezTo>
                  <a:pt x="2498" y="9017"/>
                  <a:pt x="2510" y="9017"/>
                  <a:pt x="2521" y="9005"/>
                </a:cubicBezTo>
                <a:cubicBezTo>
                  <a:pt x="2557" y="8981"/>
                  <a:pt x="2591" y="8947"/>
                  <a:pt x="2627" y="8911"/>
                </a:cubicBezTo>
                <a:cubicBezTo>
                  <a:pt x="2627" y="8900"/>
                  <a:pt x="2638" y="8900"/>
                  <a:pt x="2651" y="8887"/>
                </a:cubicBezTo>
                <a:cubicBezTo>
                  <a:pt x="2709" y="8817"/>
                  <a:pt x="2768" y="8747"/>
                  <a:pt x="2815" y="8665"/>
                </a:cubicBezTo>
                <a:cubicBezTo>
                  <a:pt x="2826" y="8653"/>
                  <a:pt x="2826" y="8653"/>
                  <a:pt x="2826" y="8642"/>
                </a:cubicBezTo>
                <a:cubicBezTo>
                  <a:pt x="2849" y="8606"/>
                  <a:pt x="2873" y="8559"/>
                  <a:pt x="2896" y="8525"/>
                </a:cubicBezTo>
                <a:cubicBezTo>
                  <a:pt x="2896" y="8512"/>
                  <a:pt x="2896" y="8512"/>
                  <a:pt x="2909" y="8501"/>
                </a:cubicBezTo>
                <a:cubicBezTo>
                  <a:pt x="2920" y="8465"/>
                  <a:pt x="2932" y="8431"/>
                  <a:pt x="2943" y="8384"/>
                </a:cubicBezTo>
                <a:cubicBezTo>
                  <a:pt x="2955" y="8384"/>
                  <a:pt x="2955" y="8372"/>
                  <a:pt x="2955" y="8372"/>
                </a:cubicBezTo>
                <a:lnTo>
                  <a:pt x="2990" y="8231"/>
                </a:lnTo>
                <a:lnTo>
                  <a:pt x="2990" y="8207"/>
                </a:lnTo>
                <a:cubicBezTo>
                  <a:pt x="3002" y="8161"/>
                  <a:pt x="3014" y="8126"/>
                  <a:pt x="3014" y="8079"/>
                </a:cubicBezTo>
                <a:cubicBezTo>
                  <a:pt x="3026" y="8009"/>
                  <a:pt x="3026" y="7950"/>
                  <a:pt x="3026" y="7879"/>
                </a:cubicBezTo>
                <a:cubicBezTo>
                  <a:pt x="3753" y="7774"/>
                  <a:pt x="4480" y="7598"/>
                  <a:pt x="5206" y="7504"/>
                </a:cubicBezTo>
                <a:cubicBezTo>
                  <a:pt x="5218" y="7527"/>
                  <a:pt x="5218" y="7540"/>
                  <a:pt x="5218" y="7551"/>
                </a:cubicBezTo>
                <a:lnTo>
                  <a:pt x="5218" y="7574"/>
                </a:lnTo>
                <a:cubicBezTo>
                  <a:pt x="5218" y="7610"/>
                  <a:pt x="5230" y="7657"/>
                  <a:pt x="5241" y="7704"/>
                </a:cubicBezTo>
                <a:lnTo>
                  <a:pt x="5241" y="7739"/>
                </a:lnTo>
                <a:cubicBezTo>
                  <a:pt x="5253" y="7785"/>
                  <a:pt x="5253" y="7821"/>
                  <a:pt x="5265" y="7856"/>
                </a:cubicBezTo>
                <a:cubicBezTo>
                  <a:pt x="5265" y="7868"/>
                  <a:pt x="5277" y="7879"/>
                  <a:pt x="5277" y="7891"/>
                </a:cubicBezTo>
                <a:lnTo>
                  <a:pt x="5312" y="8032"/>
                </a:lnTo>
                <a:lnTo>
                  <a:pt x="5312" y="8043"/>
                </a:lnTo>
                <a:cubicBezTo>
                  <a:pt x="5324" y="8090"/>
                  <a:pt x="5335" y="8137"/>
                  <a:pt x="5358" y="8173"/>
                </a:cubicBezTo>
                <a:cubicBezTo>
                  <a:pt x="5358" y="8196"/>
                  <a:pt x="5358" y="8207"/>
                  <a:pt x="5371" y="8220"/>
                </a:cubicBezTo>
                <a:lnTo>
                  <a:pt x="5405" y="8325"/>
                </a:lnTo>
                <a:cubicBezTo>
                  <a:pt x="5417" y="8337"/>
                  <a:pt x="5417" y="8348"/>
                  <a:pt x="5417" y="8360"/>
                </a:cubicBezTo>
                <a:cubicBezTo>
                  <a:pt x="5441" y="8407"/>
                  <a:pt x="5452" y="8454"/>
                  <a:pt x="5476" y="8501"/>
                </a:cubicBezTo>
                <a:cubicBezTo>
                  <a:pt x="5476" y="8501"/>
                  <a:pt x="5476" y="8512"/>
                  <a:pt x="5488" y="8512"/>
                </a:cubicBezTo>
                <a:cubicBezTo>
                  <a:pt x="5499" y="8548"/>
                  <a:pt x="5523" y="8595"/>
                  <a:pt x="5546" y="8642"/>
                </a:cubicBezTo>
                <a:cubicBezTo>
                  <a:pt x="5546" y="8653"/>
                  <a:pt x="5558" y="8665"/>
                  <a:pt x="5558" y="8676"/>
                </a:cubicBezTo>
                <a:cubicBezTo>
                  <a:pt x="5582" y="8712"/>
                  <a:pt x="5593" y="8747"/>
                  <a:pt x="5616" y="8770"/>
                </a:cubicBezTo>
                <a:cubicBezTo>
                  <a:pt x="5616" y="8782"/>
                  <a:pt x="5629" y="8806"/>
                  <a:pt x="5640" y="8817"/>
                </a:cubicBezTo>
                <a:cubicBezTo>
                  <a:pt x="5663" y="8853"/>
                  <a:pt x="5687" y="8900"/>
                  <a:pt x="5710" y="8947"/>
                </a:cubicBezTo>
                <a:cubicBezTo>
                  <a:pt x="5746" y="8993"/>
                  <a:pt x="5769" y="9028"/>
                  <a:pt x="5793" y="9064"/>
                </a:cubicBezTo>
                <a:cubicBezTo>
                  <a:pt x="5804" y="9075"/>
                  <a:pt x="5804" y="9087"/>
                  <a:pt x="5816" y="9099"/>
                </a:cubicBezTo>
                <a:cubicBezTo>
                  <a:pt x="5840" y="9134"/>
                  <a:pt x="5863" y="9158"/>
                  <a:pt x="5886" y="9192"/>
                </a:cubicBezTo>
                <a:cubicBezTo>
                  <a:pt x="5898" y="9205"/>
                  <a:pt x="5898" y="9216"/>
                  <a:pt x="5910" y="9228"/>
                </a:cubicBezTo>
                <a:cubicBezTo>
                  <a:pt x="5945" y="9263"/>
                  <a:pt x="5968" y="9298"/>
                  <a:pt x="6004" y="9345"/>
                </a:cubicBezTo>
                <a:lnTo>
                  <a:pt x="6109" y="9450"/>
                </a:lnTo>
                <a:cubicBezTo>
                  <a:pt x="6109" y="9462"/>
                  <a:pt x="6121" y="9474"/>
                  <a:pt x="6132" y="9486"/>
                </a:cubicBezTo>
                <a:cubicBezTo>
                  <a:pt x="6156" y="9509"/>
                  <a:pt x="6191" y="9533"/>
                  <a:pt x="6215" y="9556"/>
                </a:cubicBezTo>
                <a:cubicBezTo>
                  <a:pt x="6226" y="9567"/>
                  <a:pt x="6238" y="9580"/>
                  <a:pt x="6238" y="9591"/>
                </a:cubicBezTo>
                <a:cubicBezTo>
                  <a:pt x="6273" y="9627"/>
                  <a:pt x="6320" y="9661"/>
                  <a:pt x="6355" y="9685"/>
                </a:cubicBezTo>
                <a:lnTo>
                  <a:pt x="6355" y="9697"/>
                </a:lnTo>
                <a:cubicBezTo>
                  <a:pt x="6390" y="9720"/>
                  <a:pt x="6426" y="9755"/>
                  <a:pt x="6473" y="9779"/>
                </a:cubicBezTo>
                <a:cubicBezTo>
                  <a:pt x="6484" y="9791"/>
                  <a:pt x="6496" y="9802"/>
                  <a:pt x="6507" y="9802"/>
                </a:cubicBezTo>
                <a:cubicBezTo>
                  <a:pt x="6531" y="9825"/>
                  <a:pt x="6566" y="9849"/>
                  <a:pt x="6590" y="9872"/>
                </a:cubicBezTo>
                <a:cubicBezTo>
                  <a:pt x="6601" y="9872"/>
                  <a:pt x="6613" y="9885"/>
                  <a:pt x="6625" y="9896"/>
                </a:cubicBezTo>
                <a:cubicBezTo>
                  <a:pt x="6672" y="9919"/>
                  <a:pt x="6707" y="9943"/>
                  <a:pt x="6754" y="9966"/>
                </a:cubicBezTo>
                <a:cubicBezTo>
                  <a:pt x="6801" y="10002"/>
                  <a:pt x="6836" y="10013"/>
                  <a:pt x="6883" y="10036"/>
                </a:cubicBezTo>
                <a:cubicBezTo>
                  <a:pt x="6895" y="10049"/>
                  <a:pt x="6906" y="10049"/>
                  <a:pt x="6918" y="10060"/>
                </a:cubicBezTo>
                <a:cubicBezTo>
                  <a:pt x="6953" y="10072"/>
                  <a:pt x="6989" y="10096"/>
                  <a:pt x="7023" y="10107"/>
                </a:cubicBezTo>
                <a:cubicBezTo>
                  <a:pt x="7035" y="10107"/>
                  <a:pt x="7047" y="10119"/>
                  <a:pt x="7059" y="10119"/>
                </a:cubicBezTo>
                <a:cubicBezTo>
                  <a:pt x="7106" y="10142"/>
                  <a:pt x="7153" y="10154"/>
                  <a:pt x="7200" y="10177"/>
                </a:cubicBezTo>
                <a:cubicBezTo>
                  <a:pt x="7234" y="10189"/>
                  <a:pt x="7270" y="10201"/>
                  <a:pt x="7293" y="10213"/>
                </a:cubicBezTo>
                <a:cubicBezTo>
                  <a:pt x="7246" y="10529"/>
                  <a:pt x="7200" y="10857"/>
                  <a:pt x="7153" y="11174"/>
                </a:cubicBezTo>
                <a:cubicBezTo>
                  <a:pt x="6929" y="11185"/>
                  <a:pt x="6695" y="11256"/>
                  <a:pt x="6449" y="11385"/>
                </a:cubicBezTo>
                <a:cubicBezTo>
                  <a:pt x="5945" y="11643"/>
                  <a:pt x="5746" y="12112"/>
                  <a:pt x="5746" y="12605"/>
                </a:cubicBezTo>
                <a:lnTo>
                  <a:pt x="5746" y="12616"/>
                </a:lnTo>
                <a:cubicBezTo>
                  <a:pt x="5757" y="12675"/>
                  <a:pt x="5757" y="12722"/>
                  <a:pt x="5757" y="12780"/>
                </a:cubicBezTo>
                <a:cubicBezTo>
                  <a:pt x="5757" y="12780"/>
                  <a:pt x="5769" y="12780"/>
                  <a:pt x="5769" y="12792"/>
                </a:cubicBezTo>
                <a:cubicBezTo>
                  <a:pt x="5769" y="12839"/>
                  <a:pt x="5780" y="12897"/>
                  <a:pt x="5793" y="12944"/>
                </a:cubicBezTo>
                <a:cubicBezTo>
                  <a:pt x="5793" y="12956"/>
                  <a:pt x="5804" y="12980"/>
                  <a:pt x="5804" y="12991"/>
                </a:cubicBezTo>
                <a:cubicBezTo>
                  <a:pt x="5816" y="13038"/>
                  <a:pt x="5827" y="13074"/>
                  <a:pt x="5840" y="13108"/>
                </a:cubicBezTo>
                <a:cubicBezTo>
                  <a:pt x="5840" y="13132"/>
                  <a:pt x="5851" y="13144"/>
                  <a:pt x="5851" y="13167"/>
                </a:cubicBezTo>
                <a:cubicBezTo>
                  <a:pt x="5874" y="13214"/>
                  <a:pt x="5886" y="13261"/>
                  <a:pt x="5910" y="13319"/>
                </a:cubicBezTo>
                <a:lnTo>
                  <a:pt x="5921" y="13331"/>
                </a:lnTo>
                <a:cubicBezTo>
                  <a:pt x="5933" y="13378"/>
                  <a:pt x="5957" y="13425"/>
                  <a:pt x="5992" y="13472"/>
                </a:cubicBezTo>
                <a:cubicBezTo>
                  <a:pt x="5992" y="13483"/>
                  <a:pt x="6004" y="13496"/>
                  <a:pt x="6015" y="13519"/>
                </a:cubicBezTo>
                <a:cubicBezTo>
                  <a:pt x="6038" y="13554"/>
                  <a:pt x="6062" y="13589"/>
                  <a:pt x="6074" y="13624"/>
                </a:cubicBezTo>
                <a:lnTo>
                  <a:pt x="6109" y="13660"/>
                </a:lnTo>
                <a:lnTo>
                  <a:pt x="6215" y="13800"/>
                </a:lnTo>
                <a:cubicBezTo>
                  <a:pt x="6249" y="13847"/>
                  <a:pt x="6285" y="13882"/>
                  <a:pt x="6332" y="13918"/>
                </a:cubicBezTo>
                <a:lnTo>
                  <a:pt x="6367" y="13952"/>
                </a:lnTo>
                <a:cubicBezTo>
                  <a:pt x="6390" y="13976"/>
                  <a:pt x="6426" y="14011"/>
                  <a:pt x="6460" y="14035"/>
                </a:cubicBezTo>
                <a:cubicBezTo>
                  <a:pt x="6473" y="14046"/>
                  <a:pt x="6484" y="14058"/>
                  <a:pt x="6496" y="14058"/>
                </a:cubicBezTo>
                <a:cubicBezTo>
                  <a:pt x="6543" y="14093"/>
                  <a:pt x="6590" y="14129"/>
                  <a:pt x="6637" y="14152"/>
                </a:cubicBezTo>
                <a:lnTo>
                  <a:pt x="6648" y="14163"/>
                </a:lnTo>
                <a:lnTo>
                  <a:pt x="6789" y="14234"/>
                </a:lnTo>
                <a:cubicBezTo>
                  <a:pt x="6801" y="14234"/>
                  <a:pt x="6812" y="14246"/>
                  <a:pt x="6836" y="14246"/>
                </a:cubicBezTo>
                <a:cubicBezTo>
                  <a:pt x="6871" y="14269"/>
                  <a:pt x="6906" y="14281"/>
                  <a:pt x="6953" y="14293"/>
                </a:cubicBezTo>
                <a:cubicBezTo>
                  <a:pt x="6965" y="14293"/>
                  <a:pt x="6976" y="14293"/>
                  <a:pt x="7000" y="14304"/>
                </a:cubicBezTo>
                <a:cubicBezTo>
                  <a:pt x="7059" y="14316"/>
                  <a:pt x="7106" y="14328"/>
                  <a:pt x="7164" y="14340"/>
                </a:cubicBezTo>
                <a:lnTo>
                  <a:pt x="7398" y="14340"/>
                </a:lnTo>
                <a:cubicBezTo>
                  <a:pt x="7445" y="14340"/>
                  <a:pt x="7481" y="14340"/>
                  <a:pt x="7528" y="14328"/>
                </a:cubicBezTo>
                <a:lnTo>
                  <a:pt x="7586" y="14328"/>
                </a:lnTo>
                <a:cubicBezTo>
                  <a:pt x="7645" y="14316"/>
                  <a:pt x="7715" y="14304"/>
                  <a:pt x="7774" y="14281"/>
                </a:cubicBezTo>
                <a:cubicBezTo>
                  <a:pt x="7833" y="14257"/>
                  <a:pt x="7880" y="14234"/>
                  <a:pt x="7938" y="14210"/>
                </a:cubicBezTo>
                <a:cubicBezTo>
                  <a:pt x="7950" y="14210"/>
                  <a:pt x="7961" y="14199"/>
                  <a:pt x="7973" y="14199"/>
                </a:cubicBezTo>
                <a:cubicBezTo>
                  <a:pt x="8020" y="14176"/>
                  <a:pt x="8067" y="14152"/>
                  <a:pt x="8102" y="14117"/>
                </a:cubicBezTo>
                <a:cubicBezTo>
                  <a:pt x="8114" y="14117"/>
                  <a:pt x="8125" y="14117"/>
                  <a:pt x="8125" y="14105"/>
                </a:cubicBezTo>
                <a:cubicBezTo>
                  <a:pt x="8172" y="14082"/>
                  <a:pt x="8208" y="14058"/>
                  <a:pt x="8243" y="14023"/>
                </a:cubicBezTo>
                <a:lnTo>
                  <a:pt x="8255" y="14011"/>
                </a:lnTo>
                <a:cubicBezTo>
                  <a:pt x="8302" y="13976"/>
                  <a:pt x="8336" y="13952"/>
                  <a:pt x="8372" y="13918"/>
                </a:cubicBezTo>
                <a:cubicBezTo>
                  <a:pt x="8372" y="13905"/>
                  <a:pt x="8383" y="13894"/>
                  <a:pt x="8383" y="13894"/>
                </a:cubicBezTo>
                <a:cubicBezTo>
                  <a:pt x="8419" y="13859"/>
                  <a:pt x="8454" y="13824"/>
                  <a:pt x="8477" y="13788"/>
                </a:cubicBezTo>
                <a:cubicBezTo>
                  <a:pt x="8513" y="13741"/>
                  <a:pt x="8536" y="13707"/>
                  <a:pt x="8560" y="13671"/>
                </a:cubicBezTo>
                <a:cubicBezTo>
                  <a:pt x="8571" y="13660"/>
                  <a:pt x="8571" y="13648"/>
                  <a:pt x="8571" y="13648"/>
                </a:cubicBezTo>
                <a:cubicBezTo>
                  <a:pt x="8594" y="13601"/>
                  <a:pt x="8618" y="13566"/>
                  <a:pt x="8641" y="13530"/>
                </a:cubicBezTo>
                <a:lnTo>
                  <a:pt x="8641" y="13507"/>
                </a:lnTo>
                <a:cubicBezTo>
                  <a:pt x="8665" y="13460"/>
                  <a:pt x="8677" y="13425"/>
                  <a:pt x="8688" y="13390"/>
                </a:cubicBezTo>
                <a:cubicBezTo>
                  <a:pt x="8688" y="13378"/>
                  <a:pt x="8700" y="13378"/>
                  <a:pt x="8700" y="13366"/>
                </a:cubicBezTo>
                <a:cubicBezTo>
                  <a:pt x="8712" y="13331"/>
                  <a:pt x="8724" y="13285"/>
                  <a:pt x="8735" y="13238"/>
                </a:cubicBezTo>
                <a:lnTo>
                  <a:pt x="8735" y="13214"/>
                </a:lnTo>
                <a:cubicBezTo>
                  <a:pt x="8747" y="13167"/>
                  <a:pt x="8758" y="13120"/>
                  <a:pt x="8758" y="13085"/>
                </a:cubicBezTo>
                <a:cubicBezTo>
                  <a:pt x="8841" y="12370"/>
                  <a:pt x="8430" y="11584"/>
                  <a:pt x="7774" y="11291"/>
                </a:cubicBezTo>
                <a:lnTo>
                  <a:pt x="7914" y="10307"/>
                </a:lnTo>
                <a:lnTo>
                  <a:pt x="8044" y="10307"/>
                </a:lnTo>
                <a:cubicBezTo>
                  <a:pt x="8091" y="10307"/>
                  <a:pt x="8149" y="10307"/>
                  <a:pt x="8196" y="10294"/>
                </a:cubicBezTo>
                <a:cubicBezTo>
                  <a:pt x="8255" y="10294"/>
                  <a:pt x="8313" y="10283"/>
                  <a:pt x="8360" y="10271"/>
                </a:cubicBezTo>
                <a:lnTo>
                  <a:pt x="8407" y="10271"/>
                </a:lnTo>
                <a:cubicBezTo>
                  <a:pt x="8454" y="10260"/>
                  <a:pt x="8489" y="10248"/>
                  <a:pt x="8536" y="10248"/>
                </a:cubicBezTo>
                <a:cubicBezTo>
                  <a:pt x="8547" y="10236"/>
                  <a:pt x="8571" y="10236"/>
                  <a:pt x="8583" y="10236"/>
                </a:cubicBezTo>
                <a:cubicBezTo>
                  <a:pt x="8641" y="10224"/>
                  <a:pt x="8688" y="10201"/>
                  <a:pt x="8747" y="10189"/>
                </a:cubicBezTo>
                <a:cubicBezTo>
                  <a:pt x="8818" y="10166"/>
                  <a:pt x="8876" y="10142"/>
                  <a:pt x="8935" y="10119"/>
                </a:cubicBezTo>
                <a:cubicBezTo>
                  <a:pt x="8946" y="10107"/>
                  <a:pt x="8969" y="10096"/>
                  <a:pt x="8993" y="10096"/>
                </a:cubicBezTo>
                <a:cubicBezTo>
                  <a:pt x="9029" y="10072"/>
                  <a:pt x="9063" y="10060"/>
                  <a:pt x="9110" y="10036"/>
                </a:cubicBezTo>
                <a:cubicBezTo>
                  <a:pt x="9122" y="10025"/>
                  <a:pt x="9146" y="10013"/>
                  <a:pt x="9169" y="10002"/>
                </a:cubicBezTo>
                <a:cubicBezTo>
                  <a:pt x="9204" y="9990"/>
                  <a:pt x="9240" y="9966"/>
                  <a:pt x="9274" y="9943"/>
                </a:cubicBezTo>
                <a:cubicBezTo>
                  <a:pt x="9298" y="9931"/>
                  <a:pt x="9310" y="9919"/>
                  <a:pt x="9321" y="9919"/>
                </a:cubicBezTo>
                <a:cubicBezTo>
                  <a:pt x="9427" y="9849"/>
                  <a:pt x="9521" y="9779"/>
                  <a:pt x="9603" y="9708"/>
                </a:cubicBezTo>
                <a:cubicBezTo>
                  <a:pt x="9626" y="9697"/>
                  <a:pt x="9638" y="9685"/>
                  <a:pt x="9649" y="9673"/>
                </a:cubicBezTo>
                <a:cubicBezTo>
                  <a:pt x="9673" y="9650"/>
                  <a:pt x="9709" y="9627"/>
                  <a:pt x="9732" y="9603"/>
                </a:cubicBezTo>
                <a:cubicBezTo>
                  <a:pt x="9743" y="9591"/>
                  <a:pt x="9767" y="9580"/>
                  <a:pt x="9779" y="9556"/>
                </a:cubicBezTo>
                <a:lnTo>
                  <a:pt x="9861" y="9474"/>
                </a:lnTo>
                <a:cubicBezTo>
                  <a:pt x="9861" y="9462"/>
                  <a:pt x="9873" y="9450"/>
                  <a:pt x="9884" y="9439"/>
                </a:cubicBezTo>
                <a:cubicBezTo>
                  <a:pt x="9954" y="9356"/>
                  <a:pt x="10025" y="9275"/>
                  <a:pt x="10084" y="9192"/>
                </a:cubicBezTo>
                <a:cubicBezTo>
                  <a:pt x="10095" y="9181"/>
                  <a:pt x="10095" y="9169"/>
                  <a:pt x="10107" y="9145"/>
                </a:cubicBezTo>
                <a:cubicBezTo>
                  <a:pt x="10131" y="9122"/>
                  <a:pt x="10142" y="9087"/>
                  <a:pt x="10165" y="9052"/>
                </a:cubicBezTo>
                <a:cubicBezTo>
                  <a:pt x="10178" y="9040"/>
                  <a:pt x="10178" y="9028"/>
                  <a:pt x="10189" y="9005"/>
                </a:cubicBezTo>
                <a:cubicBezTo>
                  <a:pt x="10212" y="8981"/>
                  <a:pt x="10224" y="8947"/>
                  <a:pt x="10236" y="8911"/>
                </a:cubicBezTo>
                <a:cubicBezTo>
                  <a:pt x="10248" y="8900"/>
                  <a:pt x="10259" y="8887"/>
                  <a:pt x="10259" y="8864"/>
                </a:cubicBezTo>
                <a:cubicBezTo>
                  <a:pt x="10306" y="8770"/>
                  <a:pt x="10342" y="8676"/>
                  <a:pt x="10376" y="8583"/>
                </a:cubicBezTo>
                <a:cubicBezTo>
                  <a:pt x="10376" y="8571"/>
                  <a:pt x="10376" y="8548"/>
                  <a:pt x="10389" y="8536"/>
                </a:cubicBezTo>
                <a:cubicBezTo>
                  <a:pt x="10400" y="8501"/>
                  <a:pt x="10400" y="8465"/>
                  <a:pt x="10412" y="8431"/>
                </a:cubicBezTo>
                <a:cubicBezTo>
                  <a:pt x="10423" y="8419"/>
                  <a:pt x="10423" y="8395"/>
                  <a:pt x="10423" y="8384"/>
                </a:cubicBezTo>
                <a:cubicBezTo>
                  <a:pt x="10435" y="8348"/>
                  <a:pt x="10447" y="8313"/>
                  <a:pt x="10447" y="8278"/>
                </a:cubicBezTo>
                <a:cubicBezTo>
                  <a:pt x="10447" y="8254"/>
                  <a:pt x="10459" y="8243"/>
                  <a:pt x="10459" y="8231"/>
                </a:cubicBezTo>
                <a:cubicBezTo>
                  <a:pt x="10494" y="8020"/>
                  <a:pt x="10506" y="7798"/>
                  <a:pt x="10494" y="7574"/>
                </a:cubicBezTo>
                <a:cubicBezTo>
                  <a:pt x="11009" y="7481"/>
                  <a:pt x="11538" y="7376"/>
                  <a:pt x="12065" y="7293"/>
                </a:cubicBezTo>
                <a:cubicBezTo>
                  <a:pt x="12065" y="7316"/>
                  <a:pt x="12077" y="7340"/>
                  <a:pt x="12088" y="7352"/>
                </a:cubicBezTo>
                <a:lnTo>
                  <a:pt x="12088" y="7363"/>
                </a:lnTo>
                <a:lnTo>
                  <a:pt x="12158" y="7504"/>
                </a:lnTo>
                <a:cubicBezTo>
                  <a:pt x="12171" y="7527"/>
                  <a:pt x="12182" y="7540"/>
                  <a:pt x="12182" y="7551"/>
                </a:cubicBezTo>
                <a:lnTo>
                  <a:pt x="12252" y="7657"/>
                </a:lnTo>
                <a:cubicBezTo>
                  <a:pt x="12264" y="7668"/>
                  <a:pt x="12276" y="7692"/>
                  <a:pt x="12276" y="7704"/>
                </a:cubicBezTo>
                <a:cubicBezTo>
                  <a:pt x="12311" y="7751"/>
                  <a:pt x="12346" y="7798"/>
                  <a:pt x="12382" y="7832"/>
                </a:cubicBezTo>
                <a:lnTo>
                  <a:pt x="12393" y="7832"/>
                </a:lnTo>
                <a:cubicBezTo>
                  <a:pt x="12429" y="7879"/>
                  <a:pt x="12463" y="7915"/>
                  <a:pt x="12499" y="7962"/>
                </a:cubicBezTo>
                <a:lnTo>
                  <a:pt x="12534" y="7996"/>
                </a:lnTo>
                <a:cubicBezTo>
                  <a:pt x="12569" y="8020"/>
                  <a:pt x="12604" y="8043"/>
                  <a:pt x="12627" y="8067"/>
                </a:cubicBezTo>
                <a:cubicBezTo>
                  <a:pt x="12640" y="8079"/>
                  <a:pt x="12663" y="8090"/>
                  <a:pt x="12674" y="8102"/>
                </a:cubicBezTo>
                <a:cubicBezTo>
                  <a:pt x="12721" y="8137"/>
                  <a:pt x="12757" y="8161"/>
                  <a:pt x="12815" y="8196"/>
                </a:cubicBezTo>
                <a:lnTo>
                  <a:pt x="12956" y="8267"/>
                </a:lnTo>
                <a:cubicBezTo>
                  <a:pt x="12979" y="8278"/>
                  <a:pt x="12991" y="8278"/>
                  <a:pt x="13003" y="8290"/>
                </a:cubicBezTo>
                <a:cubicBezTo>
                  <a:pt x="13049" y="8301"/>
                  <a:pt x="13085" y="8313"/>
                  <a:pt x="13120" y="8325"/>
                </a:cubicBezTo>
                <a:cubicBezTo>
                  <a:pt x="13143" y="8337"/>
                  <a:pt x="13155" y="8337"/>
                  <a:pt x="13167" y="8337"/>
                </a:cubicBezTo>
                <a:cubicBezTo>
                  <a:pt x="13226" y="8360"/>
                  <a:pt x="13284" y="8372"/>
                  <a:pt x="13343" y="8372"/>
                </a:cubicBezTo>
                <a:cubicBezTo>
                  <a:pt x="13401" y="8384"/>
                  <a:pt x="13448" y="8384"/>
                  <a:pt x="13507" y="8384"/>
                </a:cubicBezTo>
                <a:lnTo>
                  <a:pt x="13565" y="8384"/>
                </a:lnTo>
                <a:cubicBezTo>
                  <a:pt x="13612" y="8384"/>
                  <a:pt x="13659" y="8372"/>
                  <a:pt x="13706" y="8372"/>
                </a:cubicBezTo>
                <a:cubicBezTo>
                  <a:pt x="13718" y="8372"/>
                  <a:pt x="13742" y="8360"/>
                  <a:pt x="13753" y="8360"/>
                </a:cubicBezTo>
                <a:cubicBezTo>
                  <a:pt x="13823" y="8348"/>
                  <a:pt x="13882" y="8337"/>
                  <a:pt x="13953" y="8313"/>
                </a:cubicBezTo>
                <a:cubicBezTo>
                  <a:pt x="14000" y="8301"/>
                  <a:pt x="14058" y="8278"/>
                  <a:pt x="14105" y="8254"/>
                </a:cubicBezTo>
                <a:cubicBezTo>
                  <a:pt x="14117" y="8243"/>
                  <a:pt x="14128" y="8243"/>
                  <a:pt x="14140" y="8231"/>
                </a:cubicBezTo>
                <a:lnTo>
                  <a:pt x="14281" y="8161"/>
                </a:lnTo>
                <a:cubicBezTo>
                  <a:pt x="14292" y="8149"/>
                  <a:pt x="14292" y="8149"/>
                  <a:pt x="14304" y="8149"/>
                </a:cubicBezTo>
                <a:cubicBezTo>
                  <a:pt x="14339" y="8114"/>
                  <a:pt x="14375" y="8090"/>
                  <a:pt x="14410" y="8067"/>
                </a:cubicBezTo>
                <a:cubicBezTo>
                  <a:pt x="14422" y="8056"/>
                  <a:pt x="14422" y="8056"/>
                  <a:pt x="14433" y="8056"/>
                </a:cubicBezTo>
                <a:lnTo>
                  <a:pt x="14539" y="7950"/>
                </a:lnTo>
                <a:cubicBezTo>
                  <a:pt x="14550" y="7950"/>
                  <a:pt x="14550" y="7938"/>
                  <a:pt x="14562" y="7926"/>
                </a:cubicBezTo>
                <a:cubicBezTo>
                  <a:pt x="14597" y="7891"/>
                  <a:pt x="14621" y="7856"/>
                  <a:pt x="14656" y="7821"/>
                </a:cubicBezTo>
                <a:cubicBezTo>
                  <a:pt x="14680" y="7785"/>
                  <a:pt x="14714" y="7751"/>
                  <a:pt x="14738" y="7704"/>
                </a:cubicBezTo>
                <a:cubicBezTo>
                  <a:pt x="14738" y="7704"/>
                  <a:pt x="14750" y="7692"/>
                  <a:pt x="14750" y="7680"/>
                </a:cubicBezTo>
                <a:cubicBezTo>
                  <a:pt x="14773" y="7645"/>
                  <a:pt x="14797" y="7598"/>
                  <a:pt x="14808" y="7563"/>
                </a:cubicBezTo>
                <a:cubicBezTo>
                  <a:pt x="14808" y="7551"/>
                  <a:pt x="14820" y="7551"/>
                  <a:pt x="14820" y="7540"/>
                </a:cubicBezTo>
                <a:cubicBezTo>
                  <a:pt x="14832" y="7504"/>
                  <a:pt x="14855" y="7469"/>
                  <a:pt x="14867" y="7434"/>
                </a:cubicBezTo>
                <a:lnTo>
                  <a:pt x="14867" y="7410"/>
                </a:lnTo>
                <a:cubicBezTo>
                  <a:pt x="14878" y="7363"/>
                  <a:pt x="14891" y="7316"/>
                  <a:pt x="14902" y="7282"/>
                </a:cubicBezTo>
                <a:cubicBezTo>
                  <a:pt x="14902" y="7270"/>
                  <a:pt x="14914" y="7258"/>
                  <a:pt x="14914" y="7246"/>
                </a:cubicBezTo>
                <a:cubicBezTo>
                  <a:pt x="14925" y="7211"/>
                  <a:pt x="14925" y="7164"/>
                  <a:pt x="14938" y="7118"/>
                </a:cubicBezTo>
                <a:cubicBezTo>
                  <a:pt x="14938" y="7024"/>
                  <a:pt x="14949" y="6930"/>
                  <a:pt x="14938" y="6836"/>
                </a:cubicBezTo>
                <a:cubicBezTo>
                  <a:pt x="14972" y="5969"/>
                  <a:pt x="14328" y="5042"/>
                  <a:pt x="13401" y="5031"/>
                </a:cubicBezTo>
                <a:cubicBezTo>
                  <a:pt x="13155" y="5031"/>
                  <a:pt x="12898" y="5101"/>
                  <a:pt x="12616" y="5242"/>
                </a:cubicBezTo>
                <a:cubicBezTo>
                  <a:pt x="12124" y="5500"/>
                  <a:pt x="11913" y="5969"/>
                  <a:pt x="11924" y="6461"/>
                </a:cubicBezTo>
                <a:lnTo>
                  <a:pt x="11924" y="6472"/>
                </a:lnTo>
                <a:lnTo>
                  <a:pt x="11924" y="6531"/>
                </a:lnTo>
                <a:lnTo>
                  <a:pt x="11924" y="6636"/>
                </a:lnTo>
                <a:lnTo>
                  <a:pt x="11924" y="6649"/>
                </a:lnTo>
                <a:lnTo>
                  <a:pt x="11924" y="6672"/>
                </a:lnTo>
                <a:cubicBezTo>
                  <a:pt x="11408" y="6754"/>
                  <a:pt x="10892" y="6860"/>
                  <a:pt x="10389" y="6941"/>
                </a:cubicBezTo>
                <a:cubicBezTo>
                  <a:pt x="10060" y="5758"/>
                  <a:pt x="9087" y="4737"/>
                  <a:pt x="7786" y="4737"/>
                </a:cubicBezTo>
                <a:cubicBezTo>
                  <a:pt x="7586" y="4737"/>
                  <a:pt x="7387" y="4761"/>
                  <a:pt x="7176" y="4807"/>
                </a:cubicBezTo>
                <a:cubicBezTo>
                  <a:pt x="7023" y="4187"/>
                  <a:pt x="6824" y="3588"/>
                  <a:pt x="6672" y="2967"/>
                </a:cubicBezTo>
                <a:cubicBezTo>
                  <a:pt x="6672" y="2955"/>
                  <a:pt x="6684" y="2955"/>
                  <a:pt x="6684" y="2955"/>
                </a:cubicBezTo>
                <a:cubicBezTo>
                  <a:pt x="6695" y="2944"/>
                  <a:pt x="6707" y="2944"/>
                  <a:pt x="6707" y="2932"/>
                </a:cubicBezTo>
                <a:cubicBezTo>
                  <a:pt x="6754" y="2908"/>
                  <a:pt x="6789" y="2885"/>
                  <a:pt x="6824" y="2861"/>
                </a:cubicBezTo>
                <a:cubicBezTo>
                  <a:pt x="6824" y="2850"/>
                  <a:pt x="6836" y="2850"/>
                  <a:pt x="6848" y="2838"/>
                </a:cubicBezTo>
                <a:cubicBezTo>
                  <a:pt x="6883" y="2814"/>
                  <a:pt x="6918" y="2780"/>
                  <a:pt x="6953" y="2744"/>
                </a:cubicBezTo>
                <a:cubicBezTo>
                  <a:pt x="6953" y="2733"/>
                  <a:pt x="6965" y="2733"/>
                  <a:pt x="6976" y="2721"/>
                </a:cubicBezTo>
                <a:cubicBezTo>
                  <a:pt x="7000" y="2686"/>
                  <a:pt x="7035" y="2650"/>
                  <a:pt x="7070" y="2615"/>
                </a:cubicBezTo>
                <a:cubicBezTo>
                  <a:pt x="7094" y="2580"/>
                  <a:pt x="7117" y="2533"/>
                  <a:pt x="7140" y="2498"/>
                </a:cubicBezTo>
                <a:lnTo>
                  <a:pt x="7164" y="2475"/>
                </a:lnTo>
                <a:cubicBezTo>
                  <a:pt x="7176" y="2439"/>
                  <a:pt x="7200" y="2392"/>
                  <a:pt x="7223" y="2358"/>
                </a:cubicBezTo>
                <a:cubicBezTo>
                  <a:pt x="7223" y="2345"/>
                  <a:pt x="7223" y="2345"/>
                  <a:pt x="7234" y="2334"/>
                </a:cubicBezTo>
                <a:cubicBezTo>
                  <a:pt x="7246" y="2298"/>
                  <a:pt x="7258" y="2264"/>
                  <a:pt x="7270" y="2217"/>
                </a:cubicBezTo>
                <a:cubicBezTo>
                  <a:pt x="7281" y="2217"/>
                  <a:pt x="7281" y="2205"/>
                  <a:pt x="7281" y="2205"/>
                </a:cubicBezTo>
                <a:cubicBezTo>
                  <a:pt x="7293" y="2158"/>
                  <a:pt x="7305" y="2111"/>
                  <a:pt x="7317" y="2076"/>
                </a:cubicBezTo>
                <a:lnTo>
                  <a:pt x="7317" y="2041"/>
                </a:lnTo>
                <a:cubicBezTo>
                  <a:pt x="7328" y="1994"/>
                  <a:pt x="7340" y="1959"/>
                  <a:pt x="7340" y="1912"/>
                </a:cubicBezTo>
                <a:cubicBezTo>
                  <a:pt x="7445" y="1021"/>
                  <a:pt x="6778" y="1"/>
                  <a:pt x="58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5" name="Google Shape;455;p13"/>
          <p:cNvGrpSpPr/>
          <p:nvPr/>
        </p:nvGrpSpPr>
        <p:grpSpPr>
          <a:xfrm rot="-5400000" flipH="1">
            <a:off x="95557" y="622707"/>
            <a:ext cx="1728869" cy="1218489"/>
            <a:chOff x="2458950" y="370151"/>
            <a:chExt cx="697050" cy="491274"/>
          </a:xfrm>
        </p:grpSpPr>
        <p:sp>
          <p:nvSpPr>
            <p:cNvPr id="456" name="Google Shape;456;p13"/>
            <p:cNvSpPr/>
            <p:nvPr/>
          </p:nvSpPr>
          <p:spPr>
            <a:xfrm>
              <a:off x="2820776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3033750" y="467675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3077075" y="522600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105725" y="457875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3" name="Google Shape;463;p13"/>
          <p:cNvGrpSpPr/>
          <p:nvPr/>
        </p:nvGrpSpPr>
        <p:grpSpPr>
          <a:xfrm rot="-8999975">
            <a:off x="11322096" y="5812317"/>
            <a:ext cx="394639" cy="653888"/>
            <a:chOff x="3330825" y="1367375"/>
            <a:chExt cx="280075" cy="464025"/>
          </a:xfrm>
        </p:grpSpPr>
        <p:sp>
          <p:nvSpPr>
            <p:cNvPr id="464" name="Google Shape;464;p13"/>
            <p:cNvSpPr/>
            <p:nvPr/>
          </p:nvSpPr>
          <p:spPr>
            <a:xfrm>
              <a:off x="3484800" y="1720525"/>
              <a:ext cx="115550" cy="110875"/>
            </a:xfrm>
            <a:custGeom>
              <a:avLst/>
              <a:gdLst/>
              <a:ahLst/>
              <a:cxnLst/>
              <a:rect l="l" t="t" r="r" b="b"/>
              <a:pathLst>
                <a:path w="4622" h="4435" extrusionOk="0">
                  <a:moveTo>
                    <a:pt x="2311" y="0"/>
                  </a:moveTo>
                  <a:cubicBezTo>
                    <a:pt x="2159" y="0"/>
                    <a:pt x="2006" y="13"/>
                    <a:pt x="1857" y="37"/>
                  </a:cubicBezTo>
                  <a:cubicBezTo>
                    <a:pt x="764" y="233"/>
                    <a:pt x="0" y="1265"/>
                    <a:pt x="51" y="2348"/>
                  </a:cubicBezTo>
                  <a:cubicBezTo>
                    <a:pt x="51" y="2461"/>
                    <a:pt x="72" y="2574"/>
                    <a:pt x="93" y="2678"/>
                  </a:cubicBezTo>
                  <a:cubicBezTo>
                    <a:pt x="113" y="2998"/>
                    <a:pt x="196" y="3307"/>
                    <a:pt x="351" y="3606"/>
                  </a:cubicBezTo>
                  <a:cubicBezTo>
                    <a:pt x="665" y="4200"/>
                    <a:pt x="1226" y="4435"/>
                    <a:pt x="1815" y="4435"/>
                  </a:cubicBezTo>
                  <a:cubicBezTo>
                    <a:pt x="2249" y="4435"/>
                    <a:pt x="2698" y="4307"/>
                    <a:pt x="3074" y="4101"/>
                  </a:cubicBezTo>
                  <a:cubicBezTo>
                    <a:pt x="4054" y="3555"/>
                    <a:pt x="4621" y="2430"/>
                    <a:pt x="4312" y="1337"/>
                  </a:cubicBezTo>
                  <a:cubicBezTo>
                    <a:pt x="4057" y="414"/>
                    <a:pt x="3188" y="0"/>
                    <a:pt x="2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3477400" y="1543325"/>
              <a:ext cx="133500" cy="103775"/>
            </a:xfrm>
            <a:custGeom>
              <a:avLst/>
              <a:gdLst/>
              <a:ahLst/>
              <a:cxnLst/>
              <a:rect l="l" t="t" r="r" b="b"/>
              <a:pathLst>
                <a:path w="5340" h="4151" extrusionOk="0">
                  <a:moveTo>
                    <a:pt x="2983" y="1"/>
                  </a:moveTo>
                  <a:cubicBezTo>
                    <a:pt x="2469" y="1"/>
                    <a:pt x="1956" y="154"/>
                    <a:pt x="1575" y="451"/>
                  </a:cubicBezTo>
                  <a:cubicBezTo>
                    <a:pt x="0" y="1662"/>
                    <a:pt x="1018" y="4151"/>
                    <a:pt x="2737" y="4151"/>
                  </a:cubicBezTo>
                  <a:cubicBezTo>
                    <a:pt x="2819" y="4151"/>
                    <a:pt x="2903" y="4145"/>
                    <a:pt x="2988" y="4134"/>
                  </a:cubicBezTo>
                  <a:cubicBezTo>
                    <a:pt x="3494" y="4134"/>
                    <a:pt x="3999" y="3938"/>
                    <a:pt x="4432" y="3576"/>
                  </a:cubicBezTo>
                  <a:cubicBezTo>
                    <a:pt x="5340" y="2834"/>
                    <a:pt x="5340" y="1555"/>
                    <a:pt x="4629" y="699"/>
                  </a:cubicBezTo>
                  <a:cubicBezTo>
                    <a:pt x="4237" y="228"/>
                    <a:pt x="3610" y="1"/>
                    <a:pt x="2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3330825" y="1489400"/>
              <a:ext cx="143400" cy="134750"/>
            </a:xfrm>
            <a:custGeom>
              <a:avLst/>
              <a:gdLst/>
              <a:ahLst/>
              <a:cxnLst/>
              <a:rect l="l" t="t" r="r" b="b"/>
              <a:pathLst>
                <a:path w="5736" h="5390" extrusionOk="0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3451275" y="1367375"/>
              <a:ext cx="111650" cy="100400"/>
            </a:xfrm>
            <a:custGeom>
              <a:avLst/>
              <a:gdLst/>
              <a:ahLst/>
              <a:cxnLst/>
              <a:rect l="l" t="t" r="r" b="b"/>
              <a:pathLst>
                <a:path w="4466" h="4016" extrusionOk="0">
                  <a:moveTo>
                    <a:pt x="2077" y="0"/>
                  </a:moveTo>
                  <a:cubicBezTo>
                    <a:pt x="1557" y="0"/>
                    <a:pt x="1026" y="185"/>
                    <a:pt x="660" y="506"/>
                  </a:cubicBezTo>
                  <a:cubicBezTo>
                    <a:pt x="640" y="537"/>
                    <a:pt x="608" y="558"/>
                    <a:pt x="588" y="578"/>
                  </a:cubicBezTo>
                  <a:cubicBezTo>
                    <a:pt x="299" y="805"/>
                    <a:pt x="134" y="1145"/>
                    <a:pt x="83" y="1517"/>
                  </a:cubicBezTo>
                  <a:cubicBezTo>
                    <a:pt x="0" y="1950"/>
                    <a:pt x="62" y="2404"/>
                    <a:pt x="258" y="2827"/>
                  </a:cubicBezTo>
                  <a:cubicBezTo>
                    <a:pt x="340" y="3002"/>
                    <a:pt x="443" y="3146"/>
                    <a:pt x="567" y="3270"/>
                  </a:cubicBezTo>
                  <a:cubicBezTo>
                    <a:pt x="805" y="3570"/>
                    <a:pt x="1104" y="3817"/>
                    <a:pt x="1465" y="3930"/>
                  </a:cubicBezTo>
                  <a:cubicBezTo>
                    <a:pt x="1650" y="3988"/>
                    <a:pt x="1827" y="4015"/>
                    <a:pt x="1997" y="4015"/>
                  </a:cubicBezTo>
                  <a:cubicBezTo>
                    <a:pt x="3607" y="4015"/>
                    <a:pt x="4465" y="1592"/>
                    <a:pt x="3280" y="444"/>
                  </a:cubicBezTo>
                  <a:cubicBezTo>
                    <a:pt x="2965" y="138"/>
                    <a:pt x="2525" y="0"/>
                    <a:pt x="20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3353000" y="1520100"/>
              <a:ext cx="54450" cy="76825"/>
            </a:xfrm>
            <a:custGeom>
              <a:avLst/>
              <a:gdLst/>
              <a:ahLst/>
              <a:cxnLst/>
              <a:rect l="l" t="t" r="r" b="b"/>
              <a:pathLst>
                <a:path w="2178" h="3073" extrusionOk="0">
                  <a:moveTo>
                    <a:pt x="1092" y="1"/>
                  </a:moveTo>
                  <a:cubicBezTo>
                    <a:pt x="1037" y="1"/>
                    <a:pt x="980" y="21"/>
                    <a:pt x="929" y="70"/>
                  </a:cubicBezTo>
                  <a:cubicBezTo>
                    <a:pt x="1" y="906"/>
                    <a:pt x="558" y="2999"/>
                    <a:pt x="1868" y="3072"/>
                  </a:cubicBezTo>
                  <a:cubicBezTo>
                    <a:pt x="1875" y="3073"/>
                    <a:pt x="1881" y="3073"/>
                    <a:pt x="1887" y="3073"/>
                  </a:cubicBezTo>
                  <a:cubicBezTo>
                    <a:pt x="2178" y="3073"/>
                    <a:pt x="2171" y="2607"/>
                    <a:pt x="1868" y="2598"/>
                  </a:cubicBezTo>
                  <a:cubicBezTo>
                    <a:pt x="960" y="2546"/>
                    <a:pt x="672" y="947"/>
                    <a:pt x="1270" y="411"/>
                  </a:cubicBezTo>
                  <a:cubicBezTo>
                    <a:pt x="1446" y="243"/>
                    <a:pt x="1281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3451525" y="1381525"/>
              <a:ext cx="55450" cy="76050"/>
            </a:xfrm>
            <a:custGeom>
              <a:avLst/>
              <a:gdLst/>
              <a:ahLst/>
              <a:cxnLst/>
              <a:rect l="l" t="t" r="r" b="b"/>
              <a:pathLst>
                <a:path w="2218" h="3042" extrusionOk="0">
                  <a:moveTo>
                    <a:pt x="1304" y="0"/>
                  </a:moveTo>
                  <a:cubicBezTo>
                    <a:pt x="1263" y="0"/>
                    <a:pt x="1220" y="13"/>
                    <a:pt x="1176" y="43"/>
                  </a:cubicBezTo>
                  <a:cubicBezTo>
                    <a:pt x="0" y="827"/>
                    <a:pt x="815" y="2395"/>
                    <a:pt x="1754" y="3004"/>
                  </a:cubicBezTo>
                  <a:cubicBezTo>
                    <a:pt x="1795" y="3030"/>
                    <a:pt x="1837" y="3042"/>
                    <a:pt x="1876" y="3042"/>
                  </a:cubicBezTo>
                  <a:cubicBezTo>
                    <a:pt x="2079" y="3042"/>
                    <a:pt x="2218" y="2729"/>
                    <a:pt x="2001" y="2591"/>
                  </a:cubicBezTo>
                  <a:cubicBezTo>
                    <a:pt x="1382" y="2188"/>
                    <a:pt x="578" y="1012"/>
                    <a:pt x="1424" y="455"/>
                  </a:cubicBezTo>
                  <a:cubicBezTo>
                    <a:pt x="1638" y="310"/>
                    <a:pt x="1504" y="0"/>
                    <a:pt x="1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3507475" y="1562550"/>
              <a:ext cx="38475" cy="55175"/>
            </a:xfrm>
            <a:custGeom>
              <a:avLst/>
              <a:gdLst/>
              <a:ahLst/>
              <a:cxnLst/>
              <a:rect l="l" t="t" r="r" b="b"/>
              <a:pathLst>
                <a:path w="1539" h="2207" extrusionOk="0">
                  <a:moveTo>
                    <a:pt x="743" y="0"/>
                  </a:moveTo>
                  <a:cubicBezTo>
                    <a:pt x="669" y="0"/>
                    <a:pt x="593" y="31"/>
                    <a:pt x="537" y="105"/>
                  </a:cubicBezTo>
                  <a:cubicBezTo>
                    <a:pt x="1" y="817"/>
                    <a:pt x="372" y="1859"/>
                    <a:pt x="1166" y="2189"/>
                  </a:cubicBezTo>
                  <a:cubicBezTo>
                    <a:pt x="1196" y="2201"/>
                    <a:pt x="1224" y="2206"/>
                    <a:pt x="1251" y="2206"/>
                  </a:cubicBezTo>
                  <a:cubicBezTo>
                    <a:pt x="1467" y="2206"/>
                    <a:pt x="1539" y="1826"/>
                    <a:pt x="1290" y="1725"/>
                  </a:cubicBezTo>
                  <a:cubicBezTo>
                    <a:pt x="754" y="1508"/>
                    <a:pt x="630" y="786"/>
                    <a:pt x="950" y="343"/>
                  </a:cubicBezTo>
                  <a:cubicBezTo>
                    <a:pt x="1080" y="169"/>
                    <a:pt x="916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3501025" y="1742650"/>
              <a:ext cx="41675" cy="55450"/>
            </a:xfrm>
            <a:custGeom>
              <a:avLst/>
              <a:gdLst/>
              <a:ahLst/>
              <a:cxnLst/>
              <a:rect l="l" t="t" r="r" b="b"/>
              <a:pathLst>
                <a:path w="1667" h="2218" extrusionOk="0">
                  <a:moveTo>
                    <a:pt x="651" y="1"/>
                  </a:moveTo>
                  <a:cubicBezTo>
                    <a:pt x="578" y="1"/>
                    <a:pt x="505" y="33"/>
                    <a:pt x="454" y="112"/>
                  </a:cubicBezTo>
                  <a:cubicBezTo>
                    <a:pt x="1" y="875"/>
                    <a:pt x="454" y="1927"/>
                    <a:pt x="1280" y="2205"/>
                  </a:cubicBezTo>
                  <a:cubicBezTo>
                    <a:pt x="1306" y="2214"/>
                    <a:pt x="1331" y="2218"/>
                    <a:pt x="1354" y="2218"/>
                  </a:cubicBezTo>
                  <a:cubicBezTo>
                    <a:pt x="1588" y="2218"/>
                    <a:pt x="1666" y="1826"/>
                    <a:pt x="1403" y="1741"/>
                  </a:cubicBezTo>
                  <a:cubicBezTo>
                    <a:pt x="867" y="1556"/>
                    <a:pt x="578" y="844"/>
                    <a:pt x="878" y="359"/>
                  </a:cubicBezTo>
                  <a:cubicBezTo>
                    <a:pt x="985" y="172"/>
                    <a:pt x="818" y="1"/>
                    <a:pt x="6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936400" y="1994000"/>
            <a:ext cx="8490400" cy="32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grpSp>
        <p:nvGrpSpPr>
          <p:cNvPr id="187" name="Google Shape;187;p8"/>
          <p:cNvGrpSpPr/>
          <p:nvPr/>
        </p:nvGrpSpPr>
        <p:grpSpPr>
          <a:xfrm rot="176202">
            <a:off x="151290" y="-40699"/>
            <a:ext cx="2369237" cy="2231488"/>
            <a:chOff x="1404300" y="937325"/>
            <a:chExt cx="1767700" cy="1664925"/>
          </a:xfrm>
        </p:grpSpPr>
        <p:sp>
          <p:nvSpPr>
            <p:cNvPr id="188" name="Google Shape;188;p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8"/>
          <p:cNvGrpSpPr/>
          <p:nvPr/>
        </p:nvGrpSpPr>
        <p:grpSpPr>
          <a:xfrm rot="8525974">
            <a:off x="10809087" y="586283"/>
            <a:ext cx="881892" cy="1238692"/>
            <a:chOff x="2374700" y="1056350"/>
            <a:chExt cx="797300" cy="1119875"/>
          </a:xfrm>
        </p:grpSpPr>
        <p:sp>
          <p:nvSpPr>
            <p:cNvPr id="208" name="Google Shape;208;p8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53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03" name="Google Shape;1803;p53"/>
          <p:cNvSpPr txBox="1">
            <a:spLocks noGrp="1"/>
          </p:cNvSpPr>
          <p:nvPr>
            <p:ph type="title" idx="2"/>
          </p:nvPr>
        </p:nvSpPr>
        <p:spPr>
          <a:xfrm>
            <a:off x="1046900" y="2705903"/>
            <a:ext cx="30844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804" name="Google Shape;1804;p53"/>
          <p:cNvSpPr txBox="1">
            <a:spLocks noGrp="1"/>
          </p:cNvSpPr>
          <p:nvPr>
            <p:ph type="subTitle" idx="1"/>
          </p:nvPr>
        </p:nvSpPr>
        <p:spPr>
          <a:xfrm>
            <a:off x="1044500" y="3169935"/>
            <a:ext cx="3089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5" name="Google Shape;1805;p53"/>
          <p:cNvSpPr txBox="1">
            <a:spLocks noGrp="1"/>
          </p:cNvSpPr>
          <p:nvPr>
            <p:ph type="title" idx="3"/>
          </p:nvPr>
        </p:nvSpPr>
        <p:spPr>
          <a:xfrm>
            <a:off x="4551400" y="2705903"/>
            <a:ext cx="30892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806" name="Google Shape;1806;p53"/>
          <p:cNvSpPr txBox="1">
            <a:spLocks noGrp="1"/>
          </p:cNvSpPr>
          <p:nvPr>
            <p:ph type="subTitle" idx="4"/>
          </p:nvPr>
        </p:nvSpPr>
        <p:spPr>
          <a:xfrm>
            <a:off x="4553800" y="3169935"/>
            <a:ext cx="308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7" name="Google Shape;1807;p53"/>
          <p:cNvSpPr txBox="1">
            <a:spLocks noGrp="1"/>
          </p:cNvSpPr>
          <p:nvPr>
            <p:ph type="title" idx="5"/>
          </p:nvPr>
        </p:nvSpPr>
        <p:spPr>
          <a:xfrm>
            <a:off x="2799141" y="4849203"/>
            <a:ext cx="30844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808" name="Google Shape;1808;p53"/>
          <p:cNvSpPr txBox="1">
            <a:spLocks noGrp="1"/>
          </p:cNvSpPr>
          <p:nvPr>
            <p:ph type="subTitle" idx="6"/>
          </p:nvPr>
        </p:nvSpPr>
        <p:spPr>
          <a:xfrm>
            <a:off x="2799141" y="5313235"/>
            <a:ext cx="308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9" name="Google Shape;1809;p53"/>
          <p:cNvSpPr txBox="1">
            <a:spLocks noGrp="1"/>
          </p:cNvSpPr>
          <p:nvPr>
            <p:ph type="title" idx="7"/>
          </p:nvPr>
        </p:nvSpPr>
        <p:spPr>
          <a:xfrm>
            <a:off x="6303655" y="4849203"/>
            <a:ext cx="30892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810" name="Google Shape;1810;p53"/>
          <p:cNvSpPr txBox="1">
            <a:spLocks noGrp="1"/>
          </p:cNvSpPr>
          <p:nvPr>
            <p:ph type="subTitle" idx="8"/>
          </p:nvPr>
        </p:nvSpPr>
        <p:spPr>
          <a:xfrm>
            <a:off x="6303655" y="5313235"/>
            <a:ext cx="3089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1" name="Google Shape;1811;p53"/>
          <p:cNvSpPr txBox="1">
            <a:spLocks noGrp="1"/>
          </p:cNvSpPr>
          <p:nvPr>
            <p:ph type="title" idx="9"/>
          </p:nvPr>
        </p:nvSpPr>
        <p:spPr>
          <a:xfrm>
            <a:off x="8060700" y="2705903"/>
            <a:ext cx="30844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812" name="Google Shape;1812;p53"/>
          <p:cNvSpPr txBox="1">
            <a:spLocks noGrp="1"/>
          </p:cNvSpPr>
          <p:nvPr>
            <p:ph type="subTitle" idx="13"/>
          </p:nvPr>
        </p:nvSpPr>
        <p:spPr>
          <a:xfrm>
            <a:off x="8060700" y="3169935"/>
            <a:ext cx="308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813" name="Google Shape;1813;p53"/>
          <p:cNvGrpSpPr/>
          <p:nvPr/>
        </p:nvGrpSpPr>
        <p:grpSpPr>
          <a:xfrm rot="424438">
            <a:off x="309743" y="5540332"/>
            <a:ext cx="1804772" cy="1699841"/>
            <a:chOff x="1404300" y="937325"/>
            <a:chExt cx="1767700" cy="1664925"/>
          </a:xfrm>
        </p:grpSpPr>
        <p:sp>
          <p:nvSpPr>
            <p:cNvPr id="1814" name="Google Shape;1814;p53"/>
            <p:cNvSpPr/>
            <p:nvPr/>
          </p:nvSpPr>
          <p:spPr>
            <a:xfrm>
              <a:off x="2450775" y="1537550"/>
              <a:ext cx="233975" cy="535475"/>
            </a:xfrm>
            <a:custGeom>
              <a:avLst/>
              <a:gdLst/>
              <a:ahLst/>
              <a:cxnLst/>
              <a:rect l="l" t="t" r="r" b="b"/>
              <a:pathLst>
                <a:path w="9359" h="21419" extrusionOk="0">
                  <a:moveTo>
                    <a:pt x="666" y="0"/>
                  </a:moveTo>
                  <a:cubicBezTo>
                    <a:pt x="334" y="0"/>
                    <a:pt x="1" y="265"/>
                    <a:pt x="149" y="661"/>
                  </a:cubicBezTo>
                  <a:cubicBezTo>
                    <a:pt x="2637" y="7531"/>
                    <a:pt x="5667" y="14185"/>
                    <a:pt x="8155" y="21056"/>
                  </a:cubicBezTo>
                  <a:cubicBezTo>
                    <a:pt x="8251" y="21310"/>
                    <a:pt x="8470" y="21419"/>
                    <a:pt x="8687" y="21419"/>
                  </a:cubicBezTo>
                  <a:cubicBezTo>
                    <a:pt x="9025" y="21419"/>
                    <a:pt x="9359" y="21154"/>
                    <a:pt x="9210" y="20758"/>
                  </a:cubicBezTo>
                  <a:cubicBezTo>
                    <a:pt x="6722" y="13888"/>
                    <a:pt x="3692" y="7234"/>
                    <a:pt x="1177" y="363"/>
                  </a:cubicBezTo>
                  <a:cubicBezTo>
                    <a:pt x="1092" y="109"/>
                    <a:pt x="880" y="0"/>
                    <a:pt x="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53"/>
            <p:cNvSpPr/>
            <p:nvPr/>
          </p:nvSpPr>
          <p:spPr>
            <a:xfrm>
              <a:off x="2450150" y="1109250"/>
              <a:ext cx="198025" cy="454125"/>
            </a:xfrm>
            <a:custGeom>
              <a:avLst/>
              <a:gdLst/>
              <a:ahLst/>
              <a:cxnLst/>
              <a:rect l="l" t="t" r="r" b="b"/>
              <a:pathLst>
                <a:path w="7921" h="18165" extrusionOk="0">
                  <a:moveTo>
                    <a:pt x="7266" y="1"/>
                  </a:moveTo>
                  <a:cubicBezTo>
                    <a:pt x="7044" y="1"/>
                    <a:pt x="6817" y="113"/>
                    <a:pt x="6720" y="373"/>
                  </a:cubicBezTo>
                  <a:lnTo>
                    <a:pt x="147" y="17522"/>
                  </a:lnTo>
                  <a:cubicBezTo>
                    <a:pt x="1" y="17912"/>
                    <a:pt x="322" y="18165"/>
                    <a:pt x="655" y="18165"/>
                  </a:cubicBezTo>
                  <a:cubicBezTo>
                    <a:pt x="877" y="18165"/>
                    <a:pt x="1104" y="18052"/>
                    <a:pt x="1202" y="17793"/>
                  </a:cubicBezTo>
                  <a:lnTo>
                    <a:pt x="7775" y="644"/>
                  </a:lnTo>
                  <a:cubicBezTo>
                    <a:pt x="7921" y="254"/>
                    <a:pt x="7599" y="1"/>
                    <a:pt x="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53"/>
            <p:cNvSpPr/>
            <p:nvPr/>
          </p:nvSpPr>
          <p:spPr>
            <a:xfrm>
              <a:off x="1936875" y="1271900"/>
              <a:ext cx="550725" cy="299850"/>
            </a:xfrm>
            <a:custGeom>
              <a:avLst/>
              <a:gdLst/>
              <a:ahLst/>
              <a:cxnLst/>
              <a:rect l="l" t="t" r="r" b="b"/>
              <a:pathLst>
                <a:path w="22029" h="11994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cubicBezTo>
                    <a:pt x="6910" y="5201"/>
                    <a:pt x="14051" y="8609"/>
                    <a:pt x="20948" y="11936"/>
                  </a:cubicBezTo>
                  <a:cubicBezTo>
                    <a:pt x="21035" y="11975"/>
                    <a:pt x="21119" y="11993"/>
                    <a:pt x="21198" y="11993"/>
                  </a:cubicBezTo>
                  <a:cubicBezTo>
                    <a:pt x="21714" y="11993"/>
                    <a:pt x="22029" y="11247"/>
                    <a:pt x="21489" y="10989"/>
                  </a:cubicBezTo>
                  <a:cubicBezTo>
                    <a:pt x="14592" y="7662"/>
                    <a:pt x="7478" y="4254"/>
                    <a:pt x="1040" y="88"/>
                  </a:cubicBez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53"/>
            <p:cNvSpPr/>
            <p:nvPr/>
          </p:nvSpPr>
          <p:spPr>
            <a:xfrm>
              <a:off x="1880700" y="1297000"/>
              <a:ext cx="89625" cy="682925"/>
            </a:xfrm>
            <a:custGeom>
              <a:avLst/>
              <a:gdLst/>
              <a:ahLst/>
              <a:cxnLst/>
              <a:rect l="l" t="t" r="r" b="b"/>
              <a:pathLst>
                <a:path w="3585" h="27317" extrusionOk="0">
                  <a:moveTo>
                    <a:pt x="3065" y="1"/>
                  </a:moveTo>
                  <a:cubicBezTo>
                    <a:pt x="2792" y="1"/>
                    <a:pt x="2503" y="177"/>
                    <a:pt x="2476" y="518"/>
                  </a:cubicBezTo>
                  <a:cubicBezTo>
                    <a:pt x="1799" y="9309"/>
                    <a:pt x="1069" y="18073"/>
                    <a:pt x="41" y="26810"/>
                  </a:cubicBezTo>
                  <a:cubicBezTo>
                    <a:pt x="1" y="27148"/>
                    <a:pt x="258" y="27317"/>
                    <a:pt x="535" y="27317"/>
                  </a:cubicBezTo>
                  <a:cubicBezTo>
                    <a:pt x="812" y="27317"/>
                    <a:pt x="1110" y="27148"/>
                    <a:pt x="1150" y="26810"/>
                  </a:cubicBezTo>
                  <a:cubicBezTo>
                    <a:pt x="2151" y="18073"/>
                    <a:pt x="2881" y="9282"/>
                    <a:pt x="3558" y="518"/>
                  </a:cubicBezTo>
                  <a:cubicBezTo>
                    <a:pt x="3584" y="170"/>
                    <a:pt x="3333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53"/>
            <p:cNvSpPr/>
            <p:nvPr/>
          </p:nvSpPr>
          <p:spPr>
            <a:xfrm>
              <a:off x="1877975" y="1536400"/>
              <a:ext cx="607800" cy="445550"/>
            </a:xfrm>
            <a:custGeom>
              <a:avLst/>
              <a:gdLst/>
              <a:ahLst/>
              <a:cxnLst/>
              <a:rect l="l" t="t" r="r" b="b"/>
              <a:pathLst>
                <a:path w="24312" h="17822" extrusionOk="0">
                  <a:moveTo>
                    <a:pt x="23591" y="1"/>
                  </a:moveTo>
                  <a:cubicBezTo>
                    <a:pt x="23499" y="1"/>
                    <a:pt x="23401" y="34"/>
                    <a:pt x="23304" y="112"/>
                  </a:cubicBezTo>
                  <a:cubicBezTo>
                    <a:pt x="15866" y="5900"/>
                    <a:pt x="7832" y="10931"/>
                    <a:pt x="448" y="16774"/>
                  </a:cubicBezTo>
                  <a:cubicBezTo>
                    <a:pt x="1" y="17132"/>
                    <a:pt x="293" y="17822"/>
                    <a:pt x="713" y="17822"/>
                  </a:cubicBezTo>
                  <a:cubicBezTo>
                    <a:pt x="801" y="17822"/>
                    <a:pt x="895" y="17791"/>
                    <a:pt x="989" y="17721"/>
                  </a:cubicBezTo>
                  <a:lnTo>
                    <a:pt x="989" y="17694"/>
                  </a:lnTo>
                  <a:cubicBezTo>
                    <a:pt x="8400" y="11851"/>
                    <a:pt x="16407" y="6820"/>
                    <a:pt x="23845" y="1031"/>
                  </a:cubicBezTo>
                  <a:cubicBezTo>
                    <a:pt x="24312" y="698"/>
                    <a:pt x="24012" y="1"/>
                    <a:pt x="235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53"/>
            <p:cNvSpPr/>
            <p:nvPr/>
          </p:nvSpPr>
          <p:spPr>
            <a:xfrm>
              <a:off x="1876275" y="1954275"/>
              <a:ext cx="808150" cy="119850"/>
            </a:xfrm>
            <a:custGeom>
              <a:avLst/>
              <a:gdLst/>
              <a:ahLst/>
              <a:cxnLst/>
              <a:rect l="l" t="t" r="r" b="b"/>
              <a:pathLst>
                <a:path w="32326" h="4794" extrusionOk="0">
                  <a:moveTo>
                    <a:pt x="873" y="0"/>
                  </a:moveTo>
                  <a:cubicBezTo>
                    <a:pt x="251" y="0"/>
                    <a:pt x="0" y="956"/>
                    <a:pt x="651" y="1060"/>
                  </a:cubicBezTo>
                  <a:cubicBezTo>
                    <a:pt x="6548" y="1817"/>
                    <a:pt x="12444" y="2683"/>
                    <a:pt x="18368" y="3467"/>
                  </a:cubicBezTo>
                  <a:cubicBezTo>
                    <a:pt x="22676" y="4026"/>
                    <a:pt x="27089" y="4793"/>
                    <a:pt x="31452" y="4793"/>
                  </a:cubicBezTo>
                  <a:cubicBezTo>
                    <a:pt x="31527" y="4793"/>
                    <a:pt x="31602" y="4793"/>
                    <a:pt x="31676" y="4793"/>
                  </a:cubicBezTo>
                  <a:cubicBezTo>
                    <a:pt x="32326" y="4738"/>
                    <a:pt x="32326" y="3738"/>
                    <a:pt x="31676" y="3684"/>
                  </a:cubicBezTo>
                  <a:cubicBezTo>
                    <a:pt x="31600" y="3684"/>
                    <a:pt x="31524" y="3684"/>
                    <a:pt x="31448" y="3684"/>
                  </a:cubicBezTo>
                  <a:cubicBezTo>
                    <a:pt x="27005" y="3684"/>
                    <a:pt x="22513" y="2916"/>
                    <a:pt x="18152" y="2331"/>
                  </a:cubicBezTo>
                  <a:cubicBezTo>
                    <a:pt x="12390" y="1601"/>
                    <a:pt x="6683" y="762"/>
                    <a:pt x="949" y="5"/>
                  </a:cubicBezTo>
                  <a:cubicBezTo>
                    <a:pt x="923" y="2"/>
                    <a:pt x="898" y="0"/>
                    <a:pt x="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53"/>
            <p:cNvSpPr/>
            <p:nvPr/>
          </p:nvSpPr>
          <p:spPr>
            <a:xfrm>
              <a:off x="1561650" y="1954025"/>
              <a:ext cx="351875" cy="569450"/>
            </a:xfrm>
            <a:custGeom>
              <a:avLst/>
              <a:gdLst/>
              <a:ahLst/>
              <a:cxnLst/>
              <a:rect l="l" t="t" r="r" b="b"/>
              <a:pathLst>
                <a:path w="14075" h="22778" extrusionOk="0">
                  <a:moveTo>
                    <a:pt x="13321" y="0"/>
                  </a:moveTo>
                  <a:cubicBezTo>
                    <a:pt x="13156" y="0"/>
                    <a:pt x="12992" y="76"/>
                    <a:pt x="12884" y="258"/>
                  </a:cubicBezTo>
                  <a:lnTo>
                    <a:pt x="225" y="21979"/>
                  </a:lnTo>
                  <a:cubicBezTo>
                    <a:pt x="0" y="22391"/>
                    <a:pt x="373" y="22778"/>
                    <a:pt x="741" y="22778"/>
                  </a:cubicBezTo>
                  <a:cubicBezTo>
                    <a:pt x="903" y="22778"/>
                    <a:pt x="1064" y="22702"/>
                    <a:pt x="1172" y="22520"/>
                  </a:cubicBezTo>
                  <a:lnTo>
                    <a:pt x="13831" y="799"/>
                  </a:lnTo>
                  <a:cubicBezTo>
                    <a:pt x="14075" y="387"/>
                    <a:pt x="13695" y="0"/>
                    <a:pt x="1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53"/>
            <p:cNvSpPr/>
            <p:nvPr/>
          </p:nvSpPr>
          <p:spPr>
            <a:xfrm>
              <a:off x="1564275" y="1039275"/>
              <a:ext cx="408375" cy="260700"/>
            </a:xfrm>
            <a:custGeom>
              <a:avLst/>
              <a:gdLst/>
              <a:ahLst/>
              <a:cxnLst/>
              <a:rect l="l" t="t" r="r" b="b"/>
              <a:pathLst>
                <a:path w="16335" h="10428" extrusionOk="0">
                  <a:moveTo>
                    <a:pt x="761" y="1"/>
                  </a:moveTo>
                  <a:cubicBezTo>
                    <a:pt x="300" y="1"/>
                    <a:pt x="0" y="718"/>
                    <a:pt x="499" y="1035"/>
                  </a:cubicBezTo>
                  <a:lnTo>
                    <a:pt x="15295" y="10340"/>
                  </a:lnTo>
                  <a:cubicBezTo>
                    <a:pt x="15391" y="10401"/>
                    <a:pt x="15486" y="10428"/>
                    <a:pt x="15574" y="10428"/>
                  </a:cubicBezTo>
                  <a:cubicBezTo>
                    <a:pt x="16035" y="10428"/>
                    <a:pt x="16335" y="9711"/>
                    <a:pt x="15836" y="9393"/>
                  </a:cubicBezTo>
                  <a:lnTo>
                    <a:pt x="1040" y="88"/>
                  </a:lnTo>
                  <a:cubicBezTo>
                    <a:pt x="944" y="27"/>
                    <a:pt x="849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53"/>
            <p:cNvSpPr/>
            <p:nvPr/>
          </p:nvSpPr>
          <p:spPr>
            <a:xfrm>
              <a:off x="2449975" y="1511450"/>
              <a:ext cx="623075" cy="52775"/>
            </a:xfrm>
            <a:custGeom>
              <a:avLst/>
              <a:gdLst/>
              <a:ahLst/>
              <a:cxnLst/>
              <a:rect l="l" t="t" r="r" b="b"/>
              <a:pathLst>
                <a:path w="24923" h="2111" extrusionOk="0">
                  <a:moveTo>
                    <a:pt x="24252" y="0"/>
                  </a:moveTo>
                  <a:cubicBezTo>
                    <a:pt x="24244" y="0"/>
                    <a:pt x="24236" y="0"/>
                    <a:pt x="24228" y="1"/>
                  </a:cubicBezTo>
                  <a:lnTo>
                    <a:pt x="695" y="1028"/>
                  </a:lnTo>
                  <a:cubicBezTo>
                    <a:pt x="0" y="1055"/>
                    <a:pt x="18" y="2111"/>
                    <a:pt x="670" y="2111"/>
                  </a:cubicBezTo>
                  <a:cubicBezTo>
                    <a:pt x="678" y="2111"/>
                    <a:pt x="687" y="2111"/>
                    <a:pt x="695" y="2110"/>
                  </a:cubicBezTo>
                  <a:lnTo>
                    <a:pt x="24228" y="1083"/>
                  </a:lnTo>
                  <a:cubicBezTo>
                    <a:pt x="24922" y="1056"/>
                    <a:pt x="24904" y="0"/>
                    <a:pt x="24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53"/>
            <p:cNvSpPr/>
            <p:nvPr/>
          </p:nvSpPr>
          <p:spPr>
            <a:xfrm>
              <a:off x="1450475" y="1742400"/>
              <a:ext cx="465575" cy="238700"/>
            </a:xfrm>
            <a:custGeom>
              <a:avLst/>
              <a:gdLst/>
              <a:ahLst/>
              <a:cxnLst/>
              <a:rect l="l" t="t" r="r" b="b"/>
              <a:pathLst>
                <a:path w="18623" h="9548" extrusionOk="0">
                  <a:moveTo>
                    <a:pt x="816" y="1"/>
                  </a:moveTo>
                  <a:cubicBezTo>
                    <a:pt x="322" y="1"/>
                    <a:pt x="1" y="736"/>
                    <a:pt x="534" y="1014"/>
                  </a:cubicBezTo>
                  <a:cubicBezTo>
                    <a:pt x="6106" y="4071"/>
                    <a:pt x="11976" y="6451"/>
                    <a:pt x="17548" y="9481"/>
                  </a:cubicBezTo>
                  <a:cubicBezTo>
                    <a:pt x="17637" y="9527"/>
                    <a:pt x="17724" y="9547"/>
                    <a:pt x="17806" y="9547"/>
                  </a:cubicBezTo>
                  <a:cubicBezTo>
                    <a:pt x="18301" y="9547"/>
                    <a:pt x="18622" y="8812"/>
                    <a:pt x="18089" y="8534"/>
                  </a:cubicBezTo>
                  <a:cubicBezTo>
                    <a:pt x="12517" y="5477"/>
                    <a:pt x="6647" y="3097"/>
                    <a:pt x="1075" y="68"/>
                  </a:cubicBezTo>
                  <a:cubicBezTo>
                    <a:pt x="986" y="21"/>
                    <a:pt x="899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53"/>
            <p:cNvSpPr/>
            <p:nvPr/>
          </p:nvSpPr>
          <p:spPr>
            <a:xfrm>
              <a:off x="1874275" y="1217950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3" y="1"/>
                  </a:moveTo>
                  <a:cubicBezTo>
                    <a:pt x="3686" y="1"/>
                    <a:pt x="3669" y="1"/>
                    <a:pt x="3652" y="1"/>
                  </a:cubicBezTo>
                  <a:cubicBezTo>
                    <a:pt x="1624" y="28"/>
                    <a:pt x="1" y="1678"/>
                    <a:pt x="28" y="3734"/>
                  </a:cubicBezTo>
                  <a:cubicBezTo>
                    <a:pt x="55" y="5746"/>
                    <a:pt x="1704" y="7359"/>
                    <a:pt x="3711" y="7359"/>
                  </a:cubicBezTo>
                  <a:cubicBezTo>
                    <a:pt x="3727" y="7359"/>
                    <a:pt x="3744" y="7359"/>
                    <a:pt x="3761" y="7359"/>
                  </a:cubicBezTo>
                  <a:cubicBezTo>
                    <a:pt x="5789" y="7332"/>
                    <a:pt x="7412" y="5655"/>
                    <a:pt x="7385" y="3626"/>
                  </a:cubicBezTo>
                  <a:cubicBezTo>
                    <a:pt x="7358" y="1614"/>
                    <a:pt x="5735" y="1"/>
                    <a:pt x="3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53"/>
            <p:cNvSpPr/>
            <p:nvPr/>
          </p:nvSpPr>
          <p:spPr>
            <a:xfrm>
              <a:off x="1486800" y="2418275"/>
              <a:ext cx="185325" cy="183975"/>
            </a:xfrm>
            <a:custGeom>
              <a:avLst/>
              <a:gdLst/>
              <a:ahLst/>
              <a:cxnLst/>
              <a:rect l="l" t="t" r="r" b="b"/>
              <a:pathLst>
                <a:path w="7413" h="7359" extrusionOk="0">
                  <a:moveTo>
                    <a:pt x="3702" y="0"/>
                  </a:moveTo>
                  <a:cubicBezTo>
                    <a:pt x="3686" y="0"/>
                    <a:pt x="3669" y="0"/>
                    <a:pt x="3652" y="1"/>
                  </a:cubicBezTo>
                  <a:cubicBezTo>
                    <a:pt x="1623" y="28"/>
                    <a:pt x="1" y="1678"/>
                    <a:pt x="28" y="3733"/>
                  </a:cubicBezTo>
                  <a:cubicBezTo>
                    <a:pt x="54" y="5745"/>
                    <a:pt x="1704" y="7358"/>
                    <a:pt x="3710" y="7358"/>
                  </a:cubicBezTo>
                  <a:cubicBezTo>
                    <a:pt x="3727" y="7358"/>
                    <a:pt x="3744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53"/>
            <p:cNvSpPr/>
            <p:nvPr/>
          </p:nvSpPr>
          <p:spPr>
            <a:xfrm>
              <a:off x="2374700" y="1458700"/>
              <a:ext cx="185300" cy="183975"/>
            </a:xfrm>
            <a:custGeom>
              <a:avLst/>
              <a:gdLst/>
              <a:ahLst/>
              <a:cxnLst/>
              <a:rect l="l" t="t" r="r" b="b"/>
              <a:pathLst>
                <a:path w="7412" h="7359" extrusionOk="0">
                  <a:moveTo>
                    <a:pt x="3702" y="0"/>
                  </a:moveTo>
                  <a:cubicBezTo>
                    <a:pt x="3685" y="0"/>
                    <a:pt x="3668" y="1"/>
                    <a:pt x="3652" y="1"/>
                  </a:cubicBezTo>
                  <a:cubicBezTo>
                    <a:pt x="1623" y="28"/>
                    <a:pt x="0" y="1678"/>
                    <a:pt x="27" y="3734"/>
                  </a:cubicBezTo>
                  <a:cubicBezTo>
                    <a:pt x="54" y="5746"/>
                    <a:pt x="1704" y="7358"/>
                    <a:pt x="3710" y="7358"/>
                  </a:cubicBezTo>
                  <a:cubicBezTo>
                    <a:pt x="3727" y="7358"/>
                    <a:pt x="3743" y="7358"/>
                    <a:pt x="3760" y="7358"/>
                  </a:cubicBezTo>
                  <a:cubicBezTo>
                    <a:pt x="5789" y="7331"/>
                    <a:pt x="7412" y="5654"/>
                    <a:pt x="7385" y="3625"/>
                  </a:cubicBezTo>
                  <a:cubicBezTo>
                    <a:pt x="7358" y="1613"/>
                    <a:pt x="5708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53"/>
            <p:cNvSpPr/>
            <p:nvPr/>
          </p:nvSpPr>
          <p:spPr>
            <a:xfrm>
              <a:off x="2551175" y="1944225"/>
              <a:ext cx="233325" cy="232000"/>
            </a:xfrm>
            <a:custGeom>
              <a:avLst/>
              <a:gdLst/>
              <a:ahLst/>
              <a:cxnLst/>
              <a:rect l="l" t="t" r="r" b="b"/>
              <a:pathLst>
                <a:path w="9333" h="9280" extrusionOk="0">
                  <a:moveTo>
                    <a:pt x="4649" y="1"/>
                  </a:moveTo>
                  <a:cubicBezTo>
                    <a:pt x="4633" y="1"/>
                    <a:pt x="4616" y="1"/>
                    <a:pt x="4599" y="1"/>
                  </a:cubicBezTo>
                  <a:cubicBezTo>
                    <a:pt x="2030" y="28"/>
                    <a:pt x="1" y="2138"/>
                    <a:pt x="28" y="4708"/>
                  </a:cubicBezTo>
                  <a:cubicBezTo>
                    <a:pt x="55" y="7260"/>
                    <a:pt x="2137" y="9279"/>
                    <a:pt x="4684" y="9279"/>
                  </a:cubicBezTo>
                  <a:cubicBezTo>
                    <a:pt x="4701" y="9279"/>
                    <a:pt x="4718" y="9279"/>
                    <a:pt x="4735" y="9279"/>
                  </a:cubicBezTo>
                  <a:cubicBezTo>
                    <a:pt x="7304" y="9252"/>
                    <a:pt x="9333" y="7142"/>
                    <a:pt x="9306" y="4572"/>
                  </a:cubicBezTo>
                  <a:cubicBezTo>
                    <a:pt x="9279" y="2046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53"/>
            <p:cNvSpPr/>
            <p:nvPr/>
          </p:nvSpPr>
          <p:spPr>
            <a:xfrm>
              <a:off x="2938675" y="1409325"/>
              <a:ext cx="233325" cy="232025"/>
            </a:xfrm>
            <a:custGeom>
              <a:avLst/>
              <a:gdLst/>
              <a:ahLst/>
              <a:cxnLst/>
              <a:rect l="l" t="t" r="r" b="b"/>
              <a:pathLst>
                <a:path w="9333" h="9281" extrusionOk="0">
                  <a:moveTo>
                    <a:pt x="4649" y="1"/>
                  </a:moveTo>
                  <a:cubicBezTo>
                    <a:pt x="4632" y="1"/>
                    <a:pt x="4615" y="1"/>
                    <a:pt x="4598" y="1"/>
                  </a:cubicBezTo>
                  <a:cubicBezTo>
                    <a:pt x="2029" y="55"/>
                    <a:pt x="0" y="2165"/>
                    <a:pt x="27" y="4708"/>
                  </a:cubicBezTo>
                  <a:cubicBezTo>
                    <a:pt x="54" y="7244"/>
                    <a:pt x="2110" y="9280"/>
                    <a:pt x="4635" y="9280"/>
                  </a:cubicBezTo>
                  <a:cubicBezTo>
                    <a:pt x="4668" y="9280"/>
                    <a:pt x="4701" y="9280"/>
                    <a:pt x="4734" y="9279"/>
                  </a:cubicBezTo>
                  <a:cubicBezTo>
                    <a:pt x="7303" y="9252"/>
                    <a:pt x="9332" y="7142"/>
                    <a:pt x="9305" y="4600"/>
                  </a:cubicBezTo>
                  <a:cubicBezTo>
                    <a:pt x="9278" y="2047"/>
                    <a:pt x="7196" y="1"/>
                    <a:pt x="4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53"/>
            <p:cNvSpPr/>
            <p:nvPr/>
          </p:nvSpPr>
          <p:spPr>
            <a:xfrm>
              <a:off x="1466525" y="937325"/>
              <a:ext cx="234000" cy="231975"/>
            </a:xfrm>
            <a:custGeom>
              <a:avLst/>
              <a:gdLst/>
              <a:ahLst/>
              <a:cxnLst/>
              <a:rect l="l" t="t" r="r" b="b"/>
              <a:pathLst>
                <a:path w="9360" h="9279" extrusionOk="0">
                  <a:moveTo>
                    <a:pt x="4675" y="1"/>
                  </a:moveTo>
                  <a:cubicBezTo>
                    <a:pt x="4659" y="1"/>
                    <a:pt x="4642" y="1"/>
                    <a:pt x="4625" y="1"/>
                  </a:cubicBezTo>
                  <a:cubicBezTo>
                    <a:pt x="2056" y="28"/>
                    <a:pt x="0" y="2138"/>
                    <a:pt x="54" y="4707"/>
                  </a:cubicBezTo>
                  <a:cubicBezTo>
                    <a:pt x="81" y="7260"/>
                    <a:pt x="2163" y="9279"/>
                    <a:pt x="4683" y="9279"/>
                  </a:cubicBezTo>
                  <a:cubicBezTo>
                    <a:pt x="4700" y="9279"/>
                    <a:pt x="4717" y="9279"/>
                    <a:pt x="4734" y="9279"/>
                  </a:cubicBezTo>
                  <a:cubicBezTo>
                    <a:pt x="7303" y="9252"/>
                    <a:pt x="9359" y="7142"/>
                    <a:pt x="9332" y="4572"/>
                  </a:cubicBezTo>
                  <a:cubicBezTo>
                    <a:pt x="9278" y="2046"/>
                    <a:pt x="7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53"/>
            <p:cNvSpPr/>
            <p:nvPr/>
          </p:nvSpPr>
          <p:spPr>
            <a:xfrm>
              <a:off x="2565375" y="10563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47" y="0"/>
                  </a:moveTo>
                  <a:cubicBezTo>
                    <a:pt x="2630" y="0"/>
                    <a:pt x="2614" y="0"/>
                    <a:pt x="2598" y="1"/>
                  </a:cubicBezTo>
                  <a:cubicBezTo>
                    <a:pt x="1137" y="28"/>
                    <a:pt x="1" y="1191"/>
                    <a:pt x="1" y="2651"/>
                  </a:cubicBezTo>
                  <a:cubicBezTo>
                    <a:pt x="28" y="4069"/>
                    <a:pt x="1191" y="5221"/>
                    <a:pt x="2629" y="5221"/>
                  </a:cubicBezTo>
                  <a:cubicBezTo>
                    <a:pt x="2646" y="5221"/>
                    <a:pt x="2662" y="5221"/>
                    <a:pt x="2679" y="5221"/>
                  </a:cubicBezTo>
                  <a:cubicBezTo>
                    <a:pt x="4112" y="5221"/>
                    <a:pt x="5276" y="4031"/>
                    <a:pt x="5249" y="2570"/>
                  </a:cubicBezTo>
                  <a:cubicBezTo>
                    <a:pt x="5222" y="1153"/>
                    <a:pt x="405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53"/>
            <p:cNvSpPr/>
            <p:nvPr/>
          </p:nvSpPr>
          <p:spPr>
            <a:xfrm>
              <a:off x="1404300" y="169065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0"/>
                  </a:moveTo>
                  <a:cubicBezTo>
                    <a:pt x="2657" y="0"/>
                    <a:pt x="2641" y="0"/>
                    <a:pt x="2624" y="1"/>
                  </a:cubicBezTo>
                  <a:cubicBezTo>
                    <a:pt x="1164" y="1"/>
                    <a:pt x="1" y="1191"/>
                    <a:pt x="28" y="2651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1"/>
                    <a:pt x="2678" y="5221"/>
                  </a:cubicBezTo>
                  <a:cubicBezTo>
                    <a:pt x="4139" y="5194"/>
                    <a:pt x="5275" y="4031"/>
                    <a:pt x="5275" y="2570"/>
                  </a:cubicBezTo>
                  <a:cubicBezTo>
                    <a:pt x="5248" y="1153"/>
                    <a:pt x="4085" y="0"/>
                    <a:pt x="2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53"/>
            <p:cNvSpPr/>
            <p:nvPr/>
          </p:nvSpPr>
          <p:spPr>
            <a:xfrm>
              <a:off x="1829650" y="1902300"/>
              <a:ext cx="131900" cy="130550"/>
            </a:xfrm>
            <a:custGeom>
              <a:avLst/>
              <a:gdLst/>
              <a:ahLst/>
              <a:cxnLst/>
              <a:rect l="l" t="t" r="r" b="b"/>
              <a:pathLst>
                <a:path w="5276" h="5222" extrusionOk="0">
                  <a:moveTo>
                    <a:pt x="2673" y="1"/>
                  </a:moveTo>
                  <a:cubicBezTo>
                    <a:pt x="2657" y="1"/>
                    <a:pt x="2641" y="1"/>
                    <a:pt x="2624" y="1"/>
                  </a:cubicBezTo>
                  <a:cubicBezTo>
                    <a:pt x="1164" y="1"/>
                    <a:pt x="0" y="1191"/>
                    <a:pt x="28" y="2652"/>
                  </a:cubicBezTo>
                  <a:cubicBezTo>
                    <a:pt x="54" y="4069"/>
                    <a:pt x="1218" y="5222"/>
                    <a:pt x="2629" y="5222"/>
                  </a:cubicBezTo>
                  <a:cubicBezTo>
                    <a:pt x="2646" y="5222"/>
                    <a:pt x="2662" y="5222"/>
                    <a:pt x="2678" y="5222"/>
                  </a:cubicBezTo>
                  <a:cubicBezTo>
                    <a:pt x="4139" y="5194"/>
                    <a:pt x="5275" y="4004"/>
                    <a:pt x="5275" y="2571"/>
                  </a:cubicBezTo>
                  <a:cubicBezTo>
                    <a:pt x="5248" y="1153"/>
                    <a:pt x="4085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894200" y="2009800"/>
            <a:ext cx="8403600" cy="12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86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890200" y="3930751"/>
            <a:ext cx="6411600" cy="13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5">
                <a:latin typeface="Comfortaa Medium" panose="020B0604020202020204"/>
                <a:ea typeface="Comfortaa Medium" panose="020B0604020202020204"/>
                <a:cs typeface="Comfortaa Medium" panose="020B0604020202020204"/>
                <a:sym typeface="Comfortaa Medium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2B2A-FA9A-47FC-A0B6-349D83B1BA2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BC6D3-B03A-4D72-8992-363A3109FC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2B2A-FA9A-47FC-A0B6-349D83B1BA2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BC6D3-B03A-4D72-8992-363A3109FC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2B2A-FA9A-47FC-A0B6-349D83B1BA2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BC6D3-B03A-4D72-8992-363A3109FC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2B2A-FA9A-47FC-A0B6-349D83B1BA2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BC6D3-B03A-4D72-8992-363A3109FC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2B2A-FA9A-47FC-A0B6-349D83B1BA2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BC6D3-B03A-4D72-8992-363A3109FC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2B2A-FA9A-47FC-A0B6-349D83B1BA2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BC6D3-B03A-4D72-8992-363A3109FC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2B2A-FA9A-47FC-A0B6-349D83B1BA2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BC6D3-B03A-4D72-8992-363A3109FC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2B2A-FA9A-47FC-A0B6-349D83B1BA2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BC6D3-B03A-4D72-8992-363A3109FC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522B2A-FA9A-47FC-A0B6-349D83B1BA2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2BC6D3-B03A-4D72-8992-363A3109FC6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36.png"/><Relationship Id="rId7" Type="http://schemas.openxmlformats.org/officeDocument/2006/relationships/image" Target="../media/image29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8.svg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microsoft.com/office/2007/relationships/hdphoto" Target="../media/image46.wdp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8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8.xml"/><Relationship Id="rId2" Type="http://schemas.microsoft.com/office/2007/relationships/hdphoto" Target="../media/image60.wdp"/><Relationship Id="rId1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2.jpeg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4.jpeg"/><Relationship Id="rId1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6.jpeg"/><Relationship Id="rId1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68.jpeg"/><Relationship Id="rId1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0.jpeg"/><Relationship Id="rId1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2.jpeg"/><Relationship Id="rId1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Relationship Id="rId3" Type="http://schemas.openxmlformats.org/officeDocument/2006/relationships/image" Target="../media/image9.pn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5.jpeg"/><Relationship Id="rId3" Type="http://schemas.openxmlformats.org/officeDocument/2006/relationships/image" Target="../media/image9.pn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microsoft.com/office/2007/relationships/hdphoto" Target="../media/image88.wdp"/><Relationship Id="rId5" Type="http://schemas.openxmlformats.org/officeDocument/2006/relationships/image" Target="../media/image87.png"/><Relationship Id="rId4" Type="http://schemas.openxmlformats.org/officeDocument/2006/relationships/slide" Target="slide46.xml"/><Relationship Id="rId3" Type="http://schemas.microsoft.com/office/2007/relationships/hdphoto" Target="../media/image86.wdp"/><Relationship Id="rId2" Type="http://schemas.openxmlformats.org/officeDocument/2006/relationships/image" Target="../media/image85.png"/><Relationship Id="rId14" Type="http://schemas.openxmlformats.org/officeDocument/2006/relationships/slideLayout" Target="../slideLayouts/slideLayout1.xml"/><Relationship Id="rId13" Type="http://schemas.microsoft.com/office/2007/relationships/hdphoto" Target="../media/image93.wdp"/><Relationship Id="rId12" Type="http://schemas.openxmlformats.org/officeDocument/2006/relationships/image" Target="../media/image92.png"/><Relationship Id="rId11" Type="http://schemas.microsoft.com/office/2007/relationships/hdphoto" Target="../media/image91.wdp"/><Relationship Id="rId10" Type="http://schemas.openxmlformats.org/officeDocument/2006/relationships/image" Target="../media/image90.png"/><Relationship Id="rId1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hdphoto" Target="../media/image97.wdp"/><Relationship Id="rId6" Type="http://schemas.openxmlformats.org/officeDocument/2006/relationships/image" Target="../media/image96.png"/><Relationship Id="rId5" Type="http://schemas.openxmlformats.org/officeDocument/2006/relationships/slide" Target="slide46.xml"/><Relationship Id="rId4" Type="http://schemas.microsoft.com/office/2007/relationships/hdphoto" Target="../media/image86.wdp"/><Relationship Id="rId3" Type="http://schemas.openxmlformats.org/officeDocument/2006/relationships/image" Target="../media/image85.png"/><Relationship Id="rId2" Type="http://schemas.openxmlformats.org/officeDocument/2006/relationships/image" Target="../media/image95.png"/><Relationship Id="rId1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5.png"/><Relationship Id="rId6" Type="http://schemas.microsoft.com/office/2007/relationships/hdphoto" Target="../media/image97.wdp"/><Relationship Id="rId5" Type="http://schemas.openxmlformats.org/officeDocument/2006/relationships/image" Target="../media/image96.png"/><Relationship Id="rId4" Type="http://schemas.openxmlformats.org/officeDocument/2006/relationships/slide" Target="slide46.xml"/><Relationship Id="rId3" Type="http://schemas.microsoft.com/office/2007/relationships/hdphoto" Target="../media/image86.wdp"/><Relationship Id="rId2" Type="http://schemas.openxmlformats.org/officeDocument/2006/relationships/image" Target="../media/image85.png"/><Relationship Id="rId1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5.png"/><Relationship Id="rId6" Type="http://schemas.microsoft.com/office/2007/relationships/hdphoto" Target="../media/image97.wdp"/><Relationship Id="rId5" Type="http://schemas.openxmlformats.org/officeDocument/2006/relationships/image" Target="../media/image96.png"/><Relationship Id="rId4" Type="http://schemas.openxmlformats.org/officeDocument/2006/relationships/slide" Target="slide46.xml"/><Relationship Id="rId3" Type="http://schemas.microsoft.com/office/2007/relationships/hdphoto" Target="../media/image86.wdp"/><Relationship Id="rId2" Type="http://schemas.openxmlformats.org/officeDocument/2006/relationships/image" Target="../media/image85.png"/><Relationship Id="rId1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hdphoto" Target="../media/image97.wdp"/><Relationship Id="rId6" Type="http://schemas.openxmlformats.org/officeDocument/2006/relationships/image" Target="../media/image96.png"/><Relationship Id="rId5" Type="http://schemas.openxmlformats.org/officeDocument/2006/relationships/slide" Target="slide46.xml"/><Relationship Id="rId4" Type="http://schemas.microsoft.com/office/2007/relationships/hdphoto" Target="../media/image86.wdp"/><Relationship Id="rId3" Type="http://schemas.openxmlformats.org/officeDocument/2006/relationships/image" Target="../media/image85.png"/><Relationship Id="rId2" Type="http://schemas.openxmlformats.org/officeDocument/2006/relationships/image" Target="../media/image95.png"/><Relationship Id="rId1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hdphoto" Target="../media/image97.wdp"/><Relationship Id="rId6" Type="http://schemas.openxmlformats.org/officeDocument/2006/relationships/image" Target="../media/image96.png"/><Relationship Id="rId5" Type="http://schemas.openxmlformats.org/officeDocument/2006/relationships/slide" Target="slide46.xml"/><Relationship Id="rId4" Type="http://schemas.microsoft.com/office/2007/relationships/hdphoto" Target="../media/image86.wdp"/><Relationship Id="rId3" Type="http://schemas.openxmlformats.org/officeDocument/2006/relationships/image" Target="../media/image85.png"/><Relationship Id="rId2" Type="http://schemas.openxmlformats.org/officeDocument/2006/relationships/image" Target="../media/image95.png"/><Relationship Id="rId1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png"/><Relationship Id="rId8" Type="http://schemas.microsoft.com/office/2007/relationships/hdphoto" Target="../media/image99.wdp"/><Relationship Id="rId7" Type="http://schemas.openxmlformats.org/officeDocument/2006/relationships/image" Target="../media/image98.png"/><Relationship Id="rId6" Type="http://schemas.microsoft.com/office/2007/relationships/hdphoto" Target="../media/image97.wdp"/><Relationship Id="rId5" Type="http://schemas.openxmlformats.org/officeDocument/2006/relationships/image" Target="../media/image96.png"/><Relationship Id="rId4" Type="http://schemas.openxmlformats.org/officeDocument/2006/relationships/slide" Target="slide46.xml"/><Relationship Id="rId3" Type="http://schemas.microsoft.com/office/2007/relationships/hdphoto" Target="../media/image86.wdp"/><Relationship Id="rId2" Type="http://schemas.openxmlformats.org/officeDocument/2006/relationships/image" Target="../media/image85.png"/><Relationship Id="rId11" Type="http://schemas.openxmlformats.org/officeDocument/2006/relationships/slideLayout" Target="../slideLayouts/slideLayout1.xml"/><Relationship Id="rId10" Type="http://schemas.microsoft.com/office/2007/relationships/hdphoto" Target="../media/image101.wdp"/><Relationship Id="rId1" Type="http://schemas.openxmlformats.org/officeDocument/2006/relationships/image" Target="../media/image94.jpe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png"/><Relationship Id="rId8" Type="http://schemas.microsoft.com/office/2007/relationships/hdphoto" Target="../media/image99.wdp"/><Relationship Id="rId7" Type="http://schemas.openxmlformats.org/officeDocument/2006/relationships/image" Target="../media/image98.png"/><Relationship Id="rId6" Type="http://schemas.microsoft.com/office/2007/relationships/hdphoto" Target="../media/image97.wdp"/><Relationship Id="rId5" Type="http://schemas.openxmlformats.org/officeDocument/2006/relationships/image" Target="../media/image96.png"/><Relationship Id="rId4" Type="http://schemas.openxmlformats.org/officeDocument/2006/relationships/slide" Target="slide46.xml"/><Relationship Id="rId3" Type="http://schemas.microsoft.com/office/2007/relationships/hdphoto" Target="../media/image86.wdp"/><Relationship Id="rId2" Type="http://schemas.openxmlformats.org/officeDocument/2006/relationships/image" Target="../media/image85.png"/><Relationship Id="rId11" Type="http://schemas.openxmlformats.org/officeDocument/2006/relationships/slideLayout" Target="../slideLayouts/slideLayout1.xml"/><Relationship Id="rId10" Type="http://schemas.microsoft.com/office/2007/relationships/hdphoto" Target="../media/image101.wdp"/><Relationship Id="rId1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png"/><Relationship Id="rId8" Type="http://schemas.microsoft.com/office/2007/relationships/hdphoto" Target="../media/image99.wdp"/><Relationship Id="rId7" Type="http://schemas.openxmlformats.org/officeDocument/2006/relationships/image" Target="../media/image98.png"/><Relationship Id="rId6" Type="http://schemas.microsoft.com/office/2007/relationships/hdphoto" Target="../media/image97.wdp"/><Relationship Id="rId5" Type="http://schemas.openxmlformats.org/officeDocument/2006/relationships/image" Target="../media/image96.png"/><Relationship Id="rId4" Type="http://schemas.openxmlformats.org/officeDocument/2006/relationships/slide" Target="slide46.xml"/><Relationship Id="rId3" Type="http://schemas.microsoft.com/office/2007/relationships/hdphoto" Target="../media/image86.wdp"/><Relationship Id="rId2" Type="http://schemas.openxmlformats.org/officeDocument/2006/relationships/image" Target="../media/image85.png"/><Relationship Id="rId11" Type="http://schemas.openxmlformats.org/officeDocument/2006/relationships/slideLayout" Target="../slideLayouts/slideLayout1.xml"/><Relationship Id="rId10" Type="http://schemas.microsoft.com/office/2007/relationships/hdphoto" Target="../media/image101.wdp"/><Relationship Id="rId1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png"/><Relationship Id="rId8" Type="http://schemas.microsoft.com/office/2007/relationships/hdphoto" Target="../media/image99.wdp"/><Relationship Id="rId7" Type="http://schemas.openxmlformats.org/officeDocument/2006/relationships/image" Target="../media/image98.png"/><Relationship Id="rId6" Type="http://schemas.microsoft.com/office/2007/relationships/hdphoto" Target="../media/image97.wdp"/><Relationship Id="rId5" Type="http://schemas.openxmlformats.org/officeDocument/2006/relationships/image" Target="../media/image96.png"/><Relationship Id="rId4" Type="http://schemas.openxmlformats.org/officeDocument/2006/relationships/slide" Target="slide46.xml"/><Relationship Id="rId3" Type="http://schemas.microsoft.com/office/2007/relationships/hdphoto" Target="../media/image86.wdp"/><Relationship Id="rId2" Type="http://schemas.openxmlformats.org/officeDocument/2006/relationships/image" Target="../media/image85.png"/><Relationship Id="rId11" Type="http://schemas.openxmlformats.org/officeDocument/2006/relationships/slideLayout" Target="../slideLayouts/slideLayout1.xml"/><Relationship Id="rId10" Type="http://schemas.microsoft.com/office/2007/relationships/hdphoto" Target="../media/image101.wdp"/><Relationship Id="rId1" Type="http://schemas.openxmlformats.org/officeDocument/2006/relationships/image" Target="../media/image9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lide0003_image00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5200" cy="697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SGK Sinh 9 hi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2006601"/>
            <a:ext cx="3860800" cy="350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2006600"/>
            <a:ext cx="3454400" cy="345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759200" y="5054600"/>
            <a:ext cx="3962400" cy="914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ln>
                  <a:solidFill>
                    <a:srgbClr val="FF0066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Grego</a:t>
            </a:r>
            <a:r>
              <a:rPr lang="en-US" sz="2400" b="1" dirty="0">
                <a:ln>
                  <a:solidFill>
                    <a:srgbClr val="FF0066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FF0066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Menđen</a:t>
            </a:r>
            <a:endParaRPr lang="vi-VN" sz="2400" b="1" dirty="0">
              <a:ln>
                <a:solidFill>
                  <a:srgbClr val="FF0066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668000" y="4752531"/>
            <a:ext cx="1524000" cy="8151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b="1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00B05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vi-VN" sz="2400" b="1" dirty="0">
              <a:ln>
                <a:solidFill>
                  <a:srgbClr val="00B05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3156" y="-7079"/>
            <a:ext cx="54200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b="1" dirty="0">
                <a:ln w="13462">
                  <a:solidFill>
                    <a:srgbClr val="FFFFFF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PHẦN 4. VẬT SỐNG</a:t>
            </a:r>
            <a:endParaRPr lang="vi-VN" sz="4400" b="1" dirty="0">
              <a:ln w="13462">
                <a:solidFill>
                  <a:srgbClr val="FFFFFF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11007" y="769442"/>
            <a:ext cx="3058851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b="1" dirty="0" err="1">
                <a:ln w="13462">
                  <a:solidFill>
                    <a:srgbClr val="FFFFFF"/>
                  </a:solidFill>
                  <a:prstDash val="solid"/>
                </a:ln>
                <a:effectLst>
                  <a:outerShdw dist="38100" dir="2700000" algn="bl" rotWithShape="0">
                    <a:srgbClr val="C47A9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ln w="13462">
                  <a:solidFill>
                    <a:srgbClr val="FFFFFF"/>
                  </a:solidFill>
                  <a:prstDash val="solid"/>
                </a:ln>
                <a:effectLst>
                  <a:outerShdw dist="38100" dir="2700000" algn="bl" rotWithShape="0">
                    <a:srgbClr val="C47A9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3462">
                  <a:solidFill>
                    <a:srgbClr val="FFFFFF"/>
                  </a:solidFill>
                  <a:prstDash val="solid"/>
                </a:ln>
                <a:effectLst>
                  <a:outerShdw dist="38100" dir="2700000" algn="bl" rotWithShape="0">
                    <a:srgbClr val="C47A9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ln w="13462">
                  <a:solidFill>
                    <a:srgbClr val="FFFFFF"/>
                  </a:solidFill>
                  <a:prstDash val="solid"/>
                </a:ln>
                <a:effectLst>
                  <a:outerShdw dist="38100" dir="2700000" algn="bl" rotWithShape="0">
                    <a:srgbClr val="C47A9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</a:t>
            </a:r>
            <a:endParaRPr lang="vi-VN" sz="4800" b="1" dirty="0">
              <a:ln w="13462">
                <a:solidFill>
                  <a:srgbClr val="FFFFFF"/>
                </a:solidFill>
                <a:prstDash val="solid"/>
              </a:ln>
              <a:effectLst>
                <a:outerShdw dist="38100" dir="2700000" algn="bl" rotWithShape="0">
                  <a:srgbClr val="C47A93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33483" y="612592"/>
            <a:ext cx="5844100" cy="13133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vi-VN" sz="7935" b="1" dirty="0">
                <a:ln w="13462">
                  <a:solidFill>
                    <a:srgbClr val="FFFFFF"/>
                  </a:solidFill>
                  <a:prstDash val="solid"/>
                </a:ln>
                <a:effectLst>
                  <a:outerShdw dist="38100" dir="2700000" algn="bl" rotWithShape="0">
                    <a:srgbClr val="C47A9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 TRUYỀN</a:t>
            </a:r>
            <a:endParaRPr lang="vi-VN" sz="7935" b="1" dirty="0">
              <a:ln w="13462">
                <a:solidFill>
                  <a:srgbClr val="FFFFFF"/>
                </a:solidFill>
                <a:prstDash val="solid"/>
              </a:ln>
              <a:effectLst>
                <a:outerShdw dist="38100" dir="2700000" algn="bl" rotWithShape="0">
                  <a:srgbClr val="C47A93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183"/>
          <p:cNvSpPr txBox="1"/>
          <p:nvPr/>
        </p:nvSpPr>
        <p:spPr>
          <a:xfrm>
            <a:off x="579600" y="1710539"/>
            <a:ext cx="59165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9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đều thuận tay phải, con sinh ra thuận tay phải; 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algn="just">
              <a:buFontTx/>
              <a:buChar char="-"/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mẹ đều có nhóm máu A, con sinh ra có nhóm máu A; 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algn="just">
              <a:buFontTx/>
              <a:buChar char="-"/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bố mẹ đều hoa đỏ, các cây con có hoa đỏ; 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algn="just">
              <a:buFontTx/>
              <a:buChar char="-"/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Ruồi bố mẹ có thân xám, các con ruồi con có thân xám;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5600" y="147930"/>
            <a:ext cx="8693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DI TRUYỀN VÀ BIẾN DỊ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60400" y="1160882"/>
            <a:ext cx="6490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b="1" dirty="0">
              <a:solidFill>
                <a:srgbClr val="2B34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2262" y="592080"/>
            <a:ext cx="8693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A63D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Di </a:t>
            </a:r>
            <a:r>
              <a:rPr lang="en-US" sz="3200" b="1" dirty="0" err="1">
                <a:solidFill>
                  <a:srgbClr val="A63D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vi-VN" sz="3200" b="1" dirty="0">
              <a:solidFill>
                <a:srgbClr val="A63D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ultiplication Sign 1"/>
          <p:cNvSpPr/>
          <p:nvPr/>
        </p:nvSpPr>
        <p:spPr>
          <a:xfrm>
            <a:off x="9550926" y="2153520"/>
            <a:ext cx="835602" cy="79939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9988270" y="3429000"/>
            <a:ext cx="0" cy="9257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7721600" y="1385183"/>
            <a:ext cx="1633889" cy="3222641"/>
            <a:chOff x="4806001" y="1366319"/>
            <a:chExt cx="1481667" cy="2959294"/>
          </a:xfrm>
        </p:grpSpPr>
        <p:sp>
          <p:nvSpPr>
            <p:cNvPr id="13" name="TextBox 12"/>
            <p:cNvSpPr txBox="1"/>
            <p:nvPr/>
          </p:nvSpPr>
          <p:spPr>
            <a:xfrm>
              <a:off x="4806001" y="2884222"/>
              <a:ext cx="1481667" cy="14413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5"/>
            <p:cNvSpPr/>
            <p:nvPr/>
          </p:nvSpPr>
          <p:spPr>
            <a:xfrm>
              <a:off x="5062586" y="1366319"/>
              <a:ext cx="734577" cy="1544156"/>
            </a:xfrm>
            <a:custGeom>
              <a:avLst/>
              <a:gdLst/>
              <a:ahLst/>
              <a:cxnLst/>
              <a:rect l="l" t="t" r="r" b="b"/>
              <a:pathLst>
                <a:path w="1873949" h="4114800">
                  <a:moveTo>
                    <a:pt x="0" y="0"/>
                  </a:moveTo>
                  <a:lnTo>
                    <a:pt x="1873949" y="0"/>
                  </a:lnTo>
                  <a:lnTo>
                    <a:pt x="187394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462461" y="1323479"/>
            <a:ext cx="1320800" cy="3161989"/>
            <a:chOff x="4806001" y="1366319"/>
            <a:chExt cx="1481667" cy="3014197"/>
          </a:xfrm>
        </p:grpSpPr>
        <p:sp>
          <p:nvSpPr>
            <p:cNvPr id="16" name="TextBox 15"/>
            <p:cNvSpPr txBox="1"/>
            <p:nvPr/>
          </p:nvSpPr>
          <p:spPr>
            <a:xfrm>
              <a:off x="4806001" y="2884222"/>
              <a:ext cx="1481667" cy="1496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5"/>
            <p:cNvSpPr/>
            <p:nvPr/>
          </p:nvSpPr>
          <p:spPr>
            <a:xfrm>
              <a:off x="5062586" y="1366319"/>
              <a:ext cx="734577" cy="1544156"/>
            </a:xfrm>
            <a:custGeom>
              <a:avLst/>
              <a:gdLst/>
              <a:ahLst/>
              <a:cxnLst/>
              <a:rect l="l" t="t" r="r" b="b"/>
              <a:pathLst>
                <a:path w="1873949" h="4114800">
                  <a:moveTo>
                    <a:pt x="0" y="0"/>
                  </a:moveTo>
                  <a:lnTo>
                    <a:pt x="1873949" y="0"/>
                  </a:lnTo>
                  <a:lnTo>
                    <a:pt x="187394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600793" y="4597399"/>
            <a:ext cx="3182468" cy="1774139"/>
            <a:chOff x="4060949" y="1633436"/>
            <a:chExt cx="3570076" cy="1865761"/>
          </a:xfrm>
        </p:grpSpPr>
        <p:sp>
          <p:nvSpPr>
            <p:cNvPr id="21" name="TextBox 20"/>
            <p:cNvSpPr txBox="1"/>
            <p:nvPr/>
          </p:nvSpPr>
          <p:spPr>
            <a:xfrm>
              <a:off x="4060949" y="2884222"/>
              <a:ext cx="3570076" cy="614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5"/>
            <p:cNvSpPr/>
            <p:nvPr/>
          </p:nvSpPr>
          <p:spPr>
            <a:xfrm>
              <a:off x="5062586" y="1633436"/>
              <a:ext cx="734577" cy="1277039"/>
            </a:xfrm>
            <a:custGeom>
              <a:avLst/>
              <a:gdLst/>
              <a:ahLst/>
              <a:cxnLst/>
              <a:rect l="l" t="t" r="r" b="b"/>
              <a:pathLst>
                <a:path w="1873949" h="4114800">
                  <a:moveTo>
                    <a:pt x="0" y="0"/>
                  </a:moveTo>
                  <a:lnTo>
                    <a:pt x="1873949" y="0"/>
                  </a:lnTo>
                  <a:lnTo>
                    <a:pt x="187394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  <p:bldP spid="31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Pentagon 7"/>
          <p:cNvSpPr/>
          <p:nvPr/>
        </p:nvSpPr>
        <p:spPr>
          <a:xfrm>
            <a:off x="1" y="603956"/>
            <a:ext cx="3917244" cy="76200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7246" y="112018"/>
            <a:ext cx="80967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hiện tượng cá thể được sinh ra trong cùng một thế hệ có những đặc điểm khác nhau và khác với các cá thể ở thế hệ trước</a:t>
            </a:r>
            <a:r>
              <a:rPr lang="vi-VN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ultiplication Sign 9"/>
          <p:cNvSpPr/>
          <p:nvPr/>
        </p:nvSpPr>
        <p:spPr>
          <a:xfrm>
            <a:off x="2471011" y="2089645"/>
            <a:ext cx="1671204" cy="1598795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62113" y="3589040"/>
            <a:ext cx="0" cy="684595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ultiplication Sign 11"/>
          <p:cNvSpPr/>
          <p:nvPr/>
        </p:nvSpPr>
        <p:spPr>
          <a:xfrm>
            <a:off x="8357710" y="2102812"/>
            <a:ext cx="1671204" cy="1598795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148812" y="3602207"/>
            <a:ext cx="0" cy="684595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636998" y="1961122"/>
            <a:ext cx="1975556" cy="2976312"/>
            <a:chOff x="477748" y="1426237"/>
            <a:chExt cx="1481667" cy="2232234"/>
          </a:xfrm>
        </p:grpSpPr>
        <p:sp>
          <p:nvSpPr>
            <p:cNvPr id="15" name="TextBox 14"/>
            <p:cNvSpPr txBox="1"/>
            <p:nvPr/>
          </p:nvSpPr>
          <p:spPr>
            <a:xfrm>
              <a:off x="477748" y="2850557"/>
              <a:ext cx="1481667" cy="807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 da đen, tóc đen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"/>
            <p:cNvSpPr/>
            <p:nvPr/>
          </p:nvSpPr>
          <p:spPr>
            <a:xfrm>
              <a:off x="709987" y="1426237"/>
              <a:ext cx="966391" cy="1424321"/>
            </a:xfrm>
            <a:custGeom>
              <a:avLst/>
              <a:gdLst/>
              <a:ahLst/>
              <a:cxnLst/>
              <a:rect l="l" t="t" r="r" b="b"/>
              <a:pathLst>
                <a:path w="2633472" h="4114800">
                  <a:moveTo>
                    <a:pt x="0" y="0"/>
                  </a:moveTo>
                  <a:lnTo>
                    <a:pt x="2633472" y="0"/>
                  </a:lnTo>
                  <a:lnTo>
                    <a:pt x="263347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82791" y="2019424"/>
            <a:ext cx="1975556" cy="2884737"/>
            <a:chOff x="3062093" y="1469964"/>
            <a:chExt cx="1481667" cy="2163553"/>
          </a:xfrm>
        </p:grpSpPr>
        <p:sp>
          <p:nvSpPr>
            <p:cNvPr id="18" name="TextBox 17"/>
            <p:cNvSpPr txBox="1"/>
            <p:nvPr/>
          </p:nvSpPr>
          <p:spPr>
            <a:xfrm>
              <a:off x="3062093" y="2825603"/>
              <a:ext cx="1481667" cy="807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 da đen, tóc đen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3"/>
            <p:cNvSpPr/>
            <p:nvPr/>
          </p:nvSpPr>
          <p:spPr>
            <a:xfrm>
              <a:off x="3106661" y="1469964"/>
              <a:ext cx="1358632" cy="1336866"/>
            </a:xfrm>
            <a:custGeom>
              <a:avLst/>
              <a:gdLst/>
              <a:ahLst/>
              <a:cxnLst/>
              <a:rect l="l" t="t" r="r" b="b"/>
              <a:pathLst>
                <a:path w="4337075" h="4114800">
                  <a:moveTo>
                    <a:pt x="0" y="0"/>
                  </a:moveTo>
                  <a:lnTo>
                    <a:pt x="4337076" y="0"/>
                  </a:lnTo>
                  <a:lnTo>
                    <a:pt x="43370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5759" y="4470027"/>
            <a:ext cx="4302968" cy="2241190"/>
            <a:chOff x="558752" y="3386370"/>
            <a:chExt cx="3227226" cy="1680893"/>
          </a:xfrm>
        </p:grpSpPr>
        <p:sp>
          <p:nvSpPr>
            <p:cNvPr id="21" name="TextBox 20"/>
            <p:cNvSpPr txBox="1"/>
            <p:nvPr/>
          </p:nvSpPr>
          <p:spPr>
            <a:xfrm>
              <a:off x="558752" y="4510380"/>
              <a:ext cx="3227226" cy="556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da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tóc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9"/>
            <p:cNvSpPr/>
            <p:nvPr/>
          </p:nvSpPr>
          <p:spPr>
            <a:xfrm>
              <a:off x="1916349" y="3386370"/>
              <a:ext cx="1163079" cy="1199725"/>
            </a:xfrm>
            <a:custGeom>
              <a:avLst/>
              <a:gdLst/>
              <a:ahLst/>
              <a:cxnLst/>
              <a:rect l="l" t="t" r="r" b="b"/>
              <a:pathLst>
                <a:path w="2168538" h="2325509">
                  <a:moveTo>
                    <a:pt x="0" y="0"/>
                  </a:moveTo>
                  <a:lnTo>
                    <a:pt x="2168538" y="0"/>
                  </a:lnTo>
                  <a:lnTo>
                    <a:pt x="2168538" y="2325509"/>
                  </a:lnTo>
                  <a:lnTo>
                    <a:pt x="0" y="2325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74254" y="2123887"/>
            <a:ext cx="1975556" cy="3101089"/>
            <a:chOff x="4806001" y="1366319"/>
            <a:chExt cx="1481667" cy="2325817"/>
          </a:xfrm>
        </p:grpSpPr>
        <p:sp>
          <p:nvSpPr>
            <p:cNvPr id="24" name="TextBox 23"/>
            <p:cNvSpPr txBox="1"/>
            <p:nvPr/>
          </p:nvSpPr>
          <p:spPr>
            <a:xfrm>
              <a:off x="4806001" y="2884222"/>
              <a:ext cx="1481667" cy="807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5"/>
            <p:cNvSpPr/>
            <p:nvPr/>
          </p:nvSpPr>
          <p:spPr>
            <a:xfrm>
              <a:off x="5062586" y="1366319"/>
              <a:ext cx="734577" cy="1544156"/>
            </a:xfrm>
            <a:custGeom>
              <a:avLst/>
              <a:gdLst/>
              <a:ahLst/>
              <a:cxnLst/>
              <a:rect l="l" t="t" r="r" b="b"/>
              <a:pathLst>
                <a:path w="1873949" h="4114800">
                  <a:moveTo>
                    <a:pt x="0" y="0"/>
                  </a:moveTo>
                  <a:lnTo>
                    <a:pt x="1873949" y="0"/>
                  </a:lnTo>
                  <a:lnTo>
                    <a:pt x="187394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20990" y="2142980"/>
            <a:ext cx="1975556" cy="3101089"/>
            <a:chOff x="4806001" y="1366319"/>
            <a:chExt cx="1481667" cy="2325817"/>
          </a:xfrm>
        </p:grpSpPr>
        <p:sp>
          <p:nvSpPr>
            <p:cNvPr id="27" name="TextBox 26"/>
            <p:cNvSpPr txBox="1"/>
            <p:nvPr/>
          </p:nvSpPr>
          <p:spPr>
            <a:xfrm>
              <a:off x="4806001" y="2884222"/>
              <a:ext cx="1481667" cy="807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15"/>
            <p:cNvSpPr/>
            <p:nvPr/>
          </p:nvSpPr>
          <p:spPr>
            <a:xfrm>
              <a:off x="5062586" y="1366319"/>
              <a:ext cx="734577" cy="1544156"/>
            </a:xfrm>
            <a:custGeom>
              <a:avLst/>
              <a:gdLst/>
              <a:ahLst/>
              <a:cxnLst/>
              <a:rect l="l" t="t" r="r" b="b"/>
              <a:pathLst>
                <a:path w="1873949" h="4114800">
                  <a:moveTo>
                    <a:pt x="0" y="0"/>
                  </a:moveTo>
                  <a:lnTo>
                    <a:pt x="1873949" y="0"/>
                  </a:lnTo>
                  <a:lnTo>
                    <a:pt x="187394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116368" y="4535985"/>
            <a:ext cx="2825324" cy="2058875"/>
            <a:chOff x="5239785" y="3286574"/>
            <a:chExt cx="2118993" cy="1544156"/>
          </a:xfrm>
        </p:grpSpPr>
        <p:sp>
          <p:nvSpPr>
            <p:cNvPr id="30" name="TextBox 29"/>
            <p:cNvSpPr txBox="1"/>
            <p:nvPr/>
          </p:nvSpPr>
          <p:spPr>
            <a:xfrm>
              <a:off x="5239785" y="4021158"/>
              <a:ext cx="1458770" cy="807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16"/>
            <p:cNvSpPr/>
            <p:nvPr/>
          </p:nvSpPr>
          <p:spPr>
            <a:xfrm>
              <a:off x="6624200" y="3286574"/>
              <a:ext cx="734578" cy="1544156"/>
            </a:xfrm>
            <a:custGeom>
              <a:avLst/>
              <a:gdLst/>
              <a:ahLst/>
              <a:cxnLst/>
              <a:rect l="l" t="t" r="r" b="b"/>
              <a:pathLst>
                <a:path w="1773811" h="3770722">
                  <a:moveTo>
                    <a:pt x="0" y="0"/>
                  </a:moveTo>
                  <a:lnTo>
                    <a:pt x="1773811" y="0"/>
                  </a:lnTo>
                  <a:lnTo>
                    <a:pt x="1773811" y="3770722"/>
                  </a:lnTo>
                  <a:lnTo>
                    <a:pt x="0" y="3770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1" name="Google Shape;2131;p66"/>
          <p:cNvGrpSpPr/>
          <p:nvPr/>
        </p:nvGrpSpPr>
        <p:grpSpPr>
          <a:xfrm rot="1959988">
            <a:off x="8012729" y="-957852"/>
            <a:ext cx="2537232" cy="9682991"/>
            <a:chOff x="9065175" y="1446600"/>
            <a:chExt cx="682175" cy="2603425"/>
          </a:xfrm>
        </p:grpSpPr>
        <p:sp>
          <p:nvSpPr>
            <p:cNvPr id="2132" name="Google Shape;2132;p66"/>
            <p:cNvSpPr/>
            <p:nvPr/>
          </p:nvSpPr>
          <p:spPr>
            <a:xfrm>
              <a:off x="9086850" y="1508200"/>
              <a:ext cx="610475" cy="2541825"/>
            </a:xfrm>
            <a:custGeom>
              <a:avLst/>
              <a:gdLst/>
              <a:ahLst/>
              <a:cxnLst/>
              <a:rect l="l" t="t" r="r" b="b"/>
              <a:pathLst>
                <a:path w="24419" h="101673" extrusionOk="0">
                  <a:moveTo>
                    <a:pt x="3036" y="0"/>
                  </a:moveTo>
                  <a:cubicBezTo>
                    <a:pt x="2703" y="0"/>
                    <a:pt x="2402" y="267"/>
                    <a:pt x="2402" y="601"/>
                  </a:cubicBezTo>
                  <a:cubicBezTo>
                    <a:pt x="2102" y="9474"/>
                    <a:pt x="7740" y="14010"/>
                    <a:pt x="13143" y="18380"/>
                  </a:cubicBezTo>
                  <a:cubicBezTo>
                    <a:pt x="18280" y="22550"/>
                    <a:pt x="23151" y="26452"/>
                    <a:pt x="22917" y="33824"/>
                  </a:cubicBezTo>
                  <a:cubicBezTo>
                    <a:pt x="22650" y="41997"/>
                    <a:pt x="17346" y="45633"/>
                    <a:pt x="11709" y="49502"/>
                  </a:cubicBezTo>
                  <a:cubicBezTo>
                    <a:pt x="6205" y="53305"/>
                    <a:pt x="534" y="57208"/>
                    <a:pt x="268" y="65614"/>
                  </a:cubicBezTo>
                  <a:cubicBezTo>
                    <a:pt x="1" y="73553"/>
                    <a:pt x="4804" y="77522"/>
                    <a:pt x="9908" y="81725"/>
                  </a:cubicBezTo>
                  <a:cubicBezTo>
                    <a:pt x="15378" y="86229"/>
                    <a:pt x="21049" y="90899"/>
                    <a:pt x="20715" y="101039"/>
                  </a:cubicBezTo>
                  <a:cubicBezTo>
                    <a:pt x="20715" y="101373"/>
                    <a:pt x="20982" y="101673"/>
                    <a:pt x="21316" y="101673"/>
                  </a:cubicBezTo>
                  <a:cubicBezTo>
                    <a:pt x="21683" y="101673"/>
                    <a:pt x="21950" y="101406"/>
                    <a:pt x="21950" y="101072"/>
                  </a:cubicBezTo>
                  <a:cubicBezTo>
                    <a:pt x="22283" y="90265"/>
                    <a:pt x="16146" y="85194"/>
                    <a:pt x="10708" y="80725"/>
                  </a:cubicBezTo>
                  <a:cubicBezTo>
                    <a:pt x="5838" y="76722"/>
                    <a:pt x="1268" y="72952"/>
                    <a:pt x="1502" y="65647"/>
                  </a:cubicBezTo>
                  <a:cubicBezTo>
                    <a:pt x="1769" y="57875"/>
                    <a:pt x="6939" y="54306"/>
                    <a:pt x="12410" y="50536"/>
                  </a:cubicBezTo>
                  <a:cubicBezTo>
                    <a:pt x="18047" y="46633"/>
                    <a:pt x="23851" y="42631"/>
                    <a:pt x="24151" y="33858"/>
                  </a:cubicBezTo>
                  <a:cubicBezTo>
                    <a:pt x="24418" y="25852"/>
                    <a:pt x="19081" y="21549"/>
                    <a:pt x="13944" y="17413"/>
                  </a:cubicBezTo>
                  <a:cubicBezTo>
                    <a:pt x="8507" y="13043"/>
                    <a:pt x="3370" y="8906"/>
                    <a:pt x="3637" y="634"/>
                  </a:cubicBezTo>
                  <a:cubicBezTo>
                    <a:pt x="3637" y="300"/>
                    <a:pt x="3370" y="0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3" name="Google Shape;2133;p66"/>
            <p:cNvSpPr/>
            <p:nvPr/>
          </p:nvSpPr>
          <p:spPr>
            <a:xfrm>
              <a:off x="9065175" y="1446600"/>
              <a:ext cx="682175" cy="2586000"/>
            </a:xfrm>
            <a:custGeom>
              <a:avLst/>
              <a:gdLst/>
              <a:ahLst/>
              <a:cxnLst/>
              <a:rect l="l" t="t" r="r" b="b"/>
              <a:pathLst>
                <a:path w="27287" h="103440" extrusionOk="0">
                  <a:moveTo>
                    <a:pt x="25601" y="0"/>
                  </a:moveTo>
                  <a:cubicBezTo>
                    <a:pt x="25266" y="0"/>
                    <a:pt x="24931" y="246"/>
                    <a:pt x="24985" y="696"/>
                  </a:cubicBezTo>
                  <a:cubicBezTo>
                    <a:pt x="25952" y="9969"/>
                    <a:pt x="19948" y="14573"/>
                    <a:pt x="13610" y="19443"/>
                  </a:cubicBezTo>
                  <a:cubicBezTo>
                    <a:pt x="8140" y="23679"/>
                    <a:pt x="2469" y="28016"/>
                    <a:pt x="2202" y="35588"/>
                  </a:cubicBezTo>
                  <a:cubicBezTo>
                    <a:pt x="1902" y="45328"/>
                    <a:pt x="7639" y="49698"/>
                    <a:pt x="13210" y="53901"/>
                  </a:cubicBezTo>
                  <a:cubicBezTo>
                    <a:pt x="18213" y="57704"/>
                    <a:pt x="22983" y="61306"/>
                    <a:pt x="22717" y="68778"/>
                  </a:cubicBezTo>
                  <a:cubicBezTo>
                    <a:pt x="22483" y="76350"/>
                    <a:pt x="17513" y="80020"/>
                    <a:pt x="12242" y="83922"/>
                  </a:cubicBezTo>
                  <a:cubicBezTo>
                    <a:pt x="6405" y="88259"/>
                    <a:pt x="334" y="92762"/>
                    <a:pt x="0" y="102803"/>
                  </a:cubicBezTo>
                  <a:cubicBezTo>
                    <a:pt x="0" y="103136"/>
                    <a:pt x="267" y="103436"/>
                    <a:pt x="601" y="103436"/>
                  </a:cubicBezTo>
                  <a:cubicBezTo>
                    <a:pt x="622" y="103438"/>
                    <a:pt x="642" y="103439"/>
                    <a:pt x="662" y="103439"/>
                  </a:cubicBezTo>
                  <a:cubicBezTo>
                    <a:pt x="997" y="103439"/>
                    <a:pt x="1236" y="103182"/>
                    <a:pt x="1268" y="102836"/>
                  </a:cubicBezTo>
                  <a:cubicBezTo>
                    <a:pt x="1568" y="93429"/>
                    <a:pt x="7372" y="89126"/>
                    <a:pt x="13010" y="84957"/>
                  </a:cubicBezTo>
                  <a:cubicBezTo>
                    <a:pt x="18280" y="81054"/>
                    <a:pt x="23717" y="76951"/>
                    <a:pt x="23984" y="68845"/>
                  </a:cubicBezTo>
                  <a:cubicBezTo>
                    <a:pt x="24251" y="60706"/>
                    <a:pt x="19014" y="56770"/>
                    <a:pt x="13944" y="52934"/>
                  </a:cubicBezTo>
                  <a:cubicBezTo>
                    <a:pt x="8640" y="48897"/>
                    <a:pt x="3169" y="44761"/>
                    <a:pt x="3470" y="35621"/>
                  </a:cubicBezTo>
                  <a:cubicBezTo>
                    <a:pt x="3703" y="28650"/>
                    <a:pt x="8873" y="24680"/>
                    <a:pt x="14377" y="20444"/>
                  </a:cubicBezTo>
                  <a:cubicBezTo>
                    <a:pt x="20715" y="15573"/>
                    <a:pt x="27287" y="10570"/>
                    <a:pt x="26219" y="563"/>
                  </a:cubicBezTo>
                  <a:cubicBezTo>
                    <a:pt x="26173" y="179"/>
                    <a:pt x="25887" y="0"/>
                    <a:pt x="25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4" name="Google Shape;2134;p66"/>
            <p:cNvSpPr/>
            <p:nvPr/>
          </p:nvSpPr>
          <p:spPr>
            <a:xfrm>
              <a:off x="9240300" y="3247475"/>
              <a:ext cx="393750" cy="199625"/>
            </a:xfrm>
            <a:custGeom>
              <a:avLst/>
              <a:gdLst/>
              <a:ahLst/>
              <a:cxnLst/>
              <a:rect l="l" t="t" r="r" b="b"/>
              <a:pathLst>
                <a:path w="15750" h="7985" extrusionOk="0">
                  <a:moveTo>
                    <a:pt x="15158" y="0"/>
                  </a:moveTo>
                  <a:cubicBezTo>
                    <a:pt x="15101" y="0"/>
                    <a:pt x="15040" y="14"/>
                    <a:pt x="14978" y="46"/>
                  </a:cubicBezTo>
                  <a:lnTo>
                    <a:pt x="401" y="7184"/>
                  </a:lnTo>
                  <a:cubicBezTo>
                    <a:pt x="0" y="7384"/>
                    <a:pt x="134" y="7985"/>
                    <a:pt x="601" y="7985"/>
                  </a:cubicBezTo>
                  <a:cubicBezTo>
                    <a:pt x="668" y="7951"/>
                    <a:pt x="701" y="7951"/>
                    <a:pt x="768" y="7918"/>
                  </a:cubicBezTo>
                  <a:lnTo>
                    <a:pt x="15345" y="813"/>
                  </a:lnTo>
                  <a:cubicBezTo>
                    <a:pt x="15749" y="582"/>
                    <a:pt x="15528" y="0"/>
                    <a:pt x="15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5" name="Google Shape;2135;p66"/>
            <p:cNvSpPr/>
            <p:nvPr/>
          </p:nvSpPr>
          <p:spPr>
            <a:xfrm>
              <a:off x="9142725" y="3083225"/>
              <a:ext cx="497100" cy="243800"/>
            </a:xfrm>
            <a:custGeom>
              <a:avLst/>
              <a:gdLst/>
              <a:ahLst/>
              <a:cxnLst/>
              <a:rect l="l" t="t" r="r" b="b"/>
              <a:pathLst>
                <a:path w="19884" h="9752" extrusionOk="0">
                  <a:moveTo>
                    <a:pt x="19267" y="1"/>
                  </a:moveTo>
                  <a:cubicBezTo>
                    <a:pt x="19208" y="1"/>
                    <a:pt x="19146" y="14"/>
                    <a:pt x="19081" y="44"/>
                  </a:cubicBezTo>
                  <a:lnTo>
                    <a:pt x="401" y="8951"/>
                  </a:lnTo>
                  <a:cubicBezTo>
                    <a:pt x="1" y="9151"/>
                    <a:pt x="167" y="9718"/>
                    <a:pt x="601" y="9751"/>
                  </a:cubicBezTo>
                  <a:cubicBezTo>
                    <a:pt x="668" y="9751"/>
                    <a:pt x="701" y="9718"/>
                    <a:pt x="768" y="9684"/>
                  </a:cubicBezTo>
                  <a:lnTo>
                    <a:pt x="19448" y="811"/>
                  </a:lnTo>
                  <a:cubicBezTo>
                    <a:pt x="19883" y="608"/>
                    <a:pt x="19662" y="1"/>
                    <a:pt x="19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6" name="Google Shape;2136;p66"/>
            <p:cNvSpPr/>
            <p:nvPr/>
          </p:nvSpPr>
          <p:spPr>
            <a:xfrm>
              <a:off x="9113550" y="2938925"/>
              <a:ext cx="459600" cy="234650"/>
            </a:xfrm>
            <a:custGeom>
              <a:avLst/>
              <a:gdLst/>
              <a:ahLst/>
              <a:cxnLst/>
              <a:rect l="l" t="t" r="r" b="b"/>
              <a:pathLst>
                <a:path w="18384" h="9386" extrusionOk="0">
                  <a:moveTo>
                    <a:pt x="17794" y="0"/>
                  </a:moveTo>
                  <a:cubicBezTo>
                    <a:pt x="17736" y="0"/>
                    <a:pt x="17675" y="14"/>
                    <a:pt x="17613" y="45"/>
                  </a:cubicBezTo>
                  <a:lnTo>
                    <a:pt x="400" y="8585"/>
                  </a:lnTo>
                  <a:cubicBezTo>
                    <a:pt x="0" y="8785"/>
                    <a:pt x="134" y="9385"/>
                    <a:pt x="601" y="9385"/>
                  </a:cubicBezTo>
                  <a:cubicBezTo>
                    <a:pt x="667" y="9385"/>
                    <a:pt x="734" y="9352"/>
                    <a:pt x="801" y="9319"/>
                  </a:cubicBezTo>
                  <a:lnTo>
                    <a:pt x="17980" y="779"/>
                  </a:lnTo>
                  <a:cubicBezTo>
                    <a:pt x="18384" y="577"/>
                    <a:pt x="18163" y="0"/>
                    <a:pt x="17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7" name="Google Shape;2137;p66"/>
            <p:cNvSpPr/>
            <p:nvPr/>
          </p:nvSpPr>
          <p:spPr>
            <a:xfrm>
              <a:off x="9164400" y="2824375"/>
              <a:ext cx="297550" cy="156550"/>
            </a:xfrm>
            <a:custGeom>
              <a:avLst/>
              <a:gdLst/>
              <a:ahLst/>
              <a:cxnLst/>
              <a:rect l="l" t="t" r="r" b="b"/>
              <a:pathLst>
                <a:path w="11902" h="6262" extrusionOk="0">
                  <a:moveTo>
                    <a:pt x="11322" y="0"/>
                  </a:moveTo>
                  <a:cubicBezTo>
                    <a:pt x="11256" y="0"/>
                    <a:pt x="11184" y="18"/>
                    <a:pt x="11109" y="58"/>
                  </a:cubicBezTo>
                  <a:lnTo>
                    <a:pt x="368" y="5461"/>
                  </a:lnTo>
                  <a:cubicBezTo>
                    <a:pt x="1" y="5662"/>
                    <a:pt x="134" y="6262"/>
                    <a:pt x="568" y="6262"/>
                  </a:cubicBezTo>
                  <a:cubicBezTo>
                    <a:pt x="635" y="6262"/>
                    <a:pt x="701" y="6229"/>
                    <a:pt x="768" y="6195"/>
                  </a:cubicBezTo>
                  <a:lnTo>
                    <a:pt x="11476" y="791"/>
                  </a:lnTo>
                  <a:cubicBezTo>
                    <a:pt x="11901" y="564"/>
                    <a:pt x="11700" y="0"/>
                    <a:pt x="1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8" name="Google Shape;2138;p66"/>
            <p:cNvSpPr/>
            <p:nvPr/>
          </p:nvSpPr>
          <p:spPr>
            <a:xfrm>
              <a:off x="9388725" y="3076125"/>
              <a:ext cx="261250" cy="134975"/>
            </a:xfrm>
            <a:custGeom>
              <a:avLst/>
              <a:gdLst/>
              <a:ahLst/>
              <a:cxnLst/>
              <a:rect l="l" t="t" r="r" b="b"/>
              <a:pathLst>
                <a:path w="10450" h="5399" extrusionOk="0">
                  <a:moveTo>
                    <a:pt x="9540" y="1"/>
                  </a:moveTo>
                  <a:cubicBezTo>
                    <a:pt x="9456" y="1"/>
                    <a:pt x="9367" y="19"/>
                    <a:pt x="9274" y="61"/>
                  </a:cubicBezTo>
                  <a:lnTo>
                    <a:pt x="601" y="4198"/>
                  </a:lnTo>
                  <a:cubicBezTo>
                    <a:pt x="1" y="4498"/>
                    <a:pt x="201" y="5399"/>
                    <a:pt x="868" y="5399"/>
                  </a:cubicBezTo>
                  <a:cubicBezTo>
                    <a:pt x="968" y="5399"/>
                    <a:pt x="1035" y="5365"/>
                    <a:pt x="1135" y="5332"/>
                  </a:cubicBezTo>
                  <a:lnTo>
                    <a:pt x="9808" y="1196"/>
                  </a:lnTo>
                  <a:cubicBezTo>
                    <a:pt x="10449" y="904"/>
                    <a:pt x="10122" y="1"/>
                    <a:pt x="95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9" name="Google Shape;2139;p66"/>
            <p:cNvSpPr/>
            <p:nvPr/>
          </p:nvSpPr>
          <p:spPr>
            <a:xfrm>
              <a:off x="9332025" y="2929875"/>
              <a:ext cx="253475" cy="135300"/>
            </a:xfrm>
            <a:custGeom>
              <a:avLst/>
              <a:gdLst/>
              <a:ahLst/>
              <a:cxnLst/>
              <a:rect l="l" t="t" r="r" b="b"/>
              <a:pathLst>
                <a:path w="10139" h="5412" extrusionOk="0">
                  <a:moveTo>
                    <a:pt x="9245" y="0"/>
                  </a:moveTo>
                  <a:cubicBezTo>
                    <a:pt x="9150" y="0"/>
                    <a:pt x="9048" y="23"/>
                    <a:pt x="8940" y="74"/>
                  </a:cubicBezTo>
                  <a:lnTo>
                    <a:pt x="568" y="4244"/>
                  </a:lnTo>
                  <a:cubicBezTo>
                    <a:pt x="1" y="4544"/>
                    <a:pt x="201" y="5411"/>
                    <a:pt x="868" y="5411"/>
                  </a:cubicBezTo>
                  <a:cubicBezTo>
                    <a:pt x="968" y="5411"/>
                    <a:pt x="1035" y="5411"/>
                    <a:pt x="1135" y="5344"/>
                  </a:cubicBezTo>
                  <a:lnTo>
                    <a:pt x="9507" y="1175"/>
                  </a:lnTo>
                  <a:cubicBezTo>
                    <a:pt x="10139" y="859"/>
                    <a:pt x="9832" y="0"/>
                    <a:pt x="9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0" name="Google Shape;2140;p66"/>
            <p:cNvSpPr/>
            <p:nvPr/>
          </p:nvSpPr>
          <p:spPr>
            <a:xfrm>
              <a:off x="9305350" y="2816175"/>
              <a:ext cx="167450" cy="93875"/>
            </a:xfrm>
            <a:custGeom>
              <a:avLst/>
              <a:gdLst/>
              <a:ahLst/>
              <a:cxnLst/>
              <a:rect l="l" t="t" r="r" b="b"/>
              <a:pathLst>
                <a:path w="6698" h="3755" extrusionOk="0">
                  <a:moveTo>
                    <a:pt x="5823" y="1"/>
                  </a:moveTo>
                  <a:cubicBezTo>
                    <a:pt x="5724" y="1"/>
                    <a:pt x="5617" y="27"/>
                    <a:pt x="5504" y="85"/>
                  </a:cubicBezTo>
                  <a:lnTo>
                    <a:pt x="567" y="2587"/>
                  </a:lnTo>
                  <a:cubicBezTo>
                    <a:pt x="0" y="2887"/>
                    <a:pt x="200" y="3755"/>
                    <a:pt x="868" y="3755"/>
                  </a:cubicBezTo>
                  <a:cubicBezTo>
                    <a:pt x="968" y="3755"/>
                    <a:pt x="1068" y="3721"/>
                    <a:pt x="1134" y="3688"/>
                  </a:cubicBezTo>
                  <a:lnTo>
                    <a:pt x="6071" y="1186"/>
                  </a:lnTo>
                  <a:cubicBezTo>
                    <a:pt x="6698" y="873"/>
                    <a:pt x="6401" y="1"/>
                    <a:pt x="5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1" name="Google Shape;2141;p66"/>
            <p:cNvSpPr/>
            <p:nvPr/>
          </p:nvSpPr>
          <p:spPr>
            <a:xfrm>
              <a:off x="9427100" y="3236800"/>
              <a:ext cx="221025" cy="117725"/>
            </a:xfrm>
            <a:custGeom>
              <a:avLst/>
              <a:gdLst/>
              <a:ahLst/>
              <a:cxnLst/>
              <a:rect l="l" t="t" r="r" b="b"/>
              <a:pathLst>
                <a:path w="8841" h="4709" extrusionOk="0">
                  <a:moveTo>
                    <a:pt x="7937" y="0"/>
                  </a:moveTo>
                  <a:cubicBezTo>
                    <a:pt x="7844" y="0"/>
                    <a:pt x="7744" y="22"/>
                    <a:pt x="7639" y="72"/>
                  </a:cubicBezTo>
                  <a:lnTo>
                    <a:pt x="601" y="3541"/>
                  </a:lnTo>
                  <a:cubicBezTo>
                    <a:pt x="0" y="3808"/>
                    <a:pt x="201" y="4709"/>
                    <a:pt x="868" y="4709"/>
                  </a:cubicBezTo>
                  <a:cubicBezTo>
                    <a:pt x="968" y="4709"/>
                    <a:pt x="1068" y="4676"/>
                    <a:pt x="1135" y="4642"/>
                  </a:cubicBezTo>
                  <a:lnTo>
                    <a:pt x="8206" y="1206"/>
                  </a:lnTo>
                  <a:cubicBezTo>
                    <a:pt x="8840" y="890"/>
                    <a:pt x="8528" y="0"/>
                    <a:pt x="7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2" name="Google Shape;2142;p66"/>
            <p:cNvSpPr/>
            <p:nvPr/>
          </p:nvSpPr>
          <p:spPr>
            <a:xfrm>
              <a:off x="9149925" y="2478050"/>
              <a:ext cx="373100" cy="190150"/>
            </a:xfrm>
            <a:custGeom>
              <a:avLst/>
              <a:gdLst/>
              <a:ahLst/>
              <a:cxnLst/>
              <a:rect l="l" t="t" r="r" b="b"/>
              <a:pathLst>
                <a:path w="14924" h="7606" extrusionOk="0">
                  <a:moveTo>
                    <a:pt x="623" y="1"/>
                  </a:moveTo>
                  <a:cubicBezTo>
                    <a:pt x="236" y="1"/>
                    <a:pt x="0" y="604"/>
                    <a:pt x="480" y="801"/>
                  </a:cubicBezTo>
                  <a:lnTo>
                    <a:pt x="14156" y="7573"/>
                  </a:lnTo>
                  <a:cubicBezTo>
                    <a:pt x="14223" y="7606"/>
                    <a:pt x="14290" y="7606"/>
                    <a:pt x="14356" y="7606"/>
                  </a:cubicBezTo>
                  <a:cubicBezTo>
                    <a:pt x="14790" y="7606"/>
                    <a:pt x="14923" y="7006"/>
                    <a:pt x="14523" y="6805"/>
                  </a:cubicBezTo>
                  <a:lnTo>
                    <a:pt x="847" y="67"/>
                  </a:lnTo>
                  <a:cubicBezTo>
                    <a:pt x="769" y="21"/>
                    <a:pt x="694" y="1"/>
                    <a:pt x="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3" name="Google Shape;2143;p66"/>
            <p:cNvSpPr/>
            <p:nvPr/>
          </p:nvSpPr>
          <p:spPr>
            <a:xfrm>
              <a:off x="9130475" y="2302375"/>
              <a:ext cx="494300" cy="252425"/>
            </a:xfrm>
            <a:custGeom>
              <a:avLst/>
              <a:gdLst/>
              <a:ahLst/>
              <a:cxnLst/>
              <a:rect l="l" t="t" r="r" b="b"/>
              <a:pathLst>
                <a:path w="19772" h="10097" extrusionOk="0">
                  <a:moveTo>
                    <a:pt x="605" y="0"/>
                  </a:moveTo>
                  <a:cubicBezTo>
                    <a:pt x="203" y="0"/>
                    <a:pt x="1" y="595"/>
                    <a:pt x="457" y="823"/>
                  </a:cubicBezTo>
                  <a:lnTo>
                    <a:pt x="18970" y="10063"/>
                  </a:lnTo>
                  <a:cubicBezTo>
                    <a:pt x="19037" y="10063"/>
                    <a:pt x="19104" y="10096"/>
                    <a:pt x="19171" y="10096"/>
                  </a:cubicBezTo>
                  <a:cubicBezTo>
                    <a:pt x="19604" y="10096"/>
                    <a:pt x="19771" y="9496"/>
                    <a:pt x="19371" y="9296"/>
                  </a:cubicBezTo>
                  <a:lnTo>
                    <a:pt x="824" y="56"/>
                  </a:lnTo>
                  <a:cubicBezTo>
                    <a:pt x="747" y="17"/>
                    <a:pt x="673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4" name="Google Shape;2144;p66"/>
            <p:cNvSpPr/>
            <p:nvPr/>
          </p:nvSpPr>
          <p:spPr>
            <a:xfrm>
              <a:off x="9197200" y="2152250"/>
              <a:ext cx="473425" cy="241600"/>
            </a:xfrm>
            <a:custGeom>
              <a:avLst/>
              <a:gdLst/>
              <a:ahLst/>
              <a:cxnLst/>
              <a:rect l="l" t="t" r="r" b="b"/>
              <a:pathLst>
                <a:path w="18937" h="9664" extrusionOk="0">
                  <a:moveTo>
                    <a:pt x="615" y="1"/>
                  </a:moveTo>
                  <a:cubicBezTo>
                    <a:pt x="227" y="1"/>
                    <a:pt x="0" y="591"/>
                    <a:pt x="457" y="790"/>
                  </a:cubicBezTo>
                  <a:lnTo>
                    <a:pt x="18169" y="9630"/>
                  </a:lnTo>
                  <a:cubicBezTo>
                    <a:pt x="18203" y="9663"/>
                    <a:pt x="18270" y="9663"/>
                    <a:pt x="18336" y="9663"/>
                  </a:cubicBezTo>
                  <a:cubicBezTo>
                    <a:pt x="18770" y="9663"/>
                    <a:pt x="18937" y="9063"/>
                    <a:pt x="18536" y="8863"/>
                  </a:cubicBezTo>
                  <a:lnTo>
                    <a:pt x="824" y="57"/>
                  </a:lnTo>
                  <a:cubicBezTo>
                    <a:pt x="751" y="18"/>
                    <a:pt x="681" y="1"/>
                    <a:pt x="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5" name="Google Shape;2145;p66"/>
            <p:cNvSpPr/>
            <p:nvPr/>
          </p:nvSpPr>
          <p:spPr>
            <a:xfrm>
              <a:off x="9303950" y="2040525"/>
              <a:ext cx="343275" cy="177375"/>
            </a:xfrm>
            <a:custGeom>
              <a:avLst/>
              <a:gdLst/>
              <a:ahLst/>
              <a:cxnLst/>
              <a:rect l="l" t="t" r="r" b="b"/>
              <a:pathLst>
                <a:path w="13731" h="7095" extrusionOk="0">
                  <a:moveTo>
                    <a:pt x="615" y="0"/>
                  </a:moveTo>
                  <a:cubicBezTo>
                    <a:pt x="227" y="0"/>
                    <a:pt x="0" y="590"/>
                    <a:pt x="457" y="790"/>
                  </a:cubicBezTo>
                  <a:lnTo>
                    <a:pt x="12965" y="7061"/>
                  </a:lnTo>
                  <a:cubicBezTo>
                    <a:pt x="13024" y="7090"/>
                    <a:pt x="13082" y="7094"/>
                    <a:pt x="13141" y="7094"/>
                  </a:cubicBezTo>
                  <a:lnTo>
                    <a:pt x="13141" y="7094"/>
                  </a:lnTo>
                  <a:cubicBezTo>
                    <a:pt x="13601" y="7087"/>
                    <a:pt x="13730" y="6492"/>
                    <a:pt x="13332" y="6294"/>
                  </a:cubicBezTo>
                  <a:lnTo>
                    <a:pt x="823" y="56"/>
                  </a:lnTo>
                  <a:cubicBezTo>
                    <a:pt x="751" y="17"/>
                    <a:pt x="681" y="0"/>
                    <a:pt x="615" y="0"/>
                  </a:cubicBezTo>
                  <a:close/>
                  <a:moveTo>
                    <a:pt x="13141" y="7094"/>
                  </a:moveTo>
                  <a:lnTo>
                    <a:pt x="13141" y="7094"/>
                  </a:lnTo>
                  <a:cubicBezTo>
                    <a:pt x="13138" y="7094"/>
                    <a:pt x="13135" y="7094"/>
                    <a:pt x="13132" y="7094"/>
                  </a:cubicBezTo>
                  <a:lnTo>
                    <a:pt x="13166" y="7094"/>
                  </a:lnTo>
                  <a:cubicBezTo>
                    <a:pt x="13157" y="7094"/>
                    <a:pt x="13149" y="7094"/>
                    <a:pt x="13141" y="7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6" name="Google Shape;2146;p66"/>
            <p:cNvSpPr/>
            <p:nvPr/>
          </p:nvSpPr>
          <p:spPr>
            <a:xfrm>
              <a:off x="9290525" y="2032300"/>
              <a:ext cx="207475" cy="112200"/>
            </a:xfrm>
            <a:custGeom>
              <a:avLst/>
              <a:gdLst/>
              <a:ahLst/>
              <a:cxnLst/>
              <a:rect l="l" t="t" r="r" b="b"/>
              <a:pathLst>
                <a:path w="8299" h="4488" extrusionOk="0">
                  <a:moveTo>
                    <a:pt x="885" y="0"/>
                  </a:moveTo>
                  <a:cubicBezTo>
                    <a:pt x="322" y="0"/>
                    <a:pt x="0" y="872"/>
                    <a:pt x="627" y="1185"/>
                  </a:cubicBezTo>
                  <a:lnTo>
                    <a:pt x="7131" y="4421"/>
                  </a:lnTo>
                  <a:cubicBezTo>
                    <a:pt x="7231" y="4454"/>
                    <a:pt x="7331" y="4488"/>
                    <a:pt x="7431" y="4488"/>
                  </a:cubicBezTo>
                  <a:cubicBezTo>
                    <a:pt x="8065" y="4488"/>
                    <a:pt x="8299" y="3587"/>
                    <a:pt x="7698" y="3320"/>
                  </a:cubicBezTo>
                  <a:lnTo>
                    <a:pt x="1194" y="85"/>
                  </a:lnTo>
                  <a:cubicBezTo>
                    <a:pt x="1086" y="26"/>
                    <a:pt x="982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7" name="Google Shape;2147;p66"/>
            <p:cNvSpPr/>
            <p:nvPr/>
          </p:nvSpPr>
          <p:spPr>
            <a:xfrm>
              <a:off x="9190250" y="2146850"/>
              <a:ext cx="247725" cy="132750"/>
            </a:xfrm>
            <a:custGeom>
              <a:avLst/>
              <a:gdLst/>
              <a:ahLst/>
              <a:cxnLst/>
              <a:rect l="l" t="t" r="r" b="b"/>
              <a:pathLst>
                <a:path w="9909" h="5310" extrusionOk="0">
                  <a:moveTo>
                    <a:pt x="904" y="0"/>
                  </a:moveTo>
                  <a:cubicBezTo>
                    <a:pt x="313" y="0"/>
                    <a:pt x="1" y="890"/>
                    <a:pt x="635" y="1207"/>
                  </a:cubicBezTo>
                  <a:lnTo>
                    <a:pt x="8741" y="5243"/>
                  </a:lnTo>
                  <a:cubicBezTo>
                    <a:pt x="8841" y="5276"/>
                    <a:pt x="8941" y="5276"/>
                    <a:pt x="9041" y="5310"/>
                  </a:cubicBezTo>
                  <a:cubicBezTo>
                    <a:pt x="9708" y="5310"/>
                    <a:pt x="9908" y="4409"/>
                    <a:pt x="9308" y="4142"/>
                  </a:cubicBezTo>
                  <a:lnTo>
                    <a:pt x="1202" y="72"/>
                  </a:lnTo>
                  <a:cubicBezTo>
                    <a:pt x="1097" y="22"/>
                    <a:pt x="997" y="0"/>
                    <a:pt x="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8" name="Google Shape;2148;p66"/>
            <p:cNvSpPr/>
            <p:nvPr/>
          </p:nvSpPr>
          <p:spPr>
            <a:xfrm>
              <a:off x="9121225" y="2297750"/>
              <a:ext cx="229175" cy="123625"/>
            </a:xfrm>
            <a:custGeom>
              <a:avLst/>
              <a:gdLst/>
              <a:ahLst/>
              <a:cxnLst/>
              <a:rect l="l" t="t" r="r" b="b"/>
              <a:pathLst>
                <a:path w="9167" h="4945" extrusionOk="0">
                  <a:moveTo>
                    <a:pt x="900" y="0"/>
                  </a:moveTo>
                  <a:cubicBezTo>
                    <a:pt x="328" y="0"/>
                    <a:pt x="0" y="864"/>
                    <a:pt x="660" y="1208"/>
                  </a:cubicBezTo>
                  <a:lnTo>
                    <a:pt x="8032" y="4878"/>
                  </a:lnTo>
                  <a:cubicBezTo>
                    <a:pt x="8132" y="4911"/>
                    <a:pt x="8199" y="4944"/>
                    <a:pt x="8299" y="4944"/>
                  </a:cubicBezTo>
                  <a:cubicBezTo>
                    <a:pt x="8966" y="4944"/>
                    <a:pt x="9167" y="4044"/>
                    <a:pt x="8599" y="3743"/>
                  </a:cubicBezTo>
                  <a:lnTo>
                    <a:pt x="1194" y="74"/>
                  </a:lnTo>
                  <a:cubicBezTo>
                    <a:pt x="1092" y="23"/>
                    <a:pt x="993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9" name="Google Shape;2149;p66"/>
            <p:cNvSpPr/>
            <p:nvPr/>
          </p:nvSpPr>
          <p:spPr>
            <a:xfrm>
              <a:off x="9143550" y="2472925"/>
              <a:ext cx="201850" cy="109400"/>
            </a:xfrm>
            <a:custGeom>
              <a:avLst/>
              <a:gdLst/>
              <a:ahLst/>
              <a:cxnLst/>
              <a:rect l="l" t="t" r="r" b="b"/>
              <a:pathLst>
                <a:path w="8074" h="4376" extrusionOk="0">
                  <a:moveTo>
                    <a:pt x="914" y="0"/>
                  </a:moveTo>
                  <a:cubicBezTo>
                    <a:pt x="338" y="0"/>
                    <a:pt x="1" y="889"/>
                    <a:pt x="635" y="1206"/>
                  </a:cubicBezTo>
                  <a:lnTo>
                    <a:pt x="6939" y="4308"/>
                  </a:lnTo>
                  <a:cubicBezTo>
                    <a:pt x="7006" y="4342"/>
                    <a:pt x="7106" y="4375"/>
                    <a:pt x="7206" y="4375"/>
                  </a:cubicBezTo>
                  <a:cubicBezTo>
                    <a:pt x="7873" y="4375"/>
                    <a:pt x="8073" y="3475"/>
                    <a:pt x="7473" y="3174"/>
                  </a:cubicBezTo>
                  <a:lnTo>
                    <a:pt x="1202" y="72"/>
                  </a:lnTo>
                  <a:cubicBezTo>
                    <a:pt x="1102" y="22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0" name="Google Shape;2150;p66"/>
            <p:cNvSpPr/>
            <p:nvPr/>
          </p:nvSpPr>
          <p:spPr>
            <a:xfrm>
              <a:off x="9222975" y="3691050"/>
              <a:ext cx="352050" cy="104725"/>
            </a:xfrm>
            <a:custGeom>
              <a:avLst/>
              <a:gdLst/>
              <a:ahLst/>
              <a:cxnLst/>
              <a:rect l="l" t="t" r="r" b="b"/>
              <a:pathLst>
                <a:path w="14082" h="4189" extrusionOk="0">
                  <a:moveTo>
                    <a:pt x="577" y="0"/>
                  </a:moveTo>
                  <a:cubicBezTo>
                    <a:pt x="133" y="0"/>
                    <a:pt x="0" y="693"/>
                    <a:pt x="493" y="816"/>
                  </a:cubicBezTo>
                  <a:lnTo>
                    <a:pt x="13336" y="4152"/>
                  </a:lnTo>
                  <a:lnTo>
                    <a:pt x="13436" y="4152"/>
                  </a:lnTo>
                  <a:lnTo>
                    <a:pt x="13436" y="4185"/>
                  </a:lnTo>
                  <a:cubicBezTo>
                    <a:pt x="13458" y="4188"/>
                    <a:pt x="13479" y="4189"/>
                    <a:pt x="13499" y="4189"/>
                  </a:cubicBezTo>
                  <a:cubicBezTo>
                    <a:pt x="14010" y="4189"/>
                    <a:pt x="14081" y="3415"/>
                    <a:pt x="13536" y="3351"/>
                  </a:cubicBezTo>
                  <a:lnTo>
                    <a:pt x="693" y="15"/>
                  </a:lnTo>
                  <a:cubicBezTo>
                    <a:pt x="653" y="5"/>
                    <a:pt x="614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1" name="Google Shape;2151;p66"/>
            <p:cNvSpPr/>
            <p:nvPr/>
          </p:nvSpPr>
          <p:spPr>
            <a:xfrm>
              <a:off x="9118475" y="3844650"/>
              <a:ext cx="507450" cy="137925"/>
            </a:xfrm>
            <a:custGeom>
              <a:avLst/>
              <a:gdLst/>
              <a:ahLst/>
              <a:cxnLst/>
              <a:rect l="l" t="t" r="r" b="b"/>
              <a:pathLst>
                <a:path w="20298" h="5517" extrusionOk="0">
                  <a:moveTo>
                    <a:pt x="582" y="0"/>
                  </a:moveTo>
                  <a:cubicBezTo>
                    <a:pt x="148" y="0"/>
                    <a:pt x="0" y="684"/>
                    <a:pt x="470" y="810"/>
                  </a:cubicBezTo>
                  <a:lnTo>
                    <a:pt x="19551" y="5513"/>
                  </a:lnTo>
                  <a:lnTo>
                    <a:pt x="19684" y="5513"/>
                  </a:lnTo>
                  <a:cubicBezTo>
                    <a:pt x="19704" y="5516"/>
                    <a:pt x="19724" y="5517"/>
                    <a:pt x="19744" y="5517"/>
                  </a:cubicBezTo>
                  <a:cubicBezTo>
                    <a:pt x="20224" y="5517"/>
                    <a:pt x="20297" y="4743"/>
                    <a:pt x="19784" y="4679"/>
                  </a:cubicBezTo>
                  <a:lnTo>
                    <a:pt x="670" y="9"/>
                  </a:lnTo>
                  <a:cubicBezTo>
                    <a:pt x="640" y="3"/>
                    <a:pt x="611" y="0"/>
                    <a:pt x="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2" name="Google Shape;2152;p66"/>
            <p:cNvSpPr/>
            <p:nvPr/>
          </p:nvSpPr>
          <p:spPr>
            <a:xfrm>
              <a:off x="9263900" y="1734800"/>
              <a:ext cx="374250" cy="85325"/>
            </a:xfrm>
            <a:custGeom>
              <a:avLst/>
              <a:gdLst/>
              <a:ahLst/>
              <a:cxnLst/>
              <a:rect l="l" t="t" r="r" b="b"/>
              <a:pathLst>
                <a:path w="14970" h="3413" extrusionOk="0">
                  <a:moveTo>
                    <a:pt x="14387" y="1"/>
                  </a:moveTo>
                  <a:cubicBezTo>
                    <a:pt x="14360" y="1"/>
                    <a:pt x="14331" y="4"/>
                    <a:pt x="14301" y="9"/>
                  </a:cubicBezTo>
                  <a:lnTo>
                    <a:pt x="524" y="2578"/>
                  </a:lnTo>
                  <a:cubicBezTo>
                    <a:pt x="1" y="2610"/>
                    <a:pt x="55" y="3413"/>
                    <a:pt x="591" y="3413"/>
                  </a:cubicBezTo>
                  <a:cubicBezTo>
                    <a:pt x="602" y="3413"/>
                    <a:pt x="613" y="3412"/>
                    <a:pt x="624" y="3412"/>
                  </a:cubicBezTo>
                  <a:lnTo>
                    <a:pt x="691" y="3412"/>
                  </a:lnTo>
                  <a:lnTo>
                    <a:pt x="14434" y="843"/>
                  </a:lnTo>
                  <a:cubicBezTo>
                    <a:pt x="14969" y="749"/>
                    <a:pt x="14851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3" name="Google Shape;2153;p66"/>
            <p:cNvSpPr/>
            <p:nvPr/>
          </p:nvSpPr>
          <p:spPr>
            <a:xfrm>
              <a:off x="9169700" y="1534675"/>
              <a:ext cx="528475" cy="119500"/>
            </a:xfrm>
            <a:custGeom>
              <a:avLst/>
              <a:gdLst/>
              <a:ahLst/>
              <a:cxnLst/>
              <a:rect l="l" t="t" r="r" b="b"/>
              <a:pathLst>
                <a:path w="21139" h="4780" extrusionOk="0">
                  <a:moveTo>
                    <a:pt x="20557" y="0"/>
                  </a:moveTo>
                  <a:cubicBezTo>
                    <a:pt x="20529" y="0"/>
                    <a:pt x="20500" y="3"/>
                    <a:pt x="20470" y="9"/>
                  </a:cubicBezTo>
                  <a:lnTo>
                    <a:pt x="556" y="3945"/>
                  </a:lnTo>
                  <a:cubicBezTo>
                    <a:pt x="0" y="3977"/>
                    <a:pt x="53" y="4780"/>
                    <a:pt x="590" y="4780"/>
                  </a:cubicBezTo>
                  <a:cubicBezTo>
                    <a:pt x="601" y="4780"/>
                    <a:pt x="612" y="4779"/>
                    <a:pt x="623" y="4779"/>
                  </a:cubicBezTo>
                  <a:lnTo>
                    <a:pt x="723" y="4779"/>
                  </a:lnTo>
                  <a:lnTo>
                    <a:pt x="20604" y="842"/>
                  </a:lnTo>
                  <a:cubicBezTo>
                    <a:pt x="21139" y="748"/>
                    <a:pt x="21021" y="0"/>
                    <a:pt x="20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4" name="Google Shape;2154;p66"/>
            <p:cNvSpPr/>
            <p:nvPr/>
          </p:nvSpPr>
          <p:spPr>
            <a:xfrm>
              <a:off x="9476850" y="1529725"/>
              <a:ext cx="228000" cy="67775"/>
            </a:xfrm>
            <a:custGeom>
              <a:avLst/>
              <a:gdLst/>
              <a:ahLst/>
              <a:cxnLst/>
              <a:rect l="l" t="t" r="r" b="b"/>
              <a:pathLst>
                <a:path w="9120" h="2711" extrusionOk="0">
                  <a:moveTo>
                    <a:pt x="8245" y="0"/>
                  </a:moveTo>
                  <a:cubicBezTo>
                    <a:pt x="8215" y="0"/>
                    <a:pt x="8183" y="2"/>
                    <a:pt x="8151" y="6"/>
                  </a:cubicBezTo>
                  <a:lnTo>
                    <a:pt x="812" y="1441"/>
                  </a:lnTo>
                  <a:cubicBezTo>
                    <a:pt x="0" y="1538"/>
                    <a:pt x="106" y="2711"/>
                    <a:pt x="882" y="2711"/>
                  </a:cubicBezTo>
                  <a:cubicBezTo>
                    <a:pt x="902" y="2711"/>
                    <a:pt x="924" y="2710"/>
                    <a:pt x="946" y="2708"/>
                  </a:cubicBezTo>
                  <a:lnTo>
                    <a:pt x="1046" y="2675"/>
                  </a:lnTo>
                  <a:lnTo>
                    <a:pt x="8384" y="1241"/>
                  </a:lnTo>
                  <a:cubicBezTo>
                    <a:pt x="9119" y="1049"/>
                    <a:pt x="8936" y="0"/>
                    <a:pt x="8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5" name="Google Shape;2155;p66"/>
            <p:cNvSpPr/>
            <p:nvPr/>
          </p:nvSpPr>
          <p:spPr>
            <a:xfrm>
              <a:off x="9443500" y="1728925"/>
              <a:ext cx="201925" cy="61225"/>
            </a:xfrm>
            <a:custGeom>
              <a:avLst/>
              <a:gdLst/>
              <a:ahLst/>
              <a:cxnLst/>
              <a:rect l="l" t="t" r="r" b="b"/>
              <a:pathLst>
                <a:path w="8077" h="2449" extrusionOk="0">
                  <a:moveTo>
                    <a:pt x="7202" y="1"/>
                  </a:moveTo>
                  <a:cubicBezTo>
                    <a:pt x="7164" y="1"/>
                    <a:pt x="7124" y="4"/>
                    <a:pt x="7083" y="11"/>
                  </a:cubicBezTo>
                  <a:lnTo>
                    <a:pt x="812" y="1178"/>
                  </a:lnTo>
                  <a:cubicBezTo>
                    <a:pt x="0" y="1276"/>
                    <a:pt x="105" y="2448"/>
                    <a:pt x="881" y="2448"/>
                  </a:cubicBezTo>
                  <a:cubicBezTo>
                    <a:pt x="902" y="2448"/>
                    <a:pt x="924" y="2448"/>
                    <a:pt x="946" y="2446"/>
                  </a:cubicBezTo>
                  <a:lnTo>
                    <a:pt x="1046" y="2412"/>
                  </a:lnTo>
                  <a:lnTo>
                    <a:pt x="7317" y="1245"/>
                  </a:lnTo>
                  <a:cubicBezTo>
                    <a:pt x="8076" y="1118"/>
                    <a:pt x="7905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6" name="Google Shape;2156;p66"/>
            <p:cNvSpPr/>
            <p:nvPr/>
          </p:nvSpPr>
          <p:spPr>
            <a:xfrm>
              <a:off x="9206800" y="3682525"/>
              <a:ext cx="200350" cy="70775"/>
            </a:xfrm>
            <a:custGeom>
              <a:avLst/>
              <a:gdLst/>
              <a:ahLst/>
              <a:cxnLst/>
              <a:rect l="l" t="t" r="r" b="b"/>
              <a:pathLst>
                <a:path w="8014" h="2831" extrusionOk="0">
                  <a:moveTo>
                    <a:pt x="866" y="0"/>
                  </a:moveTo>
                  <a:cubicBezTo>
                    <a:pt x="200" y="0"/>
                    <a:pt x="1" y="1039"/>
                    <a:pt x="740" y="1224"/>
                  </a:cubicBezTo>
                  <a:lnTo>
                    <a:pt x="6911" y="2791"/>
                  </a:lnTo>
                  <a:lnTo>
                    <a:pt x="7078" y="2791"/>
                  </a:lnTo>
                  <a:lnTo>
                    <a:pt x="7044" y="2825"/>
                  </a:lnTo>
                  <a:cubicBezTo>
                    <a:pt x="7076" y="2829"/>
                    <a:pt x="7107" y="2830"/>
                    <a:pt x="7136" y="2830"/>
                  </a:cubicBezTo>
                  <a:cubicBezTo>
                    <a:pt x="7890" y="2830"/>
                    <a:pt x="8014" y="1653"/>
                    <a:pt x="7211" y="1557"/>
                  </a:cubicBezTo>
                  <a:lnTo>
                    <a:pt x="1040" y="23"/>
                  </a:lnTo>
                  <a:cubicBezTo>
                    <a:pt x="979" y="7"/>
                    <a:pt x="921" y="0"/>
                    <a:pt x="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7" name="Google Shape;2157;p66"/>
            <p:cNvSpPr/>
            <p:nvPr/>
          </p:nvSpPr>
          <p:spPr>
            <a:xfrm>
              <a:off x="9106700" y="3838475"/>
              <a:ext cx="275425" cy="89950"/>
            </a:xfrm>
            <a:custGeom>
              <a:avLst/>
              <a:gdLst/>
              <a:ahLst/>
              <a:cxnLst/>
              <a:rect l="l" t="t" r="r" b="b"/>
              <a:pathLst>
                <a:path w="11017" h="3598" extrusionOk="0">
                  <a:moveTo>
                    <a:pt x="871" y="1"/>
                  </a:moveTo>
                  <a:cubicBezTo>
                    <a:pt x="202" y="1"/>
                    <a:pt x="0" y="1072"/>
                    <a:pt x="741" y="1257"/>
                  </a:cubicBezTo>
                  <a:lnTo>
                    <a:pt x="9914" y="3558"/>
                  </a:lnTo>
                  <a:lnTo>
                    <a:pt x="10081" y="3558"/>
                  </a:lnTo>
                  <a:lnTo>
                    <a:pt x="10081" y="3592"/>
                  </a:lnTo>
                  <a:cubicBezTo>
                    <a:pt x="10113" y="3596"/>
                    <a:pt x="10143" y="3597"/>
                    <a:pt x="10173" y="3597"/>
                  </a:cubicBezTo>
                  <a:cubicBezTo>
                    <a:pt x="10924" y="3597"/>
                    <a:pt x="11017" y="2420"/>
                    <a:pt x="10215" y="2324"/>
                  </a:cubicBezTo>
                  <a:lnTo>
                    <a:pt x="1041" y="23"/>
                  </a:lnTo>
                  <a:cubicBezTo>
                    <a:pt x="982" y="8"/>
                    <a:pt x="925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58" name="Google Shape;2158;p66"/>
          <p:cNvGrpSpPr/>
          <p:nvPr/>
        </p:nvGrpSpPr>
        <p:grpSpPr>
          <a:xfrm rot="5400000">
            <a:off x="6978380" y="203119"/>
            <a:ext cx="2378475" cy="2521087"/>
            <a:chOff x="3403900" y="3304800"/>
            <a:chExt cx="1556050" cy="1649350"/>
          </a:xfrm>
        </p:grpSpPr>
        <p:sp>
          <p:nvSpPr>
            <p:cNvPr id="2159" name="Google Shape;2159;p66"/>
            <p:cNvSpPr/>
            <p:nvPr/>
          </p:nvSpPr>
          <p:spPr>
            <a:xfrm>
              <a:off x="3960075" y="3761850"/>
              <a:ext cx="510150" cy="213400"/>
            </a:xfrm>
            <a:custGeom>
              <a:avLst/>
              <a:gdLst/>
              <a:ahLst/>
              <a:cxnLst/>
              <a:rect l="l" t="t" r="r" b="b"/>
              <a:pathLst>
                <a:path w="20406" h="8536" extrusionOk="0">
                  <a:moveTo>
                    <a:pt x="19766" y="0"/>
                  </a:moveTo>
                  <a:cubicBezTo>
                    <a:pt x="19714" y="0"/>
                    <a:pt x="19658" y="10"/>
                    <a:pt x="19599" y="31"/>
                  </a:cubicBezTo>
                  <a:cubicBezTo>
                    <a:pt x="13161" y="2358"/>
                    <a:pt x="6967" y="5198"/>
                    <a:pt x="556" y="7524"/>
                  </a:cubicBezTo>
                  <a:cubicBezTo>
                    <a:pt x="1" y="7717"/>
                    <a:pt x="157" y="8536"/>
                    <a:pt x="640" y="8536"/>
                  </a:cubicBezTo>
                  <a:cubicBezTo>
                    <a:pt x="698" y="8536"/>
                    <a:pt x="760" y="8524"/>
                    <a:pt x="827" y="8498"/>
                  </a:cubicBezTo>
                  <a:cubicBezTo>
                    <a:pt x="7238" y="6171"/>
                    <a:pt x="13459" y="3358"/>
                    <a:pt x="19870" y="1005"/>
                  </a:cubicBezTo>
                  <a:cubicBezTo>
                    <a:pt x="20406" y="810"/>
                    <a:pt x="20239" y="0"/>
                    <a:pt x="19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0" name="Google Shape;2160;p66"/>
            <p:cNvSpPr/>
            <p:nvPr/>
          </p:nvSpPr>
          <p:spPr>
            <a:xfrm>
              <a:off x="3559675" y="3796150"/>
              <a:ext cx="433700" cy="179100"/>
            </a:xfrm>
            <a:custGeom>
              <a:avLst/>
              <a:gdLst/>
              <a:ahLst/>
              <a:cxnLst/>
              <a:rect l="l" t="t" r="r" b="b"/>
              <a:pathLst>
                <a:path w="17348" h="7164" extrusionOk="0">
                  <a:moveTo>
                    <a:pt x="616" y="1"/>
                  </a:moveTo>
                  <a:cubicBezTo>
                    <a:pt x="138" y="1"/>
                    <a:pt x="1" y="819"/>
                    <a:pt x="532" y="1013"/>
                  </a:cubicBezTo>
                  <a:lnTo>
                    <a:pt x="16545" y="7126"/>
                  </a:lnTo>
                  <a:cubicBezTo>
                    <a:pt x="16612" y="7152"/>
                    <a:pt x="16674" y="7164"/>
                    <a:pt x="16732" y="7164"/>
                  </a:cubicBezTo>
                  <a:cubicBezTo>
                    <a:pt x="17210" y="7164"/>
                    <a:pt x="17347" y="6345"/>
                    <a:pt x="16816" y="6152"/>
                  </a:cubicBezTo>
                  <a:lnTo>
                    <a:pt x="803" y="39"/>
                  </a:lnTo>
                  <a:cubicBezTo>
                    <a:pt x="736" y="13"/>
                    <a:pt x="674" y="1"/>
                    <a:pt x="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1" name="Google Shape;2161;p66"/>
            <p:cNvSpPr/>
            <p:nvPr/>
          </p:nvSpPr>
          <p:spPr>
            <a:xfrm>
              <a:off x="3713075" y="3949425"/>
              <a:ext cx="287200" cy="502625"/>
            </a:xfrm>
            <a:custGeom>
              <a:avLst/>
              <a:gdLst/>
              <a:ahLst/>
              <a:cxnLst/>
              <a:rect l="l" t="t" r="r" b="b"/>
              <a:pathLst>
                <a:path w="11488" h="20105" extrusionOk="0">
                  <a:moveTo>
                    <a:pt x="10805" y="0"/>
                  </a:moveTo>
                  <a:cubicBezTo>
                    <a:pt x="10652" y="0"/>
                    <a:pt x="10503" y="78"/>
                    <a:pt x="10409" y="264"/>
                  </a:cubicBezTo>
                  <a:cubicBezTo>
                    <a:pt x="7326" y="6702"/>
                    <a:pt x="4134" y="13356"/>
                    <a:pt x="266" y="19361"/>
                  </a:cubicBezTo>
                  <a:cubicBezTo>
                    <a:pt x="1" y="19740"/>
                    <a:pt x="358" y="20105"/>
                    <a:pt x="717" y="20105"/>
                  </a:cubicBezTo>
                  <a:cubicBezTo>
                    <a:pt x="871" y="20105"/>
                    <a:pt x="1026" y="20038"/>
                    <a:pt x="1132" y="19875"/>
                  </a:cubicBezTo>
                  <a:cubicBezTo>
                    <a:pt x="5027" y="13870"/>
                    <a:pt x="8191" y="7216"/>
                    <a:pt x="11302" y="778"/>
                  </a:cubicBezTo>
                  <a:cubicBezTo>
                    <a:pt x="11488" y="370"/>
                    <a:pt x="11138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2" name="Google Shape;2162;p66"/>
            <p:cNvSpPr/>
            <p:nvPr/>
          </p:nvSpPr>
          <p:spPr>
            <a:xfrm>
              <a:off x="3735975" y="4426625"/>
              <a:ext cx="646450" cy="82025"/>
            </a:xfrm>
            <a:custGeom>
              <a:avLst/>
              <a:gdLst/>
              <a:ahLst/>
              <a:cxnLst/>
              <a:rect l="l" t="t" r="r" b="b"/>
              <a:pathLst>
                <a:path w="25858" h="3281" extrusionOk="0">
                  <a:moveTo>
                    <a:pt x="625" y="1"/>
                  </a:moveTo>
                  <a:cubicBezTo>
                    <a:pt x="1" y="1"/>
                    <a:pt x="43" y="978"/>
                    <a:pt x="675" y="1030"/>
                  </a:cubicBezTo>
                  <a:cubicBezTo>
                    <a:pt x="8871" y="1626"/>
                    <a:pt x="17067" y="2329"/>
                    <a:pt x="25209" y="3276"/>
                  </a:cubicBezTo>
                  <a:cubicBezTo>
                    <a:pt x="25234" y="3279"/>
                    <a:pt x="25257" y="3280"/>
                    <a:pt x="25280" y="3280"/>
                  </a:cubicBezTo>
                  <a:cubicBezTo>
                    <a:pt x="25857" y="3280"/>
                    <a:pt x="25834" y="2326"/>
                    <a:pt x="25209" y="2248"/>
                  </a:cubicBezTo>
                  <a:cubicBezTo>
                    <a:pt x="17067" y="1328"/>
                    <a:pt x="8871" y="625"/>
                    <a:pt x="675" y="3"/>
                  </a:cubicBezTo>
                  <a:cubicBezTo>
                    <a:pt x="658" y="1"/>
                    <a:pt x="641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3" name="Google Shape;2163;p66"/>
            <p:cNvSpPr/>
            <p:nvPr/>
          </p:nvSpPr>
          <p:spPr>
            <a:xfrm>
              <a:off x="3960700" y="3948925"/>
              <a:ext cx="422675" cy="560600"/>
            </a:xfrm>
            <a:custGeom>
              <a:avLst/>
              <a:gdLst/>
              <a:ahLst/>
              <a:cxnLst/>
              <a:rect l="l" t="t" r="r" b="b"/>
              <a:pathLst>
                <a:path w="16907" h="22424" extrusionOk="0">
                  <a:moveTo>
                    <a:pt x="693" y="1"/>
                  </a:moveTo>
                  <a:cubicBezTo>
                    <a:pt x="337" y="1"/>
                    <a:pt x="0" y="516"/>
                    <a:pt x="288" y="907"/>
                  </a:cubicBezTo>
                  <a:cubicBezTo>
                    <a:pt x="5698" y="7858"/>
                    <a:pt x="10404" y="15351"/>
                    <a:pt x="15868" y="22248"/>
                  </a:cubicBezTo>
                  <a:cubicBezTo>
                    <a:pt x="15966" y="22372"/>
                    <a:pt x="16082" y="22424"/>
                    <a:pt x="16197" y="22424"/>
                  </a:cubicBezTo>
                  <a:cubicBezTo>
                    <a:pt x="16560" y="22424"/>
                    <a:pt x="16907" y="21908"/>
                    <a:pt x="16599" y="21518"/>
                  </a:cubicBezTo>
                  <a:cubicBezTo>
                    <a:pt x="11135" y="14620"/>
                    <a:pt x="6428" y="7128"/>
                    <a:pt x="1018" y="176"/>
                  </a:cubicBezTo>
                  <a:cubicBezTo>
                    <a:pt x="921" y="53"/>
                    <a:pt x="806" y="1"/>
                    <a:pt x="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4" name="Google Shape;2164;p66"/>
            <p:cNvSpPr/>
            <p:nvPr/>
          </p:nvSpPr>
          <p:spPr>
            <a:xfrm>
              <a:off x="4353000" y="3762125"/>
              <a:ext cx="113300" cy="745475"/>
            </a:xfrm>
            <a:custGeom>
              <a:avLst/>
              <a:gdLst/>
              <a:ahLst/>
              <a:cxnLst/>
              <a:rect l="l" t="t" r="r" b="b"/>
              <a:pathLst>
                <a:path w="4532" h="29819" extrusionOk="0">
                  <a:moveTo>
                    <a:pt x="4004" y="0"/>
                  </a:moveTo>
                  <a:cubicBezTo>
                    <a:pt x="3754" y="0"/>
                    <a:pt x="3503" y="169"/>
                    <a:pt x="3503" y="507"/>
                  </a:cubicBezTo>
                  <a:cubicBezTo>
                    <a:pt x="3530" y="4673"/>
                    <a:pt x="2773" y="8920"/>
                    <a:pt x="2259" y="13031"/>
                  </a:cubicBezTo>
                  <a:cubicBezTo>
                    <a:pt x="1529" y="18468"/>
                    <a:pt x="744" y="23905"/>
                    <a:pt x="41" y="29342"/>
                  </a:cubicBezTo>
                  <a:cubicBezTo>
                    <a:pt x="1" y="29663"/>
                    <a:pt x="226" y="29818"/>
                    <a:pt x="473" y="29818"/>
                  </a:cubicBezTo>
                  <a:cubicBezTo>
                    <a:pt x="725" y="29818"/>
                    <a:pt x="1001" y="29656"/>
                    <a:pt x="1042" y="29342"/>
                  </a:cubicBezTo>
                  <a:cubicBezTo>
                    <a:pt x="1772" y="23905"/>
                    <a:pt x="2557" y="18468"/>
                    <a:pt x="3260" y="13031"/>
                  </a:cubicBezTo>
                  <a:cubicBezTo>
                    <a:pt x="3801" y="8920"/>
                    <a:pt x="4531" y="4673"/>
                    <a:pt x="4504" y="507"/>
                  </a:cubicBezTo>
                  <a:cubicBezTo>
                    <a:pt x="4504" y="169"/>
                    <a:pt x="4254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5" name="Google Shape;2165;p66"/>
            <p:cNvSpPr/>
            <p:nvPr/>
          </p:nvSpPr>
          <p:spPr>
            <a:xfrm>
              <a:off x="4348800" y="4483000"/>
              <a:ext cx="542900" cy="320575"/>
            </a:xfrm>
            <a:custGeom>
              <a:avLst/>
              <a:gdLst/>
              <a:ahLst/>
              <a:cxnLst/>
              <a:rect l="l" t="t" r="r" b="b"/>
              <a:pathLst>
                <a:path w="21716" h="12823" extrusionOk="0">
                  <a:moveTo>
                    <a:pt x="709" y="1"/>
                  </a:moveTo>
                  <a:cubicBezTo>
                    <a:pt x="272" y="1"/>
                    <a:pt x="1" y="643"/>
                    <a:pt x="480" y="939"/>
                  </a:cubicBezTo>
                  <a:lnTo>
                    <a:pt x="20739" y="12760"/>
                  </a:lnTo>
                  <a:cubicBezTo>
                    <a:pt x="20823" y="12804"/>
                    <a:pt x="20904" y="12823"/>
                    <a:pt x="20981" y="12823"/>
                  </a:cubicBezTo>
                  <a:cubicBezTo>
                    <a:pt x="21428" y="12823"/>
                    <a:pt x="21715" y="12171"/>
                    <a:pt x="21253" y="11894"/>
                  </a:cubicBezTo>
                  <a:lnTo>
                    <a:pt x="966" y="74"/>
                  </a:lnTo>
                  <a:cubicBezTo>
                    <a:pt x="877" y="23"/>
                    <a:pt x="790" y="1"/>
                    <a:pt x="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6" name="Google Shape;2166;p66"/>
            <p:cNvSpPr/>
            <p:nvPr/>
          </p:nvSpPr>
          <p:spPr>
            <a:xfrm>
              <a:off x="3496325" y="4429725"/>
              <a:ext cx="250725" cy="370050"/>
            </a:xfrm>
            <a:custGeom>
              <a:avLst/>
              <a:gdLst/>
              <a:ahLst/>
              <a:cxnLst/>
              <a:rect l="l" t="t" r="r" b="b"/>
              <a:pathLst>
                <a:path w="10029" h="14802" extrusionOk="0">
                  <a:moveTo>
                    <a:pt x="9319" y="0"/>
                  </a:moveTo>
                  <a:cubicBezTo>
                    <a:pt x="9166" y="0"/>
                    <a:pt x="9015" y="68"/>
                    <a:pt x="8909" y="230"/>
                  </a:cubicBezTo>
                  <a:lnTo>
                    <a:pt x="226" y="14052"/>
                  </a:lnTo>
                  <a:cubicBezTo>
                    <a:pt x="1" y="14446"/>
                    <a:pt x="348" y="14801"/>
                    <a:pt x="700" y="14801"/>
                  </a:cubicBezTo>
                  <a:cubicBezTo>
                    <a:pt x="855" y="14801"/>
                    <a:pt x="1011" y="14732"/>
                    <a:pt x="1119" y="14566"/>
                  </a:cubicBezTo>
                  <a:lnTo>
                    <a:pt x="9802" y="744"/>
                  </a:lnTo>
                  <a:cubicBezTo>
                    <a:pt x="10029" y="366"/>
                    <a:pt x="9673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7" name="Google Shape;2167;p66"/>
            <p:cNvSpPr/>
            <p:nvPr/>
          </p:nvSpPr>
          <p:spPr>
            <a:xfrm>
              <a:off x="3940500" y="3400850"/>
              <a:ext cx="49400" cy="573450"/>
            </a:xfrm>
            <a:custGeom>
              <a:avLst/>
              <a:gdLst/>
              <a:ahLst/>
              <a:cxnLst/>
              <a:rect l="l" t="t" r="r" b="b"/>
              <a:pathLst>
                <a:path w="1976" h="22938" extrusionOk="0">
                  <a:moveTo>
                    <a:pt x="508" y="0"/>
                  </a:moveTo>
                  <a:cubicBezTo>
                    <a:pt x="251" y="0"/>
                    <a:pt x="0" y="162"/>
                    <a:pt x="14" y="487"/>
                  </a:cubicBezTo>
                  <a:lnTo>
                    <a:pt x="961" y="22451"/>
                  </a:lnTo>
                  <a:cubicBezTo>
                    <a:pt x="974" y="22775"/>
                    <a:pt x="1231" y="22938"/>
                    <a:pt x="1481" y="22938"/>
                  </a:cubicBezTo>
                  <a:cubicBezTo>
                    <a:pt x="1732" y="22938"/>
                    <a:pt x="1975" y="22775"/>
                    <a:pt x="1962" y="22451"/>
                  </a:cubicBezTo>
                  <a:lnTo>
                    <a:pt x="1042" y="487"/>
                  </a:lnTo>
                  <a:cubicBezTo>
                    <a:pt x="1028" y="162"/>
                    <a:pt x="765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8" name="Google Shape;2168;p66"/>
            <p:cNvSpPr/>
            <p:nvPr/>
          </p:nvSpPr>
          <p:spPr>
            <a:xfrm>
              <a:off x="4152750" y="4482950"/>
              <a:ext cx="230050" cy="422600"/>
            </a:xfrm>
            <a:custGeom>
              <a:avLst/>
              <a:gdLst/>
              <a:ahLst/>
              <a:cxnLst/>
              <a:rect l="l" t="t" r="r" b="b"/>
              <a:pathLst>
                <a:path w="9202" h="16904" extrusionOk="0">
                  <a:moveTo>
                    <a:pt x="8521" y="0"/>
                  </a:moveTo>
                  <a:cubicBezTo>
                    <a:pt x="8364" y="0"/>
                    <a:pt x="8208" y="77"/>
                    <a:pt x="8105" y="265"/>
                  </a:cubicBezTo>
                  <a:cubicBezTo>
                    <a:pt x="5292" y="5459"/>
                    <a:pt x="3047" y="10950"/>
                    <a:pt x="207" y="16143"/>
                  </a:cubicBezTo>
                  <a:cubicBezTo>
                    <a:pt x="1" y="16537"/>
                    <a:pt x="353" y="16904"/>
                    <a:pt x="696" y="16904"/>
                  </a:cubicBezTo>
                  <a:cubicBezTo>
                    <a:pt x="849" y="16904"/>
                    <a:pt x="1000" y="16832"/>
                    <a:pt x="1099" y="16657"/>
                  </a:cubicBezTo>
                  <a:cubicBezTo>
                    <a:pt x="3913" y="11464"/>
                    <a:pt x="6158" y="5973"/>
                    <a:pt x="8998" y="752"/>
                  </a:cubicBezTo>
                  <a:cubicBezTo>
                    <a:pt x="9201" y="363"/>
                    <a:pt x="8860" y="0"/>
                    <a:pt x="8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9" name="Google Shape;2169;p66"/>
            <p:cNvSpPr/>
            <p:nvPr/>
          </p:nvSpPr>
          <p:spPr>
            <a:xfrm>
              <a:off x="3665625" y="4343500"/>
              <a:ext cx="173800" cy="171800"/>
            </a:xfrm>
            <a:custGeom>
              <a:avLst/>
              <a:gdLst/>
              <a:ahLst/>
              <a:cxnLst/>
              <a:rect l="l" t="t" r="r" b="b"/>
              <a:pathLst>
                <a:path w="6952" h="6872" extrusionOk="0">
                  <a:moveTo>
                    <a:pt x="3485" y="0"/>
                  </a:moveTo>
                  <a:cubicBezTo>
                    <a:pt x="3469" y="0"/>
                    <a:pt x="3452" y="0"/>
                    <a:pt x="3435" y="1"/>
                  </a:cubicBezTo>
                  <a:cubicBezTo>
                    <a:pt x="1515" y="28"/>
                    <a:pt x="0" y="1569"/>
                    <a:pt x="27" y="3490"/>
                  </a:cubicBezTo>
                  <a:cubicBezTo>
                    <a:pt x="54" y="5367"/>
                    <a:pt x="1595" y="6871"/>
                    <a:pt x="3466" y="6871"/>
                  </a:cubicBezTo>
                  <a:cubicBezTo>
                    <a:pt x="3483" y="6871"/>
                    <a:pt x="3500" y="6871"/>
                    <a:pt x="3516" y="6871"/>
                  </a:cubicBezTo>
                  <a:cubicBezTo>
                    <a:pt x="5410" y="6844"/>
                    <a:pt x="6952" y="5275"/>
                    <a:pt x="6925" y="3382"/>
                  </a:cubicBezTo>
                  <a:cubicBezTo>
                    <a:pt x="6898" y="1505"/>
                    <a:pt x="5356" y="0"/>
                    <a:pt x="3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0" name="Google Shape;2170;p66"/>
            <p:cNvSpPr/>
            <p:nvPr/>
          </p:nvSpPr>
          <p:spPr>
            <a:xfrm>
              <a:off x="4786800" y="4704600"/>
              <a:ext cx="173150" cy="172475"/>
            </a:xfrm>
            <a:custGeom>
              <a:avLst/>
              <a:gdLst/>
              <a:ahLst/>
              <a:cxnLst/>
              <a:rect l="l" t="t" r="r" b="b"/>
              <a:pathLst>
                <a:path w="6926" h="6899" extrusionOk="0">
                  <a:moveTo>
                    <a:pt x="3409" y="1"/>
                  </a:moveTo>
                  <a:cubicBezTo>
                    <a:pt x="1515" y="28"/>
                    <a:pt x="1" y="1597"/>
                    <a:pt x="28" y="3490"/>
                  </a:cubicBezTo>
                  <a:cubicBezTo>
                    <a:pt x="54" y="5394"/>
                    <a:pt x="1569" y="6899"/>
                    <a:pt x="3440" y="6899"/>
                  </a:cubicBezTo>
                  <a:cubicBezTo>
                    <a:pt x="3457" y="6899"/>
                    <a:pt x="3473" y="6899"/>
                    <a:pt x="3490" y="6898"/>
                  </a:cubicBezTo>
                  <a:cubicBezTo>
                    <a:pt x="5410" y="6871"/>
                    <a:pt x="6925" y="5302"/>
                    <a:pt x="6898" y="3409"/>
                  </a:cubicBezTo>
                  <a:cubicBezTo>
                    <a:pt x="6871" y="1516"/>
                    <a:pt x="5302" y="1"/>
                    <a:pt x="3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1" name="Google Shape;2171;p66"/>
            <p:cNvSpPr/>
            <p:nvPr/>
          </p:nvSpPr>
          <p:spPr>
            <a:xfrm>
              <a:off x="3890800" y="3876225"/>
              <a:ext cx="173125" cy="171800"/>
            </a:xfrm>
            <a:custGeom>
              <a:avLst/>
              <a:gdLst/>
              <a:ahLst/>
              <a:cxnLst/>
              <a:rect l="l" t="t" r="r" b="b"/>
              <a:pathLst>
                <a:path w="6925" h="6872" extrusionOk="0">
                  <a:moveTo>
                    <a:pt x="3458" y="0"/>
                  </a:moveTo>
                  <a:cubicBezTo>
                    <a:pt x="3442" y="0"/>
                    <a:pt x="3425" y="0"/>
                    <a:pt x="3409" y="1"/>
                  </a:cubicBezTo>
                  <a:cubicBezTo>
                    <a:pt x="1515" y="28"/>
                    <a:pt x="0" y="1596"/>
                    <a:pt x="27" y="3490"/>
                  </a:cubicBezTo>
                  <a:cubicBezTo>
                    <a:pt x="27" y="5367"/>
                    <a:pt x="1569" y="6871"/>
                    <a:pt x="3440" y="6871"/>
                  </a:cubicBezTo>
                  <a:cubicBezTo>
                    <a:pt x="3456" y="6871"/>
                    <a:pt x="3473" y="6871"/>
                    <a:pt x="3490" y="6871"/>
                  </a:cubicBezTo>
                  <a:cubicBezTo>
                    <a:pt x="5410" y="6844"/>
                    <a:pt x="6925" y="5275"/>
                    <a:pt x="6898" y="3382"/>
                  </a:cubicBezTo>
                  <a:cubicBezTo>
                    <a:pt x="6871" y="1505"/>
                    <a:pt x="5330" y="0"/>
                    <a:pt x="34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2" name="Google Shape;2172;p66"/>
            <p:cNvSpPr/>
            <p:nvPr/>
          </p:nvSpPr>
          <p:spPr>
            <a:xfrm>
              <a:off x="4343875" y="3666600"/>
              <a:ext cx="218450" cy="216425"/>
            </a:xfrm>
            <a:custGeom>
              <a:avLst/>
              <a:gdLst/>
              <a:ahLst/>
              <a:cxnLst/>
              <a:rect l="l" t="t" r="r" b="b"/>
              <a:pathLst>
                <a:path w="8738" h="8657" extrusionOk="0">
                  <a:moveTo>
                    <a:pt x="4352" y="0"/>
                  </a:moveTo>
                  <a:cubicBezTo>
                    <a:pt x="4335" y="0"/>
                    <a:pt x="4318" y="0"/>
                    <a:pt x="4301" y="0"/>
                  </a:cubicBezTo>
                  <a:cubicBezTo>
                    <a:pt x="1921" y="27"/>
                    <a:pt x="0" y="2002"/>
                    <a:pt x="27" y="4382"/>
                  </a:cubicBezTo>
                  <a:cubicBezTo>
                    <a:pt x="81" y="6773"/>
                    <a:pt x="2002" y="8656"/>
                    <a:pt x="4385" y="8656"/>
                  </a:cubicBezTo>
                  <a:cubicBezTo>
                    <a:pt x="4402" y="8656"/>
                    <a:pt x="4419" y="8656"/>
                    <a:pt x="4436" y="8656"/>
                  </a:cubicBezTo>
                  <a:cubicBezTo>
                    <a:pt x="6817" y="8629"/>
                    <a:pt x="8737" y="6654"/>
                    <a:pt x="8710" y="4274"/>
                  </a:cubicBezTo>
                  <a:cubicBezTo>
                    <a:pt x="8656" y="1884"/>
                    <a:pt x="6736" y="0"/>
                    <a:pt x="4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3" name="Google Shape;2173;p66"/>
            <p:cNvSpPr/>
            <p:nvPr/>
          </p:nvSpPr>
          <p:spPr>
            <a:xfrm>
              <a:off x="3844825" y="3304800"/>
              <a:ext cx="218425" cy="216450"/>
            </a:xfrm>
            <a:custGeom>
              <a:avLst/>
              <a:gdLst/>
              <a:ahLst/>
              <a:cxnLst/>
              <a:rect l="l" t="t" r="r" b="b"/>
              <a:pathLst>
                <a:path w="8737" h="8658" extrusionOk="0">
                  <a:moveTo>
                    <a:pt x="4351" y="1"/>
                  </a:moveTo>
                  <a:cubicBezTo>
                    <a:pt x="4334" y="1"/>
                    <a:pt x="4318" y="1"/>
                    <a:pt x="4301" y="1"/>
                  </a:cubicBezTo>
                  <a:cubicBezTo>
                    <a:pt x="1921" y="28"/>
                    <a:pt x="0" y="2003"/>
                    <a:pt x="27" y="4383"/>
                  </a:cubicBezTo>
                  <a:cubicBezTo>
                    <a:pt x="54" y="6773"/>
                    <a:pt x="2001" y="8657"/>
                    <a:pt x="4359" y="8657"/>
                  </a:cubicBezTo>
                  <a:cubicBezTo>
                    <a:pt x="4375" y="8657"/>
                    <a:pt x="4392" y="8657"/>
                    <a:pt x="4409" y="8657"/>
                  </a:cubicBezTo>
                  <a:cubicBezTo>
                    <a:pt x="6816" y="8630"/>
                    <a:pt x="8737" y="6655"/>
                    <a:pt x="8683" y="4275"/>
                  </a:cubicBezTo>
                  <a:cubicBezTo>
                    <a:pt x="8656" y="1884"/>
                    <a:pt x="6709" y="1"/>
                    <a:pt x="4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4" name="Google Shape;2174;p66"/>
            <p:cNvSpPr/>
            <p:nvPr/>
          </p:nvSpPr>
          <p:spPr>
            <a:xfrm>
              <a:off x="3403900" y="4678900"/>
              <a:ext cx="218450" cy="216450"/>
            </a:xfrm>
            <a:custGeom>
              <a:avLst/>
              <a:gdLst/>
              <a:ahLst/>
              <a:cxnLst/>
              <a:rect l="l" t="t" r="r" b="b"/>
              <a:pathLst>
                <a:path w="8738" h="8658" extrusionOk="0">
                  <a:moveTo>
                    <a:pt x="4352" y="1"/>
                  </a:moveTo>
                  <a:cubicBezTo>
                    <a:pt x="4335" y="1"/>
                    <a:pt x="4319" y="1"/>
                    <a:pt x="4302" y="1"/>
                  </a:cubicBezTo>
                  <a:cubicBezTo>
                    <a:pt x="1921" y="28"/>
                    <a:pt x="1" y="2003"/>
                    <a:pt x="28" y="4410"/>
                  </a:cubicBezTo>
                  <a:cubicBezTo>
                    <a:pt x="81" y="6758"/>
                    <a:pt x="1976" y="8658"/>
                    <a:pt x="4338" y="8658"/>
                  </a:cubicBezTo>
                  <a:cubicBezTo>
                    <a:pt x="4371" y="8658"/>
                    <a:pt x="4404" y="8657"/>
                    <a:pt x="4437" y="8657"/>
                  </a:cubicBezTo>
                  <a:cubicBezTo>
                    <a:pt x="6817" y="8630"/>
                    <a:pt x="8738" y="6682"/>
                    <a:pt x="8711" y="4275"/>
                  </a:cubicBezTo>
                  <a:cubicBezTo>
                    <a:pt x="8657" y="1911"/>
                    <a:pt x="6736" y="1"/>
                    <a:pt x="4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5" name="Google Shape;2175;p66"/>
            <p:cNvSpPr/>
            <p:nvPr/>
          </p:nvSpPr>
          <p:spPr>
            <a:xfrm>
              <a:off x="3515500" y="3748400"/>
              <a:ext cx="123100" cy="121775"/>
            </a:xfrm>
            <a:custGeom>
              <a:avLst/>
              <a:gdLst/>
              <a:ahLst/>
              <a:cxnLst/>
              <a:rect l="l" t="t" r="r" b="b"/>
              <a:pathLst>
                <a:path w="4924" h="4871" extrusionOk="0">
                  <a:moveTo>
                    <a:pt x="2457" y="1"/>
                  </a:moveTo>
                  <a:cubicBezTo>
                    <a:pt x="2441" y="1"/>
                    <a:pt x="2424" y="1"/>
                    <a:pt x="2407" y="1"/>
                  </a:cubicBezTo>
                  <a:cubicBezTo>
                    <a:pt x="1082" y="1"/>
                    <a:pt x="0" y="1110"/>
                    <a:pt x="0" y="2463"/>
                  </a:cubicBezTo>
                  <a:cubicBezTo>
                    <a:pt x="27" y="3799"/>
                    <a:pt x="1109" y="4871"/>
                    <a:pt x="2439" y="4871"/>
                  </a:cubicBezTo>
                  <a:cubicBezTo>
                    <a:pt x="2456" y="4871"/>
                    <a:pt x="2472" y="4870"/>
                    <a:pt x="2489" y="4870"/>
                  </a:cubicBezTo>
                  <a:cubicBezTo>
                    <a:pt x="3841" y="4870"/>
                    <a:pt x="4923" y="3761"/>
                    <a:pt x="4896" y="2409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6" name="Google Shape;2176;p66"/>
            <p:cNvSpPr/>
            <p:nvPr/>
          </p:nvSpPr>
          <p:spPr>
            <a:xfrm>
              <a:off x="4107875" y="4831725"/>
              <a:ext cx="123100" cy="122425"/>
            </a:xfrm>
            <a:custGeom>
              <a:avLst/>
              <a:gdLst/>
              <a:ahLst/>
              <a:cxnLst/>
              <a:rect l="l" t="t" r="r" b="b"/>
              <a:pathLst>
                <a:path w="4924" h="4897" extrusionOk="0">
                  <a:moveTo>
                    <a:pt x="2457" y="1"/>
                  </a:moveTo>
                  <a:cubicBezTo>
                    <a:pt x="2441" y="1"/>
                    <a:pt x="2424" y="1"/>
                    <a:pt x="2408" y="1"/>
                  </a:cubicBezTo>
                  <a:cubicBezTo>
                    <a:pt x="1055" y="28"/>
                    <a:pt x="0" y="1137"/>
                    <a:pt x="0" y="2490"/>
                  </a:cubicBezTo>
                  <a:cubicBezTo>
                    <a:pt x="27" y="3815"/>
                    <a:pt x="1136" y="4897"/>
                    <a:pt x="2489" y="4897"/>
                  </a:cubicBezTo>
                  <a:cubicBezTo>
                    <a:pt x="3841" y="4870"/>
                    <a:pt x="4923" y="3761"/>
                    <a:pt x="4896" y="2408"/>
                  </a:cubicBezTo>
                  <a:cubicBezTo>
                    <a:pt x="4869" y="1073"/>
                    <a:pt x="378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7" name="Google Shape;2177;p66"/>
            <p:cNvSpPr/>
            <p:nvPr/>
          </p:nvSpPr>
          <p:spPr>
            <a:xfrm>
              <a:off x="4304650" y="4434125"/>
              <a:ext cx="123775" cy="122425"/>
            </a:xfrm>
            <a:custGeom>
              <a:avLst/>
              <a:gdLst/>
              <a:ahLst/>
              <a:cxnLst/>
              <a:rect l="l" t="t" r="r" b="b"/>
              <a:pathLst>
                <a:path w="4951" h="4897" extrusionOk="0">
                  <a:moveTo>
                    <a:pt x="2435" y="0"/>
                  </a:moveTo>
                  <a:cubicBezTo>
                    <a:pt x="1082" y="27"/>
                    <a:pt x="0" y="1136"/>
                    <a:pt x="28" y="2489"/>
                  </a:cubicBezTo>
                  <a:cubicBezTo>
                    <a:pt x="54" y="3825"/>
                    <a:pt x="1137" y="4897"/>
                    <a:pt x="2466" y="4897"/>
                  </a:cubicBezTo>
                  <a:cubicBezTo>
                    <a:pt x="2483" y="4897"/>
                    <a:pt x="2499" y="4896"/>
                    <a:pt x="2516" y="4896"/>
                  </a:cubicBezTo>
                  <a:cubicBezTo>
                    <a:pt x="3869" y="4896"/>
                    <a:pt x="4950" y="3787"/>
                    <a:pt x="4923" y="2435"/>
                  </a:cubicBezTo>
                  <a:cubicBezTo>
                    <a:pt x="4896" y="1082"/>
                    <a:pt x="3787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178" name="Google Shape;2178;p66"/>
          <p:cNvSpPr/>
          <p:nvPr/>
        </p:nvSpPr>
        <p:spPr>
          <a:xfrm rot="1527061" flipH="1">
            <a:off x="9912144" y="548866"/>
            <a:ext cx="1483697" cy="1316684"/>
          </a:xfrm>
          <a:custGeom>
            <a:avLst/>
            <a:gdLst/>
            <a:ahLst/>
            <a:cxnLst/>
            <a:rect l="l" t="t" r="r" b="b"/>
            <a:pathLst>
              <a:path w="9766" h="8666" extrusionOk="0">
                <a:moveTo>
                  <a:pt x="4907" y="1"/>
                </a:moveTo>
                <a:cubicBezTo>
                  <a:pt x="3098" y="1"/>
                  <a:pt x="1410" y="1124"/>
                  <a:pt x="785" y="2934"/>
                </a:cubicBezTo>
                <a:cubicBezTo>
                  <a:pt x="1" y="5179"/>
                  <a:pt x="1191" y="7640"/>
                  <a:pt x="3463" y="8425"/>
                </a:cubicBezTo>
                <a:cubicBezTo>
                  <a:pt x="3937" y="8588"/>
                  <a:pt x="4419" y="8666"/>
                  <a:pt x="4892" y="8666"/>
                </a:cubicBezTo>
                <a:cubicBezTo>
                  <a:pt x="6689" y="8666"/>
                  <a:pt x="8360" y="7545"/>
                  <a:pt x="8981" y="5747"/>
                </a:cubicBezTo>
                <a:cubicBezTo>
                  <a:pt x="9766" y="3475"/>
                  <a:pt x="8548" y="1013"/>
                  <a:pt x="6303" y="229"/>
                </a:cubicBezTo>
                <a:cubicBezTo>
                  <a:pt x="5841" y="74"/>
                  <a:pt x="5370" y="1"/>
                  <a:pt x="490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accent5"/>
                </a:solidFill>
                <a:latin typeface="+mj-lt"/>
              </a:rPr>
              <a:t>KHTN 9</a:t>
            </a:r>
            <a:endParaRPr lang="en-US" sz="2400" b="1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799" y="763682"/>
            <a:ext cx="6865823" cy="5081673"/>
            <a:chOff x="461910" y="734141"/>
            <a:chExt cx="4732104" cy="3811255"/>
          </a:xfrm>
        </p:grpSpPr>
        <p:sp>
          <p:nvSpPr>
            <p:cNvPr id="6" name="Rectangle 5"/>
            <p:cNvSpPr/>
            <p:nvPr/>
          </p:nvSpPr>
          <p:spPr>
            <a:xfrm>
              <a:off x="461910" y="2528253"/>
              <a:ext cx="4732104" cy="20171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 truyền và biến dị là hai đặc tính cơ bản của sự sống diễn ra song song và gắn liền với quá trình sinh sản.</a:t>
              </a:r>
              <a:endPara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21"/>
            <p:cNvSpPr/>
            <p:nvPr/>
          </p:nvSpPr>
          <p:spPr>
            <a:xfrm>
              <a:off x="1623499" y="734141"/>
              <a:ext cx="1852077" cy="2229576"/>
            </a:xfrm>
            <a:custGeom>
              <a:avLst/>
              <a:gdLst/>
              <a:ahLst/>
              <a:cxnLst/>
              <a:rect l="l" t="t" r="r" b="b"/>
              <a:pathLst>
                <a:path w="2559162" h="3193962">
                  <a:moveTo>
                    <a:pt x="0" y="0"/>
                  </a:moveTo>
                  <a:lnTo>
                    <a:pt x="2559162" y="0"/>
                  </a:lnTo>
                  <a:lnTo>
                    <a:pt x="2559162" y="3193962"/>
                  </a:lnTo>
                  <a:lnTo>
                    <a:pt x="0" y="319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8738"/>
            <a:ext cx="12192000" cy="914400"/>
          </a:xfrm>
          <a:prstGeom prst="rect">
            <a:avLst/>
          </a:prstGeom>
          <a:solidFill>
            <a:srgbClr val="FC76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Lĩnh</a:t>
            </a:r>
            <a:r>
              <a:rPr lang="en-US" sz="3200" b="1" kern="0" dirty="0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vực</a:t>
            </a:r>
            <a:r>
              <a:rPr lang="en-US" sz="3200" b="1" kern="0" dirty="0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 di </a:t>
            </a:r>
            <a:r>
              <a:rPr lang="en-US" sz="3200" b="1" kern="0" dirty="0" err="1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truyền</a:t>
            </a:r>
            <a:r>
              <a:rPr lang="en-US" sz="3200" b="1" kern="0" dirty="0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học</a:t>
            </a:r>
            <a:r>
              <a:rPr lang="en-US" sz="3200" b="1" kern="0" dirty="0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số</a:t>
            </a:r>
            <a:r>
              <a:rPr lang="en-US" sz="3200" b="1" kern="0" dirty="0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ứng</a:t>
            </a:r>
            <a:r>
              <a:rPr lang="en-US" sz="3200" b="1" kern="0" dirty="0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dụng</a:t>
            </a:r>
            <a:r>
              <a:rPr lang="en-US" sz="3200" b="1" kern="0" dirty="0">
                <a:solidFill>
                  <a:srgbClr val="FFFF00"/>
                </a:solidFill>
                <a:latin typeface="Arial" panose="020B0604020202020204"/>
                <a:sym typeface="Arial" panose="020B0604020202020204"/>
              </a:rPr>
              <a:t>:</a:t>
            </a:r>
            <a:endParaRPr lang="en-US" sz="3200" b="1" kern="0" dirty="0">
              <a:solidFill>
                <a:srgbClr val="FFFF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95662"/>
            <a:ext cx="1182545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di truyền và biến dị ở sinh vật được quy định bởi vật chất di 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Picture 4" descr="Bài 34: Bằng chứng tế bào học và sinh học phân tử - PHƯƠNG PHÁP DẠY HỌC  SINH HỌC LỚP 1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"/>
          <a:stretch>
            <a:fillRect/>
          </a:stretch>
        </p:blipFill>
        <p:spPr bwMode="auto">
          <a:xfrm>
            <a:off x="153420" y="2957764"/>
            <a:ext cx="12038581" cy="373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12991" y="364004"/>
            <a:ext cx="5514503" cy="4760735"/>
            <a:chOff x="167831" y="253267"/>
            <a:chExt cx="4135877" cy="3570551"/>
          </a:xfrm>
        </p:grpSpPr>
        <p:pic>
          <p:nvPicPr>
            <p:cNvPr id="9" name="Picture 8" descr="A close-up of a sheep&#10;&#10;Description automatically generated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7831" y="253267"/>
              <a:ext cx="4135877" cy="276263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26077" y="3015904"/>
              <a:ext cx="2925999" cy="807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Kĩ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thuật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nhân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bản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vô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tính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để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tạo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cừu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Dolly</a:t>
              </a:r>
              <a:endPara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86845" y="2448311"/>
            <a:ext cx="5514503" cy="5025093"/>
            <a:chOff x="-3043673" y="1764727"/>
            <a:chExt cx="4135877" cy="376882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3043673" y="1764727"/>
              <a:ext cx="4135877" cy="274508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2304589" y="4422666"/>
              <a:ext cx="2657707" cy="1110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200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vi-VN" sz="32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Dự án giải mã hệ gene người</a:t>
              </a:r>
              <a:endPara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Quá trình nhân đôi ADN – iho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61437" y="554667"/>
            <a:ext cx="7122805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33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NUCLEIC ACID</a:t>
            </a:r>
            <a:endParaRPr lang="en-US" sz="5335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60376" y="372501"/>
            <a:ext cx="1603953" cy="1266387"/>
          </a:xfrm>
          <a:prstGeom prst="ellipse">
            <a:avLst/>
          </a:prstGeom>
          <a:solidFill>
            <a:srgbClr val="00823B"/>
          </a:solidFill>
          <a:ln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vi-VN" sz="8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289779" y="1530827"/>
            <a:ext cx="4923821" cy="0"/>
          </a:xfrm>
          <a:prstGeom prst="line">
            <a:avLst/>
          </a:prstGeom>
          <a:ln w="57150">
            <a:solidFill>
              <a:srgbClr val="0082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 Nấm men tự nhiên chỉ có 16 cặp nhiễm sắc thể, tại sao các nhà khoa học nói họ tạo ra được tới 17?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8" y="2296281"/>
            <a:ext cx="6567857" cy="36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NA Replication | AncestryDNA® Learning Hu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735" y="1983328"/>
            <a:ext cx="5047979" cy="41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155" y="489939"/>
            <a:ext cx="11525693" cy="58781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865" kern="0" dirty="0">
              <a:solidFill>
                <a:srgbClr val="D1ECE5"/>
              </a:solidFill>
              <a:sym typeface="Arial" panose="020B0604020202020204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4572000" y="1041401"/>
            <a:ext cx="6146800" cy="1828799"/>
          </a:xfrm>
          <a:prstGeom prst="wedgeRoundRectCallout">
            <a:avLst>
              <a:gd name="adj1" fmla="val -56263"/>
              <a:gd name="adj2" fmla="val 49721"/>
              <a:gd name="adj3" fmla="val 16667"/>
            </a:avLst>
          </a:prstGeom>
          <a:solidFill>
            <a:srgbClr val="EBF65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3265"/>
              </a:lnSpc>
            </a:pPr>
            <a:r>
              <a:rPr lang="en-US" sz="3200" b="1" dirty="0">
                <a:solidFill>
                  <a:srgbClr val="000000"/>
                </a:solidFill>
              </a:rPr>
              <a:t>Nucleic acid </a:t>
            </a:r>
            <a:r>
              <a:rPr lang="en-US" sz="3200" b="1" dirty="0" err="1">
                <a:solidFill>
                  <a:srgbClr val="000000"/>
                </a:solidFill>
              </a:rPr>
              <a:t>là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gì</a:t>
            </a:r>
            <a:r>
              <a:rPr lang="en-US" sz="3200" b="1" dirty="0">
                <a:solidFill>
                  <a:srgbClr val="000000"/>
                </a:solidFill>
              </a:rPr>
              <a:t>? </a:t>
            </a:r>
            <a:r>
              <a:rPr lang="en-US" sz="3200" b="1" dirty="0" err="1">
                <a:solidFill>
                  <a:srgbClr val="000000"/>
                </a:solidFill>
              </a:rPr>
              <a:t>Nó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nằm</a:t>
            </a:r>
            <a:r>
              <a:rPr lang="en-US" sz="3200" b="1" dirty="0">
                <a:solidFill>
                  <a:srgbClr val="000000"/>
                </a:solidFill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</a:rPr>
              <a:t>đâu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trong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cơ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thể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sinh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vật</a:t>
            </a:r>
            <a:r>
              <a:rPr lang="en-US" sz="3200" b="1" dirty="0">
                <a:solidFill>
                  <a:srgbClr val="000000"/>
                </a:solidFill>
              </a:rPr>
              <a:t>?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2050" name="Picture 2" descr="Kid asking question Vectors &amp; Illustrations for Free Download | Freepik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1400"/>
            <a:ext cx="2835515" cy="531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801059"/>
            <a:ext cx="11389259" cy="5940597"/>
            <a:chOff x="37171" y="116565"/>
            <a:chExt cx="8541945" cy="4455447"/>
          </a:xfrm>
        </p:grpSpPr>
        <p:sp>
          <p:nvSpPr>
            <p:cNvPr id="9" name="TextBox 8"/>
            <p:cNvSpPr txBox="1"/>
            <p:nvPr/>
          </p:nvSpPr>
          <p:spPr>
            <a:xfrm>
              <a:off x="37171" y="3025435"/>
              <a:ext cx="8541945" cy="15465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Nucleic acid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Quan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33.1,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nucleotide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5’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3’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chuỗi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polynucleotide.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4"/>
            <p:cNvSpPr/>
            <p:nvPr/>
          </p:nvSpPr>
          <p:spPr>
            <a:xfrm>
              <a:off x="1574177" y="116565"/>
              <a:ext cx="1503559" cy="1486829"/>
            </a:xfrm>
            <a:custGeom>
              <a:avLst/>
              <a:gdLst/>
              <a:ahLst/>
              <a:cxnLst/>
              <a:rect l="l" t="t" r="r" b="b"/>
              <a:pathLst>
                <a:path w="3074313" h="3177585">
                  <a:moveTo>
                    <a:pt x="0" y="0"/>
                  </a:moveTo>
                  <a:lnTo>
                    <a:pt x="3074313" y="0"/>
                  </a:lnTo>
                  <a:lnTo>
                    <a:pt x="3074313" y="3177585"/>
                  </a:lnTo>
                  <a:lnTo>
                    <a:pt x="0" y="3177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</p:grpSp>
      <p:pic>
        <p:nvPicPr>
          <p:cNvPr id="13" name="Picture 12" descr="A diagram of a molecul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9572" y="116344"/>
            <a:ext cx="7692427" cy="479063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1722" y="327434"/>
            <a:ext cx="722231" cy="673443"/>
            <a:chOff x="990600" y="498177"/>
            <a:chExt cx="1524000" cy="1421051"/>
          </a:xfrm>
        </p:grpSpPr>
        <p:sp>
          <p:nvSpPr>
            <p:cNvPr id="3" name="Oval Callout 13"/>
            <p:cNvSpPr/>
            <p:nvPr/>
          </p:nvSpPr>
          <p:spPr>
            <a:xfrm>
              <a:off x="990600" y="498177"/>
              <a:ext cx="1524000" cy="1421051"/>
            </a:xfrm>
            <a:prstGeom prst="wedgeEllipseCallout">
              <a:avLst>
                <a:gd name="adj1" fmla="val -1478"/>
                <a:gd name="adj2" fmla="val 62500"/>
              </a:avLst>
            </a:prstGeom>
            <a:solidFill>
              <a:schemeClr val="bg1"/>
            </a:solidFill>
            <a:ln w="171450">
              <a:gradFill flip="none" rotWithShape="1">
                <a:gsLst>
                  <a:gs pos="0">
                    <a:srgbClr val="FFFF00">
                      <a:lumMod val="98000"/>
                    </a:srgbClr>
                  </a:gs>
                  <a:gs pos="48000">
                    <a:srgbClr val="92D050"/>
                  </a:gs>
                  <a:gs pos="100000">
                    <a:srgbClr val="00A249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19" y="672134"/>
              <a:ext cx="1066762" cy="106676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04117" y="2643177"/>
            <a:ext cx="43954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phiếu học tập sau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Pentagon 7"/>
          <p:cNvSpPr/>
          <p:nvPr/>
        </p:nvSpPr>
        <p:spPr>
          <a:xfrm>
            <a:off x="1" y="732812"/>
            <a:ext cx="2953835" cy="76200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r>
              <a:rPr lang="en-US" sz="293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93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93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93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1465" y="474705"/>
            <a:ext cx="83956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hợp chất đa phân (polymer) được cấu tạo từ các đơn phân là nucleotide.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Pentagon 10"/>
          <p:cNvSpPr/>
          <p:nvPr/>
        </p:nvSpPr>
        <p:spPr>
          <a:xfrm>
            <a:off x="-1" y="2034268"/>
            <a:ext cx="4569521" cy="76200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r>
              <a:rPr lang="en-US" sz="293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93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3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nuleotide</a:t>
            </a:r>
            <a:r>
              <a:rPr lang="en-US" sz="293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93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49690" y="1776161"/>
            <a:ext cx="18833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phosphate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274412" y="1684373"/>
            <a:ext cx="2507799" cy="1111547"/>
            <a:chOff x="4073907" y="1235479"/>
            <a:chExt cx="1880849" cy="833660"/>
          </a:xfrm>
        </p:grpSpPr>
        <p:sp>
          <p:nvSpPr>
            <p:cNvPr id="15" name="Plus Sign 14"/>
            <p:cNvSpPr/>
            <p:nvPr/>
          </p:nvSpPr>
          <p:spPr>
            <a:xfrm>
              <a:off x="4073907" y="1429059"/>
              <a:ext cx="640080" cy="64008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42269" y="1235479"/>
              <a:ext cx="1412487" cy="807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latin typeface="+mj-lt"/>
                </a:rPr>
                <a:t>Đường pentose</a:t>
              </a:r>
              <a:endParaRPr lang="en-US" sz="3200" dirty="0">
                <a:latin typeface="+mj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564146" y="1647138"/>
            <a:ext cx="3178199" cy="1111547"/>
            <a:chOff x="3865755" y="1235479"/>
            <a:chExt cx="2383649" cy="833660"/>
          </a:xfrm>
        </p:grpSpPr>
        <p:sp>
          <p:nvSpPr>
            <p:cNvPr id="19" name="Plus Sign 18"/>
            <p:cNvSpPr/>
            <p:nvPr/>
          </p:nvSpPr>
          <p:spPr>
            <a:xfrm>
              <a:off x="3865755" y="1429059"/>
              <a:ext cx="640080" cy="64008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42269" y="1235479"/>
              <a:ext cx="1707135" cy="807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latin typeface="+mj-lt"/>
                </a:rPr>
                <a:t>Nitrogenous base</a:t>
              </a:r>
              <a:endParaRPr lang="en-US" sz="3200" dirty="0"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163835" y="2923979"/>
            <a:ext cx="2804846" cy="4877779"/>
            <a:chOff x="6330182" y="2096342"/>
            <a:chExt cx="1992351" cy="3658335"/>
          </a:xfrm>
        </p:grpSpPr>
        <p:sp>
          <p:nvSpPr>
            <p:cNvPr id="21" name="Left Brace 20"/>
            <p:cNvSpPr/>
            <p:nvPr/>
          </p:nvSpPr>
          <p:spPr>
            <a:xfrm rot="16200000">
              <a:off x="7222229" y="1468200"/>
              <a:ext cx="230546" cy="1486829"/>
            </a:xfrm>
            <a:prstGeom prst="leftBrace">
              <a:avLst>
                <a:gd name="adj1" fmla="val 63172"/>
                <a:gd name="adj2" fmla="val 50000"/>
              </a:avLst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30182" y="2361440"/>
              <a:ext cx="1992351" cy="3393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Adenine (A)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Guanine (G)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Cytosine (C)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Thymine (T)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Uracil (U)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Arrow: Pentagon 25"/>
          <p:cNvSpPr/>
          <p:nvPr/>
        </p:nvSpPr>
        <p:spPr>
          <a:xfrm>
            <a:off x="-2" y="4319445"/>
            <a:ext cx="4569523" cy="76200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nuleotide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599264" y="3335724"/>
            <a:ext cx="4450571" cy="2938693"/>
            <a:chOff x="3449448" y="2405151"/>
            <a:chExt cx="3337928" cy="2204020"/>
          </a:xfrm>
        </p:grpSpPr>
        <p:sp>
          <p:nvSpPr>
            <p:cNvPr id="27" name="TextBox 26"/>
            <p:cNvSpPr txBox="1"/>
            <p:nvPr/>
          </p:nvSpPr>
          <p:spPr>
            <a:xfrm>
              <a:off x="3449448" y="2949361"/>
              <a:ext cx="3029414" cy="807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nitrogenous base.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Left Brace 27"/>
            <p:cNvSpPr/>
            <p:nvPr/>
          </p:nvSpPr>
          <p:spPr>
            <a:xfrm>
              <a:off x="6385940" y="2405151"/>
              <a:ext cx="401436" cy="2204020"/>
            </a:xfrm>
            <a:prstGeom prst="leftBrace">
              <a:avLst>
                <a:gd name="adj1" fmla="val 47223"/>
                <a:gd name="adj2" fmla="val 50000"/>
              </a:avLst>
            </a:prstGeom>
            <a:ln w="28575">
              <a:solidFill>
                <a:srgbClr val="E54E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4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Pentagon 7"/>
          <p:cNvSpPr/>
          <p:nvPr/>
        </p:nvSpPr>
        <p:spPr>
          <a:xfrm>
            <a:off x="1" y="732812"/>
            <a:ext cx="2953835" cy="76200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3330498" y="682286"/>
            <a:ext cx="2091473" cy="863052"/>
          </a:xfrm>
          <a:prstGeom prst="roundRect">
            <a:avLst/>
          </a:prstGeom>
          <a:solidFill>
            <a:schemeClr val="accent5"/>
          </a:solidFill>
          <a:ln>
            <a:solidFill>
              <a:srgbClr val="E54E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ucleotide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>
            <a:stCxn id="12" idx="3"/>
            <a:endCxn id="31" idx="1"/>
          </p:cNvCxnSpPr>
          <p:nvPr/>
        </p:nvCxnSpPr>
        <p:spPr>
          <a:xfrm>
            <a:off x="5421971" y="1113812"/>
            <a:ext cx="79297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/>
          <p:cNvSpPr/>
          <p:nvPr/>
        </p:nvSpPr>
        <p:spPr>
          <a:xfrm>
            <a:off x="6214948" y="682286"/>
            <a:ext cx="2091473" cy="863052"/>
          </a:xfrm>
          <a:prstGeom prst="roundRect">
            <a:avLst/>
          </a:prstGeom>
          <a:solidFill>
            <a:schemeClr val="accent5"/>
          </a:solidFill>
          <a:ln>
            <a:solidFill>
              <a:srgbClr val="E54E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ucleotide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>
            <a:stCxn id="31" idx="3"/>
            <a:endCxn id="34" idx="1"/>
          </p:cNvCxnSpPr>
          <p:nvPr/>
        </p:nvCxnSpPr>
        <p:spPr>
          <a:xfrm>
            <a:off x="8306420" y="1113812"/>
            <a:ext cx="79297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/>
          <p:cNvSpPr/>
          <p:nvPr/>
        </p:nvSpPr>
        <p:spPr>
          <a:xfrm>
            <a:off x="9099397" y="682286"/>
            <a:ext cx="2091473" cy="863052"/>
          </a:xfrm>
          <a:prstGeom prst="roundRect">
            <a:avLst/>
          </a:prstGeom>
          <a:solidFill>
            <a:schemeClr val="accent5"/>
          </a:solidFill>
          <a:ln>
            <a:solidFill>
              <a:srgbClr val="E54E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ucleotide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196469" y="1113814"/>
            <a:ext cx="4128428" cy="2114197"/>
            <a:chOff x="3897351" y="835360"/>
            <a:chExt cx="3096321" cy="1969324"/>
          </a:xfrm>
        </p:grpSpPr>
        <p:grpSp>
          <p:nvGrpSpPr>
            <p:cNvPr id="41" name="Group 40"/>
            <p:cNvGrpSpPr/>
            <p:nvPr/>
          </p:nvGrpSpPr>
          <p:grpSpPr>
            <a:xfrm>
              <a:off x="4363843" y="835360"/>
              <a:ext cx="2148467" cy="1424620"/>
              <a:chOff x="4363843" y="835360"/>
              <a:chExt cx="2148467" cy="1424620"/>
            </a:xfrm>
          </p:grpSpPr>
          <p:sp>
            <p:nvSpPr>
              <p:cNvPr id="37" name="Right Bracket 36"/>
              <p:cNvSpPr/>
              <p:nvPr/>
            </p:nvSpPr>
            <p:spPr>
              <a:xfrm rot="5400000">
                <a:off x="4852147" y="347056"/>
                <a:ext cx="1171860" cy="2148467"/>
              </a:xfrm>
              <a:prstGeom prst="rightBracket">
                <a:avLst>
                  <a:gd name="adj" fmla="val 0"/>
                </a:avLst>
              </a:prstGeom>
              <a:ln w="28575">
                <a:solidFill>
                  <a:schemeClr val="tx2">
                    <a:lumMod val="75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39" name="Straight Connector 38"/>
              <p:cNvCxnSpPr>
                <a:stCxn id="37" idx="2"/>
              </p:cNvCxnSpPr>
              <p:nvPr/>
            </p:nvCxnSpPr>
            <p:spPr>
              <a:xfrm>
                <a:off x="5438077" y="2007220"/>
                <a:ext cx="0" cy="25276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3897351" y="2259980"/>
              <a:ext cx="3096321" cy="544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</a:t>
              </a:r>
              <a:r>
                <a:rPr lang="en-US" sz="3200" dirty="0" err="1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phosphodiester 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2953837" y="220778"/>
            <a:ext cx="8702905" cy="1821135"/>
          </a:xfrm>
          <a:prstGeom prst="ellipse">
            <a:avLst/>
          </a:prstGeom>
          <a:noFill/>
          <a:ln>
            <a:solidFill>
              <a:schemeClr val="accent4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52" name="Group 51"/>
          <p:cNvGrpSpPr/>
          <p:nvPr/>
        </p:nvGrpSpPr>
        <p:grpSpPr>
          <a:xfrm>
            <a:off x="1113578" y="1784678"/>
            <a:ext cx="3988724" cy="1081349"/>
            <a:chOff x="835183" y="1338508"/>
            <a:chExt cx="2991543" cy="811012"/>
          </a:xfrm>
        </p:grpSpPr>
        <p:cxnSp>
          <p:nvCxnSpPr>
            <p:cNvPr id="47" name="Straight Arrow Connector 46"/>
            <p:cNvCxnSpPr/>
            <p:nvPr/>
          </p:nvCxnSpPr>
          <p:spPr>
            <a:xfrm flipH="1">
              <a:off x="2720897" y="1338508"/>
              <a:ext cx="438615" cy="379142"/>
            </a:xfrm>
            <a:prstGeom prst="straightConnector1">
              <a:avLst/>
            </a:prstGeom>
            <a:ln w="28575">
              <a:solidFill>
                <a:schemeClr val="accent4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835183" y="1710939"/>
              <a:ext cx="2991543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Chuỗi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polynucleotide.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Arrow: Pentagon 52"/>
          <p:cNvSpPr/>
          <p:nvPr/>
        </p:nvSpPr>
        <p:spPr>
          <a:xfrm>
            <a:off x="0" y="3601172"/>
            <a:ext cx="2953835" cy="76200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13307" y="3404163"/>
            <a:ext cx="87772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Chuỗi polynucleotide có chiều 5’ - 3’ được xác định dựa vào nucleotide ở mỗi đầu của chuỗi: </a:t>
            </a:r>
            <a:endParaRPr lang="en-US" sz="3200" dirty="0">
              <a:latin typeface="+mj-lt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1575303" y="4816089"/>
            <a:ext cx="4307583" cy="1653443"/>
          </a:xfrm>
          <a:prstGeom prst="roundRect">
            <a:avLst>
              <a:gd name="adj" fmla="val 8874"/>
            </a:avLst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1065"/>
              </a:spcAft>
            </a:pPr>
            <a:r>
              <a:rPr lang="vi-VN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Nucleotide ở đầu 5’ có gốc phosphate (liên kết với carbon 5’) tự do.</a:t>
            </a:r>
            <a:endParaRPr lang="en-US" sz="3200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7" name="Rectangle: Rounded Corners 56"/>
          <p:cNvSpPr/>
          <p:nvPr/>
        </p:nvSpPr>
        <p:spPr>
          <a:xfrm>
            <a:off x="6442926" y="4816089"/>
            <a:ext cx="5009708" cy="1653443"/>
          </a:xfrm>
          <a:prstGeom prst="roundRect">
            <a:avLst>
              <a:gd name="adj" fmla="val 10073"/>
            </a:avLst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1065"/>
              </a:spcAft>
            </a:pPr>
            <a:r>
              <a:rPr lang="vi-VN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Nucleotide ở đầu 3’ có gốc hydroxyl (liên kết với carbon 3’) tự do.</a:t>
            </a:r>
            <a:endParaRPr lang="en-US" sz="3200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31" grpId="0" animBg="1"/>
      <p:bldP spid="34" grpId="0" animBg="1"/>
      <p:bldP spid="45" grpId="0" animBg="1"/>
      <p:bldP spid="53" grpId="0" animBg="1"/>
      <p:bldP spid="55" grpId="0"/>
      <p:bldP spid="56" grpId="0" animBg="1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0" y="2780849"/>
            <a:ext cx="12192000" cy="2032867"/>
          </a:xfrm>
          <a:prstGeom prst="rect">
            <a:avLst/>
          </a:prstGeom>
          <a:solidFill>
            <a:schemeClr val="accent5">
              <a:lumMod val="20000"/>
              <a:lumOff val="80000"/>
              <a:alpha val="33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664603" y="256379"/>
            <a:ext cx="6346861" cy="1632926"/>
            <a:chOff x="-69037" y="-41317"/>
            <a:chExt cx="1444688" cy="371691"/>
          </a:xfrm>
        </p:grpSpPr>
        <p:sp>
          <p:nvSpPr>
            <p:cNvPr id="6" name="Freeform 6"/>
            <p:cNvSpPr/>
            <p:nvPr/>
          </p:nvSpPr>
          <p:spPr>
            <a:xfrm>
              <a:off x="-62034" y="-9731"/>
              <a:ext cx="1437685" cy="290658"/>
            </a:xfrm>
            <a:custGeom>
              <a:avLst/>
              <a:gdLst/>
              <a:ahLst/>
              <a:cxnLst/>
              <a:rect l="l" t="t" r="r" b="b"/>
              <a:pathLst>
                <a:path w="1248747" h="252460">
                  <a:moveTo>
                    <a:pt x="5645" y="0"/>
                  </a:moveTo>
                  <a:lnTo>
                    <a:pt x="1243102" y="0"/>
                  </a:lnTo>
                  <a:cubicBezTo>
                    <a:pt x="1244599" y="0"/>
                    <a:pt x="1246035" y="595"/>
                    <a:pt x="1247094" y="1653"/>
                  </a:cubicBezTo>
                  <a:cubicBezTo>
                    <a:pt x="1248152" y="2712"/>
                    <a:pt x="1248747" y="4148"/>
                    <a:pt x="1248747" y="5645"/>
                  </a:cubicBezTo>
                  <a:lnTo>
                    <a:pt x="1248747" y="246815"/>
                  </a:lnTo>
                  <a:cubicBezTo>
                    <a:pt x="1248747" y="249932"/>
                    <a:pt x="1246220" y="252460"/>
                    <a:pt x="1243102" y="252460"/>
                  </a:cubicBezTo>
                  <a:lnTo>
                    <a:pt x="5645" y="252460"/>
                  </a:lnTo>
                  <a:cubicBezTo>
                    <a:pt x="4148" y="252460"/>
                    <a:pt x="2712" y="251865"/>
                    <a:pt x="1653" y="250806"/>
                  </a:cubicBezTo>
                  <a:cubicBezTo>
                    <a:pt x="595" y="249748"/>
                    <a:pt x="0" y="248312"/>
                    <a:pt x="0" y="246815"/>
                  </a:cubicBezTo>
                  <a:lnTo>
                    <a:pt x="0" y="5645"/>
                  </a:lnTo>
                  <a:cubicBezTo>
                    <a:pt x="0" y="4148"/>
                    <a:pt x="595" y="2712"/>
                    <a:pt x="1653" y="1653"/>
                  </a:cubicBezTo>
                  <a:cubicBezTo>
                    <a:pt x="2712" y="595"/>
                    <a:pt x="4148" y="0"/>
                    <a:pt x="5645" y="0"/>
                  </a:cubicBezTo>
                  <a:close/>
                </a:path>
              </a:pathLst>
            </a:custGeom>
            <a:solidFill>
              <a:srgbClr val="73B46D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 sz="1200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69037" y="-41317"/>
              <a:ext cx="1427130" cy="37169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</a:t>
              </a:r>
              <a:r>
                <a:rPr lang="en-US" sz="4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11: DI TRUYỀN</a:t>
              </a:r>
              <a:endPara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372351" y="2693096"/>
            <a:ext cx="1024020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BÀI 33: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GENE LÀ TRUNG TÂM CỦA DI TRUYỀN HỌC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ập tin:DNA simple.svg – Wikipedia tiếng Việt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9430" flipH="1">
            <a:off x="257249" y="4198554"/>
            <a:ext cx="1491271" cy="253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ập tin:DNA simple.svg – Wikipedia tiếng Việ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5600" y="-60325"/>
            <a:ext cx="3086861" cy="730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60+ X Y Chromosome Stock Illustrations, Royalty-Free Vector Graphics &amp; Clip  Art - iStock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7"/>
          <a:stretch>
            <a:fillRect/>
          </a:stretch>
        </p:blipFill>
        <p:spPr bwMode="auto">
          <a:xfrm rot="2154419">
            <a:off x="2175838" y="-16834"/>
            <a:ext cx="743629" cy="14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600" y="147930"/>
            <a:ext cx="86936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9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NUCLEIC ACID</a:t>
            </a:r>
            <a:endParaRPr lang="vi-VN" sz="293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799" y="810870"/>
            <a:ext cx="86936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65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DNA</a:t>
            </a:r>
            <a:endParaRPr lang="vi-VN" sz="2665" b="1" dirty="0">
              <a:solidFill>
                <a:srgbClr val="A63D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983" y="1870002"/>
            <a:ext cx="117947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sát 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phiếu học tập sau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15967" y="316880"/>
            <a:ext cx="11560064" cy="6266011"/>
            <a:chOff x="236975" y="237660"/>
            <a:chExt cx="8670048" cy="4699508"/>
          </a:xfrm>
          <a:solidFill>
            <a:schemeClr val="bg1"/>
          </a:solidFill>
        </p:grpSpPr>
        <p:grpSp>
          <p:nvGrpSpPr>
            <p:cNvPr id="24" name="Group 23"/>
            <p:cNvGrpSpPr/>
            <p:nvPr/>
          </p:nvGrpSpPr>
          <p:grpSpPr>
            <a:xfrm>
              <a:off x="236975" y="237660"/>
              <a:ext cx="8670048" cy="4699508"/>
              <a:chOff x="236975" y="200722"/>
              <a:chExt cx="8670048" cy="4699508"/>
            </a:xfrm>
            <a:grpFill/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36975" y="446943"/>
                <a:ext cx="8670048" cy="4453287"/>
              </a:xfrm>
              <a:prstGeom prst="roundRect">
                <a:avLst>
                  <a:gd name="adj" fmla="val 3864"/>
                </a:avLst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pt-BR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1. Quan sát hình 33.2:</a:t>
                </a:r>
                <a:endParaRPr lang="pt-BR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Mô tả cấu trúc của DNA.</a:t>
                </a:r>
                <a:endParaRPr 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000000"/>
                    </a:solidFill>
                  </a:rPr>
                  <a:t>………………………………………………………</a:t>
                </a:r>
                <a:endParaRPr lang="vi-VN" sz="2400" dirty="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000000"/>
                    </a:solidFill>
                  </a:rPr>
                  <a:t>………………………………………………………</a:t>
                </a:r>
                <a:endParaRPr lang="vi-VN" sz="2400" dirty="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000000"/>
                    </a:solidFill>
                  </a:rPr>
                  <a:t>………………………………………………………</a:t>
                </a:r>
                <a:endParaRPr lang="en-US" sz="2400" dirty="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200" dirty="0">
                    <a:solidFill>
                      <a:srgbClr val="000000"/>
                    </a:solidFill>
                    <a:latin typeface="+mj-lt"/>
                  </a:rPr>
                  <a:t>Câu 2. Nêu chức năng của phân tử DNA.</a:t>
                </a:r>
                <a:endParaRPr lang="vi-VN" sz="320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000000"/>
                    </a:solidFill>
                  </a:rPr>
                  <a:t>………………………………………………………</a:t>
                </a:r>
                <a:endParaRPr lang="en-US" sz="2400" dirty="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</a:rPr>
                  <a:t>………………………………………………………………………………………………</a:t>
                </a:r>
                <a:endParaRPr lang="vi-VN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2375209" y="200722"/>
                <a:ext cx="4393581" cy="492443"/>
              </a:xfrm>
              <a:prstGeom prst="roundRect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accent4"/>
                    </a:solidFill>
                  </a:rPr>
                  <a:t>PHIẾU HỌC TẬP SỐ 1</a:t>
                </a:r>
                <a:endParaRPr lang="en-US" sz="3200" b="1">
                  <a:solidFill>
                    <a:schemeClr val="accent4"/>
                  </a:solidFill>
                </a:endParaRPr>
              </a:p>
            </p:txBody>
          </p:sp>
        </p:grpSp>
        <p:pic>
          <p:nvPicPr>
            <p:cNvPr id="28" name="Picture 27" descr="A diagram of a dna structure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0" contrast="-4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91904" y="1262879"/>
              <a:ext cx="3533597" cy="3141513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919786" y="5395044"/>
            <a:ext cx="5822560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2135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Hình. </a:t>
            </a:r>
            <a:r>
              <a:rPr lang="vi-VN" sz="2135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hình cấu trúc một đoạn phân tử DNA</a:t>
            </a:r>
            <a:endParaRPr lang="en-US" sz="2135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039" y="2024664"/>
            <a:ext cx="46691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DNA được cấu tạo từ 4 loại đơn phân là A, G, C, T.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Phân tử DNA có cấu trúc xoắn kép gồm hai mạch polynucleotide xoắn phải, song song và ngược chiều.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600" y="147930"/>
            <a:ext cx="86936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9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NUCLEIC ACID</a:t>
            </a:r>
            <a:endParaRPr lang="vi-VN" sz="293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5469" y="1362200"/>
            <a:ext cx="649015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65" b="1" dirty="0">
                <a:solidFill>
                  <a:srgbClr val="2B3499"/>
                </a:solidFill>
                <a:latin typeface="Arial" panose="020B0604020202020204" pitchFamily="34" charset="0"/>
              </a:rPr>
              <a:t>- </a:t>
            </a:r>
            <a:r>
              <a:rPr lang="en-US" sz="2665" b="1" dirty="0" err="1">
                <a:solidFill>
                  <a:srgbClr val="2B3499"/>
                </a:solidFill>
                <a:latin typeface="Arial" panose="020B0604020202020204" pitchFamily="34" charset="0"/>
              </a:rPr>
              <a:t>Cấu</a:t>
            </a:r>
            <a:r>
              <a:rPr lang="en-US" sz="2665" b="1" dirty="0">
                <a:solidFill>
                  <a:srgbClr val="2B3499"/>
                </a:solidFill>
                <a:latin typeface="Arial" panose="020B0604020202020204" pitchFamily="34" charset="0"/>
              </a:rPr>
              <a:t> </a:t>
            </a:r>
            <a:r>
              <a:rPr lang="en-US" sz="2665" b="1" dirty="0" err="1">
                <a:solidFill>
                  <a:srgbClr val="2B3499"/>
                </a:solidFill>
                <a:latin typeface="Arial" panose="020B0604020202020204" pitchFamily="34" charset="0"/>
              </a:rPr>
              <a:t>trúc</a:t>
            </a:r>
            <a:endParaRPr lang="en-US" sz="2665" b="1" dirty="0">
              <a:solidFill>
                <a:srgbClr val="2B3499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799" y="810870"/>
            <a:ext cx="86936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65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DNA</a:t>
            </a:r>
            <a:endParaRPr lang="vi-VN" sz="2665" b="1" dirty="0">
              <a:solidFill>
                <a:srgbClr val="A63D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DNA â Wikipedia tiáº¿ng Viá»t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766" y="488887"/>
            <a:ext cx="2632316" cy="527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467645" y="488887"/>
            <a:ext cx="2254962" cy="4691266"/>
            <a:chOff x="9729052" y="1605208"/>
            <a:chExt cx="2167170" cy="4836025"/>
          </a:xfrm>
        </p:grpSpPr>
        <p:pic>
          <p:nvPicPr>
            <p:cNvPr id="5" name="Picture 4" descr="DNA Structure | BioNinj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1" t="10733" r="18732" b="14397"/>
            <a:stretch>
              <a:fillRect/>
            </a:stretch>
          </p:blipFill>
          <p:spPr bwMode="auto">
            <a:xfrm>
              <a:off x="9729052" y="1929731"/>
              <a:ext cx="2167170" cy="4511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729053" y="1605208"/>
              <a:ext cx="2167169" cy="33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2700" b="1" dirty="0" err="1">
                  <a:solidFill>
                    <a:srgbClr val="000000"/>
                  </a:solidFill>
                </a:rPr>
                <a:t>Polynucleotide</a:t>
              </a:r>
              <a:endParaRPr lang="vi-VN" sz="27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613410" y="901713"/>
            <a:ext cx="2128935" cy="4177281"/>
            <a:chOff x="6952177" y="1453273"/>
            <a:chExt cx="1926446" cy="5155514"/>
          </a:xfrm>
        </p:grpSpPr>
        <p:pic>
          <p:nvPicPr>
            <p:cNvPr id="8" name="Picture 6" descr="DNA Structure | BioNinja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6" t="12031" b="13099"/>
            <a:stretch>
              <a:fillRect/>
            </a:stretch>
          </p:blipFill>
          <p:spPr bwMode="auto">
            <a:xfrm>
              <a:off x="7066932" y="1498002"/>
              <a:ext cx="1811691" cy="511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952177" y="1453273"/>
              <a:ext cx="1811691" cy="370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000" b="1" dirty="0">
                  <a:solidFill>
                    <a:srgbClr val="000000"/>
                  </a:solidFill>
                </a:rPr>
                <a:t>DNA</a:t>
              </a:r>
              <a:endParaRPr lang="vi-VN" sz="3000" b="1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cleic Acids"/>
          <p:cNvPicPr>
            <a:picLocks noChangeAspect="1" noChangeArrowheads="1" noCrop="1"/>
          </p:cNvPicPr>
          <p:nvPr/>
        </p:nvPicPr>
        <p:blipFill>
          <a:blip r:embed="rId1">
            <a:clrChange>
              <a:clrFrom>
                <a:srgbClr val="F6EEE2"/>
              </a:clrFrom>
              <a:clrTo>
                <a:srgbClr val="F6EE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21" y="3635682"/>
            <a:ext cx="6943633" cy="338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65749" y="1546460"/>
            <a:ext cx="46931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kết cặp đặc hiệu giữa các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phân tử DNA: A chỉ liên kết với T, G chỉ liên kết với C và ngược lại.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Nitrogenous Base&quot; Images – Browse 734 Stock Photos, Vectors, and Video |  Adobe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t="18540" r="21545" b="34498"/>
          <a:stretch>
            <a:fillRect/>
          </a:stretch>
        </p:blipFill>
        <p:spPr bwMode="auto">
          <a:xfrm>
            <a:off x="6064466" y="1115805"/>
            <a:ext cx="5012792" cy="129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Brace 6"/>
          <p:cNvSpPr/>
          <p:nvPr/>
        </p:nvSpPr>
        <p:spPr>
          <a:xfrm rot="16200000">
            <a:off x="7329172" y="1640609"/>
            <a:ext cx="169494" cy="2286001"/>
          </a:xfrm>
          <a:prstGeom prst="leftBrace">
            <a:avLst>
              <a:gd name="adj1" fmla="val 55732"/>
              <a:gd name="adj2" fmla="val 49815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120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0882" y="2971800"/>
            <a:ext cx="228600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5" b="1" dirty="0" err="1">
                <a:solidFill>
                  <a:srgbClr val="000000">
                    <a:lumMod val="95000"/>
                    <a:lumOff val="5000"/>
                  </a:srgbClr>
                </a:solidFill>
              </a:rPr>
              <a:t>Purines</a:t>
            </a:r>
            <a:endParaRPr lang="vi-VN" sz="2135" b="1" dirty="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91256" y="2921000"/>
            <a:ext cx="228600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5" b="1" dirty="0" err="1">
                <a:solidFill>
                  <a:srgbClr val="000000">
                    <a:lumMod val="95000"/>
                    <a:lumOff val="5000"/>
                  </a:srgbClr>
                </a:solidFill>
              </a:rPr>
              <a:t>Pyrimidines</a:t>
            </a:r>
            <a:endParaRPr lang="vi-VN" sz="2135" b="1" dirty="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pic>
        <p:nvPicPr>
          <p:cNvPr id="1028" name="Picture 4" descr="Nitrogenous Base&quot; Images – Browse 734 Stock Photos, Vectors, and Video |  Adobe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4653" r="19934" b="80467"/>
          <a:stretch>
            <a:fillRect/>
          </a:stretch>
        </p:blipFill>
        <p:spPr bwMode="auto">
          <a:xfrm>
            <a:off x="5507627" y="889000"/>
            <a:ext cx="4876800" cy="38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eft Brace 11"/>
          <p:cNvSpPr/>
          <p:nvPr/>
        </p:nvSpPr>
        <p:spPr>
          <a:xfrm rot="16200000">
            <a:off x="9853209" y="1498304"/>
            <a:ext cx="162097" cy="2550237"/>
          </a:xfrm>
          <a:prstGeom prst="leftBrace">
            <a:avLst>
              <a:gd name="adj1" fmla="val 183377"/>
              <a:gd name="adj2" fmla="val 49815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120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5432" y="2362538"/>
            <a:ext cx="133104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65" i="1" dirty="0" err="1">
                <a:solidFill>
                  <a:srgbClr val="000000"/>
                </a:solidFill>
              </a:rPr>
              <a:t>Adenine</a:t>
            </a:r>
            <a:endParaRPr lang="vi-VN" sz="1865" i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82469" y="2362538"/>
            <a:ext cx="133104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65" i="1" dirty="0" err="1">
                <a:solidFill>
                  <a:srgbClr val="000000"/>
                </a:solidFill>
              </a:rPr>
              <a:t>Guanine</a:t>
            </a:r>
            <a:endParaRPr lang="vi-VN" sz="1865" i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13903" y="2402283"/>
            <a:ext cx="133104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1865" i="1" dirty="0" err="1">
                <a:solidFill>
                  <a:srgbClr val="000000"/>
                </a:solidFill>
              </a:rPr>
              <a:t>Thymine</a:t>
            </a:r>
            <a:endParaRPr lang="vi-VN" sz="1865" i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44952" y="2401339"/>
            <a:ext cx="133104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65" i="1" dirty="0" err="1">
                <a:solidFill>
                  <a:srgbClr val="000000"/>
                </a:solidFill>
              </a:rPr>
              <a:t>Cytosine</a:t>
            </a:r>
            <a:endParaRPr lang="vi-VN" sz="1865" i="1" dirty="0">
              <a:solidFill>
                <a:srgbClr val="000000"/>
              </a:solidFill>
            </a:endParaRPr>
          </a:p>
        </p:txBody>
      </p:sp>
      <p:pic>
        <p:nvPicPr>
          <p:cNvPr id="22" name="Picture 21" descr="Hình ảnh Dấu Mũi Tên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9672" flipV="1">
            <a:off x="-243026" y="3492989"/>
            <a:ext cx="1309979" cy="14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5788" y="1185644"/>
            <a:ext cx="649015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65" b="1" dirty="0" err="1">
                <a:solidFill>
                  <a:srgbClr val="2B3499"/>
                </a:solidFill>
                <a:latin typeface="Arial" panose="020B0604020202020204" pitchFamily="34" charset="0"/>
              </a:rPr>
              <a:t>Đặc</a:t>
            </a:r>
            <a:r>
              <a:rPr lang="en-US" sz="2665" b="1" dirty="0">
                <a:solidFill>
                  <a:srgbClr val="2B3499"/>
                </a:solidFill>
                <a:latin typeface="Arial" panose="020B0604020202020204" pitchFamily="34" charset="0"/>
              </a:rPr>
              <a:t> </a:t>
            </a:r>
            <a:r>
              <a:rPr lang="en-US" sz="2665" b="1" dirty="0" err="1">
                <a:solidFill>
                  <a:srgbClr val="2B3499"/>
                </a:solidFill>
                <a:latin typeface="Arial" panose="020B0604020202020204" pitchFamily="34" charset="0"/>
              </a:rPr>
              <a:t>điểm</a:t>
            </a:r>
            <a:endParaRPr lang="en-US" sz="2665" b="1" dirty="0">
              <a:solidFill>
                <a:srgbClr val="2B3499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88" y="4549676"/>
            <a:ext cx="45253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di truyền được mã hóa dưới dạng trình tự các nucleotide.</a:t>
            </a:r>
            <a:endParaRPr lang="vi-VN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: Shape 17"/>
          <p:cNvSpPr/>
          <p:nvPr/>
        </p:nvSpPr>
        <p:spPr>
          <a:xfrm rot="19268658" flipV="1">
            <a:off x="11111840" y="1962089"/>
            <a:ext cx="616264" cy="1503516"/>
          </a:xfrm>
          <a:custGeom>
            <a:avLst/>
            <a:gdLst>
              <a:gd name="connsiteX0" fmla="*/ 0 w 1033480"/>
              <a:gd name="connsiteY0" fmla="*/ 0 h 2120630"/>
              <a:gd name="connsiteX1" fmla="*/ 622571 w 1033480"/>
              <a:gd name="connsiteY1" fmla="*/ 505838 h 2120630"/>
              <a:gd name="connsiteX2" fmla="*/ 953311 w 1033480"/>
              <a:gd name="connsiteY2" fmla="*/ 1070042 h 2120630"/>
              <a:gd name="connsiteX3" fmla="*/ 1031132 w 1033480"/>
              <a:gd name="connsiteY3" fmla="*/ 1595336 h 2120630"/>
              <a:gd name="connsiteX4" fmla="*/ 894945 w 1033480"/>
              <a:gd name="connsiteY4" fmla="*/ 2120630 h 212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480" h="2120630">
                <a:moveTo>
                  <a:pt x="0" y="0"/>
                </a:moveTo>
                <a:cubicBezTo>
                  <a:pt x="231843" y="163749"/>
                  <a:pt x="463686" y="327498"/>
                  <a:pt x="622571" y="505838"/>
                </a:cubicBezTo>
                <a:cubicBezTo>
                  <a:pt x="781456" y="684178"/>
                  <a:pt x="885218" y="888459"/>
                  <a:pt x="953311" y="1070042"/>
                </a:cubicBezTo>
                <a:cubicBezTo>
                  <a:pt x="1021404" y="1251625"/>
                  <a:pt x="1040860" y="1420238"/>
                  <a:pt x="1031132" y="1595336"/>
                </a:cubicBezTo>
                <a:cubicBezTo>
                  <a:pt x="1021404" y="1770434"/>
                  <a:pt x="958174" y="1945532"/>
                  <a:pt x="894945" y="2120630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600" y="147930"/>
            <a:ext cx="86936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9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NUCLEIC ACID</a:t>
            </a:r>
            <a:endParaRPr lang="vi-VN" sz="293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788" y="761583"/>
            <a:ext cx="86936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65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DNA</a:t>
            </a:r>
            <a:endParaRPr lang="vi-VN" sz="2665" b="1" dirty="0">
              <a:solidFill>
                <a:srgbClr val="A63D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7" grpId="0" animBg="1"/>
      <p:bldP spid="10" grpId="0"/>
      <p:bldP spid="11" grpId="0"/>
      <p:bldP spid="12" grpId="0" animBg="1"/>
      <p:bldP spid="13" grpId="0" build="p"/>
      <p:bldP spid="14" grpId="0" build="p"/>
      <p:bldP spid="15" grpId="0" build="p"/>
      <p:bldP spid="16" grpId="0" build="p"/>
      <p:bldP spid="5" grpId="0" build="p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34850" y="1939079"/>
            <a:ext cx="5548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trong tế bào, DNA tổ chức thành những cấu trúc dài gọi là nhiễm sắc thể (</a:t>
            </a:r>
            <a:r>
              <a:rPr lang="vi-VN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chromosome</a:t>
            </a:r>
            <a:r>
              <a:rPr lang="vi-VN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vi-VN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Hình ảnh Dấu Mũi Tên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9672" flipV="1">
            <a:off x="-99811" y="4068627"/>
            <a:ext cx="1309979" cy="14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5768" y="1383643"/>
            <a:ext cx="6490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2B3499"/>
                </a:solidFill>
                <a:latin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rgbClr val="2B3499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B3499"/>
                </a:solidFill>
                <a:latin typeface="Arial" panose="020B0604020202020204" pitchFamily="34" charset="0"/>
              </a:rPr>
              <a:t>điểm</a:t>
            </a:r>
            <a:endParaRPr lang="en-US" sz="3600" b="1" dirty="0">
              <a:solidFill>
                <a:srgbClr val="2B3499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015" y="5041037"/>
            <a:ext cx="47972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giữ, bảo quản và truyền đạt thông tin di truyền.</a:t>
            </a:r>
            <a:endParaRPr lang="vi-VN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600" y="147930"/>
            <a:ext cx="86936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9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NUCLEIC ACID</a:t>
            </a:r>
            <a:endParaRPr lang="vi-VN" sz="293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7384" y="939800"/>
            <a:ext cx="86936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65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DNA</a:t>
            </a:r>
            <a:endParaRPr lang="vi-VN" sz="2665" b="1" dirty="0">
              <a:solidFill>
                <a:srgbClr val="A63D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he Biological Approach - Psychology: AQA A Lev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9923"/>
          <a:stretch>
            <a:fillRect/>
          </a:stretch>
        </p:blipFill>
        <p:spPr bwMode="auto">
          <a:xfrm>
            <a:off x="6309038" y="833487"/>
            <a:ext cx="5480401" cy="53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02400" y="5977181"/>
            <a:ext cx="4318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5" b="1" dirty="0"/>
              <a:t>Hình. </a:t>
            </a:r>
            <a:r>
              <a:rPr lang="vi-VN" sz="2135" i="1" dirty="0"/>
              <a:t>Bộ nhiễm sắc thể của người</a:t>
            </a:r>
            <a:endParaRPr lang="vi-VN" sz="2135" b="1" dirty="0"/>
          </a:p>
        </p:txBody>
      </p:sp>
      <p:pic>
        <p:nvPicPr>
          <p:cNvPr id="2054" name="Picture 6" descr="DNA, Chromosomes And Genes Cut And Stick Worksheet Beyond, 48% O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0861" y="-216627"/>
            <a:ext cx="50736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9578" y="4505201"/>
            <a:ext cx="4980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 NĂNG CỦA DNA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5" grpId="0" build="p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4"/>
          <p:cNvSpPr txBox="1"/>
          <p:nvPr/>
        </p:nvSpPr>
        <p:spPr>
          <a:xfrm>
            <a:off x="378542" y="1769927"/>
            <a:ext cx="4963731" cy="4964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vi-VN" sz="29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DNA được cấu tạo theo nguyên tắc đa phân, đơn phân là </a:t>
            </a:r>
            <a:r>
              <a:rPr lang="vi-VN" sz="29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nucleotide</a:t>
            </a:r>
            <a:r>
              <a:rPr lang="vi-VN" sz="29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vi-VN" sz="293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vi-VN" sz="29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Thành phần, số lượng và trật tự sắp xếp các nucleotide trên mạch đơn DNA quy định </a:t>
            </a:r>
            <a:r>
              <a:rPr lang="vi-VN" sz="29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 đặc thù cá thể</a:t>
            </a:r>
            <a:r>
              <a:rPr lang="vi-VN" sz="29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vi-VN" sz="29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Các liên kết hóa học giữa các nucleotide tạo nên </a:t>
            </a:r>
            <a:r>
              <a:rPr lang="vi-VN" sz="29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 bền vững</a:t>
            </a:r>
            <a:r>
              <a:rPr lang="vi-VN" sz="29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9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ổn định thông tin di truyền</a:t>
            </a:r>
            <a:r>
              <a:rPr lang="vi-VN" sz="29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tế bào, cơ thể.</a:t>
            </a:r>
            <a:endParaRPr lang="vi-VN" sz="293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1870" y="166669"/>
            <a:ext cx="65385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CHỨC NĂNG CỦA DNA</a:t>
            </a:r>
            <a:endParaRPr lang="en-US" sz="4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69200" y="597556"/>
            <a:ext cx="485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vi-VN" sz="3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thông tin di truyền</a:t>
            </a:r>
            <a:endParaRPr lang="vi-VN" sz="32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260949" y="905332"/>
            <a:ext cx="3320103" cy="2623972"/>
            <a:chOff x="1493172" y="387025"/>
            <a:chExt cx="4280329" cy="3766491"/>
          </a:xfrm>
        </p:grpSpPr>
        <p:sp>
          <p:nvSpPr>
            <p:cNvPr id="46" name="TextBox 11"/>
            <p:cNvSpPr txBox="1"/>
            <p:nvPr/>
          </p:nvSpPr>
          <p:spPr>
            <a:xfrm>
              <a:off x="1839729" y="1999673"/>
              <a:ext cx="2056864" cy="2153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  <a:defRPr/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AutoShape 15"/>
            <p:cNvSpPr/>
            <p:nvPr/>
          </p:nvSpPr>
          <p:spPr>
            <a:xfrm rot="5394038">
              <a:off x="3194468" y="1306448"/>
              <a:ext cx="602792" cy="0"/>
            </a:xfrm>
            <a:prstGeom prst="line">
              <a:avLst/>
            </a:prstGeom>
            <a:ln w="92075" cap="flat">
              <a:solidFill>
                <a:srgbClr val="2952A1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pPr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" name="TextBox 24"/>
            <p:cNvSpPr txBox="1"/>
            <p:nvPr/>
          </p:nvSpPr>
          <p:spPr>
            <a:xfrm>
              <a:off x="1493172" y="387025"/>
              <a:ext cx="4280329" cy="607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65"/>
                </a:lnSpc>
                <a:defRPr/>
              </a:pPr>
              <a:r>
                <a:rPr lang="en-US" sz="2800" b="1" dirty="0" err="1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800" b="1" dirty="0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2800" b="1" dirty="0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 học</a:t>
              </a:r>
              <a:endParaRPr lang="en-US" sz="2800" b="1" dirty="0">
                <a:solidFill>
                  <a:srgbClr val="D61F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4" descr="Äáº·c San XuÃ¢n - 20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02" y="1598638"/>
            <a:ext cx="6292029" cy="494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4"/>
          <p:cNvSpPr txBox="1"/>
          <p:nvPr/>
        </p:nvSpPr>
        <p:spPr>
          <a:xfrm>
            <a:off x="385850" y="1751119"/>
            <a:ext cx="5562239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Các nucleotide trên hai mạch đơn của DNA liên kết nhau bằng các liên kết hydrogen theo 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 tắc bổ sung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40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Đây là các </a:t>
            </a:r>
            <a:r>
              <a:rPr lang="vi-VN" sz="4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 kết yếu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có thể bị phá vỡ ở những điều kiện nhất định.</a:t>
            </a:r>
            <a:endParaRPr lang="vi-VN" sz="40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1870" y="166669"/>
            <a:ext cx="66401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CHỨC NĂNG CỦA DNA</a:t>
            </a:r>
            <a:endParaRPr lang="en-US" sz="4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649968" y="985632"/>
            <a:ext cx="3320103" cy="2569399"/>
            <a:chOff x="1428030" y="465360"/>
            <a:chExt cx="4280329" cy="3688156"/>
          </a:xfrm>
        </p:grpSpPr>
        <p:sp>
          <p:nvSpPr>
            <p:cNvPr id="46" name="TextBox 11"/>
            <p:cNvSpPr txBox="1"/>
            <p:nvPr/>
          </p:nvSpPr>
          <p:spPr>
            <a:xfrm>
              <a:off x="1839729" y="1999673"/>
              <a:ext cx="2056864" cy="2153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  <a:defRPr/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AutoShape 15"/>
            <p:cNvSpPr/>
            <p:nvPr/>
          </p:nvSpPr>
          <p:spPr>
            <a:xfrm rot="5394038">
              <a:off x="3082847" y="1357240"/>
              <a:ext cx="602792" cy="0"/>
            </a:xfrm>
            <a:prstGeom prst="line">
              <a:avLst/>
            </a:prstGeom>
            <a:ln w="92075" cap="flat">
              <a:solidFill>
                <a:srgbClr val="2952A1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pPr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" name="TextBox 24"/>
            <p:cNvSpPr txBox="1"/>
            <p:nvPr/>
          </p:nvSpPr>
          <p:spPr>
            <a:xfrm>
              <a:off x="1428030" y="465360"/>
              <a:ext cx="4280329" cy="607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65"/>
                </a:lnSpc>
                <a:defRPr/>
              </a:pPr>
              <a:r>
                <a:rPr lang="en-US" sz="2800" b="1" dirty="0" err="1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800" b="1" dirty="0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2800" b="1" dirty="0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 học</a:t>
              </a:r>
              <a:endParaRPr lang="en-US" sz="2800" b="1" dirty="0">
                <a:solidFill>
                  <a:srgbClr val="D61F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351947" y="1309992"/>
            <a:ext cx="5388843" cy="5365553"/>
            <a:chOff x="6956582" y="1628851"/>
            <a:chExt cx="4616326" cy="5201060"/>
          </a:xfrm>
        </p:grpSpPr>
        <p:pic>
          <p:nvPicPr>
            <p:cNvPr id="3" name="Picture 2" descr="Thành phần cấu tạo nào giúp nhận biết đầu 5' và đầu 3' của chuỗi  polynucleotide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6582" y="1628851"/>
              <a:ext cx="4616326" cy="520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000199" y="1901289"/>
              <a:ext cx="2256817" cy="405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b="1" dirty="0">
                  <a:solidFill>
                    <a:sysClr val="windowText" lastClr="000000"/>
                  </a:solidFill>
                </a:rPr>
                <a:t>Liên kết </a:t>
              </a:r>
              <a:r>
                <a:rPr lang="vi-VN" b="1" dirty="0" err="1">
                  <a:solidFill>
                    <a:sysClr val="windowText" lastClr="000000"/>
                  </a:solidFill>
                </a:rPr>
                <a:t>Hydrogen</a:t>
              </a:r>
              <a:endParaRPr lang="vi-VN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642141" y="1628851"/>
              <a:ext cx="549440" cy="405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32662" y="1806833"/>
              <a:ext cx="439642" cy="188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332662" y="6046798"/>
              <a:ext cx="439642" cy="188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011786" y="6520134"/>
              <a:ext cx="549440" cy="210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82478" y="610674"/>
            <a:ext cx="485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vi-VN" sz="3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thông tin di truyền</a:t>
            </a:r>
            <a:endParaRPr lang="vi-VN" sz="32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5600" y="147930"/>
            <a:ext cx="86936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9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NUCLEIC ACID</a:t>
            </a:r>
            <a:endParaRPr lang="vi-VN" sz="293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600" y="721803"/>
            <a:ext cx="86936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65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RNA</a:t>
            </a:r>
            <a:endParaRPr lang="vi-VN" sz="2665" b="1" dirty="0">
              <a:solidFill>
                <a:srgbClr val="A63D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4883" t="26691" r="54700" b="9515"/>
          <a:stretch>
            <a:fillRect/>
          </a:stretch>
        </p:blipFill>
        <p:spPr>
          <a:xfrm>
            <a:off x="2485547" y="2716654"/>
            <a:ext cx="3363411" cy="4067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40" t="1227" r="47363" b="76690"/>
          <a:stretch>
            <a:fillRect/>
          </a:stretch>
        </p:blipFill>
        <p:spPr>
          <a:xfrm>
            <a:off x="946893" y="1452431"/>
            <a:ext cx="4498251" cy="1472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528" t="34351" r="3655" b="11200"/>
          <a:stretch>
            <a:fillRect/>
          </a:stretch>
        </p:blipFill>
        <p:spPr>
          <a:xfrm>
            <a:off x="5879242" y="2690070"/>
            <a:ext cx="4920643" cy="41205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72341" y="1030560"/>
            <a:ext cx="3957608" cy="940354"/>
          </a:xfrm>
          <a:prstGeom prst="rect">
            <a:avLst/>
          </a:prstGeom>
          <a:solidFill>
            <a:schemeClr val="bg1"/>
          </a:solidFill>
          <a:ln>
            <a:solidFill>
              <a:srgbClr val="FEF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RNA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33.3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15967" y="316880"/>
            <a:ext cx="11560064" cy="6266011"/>
            <a:chOff x="236975" y="237660"/>
            <a:chExt cx="8670048" cy="4699508"/>
          </a:xfrm>
          <a:solidFill>
            <a:schemeClr val="bg1"/>
          </a:solidFill>
        </p:grpSpPr>
        <p:grpSp>
          <p:nvGrpSpPr>
            <p:cNvPr id="24" name="Group 23"/>
            <p:cNvGrpSpPr/>
            <p:nvPr/>
          </p:nvGrpSpPr>
          <p:grpSpPr>
            <a:xfrm>
              <a:off x="236975" y="237660"/>
              <a:ext cx="8670048" cy="4699508"/>
              <a:chOff x="236975" y="200722"/>
              <a:chExt cx="8670048" cy="4699508"/>
            </a:xfrm>
            <a:grpFill/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36975" y="446943"/>
                <a:ext cx="8670048" cy="4453287"/>
              </a:xfrm>
              <a:prstGeom prst="roundRect">
                <a:avLst>
                  <a:gd name="adj" fmla="val 3864"/>
                </a:avLst>
              </a:prstGeom>
              <a:grpFill/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pt-BR" sz="2400">
                    <a:solidFill>
                      <a:srgbClr val="000000"/>
                    </a:solidFill>
                  </a:rPr>
                  <a:t>Câu 3. Trình bày cấu trúc của RNA. </a:t>
                </a:r>
                <a:endParaRPr lang="pt-BR" sz="24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400">
                    <a:solidFill>
                      <a:srgbClr val="000000"/>
                    </a:solidFill>
                  </a:rPr>
                  <a:t>………………………………………………………</a:t>
                </a:r>
                <a:r>
                  <a:rPr lang="en-US" sz="2400">
                    <a:solidFill>
                      <a:srgbClr val="000000"/>
                    </a:solidFill>
                  </a:rPr>
                  <a:t>……………………………………….</a:t>
                </a:r>
                <a:endParaRPr lang="vi-VN" sz="24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400">
                    <a:solidFill>
                      <a:srgbClr val="000000"/>
                    </a:solidFill>
                  </a:rPr>
                  <a:t>………………………………………………………</a:t>
                </a:r>
                <a:r>
                  <a:rPr lang="en-US" sz="2400">
                    <a:solidFill>
                      <a:srgbClr val="000000"/>
                    </a:solidFill>
                  </a:rPr>
                  <a:t>……………………………………….</a:t>
                </a:r>
                <a:endParaRPr lang="vi-VN" sz="24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400">
                    <a:solidFill>
                      <a:srgbClr val="000000"/>
                    </a:solidFill>
                  </a:rPr>
                  <a:t>………………………………………………………</a:t>
                </a:r>
                <a:r>
                  <a:rPr lang="en-US" sz="2400">
                    <a:solidFill>
                      <a:srgbClr val="000000"/>
                    </a:solidFill>
                  </a:rPr>
                  <a:t>……………………………………….</a:t>
                </a:r>
                <a:endParaRPr lang="en-US" sz="24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400">
                    <a:solidFill>
                      <a:srgbClr val="000000"/>
                    </a:solidFill>
                  </a:rPr>
                  <a:t>………………………………………………………</a:t>
                </a:r>
                <a:endParaRPr lang="en-US" sz="24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400">
                    <a:solidFill>
                      <a:srgbClr val="000000"/>
                    </a:solidFill>
                  </a:rPr>
                  <a:t>Câu </a:t>
                </a:r>
                <a:r>
                  <a:rPr lang="en-US" sz="2400">
                    <a:solidFill>
                      <a:srgbClr val="000000"/>
                    </a:solidFill>
                  </a:rPr>
                  <a:t>4</a:t>
                </a:r>
                <a:r>
                  <a:rPr lang="vi-VN" sz="2400">
                    <a:solidFill>
                      <a:srgbClr val="000000"/>
                    </a:solidFill>
                  </a:rPr>
                  <a:t>. Phân biệt các loại RNA được </a:t>
                </a:r>
                <a:endParaRPr lang="en-US" sz="24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400">
                    <a:solidFill>
                      <a:srgbClr val="000000"/>
                    </a:solidFill>
                  </a:rPr>
                  <a:t>thể hiện trong hình 33.3</a:t>
                </a:r>
                <a:endParaRPr lang="en-US" sz="24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400">
                    <a:solidFill>
                      <a:srgbClr val="000000"/>
                    </a:solidFill>
                  </a:rPr>
                  <a:t>.………………………………………………………</a:t>
                </a:r>
                <a:endParaRPr lang="en-US" sz="24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400">
                    <a:solidFill>
                      <a:srgbClr val="000000"/>
                    </a:solidFill>
                  </a:rPr>
                  <a:t>…………………………………………………………</a:t>
                </a:r>
                <a:endParaRPr lang="en-US" sz="24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400">
                    <a:solidFill>
                      <a:srgbClr val="000000"/>
                    </a:solidFill>
                  </a:rPr>
                  <a:t>……………………………………………………….</a:t>
                </a:r>
                <a:endParaRPr lang="vi-VN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2375209" y="200722"/>
                <a:ext cx="4393581" cy="492443"/>
              </a:xfrm>
              <a:prstGeom prst="roundRect">
                <a:avLst/>
              </a:prstGeom>
              <a:grpFill/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accent4"/>
                    </a:solidFill>
                  </a:rPr>
                  <a:t>PHIẾU HỌC TẬP SỐ 2</a:t>
                </a:r>
                <a:endParaRPr lang="en-US" sz="3200" b="1">
                  <a:solidFill>
                    <a:schemeClr val="accent4"/>
                  </a:solidFill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0" contrast="-4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5262166" y="2322790"/>
              <a:ext cx="3533597" cy="2445666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28" y="743134"/>
            <a:ext cx="3032249" cy="559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TextBox 147"/>
          <p:cNvSpPr txBox="1"/>
          <p:nvPr/>
        </p:nvSpPr>
        <p:spPr>
          <a:xfrm>
            <a:off x="348104" y="214592"/>
            <a:ext cx="86936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9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NUCLEIC ACID</a:t>
            </a:r>
            <a:endParaRPr lang="vi-VN" sz="293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2919" y="1878061"/>
            <a:ext cx="63160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4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RNA thường 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cấu trúc </a:t>
            </a:r>
            <a:r>
              <a:rPr lang="vi-VN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đơn 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gập vào trong và không có cấu trúc kép như DNA.</a:t>
            </a:r>
            <a:endParaRPr lang="vi-VN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endParaRPr lang="vi-VN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RNA sử dụng base nitrous là Adenine (A), Guanine (G), Cytosine (C) và Uracil (U).</a:t>
            </a:r>
            <a:endParaRPr lang="vi-VN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8104" y="1262507"/>
            <a:ext cx="6490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2B3499"/>
                </a:solidFill>
                <a:latin typeface="Arial" panose="020B0604020202020204" pitchFamily="34" charset="0"/>
              </a:rPr>
              <a:t>Cấu</a:t>
            </a:r>
            <a:r>
              <a:rPr lang="en-US" sz="3600" b="1" dirty="0">
                <a:solidFill>
                  <a:srgbClr val="2B3499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B3499"/>
                </a:solidFill>
                <a:latin typeface="Arial" panose="020B0604020202020204" pitchFamily="34" charset="0"/>
              </a:rPr>
              <a:t>trúc</a:t>
            </a:r>
            <a:endParaRPr lang="en-US" sz="3600" b="1" dirty="0">
              <a:solidFill>
                <a:srgbClr val="2B3499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8104" y="722863"/>
            <a:ext cx="8693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RNA</a:t>
            </a:r>
            <a:endParaRPr lang="vi-VN" sz="3200" b="1" dirty="0">
              <a:solidFill>
                <a:srgbClr val="A63D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61200" y="6325787"/>
            <a:ext cx="3509777" cy="37965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vi-VN" sz="18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Hình. </a:t>
            </a:r>
            <a:r>
              <a:rPr lang="vi-VN" sz="1865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vòng cặp tóc </a:t>
            </a:r>
            <a:r>
              <a:rPr lang="vi-VN" sz="1865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</a:t>
            </a:r>
            <a:r>
              <a:rPr lang="vi-VN" sz="1865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865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NA Sequenci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13430" r="3922"/>
          <a:stretch>
            <a:fillRect/>
          </a:stretch>
        </p:blipFill>
        <p:spPr bwMode="auto">
          <a:xfrm>
            <a:off x="7366000" y="963280"/>
            <a:ext cx="4216400" cy="552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0843" y="6306735"/>
            <a:ext cx="4170491" cy="420564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13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Hình. </a:t>
            </a:r>
            <a:r>
              <a:rPr lang="vi-VN" sz="2135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RNA</a:t>
            </a:r>
            <a:endParaRPr lang="vi-VN" sz="2135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14" grpId="0"/>
      <p:bldP spid="4" grpId="0" animBg="1"/>
      <p:bldP spid="4" grpId="1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060055" y="70796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4800" b="1" dirty="0">
                <a:solidFill>
                  <a:srgbClr val="E54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  <a:endParaRPr lang="en-US" sz="4800" b="1" dirty="0">
              <a:solidFill>
                <a:srgbClr val="E54E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06769" y="2014579"/>
            <a:ext cx="3812996" cy="1847216"/>
            <a:chOff x="133432" y="1473764"/>
            <a:chExt cx="2859747" cy="1385412"/>
          </a:xfrm>
        </p:grpSpPr>
        <p:sp>
          <p:nvSpPr>
            <p:cNvPr id="2667" name="Google Shape;2667;p73">
              <a:hlinkClick r:id="rId1" action="ppaction://hlinksldjump"/>
            </p:cNvPr>
            <p:cNvSpPr/>
            <p:nvPr/>
          </p:nvSpPr>
          <p:spPr>
            <a:xfrm flipH="1">
              <a:off x="1087414" y="1473764"/>
              <a:ext cx="815400" cy="815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4800" b="1">
                  <a:solidFill>
                    <a:schemeClr val="accent5"/>
                  </a:solidFill>
                </a:rPr>
                <a:t>I</a:t>
              </a:r>
              <a:endParaRPr sz="4800" b="1">
                <a:solidFill>
                  <a:schemeClr val="accent5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3432" y="2289164"/>
              <a:ext cx="2859747" cy="5700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 truyền và biến dị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28272" y="2014579"/>
            <a:ext cx="2535457" cy="1847216"/>
            <a:chOff x="544317" y="1473764"/>
            <a:chExt cx="1901593" cy="1385412"/>
          </a:xfrm>
        </p:grpSpPr>
        <p:sp>
          <p:nvSpPr>
            <p:cNvPr id="2624" name="Google Shape;2667;p73">
              <a:hlinkClick r:id="rId1" action="ppaction://hlinksldjump"/>
            </p:cNvPr>
            <p:cNvSpPr/>
            <p:nvPr/>
          </p:nvSpPr>
          <p:spPr>
            <a:xfrm flipH="1">
              <a:off x="1087414" y="1473764"/>
              <a:ext cx="815400" cy="815400"/>
            </a:xfrm>
            <a:prstGeom prst="ellipse">
              <a:avLst/>
            </a:prstGeom>
            <a:solidFill>
              <a:srgbClr val="E54E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II</a:t>
              </a:r>
              <a:endParaRPr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625" name="TextBox 2624"/>
            <p:cNvSpPr txBox="1"/>
            <p:nvPr/>
          </p:nvSpPr>
          <p:spPr>
            <a:xfrm>
              <a:off x="544317" y="2289164"/>
              <a:ext cx="1901593" cy="5700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Nucleic acid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26" name="Group 2625"/>
          <p:cNvGrpSpPr/>
          <p:nvPr/>
        </p:nvGrpSpPr>
        <p:grpSpPr>
          <a:xfrm>
            <a:off x="8087858" y="2014579"/>
            <a:ext cx="3433545" cy="1847216"/>
            <a:chOff x="212354" y="1473764"/>
            <a:chExt cx="2575159" cy="1385412"/>
          </a:xfrm>
        </p:grpSpPr>
        <p:sp>
          <p:nvSpPr>
            <p:cNvPr id="2627" name="Google Shape;2667;p73">
              <a:hlinkClick r:id="rId1" action="ppaction://hlinksldjump"/>
            </p:cNvPr>
            <p:cNvSpPr/>
            <p:nvPr/>
          </p:nvSpPr>
          <p:spPr>
            <a:xfrm flipH="1">
              <a:off x="1087414" y="1473764"/>
              <a:ext cx="945747" cy="815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4800" b="1">
                  <a:solidFill>
                    <a:schemeClr val="accent5"/>
                  </a:solidFill>
                </a:rPr>
                <a:t>III</a:t>
              </a:r>
              <a:endParaRPr sz="4800" b="1">
                <a:solidFill>
                  <a:schemeClr val="accent5"/>
                </a:solidFill>
              </a:endParaRPr>
            </a:p>
          </p:txBody>
        </p:sp>
        <p:sp>
          <p:nvSpPr>
            <p:cNvPr id="2628" name="TextBox 2627"/>
            <p:cNvSpPr txBox="1"/>
            <p:nvPr/>
          </p:nvSpPr>
          <p:spPr>
            <a:xfrm>
              <a:off x="212354" y="2289164"/>
              <a:ext cx="2575159" cy="5700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 và hệ gene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29" name="Rectangle: Rounded Corners 2628"/>
          <p:cNvSpPr/>
          <p:nvPr/>
        </p:nvSpPr>
        <p:spPr>
          <a:xfrm>
            <a:off x="4589347" y="4163122"/>
            <a:ext cx="2774381" cy="86177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DNA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30" name="Rectangle: Rounded Corners 2629"/>
          <p:cNvSpPr/>
          <p:nvPr/>
        </p:nvSpPr>
        <p:spPr>
          <a:xfrm>
            <a:off x="4589347" y="5328521"/>
            <a:ext cx="2774381" cy="86177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RNA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29" grpId="0" animBg="1"/>
      <p:bldP spid="26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565354" y="1611279"/>
            <a:ext cx="3202190" cy="1524551"/>
            <a:chOff x="1075803" y="1697859"/>
            <a:chExt cx="4632557" cy="2455657"/>
          </a:xfrm>
        </p:grpSpPr>
        <p:grpSp>
          <p:nvGrpSpPr>
            <p:cNvPr id="42" name="Group 9"/>
            <p:cNvGrpSpPr/>
            <p:nvPr/>
          </p:nvGrpSpPr>
          <p:grpSpPr>
            <a:xfrm>
              <a:off x="1428030" y="1697859"/>
              <a:ext cx="4280330" cy="2455657"/>
              <a:chOff x="-162689" y="-157335"/>
              <a:chExt cx="1691435" cy="970135"/>
            </a:xfrm>
          </p:grpSpPr>
          <p:sp>
            <p:nvSpPr>
              <p:cNvPr id="45" name="Freeform 10"/>
              <p:cNvSpPr/>
              <p:nvPr/>
            </p:nvSpPr>
            <p:spPr>
              <a:xfrm>
                <a:off x="-162689" y="-157335"/>
                <a:ext cx="1691435" cy="405387"/>
              </a:xfrm>
              <a:custGeom>
                <a:avLst/>
                <a:gdLst/>
                <a:ahLst/>
                <a:cxnLst/>
                <a:rect l="l" t="t" r="r" b="b"/>
                <a:pathLst>
                  <a:path w="1322695" h="297864">
                    <a:moveTo>
                      <a:pt x="78620" y="0"/>
                    </a:moveTo>
                    <a:lnTo>
                      <a:pt x="1244075" y="0"/>
                    </a:lnTo>
                    <a:cubicBezTo>
                      <a:pt x="1287495" y="0"/>
                      <a:pt x="1322695" y="35199"/>
                      <a:pt x="1322695" y="78620"/>
                    </a:cubicBezTo>
                    <a:lnTo>
                      <a:pt x="1322695" y="219244"/>
                    </a:lnTo>
                    <a:cubicBezTo>
                      <a:pt x="1322695" y="262665"/>
                      <a:pt x="1287495" y="297864"/>
                      <a:pt x="1244075" y="297864"/>
                    </a:cubicBezTo>
                    <a:lnTo>
                      <a:pt x="78620" y="297864"/>
                    </a:lnTo>
                    <a:cubicBezTo>
                      <a:pt x="35199" y="297864"/>
                      <a:pt x="0" y="262665"/>
                      <a:pt x="0" y="219244"/>
                    </a:cubicBezTo>
                    <a:lnTo>
                      <a:pt x="0" y="78620"/>
                    </a:lnTo>
                    <a:cubicBezTo>
                      <a:pt x="0" y="35199"/>
                      <a:pt x="35199" y="0"/>
                      <a:pt x="7862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pPr>
                  <a:defRPr/>
                </a:pPr>
                <a:endParaRPr lang="vi-VN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0"/>
                  </a:lnSpc>
                  <a:defRPr/>
                </a:pPr>
                <a:endParaRPr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" name="AutoShape 15"/>
            <p:cNvSpPr/>
            <p:nvPr/>
          </p:nvSpPr>
          <p:spPr>
            <a:xfrm rot="5394038">
              <a:off x="2915151" y="3025281"/>
              <a:ext cx="602571" cy="0"/>
            </a:xfrm>
            <a:prstGeom prst="line">
              <a:avLst/>
            </a:prstGeom>
            <a:ln w="92075" cap="flat">
              <a:solidFill>
                <a:srgbClr val="2952A1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pPr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" name="TextBox 24"/>
            <p:cNvSpPr txBox="1"/>
            <p:nvPr/>
          </p:nvSpPr>
          <p:spPr>
            <a:xfrm>
              <a:off x="1075803" y="1902086"/>
              <a:ext cx="4280329" cy="6816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65"/>
                </a:lnSpc>
                <a:defRPr/>
              </a:pPr>
              <a:r>
                <a:rPr lang="en-US" sz="2800" b="1" dirty="0" err="1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800" b="1" dirty="0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endParaRPr lang="en-US" sz="2800" b="1" dirty="0">
                <a:solidFill>
                  <a:srgbClr val="D61F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772400" y="3161229"/>
            <a:ext cx="2958717" cy="2234624"/>
            <a:chOff x="1532210" y="791839"/>
            <a:chExt cx="4280329" cy="3599403"/>
          </a:xfrm>
        </p:grpSpPr>
        <p:sp>
          <p:nvSpPr>
            <p:cNvPr id="8" name="TextBox 11"/>
            <p:cNvSpPr txBox="1"/>
            <p:nvPr/>
          </p:nvSpPr>
          <p:spPr>
            <a:xfrm>
              <a:off x="2285681" y="2237398"/>
              <a:ext cx="2056864" cy="2153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  <a:defRPr/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15"/>
            <p:cNvSpPr/>
            <p:nvPr/>
          </p:nvSpPr>
          <p:spPr>
            <a:xfrm rot="5394038">
              <a:off x="3292709" y="1772666"/>
              <a:ext cx="763146" cy="2627"/>
            </a:xfrm>
            <a:prstGeom prst="line">
              <a:avLst/>
            </a:prstGeom>
            <a:ln w="92075" cap="flat">
              <a:solidFill>
                <a:srgbClr val="2952A1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pPr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" name="TextBox 24"/>
            <p:cNvSpPr txBox="1"/>
            <p:nvPr/>
          </p:nvSpPr>
          <p:spPr>
            <a:xfrm>
              <a:off x="1532210" y="791839"/>
              <a:ext cx="4280329" cy="681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65"/>
                </a:lnSpc>
                <a:defRPr/>
              </a:pPr>
              <a:r>
                <a:rPr lang="vi-VN" sz="2800" b="1" dirty="0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 năng</a:t>
              </a:r>
              <a:endParaRPr lang="en-US" sz="2800" b="1" dirty="0">
                <a:solidFill>
                  <a:srgbClr val="D61F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24"/>
          <p:cNvSpPr txBox="1"/>
          <p:nvPr/>
        </p:nvSpPr>
        <p:spPr>
          <a:xfrm>
            <a:off x="6389315" y="3903345"/>
            <a:ext cx="5337211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quy định trình tự </a:t>
            </a:r>
            <a:r>
              <a:rPr lang="vi-VN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</a:t>
            </a:r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polypeptide =&gt;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protein,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di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ribosome.</a:t>
            </a:r>
            <a:endParaRPr lang="vi-VN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24"/>
          <p:cNvSpPr txBox="1"/>
          <p:nvPr/>
        </p:nvSpPr>
        <p:spPr>
          <a:xfrm>
            <a:off x="695724" y="2793125"/>
            <a:ext cx="452765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polynucleotide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nucleotide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U, G, C.</a:t>
            </a:r>
            <a:endParaRPr lang="vi-VN" sz="4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3957" y="218705"/>
            <a:ext cx="6148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 BIỆT CÁC LOẠI RNA</a:t>
            </a:r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2206" y="834259"/>
            <a:ext cx="485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6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</a:t>
            </a:r>
            <a:endParaRPr lang="vi-VN" sz="36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e Structure of mRNA, tRNA and DNA – genetic control and protein func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98800" y="-3556001"/>
            <a:ext cx="2139950" cy="35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6619965" y="250458"/>
            <a:ext cx="5318035" cy="2885372"/>
            <a:chOff x="8786435" y="328056"/>
            <a:chExt cx="9631268" cy="4993314"/>
          </a:xfrm>
        </p:grpSpPr>
        <p:grpSp>
          <p:nvGrpSpPr>
            <p:cNvPr id="21" name="Group 20"/>
            <p:cNvGrpSpPr/>
            <p:nvPr/>
          </p:nvGrpSpPr>
          <p:grpSpPr>
            <a:xfrm>
              <a:off x="8786435" y="328056"/>
              <a:ext cx="9631268" cy="4993314"/>
              <a:chOff x="8786434" y="328056"/>
              <a:chExt cx="9207101" cy="4773406"/>
            </a:xfrm>
          </p:grpSpPr>
          <p:pic>
            <p:nvPicPr>
              <p:cNvPr id="33" name="Picture 2" descr="Translation: DNA to mRNA to Protein | Learn Science at Scitable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86434" y="328056"/>
                <a:ext cx="8441653" cy="4773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4828991" y="958987"/>
                <a:ext cx="3164544" cy="763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mRNA</a:t>
                </a:r>
                <a:endParaRPr lang="en-US" sz="2400" dirty="0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H="1">
              <a:off x="14700520" y="1536159"/>
              <a:ext cx="954745" cy="26776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4"/>
          <p:cNvSpPr txBox="1"/>
          <p:nvPr/>
        </p:nvSpPr>
        <p:spPr>
          <a:xfrm>
            <a:off x="516863" y="2794121"/>
            <a:ext cx="5215763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polynucleotide,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1119" y="885467"/>
            <a:ext cx="485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600" b="1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tRNA</a:t>
            </a:r>
            <a:endParaRPr lang="vi-VN" sz="36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314790" y="1697883"/>
            <a:ext cx="3320103" cy="1566371"/>
            <a:chOff x="1428028" y="1905123"/>
            <a:chExt cx="4280329" cy="2248393"/>
          </a:xfrm>
        </p:grpSpPr>
        <p:sp>
          <p:nvSpPr>
            <p:cNvPr id="46" name="TextBox 11"/>
            <p:cNvSpPr txBox="1"/>
            <p:nvPr/>
          </p:nvSpPr>
          <p:spPr>
            <a:xfrm>
              <a:off x="1839729" y="1999673"/>
              <a:ext cx="2056864" cy="2153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  <a:defRPr/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AutoShape 15"/>
            <p:cNvSpPr/>
            <p:nvPr/>
          </p:nvSpPr>
          <p:spPr>
            <a:xfrm rot="5394038">
              <a:off x="3266438" y="3025282"/>
              <a:ext cx="602571" cy="0"/>
            </a:xfrm>
            <a:prstGeom prst="line">
              <a:avLst/>
            </a:prstGeom>
            <a:ln w="92075" cap="flat">
              <a:solidFill>
                <a:srgbClr val="2952A1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pPr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" name="TextBox 24"/>
            <p:cNvSpPr txBox="1"/>
            <p:nvPr/>
          </p:nvSpPr>
          <p:spPr>
            <a:xfrm>
              <a:off x="1428028" y="1905123"/>
              <a:ext cx="4280329" cy="607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65"/>
                </a:lnSpc>
                <a:defRPr/>
              </a:pPr>
              <a:r>
                <a:rPr lang="en-US" sz="2800" b="1" dirty="0" err="1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800" b="1" dirty="0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endParaRPr lang="en-US" sz="2800" b="1" dirty="0">
                <a:solidFill>
                  <a:srgbClr val="D61F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440391" y="3285335"/>
            <a:ext cx="3320103" cy="1566370"/>
            <a:chOff x="1428028" y="1905123"/>
            <a:chExt cx="4280329" cy="2248393"/>
          </a:xfrm>
        </p:grpSpPr>
        <p:sp>
          <p:nvSpPr>
            <p:cNvPr id="8" name="TextBox 11"/>
            <p:cNvSpPr txBox="1"/>
            <p:nvPr/>
          </p:nvSpPr>
          <p:spPr>
            <a:xfrm>
              <a:off x="1839729" y="1999673"/>
              <a:ext cx="2056864" cy="2153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  <a:defRPr/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15"/>
            <p:cNvSpPr/>
            <p:nvPr/>
          </p:nvSpPr>
          <p:spPr>
            <a:xfrm rot="5394038">
              <a:off x="3184962" y="3104259"/>
              <a:ext cx="763146" cy="2627"/>
            </a:xfrm>
            <a:prstGeom prst="line">
              <a:avLst/>
            </a:prstGeom>
            <a:ln w="92075" cap="flat">
              <a:solidFill>
                <a:srgbClr val="2952A1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pPr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" name="TextBox 24"/>
            <p:cNvSpPr txBox="1"/>
            <p:nvPr/>
          </p:nvSpPr>
          <p:spPr>
            <a:xfrm>
              <a:off x="1428028" y="1905123"/>
              <a:ext cx="4280329" cy="607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65"/>
                </a:lnSpc>
                <a:defRPr/>
              </a:pPr>
              <a:r>
                <a:rPr lang="vi-VN" sz="2800" b="1" dirty="0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 năng</a:t>
              </a:r>
              <a:endParaRPr lang="en-US" sz="2800" b="1" dirty="0">
                <a:solidFill>
                  <a:srgbClr val="D61F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24"/>
          <p:cNvSpPr txBox="1"/>
          <p:nvPr/>
        </p:nvSpPr>
        <p:spPr>
          <a:xfrm>
            <a:off x="6959600" y="4290835"/>
            <a:ext cx="47752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chuyển </a:t>
            </a:r>
            <a:r>
              <a:rPr lang="vi-VN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</a:t>
            </a:r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</a:t>
            </a:r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vi-VN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ribosome</a:t>
            </a:r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tổng hợp chuỗi </a:t>
            </a:r>
            <a:r>
              <a:rPr lang="vi-VN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polypeptide</a:t>
            </a:r>
            <a:endParaRPr lang="vi-VN" sz="4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1781" y="218705"/>
            <a:ext cx="5455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 BIỆT CÁC LOẠI RNA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6" descr="RNA | CK-12 Foundation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6" t="-133" r="-203" b="8291"/>
          <a:stretch>
            <a:fillRect/>
          </a:stretch>
        </p:blipFill>
        <p:spPr bwMode="auto">
          <a:xfrm>
            <a:off x="6488112" y="-892500"/>
            <a:ext cx="2434594" cy="389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na Vector Images (17)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235" r="-2250"/>
          <a:stretch>
            <a:fillRect/>
          </a:stretch>
        </p:blipFill>
        <p:spPr bwMode="auto">
          <a:xfrm>
            <a:off x="8432800" y="93197"/>
            <a:ext cx="3302000" cy="29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30" grpId="0"/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91975" y="758774"/>
            <a:ext cx="485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600" b="1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rRNA</a:t>
            </a:r>
            <a:endParaRPr lang="vi-VN" sz="36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24"/>
          <p:cNvSpPr txBox="1"/>
          <p:nvPr/>
        </p:nvSpPr>
        <p:spPr>
          <a:xfrm>
            <a:off x="391975" y="2693005"/>
            <a:ext cx="5898923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Là chuỗi polynucleotide có một số vùng (nhiều hơn tRNA) tự bắt cặp theo nguyên tắc bổ sung giữa các nucleotide (A – U, G – C) tạo nên cấu trúc đặc trưng</a:t>
            </a:r>
            <a:endParaRPr lang="vi-VN" sz="40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573985" y="1312772"/>
            <a:ext cx="2914199" cy="1204070"/>
            <a:chOff x="1428028" y="1697859"/>
            <a:chExt cx="4280332" cy="1628708"/>
          </a:xfrm>
          <a:solidFill>
            <a:schemeClr val="bg1"/>
          </a:solidFill>
        </p:grpSpPr>
        <p:sp>
          <p:nvSpPr>
            <p:cNvPr id="45" name="Freeform 10"/>
            <p:cNvSpPr/>
            <p:nvPr/>
          </p:nvSpPr>
          <p:spPr>
            <a:xfrm>
              <a:off x="1428030" y="1697859"/>
              <a:ext cx="4280330" cy="1026137"/>
            </a:xfrm>
            <a:custGeom>
              <a:avLst/>
              <a:gdLst/>
              <a:ahLst/>
              <a:cxnLst/>
              <a:rect l="l" t="t" r="r" b="b"/>
              <a:pathLst>
                <a:path w="1322695" h="297864">
                  <a:moveTo>
                    <a:pt x="78620" y="0"/>
                  </a:moveTo>
                  <a:lnTo>
                    <a:pt x="1244075" y="0"/>
                  </a:lnTo>
                  <a:cubicBezTo>
                    <a:pt x="1287495" y="0"/>
                    <a:pt x="1322695" y="35199"/>
                    <a:pt x="1322695" y="78620"/>
                  </a:cubicBezTo>
                  <a:lnTo>
                    <a:pt x="1322695" y="219244"/>
                  </a:lnTo>
                  <a:cubicBezTo>
                    <a:pt x="1322695" y="262665"/>
                    <a:pt x="1287495" y="297864"/>
                    <a:pt x="1244075" y="297864"/>
                  </a:cubicBezTo>
                  <a:lnTo>
                    <a:pt x="78620" y="297864"/>
                  </a:lnTo>
                  <a:cubicBezTo>
                    <a:pt x="35199" y="297864"/>
                    <a:pt x="0" y="262665"/>
                    <a:pt x="0" y="219244"/>
                  </a:cubicBezTo>
                  <a:lnTo>
                    <a:pt x="0" y="78620"/>
                  </a:lnTo>
                  <a:cubicBezTo>
                    <a:pt x="0" y="35199"/>
                    <a:pt x="35199" y="0"/>
                    <a:pt x="7862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vi-VN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15"/>
            <p:cNvSpPr/>
            <p:nvPr/>
          </p:nvSpPr>
          <p:spPr>
            <a:xfrm rot="5394038">
              <a:off x="3266438" y="3025282"/>
              <a:ext cx="602571" cy="0"/>
            </a:xfrm>
            <a:prstGeom prst="line">
              <a:avLst/>
            </a:prstGeom>
            <a:grpFill/>
            <a:ln w="92075" cap="flat">
              <a:solidFill>
                <a:srgbClr val="2952A1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pPr>
                <a:defRPr/>
              </a:pPr>
              <a:endParaRPr lang="vi-VN" sz="1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24"/>
            <p:cNvSpPr txBox="1"/>
            <p:nvPr/>
          </p:nvSpPr>
          <p:spPr>
            <a:xfrm>
              <a:off x="1428028" y="1905123"/>
              <a:ext cx="4280329" cy="534623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65"/>
                </a:lnSpc>
                <a:defRPr/>
              </a:pPr>
              <a:r>
                <a:rPr lang="en-US" sz="2665" b="1" dirty="0" err="1">
                  <a:solidFill>
                    <a:srgbClr val="D61F27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Cấu</a:t>
              </a:r>
              <a:r>
                <a:rPr lang="en-US" sz="2665" b="1" dirty="0">
                  <a:solidFill>
                    <a:srgbClr val="D61F27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b="1" dirty="0" err="1">
                  <a:solidFill>
                    <a:srgbClr val="D61F27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trúc</a:t>
              </a:r>
              <a:endParaRPr lang="en-US" sz="2665" b="1" dirty="0">
                <a:solidFill>
                  <a:srgbClr val="D61F2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851416" y="3445907"/>
            <a:ext cx="2914197" cy="1716450"/>
            <a:chOff x="1424462" y="1346522"/>
            <a:chExt cx="4280329" cy="2806994"/>
          </a:xfrm>
        </p:grpSpPr>
        <p:sp>
          <p:nvSpPr>
            <p:cNvPr id="8" name="TextBox 11"/>
            <p:cNvSpPr txBox="1"/>
            <p:nvPr/>
          </p:nvSpPr>
          <p:spPr>
            <a:xfrm>
              <a:off x="1839729" y="1999673"/>
              <a:ext cx="2056864" cy="2153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  <a:defRPr/>
              </a:pPr>
              <a:endParaRPr sz="1065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AutoShape 15"/>
            <p:cNvSpPr/>
            <p:nvPr/>
          </p:nvSpPr>
          <p:spPr>
            <a:xfrm rot="5394038">
              <a:off x="3181145" y="2454783"/>
              <a:ext cx="763146" cy="2627"/>
            </a:xfrm>
            <a:prstGeom prst="line">
              <a:avLst/>
            </a:prstGeom>
            <a:ln w="92075" cap="flat">
              <a:solidFill>
                <a:srgbClr val="2952A1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pPr>
                <a:defRPr/>
              </a:pPr>
              <a:endParaRPr lang="vi-VN" sz="1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24"/>
            <p:cNvSpPr txBox="1"/>
            <p:nvPr/>
          </p:nvSpPr>
          <p:spPr>
            <a:xfrm>
              <a:off x="1424462" y="1346522"/>
              <a:ext cx="4280329" cy="6463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65"/>
                </a:lnSpc>
                <a:defRPr/>
              </a:pPr>
              <a:r>
                <a:rPr lang="vi-VN" sz="2665" b="1" dirty="0">
                  <a:solidFill>
                    <a:srgbClr val="D61F27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Chức năng</a:t>
              </a:r>
              <a:endParaRPr lang="en-US" sz="2665" b="1" dirty="0">
                <a:solidFill>
                  <a:srgbClr val="D61F2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24"/>
          <p:cNvSpPr txBox="1"/>
          <p:nvPr/>
        </p:nvSpPr>
        <p:spPr>
          <a:xfrm>
            <a:off x="7546421" y="4425363"/>
            <a:ext cx="397621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hợp với </a:t>
            </a:r>
            <a:r>
              <a:rPr lang="vi-VN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protein</a:t>
            </a:r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cấu thành nên </a:t>
            </a:r>
            <a:r>
              <a:rPr lang="vi-VN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ribosome</a:t>
            </a:r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40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512" name="Picture 8" descr="Loại axit nucleic nào sau đây là thành phần cấu tạo của ribosom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2"/>
          <a:stretch>
            <a:fillRect/>
          </a:stretch>
        </p:blipFill>
        <p:spPr bwMode="auto">
          <a:xfrm>
            <a:off x="6643900" y="85916"/>
            <a:ext cx="5243300" cy="33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1" y="218705"/>
            <a:ext cx="5552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 BIỆT CÁC LOẠI RNA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Quá trình nhân đôi ADN – iho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95919" y="507339"/>
            <a:ext cx="71228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 VÀ HỆ GENE</a:t>
            </a: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97942" y="372501"/>
            <a:ext cx="1266387" cy="1266387"/>
          </a:xfrm>
          <a:prstGeom prst="ellipse">
            <a:avLst/>
          </a:prstGeom>
          <a:solidFill>
            <a:srgbClr val="00823B"/>
          </a:solidFill>
          <a:ln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865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endParaRPr lang="vi-VN" sz="5865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 descr=" Nấm men tự nhiên chỉ có 16 cặp nhiễm sắc thể, tại sao các nhà khoa học nói họ tạo ra được tới 17?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8" y="2296281"/>
            <a:ext cx="6567857" cy="36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NA Replication | AncestryDNA® Learning Hu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735" y="1983328"/>
            <a:ext cx="5047979" cy="41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155" y="489939"/>
            <a:ext cx="11525693" cy="58781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865" kern="0" dirty="0">
              <a:solidFill>
                <a:srgbClr val="D1ECE5"/>
              </a:solidFill>
              <a:sym typeface="Arial" panose="020B0604020202020204"/>
            </a:endParaRPr>
          </a:p>
        </p:txBody>
      </p:sp>
      <p:pic>
        <p:nvPicPr>
          <p:cNvPr id="2050" name="Picture 2" descr="Kid asking question Vectors &amp; Illustrations for Free Download | Freepik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3" y="913640"/>
            <a:ext cx="2835515" cy="531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34365" y="1795637"/>
            <a:ext cx="6096000" cy="4494300"/>
            <a:chOff x="8532516" y="2920250"/>
            <a:chExt cx="9493315" cy="6922858"/>
          </a:xfrm>
        </p:grpSpPr>
        <p:pic>
          <p:nvPicPr>
            <p:cNvPr id="4" name="Picture 6" descr="Acide désoxyribonucléique Banque d'images détourées - Page 2 - Alamy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72"/>
            <a:stretch>
              <a:fillRect/>
            </a:stretch>
          </p:blipFill>
          <p:spPr bwMode="auto">
            <a:xfrm>
              <a:off x="8532516" y="2920250"/>
              <a:ext cx="9493315" cy="6338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753600" y="9258300"/>
              <a:ext cx="6095999" cy="58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5" b="1" dirty="0"/>
                <a:t>Gene</a:t>
              </a:r>
              <a:endParaRPr lang="en-US" sz="1865" b="1" dirty="0"/>
            </a:p>
          </p:txBody>
        </p:sp>
      </p:grpSp>
      <p:sp>
        <p:nvSpPr>
          <p:cNvPr id="21" name="Rounded Rectangular Callout 20"/>
          <p:cNvSpPr/>
          <p:nvPr/>
        </p:nvSpPr>
        <p:spPr>
          <a:xfrm>
            <a:off x="2959297" y="661423"/>
            <a:ext cx="8432800" cy="922363"/>
          </a:xfrm>
          <a:prstGeom prst="wedgeRoundRectCallout">
            <a:avLst>
              <a:gd name="adj1" fmla="val -55510"/>
              <a:gd name="adj2" fmla="val 53852"/>
              <a:gd name="adj3" fmla="val 16667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265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Box 147"/>
          <p:cNvSpPr txBox="1"/>
          <p:nvPr/>
        </p:nvSpPr>
        <p:spPr>
          <a:xfrm>
            <a:off x="355600" y="147930"/>
            <a:ext cx="86936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9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III. GENE VÀ HỆ GENE</a:t>
            </a:r>
            <a:endParaRPr lang="vi-VN" sz="293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5600" y="1433281"/>
            <a:ext cx="46583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Gene là một đoạn của phân tử DNA mang thông tin mã hoá một chuỗi polypeptide hay phân tử RNA. </a:t>
            </a:r>
            <a:endParaRPr lang="en-US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vi-VN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gene có trình tự nucleotide đặc trưng. </a:t>
            </a:r>
            <a:endParaRPr lang="en-US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48400" y="1422630"/>
            <a:ext cx="5384800" cy="5001669"/>
            <a:chOff x="8532516" y="2920250"/>
            <a:chExt cx="9493315" cy="6858663"/>
          </a:xfrm>
        </p:grpSpPr>
        <p:pic>
          <p:nvPicPr>
            <p:cNvPr id="4102" name="Picture 6" descr="Acide désoxyribonucléique Banque d'images détourées - Page 2 - Alamy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72"/>
            <a:stretch>
              <a:fillRect/>
            </a:stretch>
          </p:blipFill>
          <p:spPr bwMode="auto">
            <a:xfrm>
              <a:off x="8532516" y="2920250"/>
              <a:ext cx="9493315" cy="6338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753601" y="9258300"/>
              <a:ext cx="6095999" cy="52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5" b="1" dirty="0"/>
                <a:t>Gene</a:t>
              </a:r>
              <a:endParaRPr lang="en-US" sz="1865" b="1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59811" y="714081"/>
            <a:ext cx="86936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65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665" b="1" dirty="0" err="1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665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b="1" dirty="0" err="1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vi-VN" sz="2665" b="1" dirty="0">
              <a:solidFill>
                <a:srgbClr val="A63D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55600" y="2378597"/>
            <a:ext cx="5892800" cy="4139992"/>
            <a:chOff x="9701108" y="4166449"/>
            <a:chExt cx="9650091" cy="5105400"/>
          </a:xfrm>
        </p:grpSpPr>
        <p:pic>
          <p:nvPicPr>
            <p:cNvPr id="15" name="Picture 4" descr="Hệ gen là gì?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88" r="-3" b="993"/>
            <a:stretch>
              <a:fillRect/>
            </a:stretch>
          </p:blipFill>
          <p:spPr bwMode="auto">
            <a:xfrm>
              <a:off x="10130999" y="4166449"/>
              <a:ext cx="9220200" cy="510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9701108" y="4406491"/>
              <a:ext cx="4472092" cy="2261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148" name="TextBox 147"/>
          <p:cNvSpPr txBox="1"/>
          <p:nvPr/>
        </p:nvSpPr>
        <p:spPr>
          <a:xfrm>
            <a:off x="355600" y="147930"/>
            <a:ext cx="86936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9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III. GENE VÀ HỆ GENE</a:t>
            </a:r>
            <a:endParaRPr lang="vi-VN" sz="293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41919" y="489847"/>
            <a:ext cx="50146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Tập hợp tất cả các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tự nucleotide trên DNA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tế bào hình thành hệ gene (genome) của cơ thể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820" y="737300"/>
            <a:ext cx="8693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200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</a:t>
            </a:r>
            <a:endParaRPr lang="vi-VN" sz="3200" b="1" dirty="0">
              <a:solidFill>
                <a:srgbClr val="A63D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he 'weird' male Y chromosome has finally been fully sequenced. Can we now  understand how it works, and how it evolved?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t="2332" r="9451"/>
          <a:stretch>
            <a:fillRect/>
          </a:stretch>
        </p:blipFill>
        <p:spPr bwMode="auto">
          <a:xfrm>
            <a:off x="-8397971" y="2416483"/>
            <a:ext cx="5011868" cy="611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ệ gen là gì?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04" b="50830"/>
          <a:stretch>
            <a:fillRect/>
          </a:stretch>
        </p:blipFill>
        <p:spPr bwMode="auto">
          <a:xfrm>
            <a:off x="0" y="1060587"/>
            <a:ext cx="4147990" cy="283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200" y="1447800"/>
            <a:ext cx="4153083" cy="29031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147930"/>
            <a:ext cx="86936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9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III. GENE VÀ HỆ GENE</a:t>
            </a:r>
            <a:endParaRPr lang="vi-VN" sz="293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Tổng quan về bộ gen ngư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34683"/>
            <a:ext cx="5892800" cy="554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0546" y="279212"/>
            <a:ext cx="11086654" cy="3498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2665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Tính đặc trưng </a:t>
            </a:r>
            <a:endParaRPr lang="vi-VN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vi-VN" sz="2665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đặc điểm thể hiện tính đặc trưng cá thể của hệ gene: số lượng, thành phần và trật tự sắp xếp các nucleotide trên phân tử DNA.</a:t>
            </a:r>
            <a:endParaRPr lang="vi-VN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br>
              <a:rPr lang="vi-VN" sz="2665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sz="2665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719191" y="2633159"/>
            <a:ext cx="5865780" cy="4028837"/>
            <a:chOff x="10043319" y="3870244"/>
            <a:chExt cx="9463882" cy="6855479"/>
          </a:xfrm>
        </p:grpSpPr>
        <p:pic>
          <p:nvPicPr>
            <p:cNvPr id="35" name="Picture 10" descr="Genes – VividScience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3319" y="3870244"/>
              <a:ext cx="9463882" cy="6087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15600883" y="8454586"/>
              <a:ext cx="1993272" cy="2822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335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Nhiễm</a:t>
              </a:r>
              <a:r>
                <a:rPr lang="en-US" sz="1335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335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1335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335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endParaRPr lang="en-US" sz="1335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119764" y="8057625"/>
              <a:ext cx="2229240" cy="389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35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Nitrogen base</a:t>
              </a:r>
              <a:endParaRPr lang="en-US" sz="1335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88035" y="10443495"/>
              <a:ext cx="1993272" cy="2822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Tế</a:t>
              </a:r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bào</a:t>
              </a:r>
              <a:endPara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411200" y="5753100"/>
              <a:ext cx="1524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335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Histones</a:t>
              </a:r>
              <a:endParaRPr lang="en-US" sz="1335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4" name="Picture 14" descr="128+ Thousand Chromosome Royalty-Free Images, Stock Photos &amp; Pictures |  Shutter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19" r="59034" b="25901"/>
            <a:stretch>
              <a:fillRect/>
            </a:stretch>
          </p:blipFill>
          <p:spPr bwMode="auto">
            <a:xfrm flipH="1">
              <a:off x="15087600" y="8949105"/>
              <a:ext cx="2194144" cy="148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17391636" y="8057625"/>
              <a:ext cx="1685496" cy="1624247"/>
            </a:xfrm>
            <a:prstGeom prst="rect">
              <a:avLst/>
            </a:prstGeom>
            <a:noFill/>
            <a:ln w="28575">
              <a:solidFill>
                <a:srgbClr val="E58A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4301" y="-4140200"/>
            <a:ext cx="1668400" cy="166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9549" y="-4140200"/>
            <a:ext cx="4284519" cy="4284519"/>
          </a:xfrm>
          <a:prstGeom prst="rect">
            <a:avLst/>
          </a:prstGeom>
        </p:spPr>
      </p:pic>
      <p:pic>
        <p:nvPicPr>
          <p:cNvPr id="4098" name="Picture 2" descr="Lý thuyết - Ol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60" y="3362324"/>
            <a:ext cx="3805846" cy="24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8800" y="163132"/>
            <a:ext cx="1107188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26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đặc điểm sinh học của người như màu tóc, màu da, màu mắt được quy định bởi gen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Mức độ đặc thù của các đặc điểm sinh học phụ thuộc vào số lượng gen quy định và sự tương tác giữa các gen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Mỗi cá thể có một bộ gen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riêng biệt, do đó, mỗi cá thể có những đặc điểm sinh học độc đáo.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458555" y="3692629"/>
            <a:ext cx="5418354" cy="2729719"/>
            <a:chOff x="10043319" y="3870244"/>
            <a:chExt cx="9463882" cy="6855479"/>
          </a:xfrm>
        </p:grpSpPr>
        <p:pic>
          <p:nvPicPr>
            <p:cNvPr id="35" name="Picture 10" descr="Genes – VividScience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3319" y="3870244"/>
              <a:ext cx="9463882" cy="6087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15600883" y="8454586"/>
              <a:ext cx="1993272" cy="2822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335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Nhiễm</a:t>
              </a:r>
              <a:r>
                <a:rPr lang="en-US" sz="1335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335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1335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335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endParaRPr lang="en-US" sz="1335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119764" y="8057625"/>
              <a:ext cx="2229240" cy="389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35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Nitrogen base</a:t>
              </a:r>
              <a:endParaRPr lang="en-US" sz="1335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88035" y="10443495"/>
              <a:ext cx="1993272" cy="2822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Tế</a:t>
              </a:r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bào</a:t>
              </a:r>
              <a:endPara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411200" y="5753100"/>
              <a:ext cx="1524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335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Histones</a:t>
              </a:r>
              <a:endParaRPr lang="en-US" sz="1335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4" name="Picture 14" descr="128+ Thousand Chromosome Royalty-Free Images, Stock Photos &amp; Pictures |  Shutter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19" r="59034" b="25901"/>
            <a:stretch>
              <a:fillRect/>
            </a:stretch>
          </p:blipFill>
          <p:spPr bwMode="auto">
            <a:xfrm flipH="1">
              <a:off x="15087600" y="8949105"/>
              <a:ext cx="2194144" cy="148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17391636" y="8057625"/>
              <a:ext cx="1685496" cy="1624247"/>
            </a:xfrm>
            <a:prstGeom prst="rect">
              <a:avLst/>
            </a:prstGeom>
            <a:noFill/>
            <a:ln w="28575">
              <a:solidFill>
                <a:srgbClr val="E58A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4301" y="-4140200"/>
            <a:ext cx="1668400" cy="166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9549" y="-4140200"/>
            <a:ext cx="4284519" cy="42845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907" y="3692629"/>
            <a:ext cx="4379285" cy="259227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87332" y="6352558"/>
            <a:ext cx="3484434" cy="297454"/>
            <a:chOff x="3438813" y="5956564"/>
            <a:chExt cx="5226651" cy="446180"/>
          </a:xfrm>
        </p:grpSpPr>
        <p:sp>
          <p:nvSpPr>
            <p:cNvPr id="24" name="TextBox 23"/>
            <p:cNvSpPr txBox="1"/>
            <p:nvPr/>
          </p:nvSpPr>
          <p:spPr>
            <a:xfrm>
              <a:off x="4547859" y="5956564"/>
              <a:ext cx="4117605" cy="44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5" dirty="0" err="1"/>
                <a:t>Sự</a:t>
              </a:r>
              <a:r>
                <a:rPr lang="en-US" sz="1335" dirty="0"/>
                <a:t> di </a:t>
              </a:r>
              <a:r>
                <a:rPr lang="en-US" sz="1335" dirty="0" err="1"/>
                <a:t>truyền</a:t>
              </a:r>
              <a:r>
                <a:rPr lang="en-US" sz="1335" dirty="0"/>
                <a:t> </a:t>
              </a:r>
              <a:r>
                <a:rPr lang="en-US" sz="1335" dirty="0" err="1"/>
                <a:t>màu</a:t>
              </a:r>
              <a:r>
                <a:rPr lang="en-US" sz="1335" dirty="0"/>
                <a:t> </a:t>
              </a:r>
              <a:r>
                <a:rPr lang="en-US" sz="1335" dirty="0" err="1"/>
                <a:t>mắt</a:t>
              </a:r>
              <a:r>
                <a:rPr lang="en-US" sz="1335" dirty="0"/>
                <a:t> </a:t>
              </a:r>
              <a:r>
                <a:rPr lang="en-US" sz="1335" dirty="0" err="1"/>
                <a:t>của</a:t>
              </a:r>
              <a:r>
                <a:rPr lang="en-US" sz="1335" dirty="0"/>
                <a:t> </a:t>
              </a:r>
              <a:r>
                <a:rPr lang="en-US" sz="1335" dirty="0" err="1"/>
                <a:t>gia</a:t>
              </a:r>
              <a:r>
                <a:rPr lang="en-US" sz="1335" dirty="0"/>
                <a:t> </a:t>
              </a:r>
              <a:r>
                <a:rPr lang="en-US" sz="1335" dirty="0" err="1"/>
                <a:t>đình</a:t>
              </a:r>
              <a:endParaRPr lang="en-US" sz="1335" dirty="0"/>
            </a:p>
          </p:txBody>
        </p:sp>
        <p:sp>
          <p:nvSpPr>
            <p:cNvPr id="25" name="Rectangle: Rounded Corners 33"/>
            <p:cNvSpPr/>
            <p:nvPr/>
          </p:nvSpPr>
          <p:spPr>
            <a:xfrm>
              <a:off x="3438813" y="5956564"/>
              <a:ext cx="1110743" cy="40194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35" b="1" dirty="0" err="1"/>
                <a:t>Hình</a:t>
              </a:r>
              <a:r>
                <a:rPr lang="en-US" sz="1335" b="1" dirty="0"/>
                <a:t> 2</a:t>
              </a:r>
              <a:endParaRPr lang="en-US" sz="1335" b="1" dirty="0"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Quá trình nhân đôi ADN – iho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61437" y="554667"/>
            <a:ext cx="71228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 TRUYỀN VÀ BIẾN DỊ</a:t>
            </a: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97942" y="372501"/>
            <a:ext cx="1266387" cy="126638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9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vi-VN" sz="9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289779" y="1530827"/>
            <a:ext cx="5345061" cy="0"/>
          </a:xfrm>
          <a:prstGeom prst="line">
            <a:avLst/>
          </a:prstGeom>
          <a:ln w="57150">
            <a:solidFill>
              <a:srgbClr val="0082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 Nấm men tự nhiên chỉ có 16 cặp nhiễm sắc thể, tại sao các nhà khoa học nói họ tạo ra được tới 17?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8" y="2296281"/>
            <a:ext cx="6567857" cy="36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NA Replication | AncestryDNA® Learning Hu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735" y="1983328"/>
            <a:ext cx="5047979" cy="41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271;p39"/>
          <p:cNvSpPr txBox="1">
            <a:spLocks noGrp="1"/>
          </p:cNvSpPr>
          <p:nvPr>
            <p:ph type="subTitle" idx="1"/>
          </p:nvPr>
        </p:nvSpPr>
        <p:spPr>
          <a:xfrm>
            <a:off x="1473200" y="1397000"/>
            <a:ext cx="10007600" cy="451494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/>
            <a:r>
              <a:rPr lang="vi-VN" sz="5335" dirty="0">
                <a:solidFill>
                  <a:schemeClr val="bg1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? Tại sao nói “</a:t>
            </a:r>
            <a:r>
              <a:rPr lang="vi-VN" sz="5335" dirty="0">
                <a:solidFill>
                  <a:schemeClr val="bg1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Gene là trung tâm của di truyền học”?</a:t>
            </a:r>
            <a:endParaRPr sz="5335" dirty="0">
              <a:solidFill>
                <a:schemeClr val="bg1">
                  <a:lumMod val="10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  <a:sym typeface="Dosi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en di truyền và ứng dụng của gen di truyền trong xét nghiệ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247" y="1128024"/>
            <a:ext cx="4425200" cy="554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3292" y="964762"/>
            <a:ext cx="6501789" cy="3457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Hệ </a:t>
            </a:r>
            <a:r>
              <a:rPr lang="vi-VN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định tất cả các đặc điểm của cơ thể. Thông qua quá trình sinh sản, hệ </a:t>
            </a:r>
            <a:r>
              <a:rPr lang="vi-VN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mỗi cá thể được thừa hưởng cả bên bố và bên mẹ. </a:t>
            </a:r>
            <a:endParaRPr lang="vi-VN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Vì vậy, con sinh ra có những đặc điểm giống nhau và giống bố mẹ. </a:t>
            </a:r>
            <a:endParaRPr lang="vi-VN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endParaRPr lang="vi-VN" sz="2665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9194" y="241552"/>
            <a:ext cx="12251194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935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935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vi-VN" sz="2935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trung tâm của di truyền học.</a:t>
            </a:r>
            <a:endParaRPr lang="vi-VN" sz="2935" dirty="0"/>
          </a:p>
        </p:txBody>
      </p:sp>
      <p:pic>
        <p:nvPicPr>
          <p:cNvPr id="5122" name="Picture 2" descr="Over 1,000 Free Arrow Vectors - Pixabay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5615" flipV="1">
            <a:off x="6743793" y="1314220"/>
            <a:ext cx="1470051" cy="66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1" y="4038600"/>
            <a:ext cx="7693847" cy="234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2935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Bên cạnh đó, sự tổ hợp các </a:t>
            </a:r>
            <a:r>
              <a:rPr lang="vi-VN" sz="2935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</a:t>
            </a:r>
            <a:r>
              <a:rPr lang="vi-VN" sz="2935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quá trình sinh sản hoặc sự thay đổi trình tự </a:t>
            </a:r>
            <a:r>
              <a:rPr lang="vi-VN" sz="2935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nucleotide</a:t>
            </a:r>
            <a:r>
              <a:rPr lang="vi-VN" sz="2935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hệ </a:t>
            </a:r>
            <a:r>
              <a:rPr lang="vi-VN" sz="2935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</a:t>
            </a:r>
            <a:r>
              <a:rPr lang="vi-VN" sz="2935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sẽ tạo nên tính biến dị của sinh vật. </a:t>
            </a:r>
            <a:endParaRPr lang="vi-VN" sz="2935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vi-VN" sz="2935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 truyền học nghiên cứu về tính di truyền và biến dị của sinh vật</a:t>
            </a:r>
            <a:endParaRPr lang="vi-VN" sz="2935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3" grpId="0"/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39700">
            <a:solidFill>
              <a:srgbClr val="00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1"/>
          <a:stretch>
            <a:fillRect/>
          </a:stretch>
        </p:blipFill>
        <p:spPr>
          <a:xfrm>
            <a:off x="-65460" y="5907404"/>
            <a:ext cx="997113" cy="9429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6700" y="246453"/>
            <a:ext cx="4806904" cy="914400"/>
            <a:chOff x="3620120" y="976704"/>
            <a:chExt cx="4806904" cy="91440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4114104" y="1077165"/>
              <a:ext cx="4312920" cy="727766"/>
            </a:xfrm>
            <a:prstGeom prst="roundRect">
              <a:avLst/>
            </a:prstGeom>
            <a:solidFill>
              <a:srgbClr val="497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620120" y="976704"/>
              <a:ext cx="914400" cy="9144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55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pic>
          <p:nvPicPr>
            <p:cNvPr id="10" name="Picture 9" descr="Vector Illustration of Green Light Bulb Icon | Freestock icons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437" y="1077165"/>
              <a:ext cx="727766" cy="727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96380" y="1204838"/>
              <a:ext cx="37337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sz="2800" b="1">
                  <a:solidFill>
                    <a:prstClr val="white"/>
                  </a:solidFill>
                  <a:latin typeface="Arial" panose="020B0604020202020204"/>
                </a:rPr>
                <a:t>KIẾN THỨC CỐT LÕI</a:t>
              </a:r>
              <a:endParaRPr lang="en-US" sz="2800" b="1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23336" y="4140200"/>
            <a:ext cx="11145329" cy="1700734"/>
          </a:xfrm>
          <a:prstGeom prst="rect">
            <a:avLst/>
          </a:prstGeom>
          <a:solidFill>
            <a:srgbClr val="FBE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336" y="1507516"/>
            <a:ext cx="11145329" cy="2459310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1600" y="1651159"/>
            <a:ext cx="10382303" cy="196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15000"/>
              </a:lnSpc>
              <a:spcBef>
                <a:spcPts val="130"/>
              </a:spcBef>
              <a:defRPr/>
            </a:pPr>
            <a:r>
              <a:rPr lang="vi-VN" sz="2665" b="1" dirty="0">
                <a:solidFill>
                  <a:prstClr val="black"/>
                </a:solidFill>
                <a:latin typeface="Arial" panose="020B0604020202020204"/>
                <a:sym typeface="Dosis"/>
              </a:rPr>
              <a:t>Di truyền </a:t>
            </a:r>
            <a:r>
              <a:rPr lang="vi-VN" sz="2665" dirty="0">
                <a:solidFill>
                  <a:prstClr val="black"/>
                </a:solidFill>
                <a:latin typeface="Arial" panose="020B0604020202020204"/>
                <a:sym typeface="Dosis"/>
              </a:rPr>
              <a:t>là quá trình truyền đặc điểm của sinh vật qua các thế hệ.</a:t>
            </a:r>
            <a:endParaRPr lang="vi-VN" sz="2665" dirty="0">
              <a:solidFill>
                <a:prstClr val="black"/>
              </a:solidFill>
              <a:latin typeface="Arial" panose="020B0604020202020204"/>
              <a:sym typeface="Dosis"/>
            </a:endParaRPr>
          </a:p>
          <a:p>
            <a:pPr defTabSz="914400">
              <a:lnSpc>
                <a:spcPct val="115000"/>
              </a:lnSpc>
              <a:spcBef>
                <a:spcPts val="130"/>
              </a:spcBef>
              <a:defRPr/>
            </a:pPr>
            <a:endParaRPr lang="vi-VN" sz="2665" dirty="0">
              <a:solidFill>
                <a:prstClr val="black"/>
              </a:solidFill>
              <a:latin typeface="Arial" panose="020B0604020202020204"/>
              <a:sym typeface="Dosis"/>
            </a:endParaRPr>
          </a:p>
          <a:p>
            <a:pPr defTabSz="914400">
              <a:lnSpc>
                <a:spcPct val="115000"/>
              </a:lnSpc>
              <a:spcBef>
                <a:spcPts val="130"/>
              </a:spcBef>
              <a:defRPr/>
            </a:pPr>
            <a:r>
              <a:rPr lang="vi-VN" sz="2665" b="1" dirty="0">
                <a:sym typeface="Dosis"/>
              </a:rPr>
              <a:t>Biến dị </a:t>
            </a:r>
            <a:r>
              <a:rPr lang="vi-VN" sz="2665" dirty="0">
                <a:sym typeface="Dosis"/>
              </a:rPr>
              <a:t>là hiện tượng cá thể được sinh ra trong cùng một thế hệ có những đặc điểm khác nhau và khác với các cá thể ở thế hệ trước.</a:t>
            </a:r>
            <a:endParaRPr lang="vi-VN" sz="2665" dirty="0">
              <a:sym typeface="Dosi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49456" y="1746379"/>
            <a:ext cx="158621" cy="158621"/>
          </a:xfrm>
          <a:prstGeom prst="ellipse">
            <a:avLst/>
          </a:prstGeom>
          <a:solidFill>
            <a:srgbClr val="DB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49457" y="4438779"/>
            <a:ext cx="158621" cy="1586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1601" y="4255824"/>
            <a:ext cx="10240943" cy="148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pPr defTabSz="914400">
              <a:spcBef>
                <a:spcPts val="130"/>
              </a:spcBef>
              <a:defRPr/>
            </a:pPr>
            <a:r>
              <a:rPr lang="vi-VN" sz="2665" b="1" dirty="0" err="1">
                <a:sym typeface="Dosis"/>
              </a:rPr>
              <a:t>Nucleic</a:t>
            </a:r>
            <a:r>
              <a:rPr lang="vi-VN" sz="2665" b="1" dirty="0">
                <a:sym typeface="Dosis"/>
              </a:rPr>
              <a:t> </a:t>
            </a:r>
            <a:r>
              <a:rPr lang="vi-VN" sz="2665" b="1" dirty="0" err="1">
                <a:sym typeface="Dosis"/>
              </a:rPr>
              <a:t>acid</a:t>
            </a:r>
            <a:r>
              <a:rPr lang="vi-VN" sz="2665" b="1" dirty="0">
                <a:sym typeface="Dosis"/>
              </a:rPr>
              <a:t> </a:t>
            </a:r>
            <a:r>
              <a:rPr lang="vi-VN" sz="2665" dirty="0">
                <a:sym typeface="Dosis"/>
              </a:rPr>
              <a:t>là hợp chất đa phân (</a:t>
            </a:r>
            <a:r>
              <a:rPr lang="vi-VN" sz="2665" dirty="0" err="1">
                <a:sym typeface="Dosis"/>
              </a:rPr>
              <a:t>polymer</a:t>
            </a:r>
            <a:r>
              <a:rPr lang="vi-VN" sz="2665" dirty="0">
                <a:sym typeface="Dosis"/>
              </a:rPr>
              <a:t>) được cấu tạo từ các đơn phân là </a:t>
            </a:r>
            <a:r>
              <a:rPr lang="vi-VN" sz="2665" dirty="0" err="1">
                <a:sym typeface="Dosis"/>
              </a:rPr>
              <a:t>nucleotide</a:t>
            </a:r>
            <a:r>
              <a:rPr lang="vi-VN" sz="2665" dirty="0">
                <a:sym typeface="Dosis"/>
              </a:rPr>
              <a:t>. </a:t>
            </a:r>
            <a:endParaRPr lang="vi-VN" sz="2665" dirty="0">
              <a:sym typeface="Dosis"/>
            </a:endParaRPr>
          </a:p>
          <a:p>
            <a:pPr defTabSz="914400">
              <a:spcBef>
                <a:spcPts val="130"/>
              </a:spcBef>
              <a:defRPr/>
            </a:pPr>
            <a:r>
              <a:rPr lang="vi-VN" sz="2665" dirty="0">
                <a:sym typeface="Dosis"/>
              </a:rPr>
              <a:t>Hai loại </a:t>
            </a:r>
            <a:r>
              <a:rPr lang="vi-VN" sz="2665" dirty="0" err="1">
                <a:sym typeface="Dosis"/>
              </a:rPr>
              <a:t>nucleic</a:t>
            </a:r>
            <a:r>
              <a:rPr lang="vi-VN" sz="2665" dirty="0">
                <a:sym typeface="Dosis"/>
              </a:rPr>
              <a:t> </a:t>
            </a:r>
            <a:r>
              <a:rPr lang="vi-VN" sz="2665" dirty="0" err="1">
                <a:sym typeface="Dosis"/>
              </a:rPr>
              <a:t>acid</a:t>
            </a:r>
            <a:r>
              <a:rPr lang="vi-VN" sz="2665" dirty="0">
                <a:sym typeface="Dosis"/>
              </a:rPr>
              <a:t> quan trọng của tế bào là DNA và RNA.</a:t>
            </a:r>
            <a:endParaRPr lang="en-US" sz="2665" dirty="0">
              <a:sym typeface="Dosis"/>
            </a:endParaRPr>
          </a:p>
        </p:txBody>
      </p:sp>
      <p:pic>
        <p:nvPicPr>
          <p:cNvPr id="25" name="Picture 2" descr="Genetic Vector PNG Images, Vector Genetics Icon, Biology, Chain, Dna PNG  Image For Free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7043" r="7043" b="7043"/>
          <a:stretch>
            <a:fillRect/>
          </a:stretch>
        </p:blipFill>
        <p:spPr bwMode="auto">
          <a:xfrm>
            <a:off x="10643873" y="5448434"/>
            <a:ext cx="1231824" cy="12318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egor Mendel by Harald Rits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 b="12162"/>
          <a:stretch>
            <a:fillRect/>
          </a:stretch>
        </p:blipFill>
        <p:spPr bwMode="auto">
          <a:xfrm>
            <a:off x="10047430" y="101195"/>
            <a:ext cx="1931786" cy="133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49456" y="2874392"/>
            <a:ext cx="158621" cy="158621"/>
          </a:xfrm>
          <a:prstGeom prst="ellipse">
            <a:avLst/>
          </a:prstGeom>
          <a:solidFill>
            <a:srgbClr val="DB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" name="Oval 3"/>
          <p:cNvSpPr/>
          <p:nvPr/>
        </p:nvSpPr>
        <p:spPr>
          <a:xfrm>
            <a:off x="852343" y="5369124"/>
            <a:ext cx="158621" cy="1586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39700">
            <a:solidFill>
              <a:srgbClr val="00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1"/>
          <a:stretch>
            <a:fillRect/>
          </a:stretch>
        </p:blipFill>
        <p:spPr>
          <a:xfrm>
            <a:off x="-65460" y="5907404"/>
            <a:ext cx="997113" cy="9429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6700" y="246453"/>
            <a:ext cx="4806904" cy="914400"/>
            <a:chOff x="3620120" y="976704"/>
            <a:chExt cx="4806904" cy="91440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4114104" y="1077165"/>
              <a:ext cx="4312920" cy="727766"/>
            </a:xfrm>
            <a:prstGeom prst="roundRect">
              <a:avLst/>
            </a:prstGeom>
            <a:solidFill>
              <a:srgbClr val="497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620120" y="976704"/>
              <a:ext cx="914400" cy="9144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55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pic>
          <p:nvPicPr>
            <p:cNvPr id="10" name="Picture 9" descr="Vector Illustration of Green Light Bulb Icon | Freestock icons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437" y="1077165"/>
              <a:ext cx="727766" cy="727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96380" y="1204838"/>
              <a:ext cx="37337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sz="2800" b="1">
                  <a:solidFill>
                    <a:prstClr val="white"/>
                  </a:solidFill>
                  <a:latin typeface="Arial" panose="020B0604020202020204"/>
                </a:rPr>
                <a:t>KIẾN THỨC CỐT LÕI</a:t>
              </a:r>
              <a:endParaRPr lang="en-US" sz="2800" b="1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23336" y="4154161"/>
            <a:ext cx="11145329" cy="1686773"/>
          </a:xfrm>
          <a:prstGeom prst="rect">
            <a:avLst/>
          </a:prstGeom>
          <a:solidFill>
            <a:srgbClr val="FBE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336" y="1507516"/>
            <a:ext cx="11145329" cy="2468903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1100" y="1549400"/>
            <a:ext cx="9861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30"/>
              </a:spcBef>
            </a:pP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DNA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được cấu tạo từ 4 loại đơn phân là A, G, C, T. Phân tử DNA có cấu trúc xoắn kép gồm hai mạch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polynucleotide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 xoắn phải, song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song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 và ngược chiều. 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Dosi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49456" y="1761885"/>
            <a:ext cx="158621" cy="158621"/>
          </a:xfrm>
          <a:prstGeom prst="ellipse">
            <a:avLst/>
          </a:prstGeom>
          <a:solidFill>
            <a:srgbClr val="DB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49456" y="4293781"/>
            <a:ext cx="158621" cy="1586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8938" y="4154162"/>
            <a:ext cx="10099586" cy="158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pPr algn="just">
              <a:lnSpc>
                <a:spcPct val="100000"/>
              </a:lnSpc>
              <a:spcBef>
                <a:spcPts val="130"/>
              </a:spcBef>
            </a:pPr>
            <a:r>
              <a:rPr lang="vi-VN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Mỗi phân tử DNA có trình tự </a:t>
            </a:r>
            <a:r>
              <a:rPr lang="vi-VN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nucleotide</a:t>
            </a:r>
            <a:r>
              <a:rPr lang="vi-VN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 đặc trưng</a:t>
            </a:r>
            <a:r>
              <a:rPr lang="vi-VN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: Sự khác nhau về số lượng, thành phần và trật tự sắp xếp của 4 loại </a:t>
            </a:r>
            <a:r>
              <a:rPr lang="vi-VN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nucleotide</a:t>
            </a:r>
            <a:r>
              <a:rPr lang="vi-VN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 tạo nên tính đa dạng của phân tử DNA.</a:t>
            </a:r>
            <a:endParaRPr lang="vi-VN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Dosis"/>
            </a:endParaRPr>
          </a:p>
          <a:p>
            <a:pPr algn="just">
              <a:lnSpc>
                <a:spcPct val="100000"/>
              </a:lnSpc>
              <a:spcBef>
                <a:spcPts val="130"/>
              </a:spcBef>
            </a:pPr>
            <a:r>
              <a:rPr lang="vi-VN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DNA có chức năng </a:t>
            </a:r>
            <a:r>
              <a:rPr lang="vi-VN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lưu giữ, bảo quản và truyền đạt thông tin di truyền.</a:t>
            </a:r>
            <a:endParaRPr lang="vi-VN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Dosis"/>
            </a:endParaRPr>
          </a:p>
        </p:txBody>
      </p:sp>
      <p:pic>
        <p:nvPicPr>
          <p:cNvPr id="25" name="Picture 2" descr="Genetic Vector PNG Images, Vector Genetics Icon, Biology, Chain, Dna PNG  Image For Free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7043" r="7043" b="7043"/>
          <a:stretch>
            <a:fillRect/>
          </a:stretch>
        </p:blipFill>
        <p:spPr bwMode="auto">
          <a:xfrm>
            <a:off x="10643873" y="5448434"/>
            <a:ext cx="1231824" cy="12318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egor Mendel by Harald Rits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 b="12162"/>
          <a:stretch>
            <a:fillRect/>
          </a:stretch>
        </p:blipFill>
        <p:spPr bwMode="auto">
          <a:xfrm>
            <a:off x="10047430" y="101195"/>
            <a:ext cx="1931786" cy="133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8938" y="2743390"/>
            <a:ext cx="9861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30"/>
              </a:spcBef>
            </a:pP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Hai mạch </a:t>
            </a:r>
            <a:r>
              <a:rPr lang="vi-VN" sz="24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polynucleotide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 liên kết với nhau theo nguyên tắc bổ sung: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A liên kết với T bằng hai liên kết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hydrogen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, G liên kết với C bằng ba liên kết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hydrogen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Dosis"/>
            </a:endParaRPr>
          </a:p>
        </p:txBody>
      </p:sp>
      <p:sp>
        <p:nvSpPr>
          <p:cNvPr id="4" name="Oval 3"/>
          <p:cNvSpPr/>
          <p:nvPr/>
        </p:nvSpPr>
        <p:spPr>
          <a:xfrm>
            <a:off x="849456" y="5403979"/>
            <a:ext cx="158621" cy="1586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45856" y="2935951"/>
            <a:ext cx="158621" cy="158621"/>
          </a:xfrm>
          <a:prstGeom prst="ellipse">
            <a:avLst/>
          </a:prstGeom>
          <a:solidFill>
            <a:srgbClr val="DB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39700">
            <a:solidFill>
              <a:srgbClr val="00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1"/>
          <a:stretch>
            <a:fillRect/>
          </a:stretch>
        </p:blipFill>
        <p:spPr>
          <a:xfrm>
            <a:off x="-65460" y="5907404"/>
            <a:ext cx="997113" cy="9429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6700" y="246453"/>
            <a:ext cx="4806904" cy="914400"/>
            <a:chOff x="3620120" y="976704"/>
            <a:chExt cx="4806904" cy="91440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4114104" y="1077165"/>
              <a:ext cx="4312920" cy="727766"/>
            </a:xfrm>
            <a:prstGeom prst="roundRect">
              <a:avLst/>
            </a:prstGeom>
            <a:solidFill>
              <a:srgbClr val="497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620120" y="976704"/>
              <a:ext cx="914400" cy="9144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55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Arial" panose="020B0604020202020204"/>
              </a:endParaRPr>
            </a:p>
          </p:txBody>
        </p:sp>
        <p:pic>
          <p:nvPicPr>
            <p:cNvPr id="10" name="Picture 9" descr="Vector Illustration of Green Light Bulb Icon | Freestock icons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437" y="1077165"/>
              <a:ext cx="727766" cy="727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96380" y="1204838"/>
              <a:ext cx="37337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sz="2800" b="1">
                  <a:solidFill>
                    <a:prstClr val="white"/>
                  </a:solidFill>
                  <a:latin typeface="Arial" panose="020B0604020202020204"/>
                </a:rPr>
                <a:t>KIẾN THỨC CỐT LÕI</a:t>
              </a:r>
              <a:endParaRPr lang="en-US" sz="2800" b="1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23336" y="2982028"/>
            <a:ext cx="11145329" cy="2858906"/>
          </a:xfrm>
          <a:prstGeom prst="rect">
            <a:avLst/>
          </a:prstGeom>
          <a:solidFill>
            <a:srgbClr val="FBE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336" y="1447800"/>
            <a:ext cx="11145329" cy="1337121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4888" y="1519821"/>
            <a:ext cx="10217657" cy="47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130"/>
              </a:spcBef>
            </a:pPr>
            <a:r>
              <a:rPr lang="vi-VN" sz="2135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RNA </a:t>
            </a:r>
            <a:r>
              <a:rPr lang="vi-VN" sz="213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thường có cấu trúc một mạch được cấu tạo từ 4 đơn phân là A, G, C và U.</a:t>
            </a:r>
            <a:endParaRPr lang="vi-VN" sz="2135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Dosi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49456" y="1701800"/>
            <a:ext cx="158621" cy="158621"/>
          </a:xfrm>
          <a:prstGeom prst="ellipse">
            <a:avLst/>
          </a:prstGeom>
          <a:solidFill>
            <a:srgbClr val="DB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49456" y="3225800"/>
            <a:ext cx="158621" cy="1586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24888" y="3073400"/>
            <a:ext cx="10450639" cy="2769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pPr algn="just">
              <a:lnSpc>
                <a:spcPct val="100000"/>
              </a:lnSpc>
              <a:spcBef>
                <a:spcPts val="130"/>
              </a:spcBef>
            </a:pPr>
            <a:r>
              <a:rPr lang="vi-VN" sz="2135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Gene</a:t>
            </a:r>
            <a:r>
              <a:rPr lang="vi-VN" sz="213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 là một đoạn của phân tử DNA mang thông tin mã </a:t>
            </a:r>
            <a:r>
              <a:rPr lang="vi-VN" sz="2135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hoá</a:t>
            </a:r>
            <a:r>
              <a:rPr lang="vi-VN" sz="213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 một chuỗi </a:t>
            </a:r>
            <a:r>
              <a:rPr lang="vi-VN" sz="2135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polypeptide</a:t>
            </a:r>
            <a:r>
              <a:rPr lang="vi-VN" sz="213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 hay phân tử RNA. </a:t>
            </a:r>
            <a:r>
              <a:rPr lang="vi-VN" sz="2135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Gene</a:t>
            </a:r>
            <a:r>
              <a:rPr lang="vi-VN" sz="213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 được xem là trung tâm của di truyền học.</a:t>
            </a:r>
            <a:endParaRPr lang="vi-VN" sz="2135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Dosis"/>
            </a:endParaRPr>
          </a:p>
          <a:p>
            <a:pPr algn="just">
              <a:lnSpc>
                <a:spcPct val="100000"/>
              </a:lnSpc>
              <a:spcBef>
                <a:spcPts val="130"/>
              </a:spcBef>
            </a:pPr>
            <a:endParaRPr lang="vi-VN" sz="2135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Dosis"/>
            </a:endParaRPr>
          </a:p>
          <a:p>
            <a:pPr algn="just">
              <a:lnSpc>
                <a:spcPct val="100000"/>
              </a:lnSpc>
              <a:spcBef>
                <a:spcPts val="130"/>
              </a:spcBef>
            </a:pPr>
            <a:r>
              <a:rPr lang="vi-VN" sz="2135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Hệ </a:t>
            </a:r>
            <a:r>
              <a:rPr lang="vi-VN" sz="2135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gene</a:t>
            </a:r>
            <a:r>
              <a:rPr lang="vi-VN" sz="2135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 </a:t>
            </a:r>
            <a:r>
              <a:rPr lang="vi-VN" sz="213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là tập hợp tất cả các thông tin di truyền trên DNA của tế bào hình thành nên. Mỗi cá thể có một hệ </a:t>
            </a:r>
            <a:r>
              <a:rPr lang="vi-VN" sz="2135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gene</a:t>
            </a:r>
            <a:r>
              <a:rPr lang="vi-VN" sz="213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 đặc trưng. </a:t>
            </a:r>
            <a:endParaRPr lang="vi-VN" sz="2135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Dosis"/>
            </a:endParaRPr>
          </a:p>
          <a:p>
            <a:pPr algn="just">
              <a:lnSpc>
                <a:spcPct val="100000"/>
              </a:lnSpc>
              <a:spcBef>
                <a:spcPts val="130"/>
              </a:spcBef>
            </a:pPr>
            <a:endParaRPr lang="vi-VN" sz="2135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Dosis"/>
            </a:endParaRPr>
          </a:p>
          <a:p>
            <a:pPr algn="just">
              <a:lnSpc>
                <a:spcPct val="100000"/>
              </a:lnSpc>
              <a:spcBef>
                <a:spcPts val="130"/>
              </a:spcBef>
            </a:pPr>
            <a:r>
              <a:rPr lang="vi-VN" sz="2135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Ứng dụng </a:t>
            </a:r>
            <a:r>
              <a:rPr lang="vi-VN" sz="213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phân tích DNA được ứng dụng trong các lĩnh vực nghiên cứu khoa học, y học, pháp y và đời sống.</a:t>
            </a:r>
            <a:endParaRPr lang="vi-VN" sz="2135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Dosis"/>
            </a:endParaRPr>
          </a:p>
        </p:txBody>
      </p:sp>
      <p:pic>
        <p:nvPicPr>
          <p:cNvPr id="25" name="Picture 2" descr="Genetic Vector PNG Images, Vector Genetics Icon, Biology, Chain, Dna PNG  Image For Free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7043" r="7043" b="7043"/>
          <a:stretch>
            <a:fillRect/>
          </a:stretch>
        </p:blipFill>
        <p:spPr bwMode="auto">
          <a:xfrm>
            <a:off x="10643873" y="5448434"/>
            <a:ext cx="1231824" cy="12318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egor Mendel by Harald Rits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 b="12162"/>
          <a:stretch>
            <a:fillRect/>
          </a:stretch>
        </p:blipFill>
        <p:spPr bwMode="auto">
          <a:xfrm>
            <a:off x="10047430" y="101195"/>
            <a:ext cx="1931786" cy="133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4887" y="2108200"/>
            <a:ext cx="10427864" cy="47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130"/>
              </a:spcBef>
            </a:pPr>
            <a:r>
              <a:rPr lang="vi-VN" sz="2135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Phân loại </a:t>
            </a:r>
            <a:r>
              <a:rPr lang="vi-VN" sz="213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dựa vào chức năng có các loại RNA chính như </a:t>
            </a:r>
            <a:r>
              <a:rPr lang="vi-VN" sz="2135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mRNA</a:t>
            </a:r>
            <a:r>
              <a:rPr lang="vi-VN" sz="213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, </a:t>
            </a:r>
            <a:r>
              <a:rPr lang="vi-VN" sz="2135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tRNA</a:t>
            </a:r>
            <a:r>
              <a:rPr lang="vi-VN" sz="213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 và </a:t>
            </a:r>
            <a:r>
              <a:rPr lang="vi-VN" sz="2135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rRNA</a:t>
            </a:r>
            <a:r>
              <a:rPr lang="vi-VN" sz="213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.</a:t>
            </a:r>
            <a:endParaRPr lang="vi-VN" sz="2135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Dosis"/>
            </a:endParaRPr>
          </a:p>
        </p:txBody>
      </p:sp>
      <p:sp>
        <p:nvSpPr>
          <p:cNvPr id="4" name="Oval 3"/>
          <p:cNvSpPr/>
          <p:nvPr/>
        </p:nvSpPr>
        <p:spPr>
          <a:xfrm>
            <a:off x="852343" y="2266822"/>
            <a:ext cx="158621" cy="158621"/>
          </a:xfrm>
          <a:prstGeom prst="ellipse">
            <a:avLst/>
          </a:prstGeom>
          <a:solidFill>
            <a:srgbClr val="DB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47268" y="4292600"/>
            <a:ext cx="158621" cy="1586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47268" y="5200779"/>
            <a:ext cx="158621" cy="1586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95" y="-495417"/>
            <a:ext cx="6953251" cy="332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45144" y="778322"/>
            <a:ext cx="6584953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CHƯỚNG NGẠI VẬT</a:t>
            </a:r>
            <a:endParaRPr lang="en-US" sz="533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 descr="C:\Users\ADMIN\Desktop\Tai nguyen thiet ke tro choi\Bảng gỗ\bat dau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610193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8051" y="6151880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5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327406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042401"/>
            <a:ext cx="11074400" cy="39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1196889"/>
            <a:ext cx="6545413" cy="45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67715" y="5040743"/>
            <a:ext cx="599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3597" y="510161"/>
            <a:ext cx="6156619" cy="2390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 truyền là hiện tượng truyền đạt các tính trạng của (bố mẹ, tổ tiên) cho các thế hệ (con, cháu)</a:t>
            </a:r>
            <a:endParaRPr lang="en-US" sz="373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2" y="99702"/>
            <a:ext cx="2180181" cy="8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816" y="-1131751"/>
            <a:ext cx="7045622" cy="494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73362" y="700755"/>
            <a:ext cx="62465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chất di truyền là phân tử mang thông tin di truyền quy định mọi hoạt động sống (sinh trưởng, phát triển và sinh sản) của các sinh vật</a:t>
            </a:r>
            <a:endParaRPr lang="vi-VN" sz="3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6" y="101200"/>
            <a:ext cx="2498865" cy="78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08" y="3372766"/>
            <a:ext cx="10067987" cy="363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73361" y="4618363"/>
            <a:ext cx="472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54" y="-1001338"/>
            <a:ext cx="6334419" cy="44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44741" y="756657"/>
            <a:ext cx="51025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chất di truyền của con người là DNA </a:t>
            </a:r>
            <a:endParaRPr lang="vi-VN" sz="4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2" y="2732297"/>
            <a:ext cx="11702517" cy="42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32000" y="4044513"/>
            <a:ext cx="60099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con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89" y="3457046"/>
            <a:ext cx="9448800" cy="34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922" y="-762474"/>
            <a:ext cx="6814994" cy="477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61769" y="4740347"/>
            <a:ext cx="599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Nucleotide</a:t>
            </a:r>
            <a:endParaRPr lang="en-US" sz="4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4836" y="1471322"/>
            <a:ext cx="7295034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DNA: </a:t>
            </a:r>
            <a:r>
              <a:rPr lang="en-US" sz="37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7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7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T, G, C</a:t>
            </a:r>
            <a:endParaRPr lang="en-US" sz="373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7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RNA: </a:t>
            </a:r>
            <a:r>
              <a:rPr lang="en-US" sz="37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7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7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U, G, C </a:t>
            </a:r>
            <a:endParaRPr lang="en-US" sz="373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5"/>
            <a:ext cx="2588038" cy="8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96333" y="-127000"/>
            <a:ext cx="11582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HĐ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" name="Group 4"/>
          <p:cNvGraphicFramePr>
            <a:graphicFrameLocks noGrp="1"/>
          </p:cNvGraphicFramePr>
          <p:nvPr>
            <p:ph idx="1"/>
          </p:nvPr>
        </p:nvGraphicFramePr>
        <p:xfrm>
          <a:off x="203200" y="1193801"/>
          <a:ext cx="11887200" cy="5433485"/>
        </p:xfrm>
        <a:graphic>
          <a:graphicData uri="http://schemas.openxmlformats.org/drawingml/2006/table">
            <a:tbl>
              <a:tblPr/>
              <a:tblGrid>
                <a:gridCol w="3251200"/>
                <a:gridCol w="3251200"/>
                <a:gridCol w="2743200"/>
                <a:gridCol w="2641600"/>
              </a:tblGrid>
              <a:tr h="7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Tóc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</a:pPr>
                      <a:endParaRPr kumimoji="0" lang="vi-VN" sz="37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34" y="2693839"/>
            <a:ext cx="11689310" cy="421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13" y="-604905"/>
            <a:ext cx="5247981" cy="367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94000" y="3962394"/>
            <a:ext cx="52479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nucleotide </a:t>
            </a:r>
            <a:r>
              <a:rPr lang="en-US" sz="4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9403" y="925571"/>
            <a:ext cx="416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nucleotide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phosphodiester</a:t>
            </a:r>
            <a:endParaRPr lang="en-US" sz="3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66" y="-1203659"/>
            <a:ext cx="6504431" cy="45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06204" y="749022"/>
            <a:ext cx="6210562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935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4" y="3012370"/>
            <a:ext cx="8126057" cy="43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33683" y="4583845"/>
            <a:ext cx="599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2361345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33" y="-788274"/>
            <a:ext cx="5994400" cy="420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18976" y="821144"/>
            <a:ext cx="48923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DNA,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RNA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68" y="3198749"/>
            <a:ext cx="7507797" cy="397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45165" y="4375052"/>
            <a:ext cx="599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virus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998" y="2151659"/>
            <a:ext cx="3771901" cy="498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-534834"/>
            <a:ext cx="6282247" cy="44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28349" y="1127188"/>
            <a:ext cx="5443391" cy="234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nucleotide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DNA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endParaRPr lang="en-US" sz="2935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498" y="3684873"/>
            <a:ext cx="6776499" cy="359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28349" y="4348556"/>
            <a:ext cx="457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311" y="-588270"/>
            <a:ext cx="6205394" cy="435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57601" y="1226361"/>
            <a:ext cx="5101507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xoắn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song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RNA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935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endParaRPr lang="en-US" sz="2935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3489953"/>
            <a:ext cx="7288833" cy="38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85311" y="4374157"/>
            <a:ext cx="452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DNA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RNA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83239" y="838200"/>
            <a:ext cx="5035482" cy="5130800"/>
          </a:xfrm>
          <a:prstGeom prst="roundRect">
            <a:avLst>
              <a:gd name="adj" fmla="val 7307"/>
            </a:avLst>
          </a:prstGeom>
          <a:noFill/>
          <a:ln w="1079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8" name="Group 7"/>
          <p:cNvGrpSpPr/>
          <p:nvPr/>
        </p:nvGrpSpPr>
        <p:grpSpPr>
          <a:xfrm>
            <a:off x="0" y="6529390"/>
            <a:ext cx="12192000" cy="328611"/>
            <a:chOff x="0" y="6529389"/>
            <a:chExt cx="12192000" cy="328611"/>
          </a:xfrm>
        </p:grpSpPr>
        <p:sp>
          <p:nvSpPr>
            <p:cNvPr id="9" name="Rectangle 8"/>
            <p:cNvSpPr/>
            <p:nvPr/>
          </p:nvSpPr>
          <p:spPr>
            <a:xfrm>
              <a:off x="0" y="6638926"/>
              <a:ext cx="12192000" cy="219074"/>
            </a:xfrm>
            <a:prstGeom prst="rect">
              <a:avLst/>
            </a:prstGeom>
            <a:solidFill>
              <a:srgbClr val="257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529389"/>
              <a:ext cx="12192000" cy="109537"/>
            </a:xfrm>
            <a:prstGeom prst="rect">
              <a:avLst/>
            </a:prstGeom>
            <a:solidFill>
              <a:srgbClr val="8FB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923121" y="1041400"/>
            <a:ext cx="4755717" cy="466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vi-VN" dirty="0"/>
              <a:t>- Đặc điểm giống: </a:t>
            </a:r>
            <a:endParaRPr lang="vi-VN" dirty="0"/>
          </a:p>
          <a:p>
            <a:r>
              <a:rPr lang="vi-VN" dirty="0"/>
              <a:t>+ Ngoại hình: Em có một số nét giống bố mẹ như khuôn mặt, vóc dáng, màu da, màu tóc, v.v.</a:t>
            </a:r>
            <a:endParaRPr lang="vi-VN" dirty="0"/>
          </a:p>
          <a:p>
            <a:r>
              <a:rPr lang="vi-VN" dirty="0"/>
              <a:t>+ Tính cách: Em có một số tính cách giống bố mẹ như hiền lành, vui vẻ, cởi mở, v.v.</a:t>
            </a:r>
            <a:endParaRPr lang="vi-VN" dirty="0"/>
          </a:p>
          <a:p>
            <a:r>
              <a:rPr lang="vi-VN" dirty="0"/>
              <a:t>+ Sở thích: Em có một số sở thích giống bố mẹ như đọc sách, nghe nhạc, nấu ăn, v.v.</a:t>
            </a:r>
            <a:endParaRPr lang="vi-VN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9200" y="-7077000"/>
            <a:ext cx="3250793" cy="32507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9200" y="-6977000"/>
            <a:ext cx="3250793" cy="32507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0" y="42478"/>
            <a:ext cx="1100213" cy="1100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5433" y="-918402"/>
            <a:ext cx="3251654" cy="32516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800" y="-9250474"/>
            <a:ext cx="3250793" cy="325079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3718" y="-6677000"/>
            <a:ext cx="3250793" cy="32507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3200" y="-7815375"/>
            <a:ext cx="3250793" cy="3250793"/>
          </a:xfrm>
          <a:prstGeom prst="rect">
            <a:avLst/>
          </a:prstGeom>
        </p:spPr>
      </p:pic>
      <p:pic>
        <p:nvPicPr>
          <p:cNvPr id="55" name="Picture 8" descr="TLC's Newest Family of Multiples, The Derricos With 14 Babies On Babi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r="17983"/>
          <a:stretch>
            <a:fillRect/>
          </a:stretch>
        </p:blipFill>
        <p:spPr bwMode="auto">
          <a:xfrm>
            <a:off x="-14871130" y="1646780"/>
            <a:ext cx="5476981" cy="488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55"/>
          <p:cNvGrpSpPr/>
          <p:nvPr/>
        </p:nvGrpSpPr>
        <p:grpSpPr>
          <a:xfrm>
            <a:off x="6335297" y="3242798"/>
            <a:ext cx="4993103" cy="3117122"/>
            <a:chOff x="6096000" y="2429960"/>
            <a:chExt cx="5695680" cy="3555731"/>
          </a:xfrm>
        </p:grpSpPr>
        <p:pic>
          <p:nvPicPr>
            <p:cNvPr id="57" name="Picture 6" descr="106 Pics That Prove Kids Are Copy-Paste Versions Of Their Parents | Bored  Pan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429960"/>
              <a:ext cx="5695680" cy="3555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6228299" y="2508459"/>
              <a:ext cx="723667" cy="315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kern="0"/>
                <a:t>Bố </a:t>
              </a:r>
              <a:endParaRPr lang="en-US" sz="1200" b="1" kern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955059" y="2508459"/>
              <a:ext cx="723667" cy="315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kern="0"/>
                <a:t>Con </a:t>
              </a:r>
              <a:endParaRPr lang="en-US" sz="1200" b="1" kern="0"/>
            </a:p>
          </p:txBody>
        </p:sp>
      </p:grpSp>
      <p:pic>
        <p:nvPicPr>
          <p:cNvPr id="1028" name="Picture 4" descr="Con cái giống hệt cha mẹ hồi tr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297" y="183799"/>
            <a:ext cx="4993103" cy="29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55717" y="598485"/>
            <a:ext cx="5549761" cy="5472115"/>
          </a:xfrm>
          <a:prstGeom prst="roundRect">
            <a:avLst>
              <a:gd name="adj" fmla="val 7307"/>
            </a:avLst>
          </a:prstGeom>
          <a:noFill/>
          <a:ln w="1079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8" name="Group 7"/>
          <p:cNvGrpSpPr/>
          <p:nvPr/>
        </p:nvGrpSpPr>
        <p:grpSpPr>
          <a:xfrm>
            <a:off x="0" y="6529390"/>
            <a:ext cx="12192000" cy="328611"/>
            <a:chOff x="0" y="6529389"/>
            <a:chExt cx="12192000" cy="328611"/>
          </a:xfrm>
        </p:grpSpPr>
        <p:sp>
          <p:nvSpPr>
            <p:cNvPr id="9" name="Rectangle 8"/>
            <p:cNvSpPr/>
            <p:nvPr/>
          </p:nvSpPr>
          <p:spPr>
            <a:xfrm>
              <a:off x="0" y="6638926"/>
              <a:ext cx="12192000" cy="219074"/>
            </a:xfrm>
            <a:prstGeom prst="rect">
              <a:avLst/>
            </a:prstGeom>
            <a:solidFill>
              <a:srgbClr val="257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529389"/>
              <a:ext cx="12192000" cy="109537"/>
            </a:xfrm>
            <a:prstGeom prst="rect">
              <a:avLst/>
            </a:prstGeom>
            <a:solidFill>
              <a:srgbClr val="8FB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94375" y="3459271"/>
            <a:ext cx="2199048" cy="2496723"/>
            <a:chOff x="6077866" y="3895356"/>
            <a:chExt cx="2199048" cy="2496723"/>
          </a:xfrm>
        </p:grpSpPr>
        <p:pic>
          <p:nvPicPr>
            <p:cNvPr id="1040" name="Picture 16" descr="👨🏻‍🦱 Man: Light Skin Tone, Curly Hair on JoyPixels 4.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895356"/>
              <a:ext cx="2035058" cy="203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077866" y="5930414"/>
              <a:ext cx="2199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prstClr val="black"/>
                  </a:solidFill>
                </a:rPr>
                <a:t>Con thứ nhất</a:t>
              </a:r>
              <a:endParaRPr lang="en-US" sz="24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00874" y="3448457"/>
            <a:ext cx="2199048" cy="2507536"/>
            <a:chOff x="8684365" y="3884543"/>
            <a:chExt cx="2199048" cy="2507536"/>
          </a:xfrm>
        </p:grpSpPr>
        <p:pic>
          <p:nvPicPr>
            <p:cNvPr id="1042" name="Picture 18" descr="Emoji 👩 🦰 Woman: red hair to copy/paste - wpRoc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1297" y="3884543"/>
              <a:ext cx="2035058" cy="203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684365" y="5930414"/>
              <a:ext cx="2199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prstClr val="black"/>
                  </a:solidFill>
                </a:rPr>
                <a:t>Con thứ hai</a:t>
              </a:r>
              <a:endParaRPr lang="en-US" sz="24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48520" y="407090"/>
            <a:ext cx="4951403" cy="2621294"/>
            <a:chOff x="5804953" y="923272"/>
            <a:chExt cx="4951402" cy="2621294"/>
          </a:xfrm>
        </p:grpSpPr>
        <p:pic>
          <p:nvPicPr>
            <p:cNvPr id="1036" name="Picture 12" descr="Emoji 👨 🦱 Male : curly hair to copy/paste - wpR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953" y="1345518"/>
              <a:ext cx="2199048" cy="219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Emoji 👩 🦱 Woman: curly hair to copy/paste - wpR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7307" y="1345518"/>
              <a:ext cx="2199048" cy="219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291038" y="927586"/>
              <a:ext cx="1480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prstClr val="black"/>
                  </a:solidFill>
                </a:rPr>
                <a:t>Bố</a:t>
              </a:r>
              <a:endParaRPr lang="en-US" sz="2400" b="1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16335" y="923272"/>
              <a:ext cx="1480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prstClr val="black"/>
                  </a:solidFill>
                </a:rPr>
                <a:t>Mẹ</a:t>
              </a:r>
              <a:endParaRPr lang="en-US" sz="2400" b="1">
                <a:solidFill>
                  <a:prstClr val="black"/>
                </a:solidFill>
              </a:endParaRPr>
            </a:p>
          </p:txBody>
        </p:sp>
        <p:sp>
          <p:nvSpPr>
            <p:cNvPr id="22" name="Plus Sign 21"/>
            <p:cNvSpPr/>
            <p:nvPr/>
          </p:nvSpPr>
          <p:spPr>
            <a:xfrm>
              <a:off x="7923446" y="2751269"/>
              <a:ext cx="600250" cy="62562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997076" y="787401"/>
            <a:ext cx="4978283" cy="5125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vi-VN" dirty="0"/>
              <a:t>- Đặc điểm khác:</a:t>
            </a:r>
            <a:endParaRPr lang="vi-VN" dirty="0"/>
          </a:p>
          <a:p>
            <a:r>
              <a:rPr lang="vi-VN" dirty="0"/>
              <a:t>+ Ngoại hình: Em không hoàn toàn giống bố mẹ, em có một số nét riêng biệt như nụ cười, đôi mắt, giọng nói, v.v.</a:t>
            </a:r>
            <a:endParaRPr lang="vi-VN" dirty="0"/>
          </a:p>
          <a:p>
            <a:r>
              <a:rPr lang="vi-VN" dirty="0"/>
              <a:t>+ Tính cách: Em có một số tính cách khác bố mẹ như trầm tính, nhút nhát, thích suy nghĩ, v.v.</a:t>
            </a:r>
            <a:endParaRPr lang="vi-VN" dirty="0"/>
          </a:p>
          <a:p>
            <a:r>
              <a:rPr lang="vi-VN" dirty="0"/>
              <a:t>+ Sở thích: Em có một số sở thích khác bố mẹ như thích chơi thể thao, vẽ tranh, đi du lịch, v.v.</a:t>
            </a:r>
            <a:endParaRPr lang="vi-VN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9200" y="-7077000"/>
            <a:ext cx="3250793" cy="32507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9200" y="-6977000"/>
            <a:ext cx="3250793" cy="32507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200"/>
            <a:ext cx="1100213" cy="1100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5433" y="-918402"/>
            <a:ext cx="3251654" cy="32516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800" y="-9250474"/>
            <a:ext cx="3250793" cy="325079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3718" y="-6677000"/>
            <a:ext cx="3250793" cy="32507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3200" y="-7815375"/>
            <a:ext cx="3250793" cy="325079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Box 147"/>
          <p:cNvSpPr txBox="1"/>
          <p:nvPr/>
        </p:nvSpPr>
        <p:spPr>
          <a:xfrm>
            <a:off x="355600" y="147930"/>
            <a:ext cx="86936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9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DI TRUYỀN VÀ BIẾN DỊ</a:t>
            </a:r>
            <a:endParaRPr lang="vi-VN" sz="293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0398" y="2768600"/>
            <a:ext cx="3848227" cy="3226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vi-VN" sz="3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9284" y="2151671"/>
            <a:ext cx="722231" cy="673443"/>
            <a:chOff x="990600" y="498177"/>
            <a:chExt cx="1524000" cy="1421051"/>
          </a:xfrm>
        </p:grpSpPr>
        <p:sp>
          <p:nvSpPr>
            <p:cNvPr id="5" name="Oval Callout 13"/>
            <p:cNvSpPr/>
            <p:nvPr/>
          </p:nvSpPr>
          <p:spPr>
            <a:xfrm>
              <a:off x="990600" y="498177"/>
              <a:ext cx="1524000" cy="1421051"/>
            </a:xfrm>
            <a:prstGeom prst="wedgeEllipseCallout">
              <a:avLst>
                <a:gd name="adj1" fmla="val -1478"/>
                <a:gd name="adj2" fmla="val 62500"/>
              </a:avLst>
            </a:prstGeom>
            <a:solidFill>
              <a:schemeClr val="bg1"/>
            </a:solidFill>
            <a:ln w="171450">
              <a:gradFill flip="none" rotWithShape="1">
                <a:gsLst>
                  <a:gs pos="0">
                    <a:srgbClr val="FFFF00">
                      <a:lumMod val="98000"/>
                    </a:srgbClr>
                  </a:gs>
                  <a:gs pos="48000">
                    <a:srgbClr val="92D050"/>
                  </a:gs>
                  <a:gs pos="100000">
                    <a:srgbClr val="00A249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19" y="672134"/>
              <a:ext cx="1066762" cy="106676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99284" y="724393"/>
            <a:ext cx="8693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Di </a:t>
            </a:r>
            <a:r>
              <a:rPr lang="en-US" sz="3200" b="1" dirty="0" err="1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vi-VN" sz="3200" b="1" dirty="0">
              <a:solidFill>
                <a:srgbClr val="A63D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702419" y="1361171"/>
          <a:ext cx="7059077" cy="5496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027"/>
                <a:gridCol w="2350775"/>
                <a:gridCol w="3095275"/>
              </a:tblGrid>
              <a:tr h="60941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kern="12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3200" b="1" kern="1200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baseline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3200" b="1" kern="12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200" b="1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2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55713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endParaRPr lang="en-US" sz="3200" b="1" u="sng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100" i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60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62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b="1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endParaRPr lang="en-US" sz="32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100" i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60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910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2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b="1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32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100" i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60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Pentagon 7"/>
          <p:cNvSpPr/>
          <p:nvPr/>
        </p:nvSpPr>
        <p:spPr>
          <a:xfrm>
            <a:off x="1" y="603956"/>
            <a:ext cx="3917244" cy="76200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9467" y="340051"/>
            <a:ext cx="7010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ultiplication Sign 9"/>
          <p:cNvSpPr/>
          <p:nvPr/>
        </p:nvSpPr>
        <p:spPr>
          <a:xfrm>
            <a:off x="2471011" y="2030173"/>
            <a:ext cx="1671204" cy="1598795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62113" y="3529568"/>
            <a:ext cx="0" cy="684595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36998" y="2030173"/>
            <a:ext cx="1975556" cy="2355345"/>
            <a:chOff x="477748" y="1522629"/>
            <a:chExt cx="1481667" cy="1766509"/>
          </a:xfrm>
        </p:grpSpPr>
        <p:sp>
          <p:nvSpPr>
            <p:cNvPr id="13" name="Freeform 6"/>
            <p:cNvSpPr/>
            <p:nvPr/>
          </p:nvSpPr>
          <p:spPr>
            <a:xfrm>
              <a:off x="533106" y="1522629"/>
              <a:ext cx="1370952" cy="1290491"/>
            </a:xfrm>
            <a:custGeom>
              <a:avLst/>
              <a:gdLst/>
              <a:ahLst/>
              <a:cxnLst/>
              <a:rect l="l" t="t" r="r" b="b"/>
              <a:pathLst>
                <a:path w="1523263" h="1391882">
                  <a:moveTo>
                    <a:pt x="0" y="0"/>
                  </a:moveTo>
                  <a:lnTo>
                    <a:pt x="1523263" y="0"/>
                  </a:lnTo>
                  <a:lnTo>
                    <a:pt x="1523263" y="1391882"/>
                  </a:lnTo>
                  <a:lnTo>
                    <a:pt x="0" y="1391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7748" y="2850557"/>
              <a:ext cx="1481667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tóc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đen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74482" y="1901649"/>
            <a:ext cx="1975556" cy="2976311"/>
            <a:chOff x="3055861" y="1426237"/>
            <a:chExt cx="1481667" cy="2232233"/>
          </a:xfrm>
        </p:grpSpPr>
        <p:sp>
          <p:nvSpPr>
            <p:cNvPr id="16" name="Freeform 7"/>
            <p:cNvSpPr/>
            <p:nvPr/>
          </p:nvSpPr>
          <p:spPr>
            <a:xfrm>
              <a:off x="3106661" y="1426237"/>
              <a:ext cx="1320152" cy="1391882"/>
            </a:xfrm>
            <a:custGeom>
              <a:avLst/>
              <a:gdLst/>
              <a:ahLst/>
              <a:cxnLst/>
              <a:rect l="l" t="t" r="r" b="b"/>
              <a:pathLst>
                <a:path w="1472960" h="1605406">
                  <a:moveTo>
                    <a:pt x="0" y="0"/>
                  </a:moveTo>
                  <a:lnTo>
                    <a:pt x="1472960" y="0"/>
                  </a:lnTo>
                  <a:lnTo>
                    <a:pt x="1472960" y="1605406"/>
                  </a:lnTo>
                  <a:lnTo>
                    <a:pt x="0" y="160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55861" y="2850557"/>
              <a:ext cx="1481667" cy="807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tóc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đen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74335" y="4293185"/>
            <a:ext cx="2252399" cy="2305429"/>
            <a:chOff x="1705751" y="3219889"/>
            <a:chExt cx="1689299" cy="1729072"/>
          </a:xfrm>
        </p:grpSpPr>
        <p:sp>
          <p:nvSpPr>
            <p:cNvPr id="19" name="Freeform 8"/>
            <p:cNvSpPr/>
            <p:nvPr/>
          </p:nvSpPr>
          <p:spPr>
            <a:xfrm>
              <a:off x="1786509" y="3219889"/>
              <a:ext cx="1320152" cy="1290491"/>
            </a:xfrm>
            <a:custGeom>
              <a:avLst/>
              <a:gdLst/>
              <a:ahLst/>
              <a:cxnLst/>
              <a:rect l="l" t="t" r="r" b="b"/>
              <a:pathLst>
                <a:path w="1812539" h="1727954">
                  <a:moveTo>
                    <a:pt x="0" y="0"/>
                  </a:moveTo>
                  <a:lnTo>
                    <a:pt x="1812539" y="0"/>
                  </a:lnTo>
                  <a:lnTo>
                    <a:pt x="1812539" y="1727954"/>
                  </a:lnTo>
                  <a:lnTo>
                    <a:pt x="0" y="172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05751" y="4510380"/>
              <a:ext cx="1689299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tóc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đen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Multiplication Sign 20"/>
          <p:cNvSpPr/>
          <p:nvPr/>
        </p:nvSpPr>
        <p:spPr>
          <a:xfrm>
            <a:off x="8246462" y="2030172"/>
            <a:ext cx="1671204" cy="1598795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037564" y="3529567"/>
            <a:ext cx="0" cy="684595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6412449" y="1901650"/>
            <a:ext cx="1975556" cy="2976310"/>
            <a:chOff x="4809336" y="1426237"/>
            <a:chExt cx="1481667" cy="2232233"/>
          </a:xfrm>
        </p:grpSpPr>
        <p:sp>
          <p:nvSpPr>
            <p:cNvPr id="24" name="TextBox 23"/>
            <p:cNvSpPr txBox="1"/>
            <p:nvPr/>
          </p:nvSpPr>
          <p:spPr>
            <a:xfrm>
              <a:off x="4809336" y="2850556"/>
              <a:ext cx="1481667" cy="807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"/>
            <p:cNvSpPr/>
            <p:nvPr/>
          </p:nvSpPr>
          <p:spPr>
            <a:xfrm>
              <a:off x="4826214" y="1426237"/>
              <a:ext cx="1358632" cy="1424321"/>
            </a:xfrm>
            <a:custGeom>
              <a:avLst/>
              <a:gdLst/>
              <a:ahLst/>
              <a:cxnLst/>
              <a:rect l="l" t="t" r="r" b="b"/>
              <a:pathLst>
                <a:path w="3496861" h="3515905">
                  <a:moveTo>
                    <a:pt x="0" y="0"/>
                  </a:moveTo>
                  <a:lnTo>
                    <a:pt x="3496860" y="0"/>
                  </a:lnTo>
                  <a:lnTo>
                    <a:pt x="3496860" y="3515905"/>
                  </a:lnTo>
                  <a:lnTo>
                    <a:pt x="0" y="3515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809989" y="1999255"/>
            <a:ext cx="2015500" cy="2878705"/>
            <a:chOff x="7357491" y="1499441"/>
            <a:chExt cx="1511625" cy="2159029"/>
          </a:xfrm>
        </p:grpSpPr>
        <p:sp>
          <p:nvSpPr>
            <p:cNvPr id="27" name="TextBox 26"/>
            <p:cNvSpPr txBox="1"/>
            <p:nvPr/>
          </p:nvSpPr>
          <p:spPr>
            <a:xfrm>
              <a:off x="7357491" y="2850556"/>
              <a:ext cx="1511625" cy="807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0"/>
            <p:cNvSpPr/>
            <p:nvPr/>
          </p:nvSpPr>
          <p:spPr>
            <a:xfrm>
              <a:off x="7371501" y="1499441"/>
              <a:ext cx="1342152" cy="1336866"/>
            </a:xfrm>
            <a:custGeom>
              <a:avLst/>
              <a:gdLst/>
              <a:ahLst/>
              <a:cxnLst/>
              <a:rect l="l" t="t" r="r" b="b"/>
              <a:pathLst>
                <a:path w="2684303" h="2563509">
                  <a:moveTo>
                    <a:pt x="0" y="0"/>
                  </a:moveTo>
                  <a:lnTo>
                    <a:pt x="2684303" y="0"/>
                  </a:lnTo>
                  <a:lnTo>
                    <a:pt x="2684303" y="2563510"/>
                  </a:lnTo>
                  <a:lnTo>
                    <a:pt x="0" y="2563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862579" y="4340606"/>
            <a:ext cx="2630385" cy="2258008"/>
            <a:chOff x="5896935" y="3255455"/>
            <a:chExt cx="1972789" cy="1693506"/>
          </a:xfrm>
        </p:grpSpPr>
        <p:sp>
          <p:nvSpPr>
            <p:cNvPr id="30" name="TextBox 29"/>
            <p:cNvSpPr txBox="1"/>
            <p:nvPr/>
          </p:nvSpPr>
          <p:spPr>
            <a:xfrm>
              <a:off x="5974142" y="4510380"/>
              <a:ext cx="1895582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13"/>
            <p:cNvSpPr/>
            <p:nvPr/>
          </p:nvSpPr>
          <p:spPr>
            <a:xfrm>
              <a:off x="5896935" y="3255455"/>
              <a:ext cx="1541313" cy="1290491"/>
            </a:xfrm>
            <a:custGeom>
              <a:avLst/>
              <a:gdLst/>
              <a:ahLst/>
              <a:cxnLst/>
              <a:rect l="l" t="t" r="r" b="b"/>
              <a:pathLst>
                <a:path w="3880831" h="3300323">
                  <a:moveTo>
                    <a:pt x="0" y="0"/>
                  </a:moveTo>
                  <a:lnTo>
                    <a:pt x="3880831" y="0"/>
                  </a:lnTo>
                  <a:lnTo>
                    <a:pt x="3880831" y="3300324"/>
                  </a:lnTo>
                  <a:lnTo>
                    <a:pt x="0" y="330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10322</Words>
  <Application>WPS Slides</Application>
  <PresentationFormat>Widescreen</PresentationFormat>
  <Paragraphs>509</Paragraphs>
  <Slides>54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74" baseType="lpstr">
      <vt:lpstr>Arial</vt:lpstr>
      <vt:lpstr>SimSun</vt:lpstr>
      <vt:lpstr>Wingdings</vt:lpstr>
      <vt:lpstr>PT Sans</vt:lpstr>
      <vt:lpstr>Segoe Print</vt:lpstr>
      <vt:lpstr>Cairo</vt:lpstr>
      <vt:lpstr>Oxygen</vt:lpstr>
      <vt:lpstr>Arial</vt:lpstr>
      <vt:lpstr>Comfortaa Medium</vt:lpstr>
      <vt:lpstr>Times New Roman</vt:lpstr>
      <vt:lpstr>Segoe UI Black</vt:lpstr>
      <vt:lpstr>Microsoft YaHei</vt:lpstr>
      <vt:lpstr>Arial Unicode MS</vt:lpstr>
      <vt:lpstr>Aptos Display</vt:lpstr>
      <vt:lpstr>Segoe UI Variable Display</vt:lpstr>
      <vt:lpstr>Aptos</vt:lpstr>
      <vt:lpstr>Segoe UI</vt:lpstr>
      <vt:lpstr>Calibri</vt:lpstr>
      <vt:lpstr>Dosis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Mẹ Nick</dc:creator>
  <cp:lastModifiedBy>HOA HOÀNG</cp:lastModifiedBy>
  <cp:revision>5</cp:revision>
  <dcterms:created xsi:type="dcterms:W3CDTF">2025-05-09T14:07:00Z</dcterms:created>
  <dcterms:modified xsi:type="dcterms:W3CDTF">2025-05-10T22:42:08Z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40590F6152D14989BC07759F1134F264_13</vt:lpwstr>
  </property>
  <property fmtid="{D5CDD505-2E9C-101B-9397-08002B2CF9AE}" pid="3" name="KSOProductBuildVer">
    <vt:lpwstr>1033-12.2.0.20795</vt:lpwstr>
  </property>
</Properties>
</file>