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m4a" ContentType="audio/unknown"/>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88" r:id="rId2"/>
  </p:sldMasterIdLst>
  <p:notesMasterIdLst>
    <p:notesMasterId r:id="rId55"/>
  </p:notesMasterIdLst>
  <p:sldIdLst>
    <p:sldId id="908" r:id="rId3"/>
    <p:sldId id="903" r:id="rId4"/>
    <p:sldId id="879" r:id="rId5"/>
    <p:sldId id="830" r:id="rId6"/>
    <p:sldId id="904" r:id="rId7"/>
    <p:sldId id="905" r:id="rId8"/>
    <p:sldId id="925" r:id="rId9"/>
    <p:sldId id="920" r:id="rId10"/>
    <p:sldId id="911" r:id="rId11"/>
    <p:sldId id="912" r:id="rId12"/>
    <p:sldId id="921" r:id="rId13"/>
    <p:sldId id="924" r:id="rId14"/>
    <p:sldId id="852" r:id="rId15"/>
    <p:sldId id="936" r:id="rId16"/>
    <p:sldId id="916" r:id="rId17"/>
    <p:sldId id="915" r:id="rId18"/>
    <p:sldId id="900" r:id="rId19"/>
    <p:sldId id="901" r:id="rId20"/>
    <p:sldId id="857" r:id="rId21"/>
    <p:sldId id="935" r:id="rId22"/>
    <p:sldId id="859" r:id="rId23"/>
    <p:sldId id="917" r:id="rId24"/>
    <p:sldId id="918" r:id="rId25"/>
    <p:sldId id="919" r:id="rId26"/>
    <p:sldId id="868" r:id="rId27"/>
    <p:sldId id="896" r:id="rId28"/>
    <p:sldId id="884" r:id="rId29"/>
    <p:sldId id="941" r:id="rId30"/>
    <p:sldId id="942" r:id="rId31"/>
    <p:sldId id="946" r:id="rId32"/>
    <p:sldId id="926" r:id="rId33"/>
    <p:sldId id="885" r:id="rId34"/>
    <p:sldId id="887" r:id="rId35"/>
    <p:sldId id="939" r:id="rId36"/>
    <p:sldId id="940" r:id="rId37"/>
    <p:sldId id="944" r:id="rId38"/>
    <p:sldId id="945" r:id="rId39"/>
    <p:sldId id="869" r:id="rId40"/>
    <p:sldId id="863" r:id="rId41"/>
    <p:sldId id="888" r:id="rId42"/>
    <p:sldId id="871" r:id="rId43"/>
    <p:sldId id="878" r:id="rId44"/>
    <p:sldId id="928" r:id="rId45"/>
    <p:sldId id="933" r:id="rId46"/>
    <p:sldId id="929" r:id="rId47"/>
    <p:sldId id="930" r:id="rId48"/>
    <p:sldId id="931" r:id="rId49"/>
    <p:sldId id="937" r:id="rId50"/>
    <p:sldId id="938" r:id="rId51"/>
    <p:sldId id="943" r:id="rId52"/>
    <p:sldId id="898" r:id="rId53"/>
    <p:sldId id="288"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CD097"/>
    <a:srgbClr val="EE9B59"/>
    <a:srgbClr val="FCD193"/>
    <a:srgbClr val="FFFFFF"/>
    <a:srgbClr val="FCD191"/>
    <a:srgbClr val="FFE7D9"/>
    <a:srgbClr val="FF7C80"/>
    <a:srgbClr val="FE9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87" autoAdjust="0"/>
    <p:restoredTop sz="95332" autoAdjust="0"/>
  </p:normalViewPr>
  <p:slideViewPr>
    <p:cSldViewPr snapToGrid="0">
      <p:cViewPr>
        <p:scale>
          <a:sx n="60" d="100"/>
          <a:sy n="60" d="100"/>
        </p:scale>
        <p:origin x="-1110" y="-3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7B56B-4127-4A01-99AA-65751D6088DF}"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29E24-234A-4345-A8C4-B327B0B734EA}" type="slidenum">
              <a:rPr lang="en-GB" smtClean="0"/>
              <a:t>‹#›</a:t>
            </a:fld>
            <a:endParaRPr lang="en-GB"/>
          </a:p>
        </p:txBody>
      </p:sp>
    </p:spTree>
    <p:extLst>
      <p:ext uri="{BB962C8B-B14F-4D97-AF65-F5344CB8AC3E}">
        <p14:creationId xmlns:p14="http://schemas.microsoft.com/office/powerpoint/2010/main" val="185702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Cô cảm ơn Yến Nhi và cả lớp! </a:t>
            </a:r>
          </a:p>
          <a:p>
            <a:r>
              <a:rPr lang="en-US" altLang="en-US" smtClean="0"/>
              <a:t>Các em ạ! Bài tập đọc Hơn một nghìn ngày vòng quanh trái đất ca ngợi Ma gien lăng và đoàn thám hiểm đã vượt qua khó khăn để chứng minh rằng: trái đất hình cầu, khám phá ra các đại dương và những vùng đất mới. </a:t>
            </a:r>
          </a:p>
          <a:p>
            <a:r>
              <a:rPr lang="en-US" altLang="en-US" smtClean="0"/>
              <a:t>Chúng mình cùng quan sát lên bảng, cô có các bức tranh sau: </a:t>
            </a: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defRPr sz="1200">
                <a:solidFill>
                  <a:schemeClr val="tx1"/>
                </a:solidFill>
                <a:latin typeface="Arial" charset="0"/>
              </a:defRPr>
            </a:lvl1pPr>
            <a:lvl2pPr marL="742950" indent="-285750" defTabSz="457200">
              <a:defRPr sz="1200">
                <a:solidFill>
                  <a:schemeClr val="tx1"/>
                </a:solidFill>
                <a:latin typeface="Arial" charset="0"/>
              </a:defRPr>
            </a:lvl2pPr>
            <a:lvl3pPr marL="1143000" indent="-228600" defTabSz="457200">
              <a:defRPr sz="1200">
                <a:solidFill>
                  <a:schemeClr val="tx1"/>
                </a:solidFill>
                <a:latin typeface="Arial" charset="0"/>
              </a:defRPr>
            </a:lvl3pPr>
            <a:lvl4pPr marL="1600200" indent="-228600" defTabSz="457200">
              <a:defRPr sz="1200">
                <a:solidFill>
                  <a:schemeClr val="tx1"/>
                </a:solidFill>
                <a:latin typeface="Arial" charset="0"/>
              </a:defRPr>
            </a:lvl4pPr>
            <a:lvl5pPr marL="2057400" indent="-228600" defTabSz="457200">
              <a:defRPr sz="1200">
                <a:solidFill>
                  <a:schemeClr val="tx1"/>
                </a:solidFill>
                <a:latin typeface="Arial" charset="0"/>
              </a:defRPr>
            </a:lvl5pPr>
            <a:lvl6pPr marL="2514600" indent="-228600" defTabSz="457200" eaLnBrk="0" fontAlgn="base" hangingPunct="0">
              <a:spcBef>
                <a:spcPct val="30000"/>
              </a:spcBef>
              <a:spcAft>
                <a:spcPct val="0"/>
              </a:spcAft>
              <a:defRPr sz="1200">
                <a:solidFill>
                  <a:schemeClr val="tx1"/>
                </a:solidFill>
                <a:latin typeface="Arial" charset="0"/>
              </a:defRPr>
            </a:lvl6pPr>
            <a:lvl7pPr marL="2971800" indent="-228600" defTabSz="457200" eaLnBrk="0" fontAlgn="base" hangingPunct="0">
              <a:spcBef>
                <a:spcPct val="30000"/>
              </a:spcBef>
              <a:spcAft>
                <a:spcPct val="0"/>
              </a:spcAft>
              <a:defRPr sz="1200">
                <a:solidFill>
                  <a:schemeClr val="tx1"/>
                </a:solidFill>
                <a:latin typeface="Arial" charset="0"/>
              </a:defRPr>
            </a:lvl7pPr>
            <a:lvl8pPr marL="3429000" indent="-228600" defTabSz="457200" eaLnBrk="0" fontAlgn="base" hangingPunct="0">
              <a:spcBef>
                <a:spcPct val="30000"/>
              </a:spcBef>
              <a:spcAft>
                <a:spcPct val="0"/>
              </a:spcAft>
              <a:defRPr sz="1200">
                <a:solidFill>
                  <a:schemeClr val="tx1"/>
                </a:solidFill>
                <a:latin typeface="Arial" charset="0"/>
              </a:defRPr>
            </a:lvl8pPr>
            <a:lvl9pPr marL="3886200" indent="-228600" defTabSz="457200" eaLnBrk="0" fontAlgn="base" hangingPunct="0">
              <a:spcBef>
                <a:spcPct val="30000"/>
              </a:spcBef>
              <a:spcAft>
                <a:spcPct val="0"/>
              </a:spcAft>
              <a:defRPr sz="1200">
                <a:solidFill>
                  <a:schemeClr val="tx1"/>
                </a:solidFill>
                <a:latin typeface="Arial" charset="0"/>
              </a:defRPr>
            </a:lvl9pPr>
          </a:lstStyle>
          <a:p>
            <a:fld id="{65C7209B-7811-4938-A878-24298C91223A}" type="slidenum">
              <a:rPr lang="en-US" altLang="en-US" u="sng"/>
              <a:pPr/>
              <a:t>1</a:t>
            </a:fld>
            <a:endParaRPr lang="en-US" altLang="en-US" u="sn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Hiện chữ</a:t>
            </a:r>
            <a:r>
              <a:rPr lang="en-US" baseline="0" dirty="0" smtClean="0"/>
              <a:t> </a:t>
            </a:r>
            <a:r>
              <a:rPr lang="en-US" baseline="0" dirty="0" err="1" smtClean="0"/>
              <a:t>kèm</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16</a:t>
            </a:fld>
            <a:endParaRPr lang="en-GB"/>
          </a:p>
        </p:txBody>
      </p:sp>
    </p:spTree>
    <p:extLst>
      <p:ext uri="{BB962C8B-B14F-4D97-AF65-F5344CB8AC3E}">
        <p14:creationId xmlns:p14="http://schemas.microsoft.com/office/powerpoint/2010/main" val="238004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5EC5637-4800-4554-8FB3-42E4C22A74EF}" type="slidenum">
              <a:rPr lang="en-US" altLang="en-US">
                <a:latin typeface="Arial" charset="0"/>
              </a:rPr>
              <a:pPr/>
              <a:t>20</a:t>
            </a:fld>
            <a:endParaRPr lang="en-US" altLang="en-US">
              <a:latin typeface="Arial" charset="0"/>
            </a:endParaRPr>
          </a:p>
        </p:txBody>
      </p:sp>
      <p:sp>
        <p:nvSpPr>
          <p:cNvPr id="17411" name="Slide Image Placeholder 1"/>
          <p:cNvSpPr>
            <a:spLocks noGrp="1" noRot="1" noChangeAspect="1" noChangeArrowheads="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smtClean="0"/>
          </a:p>
        </p:txBody>
      </p:sp>
      <p:sp>
        <p:nvSpPr>
          <p:cNvPr id="174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a:fld id="{27C66FB1-382B-459D-A3D2-99A692E3D215}" type="slidenum">
              <a:rPr lang="en-US" altLang="en-US" sz="1200"/>
              <a:pPr algn="r"/>
              <a:t>20</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3"/>
            </a:pPr>
            <a:r>
              <a:rPr lang="en-US" baseline="0" dirty="0" smtClean="0"/>
              <a:t>Câu </a:t>
            </a:r>
            <a:r>
              <a:rPr lang="en-US" baseline="0" dirty="0" err="1" smtClean="0"/>
              <a:t>hỏi</a:t>
            </a:r>
            <a:r>
              <a:rPr lang="en-US" baseline="0" dirty="0" smtClean="0"/>
              <a:t> : </a:t>
            </a:r>
          </a:p>
          <a:p>
            <a:pPr marL="0" indent="0">
              <a:buNone/>
            </a:pP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22</a:t>
            </a:fld>
            <a:endParaRPr lang="en-GB"/>
          </a:p>
        </p:txBody>
      </p:sp>
    </p:spTree>
    <p:extLst>
      <p:ext uri="{BB962C8B-B14F-4D97-AF65-F5344CB8AC3E}">
        <p14:creationId xmlns:p14="http://schemas.microsoft.com/office/powerpoint/2010/main" val="617528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3"/>
            </a:pPr>
            <a:r>
              <a:rPr lang="en-US" baseline="0" dirty="0" smtClean="0"/>
              <a:t>Câu </a:t>
            </a:r>
            <a:r>
              <a:rPr lang="en-US" baseline="0" dirty="0" err="1" smtClean="0"/>
              <a:t>hỏi</a:t>
            </a:r>
            <a:r>
              <a:rPr lang="en-US" baseline="0" dirty="0" smtClean="0"/>
              <a:t> : </a:t>
            </a:r>
          </a:p>
          <a:p>
            <a:pPr marL="0" indent="0">
              <a:buNone/>
            </a:pP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23</a:t>
            </a:fld>
            <a:endParaRPr lang="en-GB"/>
          </a:p>
        </p:txBody>
      </p:sp>
    </p:spTree>
    <p:extLst>
      <p:ext uri="{BB962C8B-B14F-4D97-AF65-F5344CB8AC3E}">
        <p14:creationId xmlns:p14="http://schemas.microsoft.com/office/powerpoint/2010/main" val="61752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3"/>
            </a:pPr>
            <a:r>
              <a:rPr lang="en-US" baseline="0" dirty="0" smtClean="0"/>
              <a:t>Câu </a:t>
            </a:r>
            <a:r>
              <a:rPr lang="en-US" baseline="0" dirty="0" err="1" smtClean="0"/>
              <a:t>hỏi</a:t>
            </a:r>
            <a:r>
              <a:rPr lang="en-US" baseline="0" dirty="0" smtClean="0"/>
              <a:t> : </a:t>
            </a:r>
          </a:p>
          <a:p>
            <a:pPr marL="0" indent="0">
              <a:buNone/>
            </a:pP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24</a:t>
            </a:fld>
            <a:endParaRPr lang="en-GB"/>
          </a:p>
        </p:txBody>
      </p:sp>
    </p:spTree>
    <p:extLst>
      <p:ext uri="{BB962C8B-B14F-4D97-AF65-F5344CB8AC3E}">
        <p14:creationId xmlns:p14="http://schemas.microsoft.com/office/powerpoint/2010/main" val="61752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3D941C5-5BE6-4046-BFF7-502AD5CE23EA}" type="slidenum">
              <a:rPr lang="en-US" altLang="en-US"/>
              <a:pPr/>
              <a:t>25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UTM Avo" panose="02040603050506020204" pitchFamily="18" charset="0"/>
                <a:sym typeface="Arial"/>
              </a:rPr>
              <a:t>29</a:t>
            </a:fld>
            <a:endParaRPr sz="1200" b="0" i="0" u="none" strike="noStrike" cap="none" dirty="0">
              <a:solidFill>
                <a:schemeClr val="dk1"/>
              </a:solidFill>
              <a:latin typeface="UTM Avo" panose="02040603050506020204" pitchFamily="18" charset="0"/>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302936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A2EE60E-7CE9-4E5F-B75B-7789A20B3486}" type="slidenum">
              <a:rPr lang="en-US" altLang="en-US"/>
              <a:pPr/>
              <a:t>33</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A2EE60E-7CE9-4E5F-B75B-7789A20B3486}" type="slidenum">
              <a:rPr lang="en-US" altLang="en-US"/>
              <a:pPr/>
              <a:t>35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11B9906-EF2C-427E-8CBC-5F9C86B0BA1B}" type="slidenum">
              <a:rPr lang="en-US" altLang="en-US"/>
              <a:pPr/>
              <a:t>38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9FEFBE4-0777-4C01-902A-015426DFD808}"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6D2EB16-D254-44B0-A513-48A29C75B136}" type="slidenum">
              <a:rPr lang="en-US" altLang="en-US"/>
              <a:pPr/>
              <a:t>41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UTM Avo" panose="02040603050506020204" pitchFamily="18" charset="0"/>
                <a:sym typeface="Arial"/>
              </a:rPr>
              <a:t>43</a:t>
            </a:fld>
            <a:endParaRPr sz="1200" b="0" i="0" u="none" strike="noStrike" cap="none" dirty="0">
              <a:solidFill>
                <a:schemeClr val="dk1"/>
              </a:solidFill>
              <a:latin typeface="UTM Avo" panose="02040603050506020204" pitchFamily="18" charset="0"/>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3029362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199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UTM Avo" panose="02040603050506020204" pitchFamily="18" charset="0"/>
                <a:sym typeface="Arial"/>
              </a:rPr>
              <a:t>5</a:t>
            </a:fld>
            <a:endParaRPr sz="1200" b="0" i="0" u="none" strike="noStrike" cap="none" dirty="0">
              <a:solidFill>
                <a:schemeClr val="dk1"/>
              </a:solidFill>
              <a:latin typeface="UTM Avo" panose="02040603050506020204" pitchFamily="18" charset="0"/>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302936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8</a:t>
            </a:fld>
            <a:endParaRPr lang="en-GB"/>
          </a:p>
        </p:txBody>
      </p:sp>
    </p:spTree>
    <p:extLst>
      <p:ext uri="{BB962C8B-B14F-4D97-AF65-F5344CB8AC3E}">
        <p14:creationId xmlns:p14="http://schemas.microsoft.com/office/powerpoint/2010/main" val="3788342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9</a:t>
            </a:fld>
            <a:endParaRPr lang="en-GB"/>
          </a:p>
        </p:txBody>
      </p:sp>
    </p:spTree>
    <p:extLst>
      <p:ext uri="{BB962C8B-B14F-4D97-AF65-F5344CB8AC3E}">
        <p14:creationId xmlns:p14="http://schemas.microsoft.com/office/powerpoint/2010/main" val="378834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3"/>
            </a:pPr>
            <a:r>
              <a:rPr lang="en-US" baseline="0" dirty="0" smtClean="0"/>
              <a:t>Câu </a:t>
            </a:r>
            <a:r>
              <a:rPr lang="en-US" baseline="0" dirty="0" err="1" smtClean="0"/>
              <a:t>hỏi</a:t>
            </a:r>
            <a:r>
              <a:rPr lang="en-US" baseline="0" dirty="0" smtClean="0"/>
              <a:t> : </a:t>
            </a:r>
          </a:p>
          <a:p>
            <a:pPr marL="0" indent="0">
              <a:buNone/>
            </a:pP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10</a:t>
            </a:fld>
            <a:endParaRPr lang="en-GB"/>
          </a:p>
        </p:txBody>
      </p:sp>
    </p:spTree>
    <p:extLst>
      <p:ext uri="{BB962C8B-B14F-4D97-AF65-F5344CB8AC3E}">
        <p14:creationId xmlns:p14="http://schemas.microsoft.com/office/powerpoint/2010/main" val="61752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lain" startAt="3"/>
            </a:pPr>
            <a:r>
              <a:rPr lang="en-US" baseline="0" dirty="0" smtClean="0"/>
              <a:t>Câu </a:t>
            </a:r>
            <a:r>
              <a:rPr lang="en-US" baseline="0" dirty="0" err="1" smtClean="0"/>
              <a:t>hỏi</a:t>
            </a:r>
            <a:r>
              <a:rPr lang="en-US" baseline="0" dirty="0" smtClean="0"/>
              <a:t> : </a:t>
            </a:r>
          </a:p>
          <a:p>
            <a:pPr marL="0" indent="0">
              <a:buNone/>
            </a:pPr>
            <a:endParaRPr lang="en-US" dirty="0"/>
          </a:p>
        </p:txBody>
      </p:sp>
      <p:sp>
        <p:nvSpPr>
          <p:cNvPr id="4" name="Slide Number Placeholder 3"/>
          <p:cNvSpPr>
            <a:spLocks noGrp="1"/>
          </p:cNvSpPr>
          <p:nvPr>
            <p:ph type="sldNum" sz="quarter" idx="10"/>
          </p:nvPr>
        </p:nvSpPr>
        <p:spPr/>
        <p:txBody>
          <a:bodyPr/>
          <a:lstStyle/>
          <a:p>
            <a:fld id="{84829E24-234A-4345-A8C4-B327B0B734EA}" type="slidenum">
              <a:rPr lang="en-GB" smtClean="0"/>
              <a:t>11</a:t>
            </a:fld>
            <a:endParaRPr lang="en-GB"/>
          </a:p>
        </p:txBody>
      </p:sp>
    </p:spTree>
    <p:extLst>
      <p:ext uri="{BB962C8B-B14F-4D97-AF65-F5344CB8AC3E}">
        <p14:creationId xmlns:p14="http://schemas.microsoft.com/office/powerpoint/2010/main" val="617528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85EC5637-4800-4554-8FB3-42E4C22A74EF}" type="slidenum">
              <a:rPr lang="en-US" altLang="en-US">
                <a:latin typeface="Arial" charset="0"/>
              </a:rPr>
              <a:pPr/>
              <a:t>14</a:t>
            </a:fld>
            <a:endParaRPr lang="en-US" altLang="en-US">
              <a:latin typeface="Arial" charset="0"/>
            </a:endParaRPr>
          </a:p>
        </p:txBody>
      </p:sp>
      <p:sp>
        <p:nvSpPr>
          <p:cNvPr id="17411" name="Slide Image Placeholder 1"/>
          <p:cNvSpPr>
            <a:spLocks noGrp="1" noRot="1" noChangeAspect="1" noChangeArrowheads="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smtClean="0"/>
          </a:p>
        </p:txBody>
      </p:sp>
      <p:sp>
        <p:nvSpPr>
          <p:cNvPr id="174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a:fld id="{27C66FB1-382B-459D-A3D2-99A692E3D215}" type="slidenum">
              <a:rPr lang="en-US" altLang="en-US" sz="1200"/>
              <a:pPr algn="r"/>
              <a:t>14</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98D6803-21E1-4C76-91B8-8E4DA711059B}"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424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214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0"/>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22973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7"/>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4"/>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dirty="0">
                <a:solidFill>
                  <a:srgbClr val="00B050"/>
                </a:solidFill>
              </a:rPr>
              <a:t>Click here to add a title</a:t>
            </a:r>
            <a:endParaRPr lang="zh-CN" altLang="en-US" sz="2667" dirty="0">
              <a:solidFill>
                <a:srgbClr val="00B050"/>
              </a:solidFill>
            </a:endParaRPr>
          </a:p>
        </p:txBody>
      </p:sp>
    </p:spTree>
    <p:extLst>
      <p:ext uri="{BB962C8B-B14F-4D97-AF65-F5344CB8AC3E}">
        <p14:creationId xmlns:p14="http://schemas.microsoft.com/office/powerpoint/2010/main" val="408066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47818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4896F7-5841-4298-8C19-177176F9776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213587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896F7-5841-4298-8C19-177176F9776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896541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4896F7-5841-4298-8C19-177176F9776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234493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4896F7-5841-4298-8C19-177176F9776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424797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4896F7-5841-4298-8C19-177176F9776B}"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1985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4896F7-5841-4298-8C19-177176F9776B}"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4861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20691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896F7-5841-4298-8C19-177176F9776B}"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170256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896F7-5841-4298-8C19-177176F9776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384637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4896F7-5841-4298-8C19-177176F9776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97968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896F7-5841-4298-8C19-177176F9776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568958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896F7-5841-4298-8C19-177176F9776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02039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10/9/2023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1095035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88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6455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80431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4426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1261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2261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7300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2023/10/9</a:t>
            </a:fld>
            <a:endParaRPr lang="zh-CN" alt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056228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spd="med">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896F7-5841-4298-8C19-177176F9776B}" type="datetimeFigureOut">
              <a:rPr lang="en-US" smtClean="0"/>
              <a:t>10/9/2023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8B999-6321-4929-93B9-877548EE1931}" type="slidenum">
              <a:rPr lang="en-US" smtClean="0"/>
              <a:t>‹#›</a:t>
            </a:fld>
            <a:endParaRPr lang="en-US"/>
          </a:p>
        </p:txBody>
      </p:sp>
    </p:spTree>
    <p:extLst>
      <p:ext uri="{BB962C8B-B14F-4D97-AF65-F5344CB8AC3E}">
        <p14:creationId xmlns:p14="http://schemas.microsoft.com/office/powerpoint/2010/main" val="221068491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10.gif"/><Relationship Id="rId5" Type="http://schemas.openxmlformats.org/officeDocument/2006/relationships/image" Target="../media/image6.wmf"/><Relationship Id="rId10" Type="http://schemas.openxmlformats.org/officeDocument/2006/relationships/image" Target="../media/image9.wmf"/><Relationship Id="rId4" Type="http://schemas.openxmlformats.org/officeDocument/2006/relationships/image" Target="../media/image5.wmf"/><Relationship Id="rId9" Type="http://schemas.openxmlformats.org/officeDocument/2006/relationships/image" Target="../media/image8.wmf"/></Relationships>
</file>

<file path=ppt/slides/_rels/slide10.xml.rels><?xml version="1.0" encoding="UTF-8" standalone="yes"?>
<Relationships xmlns="http://schemas.openxmlformats.org/package/2006/relationships"><Relationship Id="rId8" Type="http://schemas.openxmlformats.org/officeDocument/2006/relationships/audio" Target="../media/media11.mp3"/><Relationship Id="rId13" Type="http://schemas.microsoft.com/office/2007/relationships/hdphoto" Target="../media/hdphoto1.wdp"/><Relationship Id="rId18" Type="http://schemas.openxmlformats.org/officeDocument/2006/relationships/image" Target="../media/image22.gif"/><Relationship Id="rId3" Type="http://schemas.openxmlformats.org/officeDocument/2006/relationships/audio" Target="NULL" TargetMode="External"/><Relationship Id="rId21" Type="http://schemas.openxmlformats.org/officeDocument/2006/relationships/image" Target="../media/image25.png"/><Relationship Id="rId7" Type="http://schemas.microsoft.com/office/2007/relationships/media" Target="../media/media11.mp3"/><Relationship Id="rId12" Type="http://schemas.openxmlformats.org/officeDocument/2006/relationships/image" Target="../media/image18.png"/><Relationship Id="rId17" Type="http://schemas.openxmlformats.org/officeDocument/2006/relationships/image" Target="../media/image21.gif"/><Relationship Id="rId2" Type="http://schemas.openxmlformats.org/officeDocument/2006/relationships/video" Target="../media/media2.mp4"/><Relationship Id="rId16" Type="http://schemas.openxmlformats.org/officeDocument/2006/relationships/image" Target="../media/image24.png"/><Relationship Id="rId20" Type="http://schemas.openxmlformats.org/officeDocument/2006/relationships/image" Target="../media/image20.png"/><Relationship Id="rId1" Type="http://schemas.microsoft.com/office/2007/relationships/media" Target="../media/media2.mp4"/><Relationship Id="rId6" Type="http://schemas.openxmlformats.org/officeDocument/2006/relationships/audio" Target="../media/media10.mp3"/><Relationship Id="rId11" Type="http://schemas.openxmlformats.org/officeDocument/2006/relationships/image" Target="../media/image17.png"/><Relationship Id="rId5" Type="http://schemas.microsoft.com/office/2007/relationships/media" Target="../media/media10.mp3"/><Relationship Id="rId15" Type="http://schemas.openxmlformats.org/officeDocument/2006/relationships/image" Target="../media/image15.png"/><Relationship Id="rId10" Type="http://schemas.openxmlformats.org/officeDocument/2006/relationships/notesSlide" Target="../notesSlides/notesSlide6.xml"/><Relationship Id="rId19" Type="http://schemas.openxmlformats.org/officeDocument/2006/relationships/image" Target="../media/image23.gif"/><Relationship Id="rId4" Type="http://schemas.microsoft.com/office/2007/relationships/media" Target="../media/media3.mp3"/><Relationship Id="rId9" Type="http://schemas.openxmlformats.org/officeDocument/2006/relationships/slideLayout" Target="../slideLayouts/slideLayout20.xml"/><Relationship Id="rId14"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audio" Target="../media/media13.mp3"/><Relationship Id="rId13" Type="http://schemas.openxmlformats.org/officeDocument/2006/relationships/image" Target="../media/image22.gif"/><Relationship Id="rId18" Type="http://schemas.openxmlformats.org/officeDocument/2006/relationships/image" Target="../media/image25.png"/><Relationship Id="rId3" Type="http://schemas.openxmlformats.org/officeDocument/2006/relationships/audio" Target="NULL" TargetMode="External"/><Relationship Id="rId7" Type="http://schemas.microsoft.com/office/2007/relationships/media" Target="../media/media13.mp3"/><Relationship Id="rId12" Type="http://schemas.openxmlformats.org/officeDocument/2006/relationships/image" Target="../media/image21.gif"/><Relationship Id="rId17" Type="http://schemas.openxmlformats.org/officeDocument/2006/relationships/image" Target="../media/image24.png"/><Relationship Id="rId2" Type="http://schemas.openxmlformats.org/officeDocument/2006/relationships/video" Target="../media/media2.mp4"/><Relationship Id="rId16" Type="http://schemas.openxmlformats.org/officeDocument/2006/relationships/image" Target="../media/image15.png"/><Relationship Id="rId1" Type="http://schemas.microsoft.com/office/2007/relationships/media" Target="../media/media2.mp4"/><Relationship Id="rId6" Type="http://schemas.openxmlformats.org/officeDocument/2006/relationships/audio" Target="../media/media12.mp3"/><Relationship Id="rId11" Type="http://schemas.openxmlformats.org/officeDocument/2006/relationships/image" Target="../media/image17.png"/><Relationship Id="rId5" Type="http://schemas.microsoft.com/office/2007/relationships/media" Target="../media/media12.mp3"/><Relationship Id="rId15" Type="http://schemas.openxmlformats.org/officeDocument/2006/relationships/image" Target="../media/image19.gif"/><Relationship Id="rId10" Type="http://schemas.openxmlformats.org/officeDocument/2006/relationships/notesSlide" Target="../notesSlides/notesSlide7.xml"/><Relationship Id="rId4" Type="http://schemas.microsoft.com/office/2007/relationships/media" Target="../media/media3.mp3"/><Relationship Id="rId9" Type="http://schemas.openxmlformats.org/officeDocument/2006/relationships/slideLayout" Target="../slideLayouts/slideLayout20.xml"/><Relationship Id="rId1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slideLayout" Target="../slideLayouts/slideLayout20.xml"/><Relationship Id="rId12" Type="http://schemas.openxmlformats.org/officeDocument/2006/relationships/image" Target="../media/image19.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14.mp3"/><Relationship Id="rId11" Type="http://schemas.openxmlformats.org/officeDocument/2006/relationships/image" Target="../media/image15.png"/><Relationship Id="rId5" Type="http://schemas.microsoft.com/office/2007/relationships/media" Target="../media/media14.mp3"/><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2.gif"/><Relationship Id="rId5" Type="http://schemas.openxmlformats.org/officeDocument/2006/relationships/image" Target="../media/image21.gi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2.gif"/><Relationship Id="rId5" Type="http://schemas.openxmlformats.org/officeDocument/2006/relationships/image" Target="../media/image21.gif"/><Relationship Id="rId4" Type="http://schemas.microsoft.com/office/2007/relationships/hdphoto" Target="../media/hdphoto1.wdp"/><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22.gif"/><Relationship Id="rId5" Type="http://schemas.openxmlformats.org/officeDocument/2006/relationships/image" Target="../media/image21.gi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jpeg"/><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media" Target="../media/media18.mp3"/><Relationship Id="rId7" Type="http://schemas.openxmlformats.org/officeDocument/2006/relationships/image" Target="../media/image46.jpe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slideLayout" Target="../slideLayouts/slideLayout14.xml"/><Relationship Id="rId4" Type="http://schemas.openxmlformats.org/officeDocument/2006/relationships/audio" Target="../media/media18.mp3"/><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15.xml"/><Relationship Id="rId4" Type="http://schemas.openxmlformats.org/officeDocument/2006/relationships/image" Target="../media/image50.gif"/></Relationships>
</file>

<file path=ppt/slides/_rels/slide4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15.xml"/><Relationship Id="rId7" Type="http://schemas.openxmlformats.org/officeDocument/2006/relationships/slide" Target="slide21.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1.jpe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49.gif"/></Relationships>
</file>

<file path=ppt/slides/_rels/slide4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image" Target="../media/image49.gif"/><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1.jpeg"/><Relationship Id="rId5" Type="http://schemas.openxmlformats.org/officeDocument/2006/relationships/audio" Target="../media/audio2.wav"/><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0.xml"/><Relationship Id="rId7" Type="http://schemas.openxmlformats.org/officeDocument/2006/relationships/image" Target="../media/image49.gif"/><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1.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20.xml"/><Relationship Id="rId7" Type="http://schemas.openxmlformats.org/officeDocument/2006/relationships/image" Target="../media/image1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1.jpeg"/><Relationship Id="rId5" Type="http://schemas.openxmlformats.org/officeDocument/2006/relationships/audio" Target="../media/audio2.wav"/><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20.xml"/><Relationship Id="rId7" Type="http://schemas.openxmlformats.org/officeDocument/2006/relationships/image" Target="../media/image1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1.jpe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slideLayout" Target="../slideLayouts/slideLayout20.xml"/><Relationship Id="rId12" Type="http://schemas.openxmlformats.org/officeDocument/2006/relationships/image" Target="../media/image19.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4.mp3"/><Relationship Id="rId11" Type="http://schemas.openxmlformats.org/officeDocument/2006/relationships/image" Target="../media/image15.png"/><Relationship Id="rId5" Type="http://schemas.microsoft.com/office/2007/relationships/media" Target="../media/media4.mp3"/><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slideLayout" Target="../slideLayouts/slideLayout20.xml"/><Relationship Id="rId12" Type="http://schemas.openxmlformats.org/officeDocument/2006/relationships/image" Target="../media/image19.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5.m4a"/><Relationship Id="rId11" Type="http://schemas.openxmlformats.org/officeDocument/2006/relationships/image" Target="../media/image15.png"/><Relationship Id="rId5" Type="http://schemas.microsoft.com/office/2007/relationships/media" Target="../media/media5.m4a"/><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audio" Target="../media/media7.mp3"/><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audio" Target="NULL" TargetMode="External"/><Relationship Id="rId7" Type="http://schemas.microsoft.com/office/2007/relationships/media" Target="../media/media7.mp3"/><Relationship Id="rId12" Type="http://schemas.openxmlformats.org/officeDocument/2006/relationships/image" Target="../media/image18.png"/><Relationship Id="rId17" Type="http://schemas.openxmlformats.org/officeDocument/2006/relationships/image" Target="../media/image24.png"/><Relationship Id="rId2" Type="http://schemas.openxmlformats.org/officeDocument/2006/relationships/video" Target="../media/media2.mp4"/><Relationship Id="rId16" Type="http://schemas.openxmlformats.org/officeDocument/2006/relationships/image" Target="../media/image23.gif"/><Relationship Id="rId20" Type="http://schemas.openxmlformats.org/officeDocument/2006/relationships/image" Target="../media/image20.png"/><Relationship Id="rId1" Type="http://schemas.microsoft.com/office/2007/relationships/media" Target="../media/media2.mp4"/><Relationship Id="rId6" Type="http://schemas.openxmlformats.org/officeDocument/2006/relationships/audio" Target="../media/media6.mp3"/><Relationship Id="rId11" Type="http://schemas.openxmlformats.org/officeDocument/2006/relationships/image" Target="../media/image17.png"/><Relationship Id="rId5" Type="http://schemas.microsoft.com/office/2007/relationships/media" Target="../media/media6.mp3"/><Relationship Id="rId15" Type="http://schemas.openxmlformats.org/officeDocument/2006/relationships/image" Target="../media/image22.gif"/><Relationship Id="rId10" Type="http://schemas.openxmlformats.org/officeDocument/2006/relationships/notesSlide" Target="../notesSlides/notesSlide4.xml"/><Relationship Id="rId19" Type="http://schemas.openxmlformats.org/officeDocument/2006/relationships/image" Target="../media/image19.gif"/><Relationship Id="rId4" Type="http://schemas.microsoft.com/office/2007/relationships/media" Target="../media/media3.mp3"/><Relationship Id="rId9" Type="http://schemas.openxmlformats.org/officeDocument/2006/relationships/slideLayout" Target="../slideLayouts/slideLayout20.xml"/><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13" Type="http://schemas.microsoft.com/office/2007/relationships/hdphoto" Target="../media/hdphoto1.wdp"/><Relationship Id="rId18" Type="http://schemas.openxmlformats.org/officeDocument/2006/relationships/image" Target="../media/image15.png"/><Relationship Id="rId3" Type="http://schemas.openxmlformats.org/officeDocument/2006/relationships/audio" Target="NULL" TargetMode="External"/><Relationship Id="rId21" Type="http://schemas.openxmlformats.org/officeDocument/2006/relationships/image" Target="../media/image20.png"/><Relationship Id="rId7" Type="http://schemas.microsoft.com/office/2007/relationships/media" Target="../media/media9.mp3"/><Relationship Id="rId12" Type="http://schemas.openxmlformats.org/officeDocument/2006/relationships/image" Target="../media/image18.png"/><Relationship Id="rId17" Type="http://schemas.openxmlformats.org/officeDocument/2006/relationships/image" Target="../media/image24.png"/><Relationship Id="rId2" Type="http://schemas.openxmlformats.org/officeDocument/2006/relationships/video" Target="../media/media2.mp4"/><Relationship Id="rId16" Type="http://schemas.openxmlformats.org/officeDocument/2006/relationships/image" Target="../media/image23.gif"/><Relationship Id="rId20" Type="http://schemas.openxmlformats.org/officeDocument/2006/relationships/image" Target="../media/image25.png"/><Relationship Id="rId1" Type="http://schemas.microsoft.com/office/2007/relationships/media" Target="../media/media2.mp4"/><Relationship Id="rId6" Type="http://schemas.openxmlformats.org/officeDocument/2006/relationships/audio" Target="../media/media8.mp3"/><Relationship Id="rId11" Type="http://schemas.openxmlformats.org/officeDocument/2006/relationships/image" Target="../media/image17.png"/><Relationship Id="rId5" Type="http://schemas.microsoft.com/office/2007/relationships/media" Target="../media/media8.mp3"/><Relationship Id="rId15" Type="http://schemas.openxmlformats.org/officeDocument/2006/relationships/image" Target="../media/image22.gif"/><Relationship Id="rId10" Type="http://schemas.openxmlformats.org/officeDocument/2006/relationships/notesSlide" Target="../notesSlides/notesSlide5.xml"/><Relationship Id="rId19" Type="http://schemas.openxmlformats.org/officeDocument/2006/relationships/image" Target="../media/image19.gif"/><Relationship Id="rId4" Type="http://schemas.microsoft.com/office/2007/relationships/media" Target="../media/media3.mp3"/><Relationship Id="rId9" Type="http://schemas.openxmlformats.org/officeDocument/2006/relationships/slideLayout" Target="../slideLayouts/slideLayout20.xml"/><Relationship Id="rId1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REWRK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333" y="2767013"/>
            <a:ext cx="295486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WordArt 3"/>
          <p:cNvSpPr>
            <a:spLocks noChangeArrowheads="1" noChangeShapeType="1" noTextEdit="1"/>
          </p:cNvSpPr>
          <p:nvPr/>
        </p:nvSpPr>
        <p:spPr bwMode="auto">
          <a:xfrm>
            <a:off x="1407585" y="1724025"/>
            <a:ext cx="9563100" cy="6745288"/>
          </a:xfrm>
          <a:prstGeom prst="rect">
            <a:avLst/>
          </a:prstGeom>
        </p:spPr>
        <p:txBody>
          <a:bodyPr spcFirstLastPara="1" wrap="none" fromWordArt="1">
            <a:prstTxWarp prst="textArchUp">
              <a:avLst>
                <a:gd name="adj" fmla="val 11317796"/>
              </a:avLst>
            </a:prstTxWarp>
          </a:bodyPr>
          <a:lstStyle/>
          <a:p>
            <a:pPr algn="ctr"/>
            <a:r>
              <a:rPr lang="en-US" sz="2800" b="1" kern="10" dirty="0">
                <a:ln w="9525">
                  <a:solidFill>
                    <a:srgbClr val="85DFD0"/>
                  </a:solidFill>
                  <a:round/>
                  <a:headEnd/>
                  <a:tailEnd/>
                </a:ln>
                <a:solidFill>
                  <a:srgbClr val="FF0000"/>
                </a:solidFill>
                <a:latin typeface="Times New Roman"/>
                <a:cs typeface="Times New Roman"/>
              </a:rPr>
              <a:t>NHIỆT LIỆT CHÀO MỪNG CÁC THẦY CÔ GIÁO</a:t>
            </a:r>
          </a:p>
          <a:p>
            <a:pPr algn="ctr"/>
            <a:r>
              <a:rPr lang="en-US" sz="2800" b="1" kern="10" dirty="0">
                <a:ln w="9525">
                  <a:solidFill>
                    <a:srgbClr val="85DFD0"/>
                  </a:solidFill>
                  <a:round/>
                  <a:headEnd/>
                  <a:tailEnd/>
                </a:ln>
                <a:solidFill>
                  <a:srgbClr val="FF0000"/>
                </a:solidFill>
                <a:latin typeface="Times New Roman"/>
                <a:cs typeface="Times New Roman"/>
              </a:rPr>
              <a:t> VỀ </a:t>
            </a:r>
            <a:r>
              <a:rPr lang="en-US" sz="2800" b="1" kern="10" dirty="0" smtClean="0">
                <a:ln w="9525">
                  <a:solidFill>
                    <a:srgbClr val="85DFD0"/>
                  </a:solidFill>
                  <a:round/>
                  <a:headEnd/>
                  <a:tailEnd/>
                </a:ln>
                <a:solidFill>
                  <a:srgbClr val="FF0000"/>
                </a:solidFill>
                <a:latin typeface="Times New Roman"/>
                <a:cs typeface="Times New Roman"/>
              </a:rPr>
              <a:t>DỰ GIỜ TIẾT TOÁN </a:t>
            </a:r>
            <a:r>
              <a:rPr lang="en-US" sz="2800" b="1" kern="10" dirty="0">
                <a:ln w="9525">
                  <a:solidFill>
                    <a:srgbClr val="85DFD0"/>
                  </a:solidFill>
                  <a:round/>
                  <a:headEnd/>
                  <a:tailEnd/>
                </a:ln>
                <a:solidFill>
                  <a:srgbClr val="FF0000"/>
                </a:solidFill>
                <a:latin typeface="Times New Roman"/>
                <a:cs typeface="Times New Roman"/>
              </a:rPr>
              <a:t>LỚP </a:t>
            </a:r>
            <a:r>
              <a:rPr lang="en-US" sz="2800" b="1" kern="10" dirty="0" smtClean="0">
                <a:ln w="9525">
                  <a:solidFill>
                    <a:srgbClr val="85DFD0"/>
                  </a:solidFill>
                  <a:round/>
                  <a:headEnd/>
                  <a:tailEnd/>
                </a:ln>
                <a:solidFill>
                  <a:srgbClr val="FF0000"/>
                </a:solidFill>
                <a:latin typeface="Times New Roman"/>
                <a:cs typeface="Times New Roman"/>
              </a:rPr>
              <a:t>5A10</a:t>
            </a:r>
            <a:endParaRPr lang="en-US" sz="2800" b="1" kern="10" dirty="0">
              <a:ln w="9525">
                <a:solidFill>
                  <a:srgbClr val="85DFD0"/>
                </a:solidFill>
                <a:round/>
                <a:headEnd/>
                <a:tailEnd/>
              </a:ln>
              <a:solidFill>
                <a:srgbClr val="FF0000"/>
              </a:solidFill>
              <a:latin typeface="Times New Roman"/>
              <a:cs typeface="Times New Roman"/>
            </a:endParaRPr>
          </a:p>
        </p:txBody>
      </p:sp>
      <p:pic>
        <p:nvPicPr>
          <p:cNvPr id="7172" name="Picture 5" descr="BARBRSH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4651" y="882650"/>
            <a:ext cx="11006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OMMLINE"/>
          <p:cNvPicPr>
            <a:picLocks noChangeAspect="1" noChangeArrowheads="1"/>
          </p:cNvPicPr>
          <p:nvPr/>
        </p:nvPicPr>
        <p:blipFill>
          <a:blip r:embed="rId6">
            <a:lum contrast="100000"/>
            <a:extLst>
              <a:ext uri="{28A0092B-C50C-407E-A947-70E740481C1C}">
                <a14:useLocalDpi xmlns:a14="http://schemas.microsoft.com/office/drawing/2010/main" val="0"/>
              </a:ext>
            </a:extLst>
          </a:blip>
          <a:srcRect/>
          <a:stretch>
            <a:fillRect/>
          </a:stretch>
        </p:blipFill>
        <p:spPr bwMode="auto">
          <a:xfrm>
            <a:off x="2292351" y="6418264"/>
            <a:ext cx="76200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4" name="Object 2"/>
          <p:cNvGraphicFramePr>
            <a:graphicFrameLocks noChangeAspect="1"/>
          </p:cNvGraphicFramePr>
          <p:nvPr/>
        </p:nvGraphicFramePr>
        <p:xfrm>
          <a:off x="9245601" y="5026026"/>
          <a:ext cx="2664884" cy="1831975"/>
        </p:xfrm>
        <a:graphic>
          <a:graphicData uri="http://schemas.openxmlformats.org/presentationml/2006/ole">
            <mc:AlternateContent xmlns:mc="http://schemas.openxmlformats.org/markup-compatibility/2006">
              <mc:Choice xmlns:v="urn:schemas-microsoft-com:vml" Requires="v">
                <p:oleObj spid="_x0000_s6322" name="Clip" r:id="rId7" imgW="1999793" imgH="1831543" progId="">
                  <p:embed/>
                </p:oleObj>
              </mc:Choice>
              <mc:Fallback>
                <p:oleObj name="Clip" r:id="rId7" imgW="1999793" imgH="183154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5601" y="5026026"/>
                        <a:ext cx="2664884"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75" name="Picture 8" descr="CRNRC09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345114"/>
            <a:ext cx="2017184"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BARBRSH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762000"/>
            <a:ext cx="11006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10"/>
          <p:cNvSpPr>
            <a:spLocks noChangeArrowheads="1"/>
          </p:cNvSpPr>
          <p:nvPr/>
        </p:nvSpPr>
        <p:spPr bwMode="auto">
          <a:xfrm>
            <a:off x="1905000" y="500063"/>
            <a:ext cx="1727200" cy="1219200"/>
          </a:xfrm>
          <a:prstGeom prst="star32">
            <a:avLst>
              <a:gd name="adj" fmla="val 15056"/>
            </a:avLst>
          </a:prstGeom>
          <a:solidFill>
            <a:srgbClr val="FFFF00"/>
          </a:solidFill>
          <a:ln w="9525">
            <a:solidFill>
              <a:srgbClr val="FF3300"/>
            </a:solidFill>
            <a:miter lim="800000"/>
            <a:headEnd/>
            <a:tailEnd/>
          </a:ln>
        </p:spPr>
        <p:txBody>
          <a:bodyPr wrap="none" anchor="ctr"/>
          <a:lstStyle/>
          <a:p>
            <a:pPr eaLnBrk="1" fontAlgn="auto" hangingPunct="1">
              <a:spcBef>
                <a:spcPts val="0"/>
              </a:spcBef>
              <a:spcAft>
                <a:spcPts val="0"/>
              </a:spcAft>
              <a:defRPr/>
            </a:pPr>
            <a:endParaRPr lang="en-US" altLang="en-US" kern="0">
              <a:solidFill>
                <a:sysClr val="windowText" lastClr="000000"/>
              </a:solidFill>
              <a:latin typeface="+mn-lt"/>
            </a:endParaRPr>
          </a:p>
        </p:txBody>
      </p:sp>
      <p:pic>
        <p:nvPicPr>
          <p:cNvPr id="7178" name="Picture 11" descr="BOOK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7200" y="2754314"/>
            <a:ext cx="3014133"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3"/>
          <p:cNvSpPr txBox="1">
            <a:spLocks noChangeArrowheads="1"/>
          </p:cNvSpPr>
          <p:nvPr/>
        </p:nvSpPr>
        <p:spPr bwMode="auto">
          <a:xfrm>
            <a:off x="914401" y="5710239"/>
            <a:ext cx="984461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eaLnBrk="1" hangingPunct="1">
              <a:spcBef>
                <a:spcPct val="50000"/>
              </a:spcBef>
            </a:pPr>
            <a:r>
              <a:rPr lang="en-US" altLang="en-US" sz="4000" b="1" dirty="0">
                <a:solidFill>
                  <a:srgbClr val="0000FF"/>
                </a:solidFill>
                <a:latin typeface="Times New Roman" pitchFamily="18" charset="0"/>
                <a:cs typeface="Times New Roman" pitchFamily="18" charset="0"/>
              </a:rPr>
              <a:t>GV: </a:t>
            </a:r>
            <a:r>
              <a:rPr lang="en-US" altLang="en-US" sz="4000" b="1" dirty="0" err="1">
                <a:solidFill>
                  <a:srgbClr val="0000FF"/>
                </a:solidFill>
                <a:latin typeface="Times New Roman" pitchFamily="18" charset="0"/>
                <a:cs typeface="Times New Roman" pitchFamily="18" charset="0"/>
              </a:rPr>
              <a:t>Nguyễn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Thị</a:t>
            </a:r>
            <a:r>
              <a:rPr lang="en-US" altLang="en-US" sz="4000" b="1" dirty="0">
                <a:solidFill>
                  <a:srgbClr val="0000FF"/>
                </a:solidFill>
                <a:latin typeface="Times New Roman" pitchFamily="18" charset="0"/>
                <a:cs typeface="Times New Roman" pitchFamily="18" charset="0"/>
              </a:rPr>
              <a:t> </a:t>
            </a:r>
            <a:r>
              <a:rPr lang="en-US" altLang="en-US" sz="4000" b="1" dirty="0" err="1" smtClean="0">
                <a:solidFill>
                  <a:srgbClr val="0000FF"/>
                </a:solidFill>
                <a:latin typeface="Times New Roman" pitchFamily="18" charset="0"/>
                <a:cs typeface="Times New Roman" pitchFamily="18" charset="0"/>
              </a:rPr>
              <a:t>Thùy</a:t>
            </a:r>
            <a:r>
              <a:rPr lang="en-US" altLang="en-US" sz="4000" b="1" dirty="0" smtClean="0">
                <a:solidFill>
                  <a:srgbClr val="0000FF"/>
                </a:solidFill>
                <a:latin typeface="Times New Roman" pitchFamily="18" charset="0"/>
                <a:cs typeface="Times New Roman" pitchFamily="18" charset="0"/>
              </a:rPr>
              <a:t> </a:t>
            </a:r>
            <a:r>
              <a:rPr lang="en-US" altLang="en-US" sz="4000" b="1" dirty="0" err="1" smtClean="0">
                <a:solidFill>
                  <a:srgbClr val="0000FF"/>
                </a:solidFill>
                <a:latin typeface="Times New Roman" pitchFamily="18" charset="0"/>
                <a:cs typeface="Times New Roman" pitchFamily="18" charset="0"/>
              </a:rPr>
              <a:t>Linh</a:t>
            </a:r>
            <a:endParaRPr lang="en-US" altLang="en-US" sz="4000" dirty="0">
              <a:solidFill>
                <a:srgbClr val="0000FF"/>
              </a:solidFill>
              <a:latin typeface="Times New Roman" pitchFamily="18" charset="0"/>
              <a:cs typeface="Times New Roman" pitchFamily="18" charset="0"/>
            </a:endParaRPr>
          </a:p>
        </p:txBody>
      </p:sp>
      <p:pic>
        <p:nvPicPr>
          <p:cNvPr id="7180" name="Picture 10" descr="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2333" y="76200"/>
            <a:ext cx="205951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0" descr="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107085" y="120650"/>
            <a:ext cx="2059516"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467" y="3768725"/>
            <a:ext cx="246168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extLst>
      <p:ext uri="{BB962C8B-B14F-4D97-AF65-F5344CB8AC3E}">
        <p14:creationId xmlns:p14="http://schemas.microsoft.com/office/powerpoint/2010/main" val="2964394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3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8" presetClass="emph" presetSubtype="0" repeatCount="indefinite" fill="hold" grpId="1" nodeType="withEffect">
                                  <p:stCondLst>
                                    <p:cond delay="0"/>
                                  </p:stCondLst>
                                  <p:childTnLst>
                                    <p:animRot by="21600000">
                                      <p:cBhvr>
                                        <p:cTn id="11" dur="3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96" y="47297"/>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8"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585407" y="2019110"/>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20"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st="64372" end="73856.8125"/>
                </p14:media>
              </p:ext>
            </p:extLst>
          </p:nvPr>
        </p:nvPicPr>
        <p:blipFill>
          <a:blip r:embed="rId15"/>
          <a:stretch>
            <a:fillRect/>
          </a:stretch>
        </p:blipFill>
        <p:spPr>
          <a:xfrm>
            <a:off x="343186" y="131875"/>
            <a:ext cx="609600" cy="609600"/>
          </a:xfrm>
          <a:prstGeom prst="rect">
            <a:avLst/>
          </a:prstGeom>
        </p:spPr>
      </p:pic>
      <p:grpSp>
        <p:nvGrpSpPr>
          <p:cNvPr id="19" name="Group 18"/>
          <p:cNvGrpSpPr/>
          <p:nvPr/>
        </p:nvGrpSpPr>
        <p:grpSpPr>
          <a:xfrm flipH="1">
            <a:off x="1981199" y="-138223"/>
            <a:ext cx="8229602" cy="2339164"/>
            <a:chOff x="7201822" y="1073996"/>
            <a:chExt cx="6389717" cy="3237479"/>
          </a:xfrm>
        </p:grpSpPr>
        <p:pic>
          <p:nvPicPr>
            <p:cNvPr id="21" name="Picture 20"/>
            <p:cNvPicPr>
              <a:picLocks noChangeAspect="1"/>
            </p:cNvPicPr>
            <p:nvPr/>
          </p:nvPicPr>
          <p:blipFill rotWithShape="1">
            <a:blip r:embed="rId16">
              <a:extLst>
                <a:ext uri="{28A0092B-C50C-407E-A947-70E740481C1C}">
                  <a14:useLocalDpi xmlns:a14="http://schemas.microsoft.com/office/drawing/2010/main" val="0"/>
                </a:ext>
              </a:extLst>
            </a:blip>
            <a:srcRect t="25024" b="14205"/>
            <a:stretch/>
          </p:blipFill>
          <p:spPr>
            <a:xfrm>
              <a:off x="7201822" y="1073996"/>
              <a:ext cx="6389717" cy="3237479"/>
            </a:xfrm>
            <a:prstGeom prst="rect">
              <a:avLst/>
            </a:prstGeom>
          </p:spPr>
        </p:pic>
        <p:sp>
          <p:nvSpPr>
            <p:cNvPr id="22" name="TextBox 21"/>
            <p:cNvSpPr txBox="1"/>
            <p:nvPr/>
          </p:nvSpPr>
          <p:spPr>
            <a:xfrm>
              <a:off x="8127095" y="1770711"/>
              <a:ext cx="4073728" cy="1235321"/>
            </a:xfrm>
            <a:prstGeom prst="rect">
              <a:avLst/>
            </a:prstGeom>
            <a:noFill/>
          </p:spPr>
          <p:txBody>
            <a:bodyPr wrap="square" rtlCol="0">
              <a:spAutoFit/>
            </a:bodyPr>
            <a:lstStyle/>
            <a:p>
              <a:pPr algn="ctr"/>
              <a:r>
                <a:rPr lang="en-US" sz="3200" dirty="0">
                  <a:solidFill>
                    <a:srgbClr val="0000FF"/>
                  </a:solidFill>
                </a:rPr>
                <a:t>1 km</a:t>
              </a:r>
              <a:r>
                <a:rPr lang="en-US" sz="3200" baseline="30000" dirty="0">
                  <a:solidFill>
                    <a:srgbClr val="0000FF"/>
                  </a:solidFill>
                </a:rPr>
                <a:t>2 </a:t>
              </a:r>
              <a:r>
                <a:rPr lang="en-US" sz="3200" dirty="0">
                  <a:solidFill>
                    <a:srgbClr val="0000FF"/>
                  </a:solidFill>
                </a:rPr>
                <a:t>  = …hm</a:t>
              </a:r>
              <a:r>
                <a:rPr lang="en-US" sz="3200" baseline="30000" dirty="0">
                  <a:solidFill>
                    <a:srgbClr val="0000FF"/>
                  </a:solidFill>
                </a:rPr>
                <a:t>2</a:t>
              </a:r>
            </a:p>
            <a:p>
              <a:pPr algn="ctr"/>
              <a:endParaRPr lang="en-US" sz="2000" i="1" dirty="0">
                <a:latin typeface="Times New Roman" panose="02020603050405020304" pitchFamily="18" charset="0"/>
                <a:cs typeface="Times New Roman" panose="02020603050405020304" pitchFamily="18" charset="0"/>
              </a:endParaRPr>
            </a:p>
          </p:txBody>
        </p:sp>
      </p:grpSp>
      <p:pic>
        <p:nvPicPr>
          <p:cNvPr id="23" name="Picture 2" descr="Travel Flower Sticker by Kew Gardens for iOS &amp;amp; Android | GIPHY in 2021 |  Red rose flower, Flower clipart, Rose flowe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241938" y="4343113"/>
            <a:ext cx="1607456" cy="23562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ir Tree Sticker by Kew Gardens for iOS &amp;amp; Android | GIPHY in 2021 | Good  morning beautiful gif, Flower pictures, Flowers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7594218" y="3941379"/>
            <a:ext cx="2096773" cy="2856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erry Christmas Sticker by Biznet for iOS &amp;amp; Android | GIPHY | Flowers gif,  Kew gardens, Giphy"/>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873153" y="4378735"/>
            <a:ext cx="2219439" cy="25983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ravel Flower Sticker by Kew Gardens for iOS &amp;amp; Android | GIPHY in 2021 |  Red rose flower, Flower clipart, Rose flowe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8051150" y="5214294"/>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ir Tree Sticker by Kew Gardens for iOS &amp;amp; Android | GIPHY in 2021 | Good  morning beautiful gif, Flower pictures, Flowers gif"/>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2165661" y="4378735"/>
            <a:ext cx="1518759" cy="24615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Merry Christmas Sticker by Biznet for iOS &amp;amp; Android | GIPHY | Flowers gif,  Kew gardens, Giphy"/>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5272202" y="5093033"/>
            <a:ext cx="1577192" cy="1846468"/>
          </a:xfrm>
          <a:prstGeom prst="rect">
            <a:avLst/>
          </a:prstGeom>
          <a:noFill/>
          <a:extLst>
            <a:ext uri="{909E8E84-426E-40DD-AFC4-6F175D3DCCD1}">
              <a14:hiddenFill xmlns:a14="http://schemas.microsoft.com/office/drawing/2010/main">
                <a:solidFill>
                  <a:srgbClr val="FFFFFF"/>
                </a:solidFill>
              </a14:hiddenFill>
            </a:ext>
          </a:extLst>
        </p:spPr>
      </p:pic>
      <p:pic>
        <p:nvPicPr>
          <p:cNvPr id="2" name="Bản-ghi-Mới-9.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061660" y="365172"/>
            <a:ext cx="609600" cy="609600"/>
          </a:xfrm>
          <a:prstGeom prst="rect">
            <a:avLst/>
          </a:prstGeom>
        </p:spPr>
      </p:pic>
      <p:pic>
        <p:nvPicPr>
          <p:cNvPr id="3" name="Bản-ghi-Mới-1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122715" y="1896141"/>
            <a:ext cx="609600" cy="609600"/>
          </a:xfrm>
          <a:prstGeom prst="rect">
            <a:avLst/>
          </a:prstGeom>
        </p:spPr>
      </p:pic>
    </p:spTree>
    <p:extLst>
      <p:ext uri="{BB962C8B-B14F-4D97-AF65-F5344CB8AC3E}">
        <p14:creationId xmlns:p14="http://schemas.microsoft.com/office/powerpoint/2010/main" val="5623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584" fill="hold"/>
                                        <p:tgtEl>
                                          <p:spTgt spid="20"/>
                                        </p:tgtEl>
                                      </p:cBhvr>
                                    </p:cmd>
                                  </p:childTnLst>
                                </p:cTn>
                              </p:par>
                              <p:par>
                                <p:cTn id="15" presetID="42" presetClass="path" presetSubtype="0" accel="50000" decel="50000" fill="hold" nodeType="withEffect">
                                  <p:stCondLst>
                                    <p:cond delay="0"/>
                                  </p:stCondLst>
                                  <p:childTnLst>
                                    <p:animMotion origin="layout" path="M -0.01173 -0.08519 L 0.2471 0.08333 " pathEditMode="relative" rAng="0" ptsTypes="AA">
                                      <p:cBhvr>
                                        <p:cTn id="16" dur="2000" fill="hold"/>
                                        <p:tgtEl>
                                          <p:spTgt spid="18"/>
                                        </p:tgtEl>
                                        <p:attrNameLst>
                                          <p:attrName>ppt_x</p:attrName>
                                          <p:attrName>ppt_y</p:attrName>
                                        </p:attrNameLst>
                                      </p:cBhvr>
                                      <p:rCtr x="12935" y="8426"/>
                                    </p:animMotion>
                                  </p:childTnLst>
                                </p:cTn>
                              </p:par>
                            </p:childTnLst>
                          </p:cTn>
                        </p:par>
                        <p:par>
                          <p:cTn id="17" fill="hold">
                            <p:stCondLst>
                              <p:cond delay="12584"/>
                            </p:stCondLst>
                            <p:childTnLst>
                              <p:par>
                                <p:cTn id="18" presetID="42" presetClass="path" presetSubtype="0" repeatCount="indefinite" autoRev="1" fill="hold" nodeType="afterEffect">
                                  <p:stCondLst>
                                    <p:cond delay="0"/>
                                  </p:stCondLst>
                                  <p:childTnLst>
                                    <p:animMotion origin="layout" path="M 0.26104 -0.16759 L 0.26312 -0.00324 " pathEditMode="relative" rAng="0" ptsTypes="AA">
                                      <p:cBhvr>
                                        <p:cTn id="19" dur="2000" fill="hold"/>
                                        <p:tgtEl>
                                          <p:spTgt spid="18"/>
                                        </p:tgtEl>
                                        <p:attrNameLst>
                                          <p:attrName>ppt_x</p:attrName>
                                          <p:attrName>ppt_y</p:attrName>
                                        </p:attrNameLst>
                                      </p:cBhvr>
                                      <p:rCtr x="104" y="8218"/>
                                    </p:animMotion>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1285"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9"/>
                </p:tgtEl>
              </p:cMediaNode>
            </p:video>
            <p:audio>
              <p:cMediaNode vol="9091">
                <p:cTn id="29" fill="hold" display="0">
                  <p:stCondLst>
                    <p:cond delay="indefinite"/>
                  </p:stCondLst>
                  <p:endCondLst>
                    <p:cond evt="onStopAudio" delay="0">
                      <p:tgtEl>
                        <p:sldTgt/>
                      </p:tgtEl>
                    </p:cond>
                  </p:endCondLst>
                </p:cTn>
                <p:tgtEl>
                  <p:spTgt spid="20"/>
                </p:tgtEl>
              </p:cMediaNode>
            </p:audio>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92000" cy="6858000"/>
          </a:xfrm>
          <a:prstGeom prst="rect">
            <a:avLst/>
          </a:prstGeom>
        </p:spPr>
      </p:pic>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644774" y="4177863"/>
            <a:ext cx="1607456" cy="2586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856358" y="3873815"/>
            <a:ext cx="2096773" cy="29841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60301" y="4177864"/>
            <a:ext cx="1518759" cy="26801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417128" y="5155141"/>
            <a:ext cx="1577192" cy="18464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338957" y="834083"/>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20"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st="64372" end="73856.8125"/>
                </p14:media>
              </p:ext>
            </p:extLst>
          </p:nvPr>
        </p:nvPicPr>
        <p:blipFill>
          <a:blip r:embed="rId16"/>
          <a:stretch>
            <a:fillRect/>
          </a:stretch>
        </p:blipFill>
        <p:spPr>
          <a:xfrm>
            <a:off x="185530" y="60372"/>
            <a:ext cx="609600" cy="609600"/>
          </a:xfrm>
          <a:prstGeom prst="rect">
            <a:avLst/>
          </a:prstGeom>
        </p:spPr>
      </p:pic>
      <p:pic>
        <p:nvPicPr>
          <p:cNvPr id="1030" name="Picture 6" descr="Merry Christmas Sticker by Biznet for iOS &amp;amp; Android | GIPHY | Flowers gif,  Kew gardens,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219426" y="3294994"/>
            <a:ext cx="2219439" cy="350460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flipH="1">
            <a:off x="1919680" y="-115588"/>
            <a:ext cx="8229602" cy="2339164"/>
            <a:chOff x="7201822" y="1073996"/>
            <a:chExt cx="6389717" cy="3237479"/>
          </a:xfrm>
        </p:grpSpPr>
        <p:pic>
          <p:nvPicPr>
            <p:cNvPr id="21" name="Picture 20"/>
            <p:cNvPicPr>
              <a:picLocks noChangeAspect="1"/>
            </p:cNvPicPr>
            <p:nvPr/>
          </p:nvPicPr>
          <p:blipFill rotWithShape="1">
            <a:blip r:embed="rId17">
              <a:extLst>
                <a:ext uri="{28A0092B-C50C-407E-A947-70E740481C1C}">
                  <a14:useLocalDpi xmlns:a14="http://schemas.microsoft.com/office/drawing/2010/main" val="0"/>
                </a:ext>
              </a:extLst>
            </a:blip>
            <a:srcRect t="25024" b="14205"/>
            <a:stretch/>
          </p:blipFill>
          <p:spPr>
            <a:xfrm>
              <a:off x="7201822" y="1073996"/>
              <a:ext cx="6389717" cy="3237479"/>
            </a:xfrm>
            <a:prstGeom prst="rect">
              <a:avLst/>
            </a:prstGeom>
          </p:spPr>
        </p:pic>
        <p:sp>
          <p:nvSpPr>
            <p:cNvPr id="22" name="TextBox 21"/>
            <p:cNvSpPr txBox="1"/>
            <p:nvPr/>
          </p:nvSpPr>
          <p:spPr>
            <a:xfrm>
              <a:off x="8226160" y="1770711"/>
              <a:ext cx="4073728" cy="1235321"/>
            </a:xfrm>
            <a:prstGeom prst="rect">
              <a:avLst/>
            </a:prstGeom>
            <a:noFill/>
          </p:spPr>
          <p:txBody>
            <a:bodyPr wrap="square" rtlCol="0">
              <a:spAutoFit/>
            </a:bodyPr>
            <a:lstStyle/>
            <a:p>
              <a:pPr algn="ctr"/>
              <a:r>
                <a:rPr lang="en-US" sz="3200" dirty="0" smtClean="0">
                  <a:solidFill>
                    <a:srgbClr val="0000FF"/>
                  </a:solidFill>
                </a:rPr>
                <a:t>…………… </a:t>
              </a:r>
              <a:r>
                <a:rPr lang="en-US" sz="3200" dirty="0">
                  <a:solidFill>
                    <a:srgbClr val="0000FF"/>
                  </a:solidFill>
                </a:rPr>
                <a:t>h</a:t>
              </a:r>
              <a:r>
                <a:rPr lang="en-US" sz="3200" dirty="0" smtClean="0">
                  <a:solidFill>
                    <a:srgbClr val="0000FF"/>
                  </a:solidFill>
                </a:rPr>
                <a:t>m</a:t>
              </a:r>
              <a:r>
                <a:rPr lang="en-US" sz="3200" baseline="30000" dirty="0" smtClean="0">
                  <a:solidFill>
                    <a:srgbClr val="0000FF"/>
                  </a:solidFill>
                </a:rPr>
                <a:t>2 </a:t>
              </a:r>
              <a:r>
                <a:rPr lang="en-US" sz="3200" dirty="0" smtClean="0">
                  <a:solidFill>
                    <a:srgbClr val="0000FF"/>
                  </a:solidFill>
                </a:rPr>
                <a:t>  = 20000 m</a:t>
              </a:r>
              <a:r>
                <a:rPr lang="en-US" sz="3200" baseline="30000" dirty="0" smtClean="0">
                  <a:solidFill>
                    <a:srgbClr val="0000FF"/>
                  </a:solidFill>
                </a:rPr>
                <a:t>2</a:t>
              </a:r>
              <a:endParaRPr lang="en-US" sz="3200" baseline="30000" dirty="0">
                <a:solidFill>
                  <a:srgbClr val="0000FF"/>
                </a:solidFill>
              </a:endParaRPr>
            </a:p>
            <a:p>
              <a:pPr algn="ctr"/>
              <a:endParaRPr lang="en-US" sz="2000" i="1" dirty="0">
                <a:latin typeface="Times New Roman" panose="02020603050405020304" pitchFamily="18" charset="0"/>
                <a:cs typeface="Times New Roman" panose="02020603050405020304" pitchFamily="18" charset="0"/>
              </a:endParaRPr>
            </a:p>
          </p:txBody>
        </p:sp>
      </p:grpSp>
      <p:pic>
        <p:nvPicPr>
          <p:cNvPr id="4" name="Bản+ghi+Mới+1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6897393" y="1072387"/>
            <a:ext cx="609600" cy="609600"/>
          </a:xfrm>
          <a:prstGeom prst="rect">
            <a:avLst/>
          </a:prstGeom>
        </p:spPr>
      </p:pic>
      <p:pic>
        <p:nvPicPr>
          <p:cNvPr id="5" name="Bản+ghi+Mới+2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329145" y="2732691"/>
            <a:ext cx="609600" cy="609600"/>
          </a:xfrm>
          <a:prstGeom prst="rect">
            <a:avLst/>
          </a:prstGeom>
        </p:spPr>
      </p:pic>
    </p:spTree>
    <p:extLst>
      <p:ext uri="{BB962C8B-B14F-4D97-AF65-F5344CB8AC3E}">
        <p14:creationId xmlns:p14="http://schemas.microsoft.com/office/powerpoint/2010/main" val="56369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584" fill="hold"/>
                                        <p:tgtEl>
                                          <p:spTgt spid="20"/>
                                        </p:tgtEl>
                                      </p:cBhvr>
                                    </p:cmd>
                                  </p:childTnLst>
                                </p:cTn>
                              </p:par>
                              <p:par>
                                <p:cTn id="14" presetID="42" presetClass="path" presetSubtype="0" accel="50000" decel="50000" fill="hold" nodeType="withEffect">
                                  <p:stCondLst>
                                    <p:cond delay="0"/>
                                  </p:stCondLst>
                                  <p:childTnLst>
                                    <p:animMotion origin="layout" path="M 3.59906E-6 -2.59259E-6 L 0.07646 0.14283 " pathEditMode="relative" rAng="0" ptsTypes="AA">
                                      <p:cBhvr>
                                        <p:cTn id="15" dur="2000" fill="hold"/>
                                        <p:tgtEl>
                                          <p:spTgt spid="18"/>
                                        </p:tgtEl>
                                        <p:attrNameLst>
                                          <p:attrName>ppt_x</p:attrName>
                                          <p:attrName>ppt_y</p:attrName>
                                        </p:attrNameLst>
                                      </p:cBhvr>
                                      <p:rCtr x="3817" y="7130"/>
                                    </p:animMotion>
                                  </p:childTnLst>
                                </p:cTn>
                              </p:par>
                            </p:childTnLst>
                          </p:cTn>
                        </p:par>
                        <p:par>
                          <p:cTn id="16" fill="hold">
                            <p:stCondLst>
                              <p:cond delay="12584"/>
                            </p:stCondLst>
                            <p:childTnLst>
                              <p:par>
                                <p:cTn id="17" presetID="42" presetClass="path" presetSubtype="0" repeatCount="indefinite" autoRev="1" fill="hold" nodeType="afterEffect">
                                  <p:stCondLst>
                                    <p:cond delay="0"/>
                                  </p:stCondLst>
                                  <p:childTnLst>
                                    <p:animMotion origin="layout" path="M 0.12205 -0.21342 L 0.10407 0.06829 " pathEditMode="relative" rAng="0" ptsTypes="AA">
                                      <p:cBhvr>
                                        <p:cTn id="18" dur="2000" fill="hold"/>
                                        <p:tgtEl>
                                          <p:spTgt spid="18"/>
                                        </p:tgtEl>
                                        <p:attrNameLst>
                                          <p:attrName>ppt_x</p:attrName>
                                          <p:attrName>ppt_y</p:attrName>
                                        </p:attrNameLst>
                                      </p:cBhvr>
                                      <p:rCtr x="-899" y="14074"/>
                                    </p:animMotion>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562"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8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audio>
              <p:cMediaNode vol="9091">
                <p:cTn id="28" fill="hold" display="0">
                  <p:stCondLst>
                    <p:cond delay="indefinite"/>
                  </p:stCondLst>
                  <p:endCondLst>
                    <p:cond evt="onStopAudio" delay="0">
                      <p:tgtEl>
                        <p:sldTgt/>
                      </p:tgtEl>
                    </p:cond>
                  </p:endCondLst>
                </p:cTn>
                <p:tgtEl>
                  <p:spTgt spid="20"/>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end="125117.8125"/>
                </p14:media>
              </p:ext>
            </p:extLst>
          </p:nvPr>
        </p:nvPicPr>
        <p:blipFill>
          <a:blip r:embed="rId11"/>
          <a:stretch>
            <a:fillRect/>
          </a:stretch>
        </p:blipFill>
        <p:spPr>
          <a:xfrm>
            <a:off x="9889254" y="176571"/>
            <a:ext cx="609600" cy="609600"/>
          </a:xfrm>
          <a:prstGeom prst="rect">
            <a:avLst/>
          </a:prstGeom>
        </p:spPr>
      </p:pic>
      <p:pic>
        <p:nvPicPr>
          <p:cNvPr id="1032"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5517" y="609179"/>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3" name="Bản-ghi-Mới-1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889254" y="1066800"/>
            <a:ext cx="609600" cy="609600"/>
          </a:xfrm>
          <a:prstGeom prst="rect">
            <a:avLst/>
          </a:prstGeom>
        </p:spPr>
      </p:pic>
    </p:spTree>
    <p:extLst>
      <p:ext uri="{BB962C8B-B14F-4D97-AF65-F5344CB8AC3E}">
        <p14:creationId xmlns:p14="http://schemas.microsoft.com/office/powerpoint/2010/main" val="2676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remove" nodeType="withEffect">
                                  <p:stCondLst>
                                    <p:cond delay="0"/>
                                  </p:stCondLst>
                                  <p:childTnLst>
                                    <p:animMotion origin="layout" path="M 3.52773E-6 -3.33333E-6 L 0.01301 0.04861 " pathEditMode="relative" rAng="0" ptsTypes="AA">
                                      <p:cBhvr>
                                        <p:cTn id="6" dur="1000" fill="hold"/>
                                        <p:tgtEl>
                                          <p:spTgt spid="1032"/>
                                        </p:tgtEl>
                                        <p:attrNameLst>
                                          <p:attrName>ppt_x</p:attrName>
                                          <p:attrName>ppt_y</p:attrName>
                                        </p:attrNameLst>
                                      </p:cBhvr>
                                      <p:rCtr x="651" y="2431"/>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695" fill="hold"/>
                                        <p:tgtEl>
                                          <p:spTgt spid="10"/>
                                        </p:tgtEl>
                                      </p:cBhvr>
                                    </p:cmd>
                                  </p:childTnLst>
                                </p:cTn>
                              </p:par>
                              <p:par>
                                <p:cTn id="11" presetID="1" presetClass="mediacall" presetSubtype="0" fill="hold" nodeType="withEffect">
                                  <p:stCondLst>
                                    <p:cond delay="0"/>
                                  </p:stCondLst>
                                  <p:childTnLst>
                                    <p:cmd type="call" cmd="playFrom(0.0)">
                                      <p:cBhvr>
                                        <p:cTn id="12" dur="14345" fill="hold"/>
                                        <p:tgtEl>
                                          <p:spTgt spid="3"/>
                                        </p:tgtEl>
                                      </p:cBhvr>
                                    </p:cmd>
                                  </p:childTnLst>
                                </p:cTn>
                              </p:par>
                              <p:par>
                                <p:cTn id="13" presetID="2" presetClass="mediacall" presetSubtype="0" fill="hold" nodeType="withEffect">
                                  <p:stCondLst>
                                    <p:cond delay="0"/>
                                  </p:stCondLst>
                                  <p:childTnLst>
                                    <p:cmd type="call" cmd="togglePause">
                                      <p:cBhvr>
                                        <p:cTn id="14" dur="1" fill="hold"/>
                                        <p:tgtEl>
                                          <p:spTgt spid="9"/>
                                        </p:tgtEl>
                                      </p:cBhvr>
                                    </p:cmd>
                                  </p:childTnLst>
                                </p:cTn>
                              </p:par>
                              <p:par>
                                <p:cTn id="15" presetID="60" presetClass="path" presetSubtype="0" accel="50000" decel="50000" fill="hold" nodeType="withEffect">
                                  <p:stCondLst>
                                    <p:cond delay="0"/>
                                  </p:stCondLst>
                                  <p:childTnLst>
                                    <p:animMotion origin="layout" path="M 0.01302 0.04861 C 0.02031 0.10139 0.05403 0.17222 0.11067 0.1743 C 0.16731 0.17639 0.23099 0.06203 0.35234 0.06111 C 0.46211 0.06111 0.44583 0.15416 0.49817 0.14143 C 0.55052 0.1287 0.54935 -0.01505 0.66692 -0.01505 C 0.77239 -0.01505 0.75507 0.06504 0.80768 0.09028 C 0.86041 0.11574 0.90117 0.1368 0.98307 0.1368 C 1.02994 0.1368 0.98424 0.03148 0.98776 0.04861 " pathEditMode="relative" rAng="0" ptsTypes="AAAAAAAA">
                                      <p:cBhvr>
                                        <p:cTn id="16" dur="10500" fill="hold"/>
                                        <p:tgtEl>
                                          <p:spTgt spid="1032"/>
                                        </p:tgtEl>
                                        <p:attrNameLst>
                                          <p:attrName>ppt_x</p:attrName>
                                          <p:attrName>ppt_y</p:attrName>
                                        </p:attrNameLst>
                                      </p:cBhvr>
                                      <p:rCtr x="49570" y="3102"/>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audio>
              <p:cMediaNode vol="22642" numSld="2">
                <p:cTn id="18" fill="hold" display="0">
                  <p:stCondLst>
                    <p:cond delay="indefinite"/>
                  </p:stCondLst>
                  <p:endCondLst>
                    <p:cond evt="onStopAudio" delay="0">
                      <p:tgtEl>
                        <p:sldTgt/>
                      </p:tgtEl>
                    </p:cond>
                  </p:endCondLst>
                </p:cTn>
                <p:tgtEl>
                  <p:spTgt spid="10"/>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8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ext Box 12"/>
          <p:cNvSpPr txBox="1">
            <a:spLocks noChangeArrowheads="1"/>
          </p:cNvSpPr>
          <p:nvPr/>
        </p:nvSpPr>
        <p:spPr bwMode="auto">
          <a:xfrm>
            <a:off x="169333" y="200579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km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3" name="Text Box 14"/>
          <p:cNvSpPr txBox="1">
            <a:spLocks noChangeArrowheads="1"/>
          </p:cNvSpPr>
          <p:nvPr/>
        </p:nvSpPr>
        <p:spPr bwMode="auto">
          <a:xfrm>
            <a:off x="1599314"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hm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4" name="Text Box 16"/>
          <p:cNvSpPr txBox="1">
            <a:spLocks noChangeArrowheads="1"/>
          </p:cNvSpPr>
          <p:nvPr/>
        </p:nvSpPr>
        <p:spPr bwMode="auto">
          <a:xfrm>
            <a:off x="3536951" y="203754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dam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5" name="Text Box 19"/>
          <p:cNvSpPr txBox="1">
            <a:spLocks noChangeArrowheads="1"/>
          </p:cNvSpPr>
          <p:nvPr/>
        </p:nvSpPr>
        <p:spPr bwMode="auto">
          <a:xfrm>
            <a:off x="52832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6" name="Text Box 21"/>
          <p:cNvSpPr txBox="1">
            <a:spLocks noChangeArrowheads="1"/>
          </p:cNvSpPr>
          <p:nvPr/>
        </p:nvSpPr>
        <p:spPr bwMode="auto">
          <a:xfrm>
            <a:off x="70104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dm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7" name="Text Box 23"/>
          <p:cNvSpPr txBox="1">
            <a:spLocks noChangeArrowheads="1"/>
          </p:cNvSpPr>
          <p:nvPr/>
        </p:nvSpPr>
        <p:spPr bwMode="auto">
          <a:xfrm>
            <a:off x="8712200" y="203754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cm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8" name="Text Box 25"/>
          <p:cNvSpPr txBox="1">
            <a:spLocks noChangeArrowheads="1"/>
          </p:cNvSpPr>
          <p:nvPr/>
        </p:nvSpPr>
        <p:spPr bwMode="auto">
          <a:xfrm>
            <a:off x="102616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mm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9" name="Text Box 28"/>
          <p:cNvSpPr txBox="1">
            <a:spLocks noChangeArrowheads="1"/>
          </p:cNvSpPr>
          <p:nvPr/>
        </p:nvSpPr>
        <p:spPr bwMode="auto">
          <a:xfrm>
            <a:off x="20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1km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0" name="Text Box 31"/>
          <p:cNvSpPr txBox="1">
            <a:spLocks noChangeArrowheads="1"/>
          </p:cNvSpPr>
          <p:nvPr/>
        </p:nvSpPr>
        <p:spPr bwMode="auto">
          <a:xfrm>
            <a:off x="19304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hm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1" name="Text Box 34"/>
          <p:cNvSpPr txBox="1">
            <a:spLocks noChangeArrowheads="1"/>
          </p:cNvSpPr>
          <p:nvPr/>
        </p:nvSpPr>
        <p:spPr bwMode="auto">
          <a:xfrm>
            <a:off x="3587751" y="2632852"/>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dam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9669" name="Text Box 37"/>
          <p:cNvSpPr txBox="1">
            <a:spLocks noChangeArrowheads="1"/>
          </p:cNvSpPr>
          <p:nvPr/>
        </p:nvSpPr>
        <p:spPr bwMode="auto">
          <a:xfrm>
            <a:off x="528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3" name="Text Box 40"/>
          <p:cNvSpPr txBox="1">
            <a:spLocks noChangeArrowheads="1"/>
          </p:cNvSpPr>
          <p:nvPr/>
        </p:nvSpPr>
        <p:spPr bwMode="auto">
          <a:xfrm>
            <a:off x="7112000" y="2632852"/>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dm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4" name="Text Box 43"/>
          <p:cNvSpPr txBox="1">
            <a:spLocks noChangeArrowheads="1"/>
          </p:cNvSpPr>
          <p:nvPr/>
        </p:nvSpPr>
        <p:spPr bwMode="auto">
          <a:xfrm>
            <a:off x="87376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cm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5" name="Text Box 46"/>
          <p:cNvSpPr txBox="1">
            <a:spLocks noChangeArrowheads="1"/>
          </p:cNvSpPr>
          <p:nvPr/>
        </p:nvSpPr>
        <p:spPr bwMode="auto">
          <a:xfrm>
            <a:off x="1036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mm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160" name="Text Box 49"/>
          <p:cNvSpPr txBox="1">
            <a:spLocks noChangeArrowheads="1"/>
          </p:cNvSpPr>
          <p:nvPr/>
        </p:nvSpPr>
        <p:spPr bwMode="auto">
          <a:xfrm>
            <a:off x="65618" y="3166253"/>
            <a:ext cx="190923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chemeClr val="bg1"/>
                </a:solidFill>
                <a:latin typeface=".VnTime" pitchFamily="34" charset="0"/>
              </a:rPr>
              <a:t>=        hm</a:t>
            </a:r>
            <a:r>
              <a:rPr lang="en-US" altLang="en-US" sz="2100" baseline="30000">
                <a:solidFill>
                  <a:schemeClr val="bg1"/>
                </a:solidFill>
                <a:latin typeface=".VnTime" pitchFamily="34" charset="0"/>
              </a:rPr>
              <a:t>2</a:t>
            </a:r>
            <a:endParaRPr lang="en-US" altLang="en-US" sz="2100">
              <a:solidFill>
                <a:schemeClr val="bg1"/>
              </a:solidFill>
              <a:latin typeface=".VnTime" pitchFamily="34" charset="0"/>
            </a:endParaRPr>
          </a:p>
        </p:txBody>
      </p:sp>
      <p:sp>
        <p:nvSpPr>
          <p:cNvPr id="10257" name="Text Box 52"/>
          <p:cNvSpPr txBox="1">
            <a:spLocks noChangeArrowheads="1"/>
          </p:cNvSpPr>
          <p:nvPr/>
        </p:nvSpPr>
        <p:spPr bwMode="auto">
          <a:xfrm>
            <a:off x="1625600" y="3161490"/>
            <a:ext cx="215053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dam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8" name="Text Box 55"/>
          <p:cNvSpPr txBox="1">
            <a:spLocks noChangeArrowheads="1"/>
          </p:cNvSpPr>
          <p:nvPr/>
        </p:nvSpPr>
        <p:spPr bwMode="auto">
          <a:xfrm>
            <a:off x="3515784" y="3150377"/>
            <a:ext cx="1727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9690" name="Text Box 58"/>
          <p:cNvSpPr txBox="1">
            <a:spLocks noChangeArrowheads="1"/>
          </p:cNvSpPr>
          <p:nvPr/>
        </p:nvSpPr>
        <p:spPr bwMode="auto">
          <a:xfrm>
            <a:off x="5190067" y="3166252"/>
            <a:ext cx="2489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dm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60" name="Text Box 61"/>
          <p:cNvSpPr txBox="1">
            <a:spLocks noChangeArrowheads="1"/>
          </p:cNvSpPr>
          <p:nvPr/>
        </p:nvSpPr>
        <p:spPr bwMode="auto">
          <a:xfrm>
            <a:off x="7010401" y="3166252"/>
            <a:ext cx="2106084"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cm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61" name="Text Box 64"/>
          <p:cNvSpPr txBox="1">
            <a:spLocks noChangeArrowheads="1"/>
          </p:cNvSpPr>
          <p:nvPr/>
        </p:nvSpPr>
        <p:spPr bwMode="auto">
          <a:xfrm>
            <a:off x="8636000" y="3166252"/>
            <a:ext cx="2159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mm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grpSp>
        <p:nvGrpSpPr>
          <p:cNvPr id="69698" name="Group 66"/>
          <p:cNvGrpSpPr>
            <a:grpSpLocks/>
          </p:cNvGrpSpPr>
          <p:nvPr/>
        </p:nvGrpSpPr>
        <p:grpSpPr bwMode="auto">
          <a:xfrm>
            <a:off x="1602317" y="3378977"/>
            <a:ext cx="1828800" cy="793750"/>
            <a:chOff x="192" y="3696"/>
            <a:chExt cx="864" cy="500"/>
          </a:xfrm>
        </p:grpSpPr>
        <p:sp>
          <p:nvSpPr>
            <p:cNvPr id="6224" name="Text Box 67"/>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25" name="Text Box 68"/>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26" name="Text Box 69"/>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27" name="Line 70"/>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8" name="Text Box 71"/>
            <p:cNvSpPr txBox="1">
              <a:spLocks noChangeArrowheads="1"/>
            </p:cNvSpPr>
            <p:nvPr/>
          </p:nvSpPr>
          <p:spPr bwMode="auto">
            <a:xfrm>
              <a:off x="624" y="3792"/>
              <a:ext cx="43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km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05" name="Group 73"/>
          <p:cNvGrpSpPr>
            <a:grpSpLocks/>
          </p:cNvGrpSpPr>
          <p:nvPr/>
        </p:nvGrpSpPr>
        <p:grpSpPr bwMode="auto">
          <a:xfrm>
            <a:off x="3556001" y="3471052"/>
            <a:ext cx="1936751" cy="793750"/>
            <a:chOff x="192" y="3696"/>
            <a:chExt cx="915" cy="500"/>
          </a:xfrm>
        </p:grpSpPr>
        <p:sp>
          <p:nvSpPr>
            <p:cNvPr id="6219" name="Text Box 74"/>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20" name="Text Box 75"/>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21" name="Text Box 76"/>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22" name="Line 77"/>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3" name="Text Box 78"/>
            <p:cNvSpPr txBox="1">
              <a:spLocks noChangeArrowheads="1"/>
            </p:cNvSpPr>
            <p:nvPr/>
          </p:nvSpPr>
          <p:spPr bwMode="auto">
            <a:xfrm>
              <a:off x="624" y="3792"/>
              <a:ext cx="4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hm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13" name="Group 81"/>
          <p:cNvGrpSpPr>
            <a:grpSpLocks/>
          </p:cNvGrpSpPr>
          <p:nvPr/>
        </p:nvGrpSpPr>
        <p:grpSpPr bwMode="auto">
          <a:xfrm>
            <a:off x="5327651" y="3458352"/>
            <a:ext cx="1917700" cy="793750"/>
            <a:chOff x="1638" y="3696"/>
            <a:chExt cx="906" cy="500"/>
          </a:xfrm>
        </p:grpSpPr>
        <p:sp>
          <p:nvSpPr>
            <p:cNvPr id="6214" name="Text Box 82"/>
            <p:cNvSpPr txBox="1">
              <a:spLocks noChangeArrowheads="1"/>
            </p:cNvSpPr>
            <p:nvPr/>
          </p:nvSpPr>
          <p:spPr bwMode="auto">
            <a:xfrm>
              <a:off x="1638" y="3792"/>
              <a:ext cx="28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15" name="Text Box 83"/>
            <p:cNvSpPr txBox="1">
              <a:spLocks noChangeArrowheads="1"/>
            </p:cNvSpPr>
            <p:nvPr/>
          </p:nvSpPr>
          <p:spPr bwMode="auto">
            <a:xfrm>
              <a:off x="1866" y="3696"/>
              <a:ext cx="22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16" name="Text Box 84"/>
            <p:cNvSpPr txBox="1">
              <a:spLocks noChangeArrowheads="1"/>
            </p:cNvSpPr>
            <p:nvPr/>
          </p:nvSpPr>
          <p:spPr bwMode="auto">
            <a:xfrm>
              <a:off x="1753" y="3936"/>
              <a:ext cx="45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17" name="Line 85"/>
            <p:cNvSpPr>
              <a:spLocks noChangeShapeType="1"/>
            </p:cNvSpPr>
            <p:nvPr/>
          </p:nvSpPr>
          <p:spPr bwMode="auto">
            <a:xfrm>
              <a:off x="1810" y="3936"/>
              <a:ext cx="282"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8" name="Text Box 86"/>
            <p:cNvSpPr txBox="1">
              <a:spLocks noChangeArrowheads="1"/>
            </p:cNvSpPr>
            <p:nvPr/>
          </p:nvSpPr>
          <p:spPr bwMode="auto">
            <a:xfrm>
              <a:off x="2064" y="3792"/>
              <a:ext cx="48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dam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20" name="Group 88"/>
          <p:cNvGrpSpPr>
            <a:grpSpLocks/>
          </p:cNvGrpSpPr>
          <p:nvPr/>
        </p:nvGrpSpPr>
        <p:grpSpPr bwMode="auto">
          <a:xfrm>
            <a:off x="7112000" y="3471052"/>
            <a:ext cx="1574800" cy="793750"/>
            <a:chOff x="192" y="3696"/>
            <a:chExt cx="744" cy="500"/>
          </a:xfrm>
        </p:grpSpPr>
        <p:sp>
          <p:nvSpPr>
            <p:cNvPr id="6209" name="Text Box 89"/>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10" name="Text Box 90"/>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11" name="Text Box 91"/>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12" name="Line 92"/>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3" name="Text Box 93"/>
            <p:cNvSpPr txBox="1">
              <a:spLocks noChangeArrowheads="1"/>
            </p:cNvSpPr>
            <p:nvPr/>
          </p:nvSpPr>
          <p:spPr bwMode="auto">
            <a:xfrm>
              <a:off x="579" y="3792"/>
              <a:ext cx="357"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chemeClr val="bg1"/>
                  </a:solidFill>
                  <a:cs typeface="Times New Roman" pitchFamily="18" charset="0"/>
                </a:rPr>
                <a:t> </a:t>
              </a:r>
              <a:r>
                <a:rPr lang="en-US" altLang="en-US" sz="2100">
                  <a:solidFill>
                    <a:srgbClr val="0000CC"/>
                  </a:solidFill>
                  <a:cs typeface="Times New Roman" pitchFamily="18" charset="0"/>
                </a:rPr>
                <a:t>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27" name="Group 95"/>
          <p:cNvGrpSpPr>
            <a:grpSpLocks/>
          </p:cNvGrpSpPr>
          <p:nvPr/>
        </p:nvGrpSpPr>
        <p:grpSpPr bwMode="auto">
          <a:xfrm>
            <a:off x="8813800" y="3374216"/>
            <a:ext cx="1701800" cy="814387"/>
            <a:chOff x="192" y="3696"/>
            <a:chExt cx="804" cy="513"/>
          </a:xfrm>
        </p:grpSpPr>
        <p:sp>
          <p:nvSpPr>
            <p:cNvPr id="6204" name="Text Box 96"/>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05" name="Text Box 97"/>
            <p:cNvSpPr txBox="1">
              <a:spLocks noChangeArrowheads="1"/>
            </p:cNvSpPr>
            <p:nvPr/>
          </p:nvSpPr>
          <p:spPr bwMode="auto">
            <a:xfrm>
              <a:off x="397"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FF0000"/>
                  </a:solidFill>
                  <a:cs typeface="Times New Roman" pitchFamily="18" charset="0"/>
                </a:rPr>
                <a:t>1</a:t>
              </a:r>
            </a:p>
          </p:txBody>
        </p:sp>
        <p:sp>
          <p:nvSpPr>
            <p:cNvPr id="6206" name="Text Box 98"/>
            <p:cNvSpPr txBox="1">
              <a:spLocks noChangeArrowheads="1"/>
            </p:cNvSpPr>
            <p:nvPr/>
          </p:nvSpPr>
          <p:spPr bwMode="auto">
            <a:xfrm>
              <a:off x="354" y="3949"/>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FF0000"/>
                  </a:solidFill>
                  <a:cs typeface="Times New Roman" pitchFamily="18" charset="0"/>
                </a:rPr>
                <a:t>100</a:t>
              </a:r>
            </a:p>
          </p:txBody>
        </p:sp>
        <p:sp>
          <p:nvSpPr>
            <p:cNvPr id="6207" name="Line 99"/>
            <p:cNvSpPr>
              <a:spLocks noChangeShapeType="1"/>
            </p:cNvSpPr>
            <p:nvPr/>
          </p:nvSpPr>
          <p:spPr bwMode="auto">
            <a:xfrm>
              <a:off x="355" y="3949"/>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8" name="Text Box 100"/>
            <p:cNvSpPr txBox="1">
              <a:spLocks noChangeArrowheads="1"/>
            </p:cNvSpPr>
            <p:nvPr/>
          </p:nvSpPr>
          <p:spPr bwMode="auto">
            <a:xfrm>
              <a:off x="606" y="3792"/>
              <a:ext cx="39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0000CC"/>
                  </a:solidFill>
                  <a:cs typeface="Times New Roman" pitchFamily="18" charset="0"/>
                </a:rPr>
                <a:t>dm</a:t>
              </a:r>
              <a:r>
                <a:rPr lang="en-US" altLang="en-US" sz="2100" baseline="30000" dirty="0">
                  <a:solidFill>
                    <a:srgbClr val="0000CC"/>
                  </a:solidFill>
                  <a:cs typeface="Times New Roman" pitchFamily="18" charset="0"/>
                </a:rPr>
                <a:t>2</a:t>
              </a:r>
              <a:endParaRPr lang="en-US" altLang="en-US" sz="2100" dirty="0">
                <a:solidFill>
                  <a:srgbClr val="0000CC"/>
                </a:solidFill>
                <a:cs typeface="Times New Roman" pitchFamily="18" charset="0"/>
              </a:endParaRPr>
            </a:p>
          </p:txBody>
        </p:sp>
      </p:grpSp>
      <p:sp>
        <p:nvSpPr>
          <p:cNvPr id="6171" name="Line 111"/>
          <p:cNvSpPr>
            <a:spLocks noChangeShapeType="1"/>
          </p:cNvSpPr>
          <p:nvPr/>
        </p:nvSpPr>
        <p:spPr bwMode="auto">
          <a:xfrm>
            <a:off x="12192000" y="1413652"/>
            <a:ext cx="0" cy="2819400"/>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72" name="Group 112"/>
          <p:cNvGrpSpPr>
            <a:grpSpLocks/>
          </p:cNvGrpSpPr>
          <p:nvPr/>
        </p:nvGrpSpPr>
        <p:grpSpPr bwMode="auto">
          <a:xfrm>
            <a:off x="0" y="1385078"/>
            <a:ext cx="11988800" cy="2847975"/>
            <a:chOff x="48" y="2400"/>
            <a:chExt cx="5664" cy="1794"/>
          </a:xfrm>
        </p:grpSpPr>
        <p:sp>
          <p:nvSpPr>
            <p:cNvPr id="6190" name="Line 113"/>
            <p:cNvSpPr>
              <a:spLocks noChangeShapeType="1"/>
            </p:cNvSpPr>
            <p:nvPr/>
          </p:nvSpPr>
          <p:spPr bwMode="auto">
            <a:xfrm>
              <a:off x="48" y="2400"/>
              <a:ext cx="0" cy="1776"/>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91" name="Group 114"/>
            <p:cNvGrpSpPr>
              <a:grpSpLocks/>
            </p:cNvGrpSpPr>
            <p:nvPr/>
          </p:nvGrpSpPr>
          <p:grpSpPr bwMode="auto">
            <a:xfrm>
              <a:off x="48" y="2400"/>
              <a:ext cx="5664" cy="1794"/>
              <a:chOff x="48" y="2400"/>
              <a:chExt cx="5664" cy="1794"/>
            </a:xfrm>
          </p:grpSpPr>
          <p:sp>
            <p:nvSpPr>
              <p:cNvPr id="6192" name="Line 115"/>
              <p:cNvSpPr>
                <a:spLocks noChangeShapeType="1"/>
              </p:cNvSpPr>
              <p:nvPr/>
            </p:nvSpPr>
            <p:spPr bwMode="auto">
              <a:xfrm>
                <a:off x="48" y="4194"/>
                <a:ext cx="5664" cy="0"/>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93" name="Group 116"/>
              <p:cNvGrpSpPr>
                <a:grpSpLocks/>
              </p:cNvGrpSpPr>
              <p:nvPr/>
            </p:nvGrpSpPr>
            <p:grpSpPr bwMode="auto">
              <a:xfrm>
                <a:off x="48" y="2400"/>
                <a:ext cx="5664" cy="1776"/>
                <a:chOff x="48" y="2400"/>
                <a:chExt cx="5664" cy="1776"/>
              </a:xfrm>
            </p:grpSpPr>
            <p:grpSp>
              <p:nvGrpSpPr>
                <p:cNvPr id="6194" name="Group 117"/>
                <p:cNvGrpSpPr>
                  <a:grpSpLocks/>
                </p:cNvGrpSpPr>
                <p:nvPr/>
              </p:nvGrpSpPr>
              <p:grpSpPr bwMode="auto">
                <a:xfrm>
                  <a:off x="48" y="2400"/>
                  <a:ext cx="5664" cy="1776"/>
                  <a:chOff x="48" y="2400"/>
                  <a:chExt cx="5664" cy="1776"/>
                </a:xfrm>
              </p:grpSpPr>
              <p:sp>
                <p:nvSpPr>
                  <p:cNvPr id="6199" name="Line 118"/>
                  <p:cNvSpPr>
                    <a:spLocks noChangeShapeType="1"/>
                  </p:cNvSpPr>
                  <p:nvPr/>
                </p:nvSpPr>
                <p:spPr bwMode="auto">
                  <a:xfrm>
                    <a:off x="48" y="2400"/>
                    <a:ext cx="5664" cy="0"/>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0" name="Line 119"/>
                  <p:cNvSpPr>
                    <a:spLocks noChangeShapeType="1"/>
                  </p:cNvSpPr>
                  <p:nvPr/>
                </p:nvSpPr>
                <p:spPr bwMode="auto">
                  <a:xfrm>
                    <a:off x="48" y="2755"/>
                    <a:ext cx="5664"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1" name="Line 120"/>
                  <p:cNvSpPr>
                    <a:spLocks noChangeShapeType="1"/>
                  </p:cNvSpPr>
                  <p:nvPr/>
                </p:nvSpPr>
                <p:spPr bwMode="auto">
                  <a:xfrm>
                    <a:off x="48" y="3110"/>
                    <a:ext cx="5664"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2" name="Line 121"/>
                  <p:cNvSpPr>
                    <a:spLocks noChangeShapeType="1"/>
                  </p:cNvSpPr>
                  <p:nvPr/>
                </p:nvSpPr>
                <p:spPr bwMode="auto">
                  <a:xfrm>
                    <a:off x="2439" y="2400"/>
                    <a:ext cx="0" cy="1776"/>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3" name="Line 122"/>
                  <p:cNvSpPr>
                    <a:spLocks noChangeShapeType="1"/>
                  </p:cNvSpPr>
                  <p:nvPr/>
                </p:nvSpPr>
                <p:spPr bwMode="auto">
                  <a:xfrm>
                    <a:off x="3374" y="2400"/>
                    <a:ext cx="0" cy="1776"/>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95" name="Line 123"/>
                <p:cNvSpPr>
                  <a:spLocks noChangeShapeType="1"/>
                </p:cNvSpPr>
                <p:nvPr/>
              </p:nvSpPr>
              <p:spPr bwMode="auto">
                <a:xfrm>
                  <a:off x="857"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6" name="Line 124"/>
                <p:cNvSpPr>
                  <a:spLocks noChangeShapeType="1"/>
                </p:cNvSpPr>
                <p:nvPr/>
              </p:nvSpPr>
              <p:spPr bwMode="auto">
                <a:xfrm>
                  <a:off x="1666"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7" name="Line 125"/>
                <p:cNvSpPr>
                  <a:spLocks noChangeShapeType="1"/>
                </p:cNvSpPr>
                <p:nvPr/>
              </p:nvSpPr>
              <p:spPr bwMode="auto">
                <a:xfrm>
                  <a:off x="4147"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8" name="Line 126"/>
                <p:cNvSpPr>
                  <a:spLocks noChangeShapeType="1"/>
                </p:cNvSpPr>
                <p:nvPr/>
              </p:nvSpPr>
              <p:spPr bwMode="auto">
                <a:xfrm>
                  <a:off x="4939"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0270" name="Text Box 127"/>
          <p:cNvSpPr txBox="1">
            <a:spLocks noChangeArrowheads="1"/>
          </p:cNvSpPr>
          <p:nvPr/>
        </p:nvSpPr>
        <p:spPr bwMode="auto">
          <a:xfrm>
            <a:off x="-25399" y="3182127"/>
            <a:ext cx="190923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100" b="1">
                <a:solidFill>
                  <a:srgbClr val="0000CC"/>
                </a:solidFill>
              </a:rPr>
              <a:t>= 100</a:t>
            </a:r>
            <a:r>
              <a:rPr lang="en-US" altLang="en-US" b="1">
                <a:solidFill>
                  <a:srgbClr val="0000CC"/>
                </a:solidFill>
              </a:rPr>
              <a:t> </a:t>
            </a:r>
            <a:r>
              <a:rPr lang="en-US" altLang="en-US" sz="2000" b="1">
                <a:solidFill>
                  <a:srgbClr val="0000CC"/>
                </a:solidFill>
                <a:latin typeface=".VnTime" pitchFamily="34" charset="0"/>
              </a:rPr>
              <a:t>hm</a:t>
            </a:r>
            <a:r>
              <a:rPr lang="en-US" altLang="en-US" sz="2000" b="1" baseline="30000">
                <a:solidFill>
                  <a:srgbClr val="0000CC"/>
                </a:solidFill>
                <a:latin typeface=".VnTime" pitchFamily="34" charset="0"/>
              </a:rPr>
              <a:t>2</a:t>
            </a:r>
            <a:endParaRPr lang="en-US" altLang="en-US" sz="2000" b="1">
              <a:solidFill>
                <a:srgbClr val="0000CC"/>
              </a:solidFill>
              <a:latin typeface=".VnTime" pitchFamily="34" charset="0"/>
            </a:endParaRPr>
          </a:p>
          <a:p>
            <a:pPr>
              <a:spcBef>
                <a:spcPct val="50000"/>
              </a:spcBef>
            </a:pPr>
            <a:endParaRPr lang="en-US" altLang="en-US" sz="2000" b="1">
              <a:solidFill>
                <a:srgbClr val="0000CC"/>
              </a:solidFill>
            </a:endParaRPr>
          </a:p>
          <a:p>
            <a:pPr>
              <a:spcBef>
                <a:spcPct val="50000"/>
              </a:spcBef>
            </a:pPr>
            <a:endParaRPr lang="en-US" altLang="en-US" sz="2000" b="1">
              <a:solidFill>
                <a:srgbClr val="0000CC"/>
              </a:solidFill>
            </a:endParaRPr>
          </a:p>
        </p:txBody>
      </p:sp>
      <p:sp>
        <p:nvSpPr>
          <p:cNvPr id="6174" name="Text Box 142"/>
          <p:cNvSpPr txBox="1">
            <a:spLocks noChangeArrowheads="1"/>
          </p:cNvSpPr>
          <p:nvPr/>
        </p:nvSpPr>
        <p:spPr bwMode="auto">
          <a:xfrm>
            <a:off x="2275418" y="346075"/>
            <a:ext cx="8189383" cy="707886"/>
          </a:xfrm>
          <a:prstGeom prst="rect">
            <a:avLst/>
          </a:prstGeom>
          <a:solidFill>
            <a:srgbClr val="FF00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4000" b="1" dirty="0" err="1" smtClean="0">
                <a:solidFill>
                  <a:schemeClr val="bg1"/>
                </a:solidFill>
              </a:rPr>
              <a:t>Bảng</a:t>
            </a:r>
            <a:r>
              <a:rPr lang="en-US" altLang="en-US" sz="4000" b="1" dirty="0" smtClean="0">
                <a:solidFill>
                  <a:schemeClr val="bg1"/>
                </a:solidFill>
              </a:rPr>
              <a:t> </a:t>
            </a:r>
            <a:r>
              <a:rPr lang="en-US" altLang="en-US" sz="4000" b="1" dirty="0" err="1">
                <a:solidFill>
                  <a:schemeClr val="bg1"/>
                </a:solidFill>
              </a:rPr>
              <a:t>đơn</a:t>
            </a:r>
            <a:r>
              <a:rPr lang="en-US" altLang="en-US" sz="4000" b="1" dirty="0">
                <a:solidFill>
                  <a:schemeClr val="bg1"/>
                </a:solidFill>
              </a:rPr>
              <a:t> </a:t>
            </a:r>
            <a:r>
              <a:rPr lang="en-US" altLang="en-US" sz="4000" b="1" dirty="0" err="1">
                <a:solidFill>
                  <a:schemeClr val="bg1"/>
                </a:solidFill>
              </a:rPr>
              <a:t>vị</a:t>
            </a:r>
            <a:r>
              <a:rPr lang="en-US" altLang="en-US" sz="4000" b="1" dirty="0">
                <a:solidFill>
                  <a:schemeClr val="bg1"/>
                </a:solidFill>
              </a:rPr>
              <a:t> </a:t>
            </a:r>
            <a:r>
              <a:rPr lang="en-US" altLang="en-US" sz="4000" b="1" dirty="0" err="1">
                <a:solidFill>
                  <a:schemeClr val="bg1"/>
                </a:solidFill>
              </a:rPr>
              <a:t>đo</a:t>
            </a:r>
            <a:r>
              <a:rPr lang="en-US" altLang="en-US" sz="4000" b="1" dirty="0">
                <a:solidFill>
                  <a:schemeClr val="bg1"/>
                </a:solidFill>
              </a:rPr>
              <a:t> </a:t>
            </a:r>
            <a:r>
              <a:rPr lang="en-US" altLang="en-US" sz="4000" b="1" dirty="0" err="1">
                <a:solidFill>
                  <a:schemeClr val="bg1"/>
                </a:solidFill>
              </a:rPr>
              <a:t>diện</a:t>
            </a:r>
            <a:r>
              <a:rPr lang="en-US" altLang="en-US" sz="4000" b="1" dirty="0">
                <a:solidFill>
                  <a:schemeClr val="bg1"/>
                </a:solidFill>
              </a:rPr>
              <a:t> </a:t>
            </a:r>
            <a:r>
              <a:rPr lang="en-US" altLang="en-US" sz="4000" b="1" dirty="0" err="1">
                <a:solidFill>
                  <a:schemeClr val="bg1"/>
                </a:solidFill>
              </a:rPr>
              <a:t>tích</a:t>
            </a:r>
            <a:r>
              <a:rPr lang="en-US" altLang="en-US" sz="4000" b="1" dirty="0">
                <a:solidFill>
                  <a:schemeClr val="bg1"/>
                </a:solidFill>
              </a:rPr>
              <a:t> </a:t>
            </a:r>
          </a:p>
        </p:txBody>
      </p:sp>
      <p:sp>
        <p:nvSpPr>
          <p:cNvPr id="10274" name="Text Box 143"/>
          <p:cNvSpPr txBox="1">
            <a:spLocks noChangeArrowheads="1"/>
          </p:cNvSpPr>
          <p:nvPr/>
        </p:nvSpPr>
        <p:spPr bwMode="auto">
          <a:xfrm>
            <a:off x="4978400" y="1450165"/>
            <a:ext cx="2489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600" b="1" dirty="0" err="1">
                <a:solidFill>
                  <a:srgbClr val="0000CC"/>
                </a:solidFill>
              </a:rPr>
              <a:t>Mét</a:t>
            </a:r>
            <a:r>
              <a:rPr lang="en-US" altLang="en-US" sz="2600" b="1" dirty="0">
                <a:solidFill>
                  <a:srgbClr val="0000CC"/>
                </a:solidFill>
              </a:rPr>
              <a:t> </a:t>
            </a:r>
            <a:r>
              <a:rPr lang="en-US" altLang="en-US" sz="2600" b="1" dirty="0" err="1">
                <a:solidFill>
                  <a:srgbClr val="0000CC"/>
                </a:solidFill>
              </a:rPr>
              <a:t>vuông</a:t>
            </a:r>
            <a:endParaRPr lang="en-US" altLang="en-US" sz="2600" b="1" dirty="0">
              <a:solidFill>
                <a:srgbClr val="0000CC"/>
              </a:solidFill>
            </a:endParaRPr>
          </a:p>
        </p:txBody>
      </p:sp>
      <p:sp>
        <p:nvSpPr>
          <p:cNvPr id="10275" name="Text Box 144"/>
          <p:cNvSpPr txBox="1">
            <a:spLocks noChangeArrowheads="1"/>
          </p:cNvSpPr>
          <p:nvPr/>
        </p:nvSpPr>
        <p:spPr bwMode="auto">
          <a:xfrm>
            <a:off x="7874001" y="1450165"/>
            <a:ext cx="37465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600" b="1" dirty="0" err="1">
                <a:solidFill>
                  <a:srgbClr val="FF0000"/>
                </a:solidFill>
              </a:rPr>
              <a:t>Bé</a:t>
            </a:r>
            <a:r>
              <a:rPr lang="en-US" altLang="en-US" sz="2600" b="1" dirty="0">
                <a:solidFill>
                  <a:srgbClr val="FF0000"/>
                </a:solidFill>
              </a:rPr>
              <a:t> </a:t>
            </a:r>
            <a:r>
              <a:rPr lang="en-US" altLang="en-US" sz="2600" b="1" dirty="0" err="1">
                <a:solidFill>
                  <a:srgbClr val="FF0000"/>
                </a:solidFill>
              </a:rPr>
              <a:t>hơn</a:t>
            </a:r>
            <a:r>
              <a:rPr lang="en-US" altLang="en-US" sz="2600" b="1" dirty="0">
                <a:solidFill>
                  <a:srgbClr val="FF0000"/>
                </a:solidFill>
              </a:rPr>
              <a:t> </a:t>
            </a:r>
            <a:r>
              <a:rPr lang="en-US" altLang="en-US" sz="2600" b="1" dirty="0" err="1">
                <a:solidFill>
                  <a:srgbClr val="FF0000"/>
                </a:solidFill>
              </a:rPr>
              <a:t>mét</a:t>
            </a:r>
            <a:r>
              <a:rPr lang="en-US" altLang="en-US" sz="2600" b="1" dirty="0">
                <a:solidFill>
                  <a:srgbClr val="FF0000"/>
                </a:solidFill>
              </a:rPr>
              <a:t> </a:t>
            </a:r>
            <a:r>
              <a:rPr lang="en-US" altLang="en-US" sz="2600" b="1" dirty="0" err="1">
                <a:solidFill>
                  <a:srgbClr val="FF0000"/>
                </a:solidFill>
              </a:rPr>
              <a:t>vuông</a:t>
            </a:r>
            <a:endParaRPr lang="en-US" altLang="en-US" sz="2600" b="1" dirty="0">
              <a:solidFill>
                <a:srgbClr val="FF0000"/>
              </a:solidFill>
            </a:endParaRPr>
          </a:p>
        </p:txBody>
      </p:sp>
      <p:sp>
        <p:nvSpPr>
          <p:cNvPr id="10276" name="Text Box 145"/>
          <p:cNvSpPr txBox="1">
            <a:spLocks noChangeArrowheads="1"/>
          </p:cNvSpPr>
          <p:nvPr/>
        </p:nvSpPr>
        <p:spPr bwMode="auto">
          <a:xfrm>
            <a:off x="812801" y="1413652"/>
            <a:ext cx="4305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600" b="1">
                <a:solidFill>
                  <a:srgbClr val="FF0000"/>
                </a:solidFill>
              </a:rPr>
              <a:t>Lớn hơn mét vuông</a:t>
            </a:r>
          </a:p>
        </p:txBody>
      </p:sp>
      <p:grpSp>
        <p:nvGrpSpPr>
          <p:cNvPr id="87" name="Group 95"/>
          <p:cNvGrpSpPr>
            <a:grpSpLocks/>
          </p:cNvGrpSpPr>
          <p:nvPr/>
        </p:nvGrpSpPr>
        <p:grpSpPr bwMode="auto">
          <a:xfrm>
            <a:off x="10490200" y="3394852"/>
            <a:ext cx="1701800" cy="793750"/>
            <a:chOff x="192" y="3696"/>
            <a:chExt cx="804" cy="500"/>
          </a:xfrm>
        </p:grpSpPr>
        <p:sp>
          <p:nvSpPr>
            <p:cNvPr id="6185" name="Text Box 96"/>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186" name="Text Box 97"/>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187" name="Text Box 98"/>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188" name="Line 99"/>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9" name="Text Box 100"/>
            <p:cNvSpPr txBox="1">
              <a:spLocks noChangeArrowheads="1"/>
            </p:cNvSpPr>
            <p:nvPr/>
          </p:nvSpPr>
          <p:spPr bwMode="auto">
            <a:xfrm>
              <a:off x="606" y="3792"/>
              <a:ext cx="39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cm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spTree>
    <p:extLst>
      <p:ext uri="{BB962C8B-B14F-4D97-AF65-F5344CB8AC3E}">
        <p14:creationId xmlns:p14="http://schemas.microsoft.com/office/powerpoint/2010/main" val="291915864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2 Vector trẻ em vui chơi - file vector - Kho Stock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2209800" y="1066803"/>
            <a:ext cx="8458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6600" b="1">
                <a:latin typeface="Arial" charset="0"/>
                <a:cs typeface="Arial" charset="0"/>
              </a:rPr>
              <a:t>HOẠT ĐỘNG HÌNH THÀNH KIẾN THỨC</a:t>
            </a:r>
          </a:p>
        </p:txBody>
      </p:sp>
    </p:spTree>
    <p:custDataLst>
      <p:tags r:id="rId1"/>
    </p:custDataLst>
    <p:extLst>
      <p:ext uri="{BB962C8B-B14F-4D97-AF65-F5344CB8AC3E}">
        <p14:creationId xmlns:p14="http://schemas.microsoft.com/office/powerpoint/2010/main" val="69128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8160"/>
            <a:ext cx="12192000" cy="6916160"/>
            <a:chOff x="0" y="-58160"/>
            <a:chExt cx="12192000" cy="6916160"/>
          </a:xfrm>
        </p:grpSpPr>
        <p:pic>
          <p:nvPicPr>
            <p:cNvPr id="22" name="Picture 21"/>
            <p:cNvPicPr>
              <a:picLocks noChangeAspect="1"/>
            </p:cNvPicPr>
            <p:nvPr/>
          </p:nvPicPr>
          <p:blipFill rotWithShape="1">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b="4676"/>
            <a:stretch/>
          </p:blipFill>
          <p:spPr>
            <a:xfrm>
              <a:off x="0" y="-58160"/>
              <a:ext cx="12192000" cy="6916160"/>
            </a:xfrm>
            <a:prstGeom prst="rect">
              <a:avLst/>
            </a:prstGeom>
          </p:spPr>
        </p:pic>
        <p:sp>
          <p:nvSpPr>
            <p:cNvPr id="23" name="Rounded Rectangle 22"/>
            <p:cNvSpPr/>
            <p:nvPr/>
          </p:nvSpPr>
          <p:spPr>
            <a:xfrm>
              <a:off x="4804229" y="0"/>
              <a:ext cx="7242628" cy="68294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bwMode="auto">
          <a:xfrm>
            <a:off x="0" y="-58160"/>
            <a:ext cx="12192000" cy="6916160"/>
          </a:xfrm>
          <a:prstGeom prst="rect">
            <a:avLst/>
          </a:prstGeom>
          <a:solidFill>
            <a:srgbClr val="FFFFFF">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VnTime" panose="020B7200000000000000" pitchFamily="34" charset="0"/>
            </a:endParaRPr>
          </a:p>
        </p:txBody>
      </p:sp>
      <p:pic>
        <p:nvPicPr>
          <p:cNvPr id="3" name="Picture 2"/>
          <p:cNvPicPr>
            <a:picLocks noChangeAspect="1"/>
          </p:cNvPicPr>
          <p:nvPr/>
        </p:nvPicPr>
        <p:blipFill>
          <a:blip r:embed="rId6"/>
          <a:stretch>
            <a:fillRect/>
          </a:stretch>
        </p:blipFill>
        <p:spPr>
          <a:xfrm>
            <a:off x="-259284" y="-479730"/>
            <a:ext cx="6265580" cy="4698148"/>
          </a:xfrm>
          <a:prstGeom prst="rect">
            <a:avLst/>
          </a:prstGeom>
        </p:spPr>
      </p:pic>
      <p:pic>
        <p:nvPicPr>
          <p:cNvPr id="15" name="y2mate.com - Bell  Idea sound effects short 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0463" y="504912"/>
            <a:ext cx="609600" cy="609600"/>
          </a:xfrm>
          <a:prstGeom prst="rect">
            <a:avLst/>
          </a:prstGeom>
        </p:spPr>
      </p:pic>
    </p:spTree>
    <p:extLst>
      <p:ext uri="{BB962C8B-B14F-4D97-AF65-F5344CB8AC3E}">
        <p14:creationId xmlns:p14="http://schemas.microsoft.com/office/powerpoint/2010/main" val="21671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Bảo tồn đa dạng sinh học – Mega 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984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33" t="10716" b="11463"/>
          <a:stretch/>
        </p:blipFill>
        <p:spPr bwMode="auto">
          <a:xfrm>
            <a:off x="656495" y="4214525"/>
            <a:ext cx="600624" cy="2447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433" t="10716" b="11463"/>
          <a:stretch/>
        </p:blipFill>
        <p:spPr bwMode="auto">
          <a:xfrm>
            <a:off x="11788405" y="1905000"/>
            <a:ext cx="261915" cy="109674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656495" y="3347362"/>
            <a:ext cx="4531807" cy="3216727"/>
          </a:xfrm>
          <a:prstGeom prst="line">
            <a:avLst/>
          </a:prstGeom>
          <a:ln w="57150" cmpd="thinThick">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408059" y="2977246"/>
            <a:ext cx="2524028" cy="3399060"/>
          </a:xfrm>
          <a:prstGeom prst="line">
            <a:avLst/>
          </a:prstGeom>
          <a:ln w="57150" cmpd="thinThick">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5571" y="6376311"/>
            <a:ext cx="8712487" cy="266703"/>
          </a:xfrm>
          <a:prstGeom prst="line">
            <a:avLst/>
          </a:prstGeom>
          <a:ln w="57150" cmpd="thinThick">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188300" y="2977251"/>
            <a:ext cx="6743787" cy="370111"/>
          </a:xfrm>
          <a:prstGeom prst="line">
            <a:avLst/>
          </a:prstGeom>
          <a:ln w="57150" cmpd="thinThick">
            <a:solidFill>
              <a:srgbClr val="FF00FF"/>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33" t="10716" b="11463"/>
          <a:stretch/>
        </p:blipFill>
        <p:spPr bwMode="auto">
          <a:xfrm>
            <a:off x="4904511" y="2209805"/>
            <a:ext cx="297188" cy="12110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433" t="10716" b="11463"/>
          <a:stretch/>
        </p:blipFill>
        <p:spPr bwMode="auto">
          <a:xfrm>
            <a:off x="9337722" y="4676781"/>
            <a:ext cx="487185" cy="198528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rot="21386048">
            <a:off x="3653772" y="3959879"/>
            <a:ext cx="7168942" cy="681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FF00"/>
                </a:solidFill>
                <a:latin typeface="Arial" pitchFamily="34" charset="0"/>
                <a:cs typeface="Arial" pitchFamily="34" charset="0"/>
              </a:rPr>
              <a:t>Diện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tích</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cánh</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rừng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hình</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vuông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này</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là</a:t>
            </a:r>
            <a:r>
              <a:rPr lang="en-US" sz="2400" dirty="0" smtClean="0">
                <a:solidFill>
                  <a:srgbClr val="FFFF00"/>
                </a:solidFill>
                <a:latin typeface="Arial" pitchFamily="34" charset="0"/>
                <a:cs typeface="Arial" pitchFamily="34" charset="0"/>
              </a:rPr>
              <a:t> </a:t>
            </a:r>
            <a:r>
              <a:rPr lang="en-US" sz="2400" u="sng" dirty="0" smtClean="0">
                <a:solidFill>
                  <a:srgbClr val="FFFF00"/>
                </a:solidFill>
                <a:latin typeface="Arial" pitchFamily="34" charset="0"/>
                <a:cs typeface="Arial" pitchFamily="34" charset="0"/>
              </a:rPr>
              <a:t>1ha</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héc</a:t>
            </a:r>
            <a:r>
              <a:rPr lang="en-US" sz="2400" dirty="0" smtClean="0">
                <a:solidFill>
                  <a:srgbClr val="FFFF00"/>
                </a:solidFill>
                <a:latin typeface="Arial" pitchFamily="34" charset="0"/>
                <a:cs typeface="Arial" pitchFamily="34" charset="0"/>
              </a:rPr>
              <a:t>-ta)</a:t>
            </a:r>
            <a:endParaRPr lang="en-US" sz="2400" baseline="30000" dirty="0" smtClean="0">
              <a:solidFill>
                <a:srgbClr val="FFFF00"/>
              </a:solidFill>
              <a:latin typeface="Arial" pitchFamily="34" charset="0"/>
              <a:cs typeface="Arial" pitchFamily="34" charset="0"/>
            </a:endParaRPr>
          </a:p>
        </p:txBody>
      </p:sp>
      <p:grpSp>
        <p:nvGrpSpPr>
          <p:cNvPr id="9229" name="Group 9228"/>
          <p:cNvGrpSpPr/>
          <p:nvPr/>
        </p:nvGrpSpPr>
        <p:grpSpPr>
          <a:xfrm>
            <a:off x="499617" y="6376311"/>
            <a:ext cx="922227" cy="257665"/>
            <a:chOff x="421703" y="6376306"/>
            <a:chExt cx="749309" cy="257665"/>
          </a:xfrm>
        </p:grpSpPr>
        <p:cxnSp>
          <p:nvCxnSpPr>
            <p:cNvPr id="9223" name="Straight Connector 9222"/>
            <p:cNvCxnSpPr/>
            <p:nvPr/>
          </p:nvCxnSpPr>
          <p:spPr>
            <a:xfrm>
              <a:off x="744311" y="6376306"/>
              <a:ext cx="41093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226" name="Straight Connector 9225"/>
            <p:cNvCxnSpPr/>
            <p:nvPr/>
          </p:nvCxnSpPr>
          <p:spPr>
            <a:xfrm flipH="1">
              <a:off x="853966" y="6376306"/>
              <a:ext cx="317046" cy="24862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22057" y="6629016"/>
              <a:ext cx="41093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21703" y="6385342"/>
              <a:ext cx="317046" cy="24862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05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ircle(in)">
                                      <p:cBhvr>
                                        <p:cTn id="7" dur="20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par>
                          <p:cTn id="13" fill="hold">
                            <p:stCondLst>
                              <p:cond delay="2000"/>
                            </p:stCondLst>
                            <p:childTnLst>
                              <p:par>
                                <p:cTn id="14" presetID="6"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9229"/>
                                        </p:tgtEl>
                                        <p:attrNameLst>
                                          <p:attrName>style.visibility</p:attrName>
                                        </p:attrNameLst>
                                      </p:cBhvr>
                                      <p:to>
                                        <p:strVal val="visible"/>
                                      </p:to>
                                    </p:set>
                                    <p:animEffect transition="in" filter="circle(in)">
                                      <p:cBhvr>
                                        <p:cTn id="20" dur="2000"/>
                                        <p:tgtEl>
                                          <p:spTgt spid="922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par>
                                <p:cTn id="38" presetID="6" presetClass="entr" presetSubtype="16"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circle(in)">
                                      <p:cBhvr>
                                        <p:cTn id="4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Ngang qua mùa tỏi | BÁO QUẢNG NAM ONLINE - Tin tức mới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 y="-16329"/>
            <a:ext cx="12250817" cy="6874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3931537" y="2544607"/>
            <a:ext cx="4152801" cy="584775"/>
          </a:xfrm>
          <a:prstGeom prst="rect">
            <a:avLst/>
          </a:prstGeom>
          <a:solidFill>
            <a:srgbClr val="92D050"/>
          </a:solidFill>
          <a:ln>
            <a:noFill/>
          </a:ln>
        </p:spPr>
        <p:txBody>
          <a:bodyPr wrap="square">
            <a:spAutoFit/>
          </a:bodyPr>
          <a:lstStyle>
            <a:lvl1pPr>
              <a:defRPr sz="6600" b="1">
                <a:solidFill>
                  <a:srgbClr val="00FF00"/>
                </a:solidFill>
                <a:latin typeface="Arial" charset="0"/>
              </a:defRPr>
            </a:lvl1pPr>
            <a:lvl2pPr marL="742950" indent="-285750">
              <a:defRPr sz="6600" b="1">
                <a:solidFill>
                  <a:srgbClr val="00FF00"/>
                </a:solidFill>
                <a:latin typeface="Arial" charset="0"/>
              </a:defRPr>
            </a:lvl2pPr>
            <a:lvl3pPr marL="1143000" indent="-228600">
              <a:defRPr sz="6600" b="1">
                <a:solidFill>
                  <a:srgbClr val="00FF00"/>
                </a:solidFill>
                <a:latin typeface="Arial" charset="0"/>
              </a:defRPr>
            </a:lvl3pPr>
            <a:lvl4pPr marL="1600200" indent="-228600">
              <a:defRPr sz="6600" b="1">
                <a:solidFill>
                  <a:srgbClr val="00FF00"/>
                </a:solidFill>
                <a:latin typeface="Arial" charset="0"/>
              </a:defRPr>
            </a:lvl4pPr>
            <a:lvl5pPr marL="2057400" indent="-228600">
              <a:defRPr sz="6600" b="1">
                <a:solidFill>
                  <a:srgbClr val="00FF00"/>
                </a:solidFill>
                <a:latin typeface="Arial" charset="0"/>
              </a:defRPr>
            </a:lvl5pPr>
            <a:lvl6pPr marL="2514600" indent="-228600" eaLnBrk="0" fontAlgn="base" hangingPunct="0">
              <a:spcBef>
                <a:spcPct val="50000"/>
              </a:spcBef>
              <a:spcAft>
                <a:spcPct val="0"/>
              </a:spcAft>
              <a:defRPr sz="6600" b="1">
                <a:solidFill>
                  <a:srgbClr val="00FF00"/>
                </a:solidFill>
                <a:latin typeface="Arial" charset="0"/>
              </a:defRPr>
            </a:lvl6pPr>
            <a:lvl7pPr marL="2971800" indent="-228600" eaLnBrk="0" fontAlgn="base" hangingPunct="0">
              <a:spcBef>
                <a:spcPct val="50000"/>
              </a:spcBef>
              <a:spcAft>
                <a:spcPct val="0"/>
              </a:spcAft>
              <a:defRPr sz="6600" b="1">
                <a:solidFill>
                  <a:srgbClr val="00FF00"/>
                </a:solidFill>
                <a:latin typeface="Arial" charset="0"/>
              </a:defRPr>
            </a:lvl7pPr>
            <a:lvl8pPr marL="3429000" indent="-228600" eaLnBrk="0" fontAlgn="base" hangingPunct="0">
              <a:spcBef>
                <a:spcPct val="50000"/>
              </a:spcBef>
              <a:spcAft>
                <a:spcPct val="0"/>
              </a:spcAft>
              <a:defRPr sz="6600" b="1">
                <a:solidFill>
                  <a:srgbClr val="00FF00"/>
                </a:solidFill>
                <a:latin typeface="Arial" charset="0"/>
              </a:defRPr>
            </a:lvl8pPr>
            <a:lvl9pPr marL="3886200" indent="-228600" eaLnBrk="0" fontAlgn="base" hangingPunct="0">
              <a:spcBef>
                <a:spcPct val="50000"/>
              </a:spcBef>
              <a:spcAft>
                <a:spcPct val="0"/>
              </a:spcAft>
              <a:defRPr sz="6600" b="1">
                <a:solidFill>
                  <a:srgbClr val="00FF00"/>
                </a:solidFill>
                <a:latin typeface="Arial" charset="0"/>
              </a:defRPr>
            </a:lvl9pPr>
          </a:lstStyle>
          <a:p>
            <a:pPr algn="ctr"/>
            <a:r>
              <a:rPr lang="en-US" sz="1600" dirty="0" smtClean="0">
                <a:solidFill>
                  <a:srgbClr val="C00000"/>
                </a:solidFill>
              </a:rPr>
              <a:t>MỘT CÁNH ĐỒNG</a:t>
            </a:r>
          </a:p>
          <a:p>
            <a:pPr algn="ctr"/>
            <a:r>
              <a:rPr lang="en-US" sz="1600" dirty="0" smtClean="0">
                <a:solidFill>
                  <a:srgbClr val="C00000"/>
                </a:solidFill>
              </a:rPr>
              <a:t>CÓ DIỆN TÍCH LÀ 1 HA (HÉC - TA)</a:t>
            </a:r>
          </a:p>
        </p:txBody>
      </p:sp>
      <p:pic>
        <p:nvPicPr>
          <p:cNvPr id="6"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33" t="10716" b="11463"/>
          <a:stretch/>
        </p:blipFill>
        <p:spPr bwMode="auto">
          <a:xfrm>
            <a:off x="656493" y="1793544"/>
            <a:ext cx="221539" cy="1260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33" t="10716" b="11463"/>
          <a:stretch/>
        </p:blipFill>
        <p:spPr bwMode="auto">
          <a:xfrm>
            <a:off x="5897169" y="685800"/>
            <a:ext cx="221539" cy="1260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33" t="10716" b="11463"/>
          <a:stretch/>
        </p:blipFill>
        <p:spPr bwMode="auto">
          <a:xfrm>
            <a:off x="11646001" y="1752600"/>
            <a:ext cx="221539" cy="1260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ửa hàng bán cọc tiêu giao thông cao su chất lượng cao | Đứt Cáp Quang -  Cập nhật thông tin đứt cáp quang mới nhất tại Việt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33" t="10716" b="11463"/>
          <a:stretch/>
        </p:blipFill>
        <p:spPr bwMode="auto">
          <a:xfrm>
            <a:off x="6564924" y="3420835"/>
            <a:ext cx="221539" cy="126064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V="1">
            <a:off x="814155" y="1908340"/>
            <a:ext cx="5129908" cy="1066800"/>
          </a:xfrm>
          <a:prstGeom prst="line">
            <a:avLst/>
          </a:prstGeom>
          <a:ln w="57150" cmpd="thinThick">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726085" y="2906903"/>
            <a:ext cx="5004555" cy="1706335"/>
          </a:xfrm>
          <a:prstGeom prst="line">
            <a:avLst/>
          </a:prstGeom>
          <a:ln w="57150" cmpd="thinThick">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78032" y="2975145"/>
            <a:ext cx="5797663" cy="1638095"/>
          </a:xfrm>
          <a:prstGeom prst="line">
            <a:avLst/>
          </a:prstGeom>
          <a:ln w="57150" cmpd="thinThick">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68350" y="1908340"/>
            <a:ext cx="5677655" cy="998560"/>
          </a:xfrm>
          <a:prstGeom prst="line">
            <a:avLst/>
          </a:prstGeom>
          <a:ln w="57150" cmpd="thinThick">
            <a:solidFill>
              <a:srgbClr val="00FFFF"/>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07682" y="1903080"/>
            <a:ext cx="5129908" cy="1066800"/>
          </a:xfrm>
          <a:prstGeom prst="line">
            <a:avLst/>
          </a:prstGeom>
          <a:ln w="57150" cmpd="thinThick">
            <a:solidFill>
              <a:srgbClr val="000099"/>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719612" y="2901645"/>
            <a:ext cx="5004555" cy="1706335"/>
          </a:xfrm>
          <a:prstGeom prst="line">
            <a:avLst/>
          </a:prstGeom>
          <a:ln w="57150" cmpd="thinThick">
            <a:solidFill>
              <a:srgbClr val="000099"/>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1559" y="2969882"/>
            <a:ext cx="5797663" cy="1638095"/>
          </a:xfrm>
          <a:prstGeom prst="line">
            <a:avLst/>
          </a:prstGeom>
          <a:ln w="57150" cmpd="thinThick">
            <a:solidFill>
              <a:srgbClr val="000099"/>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961875" y="1903080"/>
            <a:ext cx="5677655" cy="998560"/>
          </a:xfrm>
          <a:prstGeom prst="line">
            <a:avLst/>
          </a:prstGeom>
          <a:ln w="57150" cmpd="thinThick">
            <a:solidFill>
              <a:srgbClr val="00009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3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circle(in)">
                                      <p:cBhvr>
                                        <p:cTn id="7" dur="20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slide(fromBottom)">
                                      <p:cBhvr>
                                        <p:cTn id="40" dur="500"/>
                                        <p:tgtEl>
                                          <p:spTgt spid="5"/>
                                        </p:tgtEl>
                                      </p:cBhvr>
                                    </p:animEffect>
                                  </p:childTnLst>
                                </p:cTn>
                              </p:par>
                            </p:childTnLst>
                          </p:cTn>
                        </p:par>
                        <p:par>
                          <p:cTn id="41" fill="hold">
                            <p:stCondLst>
                              <p:cond delay="500"/>
                            </p:stCondLst>
                            <p:childTnLst>
                              <p:par>
                                <p:cTn id="42" presetID="6" presetClass="entr" presetSubtype="16"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ircle(in)">
                                      <p:cBhvr>
                                        <p:cTn id="44" dur="2000"/>
                                        <p:tgtEl>
                                          <p:spTgt spid="34"/>
                                        </p:tgtEl>
                                      </p:cBhvr>
                                    </p:animEffect>
                                  </p:childTnLst>
                                </p:cTn>
                              </p:par>
                              <p:par>
                                <p:cTn id="45" presetID="6" presetClass="entr" presetSubtype="16"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in)">
                                      <p:cBhvr>
                                        <p:cTn id="47" dur="2000"/>
                                        <p:tgtEl>
                                          <p:spTgt spid="37"/>
                                        </p:tgtEl>
                                      </p:cBhvr>
                                    </p:animEffect>
                                  </p:childTnLst>
                                </p:cTn>
                              </p:par>
                              <p:par>
                                <p:cTn id="48" presetID="6" presetClass="entr" presetSubtype="16"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circle(in)">
                                      <p:cBhvr>
                                        <p:cTn id="50" dur="2000"/>
                                        <p:tgtEl>
                                          <p:spTgt spid="35"/>
                                        </p:tgtEl>
                                      </p:cBhvr>
                                    </p:animEffect>
                                  </p:childTnLst>
                                </p:cTn>
                              </p:par>
                              <p:par>
                                <p:cTn id="51" presetID="6" presetClass="entr" presetSubtype="16"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circle(in)">
                                      <p:cBhvr>
                                        <p:cTn id="5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1875370" y="1608143"/>
            <a:ext cx="5079697" cy="4549775"/>
          </a:xfrm>
          <a:prstGeom prst="rect">
            <a:avLst/>
          </a:prstGeom>
          <a:solidFill>
            <a:schemeClr val="bg1"/>
          </a:solidFill>
          <a:ln w="25400">
            <a:solidFill>
              <a:srgbClr val="0000FF"/>
            </a:solidFill>
            <a:miter lim="800000"/>
            <a:headEnd/>
            <a:tailEnd/>
          </a:ln>
        </p:spPr>
        <p:txBody>
          <a:bodyPr wrap="none" anchor="ctr"/>
          <a:lstStyle/>
          <a:p>
            <a:endParaRPr lang="en-US"/>
          </a:p>
        </p:txBody>
      </p:sp>
      <p:grpSp>
        <p:nvGrpSpPr>
          <p:cNvPr id="9219" name="Group 44"/>
          <p:cNvGrpSpPr>
            <a:grpSpLocks/>
          </p:cNvGrpSpPr>
          <p:nvPr/>
        </p:nvGrpSpPr>
        <p:grpSpPr bwMode="auto">
          <a:xfrm>
            <a:off x="1898652" y="1592265"/>
            <a:ext cx="5056413" cy="4549775"/>
            <a:chOff x="588" y="1003"/>
            <a:chExt cx="2864" cy="2866"/>
          </a:xfrm>
        </p:grpSpPr>
        <p:sp>
          <p:nvSpPr>
            <p:cNvPr id="9247" name="Line 11"/>
            <p:cNvSpPr>
              <a:spLocks noChangeShapeType="1"/>
            </p:cNvSpPr>
            <p:nvPr/>
          </p:nvSpPr>
          <p:spPr bwMode="auto">
            <a:xfrm>
              <a:off x="891" y="1015"/>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8" name="Line 24"/>
            <p:cNvSpPr>
              <a:spLocks noChangeShapeType="1"/>
            </p:cNvSpPr>
            <p:nvPr/>
          </p:nvSpPr>
          <p:spPr bwMode="auto">
            <a:xfrm>
              <a:off x="1169"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9" name="Line 25"/>
            <p:cNvSpPr>
              <a:spLocks noChangeShapeType="1"/>
            </p:cNvSpPr>
            <p:nvPr/>
          </p:nvSpPr>
          <p:spPr bwMode="auto">
            <a:xfrm>
              <a:off x="3183"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0" name="Line 26"/>
            <p:cNvSpPr>
              <a:spLocks noChangeShapeType="1"/>
            </p:cNvSpPr>
            <p:nvPr/>
          </p:nvSpPr>
          <p:spPr bwMode="auto">
            <a:xfrm>
              <a:off x="2889"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1" name="Line 27"/>
            <p:cNvSpPr>
              <a:spLocks noChangeShapeType="1"/>
            </p:cNvSpPr>
            <p:nvPr/>
          </p:nvSpPr>
          <p:spPr bwMode="auto">
            <a:xfrm>
              <a:off x="2607"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2" name="Line 28"/>
            <p:cNvSpPr>
              <a:spLocks noChangeShapeType="1"/>
            </p:cNvSpPr>
            <p:nvPr/>
          </p:nvSpPr>
          <p:spPr bwMode="auto">
            <a:xfrm>
              <a:off x="2313"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3" name="Line 29"/>
            <p:cNvSpPr>
              <a:spLocks noChangeShapeType="1"/>
            </p:cNvSpPr>
            <p:nvPr/>
          </p:nvSpPr>
          <p:spPr bwMode="auto">
            <a:xfrm>
              <a:off x="2031" y="1003"/>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4" name="Line 30"/>
            <p:cNvSpPr>
              <a:spLocks noChangeShapeType="1"/>
            </p:cNvSpPr>
            <p:nvPr/>
          </p:nvSpPr>
          <p:spPr bwMode="auto">
            <a:xfrm>
              <a:off x="1738" y="1011"/>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5" name="Line 31"/>
            <p:cNvSpPr>
              <a:spLocks noChangeShapeType="1"/>
            </p:cNvSpPr>
            <p:nvPr/>
          </p:nvSpPr>
          <p:spPr bwMode="auto">
            <a:xfrm>
              <a:off x="1456" y="1003"/>
              <a:ext cx="0" cy="2854"/>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6" name="Line 32"/>
            <p:cNvSpPr>
              <a:spLocks noChangeShapeType="1"/>
            </p:cNvSpPr>
            <p:nvPr/>
          </p:nvSpPr>
          <p:spPr bwMode="auto">
            <a:xfrm>
              <a:off x="588" y="2153"/>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7" name="Line 33"/>
            <p:cNvSpPr>
              <a:spLocks noChangeShapeType="1"/>
            </p:cNvSpPr>
            <p:nvPr/>
          </p:nvSpPr>
          <p:spPr bwMode="auto">
            <a:xfrm>
              <a:off x="588" y="1865"/>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8" name="Line 34"/>
            <p:cNvSpPr>
              <a:spLocks noChangeShapeType="1"/>
            </p:cNvSpPr>
            <p:nvPr/>
          </p:nvSpPr>
          <p:spPr bwMode="auto">
            <a:xfrm>
              <a:off x="588" y="1577"/>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9" name="Line 35"/>
            <p:cNvSpPr>
              <a:spLocks noChangeShapeType="1"/>
            </p:cNvSpPr>
            <p:nvPr/>
          </p:nvSpPr>
          <p:spPr bwMode="auto">
            <a:xfrm>
              <a:off x="588" y="1289"/>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0" name="Line 36"/>
            <p:cNvSpPr>
              <a:spLocks noChangeShapeType="1"/>
            </p:cNvSpPr>
            <p:nvPr/>
          </p:nvSpPr>
          <p:spPr bwMode="auto">
            <a:xfrm>
              <a:off x="588" y="3305"/>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1" name="Line 37"/>
            <p:cNvSpPr>
              <a:spLocks noChangeShapeType="1"/>
            </p:cNvSpPr>
            <p:nvPr/>
          </p:nvSpPr>
          <p:spPr bwMode="auto">
            <a:xfrm>
              <a:off x="588" y="2441"/>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2" name="Line 38"/>
            <p:cNvSpPr>
              <a:spLocks noChangeShapeType="1"/>
            </p:cNvSpPr>
            <p:nvPr/>
          </p:nvSpPr>
          <p:spPr bwMode="auto">
            <a:xfrm>
              <a:off x="588" y="3593"/>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3" name="Line 39"/>
            <p:cNvSpPr>
              <a:spLocks noChangeShapeType="1"/>
            </p:cNvSpPr>
            <p:nvPr/>
          </p:nvSpPr>
          <p:spPr bwMode="auto">
            <a:xfrm>
              <a:off x="588" y="2729"/>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4" name="Line 40"/>
            <p:cNvSpPr>
              <a:spLocks noChangeShapeType="1"/>
            </p:cNvSpPr>
            <p:nvPr/>
          </p:nvSpPr>
          <p:spPr bwMode="auto">
            <a:xfrm>
              <a:off x="588" y="3017"/>
              <a:ext cx="2864"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20" name="Rectangle 41"/>
          <p:cNvSpPr>
            <a:spLocks noChangeArrowheads="1"/>
          </p:cNvSpPr>
          <p:nvPr/>
        </p:nvSpPr>
        <p:spPr bwMode="auto">
          <a:xfrm>
            <a:off x="1880551" y="5700716"/>
            <a:ext cx="568816" cy="45085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t>`</a:t>
            </a:r>
          </a:p>
        </p:txBody>
      </p:sp>
      <p:sp>
        <p:nvSpPr>
          <p:cNvPr id="9221" name="Text Box 42"/>
          <p:cNvSpPr txBox="1">
            <a:spLocks noChangeArrowheads="1"/>
          </p:cNvSpPr>
          <p:nvPr/>
        </p:nvSpPr>
        <p:spPr bwMode="auto">
          <a:xfrm>
            <a:off x="3901021" y="6094414"/>
            <a:ext cx="923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sz="2800" b="1"/>
              <a:t>1hm</a:t>
            </a:r>
          </a:p>
        </p:txBody>
      </p:sp>
      <p:sp>
        <p:nvSpPr>
          <p:cNvPr id="9222" name="Text Box 43"/>
          <p:cNvSpPr txBox="1">
            <a:spLocks noChangeArrowheads="1"/>
          </p:cNvSpPr>
          <p:nvPr/>
        </p:nvSpPr>
        <p:spPr bwMode="auto">
          <a:xfrm>
            <a:off x="1602319" y="1065214"/>
            <a:ext cx="53527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sz="2800" b="1" dirty="0" err="1"/>
              <a:t>Một</a:t>
            </a:r>
            <a:r>
              <a:rPr lang="en-US" sz="2800" b="1" dirty="0"/>
              <a:t> </a:t>
            </a:r>
            <a:r>
              <a:rPr lang="en-US" sz="2800" b="1" dirty="0" err="1"/>
              <a:t>héc</a:t>
            </a:r>
            <a:r>
              <a:rPr lang="en-US" sz="2800" b="1" dirty="0"/>
              <a:t>- </a:t>
            </a:r>
            <a:r>
              <a:rPr lang="en-US" sz="2800" b="1" dirty="0" err="1"/>
              <a:t>tô</a:t>
            </a:r>
            <a:r>
              <a:rPr lang="en-US" sz="2800" b="1" dirty="0"/>
              <a:t>- </a:t>
            </a:r>
            <a:r>
              <a:rPr lang="en-US" sz="2800" b="1" dirty="0" err="1"/>
              <a:t>mét</a:t>
            </a:r>
            <a:r>
              <a:rPr lang="en-US" sz="2800" b="1" dirty="0"/>
              <a:t> </a:t>
            </a:r>
            <a:r>
              <a:rPr lang="en-US" sz="2800" b="1" dirty="0" err="1"/>
              <a:t>vuông</a:t>
            </a:r>
            <a:r>
              <a:rPr lang="en-US" sz="2800" b="1" dirty="0"/>
              <a:t> (1hm</a:t>
            </a:r>
            <a:r>
              <a:rPr lang="en-US" sz="2800" b="1" baseline="30000" dirty="0"/>
              <a:t>2</a:t>
            </a:r>
            <a:r>
              <a:rPr lang="en-US" sz="2800" b="1" dirty="0"/>
              <a:t>)</a:t>
            </a:r>
          </a:p>
        </p:txBody>
      </p:sp>
      <p:sp>
        <p:nvSpPr>
          <p:cNvPr id="9223" name="Text Box 45"/>
          <p:cNvSpPr txBox="1">
            <a:spLocks noChangeArrowheads="1"/>
          </p:cNvSpPr>
          <p:nvPr/>
        </p:nvSpPr>
        <p:spPr bwMode="auto">
          <a:xfrm>
            <a:off x="161717" y="5655166"/>
            <a:ext cx="1257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sz="2800" b="1" dirty="0"/>
              <a:t>1dam</a:t>
            </a:r>
            <a:r>
              <a:rPr lang="en-US" sz="2800" b="1" baseline="30000" dirty="0"/>
              <a:t>2</a:t>
            </a:r>
            <a:endParaRPr lang="en-US" sz="2800" b="1" dirty="0"/>
          </a:p>
        </p:txBody>
      </p:sp>
      <p:sp>
        <p:nvSpPr>
          <p:cNvPr id="9224" name="Line 46"/>
          <p:cNvSpPr>
            <a:spLocks noChangeShapeType="1"/>
          </p:cNvSpPr>
          <p:nvPr/>
        </p:nvSpPr>
        <p:spPr bwMode="auto">
          <a:xfrm flipH="1">
            <a:off x="1355725" y="5950826"/>
            <a:ext cx="4931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67" name="Text Box 47"/>
          <p:cNvSpPr txBox="1">
            <a:spLocks noChangeArrowheads="1"/>
          </p:cNvSpPr>
          <p:nvPr/>
        </p:nvSpPr>
        <p:spPr bwMode="auto">
          <a:xfrm>
            <a:off x="7202944" y="3176758"/>
            <a:ext cx="2626040" cy="64633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en-US" sz="3600" b="1" dirty="0">
                <a:solidFill>
                  <a:srgbClr val="CC3300"/>
                </a:solidFill>
              </a:rPr>
              <a:t>1hm</a:t>
            </a:r>
            <a:r>
              <a:rPr lang="en-US" sz="3600" b="1" baseline="30000" dirty="0">
                <a:solidFill>
                  <a:srgbClr val="CC3300"/>
                </a:solidFill>
              </a:rPr>
              <a:t>2</a:t>
            </a:r>
            <a:r>
              <a:rPr lang="en-US" sz="3600" b="1" dirty="0">
                <a:solidFill>
                  <a:srgbClr val="CC3300"/>
                </a:solidFill>
              </a:rPr>
              <a:t> = 1ha</a:t>
            </a:r>
          </a:p>
        </p:txBody>
      </p:sp>
      <p:grpSp>
        <p:nvGrpSpPr>
          <p:cNvPr id="9226" name="Group 71"/>
          <p:cNvGrpSpPr>
            <a:grpSpLocks/>
          </p:cNvGrpSpPr>
          <p:nvPr/>
        </p:nvGrpSpPr>
        <p:grpSpPr bwMode="auto">
          <a:xfrm>
            <a:off x="1758003" y="2046288"/>
            <a:ext cx="4713796" cy="4202112"/>
            <a:chOff x="528" y="1289"/>
            <a:chExt cx="2227" cy="2647"/>
          </a:xfrm>
        </p:grpSpPr>
        <p:grpSp>
          <p:nvGrpSpPr>
            <p:cNvPr id="9227" name="Group 59"/>
            <p:cNvGrpSpPr>
              <a:grpSpLocks/>
            </p:cNvGrpSpPr>
            <p:nvPr/>
          </p:nvGrpSpPr>
          <p:grpSpPr bwMode="auto">
            <a:xfrm>
              <a:off x="842" y="3800"/>
              <a:ext cx="1913" cy="136"/>
              <a:chOff x="842" y="3800"/>
              <a:chExt cx="1913" cy="136"/>
            </a:xfrm>
          </p:grpSpPr>
          <p:sp>
            <p:nvSpPr>
              <p:cNvPr id="9238" name="Line 49"/>
              <p:cNvSpPr>
                <a:spLocks noChangeShapeType="1"/>
              </p:cNvSpPr>
              <p:nvPr/>
            </p:nvSpPr>
            <p:spPr bwMode="auto">
              <a:xfrm>
                <a:off x="2755"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9" name="Line 50"/>
              <p:cNvSpPr>
                <a:spLocks noChangeShapeType="1"/>
              </p:cNvSpPr>
              <p:nvPr/>
            </p:nvSpPr>
            <p:spPr bwMode="auto">
              <a:xfrm>
                <a:off x="2516"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0" name="Line 51"/>
              <p:cNvSpPr>
                <a:spLocks noChangeShapeType="1"/>
              </p:cNvSpPr>
              <p:nvPr/>
            </p:nvSpPr>
            <p:spPr bwMode="auto">
              <a:xfrm>
                <a:off x="2284" y="3800"/>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1" name="Line 52"/>
              <p:cNvSpPr>
                <a:spLocks noChangeShapeType="1"/>
              </p:cNvSpPr>
              <p:nvPr/>
            </p:nvSpPr>
            <p:spPr bwMode="auto">
              <a:xfrm>
                <a:off x="2043"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2" name="Line 53"/>
              <p:cNvSpPr>
                <a:spLocks noChangeShapeType="1"/>
              </p:cNvSpPr>
              <p:nvPr/>
            </p:nvSpPr>
            <p:spPr bwMode="auto">
              <a:xfrm>
                <a:off x="1806"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3" name="Line 54"/>
              <p:cNvSpPr>
                <a:spLocks noChangeShapeType="1"/>
              </p:cNvSpPr>
              <p:nvPr/>
            </p:nvSpPr>
            <p:spPr bwMode="auto">
              <a:xfrm>
                <a:off x="1560" y="3812"/>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4" name="Line 55"/>
              <p:cNvSpPr>
                <a:spLocks noChangeShapeType="1"/>
              </p:cNvSpPr>
              <p:nvPr/>
            </p:nvSpPr>
            <p:spPr bwMode="auto">
              <a:xfrm>
                <a:off x="1322"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5" name="Line 56"/>
              <p:cNvSpPr>
                <a:spLocks noChangeShapeType="1"/>
              </p:cNvSpPr>
              <p:nvPr/>
            </p:nvSpPr>
            <p:spPr bwMode="auto">
              <a:xfrm>
                <a:off x="1076" y="3806"/>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6" name="Line 57"/>
              <p:cNvSpPr>
                <a:spLocks noChangeShapeType="1"/>
              </p:cNvSpPr>
              <p:nvPr/>
            </p:nvSpPr>
            <p:spPr bwMode="auto">
              <a:xfrm>
                <a:off x="842" y="3812"/>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28" name="Group 70"/>
            <p:cNvGrpSpPr>
              <a:grpSpLocks/>
            </p:cNvGrpSpPr>
            <p:nvPr/>
          </p:nvGrpSpPr>
          <p:grpSpPr bwMode="auto">
            <a:xfrm>
              <a:off x="528" y="1289"/>
              <a:ext cx="137" cy="2302"/>
              <a:chOff x="528" y="1289"/>
              <a:chExt cx="137" cy="2302"/>
            </a:xfrm>
          </p:grpSpPr>
          <p:sp>
            <p:nvSpPr>
              <p:cNvPr id="9229" name="Line 61"/>
              <p:cNvSpPr>
                <a:spLocks noChangeShapeType="1"/>
              </p:cNvSpPr>
              <p:nvPr/>
            </p:nvSpPr>
            <p:spPr bwMode="auto">
              <a:xfrm rot="5400000">
                <a:off x="597" y="3529"/>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0" name="Line 62"/>
              <p:cNvSpPr>
                <a:spLocks noChangeShapeType="1"/>
              </p:cNvSpPr>
              <p:nvPr/>
            </p:nvSpPr>
            <p:spPr bwMode="auto">
              <a:xfrm rot="5400000">
                <a:off x="597" y="3240"/>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1" name="Line 63"/>
              <p:cNvSpPr>
                <a:spLocks noChangeShapeType="1"/>
              </p:cNvSpPr>
              <p:nvPr/>
            </p:nvSpPr>
            <p:spPr bwMode="auto">
              <a:xfrm rot="5400000">
                <a:off x="603" y="2953"/>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64"/>
              <p:cNvSpPr>
                <a:spLocks noChangeShapeType="1"/>
              </p:cNvSpPr>
              <p:nvPr/>
            </p:nvSpPr>
            <p:spPr bwMode="auto">
              <a:xfrm rot="5400000">
                <a:off x="597" y="2663"/>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3" name="Line 65"/>
              <p:cNvSpPr>
                <a:spLocks noChangeShapeType="1"/>
              </p:cNvSpPr>
              <p:nvPr/>
            </p:nvSpPr>
            <p:spPr bwMode="auto">
              <a:xfrm rot="5400000">
                <a:off x="597" y="2377"/>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4" name="Line 66"/>
              <p:cNvSpPr>
                <a:spLocks noChangeShapeType="1"/>
              </p:cNvSpPr>
              <p:nvPr/>
            </p:nvSpPr>
            <p:spPr bwMode="auto">
              <a:xfrm rot="5400000">
                <a:off x="591" y="2088"/>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Line 67"/>
              <p:cNvSpPr>
                <a:spLocks noChangeShapeType="1"/>
              </p:cNvSpPr>
              <p:nvPr/>
            </p:nvSpPr>
            <p:spPr bwMode="auto">
              <a:xfrm rot="5400000">
                <a:off x="597" y="1802"/>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6" name="Line 68"/>
              <p:cNvSpPr>
                <a:spLocks noChangeShapeType="1"/>
              </p:cNvSpPr>
              <p:nvPr/>
            </p:nvSpPr>
            <p:spPr bwMode="auto">
              <a:xfrm rot="5400000">
                <a:off x="596" y="1515"/>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7" name="Line 69"/>
              <p:cNvSpPr>
                <a:spLocks noChangeShapeType="1"/>
              </p:cNvSpPr>
              <p:nvPr/>
            </p:nvSpPr>
            <p:spPr bwMode="auto">
              <a:xfrm rot="5400000">
                <a:off x="590" y="1227"/>
                <a:ext cx="0" cy="12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428983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67"/>
                                        </p:tgtEl>
                                        <p:attrNameLst>
                                          <p:attrName>style.visibility</p:attrName>
                                        </p:attrNameLst>
                                      </p:cBhvr>
                                      <p:to>
                                        <p:strVal val="visible"/>
                                      </p:to>
                                    </p:set>
                                    <p:animEffect transition="in" filter="fade">
                                      <p:cBhvr>
                                        <p:cTn id="7" dur="500"/>
                                        <p:tgtEl>
                                          <p:spTgt spid="5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03" y="395784"/>
            <a:ext cx="11655188" cy="622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723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ext Box 12"/>
          <p:cNvSpPr txBox="1">
            <a:spLocks noChangeArrowheads="1"/>
          </p:cNvSpPr>
          <p:nvPr/>
        </p:nvSpPr>
        <p:spPr bwMode="auto">
          <a:xfrm>
            <a:off x="169333" y="200579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km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3" name="Text Box 14"/>
          <p:cNvSpPr txBox="1">
            <a:spLocks noChangeArrowheads="1"/>
          </p:cNvSpPr>
          <p:nvPr/>
        </p:nvSpPr>
        <p:spPr bwMode="auto">
          <a:xfrm>
            <a:off x="1599314"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hm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4" name="Text Box 16"/>
          <p:cNvSpPr txBox="1">
            <a:spLocks noChangeArrowheads="1"/>
          </p:cNvSpPr>
          <p:nvPr/>
        </p:nvSpPr>
        <p:spPr bwMode="auto">
          <a:xfrm>
            <a:off x="3536951" y="203754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a:solidFill>
                  <a:srgbClr val="0000CC"/>
                </a:solidFill>
                <a:latin typeface=".VnTime" pitchFamily="34" charset="0"/>
              </a:rPr>
              <a:t>dam</a:t>
            </a:r>
            <a:r>
              <a:rPr lang="en-US" altLang="en-US" sz="2800" baseline="30000" dirty="0">
                <a:solidFill>
                  <a:srgbClr val="0000CC"/>
                </a:solidFill>
                <a:latin typeface=".VnTime" pitchFamily="34" charset="0"/>
              </a:rPr>
              <a:t>2</a:t>
            </a:r>
            <a:endParaRPr lang="en-US" altLang="en-US" sz="2800" dirty="0">
              <a:solidFill>
                <a:srgbClr val="0000CC"/>
              </a:solidFill>
              <a:latin typeface=".VnTime" pitchFamily="34" charset="0"/>
            </a:endParaRPr>
          </a:p>
        </p:txBody>
      </p:sp>
      <p:sp>
        <p:nvSpPr>
          <p:cNvPr id="10245" name="Text Box 19"/>
          <p:cNvSpPr txBox="1">
            <a:spLocks noChangeArrowheads="1"/>
          </p:cNvSpPr>
          <p:nvPr/>
        </p:nvSpPr>
        <p:spPr bwMode="auto">
          <a:xfrm>
            <a:off x="52832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6" name="Text Box 21"/>
          <p:cNvSpPr txBox="1">
            <a:spLocks noChangeArrowheads="1"/>
          </p:cNvSpPr>
          <p:nvPr/>
        </p:nvSpPr>
        <p:spPr bwMode="auto">
          <a:xfrm>
            <a:off x="70104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dm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7" name="Text Box 23"/>
          <p:cNvSpPr txBox="1">
            <a:spLocks noChangeArrowheads="1"/>
          </p:cNvSpPr>
          <p:nvPr/>
        </p:nvSpPr>
        <p:spPr bwMode="auto">
          <a:xfrm>
            <a:off x="8712200" y="2037540"/>
            <a:ext cx="152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cm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8" name="Text Box 25"/>
          <p:cNvSpPr txBox="1">
            <a:spLocks noChangeArrowheads="1"/>
          </p:cNvSpPr>
          <p:nvPr/>
        </p:nvSpPr>
        <p:spPr bwMode="auto">
          <a:xfrm>
            <a:off x="10261600" y="2023253"/>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a:solidFill>
                  <a:srgbClr val="0000CC"/>
                </a:solidFill>
                <a:latin typeface=".VnTime" pitchFamily="34" charset="0"/>
              </a:rPr>
              <a:t>mm</a:t>
            </a:r>
            <a:r>
              <a:rPr lang="en-US" altLang="en-US" sz="2800" baseline="30000">
                <a:solidFill>
                  <a:srgbClr val="0000CC"/>
                </a:solidFill>
                <a:latin typeface=".VnTime" pitchFamily="34" charset="0"/>
              </a:rPr>
              <a:t>2</a:t>
            </a:r>
            <a:endParaRPr lang="en-US" altLang="en-US" sz="2800">
              <a:solidFill>
                <a:srgbClr val="0000CC"/>
              </a:solidFill>
              <a:latin typeface=".VnTime" pitchFamily="34" charset="0"/>
            </a:endParaRPr>
          </a:p>
        </p:txBody>
      </p:sp>
      <p:sp>
        <p:nvSpPr>
          <p:cNvPr id="10249" name="Text Box 28"/>
          <p:cNvSpPr txBox="1">
            <a:spLocks noChangeArrowheads="1"/>
          </p:cNvSpPr>
          <p:nvPr/>
        </p:nvSpPr>
        <p:spPr bwMode="auto">
          <a:xfrm>
            <a:off x="20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1km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0" name="Text Box 31"/>
          <p:cNvSpPr txBox="1">
            <a:spLocks noChangeArrowheads="1"/>
          </p:cNvSpPr>
          <p:nvPr/>
        </p:nvSpPr>
        <p:spPr bwMode="auto">
          <a:xfrm>
            <a:off x="19304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hm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1" name="Text Box 34"/>
          <p:cNvSpPr txBox="1">
            <a:spLocks noChangeArrowheads="1"/>
          </p:cNvSpPr>
          <p:nvPr/>
        </p:nvSpPr>
        <p:spPr bwMode="auto">
          <a:xfrm>
            <a:off x="3587751" y="2632852"/>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dam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9669" name="Text Box 37"/>
          <p:cNvSpPr txBox="1">
            <a:spLocks noChangeArrowheads="1"/>
          </p:cNvSpPr>
          <p:nvPr/>
        </p:nvSpPr>
        <p:spPr bwMode="auto">
          <a:xfrm>
            <a:off x="528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3" name="Text Box 40"/>
          <p:cNvSpPr txBox="1">
            <a:spLocks noChangeArrowheads="1"/>
          </p:cNvSpPr>
          <p:nvPr/>
        </p:nvSpPr>
        <p:spPr bwMode="auto">
          <a:xfrm>
            <a:off x="7112000" y="2632852"/>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dm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4" name="Text Box 43"/>
          <p:cNvSpPr txBox="1">
            <a:spLocks noChangeArrowheads="1"/>
          </p:cNvSpPr>
          <p:nvPr/>
        </p:nvSpPr>
        <p:spPr bwMode="auto">
          <a:xfrm>
            <a:off x="87376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cm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5" name="Text Box 46"/>
          <p:cNvSpPr txBox="1">
            <a:spLocks noChangeArrowheads="1"/>
          </p:cNvSpPr>
          <p:nvPr/>
        </p:nvSpPr>
        <p:spPr bwMode="auto">
          <a:xfrm>
            <a:off x="10363200" y="2647140"/>
            <a:ext cx="1524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100" b="1">
                <a:solidFill>
                  <a:srgbClr val="0000CC"/>
                </a:solidFill>
                <a:latin typeface=".VnTime" pitchFamily="34" charset="0"/>
              </a:rPr>
              <a:t>1 mm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160" name="Text Box 49"/>
          <p:cNvSpPr txBox="1">
            <a:spLocks noChangeArrowheads="1"/>
          </p:cNvSpPr>
          <p:nvPr/>
        </p:nvSpPr>
        <p:spPr bwMode="auto">
          <a:xfrm>
            <a:off x="65618" y="3166253"/>
            <a:ext cx="190923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chemeClr val="bg1"/>
                </a:solidFill>
                <a:latin typeface=".VnTime" pitchFamily="34" charset="0"/>
              </a:rPr>
              <a:t>=        hm</a:t>
            </a:r>
            <a:r>
              <a:rPr lang="en-US" altLang="en-US" sz="2100" baseline="30000">
                <a:solidFill>
                  <a:schemeClr val="bg1"/>
                </a:solidFill>
                <a:latin typeface=".VnTime" pitchFamily="34" charset="0"/>
              </a:rPr>
              <a:t>2</a:t>
            </a:r>
            <a:endParaRPr lang="en-US" altLang="en-US" sz="2100">
              <a:solidFill>
                <a:schemeClr val="bg1"/>
              </a:solidFill>
              <a:latin typeface=".VnTime" pitchFamily="34" charset="0"/>
            </a:endParaRPr>
          </a:p>
        </p:txBody>
      </p:sp>
      <p:sp>
        <p:nvSpPr>
          <p:cNvPr id="10257" name="Text Box 52"/>
          <p:cNvSpPr txBox="1">
            <a:spLocks noChangeArrowheads="1"/>
          </p:cNvSpPr>
          <p:nvPr/>
        </p:nvSpPr>
        <p:spPr bwMode="auto">
          <a:xfrm>
            <a:off x="1625600" y="3161490"/>
            <a:ext cx="215053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dam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58" name="Text Box 55"/>
          <p:cNvSpPr txBox="1">
            <a:spLocks noChangeArrowheads="1"/>
          </p:cNvSpPr>
          <p:nvPr/>
        </p:nvSpPr>
        <p:spPr bwMode="auto">
          <a:xfrm>
            <a:off x="3515784" y="3150377"/>
            <a:ext cx="1727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69690" name="Text Box 58"/>
          <p:cNvSpPr txBox="1">
            <a:spLocks noChangeArrowheads="1"/>
          </p:cNvSpPr>
          <p:nvPr/>
        </p:nvSpPr>
        <p:spPr bwMode="auto">
          <a:xfrm>
            <a:off x="5190067" y="3166252"/>
            <a:ext cx="2489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dm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60" name="Text Box 61"/>
          <p:cNvSpPr txBox="1">
            <a:spLocks noChangeArrowheads="1"/>
          </p:cNvSpPr>
          <p:nvPr/>
        </p:nvSpPr>
        <p:spPr bwMode="auto">
          <a:xfrm>
            <a:off x="7010401" y="3166252"/>
            <a:ext cx="2106084"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cm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sp>
        <p:nvSpPr>
          <p:cNvPr id="10261" name="Text Box 64"/>
          <p:cNvSpPr txBox="1">
            <a:spLocks noChangeArrowheads="1"/>
          </p:cNvSpPr>
          <p:nvPr/>
        </p:nvSpPr>
        <p:spPr bwMode="auto">
          <a:xfrm>
            <a:off x="8636000" y="3166252"/>
            <a:ext cx="2159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b="1">
                <a:solidFill>
                  <a:srgbClr val="0000CC"/>
                </a:solidFill>
                <a:latin typeface=".VnTime" pitchFamily="34" charset="0"/>
              </a:rPr>
              <a:t>= 100 mm</a:t>
            </a:r>
            <a:r>
              <a:rPr lang="en-US" altLang="en-US" sz="2100" b="1" baseline="30000">
                <a:solidFill>
                  <a:srgbClr val="0000CC"/>
                </a:solidFill>
                <a:latin typeface=".VnTime" pitchFamily="34" charset="0"/>
              </a:rPr>
              <a:t>2</a:t>
            </a:r>
            <a:endParaRPr lang="en-US" altLang="en-US" sz="2100" b="1">
              <a:solidFill>
                <a:srgbClr val="0000CC"/>
              </a:solidFill>
              <a:latin typeface=".VnTime" pitchFamily="34" charset="0"/>
            </a:endParaRPr>
          </a:p>
        </p:txBody>
      </p:sp>
      <p:grpSp>
        <p:nvGrpSpPr>
          <p:cNvPr id="69698" name="Group 66"/>
          <p:cNvGrpSpPr>
            <a:grpSpLocks/>
          </p:cNvGrpSpPr>
          <p:nvPr/>
        </p:nvGrpSpPr>
        <p:grpSpPr bwMode="auto">
          <a:xfrm>
            <a:off x="1602317" y="3378977"/>
            <a:ext cx="1828800" cy="793750"/>
            <a:chOff x="192" y="3696"/>
            <a:chExt cx="864" cy="500"/>
          </a:xfrm>
        </p:grpSpPr>
        <p:sp>
          <p:nvSpPr>
            <p:cNvPr id="6224" name="Text Box 67"/>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25" name="Text Box 68"/>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26" name="Text Box 69"/>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27" name="Line 70"/>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8" name="Text Box 71"/>
            <p:cNvSpPr txBox="1">
              <a:spLocks noChangeArrowheads="1"/>
            </p:cNvSpPr>
            <p:nvPr/>
          </p:nvSpPr>
          <p:spPr bwMode="auto">
            <a:xfrm>
              <a:off x="624" y="3792"/>
              <a:ext cx="43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km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05" name="Group 73"/>
          <p:cNvGrpSpPr>
            <a:grpSpLocks/>
          </p:cNvGrpSpPr>
          <p:nvPr/>
        </p:nvGrpSpPr>
        <p:grpSpPr bwMode="auto">
          <a:xfrm>
            <a:off x="3556001" y="3471052"/>
            <a:ext cx="1936751" cy="793750"/>
            <a:chOff x="192" y="3696"/>
            <a:chExt cx="915" cy="500"/>
          </a:xfrm>
        </p:grpSpPr>
        <p:sp>
          <p:nvSpPr>
            <p:cNvPr id="6219" name="Text Box 74"/>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20" name="Text Box 75"/>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21" name="Text Box 76"/>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22" name="Line 77"/>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3" name="Text Box 78"/>
            <p:cNvSpPr txBox="1">
              <a:spLocks noChangeArrowheads="1"/>
            </p:cNvSpPr>
            <p:nvPr/>
          </p:nvSpPr>
          <p:spPr bwMode="auto">
            <a:xfrm>
              <a:off x="624" y="3792"/>
              <a:ext cx="483"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hm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13" name="Group 81"/>
          <p:cNvGrpSpPr>
            <a:grpSpLocks/>
          </p:cNvGrpSpPr>
          <p:nvPr/>
        </p:nvGrpSpPr>
        <p:grpSpPr bwMode="auto">
          <a:xfrm>
            <a:off x="5327651" y="3458352"/>
            <a:ext cx="1917700" cy="793750"/>
            <a:chOff x="1638" y="3696"/>
            <a:chExt cx="906" cy="500"/>
          </a:xfrm>
        </p:grpSpPr>
        <p:sp>
          <p:nvSpPr>
            <p:cNvPr id="6214" name="Text Box 82"/>
            <p:cNvSpPr txBox="1">
              <a:spLocks noChangeArrowheads="1"/>
            </p:cNvSpPr>
            <p:nvPr/>
          </p:nvSpPr>
          <p:spPr bwMode="auto">
            <a:xfrm>
              <a:off x="1638" y="3792"/>
              <a:ext cx="28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15" name="Text Box 83"/>
            <p:cNvSpPr txBox="1">
              <a:spLocks noChangeArrowheads="1"/>
            </p:cNvSpPr>
            <p:nvPr/>
          </p:nvSpPr>
          <p:spPr bwMode="auto">
            <a:xfrm>
              <a:off x="1866" y="3696"/>
              <a:ext cx="22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16" name="Text Box 84"/>
            <p:cNvSpPr txBox="1">
              <a:spLocks noChangeArrowheads="1"/>
            </p:cNvSpPr>
            <p:nvPr/>
          </p:nvSpPr>
          <p:spPr bwMode="auto">
            <a:xfrm>
              <a:off x="1753" y="3936"/>
              <a:ext cx="45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17" name="Line 85"/>
            <p:cNvSpPr>
              <a:spLocks noChangeShapeType="1"/>
            </p:cNvSpPr>
            <p:nvPr/>
          </p:nvSpPr>
          <p:spPr bwMode="auto">
            <a:xfrm>
              <a:off x="1810" y="3936"/>
              <a:ext cx="282"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8" name="Text Box 86"/>
            <p:cNvSpPr txBox="1">
              <a:spLocks noChangeArrowheads="1"/>
            </p:cNvSpPr>
            <p:nvPr/>
          </p:nvSpPr>
          <p:spPr bwMode="auto">
            <a:xfrm>
              <a:off x="2064" y="3792"/>
              <a:ext cx="48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dam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20" name="Group 88"/>
          <p:cNvGrpSpPr>
            <a:grpSpLocks/>
          </p:cNvGrpSpPr>
          <p:nvPr/>
        </p:nvGrpSpPr>
        <p:grpSpPr bwMode="auto">
          <a:xfrm>
            <a:off x="7112000" y="3471052"/>
            <a:ext cx="1574800" cy="793750"/>
            <a:chOff x="192" y="3696"/>
            <a:chExt cx="744" cy="500"/>
          </a:xfrm>
        </p:grpSpPr>
        <p:sp>
          <p:nvSpPr>
            <p:cNvPr id="6209" name="Text Box 89"/>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10" name="Text Box 90"/>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211" name="Text Box 91"/>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212" name="Line 92"/>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3" name="Text Box 93"/>
            <p:cNvSpPr txBox="1">
              <a:spLocks noChangeArrowheads="1"/>
            </p:cNvSpPr>
            <p:nvPr/>
          </p:nvSpPr>
          <p:spPr bwMode="auto">
            <a:xfrm>
              <a:off x="579" y="3792"/>
              <a:ext cx="357"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chemeClr val="bg1"/>
                  </a:solidFill>
                  <a:cs typeface="Times New Roman" pitchFamily="18" charset="0"/>
                </a:rPr>
                <a:t> </a:t>
              </a:r>
              <a:r>
                <a:rPr lang="en-US" altLang="en-US" sz="2100">
                  <a:solidFill>
                    <a:srgbClr val="0000CC"/>
                  </a:solidFill>
                  <a:cs typeface="Times New Roman" pitchFamily="18" charset="0"/>
                </a:rPr>
                <a:t>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grpSp>
        <p:nvGrpSpPr>
          <p:cNvPr id="69727" name="Group 95"/>
          <p:cNvGrpSpPr>
            <a:grpSpLocks/>
          </p:cNvGrpSpPr>
          <p:nvPr/>
        </p:nvGrpSpPr>
        <p:grpSpPr bwMode="auto">
          <a:xfrm>
            <a:off x="8813800" y="3374216"/>
            <a:ext cx="1701800" cy="814387"/>
            <a:chOff x="192" y="3696"/>
            <a:chExt cx="804" cy="513"/>
          </a:xfrm>
        </p:grpSpPr>
        <p:sp>
          <p:nvSpPr>
            <p:cNvPr id="6204" name="Text Box 96"/>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205" name="Text Box 97"/>
            <p:cNvSpPr txBox="1">
              <a:spLocks noChangeArrowheads="1"/>
            </p:cNvSpPr>
            <p:nvPr/>
          </p:nvSpPr>
          <p:spPr bwMode="auto">
            <a:xfrm>
              <a:off x="397"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FF0000"/>
                  </a:solidFill>
                  <a:cs typeface="Times New Roman" pitchFamily="18" charset="0"/>
                </a:rPr>
                <a:t>1</a:t>
              </a:r>
            </a:p>
          </p:txBody>
        </p:sp>
        <p:sp>
          <p:nvSpPr>
            <p:cNvPr id="6206" name="Text Box 98"/>
            <p:cNvSpPr txBox="1">
              <a:spLocks noChangeArrowheads="1"/>
            </p:cNvSpPr>
            <p:nvPr/>
          </p:nvSpPr>
          <p:spPr bwMode="auto">
            <a:xfrm>
              <a:off x="354" y="3949"/>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FF0000"/>
                  </a:solidFill>
                  <a:cs typeface="Times New Roman" pitchFamily="18" charset="0"/>
                </a:rPr>
                <a:t>100</a:t>
              </a:r>
            </a:p>
          </p:txBody>
        </p:sp>
        <p:sp>
          <p:nvSpPr>
            <p:cNvPr id="6207" name="Line 99"/>
            <p:cNvSpPr>
              <a:spLocks noChangeShapeType="1"/>
            </p:cNvSpPr>
            <p:nvPr/>
          </p:nvSpPr>
          <p:spPr bwMode="auto">
            <a:xfrm>
              <a:off x="355" y="3949"/>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8" name="Text Box 100"/>
            <p:cNvSpPr txBox="1">
              <a:spLocks noChangeArrowheads="1"/>
            </p:cNvSpPr>
            <p:nvPr/>
          </p:nvSpPr>
          <p:spPr bwMode="auto">
            <a:xfrm>
              <a:off x="606" y="3792"/>
              <a:ext cx="39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dirty="0">
                  <a:solidFill>
                    <a:srgbClr val="0000CC"/>
                  </a:solidFill>
                  <a:cs typeface="Times New Roman" pitchFamily="18" charset="0"/>
                </a:rPr>
                <a:t>dm</a:t>
              </a:r>
              <a:r>
                <a:rPr lang="en-US" altLang="en-US" sz="2100" baseline="30000" dirty="0">
                  <a:solidFill>
                    <a:srgbClr val="0000CC"/>
                  </a:solidFill>
                  <a:cs typeface="Times New Roman" pitchFamily="18" charset="0"/>
                </a:rPr>
                <a:t>2</a:t>
              </a:r>
              <a:endParaRPr lang="en-US" altLang="en-US" sz="2100" dirty="0">
                <a:solidFill>
                  <a:srgbClr val="0000CC"/>
                </a:solidFill>
                <a:cs typeface="Times New Roman" pitchFamily="18" charset="0"/>
              </a:endParaRPr>
            </a:p>
          </p:txBody>
        </p:sp>
      </p:grpSp>
      <p:sp>
        <p:nvSpPr>
          <p:cNvPr id="6171" name="Line 111"/>
          <p:cNvSpPr>
            <a:spLocks noChangeShapeType="1"/>
          </p:cNvSpPr>
          <p:nvPr/>
        </p:nvSpPr>
        <p:spPr bwMode="auto">
          <a:xfrm>
            <a:off x="12192000" y="1413652"/>
            <a:ext cx="0" cy="2819400"/>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72" name="Group 112"/>
          <p:cNvGrpSpPr>
            <a:grpSpLocks/>
          </p:cNvGrpSpPr>
          <p:nvPr/>
        </p:nvGrpSpPr>
        <p:grpSpPr bwMode="auto">
          <a:xfrm>
            <a:off x="0" y="1385078"/>
            <a:ext cx="11988800" cy="2847975"/>
            <a:chOff x="48" y="2400"/>
            <a:chExt cx="5664" cy="1794"/>
          </a:xfrm>
        </p:grpSpPr>
        <p:sp>
          <p:nvSpPr>
            <p:cNvPr id="6190" name="Line 113"/>
            <p:cNvSpPr>
              <a:spLocks noChangeShapeType="1"/>
            </p:cNvSpPr>
            <p:nvPr/>
          </p:nvSpPr>
          <p:spPr bwMode="auto">
            <a:xfrm>
              <a:off x="48" y="2400"/>
              <a:ext cx="0" cy="1776"/>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91" name="Group 114"/>
            <p:cNvGrpSpPr>
              <a:grpSpLocks/>
            </p:cNvGrpSpPr>
            <p:nvPr/>
          </p:nvGrpSpPr>
          <p:grpSpPr bwMode="auto">
            <a:xfrm>
              <a:off x="48" y="2400"/>
              <a:ext cx="5664" cy="1794"/>
              <a:chOff x="48" y="2400"/>
              <a:chExt cx="5664" cy="1794"/>
            </a:xfrm>
          </p:grpSpPr>
          <p:sp>
            <p:nvSpPr>
              <p:cNvPr id="6192" name="Line 115"/>
              <p:cNvSpPr>
                <a:spLocks noChangeShapeType="1"/>
              </p:cNvSpPr>
              <p:nvPr/>
            </p:nvSpPr>
            <p:spPr bwMode="auto">
              <a:xfrm>
                <a:off x="48" y="4194"/>
                <a:ext cx="5664" cy="0"/>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93" name="Group 116"/>
              <p:cNvGrpSpPr>
                <a:grpSpLocks/>
              </p:cNvGrpSpPr>
              <p:nvPr/>
            </p:nvGrpSpPr>
            <p:grpSpPr bwMode="auto">
              <a:xfrm>
                <a:off x="48" y="2400"/>
                <a:ext cx="5664" cy="1776"/>
                <a:chOff x="48" y="2400"/>
                <a:chExt cx="5664" cy="1776"/>
              </a:xfrm>
            </p:grpSpPr>
            <p:grpSp>
              <p:nvGrpSpPr>
                <p:cNvPr id="6194" name="Group 117"/>
                <p:cNvGrpSpPr>
                  <a:grpSpLocks/>
                </p:cNvGrpSpPr>
                <p:nvPr/>
              </p:nvGrpSpPr>
              <p:grpSpPr bwMode="auto">
                <a:xfrm>
                  <a:off x="48" y="2400"/>
                  <a:ext cx="5664" cy="1776"/>
                  <a:chOff x="48" y="2400"/>
                  <a:chExt cx="5664" cy="1776"/>
                </a:xfrm>
              </p:grpSpPr>
              <p:sp>
                <p:nvSpPr>
                  <p:cNvPr id="6199" name="Line 118"/>
                  <p:cNvSpPr>
                    <a:spLocks noChangeShapeType="1"/>
                  </p:cNvSpPr>
                  <p:nvPr/>
                </p:nvSpPr>
                <p:spPr bwMode="auto">
                  <a:xfrm>
                    <a:off x="48" y="2400"/>
                    <a:ext cx="5664" cy="0"/>
                  </a:xfrm>
                  <a:prstGeom prst="line">
                    <a:avLst/>
                  </a:prstGeom>
                  <a:noFill/>
                  <a:ln w="190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0" name="Line 119"/>
                  <p:cNvSpPr>
                    <a:spLocks noChangeShapeType="1"/>
                  </p:cNvSpPr>
                  <p:nvPr/>
                </p:nvSpPr>
                <p:spPr bwMode="auto">
                  <a:xfrm>
                    <a:off x="48" y="2755"/>
                    <a:ext cx="5664"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1" name="Line 120"/>
                  <p:cNvSpPr>
                    <a:spLocks noChangeShapeType="1"/>
                  </p:cNvSpPr>
                  <p:nvPr/>
                </p:nvSpPr>
                <p:spPr bwMode="auto">
                  <a:xfrm>
                    <a:off x="48" y="3110"/>
                    <a:ext cx="5664"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2" name="Line 121"/>
                  <p:cNvSpPr>
                    <a:spLocks noChangeShapeType="1"/>
                  </p:cNvSpPr>
                  <p:nvPr/>
                </p:nvSpPr>
                <p:spPr bwMode="auto">
                  <a:xfrm>
                    <a:off x="2439" y="2400"/>
                    <a:ext cx="0" cy="1776"/>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3" name="Line 122"/>
                  <p:cNvSpPr>
                    <a:spLocks noChangeShapeType="1"/>
                  </p:cNvSpPr>
                  <p:nvPr/>
                </p:nvSpPr>
                <p:spPr bwMode="auto">
                  <a:xfrm>
                    <a:off x="3374" y="2400"/>
                    <a:ext cx="0" cy="1776"/>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95" name="Line 123"/>
                <p:cNvSpPr>
                  <a:spLocks noChangeShapeType="1"/>
                </p:cNvSpPr>
                <p:nvPr/>
              </p:nvSpPr>
              <p:spPr bwMode="auto">
                <a:xfrm>
                  <a:off x="857"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6" name="Line 124"/>
                <p:cNvSpPr>
                  <a:spLocks noChangeShapeType="1"/>
                </p:cNvSpPr>
                <p:nvPr/>
              </p:nvSpPr>
              <p:spPr bwMode="auto">
                <a:xfrm>
                  <a:off x="1666"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7" name="Line 125"/>
                <p:cNvSpPr>
                  <a:spLocks noChangeShapeType="1"/>
                </p:cNvSpPr>
                <p:nvPr/>
              </p:nvSpPr>
              <p:spPr bwMode="auto">
                <a:xfrm>
                  <a:off x="4147"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8" name="Line 126"/>
                <p:cNvSpPr>
                  <a:spLocks noChangeShapeType="1"/>
                </p:cNvSpPr>
                <p:nvPr/>
              </p:nvSpPr>
              <p:spPr bwMode="auto">
                <a:xfrm>
                  <a:off x="4939" y="2755"/>
                  <a:ext cx="0" cy="1421"/>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0270" name="Text Box 127"/>
          <p:cNvSpPr txBox="1">
            <a:spLocks noChangeArrowheads="1"/>
          </p:cNvSpPr>
          <p:nvPr/>
        </p:nvSpPr>
        <p:spPr bwMode="auto">
          <a:xfrm>
            <a:off x="-25399" y="3182127"/>
            <a:ext cx="190923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100" b="1">
                <a:solidFill>
                  <a:srgbClr val="0000CC"/>
                </a:solidFill>
              </a:rPr>
              <a:t>= 100</a:t>
            </a:r>
            <a:r>
              <a:rPr lang="en-US" altLang="en-US" b="1">
                <a:solidFill>
                  <a:srgbClr val="0000CC"/>
                </a:solidFill>
              </a:rPr>
              <a:t> </a:t>
            </a:r>
            <a:r>
              <a:rPr lang="en-US" altLang="en-US" sz="2000" b="1">
                <a:solidFill>
                  <a:srgbClr val="0000CC"/>
                </a:solidFill>
                <a:latin typeface=".VnTime" pitchFamily="34" charset="0"/>
              </a:rPr>
              <a:t>hm</a:t>
            </a:r>
            <a:r>
              <a:rPr lang="en-US" altLang="en-US" sz="2000" b="1" baseline="30000">
                <a:solidFill>
                  <a:srgbClr val="0000CC"/>
                </a:solidFill>
                <a:latin typeface=".VnTime" pitchFamily="34" charset="0"/>
              </a:rPr>
              <a:t>2</a:t>
            </a:r>
            <a:endParaRPr lang="en-US" altLang="en-US" sz="2000" b="1">
              <a:solidFill>
                <a:srgbClr val="0000CC"/>
              </a:solidFill>
              <a:latin typeface=".VnTime" pitchFamily="34" charset="0"/>
            </a:endParaRPr>
          </a:p>
          <a:p>
            <a:pPr>
              <a:spcBef>
                <a:spcPct val="50000"/>
              </a:spcBef>
            </a:pPr>
            <a:endParaRPr lang="en-US" altLang="en-US" sz="2000" b="1">
              <a:solidFill>
                <a:srgbClr val="0000CC"/>
              </a:solidFill>
            </a:endParaRPr>
          </a:p>
          <a:p>
            <a:pPr>
              <a:spcBef>
                <a:spcPct val="50000"/>
              </a:spcBef>
            </a:pPr>
            <a:endParaRPr lang="en-US" altLang="en-US" sz="2000" b="1">
              <a:solidFill>
                <a:srgbClr val="0000CC"/>
              </a:solidFill>
            </a:endParaRPr>
          </a:p>
        </p:txBody>
      </p:sp>
      <p:sp>
        <p:nvSpPr>
          <p:cNvPr id="6174" name="Text Box 142"/>
          <p:cNvSpPr txBox="1">
            <a:spLocks noChangeArrowheads="1"/>
          </p:cNvSpPr>
          <p:nvPr/>
        </p:nvSpPr>
        <p:spPr bwMode="auto">
          <a:xfrm>
            <a:off x="2275418" y="346075"/>
            <a:ext cx="8189383" cy="707886"/>
          </a:xfrm>
          <a:prstGeom prst="rect">
            <a:avLst/>
          </a:prstGeom>
          <a:solidFill>
            <a:srgbClr val="FF00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4000" b="1" dirty="0" err="1" smtClean="0">
                <a:solidFill>
                  <a:schemeClr val="bg1"/>
                </a:solidFill>
              </a:rPr>
              <a:t>Bảng</a:t>
            </a:r>
            <a:r>
              <a:rPr lang="en-US" altLang="en-US" sz="4000" b="1" dirty="0" smtClean="0">
                <a:solidFill>
                  <a:schemeClr val="bg1"/>
                </a:solidFill>
              </a:rPr>
              <a:t> </a:t>
            </a:r>
            <a:r>
              <a:rPr lang="en-US" altLang="en-US" sz="4000" b="1" dirty="0" err="1">
                <a:solidFill>
                  <a:schemeClr val="bg1"/>
                </a:solidFill>
              </a:rPr>
              <a:t>đơn</a:t>
            </a:r>
            <a:r>
              <a:rPr lang="en-US" altLang="en-US" sz="4000" b="1" dirty="0">
                <a:solidFill>
                  <a:schemeClr val="bg1"/>
                </a:solidFill>
              </a:rPr>
              <a:t> </a:t>
            </a:r>
            <a:r>
              <a:rPr lang="en-US" altLang="en-US" sz="4000" b="1" dirty="0" err="1">
                <a:solidFill>
                  <a:schemeClr val="bg1"/>
                </a:solidFill>
              </a:rPr>
              <a:t>vị</a:t>
            </a:r>
            <a:r>
              <a:rPr lang="en-US" altLang="en-US" sz="4000" b="1" dirty="0">
                <a:solidFill>
                  <a:schemeClr val="bg1"/>
                </a:solidFill>
              </a:rPr>
              <a:t> </a:t>
            </a:r>
            <a:r>
              <a:rPr lang="en-US" altLang="en-US" sz="4000" b="1" dirty="0" err="1">
                <a:solidFill>
                  <a:schemeClr val="bg1"/>
                </a:solidFill>
              </a:rPr>
              <a:t>đo</a:t>
            </a:r>
            <a:r>
              <a:rPr lang="en-US" altLang="en-US" sz="4000" b="1" dirty="0">
                <a:solidFill>
                  <a:schemeClr val="bg1"/>
                </a:solidFill>
              </a:rPr>
              <a:t> </a:t>
            </a:r>
            <a:r>
              <a:rPr lang="en-US" altLang="en-US" sz="4000" b="1" dirty="0" err="1">
                <a:solidFill>
                  <a:schemeClr val="bg1"/>
                </a:solidFill>
              </a:rPr>
              <a:t>diện</a:t>
            </a:r>
            <a:r>
              <a:rPr lang="en-US" altLang="en-US" sz="4000" b="1" dirty="0">
                <a:solidFill>
                  <a:schemeClr val="bg1"/>
                </a:solidFill>
              </a:rPr>
              <a:t> </a:t>
            </a:r>
            <a:r>
              <a:rPr lang="en-US" altLang="en-US" sz="4000" b="1" dirty="0" err="1">
                <a:solidFill>
                  <a:schemeClr val="bg1"/>
                </a:solidFill>
              </a:rPr>
              <a:t>tích</a:t>
            </a:r>
            <a:r>
              <a:rPr lang="en-US" altLang="en-US" sz="4000" b="1" dirty="0">
                <a:solidFill>
                  <a:schemeClr val="bg1"/>
                </a:solidFill>
              </a:rPr>
              <a:t> </a:t>
            </a:r>
          </a:p>
        </p:txBody>
      </p:sp>
      <p:sp>
        <p:nvSpPr>
          <p:cNvPr id="10274" name="Text Box 143"/>
          <p:cNvSpPr txBox="1">
            <a:spLocks noChangeArrowheads="1"/>
          </p:cNvSpPr>
          <p:nvPr/>
        </p:nvSpPr>
        <p:spPr bwMode="auto">
          <a:xfrm>
            <a:off x="4978400" y="1450165"/>
            <a:ext cx="2489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altLang="en-US" sz="2600" b="1" dirty="0" err="1">
                <a:solidFill>
                  <a:srgbClr val="0000CC"/>
                </a:solidFill>
              </a:rPr>
              <a:t>Mét</a:t>
            </a:r>
            <a:r>
              <a:rPr lang="en-US" altLang="en-US" sz="2600" b="1" dirty="0">
                <a:solidFill>
                  <a:srgbClr val="0000CC"/>
                </a:solidFill>
              </a:rPr>
              <a:t> </a:t>
            </a:r>
            <a:r>
              <a:rPr lang="en-US" altLang="en-US" sz="2600" b="1" dirty="0" err="1">
                <a:solidFill>
                  <a:srgbClr val="0000CC"/>
                </a:solidFill>
              </a:rPr>
              <a:t>vuông</a:t>
            </a:r>
            <a:endParaRPr lang="en-US" altLang="en-US" sz="2600" b="1" dirty="0">
              <a:solidFill>
                <a:srgbClr val="0000CC"/>
              </a:solidFill>
            </a:endParaRPr>
          </a:p>
        </p:txBody>
      </p:sp>
      <p:sp>
        <p:nvSpPr>
          <p:cNvPr id="10275" name="Text Box 144"/>
          <p:cNvSpPr txBox="1">
            <a:spLocks noChangeArrowheads="1"/>
          </p:cNvSpPr>
          <p:nvPr/>
        </p:nvSpPr>
        <p:spPr bwMode="auto">
          <a:xfrm>
            <a:off x="7874001" y="1450165"/>
            <a:ext cx="37465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600" b="1" dirty="0" err="1">
                <a:solidFill>
                  <a:srgbClr val="FF0000"/>
                </a:solidFill>
              </a:rPr>
              <a:t>Bé</a:t>
            </a:r>
            <a:r>
              <a:rPr lang="en-US" altLang="en-US" sz="2600" b="1" dirty="0">
                <a:solidFill>
                  <a:srgbClr val="FF0000"/>
                </a:solidFill>
              </a:rPr>
              <a:t> </a:t>
            </a:r>
            <a:r>
              <a:rPr lang="en-US" altLang="en-US" sz="2600" b="1" dirty="0" err="1">
                <a:solidFill>
                  <a:srgbClr val="FF0000"/>
                </a:solidFill>
              </a:rPr>
              <a:t>hơn</a:t>
            </a:r>
            <a:r>
              <a:rPr lang="en-US" altLang="en-US" sz="2600" b="1" dirty="0">
                <a:solidFill>
                  <a:srgbClr val="FF0000"/>
                </a:solidFill>
              </a:rPr>
              <a:t> </a:t>
            </a:r>
            <a:r>
              <a:rPr lang="en-US" altLang="en-US" sz="2600" b="1" dirty="0" err="1">
                <a:solidFill>
                  <a:srgbClr val="FF0000"/>
                </a:solidFill>
              </a:rPr>
              <a:t>mét</a:t>
            </a:r>
            <a:r>
              <a:rPr lang="en-US" altLang="en-US" sz="2600" b="1" dirty="0">
                <a:solidFill>
                  <a:srgbClr val="FF0000"/>
                </a:solidFill>
              </a:rPr>
              <a:t> </a:t>
            </a:r>
            <a:r>
              <a:rPr lang="en-US" altLang="en-US" sz="2600" b="1" dirty="0" err="1">
                <a:solidFill>
                  <a:srgbClr val="FF0000"/>
                </a:solidFill>
              </a:rPr>
              <a:t>vuông</a:t>
            </a:r>
            <a:endParaRPr lang="en-US" altLang="en-US" sz="2600" b="1" dirty="0">
              <a:solidFill>
                <a:srgbClr val="FF0000"/>
              </a:solidFill>
            </a:endParaRPr>
          </a:p>
        </p:txBody>
      </p:sp>
      <p:sp>
        <p:nvSpPr>
          <p:cNvPr id="10276" name="Text Box 145"/>
          <p:cNvSpPr txBox="1">
            <a:spLocks noChangeArrowheads="1"/>
          </p:cNvSpPr>
          <p:nvPr/>
        </p:nvSpPr>
        <p:spPr bwMode="auto">
          <a:xfrm>
            <a:off x="812801" y="1413652"/>
            <a:ext cx="43053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600" b="1">
                <a:solidFill>
                  <a:srgbClr val="FF0000"/>
                </a:solidFill>
              </a:rPr>
              <a:t>Lớn hơn mét vuông</a:t>
            </a:r>
          </a:p>
        </p:txBody>
      </p:sp>
      <p:grpSp>
        <p:nvGrpSpPr>
          <p:cNvPr id="87" name="Group 95"/>
          <p:cNvGrpSpPr>
            <a:grpSpLocks/>
          </p:cNvGrpSpPr>
          <p:nvPr/>
        </p:nvGrpSpPr>
        <p:grpSpPr bwMode="auto">
          <a:xfrm>
            <a:off x="10490200" y="3394852"/>
            <a:ext cx="1701800" cy="793750"/>
            <a:chOff x="192" y="3696"/>
            <a:chExt cx="804" cy="500"/>
          </a:xfrm>
        </p:grpSpPr>
        <p:sp>
          <p:nvSpPr>
            <p:cNvPr id="6185" name="Text Box 96"/>
            <p:cNvSpPr txBox="1">
              <a:spLocks noChangeArrowheads="1"/>
            </p:cNvSpPr>
            <p:nvPr/>
          </p:nvSpPr>
          <p:spPr bwMode="auto">
            <a:xfrm>
              <a:off x="192" y="3792"/>
              <a:ext cx="24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a:t>
              </a:r>
            </a:p>
          </p:txBody>
        </p:sp>
        <p:sp>
          <p:nvSpPr>
            <p:cNvPr id="6186" name="Text Box 97"/>
            <p:cNvSpPr txBox="1">
              <a:spLocks noChangeArrowheads="1"/>
            </p:cNvSpPr>
            <p:nvPr/>
          </p:nvSpPr>
          <p:spPr bwMode="auto">
            <a:xfrm>
              <a:off x="432" y="3696"/>
              <a:ext cx="19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a:t>
              </a:r>
            </a:p>
          </p:txBody>
        </p:sp>
        <p:sp>
          <p:nvSpPr>
            <p:cNvPr id="6187" name="Text Box 98"/>
            <p:cNvSpPr txBox="1">
              <a:spLocks noChangeArrowheads="1"/>
            </p:cNvSpPr>
            <p:nvPr/>
          </p:nvSpPr>
          <p:spPr bwMode="auto">
            <a:xfrm>
              <a:off x="336" y="3936"/>
              <a:ext cx="384"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FF0000"/>
                  </a:solidFill>
                  <a:cs typeface="Times New Roman" pitchFamily="18" charset="0"/>
                </a:rPr>
                <a:t>100</a:t>
              </a:r>
            </a:p>
          </p:txBody>
        </p:sp>
        <p:sp>
          <p:nvSpPr>
            <p:cNvPr id="6188" name="Line 99"/>
            <p:cNvSpPr>
              <a:spLocks noChangeShapeType="1"/>
            </p:cNvSpPr>
            <p:nvPr/>
          </p:nvSpPr>
          <p:spPr bwMode="auto">
            <a:xfrm>
              <a:off x="384" y="3936"/>
              <a:ext cx="240"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9" name="Text Box 100"/>
            <p:cNvSpPr txBox="1">
              <a:spLocks noChangeArrowheads="1"/>
            </p:cNvSpPr>
            <p:nvPr/>
          </p:nvSpPr>
          <p:spPr bwMode="auto">
            <a:xfrm>
              <a:off x="606" y="3792"/>
              <a:ext cx="390"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100">
                  <a:solidFill>
                    <a:srgbClr val="0000CC"/>
                  </a:solidFill>
                  <a:cs typeface="Times New Roman" pitchFamily="18" charset="0"/>
                </a:rPr>
                <a:t>cm</a:t>
              </a:r>
              <a:r>
                <a:rPr lang="en-US" altLang="en-US" sz="2100" baseline="30000">
                  <a:solidFill>
                    <a:srgbClr val="0000CC"/>
                  </a:solidFill>
                  <a:cs typeface="Times New Roman" pitchFamily="18" charset="0"/>
                </a:rPr>
                <a:t>2</a:t>
              </a:r>
              <a:endParaRPr lang="en-US" altLang="en-US" sz="2100">
                <a:solidFill>
                  <a:srgbClr val="0000CC"/>
                </a:solidFill>
                <a:cs typeface="Times New Roman" pitchFamily="18" charset="0"/>
              </a:endParaRPr>
            </a:p>
          </p:txBody>
        </p:sp>
      </p:grpSp>
      <p:sp>
        <p:nvSpPr>
          <p:cNvPr id="85" name="Text Box 14"/>
          <p:cNvSpPr txBox="1">
            <a:spLocks noChangeArrowheads="1"/>
          </p:cNvSpPr>
          <p:nvPr/>
        </p:nvSpPr>
        <p:spPr bwMode="auto">
          <a:xfrm>
            <a:off x="2228926" y="2008855"/>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altLang="en-US" sz="2800" dirty="0" smtClean="0">
                <a:solidFill>
                  <a:srgbClr val="FF0000"/>
                </a:solidFill>
                <a:latin typeface=".VnTime" pitchFamily="34" charset="0"/>
              </a:rPr>
              <a:t>(ha)</a:t>
            </a:r>
            <a:endParaRPr lang="en-US" altLang="en-US" sz="2800" dirty="0">
              <a:solidFill>
                <a:srgbClr val="FF0000"/>
              </a:solidFill>
              <a:latin typeface=".VnTime" pitchFamily="34" charset="0"/>
            </a:endParaRPr>
          </a:p>
        </p:txBody>
      </p:sp>
    </p:spTree>
    <p:extLst>
      <p:ext uri="{BB962C8B-B14F-4D97-AF65-F5344CB8AC3E}">
        <p14:creationId xmlns:p14="http://schemas.microsoft.com/office/powerpoint/2010/main" val="4215138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mph" presetSubtype="0" fill="hold" grpId="1" nodeType="clickEffect">
                                  <p:stCondLst>
                                    <p:cond delay="0"/>
                                  </p:stCondLst>
                                  <p:childTnLst>
                                    <p:animClr clrSpc="hsl" dir="cw">
                                      <p:cBhvr override="childStyle">
                                        <p:cTn id="10" dur="500" fill="hold"/>
                                        <p:tgtEl>
                                          <p:spTgt spid="85"/>
                                        </p:tgtEl>
                                        <p:attrNameLst>
                                          <p:attrName>style.color</p:attrName>
                                        </p:attrNameLst>
                                      </p:cBhvr>
                                      <p:by>
                                        <p:hsl h="7200000" s="0" l="0"/>
                                      </p:by>
                                    </p:animClr>
                                    <p:animClr clrSpc="hsl" dir="cw">
                                      <p:cBhvr>
                                        <p:cTn id="11" dur="500" fill="hold"/>
                                        <p:tgtEl>
                                          <p:spTgt spid="85"/>
                                        </p:tgtEl>
                                        <p:attrNameLst>
                                          <p:attrName>fillcolor</p:attrName>
                                        </p:attrNameLst>
                                      </p:cBhvr>
                                      <p:by>
                                        <p:hsl h="7200000" s="0" l="0"/>
                                      </p:by>
                                    </p:animClr>
                                    <p:animClr clrSpc="hsl" dir="cw">
                                      <p:cBhvr>
                                        <p:cTn id="12" dur="500" fill="hold"/>
                                        <p:tgtEl>
                                          <p:spTgt spid="85"/>
                                        </p:tgtEl>
                                        <p:attrNameLst>
                                          <p:attrName>stroke.color</p:attrName>
                                        </p:attrNameLst>
                                      </p:cBhvr>
                                      <p:by>
                                        <p:hsl h="7200000" s="0" l="0"/>
                                      </p:by>
                                    </p:animClr>
                                    <p:set>
                                      <p:cBhvr>
                                        <p:cTn id="13" dur="500" fill="hold"/>
                                        <p:tgtEl>
                                          <p:spTgt spid="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356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3043" y="4678398"/>
            <a:ext cx="1607456" cy="2179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7972" y="4403242"/>
            <a:ext cx="2096773" cy="2454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60302" y="5079940"/>
            <a:ext cx="1518759" cy="1778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417128" y="5155141"/>
            <a:ext cx="1577192" cy="1846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Sticker by Biznet for iOS &amp;amp; Android | GIPHY | Flowers gif,  Kew gardens,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05601" y="4403242"/>
            <a:ext cx="2219439" cy="259836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flipH="1">
            <a:off x="1485718" y="157088"/>
            <a:ext cx="8229602" cy="2339164"/>
            <a:chOff x="7201822" y="1073996"/>
            <a:chExt cx="6389717" cy="3237479"/>
          </a:xfrm>
        </p:grpSpPr>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25024" b="14205"/>
            <a:stretch/>
          </p:blipFill>
          <p:spPr>
            <a:xfrm>
              <a:off x="7201822" y="1073996"/>
              <a:ext cx="6389717" cy="3237479"/>
            </a:xfrm>
            <a:prstGeom prst="rect">
              <a:avLst/>
            </a:prstGeom>
          </p:spPr>
        </p:pic>
        <p:sp>
          <p:nvSpPr>
            <p:cNvPr id="22" name="TextBox 21"/>
            <p:cNvSpPr txBox="1"/>
            <p:nvPr/>
          </p:nvSpPr>
          <p:spPr>
            <a:xfrm>
              <a:off x="8127095" y="1770711"/>
              <a:ext cx="4073728" cy="1235321"/>
            </a:xfrm>
            <a:prstGeom prst="rect">
              <a:avLst/>
            </a:prstGeom>
            <a:noFill/>
          </p:spPr>
          <p:txBody>
            <a:bodyPr wrap="square" rtlCol="0">
              <a:spAutoFit/>
            </a:bodyPr>
            <a:lstStyle/>
            <a:p>
              <a:pPr algn="ctr"/>
              <a:r>
                <a:rPr lang="en-US" sz="3200" dirty="0">
                  <a:solidFill>
                    <a:srgbClr val="0000FF"/>
                  </a:solidFill>
                </a:rPr>
                <a:t>1 km</a:t>
              </a:r>
              <a:r>
                <a:rPr lang="en-US" sz="3200" baseline="30000" dirty="0">
                  <a:solidFill>
                    <a:srgbClr val="0000FF"/>
                  </a:solidFill>
                </a:rPr>
                <a:t>2 </a:t>
              </a:r>
              <a:r>
                <a:rPr lang="en-US" sz="3200" dirty="0">
                  <a:solidFill>
                    <a:srgbClr val="0000FF"/>
                  </a:solidFill>
                </a:rPr>
                <a:t>  = </a:t>
              </a:r>
              <a:r>
                <a:rPr lang="en-US" sz="3200" dirty="0" smtClean="0">
                  <a:solidFill>
                    <a:srgbClr val="0000FF"/>
                  </a:solidFill>
                </a:rPr>
                <a:t>……..ha</a:t>
              </a:r>
              <a:endParaRPr lang="en-US" sz="3200" baseline="30000" dirty="0">
                <a:solidFill>
                  <a:srgbClr val="0000FF"/>
                </a:solidFill>
              </a:endParaRPr>
            </a:p>
            <a:p>
              <a:pPr algn="ctr"/>
              <a:endParaRPr lang="en-US" sz="2000" i="1" dirty="0">
                <a:latin typeface="Times New Roman" panose="02020603050405020304" pitchFamily="18" charset="0"/>
                <a:cs typeface="Times New Roman" panose="02020603050405020304" pitchFamily="18" charset="0"/>
              </a:endParaRPr>
            </a:p>
          </p:txBody>
        </p:sp>
      </p:grpSp>
      <p:sp>
        <p:nvSpPr>
          <p:cNvPr id="23" name="TextBox 22"/>
          <p:cNvSpPr txBox="1"/>
          <p:nvPr/>
        </p:nvSpPr>
        <p:spPr>
          <a:xfrm flipH="1">
            <a:off x="3753002" y="629601"/>
            <a:ext cx="5246736" cy="584775"/>
          </a:xfrm>
          <a:prstGeom prst="rect">
            <a:avLst/>
          </a:prstGeom>
          <a:noFill/>
        </p:spPr>
        <p:txBody>
          <a:bodyPr wrap="square" rtlCol="0">
            <a:spAutoFit/>
          </a:bodyPr>
          <a:lstStyle/>
          <a:p>
            <a:pPr algn="ctr"/>
            <a:r>
              <a:rPr lang="en-US" sz="3200" dirty="0" smtClean="0">
                <a:solidFill>
                  <a:srgbClr val="FF0000"/>
                </a:solidFill>
              </a:rPr>
              <a:t>100</a:t>
            </a:r>
            <a:endParaRPr 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7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3043" y="4678398"/>
            <a:ext cx="1607456" cy="2179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7972" y="4403242"/>
            <a:ext cx="2096773" cy="2454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60302" y="5079940"/>
            <a:ext cx="1518759" cy="1778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417128" y="5155141"/>
            <a:ext cx="1577192" cy="1846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Sticker by Biznet for iOS &amp;amp; Android | GIPHY | Flowers gif,  Kew gardens,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05601" y="4403242"/>
            <a:ext cx="2219439" cy="259836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flipH="1">
            <a:off x="1485718" y="157088"/>
            <a:ext cx="8229602" cy="2339164"/>
            <a:chOff x="7201822" y="1073996"/>
            <a:chExt cx="6389717" cy="3237479"/>
          </a:xfrm>
        </p:grpSpPr>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25024" b="14205"/>
            <a:stretch/>
          </p:blipFill>
          <p:spPr>
            <a:xfrm>
              <a:off x="7201822" y="1073996"/>
              <a:ext cx="6389717" cy="3237479"/>
            </a:xfrm>
            <a:prstGeom prst="rect">
              <a:avLst/>
            </a:prstGeom>
          </p:spPr>
        </p:pic>
        <p:sp>
          <p:nvSpPr>
            <p:cNvPr id="22" name="TextBox 21"/>
            <p:cNvSpPr txBox="1"/>
            <p:nvPr/>
          </p:nvSpPr>
          <p:spPr>
            <a:xfrm>
              <a:off x="8127095" y="1770711"/>
              <a:ext cx="4073728" cy="1235321"/>
            </a:xfrm>
            <a:prstGeom prst="rect">
              <a:avLst/>
            </a:prstGeom>
            <a:noFill/>
          </p:spPr>
          <p:txBody>
            <a:bodyPr wrap="square" rtlCol="0">
              <a:spAutoFit/>
            </a:bodyPr>
            <a:lstStyle/>
            <a:p>
              <a:pPr algn="ctr"/>
              <a:r>
                <a:rPr lang="en-US" sz="3200" dirty="0">
                  <a:solidFill>
                    <a:srgbClr val="0000FF"/>
                  </a:solidFill>
                </a:rPr>
                <a:t>1 </a:t>
              </a:r>
              <a:r>
                <a:rPr lang="en-US" sz="3200" dirty="0" smtClean="0">
                  <a:solidFill>
                    <a:srgbClr val="0000FF"/>
                  </a:solidFill>
                </a:rPr>
                <a:t>dam</a:t>
              </a:r>
              <a:r>
                <a:rPr lang="en-US" sz="3200" baseline="30000" dirty="0" smtClean="0">
                  <a:solidFill>
                    <a:srgbClr val="0000FF"/>
                  </a:solidFill>
                </a:rPr>
                <a:t>2 </a:t>
              </a:r>
              <a:r>
                <a:rPr lang="en-US" sz="3200" dirty="0" smtClean="0">
                  <a:solidFill>
                    <a:srgbClr val="0000FF"/>
                  </a:solidFill>
                </a:rPr>
                <a:t>  </a:t>
              </a:r>
              <a:r>
                <a:rPr lang="en-US" sz="3200" dirty="0">
                  <a:solidFill>
                    <a:srgbClr val="0000FF"/>
                  </a:solidFill>
                </a:rPr>
                <a:t>= </a:t>
              </a:r>
              <a:r>
                <a:rPr lang="en-US" sz="3200" dirty="0" smtClean="0">
                  <a:solidFill>
                    <a:srgbClr val="0000FF"/>
                  </a:solidFill>
                </a:rPr>
                <a:t>……..ha</a:t>
              </a:r>
              <a:endParaRPr lang="en-US" sz="3200" baseline="30000" dirty="0">
                <a:solidFill>
                  <a:srgbClr val="0000FF"/>
                </a:solidFill>
              </a:endParaRPr>
            </a:p>
            <a:p>
              <a:pPr algn="ctr"/>
              <a:endParaRPr lang="en-US" sz="2000" i="1"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 name="Rectangle 1"/>
              <p:cNvSpPr/>
              <p:nvPr/>
            </p:nvSpPr>
            <p:spPr>
              <a:xfrm>
                <a:off x="6098114" y="602250"/>
                <a:ext cx="806631"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FF0000"/>
                              </a:solidFill>
                              <a:latin typeface="Cambria Math"/>
                            </a:rPr>
                          </m:ctrlPr>
                        </m:fPr>
                        <m:num>
                          <m:r>
                            <a:rPr lang="en-US" sz="2400" b="1" i="1">
                              <a:solidFill>
                                <a:srgbClr val="FF0000"/>
                              </a:solidFill>
                              <a:latin typeface="Cambria Math"/>
                            </a:rPr>
                            <m:t>𝟏</m:t>
                          </m:r>
                        </m:num>
                        <m:den>
                          <m:r>
                            <a:rPr lang="en-US" sz="2400" b="1" i="1">
                              <a:solidFill>
                                <a:srgbClr val="FF0000"/>
                              </a:solidFill>
                              <a:latin typeface="Cambria Math"/>
                            </a:rPr>
                            <m:t>𝟏𝟎𝟎</m:t>
                          </m:r>
                        </m:den>
                      </m:f>
                    </m:oMath>
                  </m:oMathPara>
                </a14:m>
                <a:endParaRPr lang="en-US" sz="2400" dirty="0">
                  <a:solidFill>
                    <a:srgbClr val="FF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6098114" y="602250"/>
                <a:ext cx="806631" cy="786177"/>
              </a:xfrm>
              <a:prstGeom prst="rect">
                <a:avLst/>
              </a:prstGeom>
              <a:blipFill rotWithShape="1">
                <a:blip r:embed="rId9"/>
                <a:stretch>
                  <a:fillRect r="-15038" b="-775"/>
                </a:stretch>
              </a:blipFill>
            </p:spPr>
            <p:txBody>
              <a:bodyPr/>
              <a:lstStyle/>
              <a:p>
                <a:r>
                  <a:rPr lang="en-US">
                    <a:noFill/>
                  </a:rPr>
                  <a:t> </a:t>
                </a:r>
              </a:p>
            </p:txBody>
          </p:sp>
        </mc:Fallback>
      </mc:AlternateContent>
    </p:spTree>
    <p:extLst>
      <p:ext uri="{BB962C8B-B14F-4D97-AF65-F5344CB8AC3E}">
        <p14:creationId xmlns:p14="http://schemas.microsoft.com/office/powerpoint/2010/main" val="33031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3043" y="4678398"/>
            <a:ext cx="1607456" cy="2179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7972" y="4403242"/>
            <a:ext cx="2096773" cy="2454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60302" y="5079940"/>
            <a:ext cx="1518759" cy="1778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417128" y="5155141"/>
            <a:ext cx="1577192" cy="1846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Sticker by Biznet for iOS &amp;amp; Android | GIPHY | Flowers gif,  Kew gardens,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05601" y="4403242"/>
            <a:ext cx="2219439" cy="259836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flipH="1">
            <a:off x="1485718" y="157088"/>
            <a:ext cx="8229602" cy="2339164"/>
            <a:chOff x="7201822" y="1073996"/>
            <a:chExt cx="6389717" cy="3237479"/>
          </a:xfrm>
        </p:grpSpPr>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25024" b="14205"/>
            <a:stretch/>
          </p:blipFill>
          <p:spPr>
            <a:xfrm>
              <a:off x="7201822" y="1073996"/>
              <a:ext cx="6389717" cy="3237479"/>
            </a:xfrm>
            <a:prstGeom prst="rect">
              <a:avLst/>
            </a:prstGeom>
          </p:spPr>
        </p:pic>
        <p:sp>
          <p:nvSpPr>
            <p:cNvPr id="22" name="TextBox 21"/>
            <p:cNvSpPr txBox="1"/>
            <p:nvPr/>
          </p:nvSpPr>
          <p:spPr>
            <a:xfrm>
              <a:off x="8127095" y="1770711"/>
              <a:ext cx="4073728" cy="809348"/>
            </a:xfrm>
            <a:prstGeom prst="rect">
              <a:avLst/>
            </a:prstGeom>
            <a:noFill/>
          </p:spPr>
          <p:txBody>
            <a:bodyPr wrap="square" rtlCol="0">
              <a:spAutoFit/>
            </a:bodyPr>
            <a:lstStyle/>
            <a:p>
              <a:pPr algn="ctr"/>
              <a:r>
                <a:rPr lang="en-US" sz="3200" dirty="0">
                  <a:solidFill>
                    <a:srgbClr val="0000FF"/>
                  </a:solidFill>
                </a:rPr>
                <a:t>5</a:t>
              </a:r>
              <a:r>
                <a:rPr lang="en-US" sz="3200" dirty="0" smtClean="0">
                  <a:solidFill>
                    <a:srgbClr val="0000FF"/>
                  </a:solidFill>
                </a:rPr>
                <a:t> ha </a:t>
              </a:r>
              <a:r>
                <a:rPr lang="en-US" sz="3200" dirty="0">
                  <a:solidFill>
                    <a:srgbClr val="0000FF"/>
                  </a:solidFill>
                </a:rPr>
                <a:t>= </a:t>
              </a:r>
              <a:r>
                <a:rPr lang="en-US" sz="3200" dirty="0" smtClean="0">
                  <a:solidFill>
                    <a:srgbClr val="0000FF"/>
                  </a:solidFill>
                </a:rPr>
                <a:t>……….</a:t>
              </a:r>
              <a:endParaRPr lang="en-US" sz="2000" i="1" dirty="0">
                <a:latin typeface="Times New Roman" panose="02020603050405020304" pitchFamily="18" charset="0"/>
                <a:cs typeface="Times New Roman" panose="02020603050405020304" pitchFamily="18" charset="0"/>
              </a:endParaRPr>
            </a:p>
          </p:txBody>
        </p:sp>
      </p:grpSp>
      <p:sp>
        <p:nvSpPr>
          <p:cNvPr id="2" name="Rectangle 1"/>
          <p:cNvSpPr/>
          <p:nvPr/>
        </p:nvSpPr>
        <p:spPr>
          <a:xfrm>
            <a:off x="6971849" y="719797"/>
            <a:ext cx="595035" cy="523220"/>
          </a:xfrm>
          <a:prstGeom prst="rect">
            <a:avLst/>
          </a:prstGeom>
        </p:spPr>
        <p:txBody>
          <a:bodyPr wrap="none">
            <a:spAutoFit/>
          </a:bodyPr>
          <a:lstStyle/>
          <a:p>
            <a:r>
              <a:rPr lang="en-US" sz="2800" b="1" dirty="0">
                <a:solidFill>
                  <a:srgbClr val="0000FF"/>
                </a:solidFill>
              </a:rPr>
              <a:t>m</a:t>
            </a:r>
            <a:r>
              <a:rPr lang="en-US" sz="2800" b="1" baseline="30000" dirty="0">
                <a:solidFill>
                  <a:srgbClr val="0000FF"/>
                </a:solidFill>
              </a:rPr>
              <a:t>2</a:t>
            </a:r>
            <a:endParaRPr lang="en-US" sz="2800" dirty="0">
              <a:solidFill>
                <a:srgbClr val="0000FF"/>
              </a:solidFill>
            </a:endParaRPr>
          </a:p>
        </p:txBody>
      </p:sp>
      <p:sp>
        <p:nvSpPr>
          <p:cNvPr id="18" name="TextBox 17"/>
          <p:cNvSpPr txBox="1"/>
          <p:nvPr/>
        </p:nvSpPr>
        <p:spPr>
          <a:xfrm flipH="1">
            <a:off x="3879365" y="672499"/>
            <a:ext cx="5246736" cy="584775"/>
          </a:xfrm>
          <a:prstGeom prst="rect">
            <a:avLst/>
          </a:prstGeom>
          <a:noFill/>
        </p:spPr>
        <p:txBody>
          <a:bodyPr wrap="square" rtlCol="0">
            <a:spAutoFit/>
          </a:bodyPr>
          <a:lstStyle/>
          <a:p>
            <a:pPr algn="ctr"/>
            <a:r>
              <a:rPr lang="en-US" sz="3200" dirty="0" smtClean="0">
                <a:solidFill>
                  <a:srgbClr val="FF0000"/>
                </a:solidFill>
              </a:rPr>
              <a:t>50000</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0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 Vector trẻ em vui chơi - file vector - Kho Stock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381000" y="1828801"/>
            <a:ext cx="11582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6600" b="1">
                <a:latin typeface="Arial" charset="0"/>
                <a:cs typeface="Arial" charset="0"/>
              </a:rPr>
              <a:t>HOẠT ĐỘNG THỰC HÀNH</a:t>
            </a:r>
          </a:p>
        </p:txBody>
      </p:sp>
    </p:spTree>
    <p:custDataLst>
      <p:tags r:id="rId1"/>
    </p:custDataLst>
    <p:extLst>
      <p:ext uri="{BB962C8B-B14F-4D97-AF65-F5344CB8AC3E}">
        <p14:creationId xmlns:p14="http://schemas.microsoft.com/office/powerpoint/2010/main" val="2925703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60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934"/>
            <a:ext cx="12192000" cy="6858000"/>
          </a:xfrm>
          <a:prstGeom prst="rect">
            <a:avLst/>
          </a:prstGeom>
          <a:solidFill>
            <a:srgbClr val="003300"/>
          </a:solidFill>
          <a:ln w="76200"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5"/>
          <p:cNvSpPr txBox="1">
            <a:spLocks noChangeArrowheads="1"/>
          </p:cNvSpPr>
          <p:nvPr/>
        </p:nvSpPr>
        <p:spPr bwMode="auto">
          <a:xfrm>
            <a:off x="0" y="63934"/>
            <a:ext cx="10972800"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b="0" dirty="0">
                <a:solidFill>
                  <a:srgbClr val="00FFFF"/>
                </a:solidFill>
                <a:effectLst/>
                <a:latin typeface="Arial" pitchFamily="34" charset="0"/>
                <a:cs typeface="Arial" pitchFamily="34" charset="0"/>
                <a:sym typeface="Wingdings"/>
              </a:rPr>
              <a:t> </a:t>
            </a:r>
            <a:r>
              <a:rPr lang="en-US" sz="3600" b="0" dirty="0">
                <a:solidFill>
                  <a:srgbClr val="00FFFF"/>
                </a:solidFill>
                <a:effectLst/>
                <a:latin typeface="Arial" pitchFamily="34" charset="0"/>
                <a:cs typeface="Arial" pitchFamily="34" charset="0"/>
                <a:sym typeface="Wingdings"/>
              </a:rPr>
              <a: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Viết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số</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thích</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hợp</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vào</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chỗ</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chấm</a:t>
            </a:r>
            <a:r>
              <a:rPr lang="en-US" b="0" dirty="0">
                <a:solidFill>
                  <a:srgbClr val="00FFFF"/>
                </a:solidFill>
                <a:effectLst/>
                <a:latin typeface="Arial" pitchFamily="34" charset="0"/>
                <a:cs typeface="Arial" pitchFamily="34" charset="0"/>
                <a:sym typeface="Wingdings"/>
              </a:rPr>
              <a:t>: </a:t>
            </a:r>
            <a:endParaRPr lang="en-US" b="0" dirty="0">
              <a:solidFill>
                <a:srgbClr val="00FFFF"/>
              </a:solidFill>
              <a:effectLst/>
              <a:latin typeface="Arial" pitchFamily="34" charset="0"/>
              <a:cs typeface="Arial" pitchFamily="34" charset="0"/>
            </a:endParaRPr>
          </a:p>
        </p:txBody>
      </p:sp>
      <p:sp>
        <p:nvSpPr>
          <p:cNvPr id="23" name="Rectangle 5"/>
          <p:cNvSpPr txBox="1">
            <a:spLocks noChangeArrowheads="1"/>
          </p:cNvSpPr>
          <p:nvPr/>
        </p:nvSpPr>
        <p:spPr bwMode="auto">
          <a:xfrm>
            <a:off x="892572" y="1051890"/>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4ha =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sp>
        <p:nvSpPr>
          <p:cNvPr id="11" name="Rectangle 5"/>
          <p:cNvSpPr txBox="1">
            <a:spLocks noChangeArrowheads="1"/>
          </p:cNvSpPr>
          <p:nvPr/>
        </p:nvSpPr>
        <p:spPr bwMode="auto">
          <a:xfrm>
            <a:off x="32353" y="1054986"/>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b="0" dirty="0">
                <a:solidFill>
                  <a:srgbClr val="00FFFF"/>
                </a:solidFill>
                <a:effectLst/>
                <a:latin typeface="Arial" pitchFamily="34" charset="0"/>
                <a:cs typeface="Arial" pitchFamily="34" charset="0"/>
                <a:sym typeface="Wingdings"/>
              </a:rPr>
              <a:t>a)</a:t>
            </a:r>
            <a:endParaRPr lang="en-US" sz="2800" b="0" dirty="0">
              <a:solidFill>
                <a:srgbClr val="00FFFF"/>
              </a:solidFill>
              <a:effectLst/>
              <a:latin typeface="Arial" pitchFamily="34" charset="0"/>
              <a:cs typeface="Arial" pitchFamily="34" charset="0"/>
            </a:endParaRPr>
          </a:p>
        </p:txBody>
      </p:sp>
      <p:sp>
        <p:nvSpPr>
          <p:cNvPr id="14" name="Rectangle 5"/>
          <p:cNvSpPr txBox="1">
            <a:spLocks noChangeArrowheads="1"/>
          </p:cNvSpPr>
          <p:nvPr/>
        </p:nvSpPr>
        <p:spPr bwMode="auto">
          <a:xfrm>
            <a:off x="838383" y="1890090"/>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20ha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sp>
        <p:nvSpPr>
          <p:cNvPr id="19" name="Rectangle 5"/>
          <p:cNvSpPr txBox="1">
            <a:spLocks noChangeArrowheads="1"/>
          </p:cNvSpPr>
          <p:nvPr/>
        </p:nvSpPr>
        <p:spPr bwMode="auto">
          <a:xfrm>
            <a:off x="380013" y="2826385"/>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1km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sp>
        <p:nvSpPr>
          <p:cNvPr id="26" name="Rectangle 5"/>
          <p:cNvSpPr txBox="1">
            <a:spLocks noChangeArrowheads="1"/>
          </p:cNvSpPr>
          <p:nvPr/>
        </p:nvSpPr>
        <p:spPr bwMode="auto">
          <a:xfrm>
            <a:off x="380013" y="3492934"/>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15km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05634424"/>
              </p:ext>
            </p:extLst>
          </p:nvPr>
        </p:nvGraphicFramePr>
        <p:xfrm>
          <a:off x="6327220" y="623770"/>
          <a:ext cx="4668243" cy="1121664"/>
        </p:xfrm>
        <a:graphic>
          <a:graphicData uri="http://schemas.openxmlformats.org/drawingml/2006/table">
            <a:tbl>
              <a:tblPr firstRow="1" firstCol="1" bandRow="1">
                <a:tableStyleId>{5C22544A-7EE6-4342-B048-85BDC9FD1C3A}</a:tableStyleId>
              </a:tblPr>
              <a:tblGrid>
                <a:gridCol w="474084">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3374895">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ha</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smtClean="0">
                          <a:solidFill>
                            <a:schemeClr val="bg1"/>
                          </a:solidFill>
                          <a:effectLst/>
                          <a:latin typeface="Arial" pitchFamily="34" charset="0"/>
                          <a:ea typeface="Arial"/>
                          <a:cs typeface="Arial" pitchFamily="34" charset="0"/>
                        </a:rPr>
                        <a:t>=   ..........   m</a:t>
                      </a:r>
                      <a:r>
                        <a:rPr lang="en-US" sz="3200" b="0" baseline="30000" dirty="0" smtClean="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207164463"/>
              </p:ext>
            </p:extLst>
          </p:nvPr>
        </p:nvGraphicFramePr>
        <p:xfrm>
          <a:off x="6341783" y="1538170"/>
          <a:ext cx="4640238" cy="1121664"/>
        </p:xfrm>
        <a:graphic>
          <a:graphicData uri="http://schemas.openxmlformats.org/drawingml/2006/table">
            <a:tbl>
              <a:tblPr firstRow="1" firstCol="1" bandRow="1">
                <a:tableStyleId>{5C22544A-7EE6-4342-B048-85BDC9FD1C3A}</a:tableStyleId>
              </a:tblPr>
              <a:tblGrid>
                <a:gridCol w="1139695">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ha</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   ...... m</a:t>
                      </a:r>
                      <a:r>
                        <a:rPr lang="en-US" sz="3200" b="0" baseline="30000" dirty="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100</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181364722"/>
              </p:ext>
            </p:extLst>
          </p:nvPr>
        </p:nvGraphicFramePr>
        <p:xfrm>
          <a:off x="6096003" y="2604970"/>
          <a:ext cx="4980207" cy="1121664"/>
        </p:xfrm>
        <a:graphic>
          <a:graphicData uri="http://schemas.openxmlformats.org/drawingml/2006/table">
            <a:tbl>
              <a:tblPr firstRow="1" firstCol="1" bandRow="1">
                <a:tableStyleId>{5C22544A-7EE6-4342-B048-85BDC9FD1C3A}</a:tableStyleId>
              </a:tblPr>
              <a:tblGrid>
                <a:gridCol w="1139695">
                  <a:extLst>
                    <a:ext uri="{9D8B030D-6E8A-4147-A177-3AD203B41FA5}">
                      <a16:colId xmlns:a16="http://schemas.microsoft.com/office/drawing/2014/main" xmlns="" val="20000"/>
                    </a:ext>
                  </a:extLst>
                </a:gridCol>
                <a:gridCol w="1159233">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km</a:t>
                      </a:r>
                      <a:r>
                        <a:rPr lang="en-US" sz="3200" b="0" baseline="3000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a:solidFill>
                            <a:schemeClr val="bg1"/>
                          </a:solidFill>
                          <a:effectLst/>
                          <a:latin typeface="Arial" pitchFamily="34" charset="0"/>
                          <a:ea typeface="Arial"/>
                          <a:cs typeface="Arial" pitchFamily="34" charset="0"/>
                        </a:rPr>
                        <a:t>=   ...... ha</a:t>
                      </a:r>
                      <a:r>
                        <a:rPr lang="en-US" sz="3200" b="0" baseline="30000">
                          <a:solidFill>
                            <a:schemeClr val="bg1"/>
                          </a:solidFill>
                          <a:effectLst/>
                          <a:latin typeface="Arial" pitchFamily="34" charset="0"/>
                          <a:ea typeface="Arial"/>
                          <a:cs typeface="Arial" pitchFamily="34" charset="0"/>
                        </a:rPr>
                        <a:t> </a:t>
                      </a:r>
                      <a:endParaRPr lang="vi-VN" sz="3200" b="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10</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307079570"/>
              </p:ext>
            </p:extLst>
          </p:nvPr>
        </p:nvGraphicFramePr>
        <p:xfrm>
          <a:off x="6376085" y="3595570"/>
          <a:ext cx="4425315" cy="1121664"/>
        </p:xfrm>
        <a:graphic>
          <a:graphicData uri="http://schemas.openxmlformats.org/drawingml/2006/table">
            <a:tbl>
              <a:tblPr firstRow="1" firstCol="1" bandRow="1">
                <a:tableStyleId>{5C22544A-7EE6-4342-B048-85BDC9FD1C3A}</a:tableStyleId>
              </a:tblPr>
              <a:tblGrid>
                <a:gridCol w="584803">
                  <a:extLst>
                    <a:ext uri="{9D8B030D-6E8A-4147-A177-3AD203B41FA5}">
                      <a16:colId xmlns:a16="http://schemas.microsoft.com/office/drawing/2014/main" xmlns="" val="20000"/>
                    </a:ext>
                  </a:extLst>
                </a:gridCol>
                <a:gridCol w="1159233">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3</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km</a:t>
                      </a:r>
                      <a:r>
                        <a:rPr lang="en-US" sz="3200" b="0" baseline="3000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   ...... ha</a:t>
                      </a:r>
                      <a:r>
                        <a:rPr lang="en-US" sz="3200" b="0" baseline="30000" dirty="0">
                          <a:solidFill>
                            <a:schemeClr val="bg1"/>
                          </a:solidFill>
                          <a:effectLst/>
                          <a:latin typeface="Arial" pitchFamily="34" charset="0"/>
                          <a:ea typeface="Arial"/>
                          <a:cs typeface="Arial" pitchFamily="34" charset="0"/>
                        </a:rPr>
                        <a:t>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4</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sp>
        <p:nvSpPr>
          <p:cNvPr id="25" name="Rectangle 5"/>
          <p:cNvSpPr txBox="1">
            <a:spLocks noChangeArrowheads="1"/>
          </p:cNvSpPr>
          <p:nvPr/>
        </p:nvSpPr>
        <p:spPr bwMode="auto">
          <a:xfrm>
            <a:off x="892572" y="5072220"/>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60 000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sp>
        <p:nvSpPr>
          <p:cNvPr id="37" name="Rectangle 5"/>
          <p:cNvSpPr txBox="1">
            <a:spLocks noChangeArrowheads="1"/>
          </p:cNvSpPr>
          <p:nvPr/>
        </p:nvSpPr>
        <p:spPr bwMode="auto">
          <a:xfrm>
            <a:off x="162500" y="5145582"/>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dirty="0">
                <a:solidFill>
                  <a:srgbClr val="00FFFF"/>
                </a:solidFill>
                <a:effectLst/>
                <a:latin typeface="Arial" pitchFamily="34" charset="0"/>
                <a:cs typeface="Arial" pitchFamily="34" charset="0"/>
                <a:sym typeface="Wingdings"/>
              </a:rPr>
              <a:t>b</a:t>
            </a:r>
            <a:r>
              <a:rPr lang="en-US" b="0" dirty="0" smtClean="0">
                <a:solidFill>
                  <a:srgbClr val="00FFFF"/>
                </a:solidFill>
                <a:effectLst/>
                <a:latin typeface="Arial" pitchFamily="34" charset="0"/>
                <a:cs typeface="Arial" pitchFamily="34" charset="0"/>
                <a:sym typeface="Wingdings"/>
              </a:rPr>
              <a:t>)</a:t>
            </a:r>
            <a:endParaRPr lang="en-US" sz="2800" b="0" dirty="0">
              <a:solidFill>
                <a:srgbClr val="00FFFF"/>
              </a:solidFill>
              <a:effectLst/>
              <a:latin typeface="Arial" pitchFamily="34" charset="0"/>
              <a:cs typeface="Arial" pitchFamily="34" charset="0"/>
            </a:endParaRPr>
          </a:p>
        </p:txBody>
      </p:sp>
      <p:sp>
        <p:nvSpPr>
          <p:cNvPr id="42" name="Rectangle 5"/>
          <p:cNvSpPr txBox="1">
            <a:spLocks noChangeArrowheads="1"/>
          </p:cNvSpPr>
          <p:nvPr/>
        </p:nvSpPr>
        <p:spPr bwMode="auto">
          <a:xfrm>
            <a:off x="656495" y="5870063"/>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800 000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....ha  </a:t>
            </a:r>
            <a:endParaRPr lang="en-US" b="0" dirty="0">
              <a:solidFill>
                <a:schemeClr val="bg1"/>
              </a:solidFill>
              <a:effectLst/>
              <a:latin typeface="Arial" pitchFamily="34" charset="0"/>
              <a:cs typeface="Arial" pitchFamily="34" charset="0"/>
            </a:endParaRPr>
          </a:p>
        </p:txBody>
      </p:sp>
      <p:sp>
        <p:nvSpPr>
          <p:cNvPr id="44" name="Rectangle 5"/>
          <p:cNvSpPr txBox="1">
            <a:spLocks noChangeArrowheads="1"/>
          </p:cNvSpPr>
          <p:nvPr/>
        </p:nvSpPr>
        <p:spPr bwMode="auto">
          <a:xfrm>
            <a:off x="6372079" y="5108875"/>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1 800 ha  =   </a:t>
            </a:r>
            <a:r>
              <a:rPr lang="en-US" b="0" dirty="0" smtClean="0">
                <a:solidFill>
                  <a:schemeClr val="bg1"/>
                </a:solidFill>
                <a:effectLst/>
                <a:latin typeface="Arial" pitchFamily="34" charset="0"/>
                <a:cs typeface="Arial" pitchFamily="34" charset="0"/>
              </a:rPr>
              <a:t>.... km</a:t>
            </a:r>
            <a:r>
              <a:rPr lang="en-US" b="0" baseline="30000" dirty="0" smtClean="0">
                <a:solidFill>
                  <a:schemeClr val="bg1"/>
                </a:solidFill>
                <a:effectLst/>
                <a:latin typeface="Arial" pitchFamily="34" charset="0"/>
                <a:cs typeface="Arial" pitchFamily="34" charset="0"/>
              </a:rPr>
              <a:t>2</a:t>
            </a:r>
            <a:endParaRPr lang="en-US" b="0" dirty="0">
              <a:solidFill>
                <a:schemeClr val="bg1"/>
              </a:solidFill>
              <a:effectLst/>
              <a:latin typeface="Arial" pitchFamily="34" charset="0"/>
              <a:cs typeface="Arial" pitchFamily="34" charset="0"/>
            </a:endParaRPr>
          </a:p>
        </p:txBody>
      </p:sp>
      <p:sp>
        <p:nvSpPr>
          <p:cNvPr id="46" name="Rectangle 5"/>
          <p:cNvSpPr txBox="1">
            <a:spLocks noChangeArrowheads="1"/>
          </p:cNvSpPr>
          <p:nvPr/>
        </p:nvSpPr>
        <p:spPr bwMode="auto">
          <a:xfrm>
            <a:off x="6126746" y="5946263"/>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27 000 ha =    </a:t>
            </a:r>
            <a:r>
              <a:rPr lang="en-US" b="0" dirty="0" smtClean="0">
                <a:solidFill>
                  <a:schemeClr val="bg1"/>
                </a:solidFill>
                <a:effectLst/>
                <a:latin typeface="Arial" pitchFamily="34" charset="0"/>
                <a:cs typeface="Arial" pitchFamily="34" charset="0"/>
              </a:rPr>
              <a:t>.... km</a:t>
            </a:r>
            <a:r>
              <a:rPr lang="en-US" b="0" baseline="30000" dirty="0" smtClean="0">
                <a:solidFill>
                  <a:schemeClr val="bg1"/>
                </a:solidFill>
                <a:effectLst/>
                <a:latin typeface="Arial" pitchFamily="34" charset="0"/>
                <a:cs typeface="Arial" pitchFamily="34" charset="0"/>
              </a:rPr>
              <a:t>2</a:t>
            </a:r>
            <a:endParaRPr lang="en-US" b="0" dirty="0">
              <a:solidFill>
                <a:schemeClr val="bg1"/>
              </a:solidFill>
              <a:effectLst/>
              <a:latin typeface="Arial" pitchFamily="34" charset="0"/>
              <a:cs typeface="Arial" pitchFamily="34" charset="0"/>
            </a:endParaRPr>
          </a:p>
        </p:txBody>
      </p:sp>
      <p:sp>
        <p:nvSpPr>
          <p:cNvPr id="4" name="Rectangle 3"/>
          <p:cNvSpPr/>
          <p:nvPr/>
        </p:nvSpPr>
        <p:spPr>
          <a:xfrm>
            <a:off x="175835" y="1051886"/>
            <a:ext cx="4743412"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8" name="Rectangle 37"/>
          <p:cNvSpPr/>
          <p:nvPr/>
        </p:nvSpPr>
        <p:spPr>
          <a:xfrm>
            <a:off x="5882561" y="714041"/>
            <a:ext cx="5746731" cy="1992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Rectangle 38"/>
          <p:cNvSpPr/>
          <p:nvPr/>
        </p:nvSpPr>
        <p:spPr>
          <a:xfrm>
            <a:off x="175837" y="5108871"/>
            <a:ext cx="5516724"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998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304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a:extLst>
              <a:ext uri="{FF2B5EF4-FFF2-40B4-BE49-F238E27FC236}">
                <a16:creationId xmlns:a16="http://schemas.microsoft.com/office/drawing/2014/main" xmlns="" id="{98B5B3B2-061E-497A-80C3-288E452DA3DB}"/>
              </a:ext>
            </a:extLst>
          </p:cNvPr>
          <p:cNvPicPr>
            <a:picLocks noChangeAspect="1"/>
          </p:cNvPicPr>
          <p:nvPr/>
        </p:nvPicPr>
        <p:blipFill>
          <a:blip r:embed="rId5"/>
          <a:stretch>
            <a:fillRect/>
          </a:stretch>
        </p:blipFill>
        <p:spPr>
          <a:xfrm>
            <a:off x="-170764" y="-86920"/>
            <a:ext cx="12362764" cy="6627303"/>
          </a:xfrm>
          <a:prstGeom prst="rect">
            <a:avLst/>
          </a:prstGeom>
        </p:spPr>
      </p:pic>
      <p:sp>
        <p:nvSpPr>
          <p:cNvPr id="6" name="Rectangle 5">
            <a:extLst>
              <a:ext uri="{FF2B5EF4-FFF2-40B4-BE49-F238E27FC236}">
                <a16:creationId xmlns:a16="http://schemas.microsoft.com/office/drawing/2014/main" xmlns="" id="{8B62E197-F0DB-4098-9AA4-0C78A50BD3D3}"/>
              </a:ext>
            </a:extLst>
          </p:cNvPr>
          <p:cNvSpPr/>
          <p:nvPr/>
        </p:nvSpPr>
        <p:spPr>
          <a:xfrm>
            <a:off x="4212445" y="2411123"/>
            <a:ext cx="3248004" cy="815608"/>
          </a:xfrm>
          <a:prstGeom prst="rect">
            <a:avLst/>
          </a:prstGeom>
          <a:noFill/>
        </p:spPr>
        <p:txBody>
          <a:bodyPr wrap="none" lIns="91440" tIns="45720" rIns="91440" bIns="45720">
            <a:spAutoFit/>
          </a:bodyPr>
          <a:lstStyle/>
          <a:p>
            <a:pPr algn="ctr"/>
            <a:r>
              <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a:t>
            </a:r>
            <a:r>
              <a:rPr lang="en-US" sz="4700" b="1" dirty="0" smtClean="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CHƠI</a:t>
            </a:r>
            <a:endPar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
        <p:nvSpPr>
          <p:cNvPr id="5" name="Rectangle 4">
            <a:extLst>
              <a:ext uri="{FF2B5EF4-FFF2-40B4-BE49-F238E27FC236}">
                <a16:creationId xmlns="" xmlns:a16="http://schemas.microsoft.com/office/drawing/2014/main" id="{68CCCB1E-5D6D-4B1D-94ED-906BCD4A2D0C}"/>
              </a:ext>
            </a:extLst>
          </p:cNvPr>
          <p:cNvSpPr/>
          <p:nvPr/>
        </p:nvSpPr>
        <p:spPr>
          <a:xfrm>
            <a:off x="2522483" y="3876834"/>
            <a:ext cx="7204842" cy="1136600"/>
          </a:xfrm>
          <a:prstGeom prst="rect">
            <a:avLst/>
          </a:prstGeom>
          <a:noFill/>
          <a:ln w="12700" cap="flat" cmpd="sng" algn="ctr">
            <a:noFill/>
            <a:prstDash val="solid"/>
            <a:miter lim="800000"/>
          </a:ln>
          <a:effectLst/>
        </p:spPr>
        <p:txBody>
          <a:bodyPr rtlCol="0" anchor="ctr">
            <a:prstTxWarp prst="textChevron">
              <a:avLst/>
            </a:prstTxWarp>
          </a:bodyPr>
          <a:lstStyle/>
          <a:p>
            <a:pPr algn="ctr">
              <a:defRPr/>
            </a:pPr>
            <a:endParaRPr kumimoji="0" lang="en-US" sz="9600" b="1" i="0" u="none" strike="noStrike" kern="0" cap="none" spc="50" normalizeH="0" baseline="0" noProof="0" dirty="0">
              <a:ln w="28575" cmpd="sng">
                <a:solidFill>
                  <a:prstClr val="black">
                    <a:lumMod val="95000"/>
                    <a:lumOff val="5000"/>
                  </a:prstClr>
                </a:solidFill>
                <a:prstDash val="solid"/>
              </a:ln>
              <a:solidFill>
                <a:srgbClr val="FFFF00"/>
              </a:solidFill>
              <a:effectLst>
                <a:glow rad="38100">
                  <a:srgbClr val="4472C4">
                    <a:alpha val="40000"/>
                  </a:srgbClr>
                </a:glow>
              </a:effectLst>
              <a:uLnTx/>
              <a:uFillTx/>
              <a:latin typeface="Bernard MT Condensed" pitchFamily="18"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 xmlns:a16="http://schemas.microsoft.com/office/drawing/2014/main" id="{58F1B8D9-12AD-4902-A8F0-05E43220C88A}"/>
              </a:ext>
            </a:extLst>
          </p:cNvPr>
          <p:cNvSpPr/>
          <p:nvPr/>
        </p:nvSpPr>
        <p:spPr>
          <a:xfrm>
            <a:off x="1261241" y="3673629"/>
            <a:ext cx="9270125" cy="646331"/>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rgbClr val="FFFF00"/>
                </a:solidFill>
                <a:latin typeface="UTM Avo" panose="02040603050506020204" pitchFamily="18" charset="0"/>
              </a:rPr>
              <a:t>TRUYỀN ĐIỆN</a:t>
            </a:r>
            <a:endParaRPr lang="en-US" sz="3600" b="1" cap="none" spc="0" dirty="0">
              <a:ln w="22225">
                <a:solidFill>
                  <a:schemeClr val="accent2"/>
                </a:solidFill>
                <a:prstDash val="solid"/>
              </a:ln>
              <a:solidFill>
                <a:srgbClr val="FFFF00"/>
              </a:solidFill>
              <a:effectLst/>
              <a:latin typeface="UTM Avo" panose="02040603050506020204" pitchFamily="18" charset="0"/>
            </a:endParaRPr>
          </a:p>
        </p:txBody>
      </p:sp>
      <p:pic>
        <p:nvPicPr>
          <p:cNvPr id="2" name="Bản-ghi-Mới-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6566" y="2209327"/>
            <a:ext cx="609600" cy="609600"/>
          </a:xfrm>
          <a:prstGeom prst="rect">
            <a:avLst/>
          </a:prstGeom>
        </p:spPr>
      </p:pic>
    </p:spTree>
    <p:extLst>
      <p:ext uri="{BB962C8B-B14F-4D97-AF65-F5344CB8AC3E}">
        <p14:creationId xmlns:p14="http://schemas.microsoft.com/office/powerpoint/2010/main" val="1163857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56" presetClass="entr" presetSubtype="0" fill="hold" grpId="0" nodeType="withEffect" nodePh="1">
                                  <p:stCondLst>
                                    <p:cond delay="0"/>
                                  </p:stCondLst>
                                  <p:endCondLst>
                                    <p:cond evt="begin" delay="0">
                                      <p:tn val="11"/>
                                    </p:cond>
                                  </p:end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par>
                          <p:cTn id="17" fill="hold">
                            <p:stCondLst>
                              <p:cond delay="1700"/>
                            </p:stCondLst>
                            <p:childTnLst>
                              <p:par>
                                <p:cTn id="18" presetID="32" presetClass="emph" presetSubtype="0" repeatCount="indefinite" fill="hold" grpId="1" nodeType="afterEffect" nodePh="1">
                                  <p:stCondLst>
                                    <p:cond delay="0"/>
                                  </p:stCondLst>
                                  <p:endCondLst>
                                    <p:cond evt="begin" delay="0">
                                      <p:tn val="18"/>
                                    </p:cond>
                                  </p:endCondLst>
                                  <p:iterate type="lt">
                                    <p:tmPct val="0"/>
                                  </p:iterate>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par>
                          <p:cTn id="24" fill="hold">
                            <p:stCondLst>
                              <p:cond delay="2450"/>
                            </p:stCondLst>
                            <p:childTnLst>
                              <p:par>
                                <p:cTn id="25" presetID="38" presetClass="entr" presetSubtype="0" accel="50000" fill="hold" grpId="0" nodeType="afterEffect">
                                  <p:stCondLst>
                                    <p:cond delay="0"/>
                                  </p:stCondLst>
                                  <p:iterate type="wd">
                                    <p:tmPct val="50000"/>
                                  </p:iterate>
                                  <p:childTnLst>
                                    <p:set>
                                      <p:cBhvr>
                                        <p:cTn id="26" dur="1" fill="hold">
                                          <p:stCondLst>
                                            <p:cond delay="0"/>
                                          </p:stCondLst>
                                        </p:cTn>
                                        <p:tgtEl>
                                          <p:spTgt spid="7"/>
                                        </p:tgtEl>
                                        <p:attrNameLst>
                                          <p:attrName>style.visibility</p:attrName>
                                        </p:attrNameLst>
                                      </p:cBhvr>
                                      <p:to>
                                        <p:strVal val="visible"/>
                                      </p:to>
                                    </p:set>
                                    <p:set>
                                      <p:cBhvr>
                                        <p:cTn id="27" dur="455" fill="hold">
                                          <p:stCondLst>
                                            <p:cond delay="0"/>
                                          </p:stCondLst>
                                        </p:cTn>
                                        <p:tgtEl>
                                          <p:spTgt spid="7"/>
                                        </p:tgtEl>
                                        <p:attrNameLst>
                                          <p:attrName>style.rotation</p:attrName>
                                        </p:attrNameLst>
                                      </p:cBhvr>
                                      <p:to>
                                        <p:strVal val="-45.0"/>
                                      </p:to>
                                    </p:set>
                                    <p:anim calcmode="lin" valueType="num">
                                      <p:cBhvr>
                                        <p:cTn id="2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3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32" fill="hold">
                            <p:stCondLst>
                              <p:cond delay="3950"/>
                            </p:stCondLst>
                            <p:childTnLst>
                              <p:par>
                                <p:cTn id="33" presetID="21" presetClass="emph" presetSubtype="0" repeatCount="indefinite" fill="hold" grpId="1" nodeType="afterEffect">
                                  <p:stCondLst>
                                    <p:cond delay="0"/>
                                  </p:stCondLst>
                                  <p:iterate type="wd">
                                    <p:tmPct val="0"/>
                                  </p:iterate>
                                  <p:childTnLst>
                                    <p:animClr clrSpc="hsl" dir="cw">
                                      <p:cBhvr override="childStyle">
                                        <p:cTn id="34" dur="500" fill="hold"/>
                                        <p:tgtEl>
                                          <p:spTgt spid="7"/>
                                        </p:tgtEl>
                                        <p:attrNameLst>
                                          <p:attrName>style.color</p:attrName>
                                        </p:attrNameLst>
                                      </p:cBhvr>
                                      <p:by>
                                        <p:hsl h="7200000" s="0" l="0"/>
                                      </p:by>
                                    </p:animClr>
                                    <p:animClr clrSpc="hsl" dir="cw">
                                      <p:cBhvr>
                                        <p:cTn id="35" dur="500" fill="hold"/>
                                        <p:tgtEl>
                                          <p:spTgt spid="7"/>
                                        </p:tgtEl>
                                        <p:attrNameLst>
                                          <p:attrName>fillcolor</p:attrName>
                                        </p:attrNameLst>
                                      </p:cBhvr>
                                      <p:by>
                                        <p:hsl h="7200000" s="0" l="0"/>
                                      </p:by>
                                    </p:animClr>
                                    <p:animClr clrSpc="hsl" dir="cw">
                                      <p:cBhvr>
                                        <p:cTn id="36" dur="500" fill="hold"/>
                                        <p:tgtEl>
                                          <p:spTgt spid="7"/>
                                        </p:tgtEl>
                                        <p:attrNameLst>
                                          <p:attrName>stroke.color</p:attrName>
                                        </p:attrNameLst>
                                      </p:cBhvr>
                                      <p:by>
                                        <p:hsl h="7200000" s="0" l="0"/>
                                      </p:by>
                                    </p:animClr>
                                    <p:set>
                                      <p:cBhvr>
                                        <p:cTn id="37" dur="500" fill="hold"/>
                                        <p:tgtEl>
                                          <p:spTgt spid="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52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6" grpId="0"/>
      <p:bldP spid="5" grpId="0"/>
      <p:bldP spid="5"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 Vector trẻ em vui chơi - file vector - Kho Stock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1066800" y="1828801"/>
            <a:ext cx="10668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6600" b="1">
                <a:latin typeface="Arial" charset="0"/>
                <a:cs typeface="Arial" charset="0"/>
              </a:rPr>
              <a:t>HOẠT ĐỘNG MỞ ĐẦU</a:t>
            </a:r>
          </a:p>
        </p:txBody>
      </p:sp>
    </p:spTree>
    <p:custDataLst>
      <p:tags r:id="rId1"/>
    </p:custDataLst>
    <p:extLst>
      <p:ext uri="{BB962C8B-B14F-4D97-AF65-F5344CB8AC3E}">
        <p14:creationId xmlns:p14="http://schemas.microsoft.com/office/powerpoint/2010/main" val="256362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934"/>
            <a:ext cx="12192000" cy="6858000"/>
          </a:xfrm>
          <a:prstGeom prst="rect">
            <a:avLst/>
          </a:prstGeom>
          <a:solidFill>
            <a:srgbClr val="003300"/>
          </a:solidFill>
          <a:ln w="76200"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5"/>
          <p:cNvSpPr txBox="1">
            <a:spLocks noChangeArrowheads="1"/>
          </p:cNvSpPr>
          <p:nvPr/>
        </p:nvSpPr>
        <p:spPr bwMode="auto">
          <a:xfrm>
            <a:off x="0" y="63934"/>
            <a:ext cx="10972800"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b="0" dirty="0">
                <a:solidFill>
                  <a:srgbClr val="00FFFF"/>
                </a:solidFill>
                <a:effectLst/>
                <a:latin typeface="Arial" pitchFamily="34" charset="0"/>
                <a:cs typeface="Arial" pitchFamily="34" charset="0"/>
                <a:sym typeface="Wingdings"/>
              </a:rPr>
              <a:t> </a:t>
            </a:r>
            <a:r>
              <a:rPr lang="en-US" sz="3600" b="0" dirty="0">
                <a:solidFill>
                  <a:srgbClr val="00FFFF"/>
                </a:solidFill>
                <a:effectLst/>
                <a:latin typeface="Arial" pitchFamily="34" charset="0"/>
                <a:cs typeface="Arial" pitchFamily="34" charset="0"/>
                <a:sym typeface="Wingdings"/>
              </a:rPr>
              <a: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Viết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số</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thích</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hợp</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vào</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chỗ</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chấm</a:t>
            </a:r>
            <a:r>
              <a:rPr lang="en-US" b="0" dirty="0">
                <a:solidFill>
                  <a:srgbClr val="00FFFF"/>
                </a:solidFill>
                <a:effectLst/>
                <a:latin typeface="Arial" pitchFamily="34" charset="0"/>
                <a:cs typeface="Arial" pitchFamily="34" charset="0"/>
                <a:sym typeface="Wingdings"/>
              </a:rPr>
              <a:t>: </a:t>
            </a:r>
            <a:endParaRPr lang="en-US" b="0" dirty="0">
              <a:solidFill>
                <a:srgbClr val="00FFFF"/>
              </a:solidFill>
              <a:effectLst/>
              <a:latin typeface="Arial" pitchFamily="34" charset="0"/>
              <a:cs typeface="Arial" pitchFamily="34" charset="0"/>
            </a:endParaRPr>
          </a:p>
        </p:txBody>
      </p:sp>
      <p:sp>
        <p:nvSpPr>
          <p:cNvPr id="23" name="Rectangle 5"/>
          <p:cNvSpPr txBox="1">
            <a:spLocks noChangeArrowheads="1"/>
          </p:cNvSpPr>
          <p:nvPr/>
        </p:nvSpPr>
        <p:spPr bwMode="auto">
          <a:xfrm>
            <a:off x="892572" y="1051890"/>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4ha =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sp>
        <p:nvSpPr>
          <p:cNvPr id="11" name="Rectangle 5"/>
          <p:cNvSpPr txBox="1">
            <a:spLocks noChangeArrowheads="1"/>
          </p:cNvSpPr>
          <p:nvPr/>
        </p:nvSpPr>
        <p:spPr bwMode="auto">
          <a:xfrm>
            <a:off x="32353" y="1054986"/>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b="0" dirty="0">
                <a:solidFill>
                  <a:srgbClr val="00FFFF"/>
                </a:solidFill>
                <a:effectLst/>
                <a:latin typeface="Arial" pitchFamily="34" charset="0"/>
                <a:cs typeface="Arial" pitchFamily="34" charset="0"/>
                <a:sym typeface="Wingdings"/>
              </a:rPr>
              <a:t>a)</a:t>
            </a:r>
            <a:endParaRPr lang="en-US" sz="2800" b="0" dirty="0">
              <a:solidFill>
                <a:srgbClr val="00FFFF"/>
              </a:solidFill>
              <a:effectLst/>
              <a:latin typeface="Arial" pitchFamily="34" charset="0"/>
              <a:cs typeface="Arial" pitchFamily="34" charset="0"/>
            </a:endParaRPr>
          </a:p>
        </p:txBody>
      </p:sp>
      <p:sp>
        <p:nvSpPr>
          <p:cNvPr id="14" name="Rectangle 5"/>
          <p:cNvSpPr txBox="1">
            <a:spLocks noChangeArrowheads="1"/>
          </p:cNvSpPr>
          <p:nvPr/>
        </p:nvSpPr>
        <p:spPr bwMode="auto">
          <a:xfrm>
            <a:off x="838383" y="1890090"/>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20ha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sp>
        <p:nvSpPr>
          <p:cNvPr id="19" name="Rectangle 5"/>
          <p:cNvSpPr txBox="1">
            <a:spLocks noChangeArrowheads="1"/>
          </p:cNvSpPr>
          <p:nvPr/>
        </p:nvSpPr>
        <p:spPr bwMode="auto">
          <a:xfrm>
            <a:off x="380013" y="2826385"/>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1km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sp>
        <p:nvSpPr>
          <p:cNvPr id="26" name="Rectangle 5"/>
          <p:cNvSpPr txBox="1">
            <a:spLocks noChangeArrowheads="1"/>
          </p:cNvSpPr>
          <p:nvPr/>
        </p:nvSpPr>
        <p:spPr bwMode="auto">
          <a:xfrm>
            <a:off x="380013" y="3492934"/>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15km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240955344"/>
              </p:ext>
            </p:extLst>
          </p:nvPr>
        </p:nvGraphicFramePr>
        <p:xfrm>
          <a:off x="6327220" y="623770"/>
          <a:ext cx="4668243" cy="1121664"/>
        </p:xfrm>
        <a:graphic>
          <a:graphicData uri="http://schemas.openxmlformats.org/drawingml/2006/table">
            <a:tbl>
              <a:tblPr firstRow="1" firstCol="1" bandRow="1">
                <a:tableStyleId>{5C22544A-7EE6-4342-B048-85BDC9FD1C3A}</a:tableStyleId>
              </a:tblPr>
              <a:tblGrid>
                <a:gridCol w="474084">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3374895">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ha</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smtClean="0">
                          <a:solidFill>
                            <a:schemeClr val="bg1"/>
                          </a:solidFill>
                          <a:effectLst/>
                          <a:latin typeface="Arial" pitchFamily="34" charset="0"/>
                          <a:ea typeface="Arial"/>
                          <a:cs typeface="Arial" pitchFamily="34" charset="0"/>
                        </a:rPr>
                        <a:t>=   ..........   m</a:t>
                      </a:r>
                      <a:r>
                        <a:rPr lang="en-US" sz="3200" b="0" baseline="30000" dirty="0" smtClean="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306080551"/>
              </p:ext>
            </p:extLst>
          </p:nvPr>
        </p:nvGraphicFramePr>
        <p:xfrm>
          <a:off x="6341783" y="1538170"/>
          <a:ext cx="4640238" cy="1121664"/>
        </p:xfrm>
        <a:graphic>
          <a:graphicData uri="http://schemas.openxmlformats.org/drawingml/2006/table">
            <a:tbl>
              <a:tblPr firstRow="1" firstCol="1" bandRow="1">
                <a:tableStyleId>{5C22544A-7EE6-4342-B048-85BDC9FD1C3A}</a:tableStyleId>
              </a:tblPr>
              <a:tblGrid>
                <a:gridCol w="1139695">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ha</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   ...... m</a:t>
                      </a:r>
                      <a:r>
                        <a:rPr lang="en-US" sz="3200" b="0" baseline="30000" dirty="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100</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437100408"/>
              </p:ext>
            </p:extLst>
          </p:nvPr>
        </p:nvGraphicFramePr>
        <p:xfrm>
          <a:off x="6096003" y="2604970"/>
          <a:ext cx="4980207" cy="1121664"/>
        </p:xfrm>
        <a:graphic>
          <a:graphicData uri="http://schemas.openxmlformats.org/drawingml/2006/table">
            <a:tbl>
              <a:tblPr firstRow="1" firstCol="1" bandRow="1">
                <a:tableStyleId>{5C22544A-7EE6-4342-B048-85BDC9FD1C3A}</a:tableStyleId>
              </a:tblPr>
              <a:tblGrid>
                <a:gridCol w="1139695">
                  <a:extLst>
                    <a:ext uri="{9D8B030D-6E8A-4147-A177-3AD203B41FA5}">
                      <a16:colId xmlns:a16="http://schemas.microsoft.com/office/drawing/2014/main" xmlns="" val="20000"/>
                    </a:ext>
                  </a:extLst>
                </a:gridCol>
                <a:gridCol w="1159233">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km</a:t>
                      </a:r>
                      <a:r>
                        <a:rPr lang="en-US" sz="3200" b="0" baseline="3000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a:solidFill>
                            <a:schemeClr val="bg1"/>
                          </a:solidFill>
                          <a:effectLst/>
                          <a:latin typeface="Arial" pitchFamily="34" charset="0"/>
                          <a:ea typeface="Arial"/>
                          <a:cs typeface="Arial" pitchFamily="34" charset="0"/>
                        </a:rPr>
                        <a:t>=   ...... ha</a:t>
                      </a:r>
                      <a:r>
                        <a:rPr lang="en-US" sz="3200" b="0" baseline="30000">
                          <a:solidFill>
                            <a:schemeClr val="bg1"/>
                          </a:solidFill>
                          <a:effectLst/>
                          <a:latin typeface="Arial" pitchFamily="34" charset="0"/>
                          <a:ea typeface="Arial"/>
                          <a:cs typeface="Arial" pitchFamily="34" charset="0"/>
                        </a:rPr>
                        <a:t> </a:t>
                      </a:r>
                      <a:endParaRPr lang="vi-VN" sz="3200" b="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10</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436125548"/>
              </p:ext>
            </p:extLst>
          </p:nvPr>
        </p:nvGraphicFramePr>
        <p:xfrm>
          <a:off x="6376085" y="3595570"/>
          <a:ext cx="4425315" cy="1121664"/>
        </p:xfrm>
        <a:graphic>
          <a:graphicData uri="http://schemas.openxmlformats.org/drawingml/2006/table">
            <a:tbl>
              <a:tblPr firstRow="1" firstCol="1" bandRow="1">
                <a:tableStyleId>{5C22544A-7EE6-4342-B048-85BDC9FD1C3A}</a:tableStyleId>
              </a:tblPr>
              <a:tblGrid>
                <a:gridCol w="584803">
                  <a:extLst>
                    <a:ext uri="{9D8B030D-6E8A-4147-A177-3AD203B41FA5}">
                      <a16:colId xmlns:a16="http://schemas.microsoft.com/office/drawing/2014/main" xmlns="" val="20000"/>
                    </a:ext>
                  </a:extLst>
                </a:gridCol>
                <a:gridCol w="1159233">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3</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km</a:t>
                      </a:r>
                      <a:r>
                        <a:rPr lang="en-US" sz="3200" b="0" baseline="3000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a:solidFill>
                            <a:schemeClr val="bg1"/>
                          </a:solidFill>
                          <a:effectLst/>
                          <a:latin typeface="Arial" pitchFamily="34" charset="0"/>
                          <a:ea typeface="Arial"/>
                          <a:cs typeface="Arial" pitchFamily="34" charset="0"/>
                        </a:rPr>
                        <a:t>=   ...... ha</a:t>
                      </a:r>
                      <a:r>
                        <a:rPr lang="en-US" sz="3200" b="0" baseline="30000" dirty="0">
                          <a:solidFill>
                            <a:schemeClr val="bg1"/>
                          </a:solidFill>
                          <a:effectLst/>
                          <a:latin typeface="Arial" pitchFamily="34" charset="0"/>
                          <a:ea typeface="Arial"/>
                          <a:cs typeface="Arial" pitchFamily="34" charset="0"/>
                        </a:rPr>
                        <a:t>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4</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sp>
        <p:nvSpPr>
          <p:cNvPr id="25" name="Rectangle 5"/>
          <p:cNvSpPr txBox="1">
            <a:spLocks noChangeArrowheads="1"/>
          </p:cNvSpPr>
          <p:nvPr/>
        </p:nvSpPr>
        <p:spPr bwMode="auto">
          <a:xfrm>
            <a:off x="892572" y="5072220"/>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60 000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sp>
        <p:nvSpPr>
          <p:cNvPr id="37" name="Rectangle 5"/>
          <p:cNvSpPr txBox="1">
            <a:spLocks noChangeArrowheads="1"/>
          </p:cNvSpPr>
          <p:nvPr/>
        </p:nvSpPr>
        <p:spPr bwMode="auto">
          <a:xfrm>
            <a:off x="162500" y="5145582"/>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dirty="0">
                <a:solidFill>
                  <a:srgbClr val="00FFFF"/>
                </a:solidFill>
                <a:effectLst/>
                <a:latin typeface="Arial" pitchFamily="34" charset="0"/>
                <a:cs typeface="Arial" pitchFamily="34" charset="0"/>
                <a:sym typeface="Wingdings"/>
              </a:rPr>
              <a:t>b</a:t>
            </a:r>
            <a:r>
              <a:rPr lang="en-US" b="0" dirty="0" smtClean="0">
                <a:solidFill>
                  <a:srgbClr val="00FFFF"/>
                </a:solidFill>
                <a:effectLst/>
                <a:latin typeface="Arial" pitchFamily="34" charset="0"/>
                <a:cs typeface="Arial" pitchFamily="34" charset="0"/>
                <a:sym typeface="Wingdings"/>
              </a:rPr>
              <a:t>)</a:t>
            </a:r>
            <a:endParaRPr lang="en-US" sz="2800" b="0" dirty="0">
              <a:solidFill>
                <a:srgbClr val="00FFFF"/>
              </a:solidFill>
              <a:effectLst/>
              <a:latin typeface="Arial" pitchFamily="34" charset="0"/>
              <a:cs typeface="Arial" pitchFamily="34" charset="0"/>
            </a:endParaRPr>
          </a:p>
        </p:txBody>
      </p:sp>
      <p:sp>
        <p:nvSpPr>
          <p:cNvPr id="42" name="Rectangle 5"/>
          <p:cNvSpPr txBox="1">
            <a:spLocks noChangeArrowheads="1"/>
          </p:cNvSpPr>
          <p:nvPr/>
        </p:nvSpPr>
        <p:spPr bwMode="auto">
          <a:xfrm>
            <a:off x="656495" y="5870063"/>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800 000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....ha  </a:t>
            </a:r>
            <a:endParaRPr lang="en-US" b="0" dirty="0">
              <a:solidFill>
                <a:schemeClr val="bg1"/>
              </a:solidFill>
              <a:effectLst/>
              <a:latin typeface="Arial" pitchFamily="34" charset="0"/>
              <a:cs typeface="Arial" pitchFamily="34" charset="0"/>
            </a:endParaRPr>
          </a:p>
        </p:txBody>
      </p:sp>
      <p:sp>
        <p:nvSpPr>
          <p:cNvPr id="44" name="Rectangle 5"/>
          <p:cNvSpPr txBox="1">
            <a:spLocks noChangeArrowheads="1"/>
          </p:cNvSpPr>
          <p:nvPr/>
        </p:nvSpPr>
        <p:spPr bwMode="auto">
          <a:xfrm>
            <a:off x="6372079" y="5108875"/>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1 800 ha  =   </a:t>
            </a:r>
            <a:r>
              <a:rPr lang="en-US" b="0" dirty="0" smtClean="0">
                <a:solidFill>
                  <a:schemeClr val="bg1"/>
                </a:solidFill>
                <a:effectLst/>
                <a:latin typeface="Arial" pitchFamily="34" charset="0"/>
                <a:cs typeface="Arial" pitchFamily="34" charset="0"/>
              </a:rPr>
              <a:t>.... km</a:t>
            </a:r>
            <a:r>
              <a:rPr lang="en-US" b="0" baseline="30000" dirty="0" smtClean="0">
                <a:solidFill>
                  <a:schemeClr val="bg1"/>
                </a:solidFill>
                <a:effectLst/>
                <a:latin typeface="Arial" pitchFamily="34" charset="0"/>
                <a:cs typeface="Arial" pitchFamily="34" charset="0"/>
              </a:rPr>
              <a:t>2</a:t>
            </a:r>
            <a:endParaRPr lang="en-US" b="0" dirty="0">
              <a:solidFill>
                <a:schemeClr val="bg1"/>
              </a:solidFill>
              <a:effectLst/>
              <a:latin typeface="Arial" pitchFamily="34" charset="0"/>
              <a:cs typeface="Arial" pitchFamily="34" charset="0"/>
            </a:endParaRPr>
          </a:p>
        </p:txBody>
      </p:sp>
      <p:sp>
        <p:nvSpPr>
          <p:cNvPr id="46" name="Rectangle 5"/>
          <p:cNvSpPr txBox="1">
            <a:spLocks noChangeArrowheads="1"/>
          </p:cNvSpPr>
          <p:nvPr/>
        </p:nvSpPr>
        <p:spPr bwMode="auto">
          <a:xfrm>
            <a:off x="6126746" y="5946263"/>
            <a:ext cx="5502548"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27 000 ha =    </a:t>
            </a:r>
            <a:r>
              <a:rPr lang="en-US" b="0" dirty="0" smtClean="0">
                <a:solidFill>
                  <a:schemeClr val="bg1"/>
                </a:solidFill>
                <a:effectLst/>
                <a:latin typeface="Arial" pitchFamily="34" charset="0"/>
                <a:cs typeface="Arial" pitchFamily="34" charset="0"/>
              </a:rPr>
              <a:t>.... km</a:t>
            </a:r>
            <a:r>
              <a:rPr lang="en-US" b="0" baseline="30000" dirty="0" smtClean="0">
                <a:solidFill>
                  <a:schemeClr val="bg1"/>
                </a:solidFill>
                <a:effectLst/>
                <a:latin typeface="Arial" pitchFamily="34" charset="0"/>
                <a:cs typeface="Arial" pitchFamily="34" charset="0"/>
              </a:rPr>
              <a:t>2</a:t>
            </a:r>
            <a:endParaRPr lang="en-US" b="0" dirty="0">
              <a:solidFill>
                <a:schemeClr val="bg1"/>
              </a:solidFill>
              <a:effectLst/>
              <a:latin typeface="Arial" pitchFamily="34" charset="0"/>
              <a:cs typeface="Arial" pitchFamily="34" charset="0"/>
            </a:endParaRPr>
          </a:p>
        </p:txBody>
      </p:sp>
      <p:sp>
        <p:nvSpPr>
          <p:cNvPr id="4" name="Rectangle 3"/>
          <p:cNvSpPr/>
          <p:nvPr/>
        </p:nvSpPr>
        <p:spPr>
          <a:xfrm>
            <a:off x="175835" y="1051886"/>
            <a:ext cx="4743412"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8" name="Rectangle 37"/>
          <p:cNvSpPr/>
          <p:nvPr/>
        </p:nvSpPr>
        <p:spPr>
          <a:xfrm>
            <a:off x="5882561" y="714041"/>
            <a:ext cx="5746731" cy="1992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Rectangle 38"/>
          <p:cNvSpPr/>
          <p:nvPr/>
        </p:nvSpPr>
        <p:spPr>
          <a:xfrm>
            <a:off x="175837" y="5108871"/>
            <a:ext cx="5516724"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309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43" y="0"/>
            <a:ext cx="12192000" cy="6858000"/>
          </a:xfrm>
          <a:prstGeom prst="rect">
            <a:avLst/>
          </a:prstGeom>
          <a:solidFill>
            <a:srgbClr val="003300"/>
          </a:solidFill>
          <a:ln w="76200"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5"/>
          <p:cNvSpPr txBox="1">
            <a:spLocks noChangeArrowheads="1"/>
          </p:cNvSpPr>
          <p:nvPr/>
        </p:nvSpPr>
        <p:spPr bwMode="auto">
          <a:xfrm>
            <a:off x="0" y="63934"/>
            <a:ext cx="10972800"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b="0" dirty="0">
                <a:solidFill>
                  <a:srgbClr val="00FFFF"/>
                </a:solidFill>
                <a:effectLst/>
                <a:latin typeface="Arial" pitchFamily="34" charset="0"/>
                <a:cs typeface="Arial" pitchFamily="34" charset="0"/>
                <a:sym typeface="Wingdings"/>
              </a:rPr>
              <a:t> </a:t>
            </a:r>
            <a:r>
              <a:rPr lang="en-US" sz="3600" b="0" dirty="0">
                <a:solidFill>
                  <a:srgbClr val="00FFFF"/>
                </a:solidFill>
                <a:effectLst/>
                <a:latin typeface="Arial" pitchFamily="34" charset="0"/>
                <a:cs typeface="Arial" pitchFamily="34" charset="0"/>
                <a:sym typeface="Wingdings"/>
              </a:rPr>
              <a: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Viết</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số</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thích</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hợp</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vào</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chỗ</a:t>
            </a:r>
            <a:r>
              <a:rPr lang="en-US" b="0" dirty="0">
                <a:solidFill>
                  <a:srgbClr val="00FFFF"/>
                </a:solidFill>
                <a:effectLst/>
                <a:latin typeface="Arial" pitchFamily="34" charset="0"/>
                <a:cs typeface="Arial" pitchFamily="34" charset="0"/>
                <a:sym typeface="Wingdings"/>
              </a:rPr>
              <a:t> </a:t>
            </a:r>
            <a:r>
              <a:rPr lang="en-US" b="0" dirty="0" err="1">
                <a:solidFill>
                  <a:srgbClr val="00FFFF"/>
                </a:solidFill>
                <a:effectLst/>
                <a:latin typeface="Arial" pitchFamily="34" charset="0"/>
                <a:cs typeface="Arial" pitchFamily="34" charset="0"/>
                <a:sym typeface="Wingdings"/>
              </a:rPr>
              <a:t>chấm</a:t>
            </a:r>
            <a:r>
              <a:rPr lang="en-US" b="0" dirty="0">
                <a:solidFill>
                  <a:srgbClr val="00FFFF"/>
                </a:solidFill>
                <a:effectLst/>
                <a:latin typeface="Arial" pitchFamily="34" charset="0"/>
                <a:cs typeface="Arial" pitchFamily="34" charset="0"/>
                <a:sym typeface="Wingdings"/>
              </a:rPr>
              <a:t>: </a:t>
            </a:r>
            <a:endParaRPr lang="en-US" b="0" dirty="0">
              <a:solidFill>
                <a:srgbClr val="00FFFF"/>
              </a:solidFill>
              <a:effectLst/>
              <a:latin typeface="Arial" pitchFamily="34" charset="0"/>
              <a:cs typeface="Arial" pitchFamily="34" charset="0"/>
            </a:endParaRPr>
          </a:p>
        </p:txBody>
      </p:sp>
      <p:sp>
        <p:nvSpPr>
          <p:cNvPr id="23" name="Rectangle 5"/>
          <p:cNvSpPr txBox="1">
            <a:spLocks noChangeArrowheads="1"/>
          </p:cNvSpPr>
          <p:nvPr/>
        </p:nvSpPr>
        <p:spPr bwMode="auto">
          <a:xfrm>
            <a:off x="892572" y="1051890"/>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4ha =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sp>
        <p:nvSpPr>
          <p:cNvPr id="11" name="Rectangle 5"/>
          <p:cNvSpPr txBox="1">
            <a:spLocks noChangeArrowheads="1"/>
          </p:cNvSpPr>
          <p:nvPr/>
        </p:nvSpPr>
        <p:spPr bwMode="auto">
          <a:xfrm>
            <a:off x="134199" y="962553"/>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b="0" dirty="0">
                <a:solidFill>
                  <a:srgbClr val="00FFFF"/>
                </a:solidFill>
                <a:effectLst/>
                <a:latin typeface="Arial" pitchFamily="34" charset="0"/>
                <a:cs typeface="Arial" pitchFamily="34" charset="0"/>
                <a:sym typeface="Wingdings"/>
              </a:rPr>
              <a:t>a)</a:t>
            </a:r>
            <a:endParaRPr lang="en-US" sz="2800" b="0" dirty="0">
              <a:solidFill>
                <a:srgbClr val="00FFFF"/>
              </a:solidFill>
              <a:effectLst/>
              <a:latin typeface="Arial" pitchFamily="34" charset="0"/>
              <a:cs typeface="Arial" pitchFamily="34" charset="0"/>
            </a:endParaRPr>
          </a:p>
        </p:txBody>
      </p:sp>
      <p:sp>
        <p:nvSpPr>
          <p:cNvPr id="14" name="Rectangle 5"/>
          <p:cNvSpPr txBox="1">
            <a:spLocks noChangeArrowheads="1"/>
          </p:cNvSpPr>
          <p:nvPr/>
        </p:nvSpPr>
        <p:spPr bwMode="auto">
          <a:xfrm>
            <a:off x="838383" y="1890090"/>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20ha =   </a:t>
            </a:r>
            <a:r>
              <a:rPr lang="en-US" b="0" dirty="0" smtClean="0">
                <a:solidFill>
                  <a:schemeClr val="bg1"/>
                </a:solidFill>
                <a:effectLst/>
                <a:latin typeface="Arial" pitchFamily="34" charset="0"/>
                <a:cs typeface="Arial" pitchFamily="34" charset="0"/>
              </a:rPr>
              <a:t>.............   m</a:t>
            </a:r>
            <a:r>
              <a:rPr lang="en-US" b="0" baseline="30000" dirty="0" smtClean="0">
                <a:solidFill>
                  <a:schemeClr val="bg1"/>
                </a:solidFill>
                <a:effectLst/>
                <a:latin typeface="Arial" pitchFamily="34" charset="0"/>
                <a:cs typeface="Arial" pitchFamily="34" charset="0"/>
              </a:rPr>
              <a:t>2</a:t>
            </a:r>
            <a:r>
              <a:rPr lang="en-US" b="0" dirty="0" smtClean="0">
                <a:solidFill>
                  <a:schemeClr val="bg1"/>
                </a:solidFill>
                <a:effectLst/>
                <a:latin typeface="Arial" pitchFamily="34" charset="0"/>
                <a:cs typeface="Arial" pitchFamily="34" charset="0"/>
              </a:rPr>
              <a:t> </a:t>
            </a:r>
            <a:endParaRPr lang="en-US" b="0" dirty="0">
              <a:solidFill>
                <a:schemeClr val="bg1"/>
              </a:solidFill>
              <a:effectLst/>
              <a:latin typeface="Arial" pitchFamily="34" charset="0"/>
              <a:cs typeface="Arial" pitchFamily="34"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3832125572"/>
              </p:ext>
            </p:extLst>
          </p:nvPr>
        </p:nvGraphicFramePr>
        <p:xfrm>
          <a:off x="6327220" y="623770"/>
          <a:ext cx="4668243" cy="1121664"/>
        </p:xfrm>
        <a:graphic>
          <a:graphicData uri="http://schemas.openxmlformats.org/drawingml/2006/table">
            <a:tbl>
              <a:tblPr firstRow="1" firstCol="1" bandRow="1">
                <a:tableStyleId>{5C22544A-7EE6-4342-B048-85BDC9FD1C3A}</a:tableStyleId>
              </a:tblPr>
              <a:tblGrid>
                <a:gridCol w="474084">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3374895">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a:solidFill>
                            <a:schemeClr val="bg1"/>
                          </a:solidFill>
                          <a:effectLst/>
                          <a:latin typeface="Arial" pitchFamily="34" charset="0"/>
                          <a:ea typeface="Arial"/>
                          <a:cs typeface="Arial" pitchFamily="34" charset="0"/>
                        </a:rPr>
                        <a:t>ha</a:t>
                      </a:r>
                      <a:endParaRPr lang="vi-VN" sz="3200" b="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smtClean="0">
                          <a:solidFill>
                            <a:schemeClr val="bg1"/>
                          </a:solidFill>
                          <a:effectLst/>
                          <a:latin typeface="Arial" pitchFamily="34" charset="0"/>
                          <a:ea typeface="Arial"/>
                          <a:cs typeface="Arial" pitchFamily="34" charset="0"/>
                        </a:rPr>
                        <a:t>=   ..........  m</a:t>
                      </a:r>
                      <a:r>
                        <a:rPr lang="en-US" sz="3200" b="0" baseline="30000" dirty="0" smtClean="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2</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427717933"/>
              </p:ext>
            </p:extLst>
          </p:nvPr>
        </p:nvGraphicFramePr>
        <p:xfrm>
          <a:off x="6341783" y="1538170"/>
          <a:ext cx="4640238" cy="1121664"/>
        </p:xfrm>
        <a:graphic>
          <a:graphicData uri="http://schemas.openxmlformats.org/drawingml/2006/table">
            <a:tbl>
              <a:tblPr firstRow="1" firstCol="1" bandRow="1">
                <a:tableStyleId>{5C22544A-7EE6-4342-B048-85BDC9FD1C3A}</a:tableStyleId>
              </a:tblPr>
              <a:tblGrid>
                <a:gridCol w="1139695">
                  <a:extLst>
                    <a:ext uri="{9D8B030D-6E8A-4147-A177-3AD203B41FA5}">
                      <a16:colId xmlns:a16="http://schemas.microsoft.com/office/drawing/2014/main" xmlns="" val="20000"/>
                    </a:ext>
                  </a:extLst>
                </a:gridCol>
                <a:gridCol w="819264">
                  <a:extLst>
                    <a:ext uri="{9D8B030D-6E8A-4147-A177-3AD203B41FA5}">
                      <a16:colId xmlns:a16="http://schemas.microsoft.com/office/drawing/2014/main" xmlns="" val="20001"/>
                    </a:ext>
                  </a:extLst>
                </a:gridCol>
                <a:gridCol w="2681279">
                  <a:extLst>
                    <a:ext uri="{9D8B030D-6E8A-4147-A177-3AD203B41FA5}">
                      <a16:colId xmlns:a16="http://schemas.microsoft.com/office/drawing/2014/main" xmlns="" val="20002"/>
                    </a:ext>
                  </a:extLst>
                </a:gridCol>
              </a:tblGrid>
              <a:tr h="305086">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smtClean="0">
                          <a:solidFill>
                            <a:schemeClr val="bg1"/>
                          </a:solidFill>
                          <a:effectLst/>
                          <a:latin typeface="Arial" pitchFamily="34" charset="0"/>
                          <a:ea typeface="Arial"/>
                          <a:cs typeface="Arial" pitchFamily="34" charset="0"/>
                        </a:rPr>
                        <a:t>ha</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lnSpc>
                          <a:spcPct val="115000"/>
                        </a:lnSpc>
                        <a:spcAft>
                          <a:spcPts val="0"/>
                        </a:spcAft>
                      </a:pPr>
                      <a:r>
                        <a:rPr lang="en-US" sz="3200" b="0" dirty="0" smtClean="0">
                          <a:solidFill>
                            <a:schemeClr val="bg1"/>
                          </a:solidFill>
                          <a:effectLst/>
                          <a:latin typeface="Arial" pitchFamily="34" charset="0"/>
                          <a:ea typeface="Arial"/>
                          <a:cs typeface="Arial" pitchFamily="34" charset="0"/>
                        </a:rPr>
                        <a:t>=   ...... m</a:t>
                      </a:r>
                      <a:r>
                        <a:rPr lang="en-US" sz="3200" b="0" baseline="30000" dirty="0" smtClean="0">
                          <a:solidFill>
                            <a:schemeClr val="bg1"/>
                          </a:solidFill>
                          <a:effectLst/>
                          <a:latin typeface="Arial" pitchFamily="34" charset="0"/>
                          <a:ea typeface="Arial"/>
                          <a:cs typeface="Arial" pitchFamily="34" charset="0"/>
                        </a:rPr>
                        <a:t>2 </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7188">
                <a:tc>
                  <a:txBody>
                    <a:bodyPr/>
                    <a:lstStyle/>
                    <a:p>
                      <a:pPr algn="ctr">
                        <a:lnSpc>
                          <a:spcPct val="115000"/>
                        </a:lnSpc>
                        <a:spcAft>
                          <a:spcPts val="0"/>
                        </a:spcAft>
                      </a:pPr>
                      <a:r>
                        <a:rPr lang="en-US" sz="3200" b="0" dirty="0">
                          <a:solidFill>
                            <a:schemeClr val="bg1"/>
                          </a:solidFill>
                          <a:effectLst/>
                          <a:latin typeface="Arial" pitchFamily="34" charset="0"/>
                          <a:ea typeface="Arial"/>
                          <a:cs typeface="Arial" pitchFamily="34" charset="0"/>
                        </a:rPr>
                        <a:t>100</a:t>
                      </a:r>
                      <a:endParaRPr lang="vi-VN" sz="3200" b="0" dirty="0">
                        <a:solidFill>
                          <a:schemeClr val="bg1"/>
                        </a:solidFill>
                        <a:effectLst/>
                        <a:latin typeface="Arial" pitchFamily="34" charset="0"/>
                        <a:ea typeface="Arial"/>
                        <a:cs typeface="Arial" pitchFamily="34" charset="0"/>
                      </a:endParaRPr>
                    </a:p>
                  </a:txBody>
                  <a:tcPr marL="84316" marR="84316" marT="0" marB="0" anchor="ctr" anchorCtr="1">
                    <a:lnL w="12700" cmpd="sng">
                      <a:noFill/>
                    </a:lnL>
                    <a:lnR w="12700" cmpd="sng">
                      <a:noFill/>
                    </a:lnR>
                    <a:lnT w="381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lnSpc>
                          <a:spcPct val="115000"/>
                        </a:lnSpc>
                        <a:spcAft>
                          <a:spcPts val="0"/>
                        </a:spcAft>
                      </a:pPr>
                      <a:endParaRPr lang="vi-VN" sz="3000" b="0">
                        <a:solidFill>
                          <a:srgbClr val="FF99FF"/>
                        </a:solidFill>
                        <a:effectLst/>
                        <a:latin typeface="Arial" pitchFamily="34" charset="0"/>
                        <a:ea typeface="Arial"/>
                        <a:cs typeface="Arial" pitchFamily="34" charset="0"/>
                      </a:endParaRPr>
                    </a:p>
                  </a:txBody>
                  <a:tcPr marL="68507" marR="68507" marT="0" marB="0">
                    <a:lnL w="12700" cmpd="sng">
                      <a:noFill/>
                    </a:lnL>
                    <a:lnR w="12700" cmpd="sng">
                      <a:noFill/>
                    </a:lnR>
                    <a:lnT w="9525" cap="flat" cmpd="sng" algn="ctr">
                      <a:solidFill>
                        <a:srgbClr val="FF99FF"/>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vi-VN"/>
                    </a:p>
                  </a:txBody>
                  <a:tcPr/>
                </a:tc>
                <a:extLst>
                  <a:ext uri="{0D108BD9-81ED-4DB2-BD59-A6C34878D82A}">
                    <a16:rowId xmlns:a16="http://schemas.microsoft.com/office/drawing/2014/main" xmlns="" val="10001"/>
                  </a:ext>
                </a:extLst>
              </a:tr>
            </a:tbl>
          </a:graphicData>
        </a:graphic>
      </p:graphicFrame>
      <p:sp>
        <p:nvSpPr>
          <p:cNvPr id="25" name="Rectangle 5"/>
          <p:cNvSpPr txBox="1">
            <a:spLocks noChangeArrowheads="1"/>
          </p:cNvSpPr>
          <p:nvPr/>
        </p:nvSpPr>
        <p:spPr bwMode="auto">
          <a:xfrm>
            <a:off x="800004" y="3513417"/>
            <a:ext cx="4989989"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60 000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 ha</a:t>
            </a:r>
            <a:endParaRPr lang="en-US" b="0" dirty="0">
              <a:solidFill>
                <a:schemeClr val="bg1"/>
              </a:solidFill>
              <a:effectLst/>
              <a:latin typeface="Arial" pitchFamily="34" charset="0"/>
              <a:cs typeface="Arial" pitchFamily="34" charset="0"/>
            </a:endParaRPr>
          </a:p>
        </p:txBody>
      </p:sp>
      <p:sp>
        <p:nvSpPr>
          <p:cNvPr id="37" name="Rectangle 5"/>
          <p:cNvSpPr txBox="1">
            <a:spLocks noChangeArrowheads="1"/>
          </p:cNvSpPr>
          <p:nvPr/>
        </p:nvSpPr>
        <p:spPr bwMode="auto">
          <a:xfrm>
            <a:off x="69932" y="3461513"/>
            <a:ext cx="1460143" cy="671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just" eaLnBrk="1" hangingPunct="1">
              <a:buFont typeface="Wingdings" pitchFamily="2" charset="2"/>
              <a:buNone/>
              <a:defRPr/>
            </a:pPr>
            <a:r>
              <a:rPr lang="en-US" sz="2800" b="0" dirty="0">
                <a:solidFill>
                  <a:srgbClr val="00FFFF"/>
                </a:solidFill>
                <a:effectLst/>
                <a:latin typeface="Arial" pitchFamily="34" charset="0"/>
                <a:cs typeface="Arial" pitchFamily="34" charset="0"/>
              </a:rPr>
              <a:t> </a:t>
            </a:r>
            <a:r>
              <a:rPr lang="en-US" dirty="0">
                <a:solidFill>
                  <a:srgbClr val="00FFFF"/>
                </a:solidFill>
                <a:effectLst/>
                <a:latin typeface="Arial" pitchFamily="34" charset="0"/>
                <a:cs typeface="Arial" pitchFamily="34" charset="0"/>
                <a:sym typeface="Wingdings"/>
              </a:rPr>
              <a:t>b</a:t>
            </a:r>
            <a:r>
              <a:rPr lang="en-US" b="0" dirty="0" smtClean="0">
                <a:solidFill>
                  <a:srgbClr val="00FFFF"/>
                </a:solidFill>
                <a:effectLst/>
                <a:latin typeface="Arial" pitchFamily="34" charset="0"/>
                <a:cs typeface="Arial" pitchFamily="34" charset="0"/>
                <a:sym typeface="Wingdings"/>
              </a:rPr>
              <a:t>)</a:t>
            </a:r>
            <a:endParaRPr lang="en-US" sz="2800" b="0" dirty="0">
              <a:solidFill>
                <a:srgbClr val="00FFFF"/>
              </a:solidFill>
              <a:effectLst/>
              <a:latin typeface="Arial" pitchFamily="34" charset="0"/>
              <a:cs typeface="Arial" pitchFamily="34" charset="0"/>
            </a:endParaRPr>
          </a:p>
        </p:txBody>
      </p:sp>
      <p:sp>
        <p:nvSpPr>
          <p:cNvPr id="42" name="Rectangle 5"/>
          <p:cNvSpPr txBox="1">
            <a:spLocks noChangeArrowheads="1"/>
          </p:cNvSpPr>
          <p:nvPr/>
        </p:nvSpPr>
        <p:spPr bwMode="auto">
          <a:xfrm>
            <a:off x="618080" y="4172010"/>
            <a:ext cx="5538972" cy="6585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b="0" dirty="0">
                <a:solidFill>
                  <a:schemeClr val="bg1"/>
                </a:solidFill>
                <a:effectLst/>
                <a:latin typeface="Arial" pitchFamily="34" charset="0"/>
                <a:cs typeface="Arial" pitchFamily="34" charset="0"/>
              </a:rPr>
              <a:t>800 000 m</a:t>
            </a:r>
            <a:r>
              <a:rPr lang="en-US" b="0" baseline="30000" dirty="0">
                <a:solidFill>
                  <a:schemeClr val="bg1"/>
                </a:solidFill>
                <a:effectLst/>
                <a:latin typeface="Arial" pitchFamily="34" charset="0"/>
                <a:cs typeface="Arial" pitchFamily="34" charset="0"/>
              </a:rPr>
              <a:t>2</a:t>
            </a:r>
            <a:r>
              <a:rPr lang="en-US" b="0" dirty="0">
                <a:solidFill>
                  <a:schemeClr val="bg1"/>
                </a:solidFill>
                <a:effectLst/>
                <a:latin typeface="Arial" pitchFamily="34" charset="0"/>
                <a:cs typeface="Arial" pitchFamily="34" charset="0"/>
              </a:rPr>
              <a:t> =   </a:t>
            </a:r>
            <a:r>
              <a:rPr lang="en-US" b="0" dirty="0" smtClean="0">
                <a:solidFill>
                  <a:schemeClr val="bg1"/>
                </a:solidFill>
                <a:effectLst/>
                <a:latin typeface="Arial" pitchFamily="34" charset="0"/>
                <a:cs typeface="Arial" pitchFamily="34" charset="0"/>
              </a:rPr>
              <a:t>....ha  </a:t>
            </a:r>
            <a:endParaRPr lang="en-US" b="0" dirty="0">
              <a:solidFill>
                <a:schemeClr val="bg1"/>
              </a:solidFill>
              <a:effectLst/>
              <a:latin typeface="Arial" pitchFamily="34" charset="0"/>
              <a:cs typeface="Arial" pitchFamily="34" charset="0"/>
            </a:endParaRPr>
          </a:p>
        </p:txBody>
      </p:sp>
      <p:sp>
        <p:nvSpPr>
          <p:cNvPr id="4" name="Rectangle 3"/>
          <p:cNvSpPr/>
          <p:nvPr/>
        </p:nvSpPr>
        <p:spPr>
          <a:xfrm>
            <a:off x="175835" y="1051886"/>
            <a:ext cx="4743412"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8" name="Rectangle 37"/>
          <p:cNvSpPr/>
          <p:nvPr/>
        </p:nvSpPr>
        <p:spPr>
          <a:xfrm>
            <a:off x="5882561" y="714041"/>
            <a:ext cx="5746731" cy="19928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Rectangle 38"/>
          <p:cNvSpPr/>
          <p:nvPr/>
        </p:nvSpPr>
        <p:spPr>
          <a:xfrm>
            <a:off x="134199" y="3429000"/>
            <a:ext cx="5516724" cy="1486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5"/>
          <p:cNvSpPr txBox="1">
            <a:spLocks noChangeArrowheads="1"/>
          </p:cNvSpPr>
          <p:nvPr/>
        </p:nvSpPr>
        <p:spPr bwMode="auto">
          <a:xfrm>
            <a:off x="2207570" y="1067656"/>
            <a:ext cx="1855479"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a:solidFill>
                  <a:srgbClr val="FF00FF"/>
                </a:solidFill>
                <a:effectLst/>
                <a:latin typeface="Arial" pitchFamily="34" charset="0"/>
                <a:cs typeface="Arial" pitchFamily="34" charset="0"/>
              </a:rPr>
              <a:t>40</a:t>
            </a:r>
            <a:r>
              <a:rPr lang="en-US" sz="1600" b="0" dirty="0">
                <a:solidFill>
                  <a:srgbClr val="FF00FF"/>
                </a:solidFill>
                <a:effectLst/>
                <a:latin typeface="Arial" pitchFamily="34" charset="0"/>
                <a:cs typeface="Arial" pitchFamily="34" charset="0"/>
              </a:rPr>
              <a:t> </a:t>
            </a:r>
            <a:r>
              <a:rPr lang="en-US" b="0" dirty="0">
                <a:solidFill>
                  <a:srgbClr val="FF00FF"/>
                </a:solidFill>
                <a:effectLst/>
                <a:latin typeface="Arial" pitchFamily="34" charset="0"/>
                <a:cs typeface="Arial" pitchFamily="34" charset="0"/>
              </a:rPr>
              <a:t>000</a:t>
            </a:r>
          </a:p>
        </p:txBody>
      </p:sp>
      <p:sp>
        <p:nvSpPr>
          <p:cNvPr id="22" name="Rectangle 5"/>
          <p:cNvSpPr txBox="1">
            <a:spLocks noChangeArrowheads="1"/>
          </p:cNvSpPr>
          <p:nvPr/>
        </p:nvSpPr>
        <p:spPr bwMode="auto">
          <a:xfrm>
            <a:off x="2189788" y="1882135"/>
            <a:ext cx="1999401"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a:solidFill>
                  <a:srgbClr val="FF00FF"/>
                </a:solidFill>
                <a:effectLst/>
                <a:latin typeface="Arial" pitchFamily="34" charset="0"/>
                <a:cs typeface="Arial" pitchFamily="34" charset="0"/>
              </a:rPr>
              <a:t>200</a:t>
            </a:r>
            <a:r>
              <a:rPr lang="en-US" sz="1600" b="0" dirty="0">
                <a:solidFill>
                  <a:srgbClr val="FF00FF"/>
                </a:solidFill>
                <a:effectLst/>
                <a:latin typeface="Arial" pitchFamily="34" charset="0"/>
                <a:cs typeface="Arial" pitchFamily="34" charset="0"/>
              </a:rPr>
              <a:t> </a:t>
            </a:r>
            <a:r>
              <a:rPr lang="en-US" b="0" dirty="0">
                <a:solidFill>
                  <a:srgbClr val="FF00FF"/>
                </a:solidFill>
                <a:effectLst/>
                <a:latin typeface="Arial" pitchFamily="34" charset="0"/>
                <a:cs typeface="Arial" pitchFamily="34" charset="0"/>
              </a:rPr>
              <a:t>000</a:t>
            </a:r>
          </a:p>
        </p:txBody>
      </p:sp>
      <p:sp>
        <p:nvSpPr>
          <p:cNvPr id="24" name="Rectangle 5"/>
          <p:cNvSpPr txBox="1">
            <a:spLocks noChangeArrowheads="1"/>
          </p:cNvSpPr>
          <p:nvPr/>
        </p:nvSpPr>
        <p:spPr bwMode="auto">
          <a:xfrm>
            <a:off x="8614036" y="955806"/>
            <a:ext cx="1125423"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smtClean="0">
                <a:solidFill>
                  <a:srgbClr val="FF00FF"/>
                </a:solidFill>
                <a:effectLst/>
                <a:latin typeface="Arial" pitchFamily="34" charset="0"/>
                <a:cs typeface="Arial" pitchFamily="34" charset="0"/>
              </a:rPr>
              <a:t>5000</a:t>
            </a:r>
            <a:endParaRPr lang="en-US" b="0" dirty="0">
              <a:solidFill>
                <a:srgbClr val="FF00FF"/>
              </a:solidFill>
              <a:effectLst/>
              <a:latin typeface="Arial" pitchFamily="34" charset="0"/>
              <a:cs typeface="Arial" pitchFamily="34" charset="0"/>
            </a:endParaRPr>
          </a:p>
        </p:txBody>
      </p:sp>
      <p:sp>
        <p:nvSpPr>
          <p:cNvPr id="27" name="Rectangle 5"/>
          <p:cNvSpPr txBox="1">
            <a:spLocks noChangeArrowheads="1"/>
          </p:cNvSpPr>
          <p:nvPr/>
        </p:nvSpPr>
        <p:spPr bwMode="auto">
          <a:xfrm>
            <a:off x="8878020" y="1759813"/>
            <a:ext cx="1125423"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smtClean="0">
                <a:solidFill>
                  <a:srgbClr val="FF00FF"/>
                </a:solidFill>
                <a:effectLst/>
                <a:latin typeface="Arial" pitchFamily="34" charset="0"/>
                <a:cs typeface="Arial" pitchFamily="34" charset="0"/>
              </a:rPr>
              <a:t>100</a:t>
            </a:r>
            <a:endParaRPr lang="en-US" b="0" dirty="0">
              <a:solidFill>
                <a:srgbClr val="FF00FF"/>
              </a:solidFill>
              <a:effectLst/>
              <a:latin typeface="Arial" pitchFamily="34" charset="0"/>
              <a:cs typeface="Arial" pitchFamily="34" charset="0"/>
            </a:endParaRPr>
          </a:p>
        </p:txBody>
      </p:sp>
      <p:sp>
        <p:nvSpPr>
          <p:cNvPr id="28" name="Rectangle 5"/>
          <p:cNvSpPr txBox="1">
            <a:spLocks noChangeArrowheads="1"/>
          </p:cNvSpPr>
          <p:nvPr/>
        </p:nvSpPr>
        <p:spPr bwMode="auto">
          <a:xfrm>
            <a:off x="3117930" y="3513417"/>
            <a:ext cx="774531"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a:solidFill>
                  <a:srgbClr val="FF00FF"/>
                </a:solidFill>
                <a:effectLst/>
                <a:latin typeface="Arial" pitchFamily="34" charset="0"/>
                <a:cs typeface="Arial" pitchFamily="34" charset="0"/>
              </a:rPr>
              <a:t>6</a:t>
            </a:r>
          </a:p>
        </p:txBody>
      </p:sp>
      <p:sp>
        <p:nvSpPr>
          <p:cNvPr id="30" name="Rectangle 5"/>
          <p:cNvSpPr txBox="1">
            <a:spLocks noChangeArrowheads="1"/>
          </p:cNvSpPr>
          <p:nvPr/>
        </p:nvSpPr>
        <p:spPr bwMode="auto">
          <a:xfrm>
            <a:off x="3056479" y="4142531"/>
            <a:ext cx="884889" cy="658593"/>
          </a:xfrm>
          <a:prstGeom prst="rect">
            <a:avLst/>
          </a:prstGeom>
          <a:solidFill>
            <a:srgbClr val="0033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b="0" dirty="0">
                <a:solidFill>
                  <a:srgbClr val="FF00FF"/>
                </a:solidFill>
                <a:effectLst/>
                <a:latin typeface="Arial" pitchFamily="34" charset="0"/>
                <a:cs typeface="Arial" pitchFamily="34" charset="0"/>
              </a:rPr>
              <a:t>80</a:t>
            </a:r>
          </a:p>
        </p:txBody>
      </p:sp>
    </p:spTree>
    <p:extLst>
      <p:ext uri="{BB962C8B-B14F-4D97-AF65-F5344CB8AC3E}">
        <p14:creationId xmlns:p14="http://schemas.microsoft.com/office/powerpoint/2010/main" val="3659852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568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5" descr="Hình nền đẹp 168 - Hình nền - Phạm Thu Thảnh - Website trường mầm non Gia  Th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13"/>
          <p:cNvGrpSpPr>
            <a:grpSpLocks/>
          </p:cNvGrpSpPr>
          <p:nvPr/>
        </p:nvGrpSpPr>
        <p:grpSpPr bwMode="auto">
          <a:xfrm>
            <a:off x="193676" y="185738"/>
            <a:ext cx="11668125" cy="2133600"/>
            <a:chOff x="67" y="864"/>
            <a:chExt cx="5574" cy="864"/>
          </a:xfrm>
        </p:grpSpPr>
        <p:sp>
          <p:nvSpPr>
            <p:cNvPr id="33798" name="AutoShape 11"/>
            <p:cNvSpPr>
              <a:spLocks noChangeArrowheads="1"/>
            </p:cNvSpPr>
            <p:nvPr/>
          </p:nvSpPr>
          <p:spPr bwMode="auto">
            <a:xfrm>
              <a:off x="67" y="864"/>
              <a:ext cx="5574" cy="864"/>
            </a:xfrm>
            <a:prstGeom prst="flowChartAlternateProcess">
              <a:avLst/>
            </a:prstGeom>
            <a:solidFill>
              <a:schemeClr val="bg1"/>
            </a:solidFill>
            <a:ln w="9525">
              <a:solidFill>
                <a:schemeClr val="tx1"/>
              </a:solidFill>
              <a:miter lim="800000"/>
              <a:headEnd/>
              <a:tailEnd/>
            </a:ln>
          </p:spPr>
          <p:txBody>
            <a:bodyPr wrap="none" anchor="ctr"/>
            <a:lstStyle/>
            <a:p>
              <a:endParaRPr lang="en-US" altLang="en-US">
                <a:latin typeface="Times New Roman" pitchFamily="18" charset="0"/>
                <a:cs typeface="Times New Roman" pitchFamily="18" charset="0"/>
              </a:endParaRPr>
            </a:p>
          </p:txBody>
        </p:sp>
        <p:sp>
          <p:nvSpPr>
            <p:cNvPr id="33799" name="Text Box 12"/>
            <p:cNvSpPr txBox="1">
              <a:spLocks noChangeArrowheads="1"/>
            </p:cNvSpPr>
            <p:nvPr/>
          </p:nvSpPr>
          <p:spPr bwMode="auto">
            <a:xfrm>
              <a:off x="104" y="926"/>
              <a:ext cx="5537"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spcBef>
                  <a:spcPct val="50000"/>
                </a:spcBef>
              </a:pPr>
              <a:r>
                <a:rPr lang="en-US" altLang="en-US" sz="3600" b="1" u="sng" dirty="0" err="1">
                  <a:latin typeface="Arial" charset="0"/>
                  <a:cs typeface="Arial" charset="0"/>
                </a:rPr>
                <a:t>Bài</a:t>
              </a:r>
              <a:r>
                <a:rPr lang="en-US" altLang="en-US" sz="3600" b="1" u="sng" dirty="0">
                  <a:latin typeface="Arial" charset="0"/>
                  <a:cs typeface="Arial" charset="0"/>
                </a:rPr>
                <a:t> 2</a:t>
              </a:r>
              <a:r>
                <a:rPr lang="en-US" altLang="en-US" sz="3600" b="1" dirty="0">
                  <a:latin typeface="Arial" charset="0"/>
                  <a:cs typeface="Arial" charset="0"/>
                </a:rPr>
                <a:t>. </a:t>
              </a:r>
              <a:r>
                <a:rPr lang="en-US" altLang="en-US" sz="3600" b="1" dirty="0" err="1">
                  <a:latin typeface="Arial" charset="0"/>
                  <a:cs typeface="Arial" charset="0"/>
                </a:rPr>
                <a:t>Diện</a:t>
              </a:r>
              <a:r>
                <a:rPr lang="en-US" altLang="en-US" sz="3600" b="1" dirty="0">
                  <a:latin typeface="Arial" charset="0"/>
                  <a:cs typeface="Arial" charset="0"/>
                </a:rPr>
                <a:t> </a:t>
              </a:r>
              <a:r>
                <a:rPr lang="en-US" altLang="en-US" sz="3600" b="1" dirty="0" err="1">
                  <a:latin typeface="Arial" charset="0"/>
                  <a:cs typeface="Arial" charset="0"/>
                </a:rPr>
                <a:t>tích</a:t>
              </a:r>
              <a:r>
                <a:rPr lang="en-US" altLang="en-US" sz="3600" b="1" dirty="0">
                  <a:latin typeface="Arial" charset="0"/>
                  <a:cs typeface="Arial" charset="0"/>
                </a:rPr>
                <a:t> </a:t>
              </a:r>
              <a:r>
                <a:rPr lang="en-US" altLang="en-US" sz="3600" b="1" dirty="0" err="1">
                  <a:latin typeface="Arial" charset="0"/>
                  <a:cs typeface="Arial" charset="0"/>
                </a:rPr>
                <a:t>rừng</a:t>
              </a:r>
              <a:r>
                <a:rPr lang="en-US" altLang="en-US" sz="3600" b="1" dirty="0">
                  <a:latin typeface="Arial" charset="0"/>
                  <a:cs typeface="Arial" charset="0"/>
                </a:rPr>
                <a:t> </a:t>
              </a:r>
              <a:r>
                <a:rPr lang="en-US" altLang="en-US" sz="3600" b="1" dirty="0" err="1">
                  <a:latin typeface="Arial" charset="0"/>
                  <a:cs typeface="Arial" charset="0"/>
                </a:rPr>
                <a:t>Cúc</a:t>
              </a:r>
              <a:r>
                <a:rPr lang="en-US" altLang="en-US" sz="3600" b="1" dirty="0">
                  <a:latin typeface="Arial" charset="0"/>
                  <a:cs typeface="Arial" charset="0"/>
                </a:rPr>
                <a:t> </a:t>
              </a:r>
              <a:r>
                <a:rPr lang="en-US" altLang="en-US" sz="3600" b="1" dirty="0" err="1">
                  <a:latin typeface="Arial" charset="0"/>
                  <a:cs typeface="Arial" charset="0"/>
                </a:rPr>
                <a:t>Phương</a:t>
              </a:r>
              <a:r>
                <a:rPr lang="en-US" altLang="en-US" sz="3600" b="1" dirty="0">
                  <a:latin typeface="Arial" charset="0"/>
                  <a:cs typeface="Arial" charset="0"/>
                </a:rPr>
                <a:t> </a:t>
              </a:r>
              <a:r>
                <a:rPr lang="en-US" altLang="en-US" sz="3600" b="1" dirty="0" err="1">
                  <a:latin typeface="Arial" charset="0"/>
                  <a:cs typeface="Arial" charset="0"/>
                </a:rPr>
                <a:t>là</a:t>
              </a:r>
              <a:r>
                <a:rPr lang="en-US" altLang="en-US" sz="3600" b="1" dirty="0">
                  <a:latin typeface="Arial" charset="0"/>
                  <a:cs typeface="Arial" charset="0"/>
                </a:rPr>
                <a:t> </a:t>
              </a:r>
              <a:r>
                <a:rPr lang="en-US" altLang="en-US" sz="3600" b="1" dirty="0" smtClean="0">
                  <a:latin typeface="Arial" charset="0"/>
                  <a:cs typeface="Arial" charset="0"/>
                </a:rPr>
                <a:t>22</a:t>
              </a:r>
              <a:r>
                <a:rPr lang="vi-VN" altLang="en-US" sz="3600" b="1" dirty="0" smtClean="0">
                  <a:latin typeface="Arial" charset="0"/>
                  <a:cs typeface="Arial" charset="0"/>
                </a:rPr>
                <a:t> </a:t>
              </a:r>
              <a:r>
                <a:rPr lang="en-US" altLang="en-US" sz="3600" b="1" dirty="0" smtClean="0">
                  <a:latin typeface="Arial" charset="0"/>
                  <a:cs typeface="Arial" charset="0"/>
                </a:rPr>
                <a:t>200ha</a:t>
              </a:r>
              <a:r>
                <a:rPr lang="en-US" altLang="en-US" sz="3600" b="1" dirty="0">
                  <a:latin typeface="Arial" charset="0"/>
                  <a:cs typeface="Arial" charset="0"/>
                </a:rPr>
                <a:t>. </a:t>
              </a:r>
              <a:r>
                <a:rPr lang="en-US" altLang="en-US" sz="3600" b="1" dirty="0" err="1">
                  <a:latin typeface="Arial" charset="0"/>
                  <a:cs typeface="Arial" charset="0"/>
                </a:rPr>
                <a:t>Hãy</a:t>
              </a:r>
              <a:r>
                <a:rPr lang="en-US" altLang="en-US" sz="3600" b="1" dirty="0">
                  <a:latin typeface="Arial" charset="0"/>
                  <a:cs typeface="Arial" charset="0"/>
                </a:rPr>
                <a:t> </a:t>
              </a:r>
              <a:r>
                <a:rPr lang="en-US" altLang="en-US" sz="3600" b="1" dirty="0" err="1">
                  <a:latin typeface="Arial" charset="0"/>
                  <a:cs typeface="Arial" charset="0"/>
                </a:rPr>
                <a:t>viết</a:t>
              </a:r>
              <a:r>
                <a:rPr lang="en-US" altLang="en-US" sz="3600" b="1" dirty="0">
                  <a:latin typeface="Arial" charset="0"/>
                  <a:cs typeface="Arial" charset="0"/>
                </a:rPr>
                <a:t> </a:t>
              </a:r>
              <a:r>
                <a:rPr lang="en-US" altLang="en-US" sz="3600" b="1" dirty="0" err="1">
                  <a:latin typeface="Arial" charset="0"/>
                  <a:cs typeface="Arial" charset="0"/>
                </a:rPr>
                <a:t>số</a:t>
              </a:r>
              <a:r>
                <a:rPr lang="en-US" altLang="en-US" sz="3600" b="1" dirty="0">
                  <a:latin typeface="Arial" charset="0"/>
                  <a:cs typeface="Arial" charset="0"/>
                </a:rPr>
                <a:t> </a:t>
              </a:r>
              <a:r>
                <a:rPr lang="en-US" altLang="en-US" sz="3600" b="1" dirty="0" err="1">
                  <a:latin typeface="Arial" charset="0"/>
                  <a:cs typeface="Arial" charset="0"/>
                </a:rPr>
                <a:t>đo</a:t>
              </a:r>
              <a:r>
                <a:rPr lang="en-US" altLang="en-US" sz="3600" b="1" dirty="0">
                  <a:latin typeface="Arial" charset="0"/>
                  <a:cs typeface="Arial" charset="0"/>
                </a:rPr>
                <a:t> </a:t>
              </a:r>
              <a:r>
                <a:rPr lang="en-US" altLang="en-US" sz="3600" b="1" dirty="0" err="1">
                  <a:latin typeface="Arial" charset="0"/>
                  <a:cs typeface="Arial" charset="0"/>
                </a:rPr>
                <a:t>diện</a:t>
              </a:r>
              <a:r>
                <a:rPr lang="en-US" altLang="en-US" sz="3600" b="1" dirty="0">
                  <a:latin typeface="Arial" charset="0"/>
                  <a:cs typeface="Arial" charset="0"/>
                </a:rPr>
                <a:t> </a:t>
              </a:r>
              <a:r>
                <a:rPr lang="en-US" altLang="en-US" sz="3600" b="1" dirty="0" err="1">
                  <a:latin typeface="Arial" charset="0"/>
                  <a:cs typeface="Arial" charset="0"/>
                </a:rPr>
                <a:t>tích</a:t>
              </a:r>
              <a:r>
                <a:rPr lang="en-US" altLang="en-US" sz="3600" b="1" dirty="0">
                  <a:latin typeface="Arial" charset="0"/>
                  <a:cs typeface="Arial" charset="0"/>
                </a:rPr>
                <a:t> </a:t>
              </a:r>
              <a:r>
                <a:rPr lang="en-US" altLang="en-US" sz="3600" b="1" dirty="0" err="1">
                  <a:latin typeface="Arial" charset="0"/>
                  <a:cs typeface="Arial" charset="0"/>
                </a:rPr>
                <a:t>khu</a:t>
              </a:r>
              <a:r>
                <a:rPr lang="en-US" altLang="en-US" sz="3600" b="1" dirty="0">
                  <a:latin typeface="Arial" charset="0"/>
                  <a:cs typeface="Arial" charset="0"/>
                </a:rPr>
                <a:t> </a:t>
              </a:r>
              <a:r>
                <a:rPr lang="en-US" altLang="en-US" sz="3600" b="1" dirty="0" err="1">
                  <a:latin typeface="Arial" charset="0"/>
                  <a:cs typeface="Arial" charset="0"/>
                </a:rPr>
                <a:t>rừng</a:t>
              </a:r>
              <a:r>
                <a:rPr lang="en-US" altLang="en-US" sz="3600" b="1" dirty="0">
                  <a:latin typeface="Arial" charset="0"/>
                  <a:cs typeface="Arial" charset="0"/>
                </a:rPr>
                <a:t> </a:t>
              </a:r>
              <a:r>
                <a:rPr lang="en-US" altLang="en-US" sz="3600" b="1" dirty="0" err="1">
                  <a:latin typeface="Arial" charset="0"/>
                  <a:cs typeface="Arial" charset="0"/>
                </a:rPr>
                <a:t>đó</a:t>
              </a:r>
              <a:r>
                <a:rPr lang="en-US" altLang="en-US" sz="3600" b="1" dirty="0">
                  <a:latin typeface="Arial" charset="0"/>
                  <a:cs typeface="Arial" charset="0"/>
                </a:rPr>
                <a:t> </a:t>
              </a:r>
              <a:r>
                <a:rPr lang="en-US" altLang="en-US" sz="3600" b="1" dirty="0" err="1">
                  <a:latin typeface="Arial" charset="0"/>
                  <a:cs typeface="Arial" charset="0"/>
                </a:rPr>
                <a:t>dưới</a:t>
              </a:r>
              <a:r>
                <a:rPr lang="en-US" altLang="en-US" sz="3600" b="1" dirty="0">
                  <a:latin typeface="Arial" charset="0"/>
                  <a:cs typeface="Arial" charset="0"/>
                </a:rPr>
                <a:t> </a:t>
              </a:r>
              <a:r>
                <a:rPr lang="en-US" altLang="en-US" sz="3600" b="1" dirty="0" err="1">
                  <a:latin typeface="Arial" charset="0"/>
                  <a:cs typeface="Arial" charset="0"/>
                </a:rPr>
                <a:t>dạng</a:t>
              </a:r>
              <a:r>
                <a:rPr lang="en-US" altLang="en-US" sz="3600" b="1" dirty="0">
                  <a:latin typeface="Arial" charset="0"/>
                  <a:cs typeface="Arial" charset="0"/>
                </a:rPr>
                <a:t> </a:t>
              </a:r>
              <a:r>
                <a:rPr lang="en-US" altLang="en-US" sz="3600" b="1" dirty="0" err="1">
                  <a:latin typeface="Arial" charset="0"/>
                  <a:cs typeface="Arial" charset="0"/>
                </a:rPr>
                <a:t>số</a:t>
              </a:r>
              <a:r>
                <a:rPr lang="en-US" altLang="en-US" sz="3600" b="1" dirty="0">
                  <a:latin typeface="Arial" charset="0"/>
                  <a:cs typeface="Arial" charset="0"/>
                </a:rPr>
                <a:t> </a:t>
              </a:r>
              <a:r>
                <a:rPr lang="en-US" altLang="en-US" sz="3600" b="1" dirty="0" err="1">
                  <a:latin typeface="Arial" charset="0"/>
                  <a:cs typeface="Arial" charset="0"/>
                </a:rPr>
                <a:t>đo</a:t>
              </a:r>
              <a:r>
                <a:rPr lang="en-US" altLang="en-US" sz="3600" b="1" dirty="0">
                  <a:latin typeface="Arial" charset="0"/>
                  <a:cs typeface="Arial" charset="0"/>
                </a:rPr>
                <a:t> </a:t>
              </a:r>
              <a:r>
                <a:rPr lang="en-US" altLang="en-US" sz="3600" b="1" dirty="0" err="1">
                  <a:latin typeface="Arial" charset="0"/>
                  <a:cs typeface="Arial" charset="0"/>
                </a:rPr>
                <a:t>có</a:t>
              </a:r>
              <a:r>
                <a:rPr lang="en-US" altLang="en-US" sz="3600" b="1" dirty="0">
                  <a:latin typeface="Arial" charset="0"/>
                  <a:cs typeface="Arial" charset="0"/>
                </a:rPr>
                <a:t> </a:t>
              </a:r>
              <a:r>
                <a:rPr lang="en-US" altLang="en-US" sz="3600" b="1" dirty="0" err="1">
                  <a:latin typeface="Arial" charset="0"/>
                  <a:cs typeface="Arial" charset="0"/>
                </a:rPr>
                <a:t>đơn</a:t>
              </a:r>
              <a:r>
                <a:rPr lang="en-US" altLang="en-US" sz="3600" b="1" dirty="0">
                  <a:latin typeface="Arial" charset="0"/>
                  <a:cs typeface="Arial" charset="0"/>
                </a:rPr>
                <a:t> </a:t>
              </a:r>
              <a:r>
                <a:rPr lang="en-US" altLang="en-US" sz="3600" b="1" dirty="0" err="1">
                  <a:latin typeface="Arial" charset="0"/>
                  <a:cs typeface="Arial" charset="0"/>
                </a:rPr>
                <a:t>vị</a:t>
              </a:r>
              <a:r>
                <a:rPr lang="en-US" altLang="en-US" sz="3600" b="1" dirty="0">
                  <a:latin typeface="Arial" charset="0"/>
                  <a:cs typeface="Arial" charset="0"/>
                </a:rPr>
                <a:t> </a:t>
              </a:r>
              <a:r>
                <a:rPr lang="en-US" altLang="en-US" sz="3600" b="1" dirty="0" err="1">
                  <a:latin typeface="Arial" charset="0"/>
                  <a:cs typeface="Arial" charset="0"/>
                </a:rPr>
                <a:t>là</a:t>
              </a:r>
              <a:r>
                <a:rPr lang="en-US" altLang="en-US" sz="3600" b="1" dirty="0">
                  <a:latin typeface="Arial" charset="0"/>
                  <a:cs typeface="Arial" charset="0"/>
                </a:rPr>
                <a:t> </a:t>
              </a:r>
              <a:r>
                <a:rPr lang="en-US" altLang="en-US" sz="3600" b="1" dirty="0" err="1">
                  <a:latin typeface="Arial" charset="0"/>
                  <a:cs typeface="Arial" charset="0"/>
                </a:rPr>
                <a:t>ki-lô-mét</a:t>
              </a:r>
              <a:r>
                <a:rPr lang="en-US" altLang="en-US" sz="3600" b="1" dirty="0">
                  <a:latin typeface="Arial" charset="0"/>
                  <a:cs typeface="Arial" charset="0"/>
                </a:rPr>
                <a:t> </a:t>
              </a:r>
              <a:r>
                <a:rPr lang="en-US" altLang="en-US" sz="3600" b="1" dirty="0" err="1">
                  <a:latin typeface="Arial" charset="0"/>
                  <a:cs typeface="Arial" charset="0"/>
                </a:rPr>
                <a:t>vuông</a:t>
              </a:r>
              <a:r>
                <a:rPr lang="en-US" altLang="en-US" sz="3600" b="1" dirty="0">
                  <a:latin typeface="Arial" charset="0"/>
                  <a:cs typeface="Arial" charset="0"/>
                </a:rPr>
                <a:t>.</a:t>
              </a:r>
            </a:p>
          </p:txBody>
        </p:sp>
      </p:grpSp>
    </p:spTree>
    <p:custDataLst>
      <p:tags r:id="rId1"/>
    </p:custDataLst>
    <p:extLst>
      <p:ext uri="{BB962C8B-B14F-4D97-AF65-F5344CB8AC3E}">
        <p14:creationId xmlns:p14="http://schemas.microsoft.com/office/powerpoint/2010/main" val="2448091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ừ Hà Nội đi Cúc Phương bao nhiêu km?khoảng cách từ Hà Nội đến Cúc Phương  bao nhiêu km? - Vinamo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5" y="157655"/>
            <a:ext cx="11666483" cy="651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073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5" descr="Hình nền đẹp 168 - Hình nền - Phạm Thu Thảnh - Website trường mầm non Gia  Th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p:cNvSpPr>
          <p:nvPr>
            <p:ph sz="half" idx="1"/>
          </p:nvPr>
        </p:nvSpPr>
        <p:spPr>
          <a:xfrm>
            <a:off x="271129" y="2670179"/>
            <a:ext cx="11442649" cy="3871913"/>
          </a:xfrm>
        </p:spPr>
        <p:txBody>
          <a:bodyPr/>
          <a:lstStyle/>
          <a:p>
            <a:pPr algn="ctr" eaLnBrk="1" hangingPunct="1">
              <a:buFont typeface="Wingdings" pitchFamily="2" charset="2"/>
              <a:buNone/>
            </a:pPr>
            <a:r>
              <a:rPr lang="en-US" altLang="en-US" sz="3600" dirty="0" smtClean="0">
                <a:latin typeface="Arial" charset="0"/>
                <a:cs typeface="Arial" charset="0"/>
              </a:rPr>
              <a:t>		  </a:t>
            </a:r>
            <a:r>
              <a:rPr lang="en-US" altLang="en-US" sz="3600" dirty="0" err="1" smtClean="0">
                <a:latin typeface="Arial" charset="0"/>
                <a:cs typeface="Arial" charset="0"/>
              </a:rPr>
              <a:t>Đổi</a:t>
            </a:r>
            <a:r>
              <a:rPr lang="en-US" altLang="en-US" sz="3600" dirty="0" smtClean="0">
                <a:latin typeface="Arial" charset="0"/>
                <a:cs typeface="Arial" charset="0"/>
              </a:rPr>
              <a:t>: </a:t>
            </a:r>
            <a:r>
              <a:rPr lang="en-US" altLang="en-US" sz="3600" b="1" dirty="0" smtClean="0">
                <a:latin typeface="Arial" charset="0"/>
                <a:cs typeface="Arial" charset="0"/>
              </a:rPr>
              <a:t>22</a:t>
            </a:r>
            <a:r>
              <a:rPr lang="vi-VN" altLang="en-US" sz="3600" b="1" dirty="0" smtClean="0">
                <a:latin typeface="Arial" charset="0"/>
                <a:cs typeface="Arial" charset="0"/>
              </a:rPr>
              <a:t> </a:t>
            </a:r>
            <a:r>
              <a:rPr lang="en-US" altLang="en-US" sz="3600" b="1" dirty="0" smtClean="0">
                <a:latin typeface="Arial" charset="0"/>
                <a:cs typeface="Arial" charset="0"/>
              </a:rPr>
              <a:t>200ha  </a:t>
            </a:r>
            <a:r>
              <a:rPr lang="en-US" altLang="en-US" sz="3600" b="1" baseline="30000" dirty="0" smtClean="0">
                <a:latin typeface="Arial" charset="0"/>
                <a:cs typeface="Arial" charset="0"/>
              </a:rPr>
              <a:t> </a:t>
            </a:r>
            <a:r>
              <a:rPr lang="en-US" altLang="en-US" sz="3600" b="1" dirty="0" smtClean="0">
                <a:latin typeface="Arial" charset="0"/>
                <a:cs typeface="Arial" charset="0"/>
              </a:rPr>
              <a:t>=  222km</a:t>
            </a:r>
            <a:r>
              <a:rPr lang="en-US" altLang="en-US" sz="3600" b="1" baseline="30000" dirty="0" smtClean="0">
                <a:latin typeface="Arial" charset="0"/>
                <a:cs typeface="Arial" charset="0"/>
              </a:rPr>
              <a:t>2</a:t>
            </a:r>
          </a:p>
          <a:p>
            <a:pPr algn="ctr" eaLnBrk="1" hangingPunct="1">
              <a:buFont typeface="Arial" charset="0"/>
              <a:buNone/>
            </a:pPr>
            <a:r>
              <a:rPr lang="en-US" altLang="en-US" sz="3600" b="1" dirty="0" err="1" smtClean="0">
                <a:latin typeface="Arial" charset="0"/>
                <a:cs typeface="Arial" charset="0"/>
              </a:rPr>
              <a:t>Vậy</a:t>
            </a:r>
            <a:r>
              <a:rPr lang="en-US" altLang="en-US" sz="3600" b="1" dirty="0" smtClean="0">
                <a:latin typeface="Arial" charset="0"/>
                <a:cs typeface="Arial" charset="0"/>
              </a:rPr>
              <a:t> </a:t>
            </a:r>
            <a:r>
              <a:rPr lang="en-US" altLang="en-US" sz="3600" b="1" dirty="0" err="1" smtClean="0">
                <a:latin typeface="Arial" charset="0"/>
                <a:cs typeface="Arial" charset="0"/>
              </a:rPr>
              <a:t>rừng</a:t>
            </a:r>
            <a:r>
              <a:rPr lang="en-US" altLang="en-US" sz="3600" b="1" dirty="0" smtClean="0">
                <a:latin typeface="Arial" charset="0"/>
                <a:cs typeface="Arial" charset="0"/>
              </a:rPr>
              <a:t> </a:t>
            </a:r>
            <a:r>
              <a:rPr lang="en-US" altLang="en-US" sz="3600" b="1" dirty="0" err="1" smtClean="0">
                <a:latin typeface="Arial" charset="0"/>
                <a:cs typeface="Arial" charset="0"/>
              </a:rPr>
              <a:t>Cúc</a:t>
            </a:r>
            <a:r>
              <a:rPr lang="en-US" altLang="en-US" sz="3600" b="1" dirty="0" smtClean="0">
                <a:latin typeface="Arial" charset="0"/>
                <a:cs typeface="Arial" charset="0"/>
              </a:rPr>
              <a:t> </a:t>
            </a:r>
            <a:r>
              <a:rPr lang="en-US" altLang="en-US" sz="3600" b="1" dirty="0" err="1" smtClean="0">
                <a:latin typeface="Arial" charset="0"/>
                <a:cs typeface="Arial" charset="0"/>
              </a:rPr>
              <a:t>Phương</a:t>
            </a:r>
            <a:r>
              <a:rPr lang="en-US" altLang="en-US" sz="3600" b="1" dirty="0" smtClean="0">
                <a:latin typeface="Arial" charset="0"/>
                <a:cs typeface="Arial" charset="0"/>
              </a:rPr>
              <a:t> </a:t>
            </a:r>
            <a:r>
              <a:rPr lang="en-US" altLang="en-US" sz="3600" b="1" dirty="0" err="1" smtClean="0">
                <a:latin typeface="Arial" charset="0"/>
                <a:cs typeface="Arial" charset="0"/>
              </a:rPr>
              <a:t>có</a:t>
            </a:r>
            <a:r>
              <a:rPr lang="en-US" altLang="en-US" sz="3600" b="1" dirty="0" smtClean="0">
                <a:latin typeface="Arial" charset="0"/>
                <a:cs typeface="Arial" charset="0"/>
              </a:rPr>
              <a:t> </a:t>
            </a:r>
            <a:r>
              <a:rPr lang="en-US" altLang="en-US" sz="3600" b="1" dirty="0" err="1" smtClean="0">
                <a:latin typeface="Arial" charset="0"/>
                <a:cs typeface="Arial" charset="0"/>
              </a:rPr>
              <a:t>diện</a:t>
            </a:r>
            <a:r>
              <a:rPr lang="en-US" altLang="en-US" sz="3600" b="1" dirty="0" smtClean="0">
                <a:latin typeface="Arial" charset="0"/>
                <a:cs typeface="Arial" charset="0"/>
              </a:rPr>
              <a:t> </a:t>
            </a:r>
            <a:r>
              <a:rPr lang="en-US" altLang="en-US" sz="3600" b="1" dirty="0" err="1" smtClean="0">
                <a:latin typeface="Arial" charset="0"/>
                <a:cs typeface="Arial" charset="0"/>
              </a:rPr>
              <a:t>tích</a:t>
            </a:r>
            <a:r>
              <a:rPr lang="en-US" altLang="en-US" sz="3600" b="1" dirty="0" smtClean="0">
                <a:latin typeface="Arial" charset="0"/>
                <a:cs typeface="Arial" charset="0"/>
              </a:rPr>
              <a:t> </a:t>
            </a:r>
            <a:r>
              <a:rPr lang="en-US" altLang="en-US" sz="3600" b="1" dirty="0" err="1" smtClean="0">
                <a:latin typeface="Arial" charset="0"/>
                <a:cs typeface="Arial" charset="0"/>
              </a:rPr>
              <a:t>là</a:t>
            </a:r>
            <a:r>
              <a:rPr lang="en-US" altLang="en-US" sz="3600" b="1" dirty="0" smtClean="0">
                <a:latin typeface="Arial" charset="0"/>
                <a:cs typeface="Arial" charset="0"/>
              </a:rPr>
              <a:t> 222km</a:t>
            </a:r>
            <a:r>
              <a:rPr lang="en-US" altLang="en-US" sz="3600" b="1" baseline="30000" dirty="0" smtClean="0">
                <a:latin typeface="Arial" charset="0"/>
                <a:cs typeface="Arial" charset="0"/>
              </a:rPr>
              <a:t>2</a:t>
            </a:r>
            <a:r>
              <a:rPr lang="en-US" altLang="en-US" sz="3600" b="1" dirty="0" smtClean="0">
                <a:latin typeface="Arial" charset="0"/>
                <a:cs typeface="Arial" charset="0"/>
              </a:rPr>
              <a:t> </a:t>
            </a:r>
            <a:r>
              <a:rPr lang="vi-VN" altLang="en-US" sz="3600" b="1" dirty="0" smtClean="0">
                <a:latin typeface="Arial" charset="0"/>
                <a:cs typeface="Arial" charset="0"/>
              </a:rPr>
              <a:t>. </a:t>
            </a:r>
            <a:endParaRPr lang="en-US" altLang="en-US" sz="3600" b="1" baseline="30000" dirty="0" smtClean="0">
              <a:latin typeface="Arial" charset="0"/>
              <a:cs typeface="Arial" charset="0"/>
            </a:endParaRPr>
          </a:p>
        </p:txBody>
      </p:sp>
      <p:grpSp>
        <p:nvGrpSpPr>
          <p:cNvPr id="33796" name="Group 13"/>
          <p:cNvGrpSpPr>
            <a:grpSpLocks/>
          </p:cNvGrpSpPr>
          <p:nvPr/>
        </p:nvGrpSpPr>
        <p:grpSpPr bwMode="auto">
          <a:xfrm>
            <a:off x="193676" y="185738"/>
            <a:ext cx="11668125" cy="2133600"/>
            <a:chOff x="67" y="864"/>
            <a:chExt cx="5574" cy="864"/>
          </a:xfrm>
        </p:grpSpPr>
        <p:sp>
          <p:nvSpPr>
            <p:cNvPr id="33798" name="AutoShape 11"/>
            <p:cNvSpPr>
              <a:spLocks noChangeArrowheads="1"/>
            </p:cNvSpPr>
            <p:nvPr/>
          </p:nvSpPr>
          <p:spPr bwMode="auto">
            <a:xfrm>
              <a:off x="67" y="864"/>
              <a:ext cx="5574" cy="864"/>
            </a:xfrm>
            <a:prstGeom prst="flowChartAlternateProcess">
              <a:avLst/>
            </a:prstGeom>
            <a:solidFill>
              <a:schemeClr val="bg1"/>
            </a:solidFill>
            <a:ln w="9525">
              <a:solidFill>
                <a:schemeClr val="tx1"/>
              </a:solidFill>
              <a:miter lim="800000"/>
              <a:headEnd/>
              <a:tailEnd/>
            </a:ln>
          </p:spPr>
          <p:txBody>
            <a:bodyPr wrap="none" anchor="ctr"/>
            <a:lstStyle/>
            <a:p>
              <a:endParaRPr lang="en-US" altLang="en-US">
                <a:latin typeface="Times New Roman" pitchFamily="18" charset="0"/>
                <a:cs typeface="Times New Roman" pitchFamily="18" charset="0"/>
              </a:endParaRPr>
            </a:p>
          </p:txBody>
        </p:sp>
        <p:sp>
          <p:nvSpPr>
            <p:cNvPr id="33799" name="Text Box 12"/>
            <p:cNvSpPr txBox="1">
              <a:spLocks noChangeArrowheads="1"/>
            </p:cNvSpPr>
            <p:nvPr/>
          </p:nvSpPr>
          <p:spPr bwMode="auto">
            <a:xfrm>
              <a:off x="104" y="926"/>
              <a:ext cx="5537"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spcBef>
                  <a:spcPct val="50000"/>
                </a:spcBef>
              </a:pPr>
              <a:r>
                <a:rPr lang="en-US" altLang="en-US" sz="3600" b="1" u="sng" dirty="0" err="1">
                  <a:latin typeface="Arial" charset="0"/>
                  <a:cs typeface="Arial" charset="0"/>
                </a:rPr>
                <a:t>Bài</a:t>
              </a:r>
              <a:r>
                <a:rPr lang="en-US" altLang="en-US" sz="3600" b="1" u="sng" dirty="0">
                  <a:latin typeface="Arial" charset="0"/>
                  <a:cs typeface="Arial" charset="0"/>
                </a:rPr>
                <a:t> 2</a:t>
              </a:r>
              <a:r>
                <a:rPr lang="en-US" altLang="en-US" sz="3600" b="1" dirty="0">
                  <a:latin typeface="Arial" charset="0"/>
                  <a:cs typeface="Arial" charset="0"/>
                </a:rPr>
                <a:t>. </a:t>
              </a:r>
              <a:r>
                <a:rPr lang="en-US" altLang="en-US" sz="3600" b="1" dirty="0" err="1">
                  <a:latin typeface="Arial" charset="0"/>
                  <a:cs typeface="Arial" charset="0"/>
                </a:rPr>
                <a:t>Diện</a:t>
              </a:r>
              <a:r>
                <a:rPr lang="en-US" altLang="en-US" sz="3600" b="1" dirty="0">
                  <a:latin typeface="Arial" charset="0"/>
                  <a:cs typeface="Arial" charset="0"/>
                </a:rPr>
                <a:t> </a:t>
              </a:r>
              <a:r>
                <a:rPr lang="en-US" altLang="en-US" sz="3600" b="1" dirty="0" err="1">
                  <a:latin typeface="Arial" charset="0"/>
                  <a:cs typeface="Arial" charset="0"/>
                </a:rPr>
                <a:t>tích</a:t>
              </a:r>
              <a:r>
                <a:rPr lang="en-US" altLang="en-US" sz="3600" b="1" dirty="0">
                  <a:latin typeface="Arial" charset="0"/>
                  <a:cs typeface="Arial" charset="0"/>
                </a:rPr>
                <a:t> </a:t>
              </a:r>
              <a:r>
                <a:rPr lang="en-US" altLang="en-US" sz="3600" b="1" dirty="0" err="1">
                  <a:latin typeface="Arial" charset="0"/>
                  <a:cs typeface="Arial" charset="0"/>
                </a:rPr>
                <a:t>rừng</a:t>
              </a:r>
              <a:r>
                <a:rPr lang="en-US" altLang="en-US" sz="3600" b="1" dirty="0">
                  <a:latin typeface="Arial" charset="0"/>
                  <a:cs typeface="Arial" charset="0"/>
                </a:rPr>
                <a:t> </a:t>
              </a:r>
              <a:r>
                <a:rPr lang="en-US" altLang="en-US" sz="3600" b="1" dirty="0" err="1">
                  <a:latin typeface="Arial" charset="0"/>
                  <a:cs typeface="Arial" charset="0"/>
                </a:rPr>
                <a:t>Cúc</a:t>
              </a:r>
              <a:r>
                <a:rPr lang="en-US" altLang="en-US" sz="3600" b="1" dirty="0">
                  <a:latin typeface="Arial" charset="0"/>
                  <a:cs typeface="Arial" charset="0"/>
                </a:rPr>
                <a:t> </a:t>
              </a:r>
              <a:r>
                <a:rPr lang="en-US" altLang="en-US" sz="3600" b="1" dirty="0" err="1">
                  <a:latin typeface="Arial" charset="0"/>
                  <a:cs typeface="Arial" charset="0"/>
                </a:rPr>
                <a:t>Phương</a:t>
              </a:r>
              <a:r>
                <a:rPr lang="en-US" altLang="en-US" sz="3600" b="1" dirty="0">
                  <a:latin typeface="Arial" charset="0"/>
                  <a:cs typeface="Arial" charset="0"/>
                </a:rPr>
                <a:t> </a:t>
              </a:r>
              <a:r>
                <a:rPr lang="en-US" altLang="en-US" sz="3600" b="1" dirty="0" err="1">
                  <a:latin typeface="Arial" charset="0"/>
                  <a:cs typeface="Arial" charset="0"/>
                </a:rPr>
                <a:t>là</a:t>
              </a:r>
              <a:r>
                <a:rPr lang="en-US" altLang="en-US" sz="3600" b="1" dirty="0">
                  <a:latin typeface="Arial" charset="0"/>
                  <a:cs typeface="Arial" charset="0"/>
                </a:rPr>
                <a:t> </a:t>
              </a:r>
              <a:r>
                <a:rPr lang="en-US" altLang="en-US" sz="3600" b="1" dirty="0" smtClean="0">
                  <a:latin typeface="Arial" charset="0"/>
                  <a:cs typeface="Arial" charset="0"/>
                </a:rPr>
                <a:t>22200ha</a:t>
              </a:r>
              <a:r>
                <a:rPr lang="en-US" altLang="en-US" sz="3600" b="1" dirty="0">
                  <a:latin typeface="Arial" charset="0"/>
                  <a:cs typeface="Arial" charset="0"/>
                </a:rPr>
                <a:t>. </a:t>
              </a:r>
              <a:r>
                <a:rPr lang="en-US" altLang="en-US" sz="3600" b="1" dirty="0" err="1">
                  <a:latin typeface="Arial" charset="0"/>
                  <a:cs typeface="Arial" charset="0"/>
                </a:rPr>
                <a:t>Hãy</a:t>
              </a:r>
              <a:r>
                <a:rPr lang="en-US" altLang="en-US" sz="3600" b="1" dirty="0">
                  <a:latin typeface="Arial" charset="0"/>
                  <a:cs typeface="Arial" charset="0"/>
                </a:rPr>
                <a:t> </a:t>
              </a:r>
              <a:r>
                <a:rPr lang="en-US" altLang="en-US" sz="3600" b="1" dirty="0" err="1">
                  <a:latin typeface="Arial" charset="0"/>
                  <a:cs typeface="Arial" charset="0"/>
                </a:rPr>
                <a:t>viết</a:t>
              </a:r>
              <a:r>
                <a:rPr lang="en-US" altLang="en-US" sz="3600" b="1" dirty="0">
                  <a:latin typeface="Arial" charset="0"/>
                  <a:cs typeface="Arial" charset="0"/>
                </a:rPr>
                <a:t> </a:t>
              </a:r>
              <a:r>
                <a:rPr lang="en-US" altLang="en-US" sz="3600" b="1" dirty="0" err="1">
                  <a:latin typeface="Arial" charset="0"/>
                  <a:cs typeface="Arial" charset="0"/>
                </a:rPr>
                <a:t>số</a:t>
              </a:r>
              <a:r>
                <a:rPr lang="en-US" altLang="en-US" sz="3600" b="1" dirty="0">
                  <a:latin typeface="Arial" charset="0"/>
                  <a:cs typeface="Arial" charset="0"/>
                </a:rPr>
                <a:t> </a:t>
              </a:r>
              <a:r>
                <a:rPr lang="en-US" altLang="en-US" sz="3600" b="1" dirty="0" err="1">
                  <a:latin typeface="Arial" charset="0"/>
                  <a:cs typeface="Arial" charset="0"/>
                </a:rPr>
                <a:t>đo</a:t>
              </a:r>
              <a:r>
                <a:rPr lang="en-US" altLang="en-US" sz="3600" b="1" dirty="0">
                  <a:latin typeface="Arial" charset="0"/>
                  <a:cs typeface="Arial" charset="0"/>
                </a:rPr>
                <a:t> </a:t>
              </a:r>
              <a:r>
                <a:rPr lang="en-US" altLang="en-US" sz="3600" b="1" dirty="0" err="1">
                  <a:latin typeface="Arial" charset="0"/>
                  <a:cs typeface="Arial" charset="0"/>
                </a:rPr>
                <a:t>diện</a:t>
              </a:r>
              <a:r>
                <a:rPr lang="en-US" altLang="en-US" sz="3600" b="1" dirty="0">
                  <a:latin typeface="Arial" charset="0"/>
                  <a:cs typeface="Arial" charset="0"/>
                </a:rPr>
                <a:t> </a:t>
              </a:r>
              <a:r>
                <a:rPr lang="en-US" altLang="en-US" sz="3600" b="1" dirty="0" err="1">
                  <a:latin typeface="Arial" charset="0"/>
                  <a:cs typeface="Arial" charset="0"/>
                </a:rPr>
                <a:t>tích</a:t>
              </a:r>
              <a:r>
                <a:rPr lang="en-US" altLang="en-US" sz="3600" b="1" dirty="0">
                  <a:latin typeface="Arial" charset="0"/>
                  <a:cs typeface="Arial" charset="0"/>
                </a:rPr>
                <a:t> </a:t>
              </a:r>
              <a:r>
                <a:rPr lang="en-US" altLang="en-US" sz="3600" b="1" dirty="0" err="1">
                  <a:latin typeface="Arial" charset="0"/>
                  <a:cs typeface="Arial" charset="0"/>
                </a:rPr>
                <a:t>khu</a:t>
              </a:r>
              <a:r>
                <a:rPr lang="en-US" altLang="en-US" sz="3600" b="1" dirty="0">
                  <a:latin typeface="Arial" charset="0"/>
                  <a:cs typeface="Arial" charset="0"/>
                </a:rPr>
                <a:t> </a:t>
              </a:r>
              <a:r>
                <a:rPr lang="en-US" altLang="en-US" sz="3600" b="1" dirty="0" err="1">
                  <a:latin typeface="Arial" charset="0"/>
                  <a:cs typeface="Arial" charset="0"/>
                </a:rPr>
                <a:t>rừng</a:t>
              </a:r>
              <a:r>
                <a:rPr lang="en-US" altLang="en-US" sz="3600" b="1" dirty="0">
                  <a:latin typeface="Arial" charset="0"/>
                  <a:cs typeface="Arial" charset="0"/>
                </a:rPr>
                <a:t> </a:t>
              </a:r>
              <a:r>
                <a:rPr lang="en-US" altLang="en-US" sz="3600" b="1" dirty="0" err="1">
                  <a:latin typeface="Arial" charset="0"/>
                  <a:cs typeface="Arial" charset="0"/>
                </a:rPr>
                <a:t>đó</a:t>
              </a:r>
              <a:r>
                <a:rPr lang="en-US" altLang="en-US" sz="3600" b="1" dirty="0">
                  <a:latin typeface="Arial" charset="0"/>
                  <a:cs typeface="Arial" charset="0"/>
                </a:rPr>
                <a:t> </a:t>
              </a:r>
              <a:r>
                <a:rPr lang="en-US" altLang="en-US" sz="3600" b="1" dirty="0" err="1">
                  <a:latin typeface="Arial" charset="0"/>
                  <a:cs typeface="Arial" charset="0"/>
                </a:rPr>
                <a:t>dưới</a:t>
              </a:r>
              <a:r>
                <a:rPr lang="en-US" altLang="en-US" sz="3600" b="1" dirty="0">
                  <a:latin typeface="Arial" charset="0"/>
                  <a:cs typeface="Arial" charset="0"/>
                </a:rPr>
                <a:t> </a:t>
              </a:r>
              <a:r>
                <a:rPr lang="en-US" altLang="en-US" sz="3600" b="1" dirty="0" err="1">
                  <a:latin typeface="Arial" charset="0"/>
                  <a:cs typeface="Arial" charset="0"/>
                </a:rPr>
                <a:t>dạng</a:t>
              </a:r>
              <a:r>
                <a:rPr lang="en-US" altLang="en-US" sz="3600" b="1" dirty="0">
                  <a:latin typeface="Arial" charset="0"/>
                  <a:cs typeface="Arial" charset="0"/>
                </a:rPr>
                <a:t> </a:t>
              </a:r>
              <a:r>
                <a:rPr lang="en-US" altLang="en-US" sz="3600" b="1" dirty="0" err="1">
                  <a:latin typeface="Arial" charset="0"/>
                  <a:cs typeface="Arial" charset="0"/>
                </a:rPr>
                <a:t>số</a:t>
              </a:r>
              <a:r>
                <a:rPr lang="en-US" altLang="en-US" sz="3600" b="1" dirty="0">
                  <a:latin typeface="Arial" charset="0"/>
                  <a:cs typeface="Arial" charset="0"/>
                </a:rPr>
                <a:t> </a:t>
              </a:r>
              <a:r>
                <a:rPr lang="en-US" altLang="en-US" sz="3600" b="1" dirty="0" err="1">
                  <a:latin typeface="Arial" charset="0"/>
                  <a:cs typeface="Arial" charset="0"/>
                </a:rPr>
                <a:t>đo</a:t>
              </a:r>
              <a:r>
                <a:rPr lang="en-US" altLang="en-US" sz="3600" b="1" dirty="0">
                  <a:latin typeface="Arial" charset="0"/>
                  <a:cs typeface="Arial" charset="0"/>
                </a:rPr>
                <a:t> </a:t>
              </a:r>
              <a:r>
                <a:rPr lang="en-US" altLang="en-US" sz="3600" b="1" dirty="0" err="1">
                  <a:latin typeface="Arial" charset="0"/>
                  <a:cs typeface="Arial" charset="0"/>
                </a:rPr>
                <a:t>có</a:t>
              </a:r>
              <a:r>
                <a:rPr lang="en-US" altLang="en-US" sz="3600" b="1" dirty="0">
                  <a:latin typeface="Arial" charset="0"/>
                  <a:cs typeface="Arial" charset="0"/>
                </a:rPr>
                <a:t> </a:t>
              </a:r>
              <a:r>
                <a:rPr lang="en-US" altLang="en-US" sz="3600" b="1" dirty="0" err="1">
                  <a:latin typeface="Arial" charset="0"/>
                  <a:cs typeface="Arial" charset="0"/>
                </a:rPr>
                <a:t>đơn</a:t>
              </a:r>
              <a:r>
                <a:rPr lang="en-US" altLang="en-US" sz="3600" b="1" dirty="0">
                  <a:latin typeface="Arial" charset="0"/>
                  <a:cs typeface="Arial" charset="0"/>
                </a:rPr>
                <a:t> </a:t>
              </a:r>
              <a:r>
                <a:rPr lang="en-US" altLang="en-US" sz="3600" b="1" dirty="0" err="1">
                  <a:latin typeface="Arial" charset="0"/>
                  <a:cs typeface="Arial" charset="0"/>
                </a:rPr>
                <a:t>vị</a:t>
              </a:r>
              <a:r>
                <a:rPr lang="en-US" altLang="en-US" sz="3600" b="1" dirty="0">
                  <a:latin typeface="Arial" charset="0"/>
                  <a:cs typeface="Arial" charset="0"/>
                </a:rPr>
                <a:t> </a:t>
              </a:r>
              <a:r>
                <a:rPr lang="en-US" altLang="en-US" sz="3600" b="1" dirty="0" err="1">
                  <a:latin typeface="Arial" charset="0"/>
                  <a:cs typeface="Arial" charset="0"/>
                </a:rPr>
                <a:t>là</a:t>
              </a:r>
              <a:r>
                <a:rPr lang="en-US" altLang="en-US" sz="3600" b="1" dirty="0">
                  <a:latin typeface="Arial" charset="0"/>
                  <a:cs typeface="Arial" charset="0"/>
                </a:rPr>
                <a:t> </a:t>
              </a:r>
              <a:r>
                <a:rPr lang="en-US" altLang="en-US" sz="3600" b="1" dirty="0" err="1">
                  <a:latin typeface="Arial" charset="0"/>
                  <a:cs typeface="Arial" charset="0"/>
                </a:rPr>
                <a:t>ki-lô-mét</a:t>
              </a:r>
              <a:r>
                <a:rPr lang="en-US" altLang="en-US" sz="3600" b="1" dirty="0">
                  <a:latin typeface="Arial" charset="0"/>
                  <a:cs typeface="Arial" charset="0"/>
                </a:rPr>
                <a:t> </a:t>
              </a:r>
              <a:r>
                <a:rPr lang="en-US" altLang="en-US" sz="3600" b="1" dirty="0" err="1">
                  <a:latin typeface="Arial" charset="0"/>
                  <a:cs typeface="Arial" charset="0"/>
                </a:rPr>
                <a:t>vuông</a:t>
              </a:r>
              <a:r>
                <a:rPr lang="en-US" altLang="en-US" sz="3600" b="1" dirty="0">
                  <a:latin typeface="Arial" charset="0"/>
                  <a:cs typeface="Arial" charset="0"/>
                </a:rPr>
                <a:t>.</a:t>
              </a:r>
            </a:p>
          </p:txBody>
        </p:sp>
      </p:grpSp>
    </p:spTree>
    <p:custDataLst>
      <p:tags r:id="rId1"/>
    </p:custDataLst>
    <p:extLst>
      <p:ext uri="{BB962C8B-B14F-4D97-AF65-F5344CB8AC3E}">
        <p14:creationId xmlns:p14="http://schemas.microsoft.com/office/powerpoint/2010/main" val="248975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76" y="274637"/>
            <a:ext cx="12817365" cy="4391955"/>
          </a:xfrm>
        </p:spPr>
        <p:txBody>
          <a:bodyPr/>
          <a:lstStyle/>
          <a:p>
            <a:r>
              <a:rPr lang="en-US" altLang="en-US" b="1" dirty="0" err="1">
                <a:latin typeface="Arial" charset="0"/>
                <a:cs typeface="Arial" charset="0"/>
              </a:rPr>
              <a:t>Vậy</a:t>
            </a:r>
            <a:r>
              <a:rPr lang="en-US" altLang="en-US" b="1" dirty="0">
                <a:latin typeface="Arial" charset="0"/>
                <a:cs typeface="Arial" charset="0"/>
              </a:rPr>
              <a:t> </a:t>
            </a:r>
            <a:r>
              <a:rPr lang="en-US" altLang="en-US" b="1" dirty="0" err="1">
                <a:latin typeface="Arial" charset="0"/>
                <a:cs typeface="Arial" charset="0"/>
              </a:rPr>
              <a:t>rừng</a:t>
            </a:r>
            <a:r>
              <a:rPr lang="en-US" altLang="en-US" b="1" dirty="0">
                <a:latin typeface="Arial" charset="0"/>
                <a:cs typeface="Arial" charset="0"/>
              </a:rPr>
              <a:t> </a:t>
            </a:r>
            <a:r>
              <a:rPr lang="en-US" altLang="en-US" b="1" dirty="0" err="1">
                <a:latin typeface="Arial" charset="0"/>
                <a:cs typeface="Arial" charset="0"/>
              </a:rPr>
              <a:t>Cúc</a:t>
            </a:r>
            <a:r>
              <a:rPr lang="en-US" altLang="en-US" b="1" dirty="0">
                <a:latin typeface="Arial" charset="0"/>
                <a:cs typeface="Arial" charset="0"/>
              </a:rPr>
              <a:t> </a:t>
            </a:r>
            <a:r>
              <a:rPr lang="en-US" altLang="en-US" b="1" dirty="0" err="1">
                <a:latin typeface="Arial" charset="0"/>
                <a:cs typeface="Arial" charset="0"/>
              </a:rPr>
              <a:t>Phương</a:t>
            </a:r>
            <a:r>
              <a:rPr lang="en-US" altLang="en-US" b="1" dirty="0">
                <a:latin typeface="Arial" charset="0"/>
                <a:cs typeface="Arial" charset="0"/>
              </a:rPr>
              <a:t> </a:t>
            </a:r>
            <a:r>
              <a:rPr lang="en-US" altLang="en-US" b="1" dirty="0" err="1">
                <a:latin typeface="Arial" charset="0"/>
                <a:cs typeface="Arial" charset="0"/>
              </a:rPr>
              <a:t>có</a:t>
            </a:r>
            <a:r>
              <a:rPr lang="en-US" altLang="en-US" b="1" dirty="0">
                <a:latin typeface="Arial" charset="0"/>
                <a:cs typeface="Arial" charset="0"/>
              </a:rPr>
              <a:t> </a:t>
            </a:r>
            <a:r>
              <a:rPr lang="en-US" altLang="en-US" b="1" dirty="0" err="1">
                <a:latin typeface="Arial" charset="0"/>
                <a:cs typeface="Arial" charset="0"/>
              </a:rPr>
              <a:t>diện</a:t>
            </a:r>
            <a:r>
              <a:rPr lang="en-US" altLang="en-US" b="1" dirty="0">
                <a:latin typeface="Arial" charset="0"/>
                <a:cs typeface="Arial" charset="0"/>
              </a:rPr>
              <a:t> </a:t>
            </a:r>
            <a:r>
              <a:rPr lang="en-US" altLang="en-US" b="1" dirty="0" err="1">
                <a:latin typeface="Arial" charset="0"/>
                <a:cs typeface="Arial" charset="0"/>
              </a:rPr>
              <a:t>tích</a:t>
            </a:r>
            <a:r>
              <a:rPr lang="en-US" altLang="en-US" b="1" dirty="0">
                <a:latin typeface="Arial" charset="0"/>
                <a:cs typeface="Arial" charset="0"/>
              </a:rPr>
              <a:t> </a:t>
            </a:r>
            <a:r>
              <a:rPr lang="en-US" altLang="en-US" b="1" dirty="0" err="1">
                <a:latin typeface="Arial" charset="0"/>
                <a:cs typeface="Arial" charset="0"/>
              </a:rPr>
              <a:t>là</a:t>
            </a:r>
            <a:r>
              <a:rPr lang="en-US" altLang="en-US" b="1" dirty="0">
                <a:latin typeface="Arial" charset="0"/>
                <a:cs typeface="Arial" charset="0"/>
              </a:rPr>
              <a:t> 222km</a:t>
            </a:r>
            <a:r>
              <a:rPr lang="en-US" altLang="en-US" b="1" baseline="30000" dirty="0">
                <a:latin typeface="Arial" charset="0"/>
                <a:cs typeface="Arial" charset="0"/>
              </a:rPr>
              <a:t>2</a:t>
            </a:r>
            <a:br>
              <a:rPr lang="en-US" altLang="en-US" b="1" baseline="30000" dirty="0">
                <a:latin typeface="Arial" charset="0"/>
                <a:cs typeface="Arial" charset="0"/>
              </a:rPr>
            </a:br>
            <a:endParaRPr lang="en-US" dirty="0"/>
          </a:p>
        </p:txBody>
      </p:sp>
      <p:sp>
        <p:nvSpPr>
          <p:cNvPr id="3" name="Rectangle 2"/>
          <p:cNvSpPr/>
          <p:nvPr/>
        </p:nvSpPr>
        <p:spPr>
          <a:xfrm>
            <a:off x="2891191" y="622737"/>
            <a:ext cx="5105885" cy="707886"/>
          </a:xfrm>
          <a:prstGeom prst="rect">
            <a:avLst/>
          </a:prstGeom>
        </p:spPr>
        <p:txBody>
          <a:bodyPr wrap="none">
            <a:spAutoFit/>
          </a:bodyPr>
          <a:lstStyle/>
          <a:p>
            <a:pPr algn="ctr"/>
            <a:r>
              <a:rPr lang="en-US" altLang="en-US" sz="4000" b="1" dirty="0">
                <a:latin typeface="Arial" charset="0"/>
                <a:cs typeface="Arial" charset="0"/>
              </a:rPr>
              <a:t>22</a:t>
            </a:r>
            <a:r>
              <a:rPr lang="vi-VN" altLang="en-US" sz="4000" b="1" dirty="0">
                <a:latin typeface="Arial" charset="0"/>
                <a:cs typeface="Arial" charset="0"/>
              </a:rPr>
              <a:t> </a:t>
            </a:r>
            <a:r>
              <a:rPr lang="en-US" altLang="en-US" sz="4000" b="1" dirty="0">
                <a:latin typeface="Arial" charset="0"/>
                <a:cs typeface="Arial" charset="0"/>
              </a:rPr>
              <a:t>200ha  </a:t>
            </a:r>
            <a:r>
              <a:rPr lang="en-US" altLang="en-US" sz="4000" b="1" baseline="30000" dirty="0">
                <a:latin typeface="Arial" charset="0"/>
                <a:cs typeface="Arial" charset="0"/>
              </a:rPr>
              <a:t> </a:t>
            </a:r>
            <a:r>
              <a:rPr lang="en-US" altLang="en-US" sz="4000" b="1" dirty="0">
                <a:latin typeface="Arial" charset="0"/>
                <a:cs typeface="Arial" charset="0"/>
              </a:rPr>
              <a:t>=  222km</a:t>
            </a:r>
            <a:r>
              <a:rPr lang="en-US" altLang="en-US" sz="4000" b="1" baseline="30000" dirty="0">
                <a:latin typeface="Arial" charset="0"/>
                <a:cs typeface="Arial" charset="0"/>
              </a:rPr>
              <a:t>2</a:t>
            </a:r>
          </a:p>
        </p:txBody>
      </p:sp>
    </p:spTree>
    <p:extLst>
      <p:ext uri="{BB962C8B-B14F-4D97-AF65-F5344CB8AC3E}">
        <p14:creationId xmlns:p14="http://schemas.microsoft.com/office/powerpoint/2010/main" val="54752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076" y="274637"/>
            <a:ext cx="12817365" cy="4391955"/>
          </a:xfrm>
        </p:spPr>
        <p:txBody>
          <a:bodyPr/>
          <a:lstStyle/>
          <a:p>
            <a:r>
              <a:rPr lang="en-US" altLang="en-US" b="1" dirty="0" err="1">
                <a:latin typeface="Arial" charset="0"/>
                <a:cs typeface="Arial" charset="0"/>
              </a:rPr>
              <a:t>Vậy</a:t>
            </a:r>
            <a:r>
              <a:rPr lang="en-US" altLang="en-US" b="1" dirty="0">
                <a:latin typeface="Arial" charset="0"/>
                <a:cs typeface="Arial" charset="0"/>
              </a:rPr>
              <a:t> </a:t>
            </a:r>
            <a:r>
              <a:rPr lang="en-US" altLang="en-US" b="1" dirty="0" err="1">
                <a:latin typeface="Arial" charset="0"/>
                <a:cs typeface="Arial" charset="0"/>
              </a:rPr>
              <a:t>diện</a:t>
            </a:r>
            <a:r>
              <a:rPr lang="en-US" altLang="en-US" b="1" dirty="0">
                <a:latin typeface="Arial" charset="0"/>
                <a:cs typeface="Arial" charset="0"/>
              </a:rPr>
              <a:t> </a:t>
            </a:r>
            <a:r>
              <a:rPr lang="en-US" altLang="en-US" b="1" dirty="0" err="1">
                <a:latin typeface="Arial" charset="0"/>
                <a:cs typeface="Arial" charset="0"/>
              </a:rPr>
              <a:t>tích</a:t>
            </a:r>
            <a:r>
              <a:rPr lang="en-US" altLang="en-US" b="1" dirty="0">
                <a:latin typeface="Arial" charset="0"/>
                <a:cs typeface="Arial" charset="0"/>
              </a:rPr>
              <a:t> </a:t>
            </a:r>
            <a:r>
              <a:rPr lang="en-US" altLang="en-US" b="1" dirty="0" err="1" smtClean="0">
                <a:latin typeface="Arial" charset="0"/>
                <a:cs typeface="Arial" charset="0"/>
              </a:rPr>
              <a:t>rừng</a:t>
            </a:r>
            <a:r>
              <a:rPr lang="en-US" altLang="en-US" b="1" dirty="0" smtClean="0">
                <a:latin typeface="Arial" charset="0"/>
                <a:cs typeface="Arial" charset="0"/>
              </a:rPr>
              <a:t> </a:t>
            </a:r>
            <a:r>
              <a:rPr lang="en-US" altLang="en-US" b="1" dirty="0" err="1">
                <a:latin typeface="Arial" charset="0"/>
                <a:cs typeface="Arial" charset="0"/>
              </a:rPr>
              <a:t>Cúc</a:t>
            </a:r>
            <a:r>
              <a:rPr lang="en-US" altLang="en-US" b="1" dirty="0">
                <a:latin typeface="Arial" charset="0"/>
                <a:cs typeface="Arial" charset="0"/>
              </a:rPr>
              <a:t> </a:t>
            </a:r>
            <a:r>
              <a:rPr lang="en-US" altLang="en-US" b="1" dirty="0" err="1">
                <a:latin typeface="Arial" charset="0"/>
                <a:cs typeface="Arial" charset="0"/>
              </a:rPr>
              <a:t>Phương</a:t>
            </a:r>
            <a:r>
              <a:rPr lang="en-US" altLang="en-US" b="1" dirty="0">
                <a:latin typeface="Arial" charset="0"/>
                <a:cs typeface="Arial" charset="0"/>
              </a:rPr>
              <a:t> </a:t>
            </a:r>
            <a:r>
              <a:rPr lang="en-US" altLang="en-US" b="1" dirty="0" err="1" smtClean="0">
                <a:latin typeface="Arial" charset="0"/>
                <a:cs typeface="Arial" charset="0"/>
              </a:rPr>
              <a:t>là</a:t>
            </a:r>
            <a:r>
              <a:rPr lang="en-US" altLang="en-US" b="1" dirty="0" smtClean="0">
                <a:latin typeface="Arial" charset="0"/>
                <a:cs typeface="Arial" charset="0"/>
              </a:rPr>
              <a:t> </a:t>
            </a:r>
            <a:r>
              <a:rPr lang="en-US" altLang="en-US" b="1" dirty="0">
                <a:latin typeface="Arial" charset="0"/>
                <a:cs typeface="Arial" charset="0"/>
              </a:rPr>
              <a:t>222km</a:t>
            </a:r>
            <a:r>
              <a:rPr lang="en-US" altLang="en-US" b="1" baseline="30000" dirty="0">
                <a:latin typeface="Arial" charset="0"/>
                <a:cs typeface="Arial" charset="0"/>
              </a:rPr>
              <a:t>2</a:t>
            </a:r>
            <a:br>
              <a:rPr lang="en-US" altLang="en-US" b="1" baseline="30000" dirty="0">
                <a:latin typeface="Arial" charset="0"/>
                <a:cs typeface="Arial" charset="0"/>
              </a:rPr>
            </a:br>
            <a:endParaRPr lang="en-US" dirty="0"/>
          </a:p>
        </p:txBody>
      </p:sp>
      <p:sp>
        <p:nvSpPr>
          <p:cNvPr id="3" name="Rectangle 2"/>
          <p:cNvSpPr/>
          <p:nvPr/>
        </p:nvSpPr>
        <p:spPr>
          <a:xfrm>
            <a:off x="2083889" y="622737"/>
            <a:ext cx="6720494" cy="707886"/>
          </a:xfrm>
          <a:prstGeom prst="rect">
            <a:avLst/>
          </a:prstGeom>
        </p:spPr>
        <p:txBody>
          <a:bodyPr wrap="none">
            <a:spAutoFit/>
          </a:bodyPr>
          <a:lstStyle/>
          <a:p>
            <a:pPr algn="ctr"/>
            <a:r>
              <a:rPr lang="vi-VN" altLang="en-US" sz="4000" b="1" dirty="0" smtClean="0">
                <a:latin typeface="Arial" charset="0"/>
                <a:cs typeface="Arial" charset="0"/>
              </a:rPr>
              <a:t>Ta có: </a:t>
            </a:r>
            <a:r>
              <a:rPr lang="en-US" altLang="en-US" sz="4000" b="1" dirty="0" smtClean="0">
                <a:latin typeface="Arial" charset="0"/>
                <a:cs typeface="Arial" charset="0"/>
              </a:rPr>
              <a:t>22</a:t>
            </a:r>
            <a:r>
              <a:rPr lang="vi-VN" altLang="en-US" sz="4000" b="1" dirty="0" smtClean="0">
                <a:latin typeface="Arial" charset="0"/>
                <a:cs typeface="Arial" charset="0"/>
              </a:rPr>
              <a:t> </a:t>
            </a:r>
            <a:r>
              <a:rPr lang="en-US" altLang="en-US" sz="4000" b="1" dirty="0">
                <a:latin typeface="Arial" charset="0"/>
                <a:cs typeface="Arial" charset="0"/>
              </a:rPr>
              <a:t>200ha  </a:t>
            </a:r>
            <a:r>
              <a:rPr lang="en-US" altLang="en-US" sz="4000" b="1" baseline="30000" dirty="0">
                <a:latin typeface="Arial" charset="0"/>
                <a:cs typeface="Arial" charset="0"/>
              </a:rPr>
              <a:t> </a:t>
            </a:r>
            <a:r>
              <a:rPr lang="en-US" altLang="en-US" sz="4000" b="1" dirty="0">
                <a:latin typeface="Arial" charset="0"/>
                <a:cs typeface="Arial" charset="0"/>
              </a:rPr>
              <a:t>=  222km</a:t>
            </a:r>
            <a:r>
              <a:rPr lang="en-US" altLang="en-US" sz="4000" b="1" baseline="30000" dirty="0">
                <a:latin typeface="Arial" charset="0"/>
                <a:cs typeface="Arial" charset="0"/>
              </a:rPr>
              <a:t>2</a:t>
            </a:r>
          </a:p>
        </p:txBody>
      </p:sp>
    </p:spTree>
    <p:extLst>
      <p:ext uri="{BB962C8B-B14F-4D97-AF65-F5344CB8AC3E}">
        <p14:creationId xmlns:p14="http://schemas.microsoft.com/office/powerpoint/2010/main" val="3072830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6"/>
          <p:cNvSpPr txBox="1">
            <a:spLocks noChangeArrowheads="1"/>
          </p:cNvSpPr>
          <p:nvPr/>
        </p:nvSpPr>
        <p:spPr bwMode="auto">
          <a:xfrm>
            <a:off x="5029200" y="5334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endParaRPr lang="en-US" altLang="zh-CN" sz="2400" b="1">
              <a:solidFill>
                <a:schemeClr val="bg1"/>
              </a:solidFill>
              <a:latin typeface=".VnVogue" pitchFamily="34" charset="0"/>
            </a:endParaRPr>
          </a:p>
        </p:txBody>
      </p:sp>
      <p:sp>
        <p:nvSpPr>
          <p:cNvPr id="35843" name="Text Box 3"/>
          <p:cNvSpPr txBox="1">
            <a:spLocks noChangeArrowheads="1"/>
          </p:cNvSpPr>
          <p:nvPr/>
        </p:nvSpPr>
        <p:spPr bwMode="auto">
          <a:xfrm>
            <a:off x="5257800" y="304800"/>
            <a:ext cx="1447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endParaRPr lang="en-US" altLang="zh-CN" b="1" u="sng">
              <a:solidFill>
                <a:srgbClr val="7030A0"/>
              </a:solidFill>
              <a:latin typeface=".VnVogue" pitchFamily="34" charset="0"/>
            </a:endParaRPr>
          </a:p>
        </p:txBody>
      </p:sp>
      <p:pic>
        <p:nvPicPr>
          <p:cNvPr id="35844" name="Picture 20" descr="dlst_cucphuo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90567"/>
            <a:ext cx="54864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3" descr="3101407834f003105f1436832effca63-Cuc%20Phuong%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90567"/>
            <a:ext cx="55626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4" descr="36ca92a934f0031023a91b932effc973-Cuc%20Phu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733804"/>
            <a:ext cx="5486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19"/>
          <p:cNvSpPr txBox="1">
            <a:spLocks noChangeArrowheads="1"/>
          </p:cNvSpPr>
          <p:nvPr/>
        </p:nvSpPr>
        <p:spPr bwMode="auto">
          <a:xfrm>
            <a:off x="1828803" y="1"/>
            <a:ext cx="8221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zh-CN" b="1">
                <a:latin typeface="Arial" charset="0"/>
              </a:rPr>
              <a:t>RỪNG QUỐC GIA CÚC PHƯƠNG</a:t>
            </a:r>
          </a:p>
        </p:txBody>
      </p:sp>
      <p:pic>
        <p:nvPicPr>
          <p:cNvPr id="35848" name="Picture 9" descr="images15291_16_cucphu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786192"/>
            <a:ext cx="55626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3352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498170" y="338138"/>
            <a:ext cx="5084233" cy="2430462"/>
          </a:xfrm>
        </p:spPr>
        <p:txBody>
          <a:bodyPr/>
          <a:lstStyle/>
          <a:p>
            <a:pPr eaLnBrk="1" hangingPunct="1"/>
            <a:endParaRPr lang="en-US" smtClean="0"/>
          </a:p>
        </p:txBody>
      </p:sp>
      <p:sp>
        <p:nvSpPr>
          <p:cNvPr id="15363" name="Text Placeholder 2"/>
          <p:cNvSpPr>
            <a:spLocks noGrp="1"/>
          </p:cNvSpPr>
          <p:nvPr>
            <p:ph type="body" sz="half" idx="2"/>
          </p:nvPr>
        </p:nvSpPr>
        <p:spPr>
          <a:xfrm>
            <a:off x="6491821" y="2786063"/>
            <a:ext cx="5090583" cy="2420937"/>
          </a:xfrm>
        </p:spPr>
        <p:txBody>
          <a:bodyPr/>
          <a:lstStyle/>
          <a:p>
            <a:pPr eaLnBrk="1" hangingPunct="1"/>
            <a:endParaRPr lang="en-US" smtClean="0"/>
          </a:p>
        </p:txBody>
      </p:sp>
      <p:pic>
        <p:nvPicPr>
          <p:cNvPr id="15365" name="Picture 3" descr="D:\Linh 2018- 2019\PHúc 4A\20161214034047-vuon-cuc-phuong-gody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4" y="260350"/>
            <a:ext cx="6012571" cy="325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D:\Linh 2018- 2019\PHúc 4A\20161214034048-vuon-cuc-phuong-gody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5" y="3716338"/>
            <a:ext cx="601257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Kinh nghiệm du lịch Cúc Phương, Ninh Bình (Cập nhật 10/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6338"/>
            <a:ext cx="5817476" cy="29997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c Phuong Jungle Paths 2022 – Giải chạy xuyên rừng có cự ly lên tới 70k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4" y="260350"/>
            <a:ext cx="5661901" cy="325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35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Vector trẻ em vui chơi - file vector - Kho Stock Việt Nam">
            <a:extLst>
              <a:ext uri="{FF2B5EF4-FFF2-40B4-BE49-F238E27FC236}">
                <a16:creationId xmlns:a16="http://schemas.microsoft.com/office/drawing/2014/main" xmlns="" id="{79729307-EF02-4F26-9C6F-1596C7919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20066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
            <a:extLst>
              <a:ext uri="{FF2B5EF4-FFF2-40B4-BE49-F238E27FC236}">
                <a16:creationId xmlns:a16="http://schemas.microsoft.com/office/drawing/2014/main" xmlns="" id="{D94F9C8D-4216-4CE1-AD7E-D82938D24FF0}"/>
              </a:ext>
            </a:extLst>
          </p:cNvPr>
          <p:cNvSpPr/>
          <p:nvPr/>
        </p:nvSpPr>
        <p:spPr>
          <a:xfrm>
            <a:off x="3022121" y="2158943"/>
            <a:ext cx="5794075" cy="1472781"/>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a:defRPr/>
            </a:pPr>
            <a:r>
              <a:rPr lang="en-US" sz="4000" b="1" dirty="0">
                <a:solidFill>
                  <a:schemeClr val="bg1"/>
                </a:solidFill>
                <a:latin typeface="Times New Roman" panose="02020603050405020304" pitchFamily="18" charset="0"/>
                <a:cs typeface="Times New Roman" panose="02020603050405020304" pitchFamily="18" charset="0"/>
              </a:rPr>
              <a:t>KHỞI ĐỘNG</a:t>
            </a:r>
          </a:p>
        </p:txBody>
      </p:sp>
      <p:pic>
        <p:nvPicPr>
          <p:cNvPr id="3" name="bensound-goodtogether">
            <a:hlinkClick r:id="" action="ppaction://media"/>
          </p:cNvPr>
          <p:cNvPicPr>
            <a:picLocks noChangeAspect="1"/>
          </p:cNvPicPr>
          <p:nvPr>
            <a:audioFile r:link="rId1"/>
            <p:extLst>
              <p:ext uri="{DAA4B4D4-6D71-4841-9C94-3DE7FCFB9230}">
                <p14:media xmlns:p14="http://schemas.microsoft.com/office/powerpoint/2010/main" r:embed="rId2">
                  <p14:trim end="109901.2916"/>
                </p14:media>
              </p:ext>
            </p:extLst>
          </p:nvPr>
        </p:nvPicPr>
        <p:blipFill>
          <a:blip r:embed="rId5"/>
          <a:stretch>
            <a:fillRect/>
          </a:stretch>
        </p:blipFill>
        <p:spPr>
          <a:xfrm>
            <a:off x="53842" y="0"/>
            <a:ext cx="609600" cy="609600"/>
          </a:xfrm>
          <a:prstGeom prst="rect">
            <a:avLst/>
          </a:prstGeom>
        </p:spPr>
      </p:pic>
    </p:spTree>
    <p:extLst>
      <p:ext uri="{BB962C8B-B14F-4D97-AF65-F5344CB8AC3E}">
        <p14:creationId xmlns:p14="http://schemas.microsoft.com/office/powerpoint/2010/main" val="170653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2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35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2 Vector trẻ em vui chơi - file vector - Kho Stock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1"/>
          <p:cNvSpPr txBox="1">
            <a:spLocks noChangeArrowheads="1"/>
          </p:cNvSpPr>
          <p:nvPr/>
        </p:nvSpPr>
        <p:spPr bwMode="auto">
          <a:xfrm>
            <a:off x="685800" y="2209801"/>
            <a:ext cx="10515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6600" b="1">
                <a:latin typeface="Arial" charset="0"/>
                <a:cs typeface="Arial" charset="0"/>
              </a:rPr>
              <a:t>VẬN DỤNG TRẢI NGHIỆM</a:t>
            </a:r>
          </a:p>
        </p:txBody>
      </p:sp>
    </p:spTree>
    <p:custDataLst>
      <p:tags r:id="rId1"/>
    </p:custDataLst>
    <p:extLst>
      <p:ext uri="{BB962C8B-B14F-4D97-AF65-F5344CB8AC3E}">
        <p14:creationId xmlns:p14="http://schemas.microsoft.com/office/powerpoint/2010/main" val="393186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5"/>
          <p:cNvGrpSpPr>
            <a:grpSpLocks/>
          </p:cNvGrpSpPr>
          <p:nvPr/>
        </p:nvGrpSpPr>
        <p:grpSpPr bwMode="auto">
          <a:xfrm>
            <a:off x="2438401" y="3505200"/>
            <a:ext cx="7791451" cy="1235260"/>
            <a:chOff x="2260729" y="458924"/>
            <a:chExt cx="7790441" cy="1233988"/>
          </a:xfrm>
        </p:grpSpPr>
        <p:pic>
          <p:nvPicPr>
            <p:cNvPr id="19459" name="图片 3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8820" y="611167"/>
              <a:ext cx="6315383" cy="108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92"/>
            <p:cNvSpPr txBox="1">
              <a:spLocks noChangeArrowheads="1"/>
            </p:cNvSpPr>
            <p:nvPr/>
          </p:nvSpPr>
          <p:spPr bwMode="auto">
            <a:xfrm>
              <a:off x="2260729" y="458924"/>
              <a:ext cx="77904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fontAlgn="auto" hangingPunct="1">
                <a:lnSpc>
                  <a:spcPct val="100000"/>
                </a:lnSpc>
                <a:spcBef>
                  <a:spcPct val="0"/>
                </a:spcBef>
                <a:spcAft>
                  <a:spcPts val="0"/>
                </a:spcAft>
                <a:buFont typeface="Arial" panose="020B0604020202020204" pitchFamily="34" charset="0"/>
                <a:buNone/>
                <a:defRPr/>
              </a:pPr>
              <a:r>
                <a:rPr lang="en-US" altLang="zh-C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rPr>
                <a:t>TẬP ĐỌC</a:t>
              </a:r>
              <a:endParaRPr lang="zh-CN" alt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印品黑体" panose="00000500000000000000" pitchFamily="2" charset="-122"/>
                <a:cs typeface="Times New Roman" panose="02020603050405020304" pitchFamily="18" charset="0"/>
              </a:endParaRPr>
            </a:p>
          </p:txBody>
        </p:sp>
      </p:grpSp>
      <p:pic>
        <p:nvPicPr>
          <p:cNvPr id="5" name="Picture 1" descr="Toán JPG">
            <a:extLst>
              <a:ext uri="{FF2B5EF4-FFF2-40B4-BE49-F238E27FC236}">
                <a16:creationId xmlns:a16="http://schemas.microsoft.com/office/drawing/2014/main" xmlns="" id="{A7AB5E27-1DE4-4730-9773-2CF89BE1B38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048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D2075FFA-6F66-4C4F-8B16-AB1937DE6132}"/>
              </a:ext>
            </a:extLst>
          </p:cNvPr>
          <p:cNvSpPr/>
          <p:nvPr/>
        </p:nvSpPr>
        <p:spPr>
          <a:xfrm>
            <a:off x="3992230" y="1372998"/>
            <a:ext cx="4312321" cy="1472271"/>
          </a:xfrm>
          <a:prstGeom prst="rect">
            <a:avLst/>
          </a:prstGeom>
          <a:noFill/>
        </p:spPr>
        <p:txBody>
          <a:bodyPr wrap="none" lIns="91440" tIns="45720" rIns="91440" bIns="4572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rgbClr val="FF0000"/>
                </a:solidFill>
                <a:latin typeface="Times New Roman" pitchFamily="18" charset="0"/>
                <a:cs typeface="Times New Roman" pitchFamily="18" charset="0"/>
              </a:rPr>
              <a:t>HOẠT ĐỘNG </a:t>
            </a:r>
          </a:p>
          <a:p>
            <a:pPr algn="ctr"/>
            <a:r>
              <a:rPr lang="en-US" sz="3200" b="1" dirty="0" smtClean="0">
                <a:ln w="3175"/>
                <a:solidFill>
                  <a:srgbClr val="FF0000"/>
                </a:solidFill>
                <a:latin typeface="Times New Roman" pitchFamily="18" charset="0"/>
                <a:cs typeface="Times New Roman" pitchFamily="18" charset="0"/>
              </a:rPr>
              <a:t>TRẢI NGHIỆM</a:t>
            </a:r>
            <a:endParaRPr lang="en-US" sz="3200" b="1" dirty="0">
              <a:ln w="3175"/>
              <a:solidFill>
                <a:srgbClr val="FF0000"/>
              </a:solidFill>
              <a:latin typeface="Times New Roman" pitchFamily="18" charset="0"/>
              <a:cs typeface="Times New Roman" pitchFamily="18" charset="0"/>
            </a:endParaRPr>
          </a:p>
        </p:txBody>
      </p:sp>
      <p:pic>
        <p:nvPicPr>
          <p:cNvPr id="11"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3919" y="2362200"/>
            <a:ext cx="7068940" cy="397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com - KARAOKE TIẾNG HÁT BẠN BÈ MÌNH  CD CHUẨN BGD   ÂM NHẠC LỚP 3">
            <a:hlinkClick r:id="" action="ppaction://media"/>
          </p:cNvPr>
          <p:cNvPicPr>
            <a:picLocks noChangeAspect="1"/>
          </p:cNvPicPr>
          <p:nvPr>
            <a:audioFile r:link="rId1"/>
            <p:extLst>
              <p:ext uri="{DAA4B4D4-6D71-4841-9C94-3DE7FCFB9230}">
                <p14:media xmlns:p14="http://schemas.microsoft.com/office/powerpoint/2010/main" r:embed="rId2">
                  <p14:trim st="2674" end="114536.625"/>
                </p14:media>
              </p:ext>
            </p:extLst>
          </p:nvPr>
        </p:nvPicPr>
        <p:blipFill>
          <a:blip r:embed="rId9"/>
          <a:stretch>
            <a:fillRect/>
          </a:stretch>
        </p:blipFill>
        <p:spPr>
          <a:xfrm>
            <a:off x="-835025" y="763394"/>
            <a:ext cx="609600" cy="609600"/>
          </a:xfrm>
          <a:prstGeom prst="rect">
            <a:avLst/>
          </a:prstGeom>
        </p:spPr>
      </p:pic>
      <p:pic>
        <p:nvPicPr>
          <p:cNvPr id="4" name="Tieng-yeah-tre-con-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5025" y="1499529"/>
            <a:ext cx="609600" cy="609600"/>
          </a:xfrm>
          <a:prstGeom prst="rect">
            <a:avLst/>
          </a:prstGeom>
        </p:spPr>
      </p:pic>
    </p:spTree>
    <p:extLst>
      <p:ext uri="{BB962C8B-B14F-4D97-AF65-F5344CB8AC3E}">
        <p14:creationId xmlns:p14="http://schemas.microsoft.com/office/powerpoint/2010/main" val="365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32" fill="hold"/>
                                        <p:tgtEl>
                                          <p:spTgt spid="2"/>
                                        </p:tgtEl>
                                      </p:cBhvr>
                                    </p:cmd>
                                  </p:childTnLst>
                                </p:cTn>
                              </p:par>
                              <p:par>
                                <p:cTn id="7" presetID="1" presetClass="mediacall" presetSubtype="0" fill="hold" nodeType="withEffect">
                                  <p:stCondLst>
                                    <p:cond delay="1500"/>
                                  </p:stCondLst>
                                  <p:childTnLst>
                                    <p:cmd type="call" cmd="playFrom(0.0)">
                                      <p:cBhvr>
                                        <p:cTn id="8" dur="19185" fill="hold"/>
                                        <p:tgtEl>
                                          <p:spTgt spid="4"/>
                                        </p:tgtEl>
                                      </p:cBhvr>
                                    </p:cmd>
                                  </p:childTnLst>
                                </p:cTn>
                              </p:par>
                              <p:par>
                                <p:cTn id="9" presetID="42" presetClass="entr" presetSubtype="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325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6970">
                <p:cTn id="17" fill="hold" display="0">
                  <p:stCondLst>
                    <p:cond delay="indefinite"/>
                  </p:stCondLst>
                  <p:endCondLst>
                    <p:cond evt="onStopAudio" delay="0">
                      <p:tgtEl>
                        <p:sldTgt/>
                      </p:tgtEl>
                    </p:cond>
                  </p:endCondLst>
                </p:cTn>
                <p:tgtEl>
                  <p:spTgt spid="2"/>
                </p:tgtEl>
              </p:cMediaNode>
            </p:audio>
            <p:audio>
              <p:cMediaNode vol="10000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a:extLst>
              <a:ext uri="{FF2B5EF4-FFF2-40B4-BE49-F238E27FC236}">
                <a16:creationId xmlns:a16="http://schemas.microsoft.com/office/drawing/2014/main" xmlns="" id="{98B5B3B2-061E-497A-80C3-288E452DA3DB}"/>
              </a:ext>
            </a:extLst>
          </p:cNvPr>
          <p:cNvPicPr>
            <a:picLocks noChangeAspect="1"/>
          </p:cNvPicPr>
          <p:nvPr/>
        </p:nvPicPr>
        <p:blipFill>
          <a:blip r:embed="rId3"/>
          <a:stretch>
            <a:fillRect/>
          </a:stretch>
        </p:blipFill>
        <p:spPr>
          <a:xfrm>
            <a:off x="-170764" y="-86920"/>
            <a:ext cx="12362764" cy="6627303"/>
          </a:xfrm>
          <a:prstGeom prst="rect">
            <a:avLst/>
          </a:prstGeom>
        </p:spPr>
      </p:pic>
      <p:sp>
        <p:nvSpPr>
          <p:cNvPr id="6" name="Rectangle 5">
            <a:extLst>
              <a:ext uri="{FF2B5EF4-FFF2-40B4-BE49-F238E27FC236}">
                <a16:creationId xmlns:a16="http://schemas.microsoft.com/office/drawing/2014/main" xmlns="" id="{8B62E197-F0DB-4098-9AA4-0C78A50BD3D3}"/>
              </a:ext>
            </a:extLst>
          </p:cNvPr>
          <p:cNvSpPr/>
          <p:nvPr/>
        </p:nvSpPr>
        <p:spPr>
          <a:xfrm>
            <a:off x="4212445" y="2411123"/>
            <a:ext cx="3248004" cy="815608"/>
          </a:xfrm>
          <a:prstGeom prst="rect">
            <a:avLst/>
          </a:prstGeom>
          <a:noFill/>
        </p:spPr>
        <p:txBody>
          <a:bodyPr wrap="none" lIns="91440" tIns="45720" rIns="91440" bIns="45720">
            <a:spAutoFit/>
          </a:bodyPr>
          <a:lstStyle/>
          <a:p>
            <a:pPr algn="ctr"/>
            <a:r>
              <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a:t>
            </a:r>
            <a:r>
              <a:rPr lang="en-US" sz="4700" b="1" dirty="0" smtClean="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CHƠI</a:t>
            </a:r>
            <a:endPar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
        <p:nvSpPr>
          <p:cNvPr id="5" name="Rectangle 4">
            <a:extLst>
              <a:ext uri="{FF2B5EF4-FFF2-40B4-BE49-F238E27FC236}">
                <a16:creationId xmlns="" xmlns:a16="http://schemas.microsoft.com/office/drawing/2014/main" id="{68CCCB1E-5D6D-4B1D-94ED-906BCD4A2D0C}"/>
              </a:ext>
            </a:extLst>
          </p:cNvPr>
          <p:cNvSpPr/>
          <p:nvPr/>
        </p:nvSpPr>
        <p:spPr>
          <a:xfrm>
            <a:off x="2522483" y="3876834"/>
            <a:ext cx="7204842" cy="1136600"/>
          </a:xfrm>
          <a:prstGeom prst="rect">
            <a:avLst/>
          </a:prstGeom>
          <a:noFill/>
          <a:ln w="12700" cap="flat" cmpd="sng" algn="ctr">
            <a:noFill/>
            <a:prstDash val="solid"/>
            <a:miter lim="800000"/>
          </a:ln>
          <a:effectLst/>
        </p:spPr>
        <p:txBody>
          <a:bodyPr rtlCol="0" anchor="ctr">
            <a:prstTxWarp prst="textChevron">
              <a:avLst/>
            </a:prstTxWarp>
          </a:bodyPr>
          <a:lstStyle/>
          <a:p>
            <a:pPr algn="ctr">
              <a:defRPr/>
            </a:pPr>
            <a:endParaRPr kumimoji="0" lang="en-US" sz="9600" b="1" i="0" u="none" strike="noStrike" kern="0" cap="none" spc="50" normalizeH="0" baseline="0" noProof="0" dirty="0">
              <a:ln w="28575" cmpd="sng">
                <a:solidFill>
                  <a:prstClr val="black">
                    <a:lumMod val="95000"/>
                    <a:lumOff val="5000"/>
                  </a:prstClr>
                </a:solidFill>
                <a:prstDash val="solid"/>
              </a:ln>
              <a:solidFill>
                <a:srgbClr val="FFFF00"/>
              </a:solidFill>
              <a:effectLst>
                <a:glow rad="38100">
                  <a:srgbClr val="4472C4">
                    <a:alpha val="40000"/>
                  </a:srgbClr>
                </a:glow>
              </a:effectLst>
              <a:uLnTx/>
              <a:uFillTx/>
              <a:latin typeface="Bernard MT Condensed"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3568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par>
                          <p:cTn id="11" fill="hold">
                            <p:stCondLst>
                              <p:cond delay="500"/>
                            </p:stCondLst>
                            <p:childTnLst>
                              <p:par>
                                <p:cTn id="12" presetID="32" presetClass="emph" presetSubtype="0" repeatCount="indefinite" fill="hold" grpId="1" nodeType="afterEffect" nodePh="1">
                                  <p:stCondLst>
                                    <p:cond delay="0"/>
                                  </p:stCondLst>
                                  <p:endCondLst>
                                    <p:cond evt="begin" delay="0">
                                      <p:tn val="12"/>
                                    </p:cond>
                                  </p:endCondLst>
                                  <p:iterate type="lt">
                                    <p:tmPct val="0"/>
                                  </p:iterate>
                                  <p:childTnLst>
                                    <p:animRot by="120000">
                                      <p:cBhvr>
                                        <p:cTn id="13" dur="75" fill="hold">
                                          <p:stCondLst>
                                            <p:cond delay="0"/>
                                          </p:stCondLst>
                                        </p:cTn>
                                        <p:tgtEl>
                                          <p:spTgt spid="5"/>
                                        </p:tgtEl>
                                        <p:attrNameLst>
                                          <p:attrName>r</p:attrName>
                                        </p:attrNameLst>
                                      </p:cBhvr>
                                    </p:animRot>
                                    <p:animRot by="-240000">
                                      <p:cBhvr>
                                        <p:cTn id="14" dur="150" fill="hold">
                                          <p:stCondLst>
                                            <p:cond delay="150"/>
                                          </p:stCondLst>
                                        </p:cTn>
                                        <p:tgtEl>
                                          <p:spTgt spid="5"/>
                                        </p:tgtEl>
                                        <p:attrNameLst>
                                          <p:attrName>r</p:attrName>
                                        </p:attrNameLst>
                                      </p:cBhvr>
                                    </p:animRot>
                                    <p:animRot by="240000">
                                      <p:cBhvr>
                                        <p:cTn id="15" dur="150" fill="hold">
                                          <p:stCondLst>
                                            <p:cond delay="300"/>
                                          </p:stCondLst>
                                        </p:cTn>
                                        <p:tgtEl>
                                          <p:spTgt spid="5"/>
                                        </p:tgtEl>
                                        <p:attrNameLst>
                                          <p:attrName>r</p:attrName>
                                        </p:attrNameLst>
                                      </p:cBhvr>
                                    </p:animRot>
                                    <p:animRot by="-240000">
                                      <p:cBhvr>
                                        <p:cTn id="16" dur="150" fill="hold">
                                          <p:stCondLst>
                                            <p:cond delay="450"/>
                                          </p:stCondLst>
                                        </p:cTn>
                                        <p:tgtEl>
                                          <p:spTgt spid="5"/>
                                        </p:tgtEl>
                                        <p:attrNameLst>
                                          <p:attrName>r</p:attrName>
                                        </p:attrNameLst>
                                      </p:cBhvr>
                                    </p:animRot>
                                    <p:animRot by="120000">
                                      <p:cBhvr>
                                        <p:cTn id="17" dur="150" fill="hold">
                                          <p:stCondLst>
                                            <p:cond delay="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altLang="en-US" smtClean="0"/>
          </a:p>
        </p:txBody>
      </p:sp>
      <p:sp>
        <p:nvSpPr>
          <p:cNvPr id="10243" name="Rectangle 3"/>
          <p:cNvSpPr>
            <a:spLocks noGrp="1" noChangeArrowheads="1"/>
          </p:cNvSpPr>
          <p:nvPr>
            <p:ph type="body" idx="1"/>
          </p:nvPr>
        </p:nvSpPr>
        <p:spPr/>
        <p:txBody>
          <a:bodyPr/>
          <a:lstStyle/>
          <a:p>
            <a:pPr eaLnBrk="1" hangingPunct="1"/>
            <a:endParaRPr lang="en-US" altLang="en-US" smtClean="0"/>
          </a:p>
        </p:txBody>
      </p:sp>
      <p:pic>
        <p:nvPicPr>
          <p:cNvPr id="10244"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14" descr="0830js5b15daddi012pz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221714">
            <a:off x="2540000" y="21336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14" descr="0830js5b15daddi012pz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71750">
            <a:off x="9550400" y="19812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4" descr="0830js5b15daddi012pz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0574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2" descr="h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4724400"/>
            <a:ext cx="220133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58F1B8D9-12AD-4902-A8F0-05E43220C88A}"/>
              </a:ext>
            </a:extLst>
          </p:cNvPr>
          <p:cNvSpPr/>
          <p:nvPr/>
        </p:nvSpPr>
        <p:spPr>
          <a:xfrm>
            <a:off x="2273737" y="617510"/>
            <a:ext cx="9270125" cy="646331"/>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rgbClr val="FFFF00"/>
                </a:solidFill>
                <a:latin typeface="UTM Avo" panose="02040603050506020204" pitchFamily="18" charset="0"/>
              </a:rPr>
              <a:t>AI NHANH, AI ĐÚNG?</a:t>
            </a:r>
            <a:endParaRPr lang="en-US" sz="3600" b="1" cap="none" spc="0" dirty="0">
              <a:ln w="22225">
                <a:solidFill>
                  <a:schemeClr val="accent2"/>
                </a:solidFill>
                <a:prstDash val="solid"/>
              </a:ln>
              <a:solidFill>
                <a:srgbClr val="FFFF00"/>
              </a:solidFill>
              <a:effectLst/>
              <a:latin typeface="UTM Avo" panose="02040603050506020204" pitchFamily="18" charset="0"/>
            </a:endParaRPr>
          </a:p>
        </p:txBody>
      </p:sp>
    </p:spTree>
    <p:extLst>
      <p:ext uri="{BB962C8B-B14F-4D97-AF65-F5344CB8AC3E}">
        <p14:creationId xmlns:p14="http://schemas.microsoft.com/office/powerpoint/2010/main" val="235905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2" descr="Bảng từ xanh kẻ ô ly tiểu học viết phấn hàn quốc, mặt bảng từ tính màu xanh  có kẻ ô ly nhỏ dùng cho luyện chữ | Citimart"/>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b="26196"/>
          <a:stretch/>
        </p:blipFill>
        <p:spPr bwMode="auto">
          <a:xfrm>
            <a:off x="16570" y="-59603"/>
            <a:ext cx="12192000" cy="6913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5126" name="TextBox 7"/>
          <p:cNvSpPr txBox="1">
            <a:spLocks noChangeArrowheads="1"/>
          </p:cNvSpPr>
          <p:nvPr/>
        </p:nvSpPr>
        <p:spPr bwMode="auto">
          <a:xfrm>
            <a:off x="5310718" y="2625727"/>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a:solidFill>
                  <a:prstClr val="white"/>
                </a:solidFill>
                <a:latin typeface="Calibri" pitchFamily="34" charset="0"/>
              </a:rPr>
              <a:t>:</a:t>
            </a:r>
          </a:p>
        </p:txBody>
      </p:sp>
      <p:sp>
        <p:nvSpPr>
          <p:cNvPr id="193" name="Rounded Rectangle 19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194" name="Rectangle 19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195" name="Rectangle 194"/>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err="1">
                <a:solidFill>
                  <a:srgbClr val="00B0F0"/>
                </a:solidFill>
                <a:latin typeface="Tahoma" pitchFamily="34" charset="0"/>
                <a:cs typeface="Tahoma" pitchFamily="34" charset="0"/>
              </a:rPr>
              <a:t>Bắt</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đầu</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tính</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giờ</a:t>
            </a:r>
            <a:endParaRPr lang="en-US" sz="2400" b="1" dirty="0">
              <a:solidFill>
                <a:srgbClr val="00B0F0"/>
              </a:solidFill>
              <a:latin typeface="Tahoma" pitchFamily="34" charset="0"/>
              <a:cs typeface="Tahoma" pitchFamily="34" charset="0"/>
            </a:endParaRPr>
          </a:p>
        </p:txBody>
      </p:sp>
      <p:sp>
        <p:nvSpPr>
          <p:cNvPr id="197" name="Rounded Rectangle 19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00</a:t>
            </a:r>
          </a:p>
        </p:txBody>
      </p:sp>
      <p:sp>
        <p:nvSpPr>
          <p:cNvPr id="198" name="Rounded Rectangle 19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59</a:t>
            </a:r>
          </a:p>
        </p:txBody>
      </p:sp>
      <p:sp>
        <p:nvSpPr>
          <p:cNvPr id="199" name="Rounded Rectangle 19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58</a:t>
            </a:r>
          </a:p>
        </p:txBody>
      </p:sp>
      <p:sp>
        <p:nvSpPr>
          <p:cNvPr id="200" name="Rounded Rectangle 19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57</a:t>
            </a:r>
          </a:p>
        </p:txBody>
      </p:sp>
      <p:sp>
        <p:nvSpPr>
          <p:cNvPr id="201" name="Rounded Rectangle 20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56</a:t>
            </a:r>
          </a:p>
        </p:txBody>
      </p:sp>
      <p:sp>
        <p:nvSpPr>
          <p:cNvPr id="202" name="Rounded Rectangle 20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55</a:t>
            </a:r>
          </a:p>
        </p:txBody>
      </p:sp>
      <p:sp>
        <p:nvSpPr>
          <p:cNvPr id="203" name="Rounded Rectangle 20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54</a:t>
            </a:r>
          </a:p>
        </p:txBody>
      </p:sp>
      <p:sp>
        <p:nvSpPr>
          <p:cNvPr id="204" name="Rounded Rectangle 20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53</a:t>
            </a:r>
          </a:p>
        </p:txBody>
      </p:sp>
      <p:sp>
        <p:nvSpPr>
          <p:cNvPr id="205" name="Rounded Rectangle 20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52</a:t>
            </a:r>
          </a:p>
        </p:txBody>
      </p:sp>
      <p:sp>
        <p:nvSpPr>
          <p:cNvPr id="206" name="Rounded Rectangle 20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51</a:t>
            </a:r>
          </a:p>
        </p:txBody>
      </p:sp>
      <p:sp>
        <p:nvSpPr>
          <p:cNvPr id="207" name="Rounded Rectangle 20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50</a:t>
            </a:r>
          </a:p>
        </p:txBody>
      </p:sp>
      <p:sp>
        <p:nvSpPr>
          <p:cNvPr id="208" name="Rounded Rectangle 20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49</a:t>
            </a:r>
          </a:p>
        </p:txBody>
      </p:sp>
      <p:sp>
        <p:nvSpPr>
          <p:cNvPr id="210" name="Rounded Rectangle 20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48</a:t>
            </a:r>
          </a:p>
        </p:txBody>
      </p:sp>
      <p:sp>
        <p:nvSpPr>
          <p:cNvPr id="211" name="Rounded Rectangle 2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47</a:t>
            </a:r>
          </a:p>
        </p:txBody>
      </p:sp>
      <p:sp>
        <p:nvSpPr>
          <p:cNvPr id="212" name="Rounded Rectangle 2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46</a:t>
            </a:r>
          </a:p>
        </p:txBody>
      </p:sp>
      <p:sp>
        <p:nvSpPr>
          <p:cNvPr id="213" name="Rounded Rectangle 2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45</a:t>
            </a:r>
          </a:p>
        </p:txBody>
      </p:sp>
      <p:sp>
        <p:nvSpPr>
          <p:cNvPr id="214" name="Rounded Rectangle 2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44</a:t>
            </a:r>
          </a:p>
        </p:txBody>
      </p:sp>
      <p:sp>
        <p:nvSpPr>
          <p:cNvPr id="215" name="Rounded Rectangle 2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43</a:t>
            </a:r>
          </a:p>
        </p:txBody>
      </p:sp>
      <p:sp>
        <p:nvSpPr>
          <p:cNvPr id="216" name="Rounded Rectangle 2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42</a:t>
            </a:r>
          </a:p>
        </p:txBody>
      </p:sp>
      <p:sp>
        <p:nvSpPr>
          <p:cNvPr id="217" name="Rounded Rectangle 2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41</a:t>
            </a:r>
          </a:p>
        </p:txBody>
      </p:sp>
      <p:sp>
        <p:nvSpPr>
          <p:cNvPr id="218" name="Rounded Rectangle 2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40</a:t>
            </a:r>
          </a:p>
        </p:txBody>
      </p:sp>
      <p:sp>
        <p:nvSpPr>
          <p:cNvPr id="219" name="Rounded Rectangle 2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39</a:t>
            </a:r>
          </a:p>
        </p:txBody>
      </p:sp>
      <p:sp>
        <p:nvSpPr>
          <p:cNvPr id="220" name="Rounded Rectangle 2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38</a:t>
            </a:r>
          </a:p>
        </p:txBody>
      </p:sp>
      <p:sp>
        <p:nvSpPr>
          <p:cNvPr id="221" name="Rounded Rectangle 2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37</a:t>
            </a:r>
          </a:p>
        </p:txBody>
      </p:sp>
      <p:sp>
        <p:nvSpPr>
          <p:cNvPr id="222" name="Rounded Rectangle 2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36</a:t>
            </a:r>
          </a:p>
        </p:txBody>
      </p:sp>
      <p:sp>
        <p:nvSpPr>
          <p:cNvPr id="223" name="Rounded Rectangle 2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35</a:t>
            </a:r>
          </a:p>
        </p:txBody>
      </p:sp>
      <p:sp>
        <p:nvSpPr>
          <p:cNvPr id="224" name="Rounded Rectangle 2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34</a:t>
            </a:r>
          </a:p>
        </p:txBody>
      </p:sp>
      <p:sp>
        <p:nvSpPr>
          <p:cNvPr id="225" name="Rounded Rectangle 2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smtClean="0">
                <a:solidFill>
                  <a:prstClr val="white"/>
                </a:solidFill>
                <a:latin typeface="Tahoma" pitchFamily="34" charset="0"/>
                <a:ea typeface="Tahoma" pitchFamily="34" charset="0"/>
                <a:cs typeface="Tahoma" pitchFamily="34" charset="0"/>
              </a:rPr>
              <a:t>05</a:t>
            </a:r>
            <a:endParaRPr lang="en-US" sz="4800" b="1" dirty="0">
              <a:solidFill>
                <a:prstClr val="white"/>
              </a:solidFill>
              <a:latin typeface="Tahoma" pitchFamily="34" charset="0"/>
              <a:ea typeface="Tahoma" pitchFamily="34" charset="0"/>
              <a:cs typeface="Tahoma" pitchFamily="34" charset="0"/>
            </a:endParaRPr>
          </a:p>
        </p:txBody>
      </p:sp>
      <p:sp>
        <p:nvSpPr>
          <p:cNvPr id="253" name="Rounded Rectangle 252"/>
          <p:cNvSpPr/>
          <p:nvPr/>
        </p:nvSpPr>
        <p:spPr>
          <a:xfrm>
            <a:off x="5791200" y="2711452"/>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05</a:t>
            </a:r>
          </a:p>
        </p:txBody>
      </p:sp>
      <p:sp>
        <p:nvSpPr>
          <p:cNvPr id="254" name="Rounded Rectangle 253"/>
          <p:cNvSpPr/>
          <p:nvPr/>
        </p:nvSpPr>
        <p:spPr>
          <a:xfrm>
            <a:off x="5803729" y="278415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04</a:t>
            </a:r>
          </a:p>
        </p:txBody>
      </p:sp>
      <p:sp>
        <p:nvSpPr>
          <p:cNvPr id="255" name="Rounded Rectangle 254"/>
          <p:cNvSpPr/>
          <p:nvPr/>
        </p:nvSpPr>
        <p:spPr>
          <a:xfrm>
            <a:off x="5791200" y="2856856"/>
            <a:ext cx="1625600" cy="692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03</a:t>
            </a:r>
          </a:p>
        </p:txBody>
      </p:sp>
      <p:sp>
        <p:nvSpPr>
          <p:cNvPr id="256" name="Rounded Rectangle 255"/>
          <p:cNvSpPr/>
          <p:nvPr/>
        </p:nvSpPr>
        <p:spPr>
          <a:xfrm>
            <a:off x="5803729" y="276764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02</a:t>
            </a:r>
          </a:p>
        </p:txBody>
      </p:sp>
      <p:sp>
        <p:nvSpPr>
          <p:cNvPr id="257" name="Rounded Rectangle 256"/>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01</a:t>
            </a:r>
          </a:p>
        </p:txBody>
      </p:sp>
      <p:sp>
        <p:nvSpPr>
          <p:cNvPr id="258" name="Rounded Rectangle 257"/>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00</a:t>
            </a:r>
          </a:p>
        </p:txBody>
      </p:sp>
      <p:sp>
        <p:nvSpPr>
          <p:cNvPr id="259" name="Rounded Rectangle 258"/>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72" name="Rounded Rectangle 71"/>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87" name="Text Box 5"/>
          <p:cNvSpPr txBox="1">
            <a:spLocks noChangeArrowheads="1"/>
          </p:cNvSpPr>
          <p:nvPr/>
        </p:nvSpPr>
        <p:spPr bwMode="auto">
          <a:xfrm>
            <a:off x="2836718" y="701812"/>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00FFFF"/>
                </a:solidFill>
                <a:latin typeface="Arial" pitchFamily="34" charset="0"/>
                <a:cs typeface="Arial" pitchFamily="34" charset="0"/>
                <a:sym typeface="Wingdings"/>
              </a:rPr>
              <a:t>5 ha =…….da</a:t>
            </a:r>
            <a:r>
              <a:rPr lang="en-US" sz="4000" dirty="0" smtClean="0">
                <a:solidFill>
                  <a:srgbClr val="00FFFF"/>
                </a:solidFill>
                <a:latin typeface="Arial" pitchFamily="34" charset="0"/>
                <a:cs typeface="Arial" pitchFamily="34" charset="0"/>
              </a:rPr>
              <a:t>m</a:t>
            </a:r>
            <a:r>
              <a:rPr lang="en-US" sz="4000" baseline="30000" dirty="0" smtClean="0">
                <a:solidFill>
                  <a:srgbClr val="00FFFF"/>
                </a:solidFill>
                <a:latin typeface="Arial" pitchFamily="34" charset="0"/>
                <a:cs typeface="Arial" pitchFamily="34" charset="0"/>
              </a:rPr>
              <a:t>2</a:t>
            </a:r>
            <a:endParaRPr lang="vi-VN" sz="2800" dirty="0">
              <a:solidFill>
                <a:srgbClr val="00FFFF"/>
              </a:solidFill>
              <a:latin typeface="Arial" pitchFamily="34" charset="0"/>
              <a:cs typeface="Arial" pitchFamily="34" charset="0"/>
            </a:endParaRPr>
          </a:p>
        </p:txBody>
      </p:sp>
      <p:sp>
        <p:nvSpPr>
          <p:cNvPr id="49" name="AutoShape 10"/>
          <p:cNvSpPr>
            <a:spLocks noChangeArrowheads="1"/>
          </p:cNvSpPr>
          <p:nvPr/>
        </p:nvSpPr>
        <p:spPr bwMode="auto">
          <a:xfrm rot="905439">
            <a:off x="7810903" y="3714611"/>
            <a:ext cx="3699722" cy="2430422"/>
          </a:xfrm>
          <a:prstGeom prst="cloudCallout">
            <a:avLst>
              <a:gd name="adj1" fmla="val 66292"/>
              <a:gd name="adj2" fmla="val 8710"/>
            </a:avLst>
          </a:prstGeom>
          <a:gradFill rotWithShape="1">
            <a:gsLst>
              <a:gs pos="0">
                <a:srgbClr val="FF0000"/>
              </a:gs>
              <a:gs pos="100000">
                <a:srgbClr val="0000FF"/>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3600" dirty="0" err="1">
                <a:solidFill>
                  <a:schemeClr val="bg1"/>
                </a:solidFill>
              </a:rPr>
              <a:t>Hoan</a:t>
            </a:r>
            <a:r>
              <a:rPr lang="en-US" altLang="en-US" sz="3600" dirty="0">
                <a:solidFill>
                  <a:schemeClr val="bg1"/>
                </a:solidFill>
              </a:rPr>
              <a:t> </a:t>
            </a:r>
            <a:r>
              <a:rPr lang="en-US" altLang="en-US" sz="3600" dirty="0" err="1">
                <a:solidFill>
                  <a:schemeClr val="bg1"/>
                </a:solidFill>
              </a:rPr>
              <a:t>hô</a:t>
            </a:r>
            <a:r>
              <a:rPr lang="en-US" altLang="en-US" sz="3600" dirty="0">
                <a:solidFill>
                  <a:schemeClr val="bg1"/>
                </a:solidFill>
              </a:rPr>
              <a:t> </a:t>
            </a:r>
            <a:r>
              <a:rPr lang="en-US" altLang="en-US" sz="3600" dirty="0" err="1">
                <a:solidFill>
                  <a:schemeClr val="bg1"/>
                </a:solidFill>
              </a:rPr>
              <a:t>bạn</a:t>
            </a:r>
            <a:r>
              <a:rPr lang="en-US" altLang="en-US" sz="3600" dirty="0">
                <a:solidFill>
                  <a:schemeClr val="bg1"/>
                </a:solidFill>
              </a:rPr>
              <a:t>!</a:t>
            </a:r>
          </a:p>
        </p:txBody>
      </p:sp>
      <p:sp>
        <p:nvSpPr>
          <p:cNvPr id="51" name="AutoShape 19">
            <a:hlinkClick r:id="rId7" action="ppaction://hlinksldjump" highlightClick="1"/>
          </p:cNvPr>
          <p:cNvSpPr>
            <a:spLocks noChangeArrowheads="1"/>
          </p:cNvSpPr>
          <p:nvPr/>
        </p:nvSpPr>
        <p:spPr bwMode="auto">
          <a:xfrm>
            <a:off x="12404946" y="6584732"/>
            <a:ext cx="381000" cy="304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 name="AutoShape 21">
            <a:hlinkClick r:id="rId8" action="ppaction://hlinksldjump" highlightClick="1"/>
          </p:cNvPr>
          <p:cNvSpPr>
            <a:spLocks noChangeArrowheads="1"/>
          </p:cNvSpPr>
          <p:nvPr/>
        </p:nvSpPr>
        <p:spPr bwMode="auto">
          <a:xfrm>
            <a:off x="12023946" y="6584732"/>
            <a:ext cx="381000" cy="304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pic>
        <p:nvPicPr>
          <p:cNvPr id="53" name="Picture 14" descr="0830js5b15daddi012pz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975946" y="1479332"/>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24094" y="4625022"/>
            <a:ext cx="609600" cy="609600"/>
          </a:xfrm>
          <a:prstGeom prst="rect">
            <a:avLst/>
          </a:prstGeom>
        </p:spPr>
      </p:pic>
      <p:sp>
        <p:nvSpPr>
          <p:cNvPr id="55" name="Text Box 5"/>
          <p:cNvSpPr txBox="1">
            <a:spLocks noChangeArrowheads="1"/>
          </p:cNvSpPr>
          <p:nvPr/>
        </p:nvSpPr>
        <p:spPr bwMode="auto">
          <a:xfrm>
            <a:off x="2851408" y="702282"/>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FF0000"/>
                </a:solidFill>
                <a:latin typeface="Arial" pitchFamily="34" charset="0"/>
                <a:cs typeface="Arial" pitchFamily="34" charset="0"/>
                <a:sym typeface="Wingdings"/>
              </a:rPr>
              <a:t>500</a:t>
            </a:r>
            <a:endParaRPr lang="vi-VN"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9177601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2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arn(inVertic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414" fill="hold"/>
                                        <p:tgtEl>
                                          <p:spTgt spid="54"/>
                                        </p:tgtEl>
                                      </p:cBhvr>
                                    </p:cmd>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4" presetClass="exit" presetSubtype="16" fill="hold" grpId="0" nodeType="clickEffect">
                                  <p:stCondLst>
                                    <p:cond delay="0"/>
                                  </p:stCondLst>
                                  <p:childTnLst>
                                    <p:animEffect transition="out" filter="box(in)">
                                      <p:cBhvr>
                                        <p:cTn id="25" dur="100"/>
                                        <p:tgtEl>
                                          <p:spTgt spid="195"/>
                                        </p:tgtEl>
                                      </p:cBhvr>
                                    </p:animEffect>
                                    <p:set>
                                      <p:cBhvr>
                                        <p:cTn id="26" dur="1" fill="hold">
                                          <p:stCondLst>
                                            <p:cond delay="99"/>
                                          </p:stCondLst>
                                        </p:cTn>
                                        <p:tgtEl>
                                          <p:spTgt spid="195"/>
                                        </p:tgtEl>
                                        <p:attrNameLst>
                                          <p:attrName>style.visibility</p:attrName>
                                        </p:attrNameLst>
                                      </p:cBhvr>
                                      <p:to>
                                        <p:strVal val="hidden"/>
                                      </p:to>
                                    </p:set>
                                  </p:childTnLst>
                                </p:cTn>
                              </p:par>
                              <p:par>
                                <p:cTn id="27" presetID="4" presetClass="entr" presetSubtype="16" fill="hold" grpId="0" nodeType="withEffect">
                                  <p:stCondLst>
                                    <p:cond delay="0"/>
                                  </p:stCondLst>
                                  <p:childTnLst>
                                    <p:set>
                                      <p:cBhvr>
                                        <p:cTn id="28" dur="1" fill="hold">
                                          <p:stCondLst>
                                            <p:cond delay="0"/>
                                          </p:stCondLst>
                                        </p:cTn>
                                        <p:tgtEl>
                                          <p:spTgt spid="193"/>
                                        </p:tgtEl>
                                        <p:attrNameLst>
                                          <p:attrName>style.visibility</p:attrName>
                                        </p:attrNameLst>
                                      </p:cBhvr>
                                      <p:to>
                                        <p:strVal val="visible"/>
                                      </p:to>
                                    </p:set>
                                    <p:animEffect transition="in" filter="box(in)">
                                      <p:cBhvr>
                                        <p:cTn id="29" dur="500"/>
                                        <p:tgtEl>
                                          <p:spTgt spid="193"/>
                                        </p:tgtEl>
                                      </p:cBhvr>
                                    </p:animEffect>
                                  </p:childTnLst>
                                </p:cTn>
                              </p:par>
                            </p:childTnLst>
                          </p:cTn>
                        </p:par>
                        <p:par>
                          <p:cTn id="30" fill="hold" nodeType="afterGroup">
                            <p:stCondLst>
                              <p:cond delay="500"/>
                            </p:stCondLst>
                            <p:childTnLst>
                              <p:par>
                                <p:cTn id="31" presetID="4" presetClass="entr" presetSubtype="32" fill="hold" grpId="0" nodeType="afterEffect">
                                  <p:stCondLst>
                                    <p:cond delay="0"/>
                                  </p:stCondLst>
                                  <p:childTnLst>
                                    <p:set>
                                      <p:cBhvr>
                                        <p:cTn id="32" dur="1" fill="hold">
                                          <p:stCondLst>
                                            <p:cond delay="0"/>
                                          </p:stCondLst>
                                        </p:cTn>
                                        <p:tgtEl>
                                          <p:spTgt spid="253"/>
                                        </p:tgtEl>
                                        <p:attrNameLst>
                                          <p:attrName>style.visibility</p:attrName>
                                        </p:attrNameLst>
                                      </p:cBhvr>
                                      <p:to>
                                        <p:strVal val="visible"/>
                                      </p:to>
                                    </p:set>
                                    <p:animEffect transition="in" filter="box(out)">
                                      <p:cBhvr>
                                        <p:cTn id="33" dur="1000"/>
                                        <p:tgtEl>
                                          <p:spTgt spid="253"/>
                                        </p:tgtEl>
                                      </p:cBhvr>
                                    </p:animEffect>
                                  </p:childTnLst>
                                  <p:subTnLst>
                                    <p:audio>
                                      <p:cMediaNode>
                                        <p:cTn display="0" masterRel="sameClick">
                                          <p:stCondLst>
                                            <p:cond evt="begin" delay="0">
                                              <p:tn val="31"/>
                                            </p:cond>
                                          </p:stCondLst>
                                          <p:endCondLst>
                                            <p:cond evt="onStopAudio" delay="0">
                                              <p:tgtEl>
                                                <p:sldTgt/>
                                              </p:tgtEl>
                                            </p:cond>
                                          </p:endCondLst>
                                        </p:cTn>
                                        <p:tgtEl>
                                          <p:sndTgt r:embed="rId4" name="hammer.wav"/>
                                        </p:tgtEl>
                                      </p:cMediaNode>
                                    </p:audio>
                                  </p:subTnLst>
                                </p:cTn>
                              </p:par>
                            </p:childTnLst>
                          </p:cTn>
                        </p:par>
                        <p:par>
                          <p:cTn id="34" fill="hold" nodeType="afterGroup">
                            <p:stCondLst>
                              <p:cond delay="1500"/>
                            </p:stCondLst>
                            <p:childTnLst>
                              <p:par>
                                <p:cTn id="35" presetID="4" presetClass="entr" presetSubtype="32" fill="hold" grpId="0" nodeType="afterEffect">
                                  <p:stCondLst>
                                    <p:cond delay="0"/>
                                  </p:stCondLst>
                                  <p:childTnLst>
                                    <p:set>
                                      <p:cBhvr>
                                        <p:cTn id="36" dur="1" fill="hold">
                                          <p:stCondLst>
                                            <p:cond delay="0"/>
                                          </p:stCondLst>
                                        </p:cTn>
                                        <p:tgtEl>
                                          <p:spTgt spid="254"/>
                                        </p:tgtEl>
                                        <p:attrNameLst>
                                          <p:attrName>style.visibility</p:attrName>
                                        </p:attrNameLst>
                                      </p:cBhvr>
                                      <p:to>
                                        <p:strVal val="visible"/>
                                      </p:to>
                                    </p:set>
                                    <p:animEffect transition="in" filter="box(out)">
                                      <p:cBhvr>
                                        <p:cTn id="37" dur="1000"/>
                                        <p:tgtEl>
                                          <p:spTgt spid="254"/>
                                        </p:tgtEl>
                                      </p:cBhvr>
                                    </p:animEffec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8" fill="hold" nodeType="afterGroup">
                            <p:stCondLst>
                              <p:cond delay="2500"/>
                            </p:stCondLst>
                            <p:childTnLst>
                              <p:par>
                                <p:cTn id="39" presetID="4" presetClass="entr" presetSubtype="32" fill="hold" grpId="0" nodeType="afterEffect">
                                  <p:stCondLst>
                                    <p:cond delay="0"/>
                                  </p:stCondLst>
                                  <p:childTnLst>
                                    <p:set>
                                      <p:cBhvr>
                                        <p:cTn id="40" dur="1" fill="hold">
                                          <p:stCondLst>
                                            <p:cond delay="0"/>
                                          </p:stCondLst>
                                        </p:cTn>
                                        <p:tgtEl>
                                          <p:spTgt spid="255"/>
                                        </p:tgtEl>
                                        <p:attrNameLst>
                                          <p:attrName>style.visibility</p:attrName>
                                        </p:attrNameLst>
                                      </p:cBhvr>
                                      <p:to>
                                        <p:strVal val="visible"/>
                                      </p:to>
                                    </p:set>
                                    <p:animEffect transition="in" filter="box(out)">
                                      <p:cBhvr>
                                        <p:cTn id="41" dur="1000"/>
                                        <p:tgtEl>
                                          <p:spTgt spid="255"/>
                                        </p:tgtEl>
                                      </p:cBhvr>
                                    </p:animEffec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childTnLst>
                          </p:cTn>
                        </p:par>
                        <p:par>
                          <p:cTn id="42" fill="hold" nodeType="afterGroup">
                            <p:stCondLst>
                              <p:cond delay="3500"/>
                            </p:stCondLst>
                            <p:childTnLst>
                              <p:par>
                                <p:cTn id="43" presetID="4" presetClass="entr" presetSubtype="32" fill="hold" grpId="0" nodeType="afterEffect">
                                  <p:stCondLst>
                                    <p:cond delay="0"/>
                                  </p:stCondLst>
                                  <p:childTnLst>
                                    <p:set>
                                      <p:cBhvr>
                                        <p:cTn id="44" dur="1" fill="hold">
                                          <p:stCondLst>
                                            <p:cond delay="0"/>
                                          </p:stCondLst>
                                        </p:cTn>
                                        <p:tgtEl>
                                          <p:spTgt spid="256"/>
                                        </p:tgtEl>
                                        <p:attrNameLst>
                                          <p:attrName>style.visibility</p:attrName>
                                        </p:attrNameLst>
                                      </p:cBhvr>
                                      <p:to>
                                        <p:strVal val="visible"/>
                                      </p:to>
                                    </p:set>
                                    <p:animEffect transition="in" filter="box(out)">
                                      <p:cBhvr>
                                        <p:cTn id="45" dur="1000"/>
                                        <p:tgtEl>
                                          <p:spTgt spid="256"/>
                                        </p:tgtEl>
                                      </p:cBhvr>
                                    </p:animEffect>
                                  </p:childTnLst>
                                  <p:subTnLst>
                                    <p:audio>
                                      <p:cMediaNode>
                                        <p:cTn display="0" masterRel="sameClick">
                                          <p:stCondLst>
                                            <p:cond evt="begin" delay="0">
                                              <p:tn val="43"/>
                                            </p:cond>
                                          </p:stCondLst>
                                          <p:endCondLst>
                                            <p:cond evt="onStopAudio" delay="0">
                                              <p:tgtEl>
                                                <p:sldTgt/>
                                              </p:tgtEl>
                                            </p:cond>
                                          </p:endCondLst>
                                        </p:cTn>
                                        <p:tgtEl>
                                          <p:sndTgt r:embed="rId4" name="hammer.wav"/>
                                        </p:tgtEl>
                                      </p:cMediaNode>
                                    </p:audio>
                                  </p:subTnLst>
                                </p:cTn>
                              </p:par>
                            </p:childTnLst>
                          </p:cTn>
                        </p:par>
                        <p:par>
                          <p:cTn id="46" fill="hold" nodeType="afterGroup">
                            <p:stCondLst>
                              <p:cond delay="4500"/>
                            </p:stCondLst>
                            <p:childTnLst>
                              <p:par>
                                <p:cTn id="47" presetID="4" presetClass="entr" presetSubtype="32" fill="hold" grpId="0" nodeType="afterEffect">
                                  <p:stCondLst>
                                    <p:cond delay="0"/>
                                  </p:stCondLst>
                                  <p:childTnLst>
                                    <p:set>
                                      <p:cBhvr>
                                        <p:cTn id="48" dur="1" fill="hold">
                                          <p:stCondLst>
                                            <p:cond delay="0"/>
                                          </p:stCondLst>
                                        </p:cTn>
                                        <p:tgtEl>
                                          <p:spTgt spid="257"/>
                                        </p:tgtEl>
                                        <p:attrNameLst>
                                          <p:attrName>style.visibility</p:attrName>
                                        </p:attrNameLst>
                                      </p:cBhvr>
                                      <p:to>
                                        <p:strVal val="visible"/>
                                      </p:to>
                                    </p:set>
                                    <p:animEffect transition="in" filter="box(out)">
                                      <p:cBhvr>
                                        <p:cTn id="49" dur="1000"/>
                                        <p:tgtEl>
                                          <p:spTgt spid="257"/>
                                        </p:tgtEl>
                                      </p:cBhvr>
                                    </p:animEffect>
                                  </p:childTnLst>
                                  <p:subTnLst>
                                    <p:audio>
                                      <p:cMediaNode>
                                        <p:cTn display="0" masterRel="sameClick">
                                          <p:stCondLst>
                                            <p:cond evt="begin" delay="0">
                                              <p:tn val="47"/>
                                            </p:cond>
                                          </p:stCondLst>
                                          <p:endCondLst>
                                            <p:cond evt="onStopAudio" delay="0">
                                              <p:tgtEl>
                                                <p:sldTgt/>
                                              </p:tgtEl>
                                            </p:cond>
                                          </p:endCondLst>
                                        </p:cTn>
                                        <p:tgtEl>
                                          <p:sndTgt r:embed="rId4" name="hammer.wav"/>
                                        </p:tgtEl>
                                      </p:cMediaNode>
                                    </p:audio>
                                  </p:subTnLst>
                                </p:cTn>
                              </p:par>
                            </p:childTnLst>
                          </p:cTn>
                        </p:par>
                        <p:par>
                          <p:cTn id="50" fill="hold" nodeType="afterGroup">
                            <p:stCondLst>
                              <p:cond delay="5500"/>
                            </p:stCondLst>
                            <p:childTnLst>
                              <p:par>
                                <p:cTn id="51" presetID="4" presetClass="entr" presetSubtype="32" fill="hold" grpId="0" nodeType="afterEffect">
                                  <p:stCondLst>
                                    <p:cond delay="0"/>
                                  </p:stCondLst>
                                  <p:childTnLst>
                                    <p:set>
                                      <p:cBhvr>
                                        <p:cTn id="52" dur="1" fill="hold">
                                          <p:stCondLst>
                                            <p:cond delay="0"/>
                                          </p:stCondLst>
                                        </p:cTn>
                                        <p:tgtEl>
                                          <p:spTgt spid="258"/>
                                        </p:tgtEl>
                                        <p:attrNameLst>
                                          <p:attrName>style.visibility</p:attrName>
                                        </p:attrNameLst>
                                      </p:cBhvr>
                                      <p:to>
                                        <p:strVal val="visible"/>
                                      </p:to>
                                    </p:set>
                                    <p:animEffect transition="in" filter="box(out)">
                                      <p:cBhvr>
                                        <p:cTn id="53" dur="1000"/>
                                        <p:tgtEl>
                                          <p:spTgt spid="258"/>
                                        </p:tgtEl>
                                      </p:cBhvr>
                                    </p:animEffect>
                                  </p:childTnLst>
                                  <p:subTnLst>
                                    <p:audio>
                                      <p:cMediaNode>
                                        <p:cTn display="0" masterRel="sameClick">
                                          <p:stCondLst>
                                            <p:cond evt="begin" delay="0">
                                              <p:tn val="51"/>
                                            </p:cond>
                                          </p:stCondLst>
                                          <p:endCondLst>
                                            <p:cond evt="onStopAudio" delay="0">
                                              <p:tgtEl>
                                                <p:sldTgt/>
                                              </p:tgtEl>
                                            </p:cond>
                                          </p:endCondLst>
                                        </p:cTn>
                                        <p:tgtEl>
                                          <p:sndTgt r:embed="rId5" name="drumroll.wav"/>
                                        </p:tgtEl>
                                      </p:cMediaNode>
                                    </p:audio>
                                  </p:subTnLst>
                                </p:cTn>
                              </p:par>
                              <p:par>
                                <p:cTn id="54" presetID="4" presetClass="entr" presetSubtype="32" fill="hold" grpId="0" nodeType="withEffect">
                                  <p:stCondLst>
                                    <p:cond delay="0"/>
                                  </p:stCondLst>
                                  <p:childTnLst>
                                    <p:set>
                                      <p:cBhvr>
                                        <p:cTn id="55" dur="1" fill="hold">
                                          <p:stCondLst>
                                            <p:cond delay="0"/>
                                          </p:stCondLst>
                                        </p:cTn>
                                        <p:tgtEl>
                                          <p:spTgt spid="259"/>
                                        </p:tgtEl>
                                        <p:attrNameLst>
                                          <p:attrName>style.visibility</p:attrName>
                                        </p:attrNameLst>
                                      </p:cBhvr>
                                      <p:to>
                                        <p:strVal val="visible"/>
                                      </p:to>
                                    </p:set>
                                    <p:animEffect transition="in" filter="box(out)">
                                      <p:cBhvr>
                                        <p:cTn id="56" dur="1000"/>
                                        <p:tgtEl>
                                          <p:spTgt spid="259"/>
                                        </p:tgtEl>
                                      </p:cBhvr>
                                    </p:animEffect>
                                  </p:childTnLst>
                                  <p:subTnLst>
                                    <p:audio>
                                      <p:cMediaNode>
                                        <p:cTn display="0" masterRel="sameClick">
                                          <p:stCondLst>
                                            <p:cond evt="begin" delay="0">
                                              <p:tn val="54"/>
                                            </p:cond>
                                          </p:stCondLst>
                                          <p:endCondLst>
                                            <p:cond evt="onStopAudio" delay="0">
                                              <p:tgtEl>
                                                <p:sldTgt/>
                                              </p:tgtEl>
                                            </p:cond>
                                          </p:endCondLst>
                                        </p:cTn>
                                        <p:tgtEl>
                                          <p:sndTgt r:embed="rId5" name="drumroll.wav"/>
                                        </p:tgtEl>
                                      </p:cMediaNode>
                                    </p:audio>
                                  </p:subTnLst>
                                </p:cTn>
                              </p:par>
                              <p:par>
                                <p:cTn id="57" presetID="4" presetClass="exit" presetSubtype="16" fill="hold" grpId="0" nodeType="withEffect">
                                  <p:stCondLst>
                                    <p:cond delay="0"/>
                                  </p:stCondLst>
                                  <p:childTnLst>
                                    <p:animEffect transition="out" filter="box(in)">
                                      <p:cBhvr>
                                        <p:cTn id="58" dur="500"/>
                                        <p:tgtEl>
                                          <p:spTgt spid="194"/>
                                        </p:tgtEl>
                                      </p:cBhvr>
                                    </p:animEffect>
                                    <p:set>
                                      <p:cBhvr>
                                        <p:cTn id="59" dur="1" fill="hold">
                                          <p:stCondLst>
                                            <p:cond delay="499"/>
                                          </p:stCondLst>
                                        </p:cTn>
                                        <p:tgtEl>
                                          <p:spTgt spid="194"/>
                                        </p:tgtEl>
                                        <p:attrNameLst>
                                          <p:attrName>style.visibility</p:attrName>
                                        </p:attrNameLst>
                                      </p:cBhvr>
                                      <p:to>
                                        <p:strVal val="hidden"/>
                                      </p:to>
                                    </p:set>
                                  </p:childTnLst>
                                </p:cTn>
                              </p:par>
                            </p:childTnLst>
                          </p:cTn>
                        </p:par>
                        <p:par>
                          <p:cTn id="60" fill="hold" nodeType="afterGroup">
                            <p:stCondLst>
                              <p:cond delay="6500"/>
                            </p:stCondLst>
                            <p:childTnLst>
                              <p:par>
                                <p:cTn id="61" presetID="20" presetClass="emph" presetSubtype="0" repeatCount="5000" fill="hold" nodeType="afterEffect">
                                  <p:stCondLst>
                                    <p:cond delay="0"/>
                                  </p:stCondLst>
                                  <p:iterate type="lt">
                                    <p:tmPct val="10000"/>
                                  </p:iterate>
                                  <p:childTnLst>
                                    <p:set>
                                      <p:cBhvr override="childStyle">
                                        <p:cTn id="62" dur="500" autoRev="1" fill="hold"/>
                                        <p:tgtEl>
                                          <p:spTgt spid="4">
                                            <p:txEl>
                                              <p:pRg st="0" end="0"/>
                                            </p:txEl>
                                          </p:spTgt>
                                        </p:tgtEl>
                                        <p:attrNameLst>
                                          <p:attrName>style.color</p:attrName>
                                        </p:attrNameLst>
                                      </p:cBhvr>
                                      <p:to>
                                        <p:clrVal>
                                          <a:schemeClr val="accent2"/>
                                        </p:clrVal>
                                      </p:to>
                                    </p:set>
                                    <p:set>
                                      <p:cBhvr>
                                        <p:cTn id="63" dur="500" autoRev="1" fill="hold"/>
                                        <p:tgtEl>
                                          <p:spTgt spid="4">
                                            <p:txEl>
                                              <p:pRg st="0" end="0"/>
                                            </p:txEl>
                                          </p:spTgt>
                                        </p:tgtEl>
                                        <p:attrNameLst>
                                          <p:attrName>fillcolor</p:attrName>
                                        </p:attrNameLst>
                                      </p:cBhvr>
                                      <p:to>
                                        <p:clrVal>
                                          <a:schemeClr val="accent2"/>
                                        </p:clrVal>
                                      </p:to>
                                    </p:set>
                                    <p:set>
                                      <p:cBhvr>
                                        <p:cTn id="64" dur="500" autoRev="1" fill="hold"/>
                                        <p:tgtEl>
                                          <p:spTgt spid="4">
                                            <p:txEl>
                                              <p:pRg st="0" end="0"/>
                                            </p:txEl>
                                          </p:spTgt>
                                        </p:tgtEl>
                                        <p:attrNameLst>
                                          <p:attrName>fill.type</p:attrName>
                                        </p:attrNameLst>
                                      </p:cBhvr>
                                      <p:to>
                                        <p:strVal val="solid"/>
                                      </p:to>
                                    </p:set>
                                  </p:childTnLst>
                                </p:cTn>
                              </p:par>
                            </p:childTnLst>
                          </p:cTn>
                        </p:par>
                      </p:childTnLst>
                    </p:cTn>
                  </p:par>
                </p:childTnLst>
              </p:cTn>
              <p:nextCondLst>
                <p:cond evt="onClick" delay="0">
                  <p:tgtEl>
                    <p:spTgt spid="195"/>
                  </p:tgtEl>
                </p:cond>
              </p:nextCondLst>
            </p:seq>
            <p:audio>
              <p:cMediaNode vol="80000">
                <p:cTn id="65" fill="hold" display="0">
                  <p:stCondLst>
                    <p:cond delay="indefinite"/>
                  </p:stCondLst>
                  <p:endCondLst>
                    <p:cond evt="onStopAudio" delay="0">
                      <p:tgtEl>
                        <p:sldTgt/>
                      </p:tgtEl>
                    </p:cond>
                  </p:endCondLst>
                </p:cTn>
                <p:tgtEl>
                  <p:spTgt spid="54"/>
                </p:tgtEl>
              </p:cMediaNode>
            </p:audio>
          </p:childTnLst>
        </p:cTn>
      </p:par>
    </p:tnLst>
    <p:bldLst>
      <p:bldP spid="193" grpId="0" animBg="1"/>
      <p:bldP spid="194" grpId="0" animBg="1"/>
      <p:bldP spid="195" grpId="0" animBg="1"/>
      <p:bldP spid="253" grpId="0" animBg="1"/>
      <p:bldP spid="254" grpId="0" animBg="1"/>
      <p:bldP spid="255" grpId="0" animBg="1"/>
      <p:bldP spid="256" grpId="0" animBg="1"/>
      <p:bldP spid="257" grpId="0" animBg="1"/>
      <p:bldP spid="258" grpId="0" animBg="1"/>
      <p:bldP spid="259" grpId="0" animBg="1"/>
      <p:bldP spid="87" grpId="0" animBg="1"/>
      <p:bldP spid="49" grpId="0" animBg="1"/>
      <p:bldP spid="5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2" descr="Bảng từ xanh kẻ ô ly tiểu học viết phấn hàn quốc, mặt bảng từ tính màu xanh  có kẻ ô ly nhỏ dùng cho luyện chữ | Citimart"/>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b="26196"/>
          <a:stretch/>
        </p:blipFill>
        <p:spPr bwMode="auto">
          <a:xfrm>
            <a:off x="16570" y="-59603"/>
            <a:ext cx="12192000" cy="6913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5126" name="TextBox 7"/>
          <p:cNvSpPr txBox="1">
            <a:spLocks noChangeArrowheads="1"/>
          </p:cNvSpPr>
          <p:nvPr/>
        </p:nvSpPr>
        <p:spPr bwMode="auto">
          <a:xfrm>
            <a:off x="5310718" y="2625727"/>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a:solidFill>
                  <a:prstClr val="white"/>
                </a:solidFill>
                <a:latin typeface="Calibri" pitchFamily="34" charset="0"/>
              </a:rPr>
              <a:t>:</a:t>
            </a:r>
          </a:p>
        </p:txBody>
      </p:sp>
      <p:sp>
        <p:nvSpPr>
          <p:cNvPr id="193" name="Rounded Rectangle 19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194" name="Rectangle 193"/>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195" name="Rectangle 194"/>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err="1">
                <a:solidFill>
                  <a:srgbClr val="00B0F0"/>
                </a:solidFill>
                <a:latin typeface="Tahoma" pitchFamily="34" charset="0"/>
                <a:cs typeface="Tahoma" pitchFamily="34" charset="0"/>
              </a:rPr>
              <a:t>Bắt</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đầu</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tính</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giờ</a:t>
            </a:r>
            <a:endParaRPr lang="en-US" sz="2400" b="1" dirty="0">
              <a:solidFill>
                <a:srgbClr val="00B0F0"/>
              </a:solidFill>
              <a:latin typeface="Tahoma" pitchFamily="34" charset="0"/>
              <a:cs typeface="Tahoma" pitchFamily="34" charset="0"/>
            </a:endParaRPr>
          </a:p>
        </p:txBody>
      </p:sp>
      <p:sp>
        <p:nvSpPr>
          <p:cNvPr id="197" name="Rounded Rectangle 19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00</a:t>
            </a:r>
          </a:p>
        </p:txBody>
      </p:sp>
      <p:sp>
        <p:nvSpPr>
          <p:cNvPr id="198" name="Rounded Rectangle 19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59</a:t>
            </a:r>
          </a:p>
        </p:txBody>
      </p:sp>
      <p:sp>
        <p:nvSpPr>
          <p:cNvPr id="199" name="Rounded Rectangle 19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58</a:t>
            </a:r>
          </a:p>
        </p:txBody>
      </p:sp>
      <p:sp>
        <p:nvSpPr>
          <p:cNvPr id="200" name="Rounded Rectangle 19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57</a:t>
            </a:r>
          </a:p>
        </p:txBody>
      </p:sp>
      <p:sp>
        <p:nvSpPr>
          <p:cNvPr id="201" name="Rounded Rectangle 20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56</a:t>
            </a:r>
          </a:p>
        </p:txBody>
      </p:sp>
      <p:sp>
        <p:nvSpPr>
          <p:cNvPr id="202" name="Rounded Rectangle 20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55</a:t>
            </a:r>
          </a:p>
        </p:txBody>
      </p:sp>
      <p:sp>
        <p:nvSpPr>
          <p:cNvPr id="203" name="Rounded Rectangle 20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54</a:t>
            </a:r>
          </a:p>
        </p:txBody>
      </p:sp>
      <p:sp>
        <p:nvSpPr>
          <p:cNvPr id="204" name="Rounded Rectangle 20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53</a:t>
            </a:r>
          </a:p>
        </p:txBody>
      </p:sp>
      <p:sp>
        <p:nvSpPr>
          <p:cNvPr id="205" name="Rounded Rectangle 20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52</a:t>
            </a:r>
          </a:p>
        </p:txBody>
      </p:sp>
      <p:sp>
        <p:nvSpPr>
          <p:cNvPr id="206" name="Rounded Rectangle 20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51</a:t>
            </a:r>
          </a:p>
        </p:txBody>
      </p:sp>
      <p:sp>
        <p:nvSpPr>
          <p:cNvPr id="207" name="Rounded Rectangle 20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50</a:t>
            </a:r>
          </a:p>
        </p:txBody>
      </p:sp>
      <p:sp>
        <p:nvSpPr>
          <p:cNvPr id="208" name="Rounded Rectangle 20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49</a:t>
            </a:r>
          </a:p>
        </p:txBody>
      </p:sp>
      <p:sp>
        <p:nvSpPr>
          <p:cNvPr id="210" name="Rounded Rectangle 20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48</a:t>
            </a:r>
          </a:p>
        </p:txBody>
      </p:sp>
      <p:sp>
        <p:nvSpPr>
          <p:cNvPr id="211" name="Rounded Rectangle 2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47</a:t>
            </a:r>
          </a:p>
        </p:txBody>
      </p:sp>
      <p:sp>
        <p:nvSpPr>
          <p:cNvPr id="212" name="Rounded Rectangle 2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46</a:t>
            </a:r>
          </a:p>
        </p:txBody>
      </p:sp>
      <p:sp>
        <p:nvSpPr>
          <p:cNvPr id="213" name="Rounded Rectangle 2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45</a:t>
            </a:r>
          </a:p>
        </p:txBody>
      </p:sp>
      <p:sp>
        <p:nvSpPr>
          <p:cNvPr id="214" name="Rounded Rectangle 2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44</a:t>
            </a:r>
          </a:p>
        </p:txBody>
      </p:sp>
      <p:sp>
        <p:nvSpPr>
          <p:cNvPr id="215" name="Rounded Rectangle 2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43</a:t>
            </a:r>
          </a:p>
        </p:txBody>
      </p:sp>
      <p:sp>
        <p:nvSpPr>
          <p:cNvPr id="216" name="Rounded Rectangle 2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42</a:t>
            </a:r>
          </a:p>
        </p:txBody>
      </p:sp>
      <p:sp>
        <p:nvSpPr>
          <p:cNvPr id="217" name="Rounded Rectangle 2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41</a:t>
            </a:r>
          </a:p>
        </p:txBody>
      </p:sp>
      <p:sp>
        <p:nvSpPr>
          <p:cNvPr id="218" name="Rounded Rectangle 2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40</a:t>
            </a:r>
          </a:p>
        </p:txBody>
      </p:sp>
      <p:sp>
        <p:nvSpPr>
          <p:cNvPr id="219" name="Rounded Rectangle 2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39</a:t>
            </a:r>
          </a:p>
        </p:txBody>
      </p:sp>
      <p:sp>
        <p:nvSpPr>
          <p:cNvPr id="220" name="Rounded Rectangle 2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38</a:t>
            </a:r>
          </a:p>
        </p:txBody>
      </p:sp>
      <p:sp>
        <p:nvSpPr>
          <p:cNvPr id="221" name="Rounded Rectangle 2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37</a:t>
            </a:r>
          </a:p>
        </p:txBody>
      </p:sp>
      <p:sp>
        <p:nvSpPr>
          <p:cNvPr id="222" name="Rounded Rectangle 2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36</a:t>
            </a:r>
          </a:p>
        </p:txBody>
      </p:sp>
      <p:sp>
        <p:nvSpPr>
          <p:cNvPr id="223" name="Rounded Rectangle 2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35</a:t>
            </a:r>
          </a:p>
        </p:txBody>
      </p:sp>
      <p:sp>
        <p:nvSpPr>
          <p:cNvPr id="224" name="Rounded Rectangle 2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34</a:t>
            </a:r>
          </a:p>
        </p:txBody>
      </p:sp>
      <p:sp>
        <p:nvSpPr>
          <p:cNvPr id="225" name="Rounded Rectangle 2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smtClean="0">
                <a:solidFill>
                  <a:prstClr val="white"/>
                </a:solidFill>
                <a:latin typeface="Tahoma" pitchFamily="34" charset="0"/>
                <a:ea typeface="Tahoma" pitchFamily="34" charset="0"/>
                <a:cs typeface="Tahoma" pitchFamily="34" charset="0"/>
              </a:rPr>
              <a:t>05</a:t>
            </a:r>
            <a:endParaRPr lang="en-US" sz="4800" b="1" dirty="0">
              <a:solidFill>
                <a:prstClr val="white"/>
              </a:solidFill>
              <a:latin typeface="Tahoma" pitchFamily="34" charset="0"/>
              <a:ea typeface="Tahoma" pitchFamily="34" charset="0"/>
              <a:cs typeface="Tahoma" pitchFamily="34" charset="0"/>
            </a:endParaRPr>
          </a:p>
        </p:txBody>
      </p:sp>
      <p:sp>
        <p:nvSpPr>
          <p:cNvPr id="253" name="Rounded Rectangle 252"/>
          <p:cNvSpPr/>
          <p:nvPr/>
        </p:nvSpPr>
        <p:spPr>
          <a:xfrm>
            <a:off x="5791200" y="2711452"/>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05</a:t>
            </a:r>
          </a:p>
        </p:txBody>
      </p:sp>
      <p:sp>
        <p:nvSpPr>
          <p:cNvPr id="254" name="Rounded Rectangle 253"/>
          <p:cNvSpPr/>
          <p:nvPr/>
        </p:nvSpPr>
        <p:spPr>
          <a:xfrm>
            <a:off x="5803729" y="278415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04</a:t>
            </a:r>
          </a:p>
        </p:txBody>
      </p:sp>
      <p:sp>
        <p:nvSpPr>
          <p:cNvPr id="255" name="Rounded Rectangle 254"/>
          <p:cNvSpPr/>
          <p:nvPr/>
        </p:nvSpPr>
        <p:spPr>
          <a:xfrm>
            <a:off x="5791200" y="2856856"/>
            <a:ext cx="1625600" cy="692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03</a:t>
            </a:r>
          </a:p>
        </p:txBody>
      </p:sp>
      <p:sp>
        <p:nvSpPr>
          <p:cNvPr id="256" name="Rounded Rectangle 255"/>
          <p:cNvSpPr/>
          <p:nvPr/>
        </p:nvSpPr>
        <p:spPr>
          <a:xfrm>
            <a:off x="5803729" y="276764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02</a:t>
            </a:r>
          </a:p>
        </p:txBody>
      </p:sp>
      <p:sp>
        <p:nvSpPr>
          <p:cNvPr id="257" name="Rounded Rectangle 256"/>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01</a:t>
            </a:r>
          </a:p>
        </p:txBody>
      </p:sp>
      <p:sp>
        <p:nvSpPr>
          <p:cNvPr id="258" name="Rounded Rectangle 257"/>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00</a:t>
            </a:r>
          </a:p>
        </p:txBody>
      </p:sp>
      <p:sp>
        <p:nvSpPr>
          <p:cNvPr id="259" name="Rounded Rectangle 258"/>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72" name="Rounded Rectangle 71"/>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87" name="Text Box 5"/>
          <p:cNvSpPr txBox="1">
            <a:spLocks noChangeArrowheads="1"/>
          </p:cNvSpPr>
          <p:nvPr/>
        </p:nvSpPr>
        <p:spPr bwMode="auto">
          <a:xfrm>
            <a:off x="2836718" y="654514"/>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a:solidFill>
                  <a:srgbClr val="00FFFF"/>
                </a:solidFill>
                <a:latin typeface="Arial" pitchFamily="34" charset="0"/>
                <a:cs typeface="Arial" pitchFamily="34" charset="0"/>
                <a:sym typeface="Wingdings"/>
              </a:rPr>
              <a:t>2</a:t>
            </a:r>
            <a:r>
              <a:rPr lang="en-US" sz="4000" dirty="0" smtClean="0">
                <a:solidFill>
                  <a:srgbClr val="00FFFF"/>
                </a:solidFill>
                <a:latin typeface="Arial" pitchFamily="34" charset="0"/>
                <a:cs typeface="Arial" pitchFamily="34" charset="0"/>
                <a:sym typeface="Wingdings"/>
              </a:rPr>
              <a:t> ha =………</a:t>
            </a:r>
            <a:r>
              <a:rPr lang="en-US" sz="4000" dirty="0" smtClean="0">
                <a:solidFill>
                  <a:srgbClr val="00FFFF"/>
                </a:solidFill>
                <a:latin typeface="Arial" pitchFamily="34" charset="0"/>
                <a:cs typeface="Arial" pitchFamily="34" charset="0"/>
              </a:rPr>
              <a:t>m</a:t>
            </a:r>
            <a:r>
              <a:rPr lang="en-US" sz="4000" baseline="30000" dirty="0" smtClean="0">
                <a:solidFill>
                  <a:srgbClr val="00FFFF"/>
                </a:solidFill>
                <a:latin typeface="Arial" pitchFamily="34" charset="0"/>
                <a:cs typeface="Arial" pitchFamily="34" charset="0"/>
              </a:rPr>
              <a:t>2</a:t>
            </a:r>
            <a:endParaRPr lang="vi-VN" sz="2800" dirty="0">
              <a:solidFill>
                <a:srgbClr val="00FFFF"/>
              </a:solidFill>
              <a:latin typeface="Arial" pitchFamily="34" charset="0"/>
              <a:cs typeface="Arial" pitchFamily="34" charset="0"/>
            </a:endParaRPr>
          </a:p>
        </p:txBody>
      </p:sp>
      <p:sp>
        <p:nvSpPr>
          <p:cNvPr id="47" name="AutoShape 11"/>
          <p:cNvSpPr>
            <a:spLocks noChangeArrowheads="1"/>
          </p:cNvSpPr>
          <p:nvPr/>
        </p:nvSpPr>
        <p:spPr bwMode="auto">
          <a:xfrm>
            <a:off x="394138" y="4538115"/>
            <a:ext cx="5322980" cy="1905000"/>
          </a:xfrm>
          <a:prstGeom prst="cloudCallout">
            <a:avLst>
              <a:gd name="adj1" fmla="val -94088"/>
              <a:gd name="adj2" fmla="val 145167"/>
            </a:avLst>
          </a:prstGeom>
          <a:gradFill rotWithShape="1">
            <a:gsLst>
              <a:gs pos="0">
                <a:srgbClr val="761800"/>
              </a:gs>
              <a:gs pos="100000">
                <a:srgbClr val="FF3300"/>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dirty="0" err="1">
                <a:solidFill>
                  <a:srgbClr val="00FF00"/>
                </a:solidFill>
                <a:cs typeface="Times New Roman" pitchFamily="18" charset="0"/>
              </a:rPr>
              <a:t>Chúc</a:t>
            </a:r>
            <a:r>
              <a:rPr lang="en-US" altLang="en-US" sz="2800" dirty="0">
                <a:solidFill>
                  <a:srgbClr val="00FF00"/>
                </a:solidFill>
                <a:cs typeface="Times New Roman" pitchFamily="18" charset="0"/>
              </a:rPr>
              <a:t> </a:t>
            </a:r>
            <a:r>
              <a:rPr lang="en-US" altLang="en-US" sz="2800" dirty="0" err="1">
                <a:solidFill>
                  <a:srgbClr val="00FF00"/>
                </a:solidFill>
                <a:cs typeface="Times New Roman" pitchFamily="18" charset="0"/>
              </a:rPr>
              <a:t>mừng</a:t>
            </a:r>
            <a:r>
              <a:rPr lang="en-US" altLang="en-US" sz="2800" dirty="0">
                <a:solidFill>
                  <a:srgbClr val="00FF00"/>
                </a:solidFill>
                <a:cs typeface="Times New Roman" pitchFamily="18" charset="0"/>
              </a:rPr>
              <a:t> </a:t>
            </a:r>
            <a:r>
              <a:rPr lang="en-US" altLang="en-US" sz="2800" dirty="0" err="1">
                <a:solidFill>
                  <a:srgbClr val="00FF00"/>
                </a:solidFill>
                <a:cs typeface="Times New Roman" pitchFamily="18" charset="0"/>
              </a:rPr>
              <a:t>bạn</a:t>
            </a:r>
            <a:r>
              <a:rPr lang="en-US" altLang="en-US" sz="2800" dirty="0" smtClean="0">
                <a:solidFill>
                  <a:srgbClr val="00FF00"/>
                </a:solidFill>
                <a:cs typeface="Times New Roman" pitchFamily="18" charset="0"/>
              </a:rPr>
              <a:t>!</a:t>
            </a:r>
          </a:p>
          <a:p>
            <a:pPr algn="ctr"/>
            <a:r>
              <a:rPr lang="en-US" altLang="en-US" sz="2800" dirty="0" err="1" smtClean="0">
                <a:solidFill>
                  <a:srgbClr val="00FF00"/>
                </a:solidFill>
                <a:cs typeface="Times New Roman" pitchFamily="18" charset="0"/>
              </a:rPr>
              <a:t>Bạn</a:t>
            </a:r>
            <a:r>
              <a:rPr lang="en-US" altLang="en-US" sz="2800" dirty="0" smtClean="0">
                <a:solidFill>
                  <a:srgbClr val="00FF00"/>
                </a:solidFill>
                <a:cs typeface="Times New Roman" pitchFamily="18" charset="0"/>
              </a:rPr>
              <a:t> </a:t>
            </a:r>
            <a:r>
              <a:rPr lang="en-US" altLang="en-US" sz="2800" dirty="0" err="1">
                <a:solidFill>
                  <a:srgbClr val="00FF00"/>
                </a:solidFill>
                <a:cs typeface="Times New Roman" pitchFamily="18" charset="0"/>
              </a:rPr>
              <a:t>trả</a:t>
            </a:r>
            <a:r>
              <a:rPr lang="en-US" altLang="en-US" sz="2800" dirty="0">
                <a:solidFill>
                  <a:srgbClr val="00FF00"/>
                </a:solidFill>
                <a:cs typeface="Times New Roman" pitchFamily="18" charset="0"/>
              </a:rPr>
              <a:t> </a:t>
            </a:r>
            <a:r>
              <a:rPr lang="en-US" altLang="en-US" sz="2800" dirty="0" err="1">
                <a:solidFill>
                  <a:srgbClr val="00FF00"/>
                </a:solidFill>
                <a:cs typeface="Times New Roman" pitchFamily="18" charset="0"/>
              </a:rPr>
              <a:t>lời</a:t>
            </a:r>
            <a:r>
              <a:rPr lang="en-US" altLang="en-US" sz="2800" dirty="0">
                <a:solidFill>
                  <a:srgbClr val="00FF00"/>
                </a:solidFill>
                <a:cs typeface="Times New Roman" pitchFamily="18" charset="0"/>
              </a:rPr>
              <a:t> </a:t>
            </a:r>
            <a:r>
              <a:rPr lang="en-US" altLang="en-US" sz="2800" dirty="0" err="1">
                <a:solidFill>
                  <a:srgbClr val="00FF00"/>
                </a:solidFill>
                <a:cs typeface="Times New Roman" pitchFamily="18" charset="0"/>
              </a:rPr>
              <a:t>đúng</a:t>
            </a:r>
            <a:r>
              <a:rPr lang="en-US" altLang="en-US" sz="2800" dirty="0">
                <a:solidFill>
                  <a:srgbClr val="00FF00"/>
                </a:solidFill>
                <a:cs typeface="Times New Roman" pitchFamily="18" charset="0"/>
              </a:rPr>
              <a:t> </a:t>
            </a:r>
            <a:r>
              <a:rPr lang="en-US" altLang="en-US" sz="2800" dirty="0" err="1" smtClean="0">
                <a:solidFill>
                  <a:srgbClr val="00FF00"/>
                </a:solidFill>
                <a:cs typeface="Times New Roman" pitchFamily="18" charset="0"/>
              </a:rPr>
              <a:t>rồi</a:t>
            </a:r>
            <a:r>
              <a:rPr lang="en-US" altLang="en-US" sz="2800" dirty="0" smtClean="0">
                <a:solidFill>
                  <a:srgbClr val="00FF00"/>
                </a:solidFill>
                <a:cs typeface="Times New Roman" pitchFamily="18" charset="0"/>
              </a:rPr>
              <a:t>!</a:t>
            </a:r>
            <a:endParaRPr lang="en-US" altLang="en-US" sz="2800" dirty="0">
              <a:solidFill>
                <a:srgbClr val="00FF00"/>
              </a:solidFill>
              <a:cs typeface="Times New Roman" pitchFamily="18" charset="0"/>
            </a:endParaRPr>
          </a:p>
        </p:txBody>
      </p:sp>
      <p:pic>
        <p:nvPicPr>
          <p:cNvPr id="48" name="Picture 14" descr="0830js5b15daddi012pz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9807" y="2633115"/>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5"/>
          <p:cNvSpPr txBox="1">
            <a:spLocks noChangeArrowheads="1"/>
          </p:cNvSpPr>
          <p:nvPr/>
        </p:nvSpPr>
        <p:spPr bwMode="auto">
          <a:xfrm>
            <a:off x="3230867" y="652930"/>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FF0000"/>
                </a:solidFill>
                <a:latin typeface="Arial" pitchFamily="34" charset="0"/>
                <a:cs typeface="Arial" pitchFamily="34" charset="0"/>
                <a:sym typeface="Wingdings"/>
              </a:rPr>
              <a:t>20000</a:t>
            </a:r>
            <a:endParaRPr lang="vi-VN" sz="2800" dirty="0">
              <a:solidFill>
                <a:srgbClr val="FF0000"/>
              </a:solidFill>
              <a:latin typeface="Arial" pitchFamily="34" charset="0"/>
              <a:cs typeface="Arial" pitchFamily="34" charset="0"/>
            </a:endParaRPr>
          </a:p>
        </p:txBody>
      </p:sp>
      <p:pic>
        <p:nvPicPr>
          <p:cNvPr id="5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0400" y="5185815"/>
            <a:ext cx="609600" cy="609600"/>
          </a:xfrm>
          <a:prstGeom prst="rect">
            <a:avLst/>
          </a:prstGeom>
        </p:spPr>
      </p:pic>
    </p:spTree>
    <p:extLst>
      <p:ext uri="{BB962C8B-B14F-4D97-AF65-F5344CB8AC3E}">
        <p14:creationId xmlns:p14="http://schemas.microsoft.com/office/powerpoint/2010/main" val="19570113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circle(in)">
                                      <p:cBhvr>
                                        <p:cTn id="7" dur="2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7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par>
                                <p:cTn id="18" presetID="22" presetClass="entr" presetSubtype="4"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down)">
                                      <p:cBhvr>
                                        <p:cTn id="20" dur="500"/>
                                        <p:tgtEl>
                                          <p:spTgt spid="48"/>
                                        </p:tgtEl>
                                      </p:cBhvr>
                                    </p:animEffect>
                                  </p:childTnLst>
                                </p:cTn>
                              </p:par>
                              <p:par>
                                <p:cTn id="21" presetID="1" presetClass="mediacall" presetSubtype="0" fill="hold" nodeType="withEffect">
                                  <p:stCondLst>
                                    <p:cond delay="0"/>
                                  </p:stCondLst>
                                  <p:childTnLst>
                                    <p:cmd type="call" cmd="playFrom(0.0)">
                                      <p:cBhvr>
                                        <p:cTn id="22"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4" presetClass="exit" presetSubtype="16" fill="hold" grpId="0" nodeType="clickEffect">
                                  <p:stCondLst>
                                    <p:cond delay="0"/>
                                  </p:stCondLst>
                                  <p:childTnLst>
                                    <p:animEffect transition="out" filter="box(in)">
                                      <p:cBhvr>
                                        <p:cTn id="27" dur="100"/>
                                        <p:tgtEl>
                                          <p:spTgt spid="195"/>
                                        </p:tgtEl>
                                      </p:cBhvr>
                                    </p:animEffect>
                                    <p:set>
                                      <p:cBhvr>
                                        <p:cTn id="28" dur="1" fill="hold">
                                          <p:stCondLst>
                                            <p:cond delay="99"/>
                                          </p:stCondLst>
                                        </p:cTn>
                                        <p:tgtEl>
                                          <p:spTgt spid="195"/>
                                        </p:tgtEl>
                                        <p:attrNameLst>
                                          <p:attrName>style.visibility</p:attrName>
                                        </p:attrNameLst>
                                      </p:cBhvr>
                                      <p:to>
                                        <p:strVal val="hidden"/>
                                      </p:to>
                                    </p:set>
                                  </p:childTnLst>
                                </p:cTn>
                              </p:par>
                              <p:par>
                                <p:cTn id="29" presetID="4" presetClass="entr" presetSubtype="16" fill="hold" grpId="0" nodeType="withEffect">
                                  <p:stCondLst>
                                    <p:cond delay="0"/>
                                  </p:stCondLst>
                                  <p:childTnLst>
                                    <p:set>
                                      <p:cBhvr>
                                        <p:cTn id="30" dur="1" fill="hold">
                                          <p:stCondLst>
                                            <p:cond delay="0"/>
                                          </p:stCondLst>
                                        </p:cTn>
                                        <p:tgtEl>
                                          <p:spTgt spid="193"/>
                                        </p:tgtEl>
                                        <p:attrNameLst>
                                          <p:attrName>style.visibility</p:attrName>
                                        </p:attrNameLst>
                                      </p:cBhvr>
                                      <p:to>
                                        <p:strVal val="visible"/>
                                      </p:to>
                                    </p:set>
                                    <p:animEffect transition="in" filter="box(in)">
                                      <p:cBhvr>
                                        <p:cTn id="31" dur="500"/>
                                        <p:tgtEl>
                                          <p:spTgt spid="193"/>
                                        </p:tgtEl>
                                      </p:cBhvr>
                                    </p:animEffect>
                                  </p:childTnLst>
                                </p:cTn>
                              </p:par>
                            </p:childTnLst>
                          </p:cTn>
                        </p:par>
                        <p:par>
                          <p:cTn id="32" fill="hold" nodeType="afterGroup">
                            <p:stCondLst>
                              <p:cond delay="500"/>
                            </p:stCondLst>
                            <p:childTnLst>
                              <p:par>
                                <p:cTn id="33" presetID="4" presetClass="entr" presetSubtype="32" fill="hold" grpId="0" nodeType="afterEffect">
                                  <p:stCondLst>
                                    <p:cond delay="0"/>
                                  </p:stCondLst>
                                  <p:childTnLst>
                                    <p:set>
                                      <p:cBhvr>
                                        <p:cTn id="34" dur="1" fill="hold">
                                          <p:stCondLst>
                                            <p:cond delay="0"/>
                                          </p:stCondLst>
                                        </p:cTn>
                                        <p:tgtEl>
                                          <p:spTgt spid="253"/>
                                        </p:tgtEl>
                                        <p:attrNameLst>
                                          <p:attrName>style.visibility</p:attrName>
                                        </p:attrNameLst>
                                      </p:cBhvr>
                                      <p:to>
                                        <p:strVal val="visible"/>
                                      </p:to>
                                    </p:set>
                                    <p:animEffect transition="in" filter="box(out)">
                                      <p:cBhvr>
                                        <p:cTn id="35" dur="1000"/>
                                        <p:tgtEl>
                                          <p:spTgt spid="253"/>
                                        </p:tgtEl>
                                      </p:cBhvr>
                                    </p:animEffec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par>
                          <p:cTn id="36" fill="hold" nodeType="afterGroup">
                            <p:stCondLst>
                              <p:cond delay="1500"/>
                            </p:stCondLst>
                            <p:childTnLst>
                              <p:par>
                                <p:cTn id="37" presetID="4" presetClass="entr" presetSubtype="32" fill="hold" grpId="0" nodeType="after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box(out)">
                                      <p:cBhvr>
                                        <p:cTn id="39" dur="1000"/>
                                        <p:tgtEl>
                                          <p:spTgt spid="254"/>
                                        </p:tgtEl>
                                      </p:cBhvr>
                                    </p:animEffect>
                                  </p:childTnLst>
                                  <p:subTnLst>
                                    <p:audio>
                                      <p:cMediaNode>
                                        <p:cTn display="0" masterRel="sameClick">
                                          <p:stCondLst>
                                            <p:cond evt="begin" delay="0">
                                              <p:tn val="37"/>
                                            </p:cond>
                                          </p:stCondLst>
                                          <p:endCondLst>
                                            <p:cond evt="onStopAudio" delay="0">
                                              <p:tgtEl>
                                                <p:sldTgt/>
                                              </p:tgtEl>
                                            </p:cond>
                                          </p:endCondLst>
                                        </p:cTn>
                                        <p:tgtEl>
                                          <p:sndTgt r:embed="rId4" name="hammer.wav"/>
                                        </p:tgtEl>
                                      </p:cMediaNode>
                                    </p:audio>
                                  </p:subTnLst>
                                </p:cTn>
                              </p:par>
                            </p:childTnLst>
                          </p:cTn>
                        </p:par>
                        <p:par>
                          <p:cTn id="40" fill="hold" nodeType="afterGroup">
                            <p:stCondLst>
                              <p:cond delay="2500"/>
                            </p:stCondLst>
                            <p:childTnLst>
                              <p:par>
                                <p:cTn id="41" presetID="4" presetClass="entr" presetSubtype="32" fill="hold" grpId="0" nodeType="afterEffect">
                                  <p:stCondLst>
                                    <p:cond delay="0"/>
                                  </p:stCondLst>
                                  <p:childTnLst>
                                    <p:set>
                                      <p:cBhvr>
                                        <p:cTn id="42" dur="1" fill="hold">
                                          <p:stCondLst>
                                            <p:cond delay="0"/>
                                          </p:stCondLst>
                                        </p:cTn>
                                        <p:tgtEl>
                                          <p:spTgt spid="255"/>
                                        </p:tgtEl>
                                        <p:attrNameLst>
                                          <p:attrName>style.visibility</p:attrName>
                                        </p:attrNameLst>
                                      </p:cBhvr>
                                      <p:to>
                                        <p:strVal val="visible"/>
                                      </p:to>
                                    </p:set>
                                    <p:animEffect transition="in" filter="box(out)">
                                      <p:cBhvr>
                                        <p:cTn id="43" dur="1000"/>
                                        <p:tgtEl>
                                          <p:spTgt spid="255"/>
                                        </p:tgtEl>
                                      </p:cBhvr>
                                    </p:animEffec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4" fill="hold" nodeType="afterGroup">
                            <p:stCondLst>
                              <p:cond delay="3500"/>
                            </p:stCondLst>
                            <p:childTnLst>
                              <p:par>
                                <p:cTn id="45" presetID="4" presetClass="entr" presetSubtype="32" fill="hold" grpId="0" nodeType="afterEffect">
                                  <p:stCondLst>
                                    <p:cond delay="0"/>
                                  </p:stCondLst>
                                  <p:childTnLst>
                                    <p:set>
                                      <p:cBhvr>
                                        <p:cTn id="46" dur="1" fill="hold">
                                          <p:stCondLst>
                                            <p:cond delay="0"/>
                                          </p:stCondLst>
                                        </p:cTn>
                                        <p:tgtEl>
                                          <p:spTgt spid="256"/>
                                        </p:tgtEl>
                                        <p:attrNameLst>
                                          <p:attrName>style.visibility</p:attrName>
                                        </p:attrNameLst>
                                      </p:cBhvr>
                                      <p:to>
                                        <p:strVal val="visible"/>
                                      </p:to>
                                    </p:set>
                                    <p:animEffect transition="in" filter="box(out)">
                                      <p:cBhvr>
                                        <p:cTn id="47" dur="1000"/>
                                        <p:tgtEl>
                                          <p:spTgt spid="256"/>
                                        </p:tgtEl>
                                      </p:cBhvr>
                                    </p:animEffec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8" fill="hold" nodeType="afterGroup">
                            <p:stCondLst>
                              <p:cond delay="4500"/>
                            </p:stCondLst>
                            <p:childTnLst>
                              <p:par>
                                <p:cTn id="49" presetID="4" presetClass="entr" presetSubtype="32" fill="hold" grpId="0" nodeType="afterEffect">
                                  <p:stCondLst>
                                    <p:cond delay="0"/>
                                  </p:stCondLst>
                                  <p:childTnLst>
                                    <p:set>
                                      <p:cBhvr>
                                        <p:cTn id="50" dur="1" fill="hold">
                                          <p:stCondLst>
                                            <p:cond delay="0"/>
                                          </p:stCondLst>
                                        </p:cTn>
                                        <p:tgtEl>
                                          <p:spTgt spid="257"/>
                                        </p:tgtEl>
                                        <p:attrNameLst>
                                          <p:attrName>style.visibility</p:attrName>
                                        </p:attrNameLst>
                                      </p:cBhvr>
                                      <p:to>
                                        <p:strVal val="visible"/>
                                      </p:to>
                                    </p:set>
                                    <p:animEffect transition="in" filter="box(out)">
                                      <p:cBhvr>
                                        <p:cTn id="51" dur="1000"/>
                                        <p:tgtEl>
                                          <p:spTgt spid="257"/>
                                        </p:tgtEl>
                                      </p:cBhvr>
                                    </p:animEffect>
                                  </p:childTnLst>
                                  <p:subTnLst>
                                    <p:audio>
                                      <p:cMediaNode>
                                        <p:cTn display="0" masterRel="sameClick">
                                          <p:stCondLst>
                                            <p:cond evt="begin" delay="0">
                                              <p:tn val="49"/>
                                            </p:cond>
                                          </p:stCondLst>
                                          <p:endCondLst>
                                            <p:cond evt="onStopAudio" delay="0">
                                              <p:tgtEl>
                                                <p:sldTgt/>
                                              </p:tgtEl>
                                            </p:cond>
                                          </p:endCondLst>
                                        </p:cTn>
                                        <p:tgtEl>
                                          <p:sndTgt r:embed="rId4" name="hammer.wav"/>
                                        </p:tgtEl>
                                      </p:cMediaNode>
                                    </p:audio>
                                  </p:subTnLst>
                                </p:cTn>
                              </p:par>
                            </p:childTnLst>
                          </p:cTn>
                        </p:par>
                        <p:par>
                          <p:cTn id="52" fill="hold" nodeType="afterGroup">
                            <p:stCondLst>
                              <p:cond delay="5500"/>
                            </p:stCondLst>
                            <p:childTnLst>
                              <p:par>
                                <p:cTn id="53" presetID="4" presetClass="entr" presetSubtype="32" fill="hold" grpId="0" nodeType="afterEffect">
                                  <p:stCondLst>
                                    <p:cond delay="0"/>
                                  </p:stCondLst>
                                  <p:childTnLst>
                                    <p:set>
                                      <p:cBhvr>
                                        <p:cTn id="54" dur="1" fill="hold">
                                          <p:stCondLst>
                                            <p:cond delay="0"/>
                                          </p:stCondLst>
                                        </p:cTn>
                                        <p:tgtEl>
                                          <p:spTgt spid="258"/>
                                        </p:tgtEl>
                                        <p:attrNameLst>
                                          <p:attrName>style.visibility</p:attrName>
                                        </p:attrNameLst>
                                      </p:cBhvr>
                                      <p:to>
                                        <p:strVal val="visible"/>
                                      </p:to>
                                    </p:set>
                                    <p:animEffect transition="in" filter="box(out)">
                                      <p:cBhvr>
                                        <p:cTn id="55" dur="1000"/>
                                        <p:tgtEl>
                                          <p:spTgt spid="258"/>
                                        </p:tgtEl>
                                      </p:cBhvr>
                                    </p:animEffect>
                                  </p:childTnLst>
                                  <p:subTnLst>
                                    <p:audio>
                                      <p:cMediaNode>
                                        <p:cTn display="0" masterRel="sameClick">
                                          <p:stCondLst>
                                            <p:cond evt="begin" delay="0">
                                              <p:tn val="53"/>
                                            </p:cond>
                                          </p:stCondLst>
                                          <p:endCondLst>
                                            <p:cond evt="onStopAudio" delay="0">
                                              <p:tgtEl>
                                                <p:sldTgt/>
                                              </p:tgtEl>
                                            </p:cond>
                                          </p:endCondLst>
                                        </p:cTn>
                                        <p:tgtEl>
                                          <p:sndTgt r:embed="rId5" name="drumroll.wav"/>
                                        </p:tgtEl>
                                      </p:cMediaNode>
                                    </p:audio>
                                  </p:subTnLst>
                                </p:cTn>
                              </p:par>
                              <p:par>
                                <p:cTn id="56" presetID="4" presetClass="entr" presetSubtype="32" fill="hold" grpId="0" nodeType="withEffect">
                                  <p:stCondLst>
                                    <p:cond delay="0"/>
                                  </p:stCondLst>
                                  <p:childTnLst>
                                    <p:set>
                                      <p:cBhvr>
                                        <p:cTn id="57" dur="1" fill="hold">
                                          <p:stCondLst>
                                            <p:cond delay="0"/>
                                          </p:stCondLst>
                                        </p:cTn>
                                        <p:tgtEl>
                                          <p:spTgt spid="259"/>
                                        </p:tgtEl>
                                        <p:attrNameLst>
                                          <p:attrName>style.visibility</p:attrName>
                                        </p:attrNameLst>
                                      </p:cBhvr>
                                      <p:to>
                                        <p:strVal val="visible"/>
                                      </p:to>
                                    </p:set>
                                    <p:animEffect transition="in" filter="box(out)">
                                      <p:cBhvr>
                                        <p:cTn id="58" dur="1000"/>
                                        <p:tgtEl>
                                          <p:spTgt spid="259"/>
                                        </p:tgtEl>
                                      </p:cBhvr>
                                    </p:animEffect>
                                  </p:childTnLst>
                                  <p:subTnLst>
                                    <p:audio>
                                      <p:cMediaNode>
                                        <p:cTn display="0" masterRel="sameClick">
                                          <p:stCondLst>
                                            <p:cond evt="begin" delay="0">
                                              <p:tn val="56"/>
                                            </p:cond>
                                          </p:stCondLst>
                                          <p:endCondLst>
                                            <p:cond evt="onStopAudio" delay="0">
                                              <p:tgtEl>
                                                <p:sldTgt/>
                                              </p:tgtEl>
                                            </p:cond>
                                          </p:endCondLst>
                                        </p:cTn>
                                        <p:tgtEl>
                                          <p:sndTgt r:embed="rId5" name="drumroll.wav"/>
                                        </p:tgtEl>
                                      </p:cMediaNode>
                                    </p:audio>
                                  </p:subTnLst>
                                </p:cTn>
                              </p:par>
                              <p:par>
                                <p:cTn id="59" presetID="4" presetClass="exit" presetSubtype="16" fill="hold" grpId="0" nodeType="withEffect">
                                  <p:stCondLst>
                                    <p:cond delay="0"/>
                                  </p:stCondLst>
                                  <p:childTnLst>
                                    <p:animEffect transition="out" filter="box(in)">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6500"/>
                            </p:stCondLst>
                            <p:childTnLst>
                              <p:par>
                                <p:cTn id="63" presetID="20" presetClass="emph" presetSubtype="0" repeatCount="5000" fill="hold" nodeType="afterEffect">
                                  <p:stCondLst>
                                    <p:cond delay="0"/>
                                  </p:stCondLst>
                                  <p:iterate type="lt">
                                    <p:tmPct val="10000"/>
                                  </p:iterate>
                                  <p:childTnLst>
                                    <p:set>
                                      <p:cBhvr override="childStyle">
                                        <p:cTn id="64" dur="500" autoRev="1" fill="hold"/>
                                        <p:tgtEl>
                                          <p:spTgt spid="4">
                                            <p:txEl>
                                              <p:pRg st="0" end="0"/>
                                            </p:txEl>
                                          </p:spTgt>
                                        </p:tgtEl>
                                        <p:attrNameLst>
                                          <p:attrName>style.color</p:attrName>
                                        </p:attrNameLst>
                                      </p:cBhvr>
                                      <p:to>
                                        <p:clrVal>
                                          <a:schemeClr val="accent2"/>
                                        </p:clrVal>
                                      </p:to>
                                    </p:set>
                                    <p:set>
                                      <p:cBhvr>
                                        <p:cTn id="65" dur="500" autoRev="1" fill="hold"/>
                                        <p:tgtEl>
                                          <p:spTgt spid="4">
                                            <p:txEl>
                                              <p:pRg st="0" end="0"/>
                                            </p:txEl>
                                          </p:spTgt>
                                        </p:tgtEl>
                                        <p:attrNameLst>
                                          <p:attrName>fillcolor</p:attrName>
                                        </p:attrNameLst>
                                      </p:cBhvr>
                                      <p:to>
                                        <p:clrVal>
                                          <a:schemeClr val="accent2"/>
                                        </p:clrVal>
                                      </p:to>
                                    </p:set>
                                    <p:set>
                                      <p:cBhvr>
                                        <p:cTn id="66" dur="500" autoRev="1" fill="hold"/>
                                        <p:tgtEl>
                                          <p:spTgt spid="4">
                                            <p:txEl>
                                              <p:pRg st="0" end="0"/>
                                            </p:txEl>
                                          </p:spTgt>
                                        </p:tgtEl>
                                        <p:attrNameLst>
                                          <p:attrName>fill.type</p:attrName>
                                        </p:attrNameLst>
                                      </p:cBhvr>
                                      <p:to>
                                        <p:strVal val="solid"/>
                                      </p:to>
                                    </p:set>
                                  </p:childTnLst>
                                </p:cTn>
                              </p:par>
                            </p:childTnLst>
                          </p:cTn>
                        </p:par>
                      </p:childTnLst>
                    </p:cTn>
                  </p:par>
                </p:childTnLst>
              </p:cTn>
              <p:nextCondLst>
                <p:cond evt="onClick" delay="0">
                  <p:tgtEl>
                    <p:spTgt spid="195"/>
                  </p:tgtEl>
                </p:cond>
              </p:nextCondLst>
            </p:seq>
            <p:audio>
              <p:cMediaNode vol="80000">
                <p:cTn id="67" fill="hold" display="0">
                  <p:stCondLst>
                    <p:cond delay="indefinite"/>
                  </p:stCondLst>
                  <p:endCondLst>
                    <p:cond evt="onStopAudio" delay="0">
                      <p:tgtEl>
                        <p:sldTgt/>
                      </p:tgtEl>
                    </p:cond>
                  </p:endCondLst>
                </p:cTn>
                <p:tgtEl>
                  <p:spTgt spid="50"/>
                </p:tgtEl>
              </p:cMediaNode>
            </p:audio>
          </p:childTnLst>
        </p:cTn>
      </p:par>
    </p:tnLst>
    <p:bldLst>
      <p:bldP spid="193" grpId="0" animBg="1"/>
      <p:bldP spid="194" grpId="0" animBg="1"/>
      <p:bldP spid="195" grpId="0" animBg="1"/>
      <p:bldP spid="253" grpId="0" animBg="1"/>
      <p:bldP spid="254" grpId="0" animBg="1"/>
      <p:bldP spid="255" grpId="0" animBg="1"/>
      <p:bldP spid="256" grpId="0" animBg="1"/>
      <p:bldP spid="257" grpId="0" animBg="1"/>
      <p:bldP spid="258" grpId="0" animBg="1"/>
      <p:bldP spid="259" grpId="0" animBg="1"/>
      <p:bldP spid="87" grpId="0" animBg="1"/>
      <p:bldP spid="47" grpId="0" animBg="1"/>
      <p:bldP spid="4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từ xanh kẻ ô ly tiểu học viết phấn hàn quốc, mặt bảng từ tính màu xanh  có kẻ ô ly nhỏ dùng cho luyện chữ | Citimart"/>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b="26196"/>
          <a:stretch/>
        </p:blipFill>
        <p:spPr bwMode="auto">
          <a:xfrm>
            <a:off x="16570" y="-59603"/>
            <a:ext cx="12192000" cy="6913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4" name="TextBox 7"/>
          <p:cNvSpPr txBox="1">
            <a:spLocks noChangeArrowheads="1"/>
          </p:cNvSpPr>
          <p:nvPr/>
        </p:nvSpPr>
        <p:spPr bwMode="auto">
          <a:xfrm>
            <a:off x="5310718" y="2625727"/>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a:solidFill>
                  <a:prstClr val="white"/>
                </a:solidFill>
                <a:latin typeface="Calibri" pitchFamily="34" charset="0"/>
              </a:rPr>
              <a:t>:</a:t>
            </a:r>
          </a:p>
        </p:txBody>
      </p:sp>
      <p:sp>
        <p:nvSpPr>
          <p:cNvPr id="5" name="Rounded Rectangle 4"/>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6" name="Rectangle 5"/>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7" name="Rectangle 6"/>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err="1">
                <a:solidFill>
                  <a:srgbClr val="00B0F0"/>
                </a:solidFill>
                <a:latin typeface="Tahoma" pitchFamily="34" charset="0"/>
                <a:cs typeface="Tahoma" pitchFamily="34" charset="0"/>
              </a:rPr>
              <a:t>Bắt</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đầu</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tính</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giờ</a:t>
            </a:r>
            <a:endParaRPr lang="en-US" sz="2400" b="1" dirty="0">
              <a:solidFill>
                <a:srgbClr val="00B0F0"/>
              </a:solidFill>
              <a:latin typeface="Tahoma" pitchFamily="34" charset="0"/>
              <a:cs typeface="Tahoma" pitchFamily="34" charset="0"/>
            </a:endParaRPr>
          </a:p>
        </p:txBody>
      </p:sp>
      <p:sp>
        <p:nvSpPr>
          <p:cNvPr id="8" name="Rounded Rectangle 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00</a:t>
            </a:r>
          </a:p>
        </p:txBody>
      </p:sp>
      <p:sp>
        <p:nvSpPr>
          <p:cNvPr id="9" name="Rounded Rectangle 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59</a:t>
            </a:r>
          </a:p>
        </p:txBody>
      </p:sp>
      <p:sp>
        <p:nvSpPr>
          <p:cNvPr id="10" name="Rounded Rectangle 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58</a:t>
            </a:r>
          </a:p>
        </p:txBody>
      </p:sp>
      <p:sp>
        <p:nvSpPr>
          <p:cNvPr id="11" name="Rounded Rectangle 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57</a:t>
            </a:r>
          </a:p>
        </p:txBody>
      </p:sp>
      <p:sp>
        <p:nvSpPr>
          <p:cNvPr id="12" name="Rounded Rectangle 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56</a:t>
            </a:r>
          </a:p>
        </p:txBody>
      </p:sp>
      <p:sp>
        <p:nvSpPr>
          <p:cNvPr id="13" name="Rounded Rectangle 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55</a:t>
            </a:r>
          </a:p>
        </p:txBody>
      </p:sp>
      <p:sp>
        <p:nvSpPr>
          <p:cNvPr id="14" name="Rounded Rectangle 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54</a:t>
            </a:r>
          </a:p>
        </p:txBody>
      </p:sp>
      <p:sp>
        <p:nvSpPr>
          <p:cNvPr id="15" name="Rounded Rectangle 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53</a:t>
            </a:r>
          </a:p>
        </p:txBody>
      </p:sp>
      <p:sp>
        <p:nvSpPr>
          <p:cNvPr id="16" name="Rounded Rectangle 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52</a:t>
            </a:r>
          </a:p>
        </p:txBody>
      </p:sp>
      <p:sp>
        <p:nvSpPr>
          <p:cNvPr id="17" name="Rounded Rectangle 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51</a:t>
            </a:r>
          </a:p>
        </p:txBody>
      </p:sp>
      <p:sp>
        <p:nvSpPr>
          <p:cNvPr id="18" name="Rounded Rectangle 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50</a:t>
            </a:r>
          </a:p>
        </p:txBody>
      </p:sp>
      <p:sp>
        <p:nvSpPr>
          <p:cNvPr id="19" name="Rounded Rectangle 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49</a:t>
            </a:r>
          </a:p>
        </p:txBody>
      </p:sp>
      <p:sp>
        <p:nvSpPr>
          <p:cNvPr id="20" name="Rounded Rectangle 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48</a:t>
            </a:r>
          </a:p>
        </p:txBody>
      </p:sp>
      <p:sp>
        <p:nvSpPr>
          <p:cNvPr id="21" name="Rounded Rectangle 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47</a:t>
            </a:r>
          </a:p>
        </p:txBody>
      </p:sp>
      <p:sp>
        <p:nvSpPr>
          <p:cNvPr id="22" name="Rounded Rectangle 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46</a:t>
            </a:r>
          </a:p>
        </p:txBody>
      </p:sp>
      <p:sp>
        <p:nvSpPr>
          <p:cNvPr id="23" name="Rounded Rectangle 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45</a:t>
            </a:r>
          </a:p>
        </p:txBody>
      </p:sp>
      <p:sp>
        <p:nvSpPr>
          <p:cNvPr id="24" name="Rounded Rectangle 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44</a:t>
            </a:r>
          </a:p>
        </p:txBody>
      </p:sp>
      <p:sp>
        <p:nvSpPr>
          <p:cNvPr id="25" name="Rounded Rectangle 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43</a:t>
            </a:r>
          </a:p>
        </p:txBody>
      </p:sp>
      <p:sp>
        <p:nvSpPr>
          <p:cNvPr id="26" name="Rounded Rectangle 2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42</a:t>
            </a:r>
          </a:p>
        </p:txBody>
      </p:sp>
      <p:sp>
        <p:nvSpPr>
          <p:cNvPr id="27" name="Rounded Rectangle 2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41</a:t>
            </a:r>
          </a:p>
        </p:txBody>
      </p:sp>
      <p:sp>
        <p:nvSpPr>
          <p:cNvPr id="28" name="Rounded Rectangle 2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40</a:t>
            </a:r>
          </a:p>
        </p:txBody>
      </p:sp>
      <p:sp>
        <p:nvSpPr>
          <p:cNvPr id="29" name="Rounded Rectangle 2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39</a:t>
            </a:r>
          </a:p>
        </p:txBody>
      </p:sp>
      <p:sp>
        <p:nvSpPr>
          <p:cNvPr id="30" name="Rounded Rectangle 2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38</a:t>
            </a:r>
          </a:p>
        </p:txBody>
      </p:sp>
      <p:sp>
        <p:nvSpPr>
          <p:cNvPr id="31" name="Rounded Rectangle 3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37</a:t>
            </a:r>
          </a:p>
        </p:txBody>
      </p:sp>
      <p:sp>
        <p:nvSpPr>
          <p:cNvPr id="32" name="Rounded Rectangle 3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36</a:t>
            </a:r>
          </a:p>
        </p:txBody>
      </p:sp>
      <p:sp>
        <p:nvSpPr>
          <p:cNvPr id="33" name="Rounded Rectangle 3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35</a:t>
            </a:r>
          </a:p>
        </p:txBody>
      </p:sp>
      <p:sp>
        <p:nvSpPr>
          <p:cNvPr id="34" name="Rounded Rectangle 3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34</a:t>
            </a:r>
          </a:p>
        </p:txBody>
      </p:sp>
      <p:sp>
        <p:nvSpPr>
          <p:cNvPr id="35" name="Rounded Rectangle 3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smtClean="0">
                <a:solidFill>
                  <a:prstClr val="white"/>
                </a:solidFill>
                <a:latin typeface="Tahoma" pitchFamily="34" charset="0"/>
                <a:ea typeface="Tahoma" pitchFamily="34" charset="0"/>
                <a:cs typeface="Tahoma" pitchFamily="34" charset="0"/>
              </a:rPr>
              <a:t>05</a:t>
            </a:r>
            <a:endParaRPr lang="en-US" sz="4800" b="1" dirty="0">
              <a:solidFill>
                <a:prstClr val="white"/>
              </a:solidFill>
              <a:latin typeface="Tahoma" pitchFamily="34" charset="0"/>
              <a:ea typeface="Tahoma" pitchFamily="34" charset="0"/>
              <a:cs typeface="Tahoma" pitchFamily="34" charset="0"/>
            </a:endParaRPr>
          </a:p>
        </p:txBody>
      </p:sp>
      <p:sp>
        <p:nvSpPr>
          <p:cNvPr id="36" name="Rounded Rectangle 35"/>
          <p:cNvSpPr/>
          <p:nvPr/>
        </p:nvSpPr>
        <p:spPr>
          <a:xfrm>
            <a:off x="5791200" y="2711452"/>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05</a:t>
            </a:r>
          </a:p>
        </p:txBody>
      </p:sp>
      <p:sp>
        <p:nvSpPr>
          <p:cNvPr id="37" name="Rounded Rectangle 36"/>
          <p:cNvSpPr/>
          <p:nvPr/>
        </p:nvSpPr>
        <p:spPr>
          <a:xfrm>
            <a:off x="5803729" y="278415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04</a:t>
            </a:r>
          </a:p>
        </p:txBody>
      </p:sp>
      <p:sp>
        <p:nvSpPr>
          <p:cNvPr id="38" name="Rounded Rectangle 37"/>
          <p:cNvSpPr/>
          <p:nvPr/>
        </p:nvSpPr>
        <p:spPr>
          <a:xfrm>
            <a:off x="5791200" y="2856856"/>
            <a:ext cx="1625600" cy="692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03</a:t>
            </a:r>
          </a:p>
        </p:txBody>
      </p:sp>
      <p:sp>
        <p:nvSpPr>
          <p:cNvPr id="39" name="Rounded Rectangle 38"/>
          <p:cNvSpPr/>
          <p:nvPr/>
        </p:nvSpPr>
        <p:spPr>
          <a:xfrm>
            <a:off x="5803729" y="276764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02</a:t>
            </a:r>
          </a:p>
        </p:txBody>
      </p:sp>
      <p:sp>
        <p:nvSpPr>
          <p:cNvPr id="40" name="Rounded Rectangle 39"/>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01</a:t>
            </a:r>
          </a:p>
        </p:txBody>
      </p:sp>
      <p:sp>
        <p:nvSpPr>
          <p:cNvPr id="41" name="Rounded Rectangle 40"/>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00</a:t>
            </a:r>
          </a:p>
        </p:txBody>
      </p:sp>
      <p:sp>
        <p:nvSpPr>
          <p:cNvPr id="42" name="Rounded Rectangle 41"/>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43" name="Rounded Rectangle 4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46" name="Text Box 5"/>
          <p:cNvSpPr txBox="1">
            <a:spLocks noChangeArrowheads="1"/>
          </p:cNvSpPr>
          <p:nvPr/>
        </p:nvSpPr>
        <p:spPr bwMode="auto">
          <a:xfrm>
            <a:off x="2836718" y="701812"/>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00FFFF"/>
                </a:solidFill>
                <a:latin typeface="Arial" pitchFamily="34" charset="0"/>
                <a:cs typeface="Arial" pitchFamily="34" charset="0"/>
                <a:sym typeface="Wingdings"/>
              </a:rPr>
              <a:t>12 </a:t>
            </a:r>
            <a:r>
              <a:rPr lang="en-US" sz="4000" dirty="0">
                <a:solidFill>
                  <a:srgbClr val="00FFFF"/>
                </a:solidFill>
                <a:latin typeface="Arial" pitchFamily="34" charset="0"/>
                <a:cs typeface="Arial" pitchFamily="34" charset="0"/>
                <a:sym typeface="Wingdings"/>
              </a:rPr>
              <a:t>da</a:t>
            </a:r>
            <a:r>
              <a:rPr lang="en-US" sz="4000" dirty="0">
                <a:solidFill>
                  <a:srgbClr val="00FFFF"/>
                </a:solidFill>
                <a:latin typeface="Arial" pitchFamily="34" charset="0"/>
                <a:cs typeface="Arial" pitchFamily="34" charset="0"/>
              </a:rPr>
              <a:t>m</a:t>
            </a:r>
            <a:r>
              <a:rPr lang="en-US" sz="4000" baseline="30000" dirty="0">
                <a:solidFill>
                  <a:srgbClr val="00FFFF"/>
                </a:solidFill>
                <a:latin typeface="Arial" pitchFamily="34" charset="0"/>
                <a:cs typeface="Arial" pitchFamily="34" charset="0"/>
              </a:rPr>
              <a:t>2 </a:t>
            </a:r>
            <a:r>
              <a:rPr lang="en-US" sz="4000" baseline="30000" dirty="0" smtClean="0">
                <a:solidFill>
                  <a:srgbClr val="00FFFF"/>
                </a:solidFill>
                <a:latin typeface="Arial" pitchFamily="34" charset="0"/>
                <a:cs typeface="Arial" pitchFamily="34" charset="0"/>
              </a:rPr>
              <a:t> </a:t>
            </a:r>
            <a:r>
              <a:rPr lang="en-US" sz="4000" dirty="0" smtClean="0">
                <a:solidFill>
                  <a:srgbClr val="00FFFF"/>
                </a:solidFill>
                <a:latin typeface="Arial" pitchFamily="34" charset="0"/>
                <a:cs typeface="Arial" pitchFamily="34" charset="0"/>
                <a:sym typeface="Wingdings"/>
              </a:rPr>
              <a:t>=……ha</a:t>
            </a:r>
            <a:endParaRPr lang="vi-VN" sz="2800" dirty="0">
              <a:solidFill>
                <a:srgbClr val="00FFFF"/>
              </a:solidFill>
              <a:latin typeface="Arial" pitchFamily="34" charset="0"/>
              <a:cs typeface="Arial" pitchFamily="34" charset="0"/>
            </a:endParaRPr>
          </a:p>
        </p:txBody>
      </p:sp>
      <p:sp>
        <p:nvSpPr>
          <p:cNvPr id="47" name="AutoShape 14"/>
          <p:cNvSpPr>
            <a:spLocks noChangeArrowheads="1"/>
          </p:cNvSpPr>
          <p:nvPr/>
        </p:nvSpPr>
        <p:spPr bwMode="auto">
          <a:xfrm>
            <a:off x="2836718" y="4512663"/>
            <a:ext cx="6049213" cy="1600200"/>
          </a:xfrm>
          <a:prstGeom prst="cloudCallout">
            <a:avLst>
              <a:gd name="adj1" fmla="val -71468"/>
              <a:gd name="adj2" fmla="val 138491"/>
            </a:avLst>
          </a:prstGeom>
          <a:gradFill rotWithShape="1">
            <a:gsLst>
              <a:gs pos="0">
                <a:srgbClr val="761800"/>
              </a:gs>
              <a:gs pos="100000">
                <a:srgbClr val="FF3300"/>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en-US" sz="3200" dirty="0" err="1">
                <a:solidFill>
                  <a:srgbClr val="00FF00"/>
                </a:solidFill>
                <a:cs typeface="Times New Roman" pitchFamily="18" charset="0"/>
              </a:rPr>
              <a:t>Tuyệt</a:t>
            </a:r>
            <a:r>
              <a:rPr lang="en-US" altLang="en-US" sz="3200" dirty="0">
                <a:solidFill>
                  <a:srgbClr val="00FF00"/>
                </a:solidFill>
                <a:cs typeface="Times New Roman" pitchFamily="18" charset="0"/>
              </a:rPr>
              <a:t> </a:t>
            </a:r>
            <a:r>
              <a:rPr lang="en-US" altLang="en-US" sz="3200" dirty="0" err="1">
                <a:solidFill>
                  <a:srgbClr val="00FF00"/>
                </a:solidFill>
                <a:cs typeface="Times New Roman" pitchFamily="18" charset="0"/>
              </a:rPr>
              <a:t>vời</a:t>
            </a:r>
            <a:r>
              <a:rPr lang="en-US" altLang="en-US" sz="3200" dirty="0">
                <a:solidFill>
                  <a:srgbClr val="00FF00"/>
                </a:solidFill>
                <a:cs typeface="Times New Roman" pitchFamily="18" charset="0"/>
              </a:rPr>
              <a:t>! </a:t>
            </a:r>
            <a:endParaRPr lang="en-US" altLang="en-US" sz="3200" dirty="0" smtClean="0">
              <a:solidFill>
                <a:srgbClr val="00FF00"/>
              </a:solidFill>
              <a:cs typeface="Times New Roman" pitchFamily="18" charset="0"/>
            </a:endParaRPr>
          </a:p>
          <a:p>
            <a:pPr algn="ctr"/>
            <a:r>
              <a:rPr lang="en-US" altLang="en-US" sz="3200" dirty="0" err="1" smtClean="0">
                <a:solidFill>
                  <a:srgbClr val="00FF00"/>
                </a:solidFill>
                <a:cs typeface="Times New Roman" pitchFamily="18" charset="0"/>
              </a:rPr>
              <a:t>Bạn</a:t>
            </a:r>
            <a:r>
              <a:rPr lang="en-US" altLang="en-US" sz="3200" dirty="0" smtClean="0">
                <a:solidFill>
                  <a:srgbClr val="00FF00"/>
                </a:solidFill>
                <a:cs typeface="Times New Roman" pitchFamily="18" charset="0"/>
              </a:rPr>
              <a:t> </a:t>
            </a:r>
            <a:r>
              <a:rPr lang="en-US" altLang="en-US" sz="3200" dirty="0" err="1">
                <a:solidFill>
                  <a:srgbClr val="00FF00"/>
                </a:solidFill>
                <a:cs typeface="Times New Roman" pitchFamily="18" charset="0"/>
              </a:rPr>
              <a:t>nhanh</a:t>
            </a:r>
            <a:r>
              <a:rPr lang="en-US" altLang="en-US" sz="3200" dirty="0">
                <a:solidFill>
                  <a:srgbClr val="00FF00"/>
                </a:solidFill>
                <a:cs typeface="Times New Roman" pitchFamily="18" charset="0"/>
              </a:rPr>
              <a:t> </a:t>
            </a:r>
            <a:r>
              <a:rPr lang="en-US" altLang="en-US" sz="3200" dirty="0" err="1">
                <a:solidFill>
                  <a:srgbClr val="00FF00"/>
                </a:solidFill>
                <a:cs typeface="Times New Roman" pitchFamily="18" charset="0"/>
              </a:rPr>
              <a:t>thật</a:t>
            </a:r>
            <a:r>
              <a:rPr lang="en-US" altLang="en-US" sz="3200" dirty="0">
                <a:solidFill>
                  <a:srgbClr val="00FF00"/>
                </a:solidFill>
                <a:cs typeface="Times New Roman" pitchFamily="18" charset="0"/>
              </a:rPr>
              <a:t>.</a:t>
            </a:r>
          </a:p>
        </p:txBody>
      </p:sp>
      <p:pic>
        <p:nvPicPr>
          <p:cNvPr id="48" name="Picture 14" descr="0830js5b15daddi012pz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26421" y="3087689"/>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0" name="Rectangle 49"/>
              <p:cNvSpPr/>
              <p:nvPr/>
            </p:nvSpPr>
            <p:spPr>
              <a:xfrm>
                <a:off x="6381902" y="554952"/>
                <a:ext cx="1116011"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FF0000"/>
                              </a:solidFill>
                              <a:latin typeface="Cambria Math"/>
                            </a:rPr>
                          </m:ctrlPr>
                        </m:fPr>
                        <m:num>
                          <m:r>
                            <a:rPr lang="en-US" sz="3600" b="1" i="1" smtClean="0">
                              <a:solidFill>
                                <a:srgbClr val="FF0000"/>
                              </a:solidFill>
                              <a:latin typeface="Cambria Math"/>
                            </a:rPr>
                            <m:t>𝟏𝟐</m:t>
                          </m:r>
                        </m:num>
                        <m:den>
                          <m:r>
                            <a:rPr lang="en-US" sz="3600" b="1" i="1">
                              <a:solidFill>
                                <a:srgbClr val="FF0000"/>
                              </a:solidFill>
                              <a:latin typeface="Cambria Math"/>
                            </a:rPr>
                            <m:t>𝟏𝟎𝟎</m:t>
                          </m:r>
                        </m:den>
                      </m:f>
                    </m:oMath>
                  </m:oMathPara>
                </a14:m>
                <a:endParaRPr lang="en-US" sz="3600" dirty="0">
                  <a:solidFill>
                    <a:srgbClr val="FF0000"/>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6381902" y="554952"/>
                <a:ext cx="1116011" cy="1133067"/>
              </a:xfrm>
              <a:prstGeom prst="rect">
                <a:avLst/>
              </a:prstGeom>
              <a:blipFill rotWithShape="1">
                <a:blip r:embed="rId8"/>
                <a:stretch>
                  <a:fillRect r="-20219" b="-2688"/>
                </a:stretch>
              </a:blipFill>
            </p:spPr>
            <p:txBody>
              <a:bodyPr/>
              <a:lstStyle/>
              <a:p>
                <a:r>
                  <a:rPr lang="en-US">
                    <a:noFill/>
                  </a:rPr>
                  <a:t> </a:t>
                </a:r>
              </a:p>
            </p:txBody>
          </p:sp>
        </mc:Fallback>
      </mc:AlternateContent>
      <p:pic>
        <p:nvPicPr>
          <p:cNvPr id="49"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1131" y="5640389"/>
            <a:ext cx="609600" cy="609600"/>
          </a:xfrm>
          <a:prstGeom prst="rect">
            <a:avLst/>
          </a:prstGeom>
        </p:spPr>
      </p:pic>
    </p:spTree>
    <p:extLst>
      <p:ext uri="{BB962C8B-B14F-4D97-AF65-F5344CB8AC3E}">
        <p14:creationId xmlns:p14="http://schemas.microsoft.com/office/powerpoint/2010/main" val="204940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 presetClass="mediacall" presetSubtype="0" fill="hold" nodeType="withEffect">
                                  <p:stCondLst>
                                    <p:cond delay="0"/>
                                  </p:stCondLst>
                                  <p:childTnLst>
                                    <p:cmd type="call" cmd="playFrom(0.0)">
                                      <p:cBhvr>
                                        <p:cTn id="21" dur="4414"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100"/>
                                        <p:tgtEl>
                                          <p:spTgt spid="7"/>
                                        </p:tgtEl>
                                      </p:cBhvr>
                                    </p:animEffect>
                                    <p:set>
                                      <p:cBhvr>
                                        <p:cTn id="27" dur="1" fill="hold">
                                          <p:stCondLst>
                                            <p:cond delay="99"/>
                                          </p:stCondLst>
                                        </p:cTn>
                                        <p:tgtEl>
                                          <p:spTgt spid="7"/>
                                        </p:tgtEl>
                                        <p:attrNameLst>
                                          <p:attrName>style.visibility</p:attrName>
                                        </p:attrNameLst>
                                      </p:cBhvr>
                                      <p:to>
                                        <p:strVal val="hidden"/>
                                      </p:to>
                                    </p:set>
                                  </p:childTnLst>
                                </p:cTn>
                              </p:par>
                              <p:par>
                                <p:cTn id="28" presetID="4"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par>
                          <p:cTn id="31" fill="hold">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ox(out)">
                                      <p:cBhvr>
                                        <p:cTn id="34" dur="100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5" fill="hold">
                            <p:stCondLst>
                              <p:cond delay="1500"/>
                            </p:stCondLst>
                            <p:childTnLst>
                              <p:par>
                                <p:cTn id="36" presetID="4" presetClass="entr" presetSubtype="32"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out)">
                                      <p:cBhvr>
                                        <p:cTn id="38" dur="1000"/>
                                        <p:tgtEl>
                                          <p:spTgt spid="37"/>
                                        </p:tgtEl>
                                      </p:cBhvr>
                                    </p:animEffec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childTnLst>
                          </p:cTn>
                        </p:par>
                        <p:par>
                          <p:cTn id="39" fill="hold">
                            <p:stCondLst>
                              <p:cond delay="2500"/>
                            </p:stCondLst>
                            <p:childTnLst>
                              <p:par>
                                <p:cTn id="40" presetID="4" presetClass="entr" presetSubtype="32"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ox(out)">
                                      <p:cBhvr>
                                        <p:cTn id="42" dur="10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par>
                          <p:cTn id="43" fill="hold">
                            <p:stCondLst>
                              <p:cond delay="3500"/>
                            </p:stCondLst>
                            <p:childTnLst>
                              <p:par>
                                <p:cTn id="44" presetID="4" presetClass="entr" presetSubtype="32"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ox(out)">
                                      <p:cBhvr>
                                        <p:cTn id="46" dur="1000"/>
                                        <p:tgtEl>
                                          <p:spTgt spid="39"/>
                                        </p:tgtEl>
                                      </p:cBhvr>
                                    </p:animEffec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7" fill="hold">
                            <p:stCondLst>
                              <p:cond delay="4500"/>
                            </p:stCondLst>
                            <p:childTnLst>
                              <p:par>
                                <p:cTn id="48" presetID="4" presetClass="entr" presetSubtype="3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out)">
                                      <p:cBhvr>
                                        <p:cTn id="50" dur="1000"/>
                                        <p:tgtEl>
                                          <p:spTgt spid="40"/>
                                        </p:tgtEl>
                                      </p:cBhvr>
                                    </p:animEffec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childTnLst>
                          </p:cTn>
                        </p:par>
                        <p:par>
                          <p:cTn id="51" fill="hold">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ox(out)">
                                      <p:cBhvr>
                                        <p:cTn id="54" dur="1000"/>
                                        <p:tgtEl>
                                          <p:spTgt spid="41"/>
                                        </p:tgtEl>
                                      </p:cBhvr>
                                    </p:animEffect>
                                  </p:childTnLst>
                                  <p:subTnLst>
                                    <p:audio>
                                      <p:cMediaNode>
                                        <p:cTn display="0" masterRel="sameClick">
                                          <p:stCondLst>
                                            <p:cond evt="begin" delay="0">
                                              <p:tn val="52"/>
                                            </p:cond>
                                          </p:stCondLst>
                                          <p:endCondLst>
                                            <p:cond evt="onStopAudio" delay="0">
                                              <p:tgtEl>
                                                <p:sldTgt/>
                                              </p:tgtEl>
                                            </p:cond>
                                          </p:endCondLst>
                                        </p:cTn>
                                        <p:tgtEl>
                                          <p:sndTgt r:embed="rId5" name="drumroll.wav"/>
                                        </p:tgtEl>
                                      </p:cMediaNode>
                                    </p:audio>
                                  </p:subTnLst>
                                </p:cTn>
                              </p:par>
                              <p:par>
                                <p:cTn id="55" presetID="4" presetClass="entr" presetSubtype="32"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ox(out)">
                                      <p:cBhvr>
                                        <p:cTn id="57" dur="1000"/>
                                        <p:tgtEl>
                                          <p:spTgt spid="42"/>
                                        </p:tgtEl>
                                      </p:cBhvr>
                                    </p:animEffect>
                                  </p:childTnLst>
                                  <p:subTnLst>
                                    <p:audio>
                                      <p:cMediaNode>
                                        <p:cTn display="0" masterRel="sameClick">
                                          <p:stCondLst>
                                            <p:cond evt="begin" delay="0">
                                              <p:tn val="55"/>
                                            </p:cond>
                                          </p:stCondLst>
                                          <p:endCondLst>
                                            <p:cond evt="onStopAudio" delay="0">
                                              <p:tgtEl>
                                                <p:sldTgt/>
                                              </p:tgtEl>
                                            </p:cond>
                                          </p:endCondLst>
                                        </p:cTn>
                                        <p:tgtEl>
                                          <p:sndTgt r:embed="rId5" name="drumroll.wav"/>
                                        </p:tgtEl>
                                      </p:cMediaNode>
                                    </p:audio>
                                  </p:subTnLst>
                                </p:cTn>
                              </p:par>
                              <p:par>
                                <p:cTn id="58" presetID="4" presetClass="exit" presetSubtype="16" fill="hold" grpId="0" nodeType="withEffect">
                                  <p:stCondLst>
                                    <p:cond delay="0"/>
                                  </p:stCondLst>
                                  <p:childTnLst>
                                    <p:animEffect transition="out" filter="box(in)">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par>
                          <p:cTn id="61" fill="hold">
                            <p:stCondLst>
                              <p:cond delay="6500"/>
                            </p:stCondLst>
                            <p:childTnLst>
                              <p:par>
                                <p:cTn id="62" presetID="20" presetClass="emph" presetSubtype="0" repeatCount="5000" fill="hold" nodeType="afterEffect">
                                  <p:stCondLst>
                                    <p:cond delay="0"/>
                                  </p:stCondLst>
                                  <p:iterate type="lt">
                                    <p:tmPct val="10000"/>
                                  </p:iterate>
                                  <p:childTnLst>
                                    <p:set>
                                      <p:cBhvr override="childStyle">
                                        <p:cTn id="63" dur="500" autoRev="1" fill="hold"/>
                                        <p:tgtEl>
                                          <p:spTgt spid="3">
                                            <p:txEl>
                                              <p:pRg st="0" end="0"/>
                                            </p:txEl>
                                          </p:spTgt>
                                        </p:tgtEl>
                                        <p:attrNameLst>
                                          <p:attrName>style.color</p:attrName>
                                        </p:attrNameLst>
                                      </p:cBhvr>
                                      <p:to>
                                        <p:clrVal>
                                          <a:schemeClr val="accent2"/>
                                        </p:clrVal>
                                      </p:to>
                                    </p:set>
                                    <p:set>
                                      <p:cBhvr>
                                        <p:cTn id="64" dur="500" autoRev="1" fill="hold"/>
                                        <p:tgtEl>
                                          <p:spTgt spid="3">
                                            <p:txEl>
                                              <p:pRg st="0" end="0"/>
                                            </p:txEl>
                                          </p:spTgt>
                                        </p:tgtEl>
                                        <p:attrNameLst>
                                          <p:attrName>fillcolor</p:attrName>
                                        </p:attrNameLst>
                                      </p:cBhvr>
                                      <p:to>
                                        <p:clrVal>
                                          <a:schemeClr val="accent2"/>
                                        </p:clrVal>
                                      </p:to>
                                    </p:set>
                                    <p:set>
                                      <p:cBhvr>
                                        <p:cTn id="65" dur="500" autoRev="1" fill="hold"/>
                                        <p:tgtEl>
                                          <p:spTgt spid="3">
                                            <p:txEl>
                                              <p:pRg st="0" end="0"/>
                                            </p:txEl>
                                          </p:spTgt>
                                        </p:tgtEl>
                                        <p:attrNameLst>
                                          <p:attrName>fill.type</p:attrName>
                                        </p:attrNameLst>
                                      </p:cBhvr>
                                      <p:to>
                                        <p:strVal val="solid"/>
                                      </p:to>
                                    </p:set>
                                  </p:childTnLst>
                                </p:cTn>
                              </p:par>
                            </p:childTnLst>
                          </p:cTn>
                        </p:par>
                      </p:childTnLst>
                    </p:cTn>
                  </p:par>
                </p:childTnLst>
              </p:cTn>
              <p:nextCondLst>
                <p:cond evt="onClick" delay="0">
                  <p:tgtEl>
                    <p:spTgt spid="7"/>
                  </p:tgtEl>
                </p:cond>
              </p:nextCondLst>
            </p:seq>
            <p:audio>
              <p:cMediaNode vol="80000">
                <p:cTn id="66" fill="hold" display="0">
                  <p:stCondLst>
                    <p:cond delay="indefinite"/>
                  </p:stCondLst>
                  <p:endCondLst>
                    <p:cond evt="onStopAudio" delay="0">
                      <p:tgtEl>
                        <p:sldTgt/>
                      </p:tgtEl>
                    </p:cond>
                  </p:endCondLst>
                </p:cTn>
                <p:tgtEl>
                  <p:spTgt spid="49"/>
                </p:tgtEl>
              </p:cMediaNode>
            </p:audio>
          </p:childTnLst>
        </p:cTn>
      </p:par>
    </p:tnLst>
    <p:bldLst>
      <p:bldP spid="5" grpId="0" animBg="1"/>
      <p:bldP spid="6" grpId="0" animBg="1"/>
      <p:bldP spid="7" grpId="0" animBg="1"/>
      <p:bldP spid="36" grpId="0" animBg="1"/>
      <p:bldP spid="37" grpId="0" animBg="1"/>
      <p:bldP spid="38" grpId="0" animBg="1"/>
      <p:bldP spid="39" grpId="0" animBg="1"/>
      <p:bldP spid="40" grpId="0" animBg="1"/>
      <p:bldP spid="41" grpId="0" animBg="1"/>
      <p:bldP spid="42" grpId="0" animBg="1"/>
      <p:bldP spid="46" grpId="0" animBg="1"/>
      <p:bldP spid="47" grpId="0" animBg="1"/>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từ xanh kẻ ô ly tiểu học viết phấn hàn quốc, mặt bảng từ tính màu xanh  có kẻ ô ly nhỏ dùng cho luyện chữ | Citimart"/>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b="26196"/>
          <a:stretch/>
        </p:blipFill>
        <p:spPr bwMode="auto">
          <a:xfrm>
            <a:off x="16570" y="-59603"/>
            <a:ext cx="12192000" cy="6913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4" name="TextBox 7"/>
          <p:cNvSpPr txBox="1">
            <a:spLocks noChangeArrowheads="1"/>
          </p:cNvSpPr>
          <p:nvPr/>
        </p:nvSpPr>
        <p:spPr bwMode="auto">
          <a:xfrm>
            <a:off x="5310718" y="2625727"/>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a:solidFill>
                  <a:prstClr val="white"/>
                </a:solidFill>
                <a:latin typeface="Calibri" pitchFamily="34" charset="0"/>
              </a:rPr>
              <a:t>:</a:t>
            </a:r>
          </a:p>
        </p:txBody>
      </p:sp>
      <p:sp>
        <p:nvSpPr>
          <p:cNvPr id="5" name="Rounded Rectangle 4"/>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6" name="Rectangle 5"/>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7" name="Rectangle 6"/>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err="1">
                <a:solidFill>
                  <a:srgbClr val="00B0F0"/>
                </a:solidFill>
                <a:latin typeface="Tahoma" pitchFamily="34" charset="0"/>
                <a:cs typeface="Tahoma" pitchFamily="34" charset="0"/>
              </a:rPr>
              <a:t>Bắt</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đầu</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tính</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giờ</a:t>
            </a:r>
            <a:endParaRPr lang="en-US" sz="2400" b="1" dirty="0">
              <a:solidFill>
                <a:srgbClr val="00B0F0"/>
              </a:solidFill>
              <a:latin typeface="Tahoma" pitchFamily="34" charset="0"/>
              <a:cs typeface="Tahoma" pitchFamily="34" charset="0"/>
            </a:endParaRPr>
          </a:p>
        </p:txBody>
      </p:sp>
      <p:sp>
        <p:nvSpPr>
          <p:cNvPr id="8" name="Rounded Rectangle 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00</a:t>
            </a:r>
          </a:p>
        </p:txBody>
      </p:sp>
      <p:sp>
        <p:nvSpPr>
          <p:cNvPr id="9" name="Rounded Rectangle 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59</a:t>
            </a:r>
          </a:p>
        </p:txBody>
      </p:sp>
      <p:sp>
        <p:nvSpPr>
          <p:cNvPr id="10" name="Rounded Rectangle 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58</a:t>
            </a:r>
          </a:p>
        </p:txBody>
      </p:sp>
      <p:sp>
        <p:nvSpPr>
          <p:cNvPr id="11" name="Rounded Rectangle 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57</a:t>
            </a:r>
          </a:p>
        </p:txBody>
      </p:sp>
      <p:sp>
        <p:nvSpPr>
          <p:cNvPr id="12" name="Rounded Rectangle 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56</a:t>
            </a:r>
          </a:p>
        </p:txBody>
      </p:sp>
      <p:sp>
        <p:nvSpPr>
          <p:cNvPr id="13" name="Rounded Rectangle 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55</a:t>
            </a:r>
          </a:p>
        </p:txBody>
      </p:sp>
      <p:sp>
        <p:nvSpPr>
          <p:cNvPr id="14" name="Rounded Rectangle 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54</a:t>
            </a:r>
          </a:p>
        </p:txBody>
      </p:sp>
      <p:sp>
        <p:nvSpPr>
          <p:cNvPr id="15" name="Rounded Rectangle 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53</a:t>
            </a:r>
          </a:p>
        </p:txBody>
      </p:sp>
      <p:sp>
        <p:nvSpPr>
          <p:cNvPr id="16" name="Rounded Rectangle 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52</a:t>
            </a:r>
          </a:p>
        </p:txBody>
      </p:sp>
      <p:sp>
        <p:nvSpPr>
          <p:cNvPr id="17" name="Rounded Rectangle 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51</a:t>
            </a:r>
          </a:p>
        </p:txBody>
      </p:sp>
      <p:sp>
        <p:nvSpPr>
          <p:cNvPr id="18" name="Rounded Rectangle 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50</a:t>
            </a:r>
          </a:p>
        </p:txBody>
      </p:sp>
      <p:sp>
        <p:nvSpPr>
          <p:cNvPr id="19" name="Rounded Rectangle 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49</a:t>
            </a:r>
          </a:p>
        </p:txBody>
      </p:sp>
      <p:sp>
        <p:nvSpPr>
          <p:cNvPr id="20" name="Rounded Rectangle 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48</a:t>
            </a:r>
          </a:p>
        </p:txBody>
      </p:sp>
      <p:sp>
        <p:nvSpPr>
          <p:cNvPr id="21" name="Rounded Rectangle 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47</a:t>
            </a:r>
          </a:p>
        </p:txBody>
      </p:sp>
      <p:sp>
        <p:nvSpPr>
          <p:cNvPr id="22" name="Rounded Rectangle 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46</a:t>
            </a:r>
          </a:p>
        </p:txBody>
      </p:sp>
      <p:sp>
        <p:nvSpPr>
          <p:cNvPr id="23" name="Rounded Rectangle 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45</a:t>
            </a:r>
          </a:p>
        </p:txBody>
      </p:sp>
      <p:sp>
        <p:nvSpPr>
          <p:cNvPr id="24" name="Rounded Rectangle 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44</a:t>
            </a:r>
          </a:p>
        </p:txBody>
      </p:sp>
      <p:sp>
        <p:nvSpPr>
          <p:cNvPr id="25" name="Rounded Rectangle 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43</a:t>
            </a:r>
          </a:p>
        </p:txBody>
      </p:sp>
      <p:sp>
        <p:nvSpPr>
          <p:cNvPr id="26" name="Rounded Rectangle 2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42</a:t>
            </a:r>
          </a:p>
        </p:txBody>
      </p:sp>
      <p:sp>
        <p:nvSpPr>
          <p:cNvPr id="27" name="Rounded Rectangle 2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41</a:t>
            </a:r>
          </a:p>
        </p:txBody>
      </p:sp>
      <p:sp>
        <p:nvSpPr>
          <p:cNvPr id="28" name="Rounded Rectangle 2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40</a:t>
            </a:r>
          </a:p>
        </p:txBody>
      </p:sp>
      <p:sp>
        <p:nvSpPr>
          <p:cNvPr id="29" name="Rounded Rectangle 2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39</a:t>
            </a:r>
          </a:p>
        </p:txBody>
      </p:sp>
      <p:sp>
        <p:nvSpPr>
          <p:cNvPr id="30" name="Rounded Rectangle 2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38</a:t>
            </a:r>
          </a:p>
        </p:txBody>
      </p:sp>
      <p:sp>
        <p:nvSpPr>
          <p:cNvPr id="31" name="Rounded Rectangle 3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37</a:t>
            </a:r>
          </a:p>
        </p:txBody>
      </p:sp>
      <p:sp>
        <p:nvSpPr>
          <p:cNvPr id="32" name="Rounded Rectangle 3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36</a:t>
            </a:r>
          </a:p>
        </p:txBody>
      </p:sp>
      <p:sp>
        <p:nvSpPr>
          <p:cNvPr id="33" name="Rounded Rectangle 3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35</a:t>
            </a:r>
          </a:p>
        </p:txBody>
      </p:sp>
      <p:sp>
        <p:nvSpPr>
          <p:cNvPr id="34" name="Rounded Rectangle 3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34</a:t>
            </a:r>
          </a:p>
        </p:txBody>
      </p:sp>
      <p:sp>
        <p:nvSpPr>
          <p:cNvPr id="35" name="Rounded Rectangle 3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smtClean="0">
                <a:solidFill>
                  <a:prstClr val="white"/>
                </a:solidFill>
                <a:latin typeface="Tahoma" pitchFamily="34" charset="0"/>
                <a:ea typeface="Tahoma" pitchFamily="34" charset="0"/>
                <a:cs typeface="Tahoma" pitchFamily="34" charset="0"/>
              </a:rPr>
              <a:t>05</a:t>
            </a:r>
            <a:endParaRPr lang="en-US" sz="4800" b="1" dirty="0">
              <a:solidFill>
                <a:prstClr val="white"/>
              </a:solidFill>
              <a:latin typeface="Tahoma" pitchFamily="34" charset="0"/>
              <a:ea typeface="Tahoma" pitchFamily="34" charset="0"/>
              <a:cs typeface="Tahoma" pitchFamily="34" charset="0"/>
            </a:endParaRPr>
          </a:p>
        </p:txBody>
      </p:sp>
      <p:sp>
        <p:nvSpPr>
          <p:cNvPr id="36" name="Rounded Rectangle 35"/>
          <p:cNvSpPr/>
          <p:nvPr/>
        </p:nvSpPr>
        <p:spPr>
          <a:xfrm>
            <a:off x="5791200" y="2711452"/>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05</a:t>
            </a:r>
          </a:p>
        </p:txBody>
      </p:sp>
      <p:sp>
        <p:nvSpPr>
          <p:cNvPr id="37" name="Rounded Rectangle 36"/>
          <p:cNvSpPr/>
          <p:nvPr/>
        </p:nvSpPr>
        <p:spPr>
          <a:xfrm>
            <a:off x="5803729" y="278415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04</a:t>
            </a:r>
          </a:p>
        </p:txBody>
      </p:sp>
      <p:sp>
        <p:nvSpPr>
          <p:cNvPr id="38" name="Rounded Rectangle 37"/>
          <p:cNvSpPr/>
          <p:nvPr/>
        </p:nvSpPr>
        <p:spPr>
          <a:xfrm>
            <a:off x="5791200" y="2856856"/>
            <a:ext cx="1625600" cy="692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03</a:t>
            </a:r>
          </a:p>
        </p:txBody>
      </p:sp>
      <p:sp>
        <p:nvSpPr>
          <p:cNvPr id="39" name="Rounded Rectangle 38"/>
          <p:cNvSpPr/>
          <p:nvPr/>
        </p:nvSpPr>
        <p:spPr>
          <a:xfrm>
            <a:off x="5803729" y="276764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02</a:t>
            </a:r>
          </a:p>
        </p:txBody>
      </p:sp>
      <p:sp>
        <p:nvSpPr>
          <p:cNvPr id="40" name="Rounded Rectangle 39"/>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01</a:t>
            </a:r>
          </a:p>
        </p:txBody>
      </p:sp>
      <p:sp>
        <p:nvSpPr>
          <p:cNvPr id="41" name="Rounded Rectangle 40"/>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00</a:t>
            </a:r>
          </a:p>
        </p:txBody>
      </p:sp>
      <p:sp>
        <p:nvSpPr>
          <p:cNvPr id="42" name="Rounded Rectangle 41"/>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43" name="Rounded Rectangle 4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46" name="Text Box 5"/>
          <p:cNvSpPr txBox="1">
            <a:spLocks noChangeArrowheads="1"/>
          </p:cNvSpPr>
          <p:nvPr/>
        </p:nvSpPr>
        <p:spPr bwMode="auto">
          <a:xfrm>
            <a:off x="2836718" y="701812"/>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a:solidFill>
                  <a:srgbClr val="00FFFF"/>
                </a:solidFill>
                <a:latin typeface="Arial" pitchFamily="34" charset="0"/>
                <a:cs typeface="Arial" pitchFamily="34" charset="0"/>
                <a:sym typeface="Wingdings"/>
              </a:rPr>
              <a:t>85 </a:t>
            </a:r>
            <a:r>
              <a:rPr lang="en-US" sz="4000" dirty="0" smtClean="0">
                <a:solidFill>
                  <a:srgbClr val="00FFFF"/>
                </a:solidFill>
                <a:latin typeface="Arial" pitchFamily="34" charset="0"/>
                <a:cs typeface="Arial" pitchFamily="34" charset="0"/>
                <a:sym typeface="Wingdings"/>
              </a:rPr>
              <a:t>k</a:t>
            </a:r>
            <a:r>
              <a:rPr lang="en-US" sz="4000" dirty="0" smtClean="0">
                <a:solidFill>
                  <a:srgbClr val="00FFFF"/>
                </a:solidFill>
                <a:latin typeface="Arial" pitchFamily="34" charset="0"/>
                <a:cs typeface="Arial" pitchFamily="34" charset="0"/>
              </a:rPr>
              <a:t>m</a:t>
            </a:r>
            <a:r>
              <a:rPr lang="en-US" sz="4000" baseline="30000" dirty="0" smtClean="0">
                <a:solidFill>
                  <a:srgbClr val="00FFFF"/>
                </a:solidFill>
                <a:latin typeface="Arial" pitchFamily="34" charset="0"/>
                <a:cs typeface="Arial" pitchFamily="34" charset="0"/>
              </a:rPr>
              <a:t>2 </a:t>
            </a:r>
            <a:r>
              <a:rPr lang="en-US" sz="4000" dirty="0" smtClean="0">
                <a:solidFill>
                  <a:srgbClr val="00FFFF"/>
                </a:solidFill>
                <a:latin typeface="Arial" pitchFamily="34" charset="0"/>
                <a:cs typeface="Arial" pitchFamily="34" charset="0"/>
                <a:sym typeface="Wingdings"/>
              </a:rPr>
              <a:t>=……..ha</a:t>
            </a:r>
            <a:endParaRPr lang="vi-VN" sz="2800" dirty="0">
              <a:solidFill>
                <a:srgbClr val="00FFFF"/>
              </a:solidFill>
              <a:latin typeface="Arial" pitchFamily="34" charset="0"/>
              <a:cs typeface="Arial" pitchFamily="34" charset="0"/>
            </a:endParaRPr>
          </a:p>
        </p:txBody>
      </p:sp>
      <p:grpSp>
        <p:nvGrpSpPr>
          <p:cNvPr id="47" name="Group 46"/>
          <p:cNvGrpSpPr/>
          <p:nvPr/>
        </p:nvGrpSpPr>
        <p:grpSpPr>
          <a:xfrm>
            <a:off x="6798351" y="3929749"/>
            <a:ext cx="4336026" cy="2315496"/>
            <a:chOff x="7132139" y="154298"/>
            <a:chExt cx="4336026" cy="2315496"/>
          </a:xfrm>
        </p:grpSpPr>
        <p:sp>
          <p:nvSpPr>
            <p:cNvPr id="48" name="Rounded Rectangle 47"/>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9" name="TextBox 48"/>
            <p:cNvSpPr txBox="1"/>
            <p:nvPr/>
          </p:nvSpPr>
          <p:spPr>
            <a:xfrm>
              <a:off x="7798166" y="778029"/>
              <a:ext cx="27895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mj-lt"/>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mj-lt"/>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mj-lt"/>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mj-lt"/>
                  <a:ea typeface="+mn-ea"/>
                  <a:cs typeface="+mn-cs"/>
                </a:rPr>
                <a:t>!</a:t>
              </a:r>
            </a:p>
          </p:txBody>
        </p:sp>
      </p:grpSp>
      <p:pic>
        <p:nvPicPr>
          <p:cNvPr id="5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8319" y="4015422"/>
            <a:ext cx="609600" cy="609600"/>
          </a:xfrm>
          <a:prstGeom prst="rect">
            <a:avLst/>
          </a:prstGeom>
        </p:spPr>
      </p:pic>
      <p:pic>
        <p:nvPicPr>
          <p:cNvPr id="51" name="Picture 14" descr="0830js5b15daddi012pz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98351" y="3658747"/>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5"/>
          <p:cNvSpPr txBox="1">
            <a:spLocks noChangeArrowheads="1"/>
          </p:cNvSpPr>
          <p:nvPr/>
        </p:nvSpPr>
        <p:spPr bwMode="auto">
          <a:xfrm>
            <a:off x="3483123" y="686046"/>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FF0000"/>
                </a:solidFill>
                <a:latin typeface="Arial" pitchFamily="34" charset="0"/>
                <a:cs typeface="Arial" pitchFamily="34" charset="0"/>
                <a:sym typeface="Wingdings"/>
              </a:rPr>
              <a:t>850</a:t>
            </a:r>
            <a:r>
              <a:rPr lang="vi-VN" sz="4000" dirty="0" smtClean="0">
                <a:solidFill>
                  <a:srgbClr val="FF0000"/>
                </a:solidFill>
                <a:latin typeface="Arial" pitchFamily="34" charset="0"/>
                <a:cs typeface="Arial" pitchFamily="34" charset="0"/>
                <a:sym typeface="Wingdings"/>
              </a:rPr>
              <a:t>0</a:t>
            </a:r>
            <a:endParaRPr lang="vi-VN"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8000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 presetClass="mediacall" presetSubtype="0" fill="hold" nodeType="withEffect">
                                  <p:stCondLst>
                                    <p:cond delay="0"/>
                                  </p:stCondLst>
                                  <p:childTnLst>
                                    <p:cmd type="call" cmd="playFrom(0.0)">
                                      <p:cBhvr>
                                        <p:cTn id="19" dur="4414" fill="hold"/>
                                        <p:tgtEl>
                                          <p:spTgt spid="50"/>
                                        </p:tgtEl>
                                      </p:cBhvr>
                                    </p:cmd>
                                  </p:childTnLst>
                                </p:cTn>
                              </p:par>
                              <p:par>
                                <p:cTn id="20" presetID="1"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100"/>
                                        <p:tgtEl>
                                          <p:spTgt spid="7"/>
                                        </p:tgtEl>
                                      </p:cBhvr>
                                    </p:animEffect>
                                    <p:set>
                                      <p:cBhvr>
                                        <p:cTn id="27" dur="1" fill="hold">
                                          <p:stCondLst>
                                            <p:cond delay="99"/>
                                          </p:stCondLst>
                                        </p:cTn>
                                        <p:tgtEl>
                                          <p:spTgt spid="7"/>
                                        </p:tgtEl>
                                        <p:attrNameLst>
                                          <p:attrName>style.visibility</p:attrName>
                                        </p:attrNameLst>
                                      </p:cBhvr>
                                      <p:to>
                                        <p:strVal val="hidden"/>
                                      </p:to>
                                    </p:set>
                                  </p:childTnLst>
                                </p:cTn>
                              </p:par>
                              <p:par>
                                <p:cTn id="28" presetID="4"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500"/>
                                        <p:tgtEl>
                                          <p:spTgt spid="5"/>
                                        </p:tgtEl>
                                      </p:cBhvr>
                                    </p:animEffect>
                                  </p:childTnLst>
                                </p:cTn>
                              </p:par>
                            </p:childTnLst>
                          </p:cTn>
                        </p:par>
                        <p:par>
                          <p:cTn id="31" fill="hold">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ox(out)">
                                      <p:cBhvr>
                                        <p:cTn id="34" dur="100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5" fill="hold">
                            <p:stCondLst>
                              <p:cond delay="1500"/>
                            </p:stCondLst>
                            <p:childTnLst>
                              <p:par>
                                <p:cTn id="36" presetID="4" presetClass="entr" presetSubtype="32"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out)">
                                      <p:cBhvr>
                                        <p:cTn id="38" dur="1000"/>
                                        <p:tgtEl>
                                          <p:spTgt spid="37"/>
                                        </p:tgtEl>
                                      </p:cBhvr>
                                    </p:animEffec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childTnLst>
                          </p:cTn>
                        </p:par>
                        <p:par>
                          <p:cTn id="39" fill="hold">
                            <p:stCondLst>
                              <p:cond delay="2500"/>
                            </p:stCondLst>
                            <p:childTnLst>
                              <p:par>
                                <p:cTn id="40" presetID="4" presetClass="entr" presetSubtype="32"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ox(out)">
                                      <p:cBhvr>
                                        <p:cTn id="42" dur="10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par>
                          <p:cTn id="43" fill="hold">
                            <p:stCondLst>
                              <p:cond delay="3500"/>
                            </p:stCondLst>
                            <p:childTnLst>
                              <p:par>
                                <p:cTn id="44" presetID="4" presetClass="entr" presetSubtype="32"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ox(out)">
                                      <p:cBhvr>
                                        <p:cTn id="46" dur="1000"/>
                                        <p:tgtEl>
                                          <p:spTgt spid="39"/>
                                        </p:tgtEl>
                                      </p:cBhvr>
                                    </p:animEffect>
                                  </p:childTnLst>
                                  <p:subTnLst>
                                    <p:audio>
                                      <p:cMediaNode>
                                        <p:cTn display="0" masterRel="sameClick">
                                          <p:stCondLst>
                                            <p:cond evt="begin" delay="0">
                                              <p:tn val="44"/>
                                            </p:cond>
                                          </p:stCondLst>
                                          <p:endCondLst>
                                            <p:cond evt="onStopAudio" delay="0">
                                              <p:tgtEl>
                                                <p:sldTgt/>
                                              </p:tgtEl>
                                            </p:cond>
                                          </p:endCondLst>
                                        </p:cTn>
                                        <p:tgtEl>
                                          <p:sndTgt r:embed="rId4" name="hammer.wav"/>
                                        </p:tgtEl>
                                      </p:cMediaNode>
                                    </p:audio>
                                  </p:subTnLst>
                                </p:cTn>
                              </p:par>
                            </p:childTnLst>
                          </p:cTn>
                        </p:par>
                        <p:par>
                          <p:cTn id="47" fill="hold">
                            <p:stCondLst>
                              <p:cond delay="4500"/>
                            </p:stCondLst>
                            <p:childTnLst>
                              <p:par>
                                <p:cTn id="48" presetID="4" presetClass="entr" presetSubtype="3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out)">
                                      <p:cBhvr>
                                        <p:cTn id="50" dur="1000"/>
                                        <p:tgtEl>
                                          <p:spTgt spid="40"/>
                                        </p:tgtEl>
                                      </p:cBhvr>
                                    </p:animEffec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childTnLst>
                          </p:cTn>
                        </p:par>
                        <p:par>
                          <p:cTn id="51" fill="hold">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ox(out)">
                                      <p:cBhvr>
                                        <p:cTn id="54" dur="1000"/>
                                        <p:tgtEl>
                                          <p:spTgt spid="41"/>
                                        </p:tgtEl>
                                      </p:cBhvr>
                                    </p:animEffect>
                                  </p:childTnLst>
                                  <p:subTnLst>
                                    <p:audio>
                                      <p:cMediaNode>
                                        <p:cTn display="0" masterRel="sameClick">
                                          <p:stCondLst>
                                            <p:cond evt="begin" delay="0">
                                              <p:tn val="52"/>
                                            </p:cond>
                                          </p:stCondLst>
                                          <p:endCondLst>
                                            <p:cond evt="onStopAudio" delay="0">
                                              <p:tgtEl>
                                                <p:sldTgt/>
                                              </p:tgtEl>
                                            </p:cond>
                                          </p:endCondLst>
                                        </p:cTn>
                                        <p:tgtEl>
                                          <p:sndTgt r:embed="rId5" name="drumroll.wav"/>
                                        </p:tgtEl>
                                      </p:cMediaNode>
                                    </p:audio>
                                  </p:subTnLst>
                                </p:cTn>
                              </p:par>
                              <p:par>
                                <p:cTn id="55" presetID="4" presetClass="entr" presetSubtype="32"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ox(out)">
                                      <p:cBhvr>
                                        <p:cTn id="57" dur="1000"/>
                                        <p:tgtEl>
                                          <p:spTgt spid="42"/>
                                        </p:tgtEl>
                                      </p:cBhvr>
                                    </p:animEffect>
                                  </p:childTnLst>
                                  <p:subTnLst>
                                    <p:audio>
                                      <p:cMediaNode>
                                        <p:cTn display="0" masterRel="sameClick">
                                          <p:stCondLst>
                                            <p:cond evt="begin" delay="0">
                                              <p:tn val="55"/>
                                            </p:cond>
                                          </p:stCondLst>
                                          <p:endCondLst>
                                            <p:cond evt="onStopAudio" delay="0">
                                              <p:tgtEl>
                                                <p:sldTgt/>
                                              </p:tgtEl>
                                            </p:cond>
                                          </p:endCondLst>
                                        </p:cTn>
                                        <p:tgtEl>
                                          <p:sndTgt r:embed="rId5" name="drumroll.wav"/>
                                        </p:tgtEl>
                                      </p:cMediaNode>
                                    </p:audio>
                                  </p:subTnLst>
                                </p:cTn>
                              </p:par>
                              <p:par>
                                <p:cTn id="58" presetID="4" presetClass="exit" presetSubtype="16" fill="hold" grpId="0" nodeType="withEffect">
                                  <p:stCondLst>
                                    <p:cond delay="0"/>
                                  </p:stCondLst>
                                  <p:childTnLst>
                                    <p:animEffect transition="out" filter="box(in)">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par>
                          <p:cTn id="61" fill="hold">
                            <p:stCondLst>
                              <p:cond delay="6500"/>
                            </p:stCondLst>
                            <p:childTnLst>
                              <p:par>
                                <p:cTn id="62" presetID="20" presetClass="emph" presetSubtype="0" repeatCount="5000" fill="hold" nodeType="afterEffect">
                                  <p:stCondLst>
                                    <p:cond delay="0"/>
                                  </p:stCondLst>
                                  <p:iterate type="lt">
                                    <p:tmPct val="10000"/>
                                  </p:iterate>
                                  <p:childTnLst>
                                    <p:set>
                                      <p:cBhvr override="childStyle">
                                        <p:cTn id="63" dur="500" autoRev="1" fill="hold"/>
                                        <p:tgtEl>
                                          <p:spTgt spid="3">
                                            <p:txEl>
                                              <p:pRg st="0" end="0"/>
                                            </p:txEl>
                                          </p:spTgt>
                                        </p:tgtEl>
                                        <p:attrNameLst>
                                          <p:attrName>style.color</p:attrName>
                                        </p:attrNameLst>
                                      </p:cBhvr>
                                      <p:to>
                                        <p:clrVal>
                                          <a:schemeClr val="accent2"/>
                                        </p:clrVal>
                                      </p:to>
                                    </p:set>
                                    <p:set>
                                      <p:cBhvr>
                                        <p:cTn id="64" dur="500" autoRev="1" fill="hold"/>
                                        <p:tgtEl>
                                          <p:spTgt spid="3">
                                            <p:txEl>
                                              <p:pRg st="0" end="0"/>
                                            </p:txEl>
                                          </p:spTgt>
                                        </p:tgtEl>
                                        <p:attrNameLst>
                                          <p:attrName>fillcolor</p:attrName>
                                        </p:attrNameLst>
                                      </p:cBhvr>
                                      <p:to>
                                        <p:clrVal>
                                          <a:schemeClr val="accent2"/>
                                        </p:clrVal>
                                      </p:to>
                                    </p:set>
                                    <p:set>
                                      <p:cBhvr>
                                        <p:cTn id="65" dur="500" autoRev="1" fill="hold"/>
                                        <p:tgtEl>
                                          <p:spTgt spid="3">
                                            <p:txEl>
                                              <p:pRg st="0" end="0"/>
                                            </p:txEl>
                                          </p:spTgt>
                                        </p:tgtEl>
                                        <p:attrNameLst>
                                          <p:attrName>fill.type</p:attrName>
                                        </p:attrNameLst>
                                      </p:cBhvr>
                                      <p:to>
                                        <p:strVal val="solid"/>
                                      </p:to>
                                    </p:set>
                                  </p:childTnLst>
                                </p:cTn>
                              </p:par>
                            </p:childTnLst>
                          </p:cTn>
                        </p:par>
                      </p:childTnLst>
                    </p:cTn>
                  </p:par>
                </p:childTnLst>
              </p:cTn>
              <p:nextCondLst>
                <p:cond evt="onClick" delay="0">
                  <p:tgtEl>
                    <p:spTgt spid="7"/>
                  </p:tgtEl>
                </p:cond>
              </p:nextCondLst>
            </p:seq>
            <p:audio>
              <p:cMediaNode vol="80000">
                <p:cTn id="66" fill="hold" display="0">
                  <p:stCondLst>
                    <p:cond delay="indefinite"/>
                  </p:stCondLst>
                  <p:endCondLst>
                    <p:cond evt="onStopAudio" delay="0">
                      <p:tgtEl>
                        <p:sldTgt/>
                      </p:tgtEl>
                    </p:cond>
                  </p:endCondLst>
                </p:cTn>
                <p:tgtEl>
                  <p:spTgt spid="50"/>
                </p:tgtEl>
              </p:cMediaNode>
            </p:audio>
          </p:childTnLst>
        </p:cTn>
      </p:par>
    </p:tnLst>
    <p:bldLst>
      <p:bldP spid="5" grpId="0" animBg="1"/>
      <p:bldP spid="6" grpId="0" animBg="1"/>
      <p:bldP spid="7" grpId="0" animBg="1"/>
      <p:bldP spid="36" grpId="0" animBg="1"/>
      <p:bldP spid="37" grpId="0" animBg="1"/>
      <p:bldP spid="38" grpId="0" animBg="1"/>
      <p:bldP spid="39" grpId="0" animBg="1"/>
      <p:bldP spid="40" grpId="0" animBg="1"/>
      <p:bldP spid="41" grpId="0" animBg="1"/>
      <p:bldP spid="42" grpId="0" animBg="1"/>
      <p:bldP spid="46" grpId="0" animBg="1"/>
      <p:bldP spid="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g từ xanh kẻ ô ly tiểu học viết phấn hàn quốc, mặt bảng từ tính màu xanh  có kẻ ô ly nhỏ dùng cho luyện chữ | Citimart"/>
          <p:cNvPicPr>
            <a:picLocks noChangeAspect="1" noChangeArrowheads="1"/>
          </p:cNvPicPr>
          <p:nvPr/>
        </p:nvPicPr>
        <p:blipFill rotWithShape="1">
          <a:blip r:embed="rId6">
            <a:extLst>
              <a:ext uri="{28A0092B-C50C-407E-A947-70E740481C1C}">
                <a14:useLocalDpi xmlns:a14="http://schemas.microsoft.com/office/drawing/2010/main" val="0"/>
              </a:ext>
            </a:extLst>
          </a:blip>
          <a:srcRect t="25528" b="26196"/>
          <a:stretch/>
        </p:blipFill>
        <p:spPr bwMode="auto">
          <a:xfrm>
            <a:off x="16570" y="-59603"/>
            <a:ext cx="12192000" cy="6913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4" name="TextBox 7"/>
          <p:cNvSpPr txBox="1">
            <a:spLocks noChangeArrowheads="1"/>
          </p:cNvSpPr>
          <p:nvPr/>
        </p:nvSpPr>
        <p:spPr bwMode="auto">
          <a:xfrm>
            <a:off x="5310718" y="2625727"/>
            <a:ext cx="406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a:solidFill>
                  <a:prstClr val="white"/>
                </a:solidFill>
                <a:latin typeface="Calibri" pitchFamily="34" charset="0"/>
              </a:rPr>
              <a:t>:</a:t>
            </a:r>
          </a:p>
        </p:txBody>
      </p:sp>
      <p:sp>
        <p:nvSpPr>
          <p:cNvPr id="5" name="Rounded Rectangle 4"/>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sp>
        <p:nvSpPr>
          <p:cNvPr id="6" name="Rectangle 5"/>
          <p:cNvSpPr/>
          <p:nvPr/>
        </p:nvSpPr>
        <p:spPr>
          <a:xfrm>
            <a:off x="3860800" y="2133600"/>
            <a:ext cx="38608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7" name="Rectangle 6"/>
          <p:cNvSpPr/>
          <p:nvPr/>
        </p:nvSpPr>
        <p:spPr>
          <a:xfrm>
            <a:off x="3860800" y="2133600"/>
            <a:ext cx="38608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err="1">
                <a:solidFill>
                  <a:srgbClr val="00B0F0"/>
                </a:solidFill>
                <a:latin typeface="Tahoma" pitchFamily="34" charset="0"/>
                <a:cs typeface="Tahoma" pitchFamily="34" charset="0"/>
              </a:rPr>
              <a:t>Bắt</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đầu</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tính</a:t>
            </a:r>
            <a:r>
              <a:rPr lang="en-US" sz="2400" b="1" dirty="0">
                <a:solidFill>
                  <a:srgbClr val="00B0F0"/>
                </a:solidFill>
                <a:latin typeface="Tahoma" pitchFamily="34" charset="0"/>
                <a:cs typeface="Tahoma" pitchFamily="34" charset="0"/>
              </a:rPr>
              <a:t> </a:t>
            </a:r>
            <a:r>
              <a:rPr lang="en-US" sz="2400" b="1" dirty="0" err="1">
                <a:solidFill>
                  <a:srgbClr val="00B0F0"/>
                </a:solidFill>
                <a:latin typeface="Tahoma" pitchFamily="34" charset="0"/>
                <a:cs typeface="Tahoma" pitchFamily="34" charset="0"/>
              </a:rPr>
              <a:t>giờ</a:t>
            </a:r>
            <a:endParaRPr lang="en-US" sz="2400" b="1" dirty="0">
              <a:solidFill>
                <a:srgbClr val="00B0F0"/>
              </a:solidFill>
              <a:latin typeface="Tahoma" pitchFamily="34" charset="0"/>
              <a:cs typeface="Tahoma" pitchFamily="34" charset="0"/>
            </a:endParaRPr>
          </a:p>
        </p:txBody>
      </p:sp>
      <p:sp>
        <p:nvSpPr>
          <p:cNvPr id="8" name="Rounded Rectangle 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00</a:t>
            </a:r>
          </a:p>
        </p:txBody>
      </p:sp>
      <p:sp>
        <p:nvSpPr>
          <p:cNvPr id="9" name="Rounded Rectangle 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59</a:t>
            </a:r>
          </a:p>
        </p:txBody>
      </p:sp>
      <p:sp>
        <p:nvSpPr>
          <p:cNvPr id="10" name="Rounded Rectangle 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58</a:t>
            </a:r>
          </a:p>
        </p:txBody>
      </p:sp>
      <p:sp>
        <p:nvSpPr>
          <p:cNvPr id="11" name="Rounded Rectangle 1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57</a:t>
            </a:r>
          </a:p>
        </p:txBody>
      </p:sp>
      <p:sp>
        <p:nvSpPr>
          <p:cNvPr id="12" name="Rounded Rectangle 1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56</a:t>
            </a:r>
          </a:p>
        </p:txBody>
      </p:sp>
      <p:sp>
        <p:nvSpPr>
          <p:cNvPr id="13" name="Rounded Rectangle 1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55</a:t>
            </a:r>
          </a:p>
        </p:txBody>
      </p:sp>
      <p:sp>
        <p:nvSpPr>
          <p:cNvPr id="14" name="Rounded Rectangle 1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54</a:t>
            </a:r>
          </a:p>
        </p:txBody>
      </p:sp>
      <p:sp>
        <p:nvSpPr>
          <p:cNvPr id="15" name="Rounded Rectangle 1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53</a:t>
            </a:r>
          </a:p>
        </p:txBody>
      </p:sp>
      <p:sp>
        <p:nvSpPr>
          <p:cNvPr id="16" name="Rounded Rectangle 1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52</a:t>
            </a:r>
          </a:p>
        </p:txBody>
      </p:sp>
      <p:sp>
        <p:nvSpPr>
          <p:cNvPr id="17" name="Rounded Rectangle 1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51</a:t>
            </a:r>
          </a:p>
        </p:txBody>
      </p:sp>
      <p:sp>
        <p:nvSpPr>
          <p:cNvPr id="18" name="Rounded Rectangle 1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50</a:t>
            </a:r>
          </a:p>
        </p:txBody>
      </p:sp>
      <p:sp>
        <p:nvSpPr>
          <p:cNvPr id="19" name="Rounded Rectangle 1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49</a:t>
            </a:r>
          </a:p>
        </p:txBody>
      </p:sp>
      <p:sp>
        <p:nvSpPr>
          <p:cNvPr id="20" name="Rounded Rectangle 1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48</a:t>
            </a:r>
          </a:p>
        </p:txBody>
      </p:sp>
      <p:sp>
        <p:nvSpPr>
          <p:cNvPr id="21" name="Rounded Rectangle 2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47</a:t>
            </a:r>
          </a:p>
        </p:txBody>
      </p:sp>
      <p:sp>
        <p:nvSpPr>
          <p:cNvPr id="22" name="Rounded Rectangle 2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46</a:t>
            </a:r>
          </a:p>
        </p:txBody>
      </p:sp>
      <p:sp>
        <p:nvSpPr>
          <p:cNvPr id="23" name="Rounded Rectangle 2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45</a:t>
            </a:r>
          </a:p>
        </p:txBody>
      </p:sp>
      <p:sp>
        <p:nvSpPr>
          <p:cNvPr id="24" name="Rounded Rectangle 2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44</a:t>
            </a:r>
          </a:p>
        </p:txBody>
      </p:sp>
      <p:sp>
        <p:nvSpPr>
          <p:cNvPr id="25" name="Rounded Rectangle 2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43</a:t>
            </a:r>
          </a:p>
        </p:txBody>
      </p:sp>
      <p:sp>
        <p:nvSpPr>
          <p:cNvPr id="26" name="Rounded Rectangle 25"/>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42</a:t>
            </a:r>
          </a:p>
        </p:txBody>
      </p:sp>
      <p:sp>
        <p:nvSpPr>
          <p:cNvPr id="27" name="Rounded Rectangle 26"/>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41</a:t>
            </a:r>
          </a:p>
        </p:txBody>
      </p:sp>
      <p:sp>
        <p:nvSpPr>
          <p:cNvPr id="28" name="Rounded Rectangle 27"/>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40</a:t>
            </a:r>
          </a:p>
        </p:txBody>
      </p:sp>
      <p:sp>
        <p:nvSpPr>
          <p:cNvPr id="29" name="Rounded Rectangle 28"/>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39</a:t>
            </a:r>
          </a:p>
        </p:txBody>
      </p:sp>
      <p:sp>
        <p:nvSpPr>
          <p:cNvPr id="30" name="Rounded Rectangle 29"/>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38</a:t>
            </a:r>
          </a:p>
        </p:txBody>
      </p:sp>
      <p:sp>
        <p:nvSpPr>
          <p:cNvPr id="31" name="Rounded Rectangle 30"/>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37</a:t>
            </a:r>
          </a:p>
        </p:txBody>
      </p:sp>
      <p:sp>
        <p:nvSpPr>
          <p:cNvPr id="32" name="Rounded Rectangle 31"/>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36</a:t>
            </a:r>
          </a:p>
        </p:txBody>
      </p:sp>
      <p:sp>
        <p:nvSpPr>
          <p:cNvPr id="33" name="Rounded Rectangle 32"/>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35</a:t>
            </a:r>
          </a:p>
        </p:txBody>
      </p:sp>
      <p:sp>
        <p:nvSpPr>
          <p:cNvPr id="34" name="Rounded Rectangle 33"/>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34</a:t>
            </a:r>
          </a:p>
        </p:txBody>
      </p:sp>
      <p:sp>
        <p:nvSpPr>
          <p:cNvPr id="35" name="Rounded Rectangle 34"/>
          <p:cNvSpPr/>
          <p:nvPr/>
        </p:nvSpPr>
        <p:spPr>
          <a:xfrm>
            <a:off x="5791200" y="2743200"/>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smtClean="0">
                <a:solidFill>
                  <a:prstClr val="white"/>
                </a:solidFill>
                <a:latin typeface="Tahoma" pitchFamily="34" charset="0"/>
                <a:ea typeface="Tahoma" pitchFamily="34" charset="0"/>
                <a:cs typeface="Tahoma" pitchFamily="34" charset="0"/>
              </a:rPr>
              <a:t>05</a:t>
            </a:r>
            <a:endParaRPr lang="en-US" sz="4800" b="1" dirty="0">
              <a:solidFill>
                <a:prstClr val="white"/>
              </a:solidFill>
              <a:latin typeface="Tahoma" pitchFamily="34" charset="0"/>
              <a:ea typeface="Tahoma" pitchFamily="34" charset="0"/>
              <a:cs typeface="Tahoma" pitchFamily="34" charset="0"/>
            </a:endParaRPr>
          </a:p>
        </p:txBody>
      </p:sp>
      <p:sp>
        <p:nvSpPr>
          <p:cNvPr id="36" name="Rounded Rectangle 35"/>
          <p:cNvSpPr/>
          <p:nvPr/>
        </p:nvSpPr>
        <p:spPr>
          <a:xfrm>
            <a:off x="5791200" y="2711452"/>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05</a:t>
            </a:r>
          </a:p>
        </p:txBody>
      </p:sp>
      <p:sp>
        <p:nvSpPr>
          <p:cNvPr id="37" name="Rounded Rectangle 36"/>
          <p:cNvSpPr/>
          <p:nvPr/>
        </p:nvSpPr>
        <p:spPr>
          <a:xfrm>
            <a:off x="5803729" y="278415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04</a:t>
            </a:r>
          </a:p>
        </p:txBody>
      </p:sp>
      <p:sp>
        <p:nvSpPr>
          <p:cNvPr id="38" name="Rounded Rectangle 37"/>
          <p:cNvSpPr/>
          <p:nvPr/>
        </p:nvSpPr>
        <p:spPr>
          <a:xfrm>
            <a:off x="5791200" y="2856856"/>
            <a:ext cx="1625600" cy="69279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03</a:t>
            </a:r>
          </a:p>
        </p:txBody>
      </p:sp>
      <p:sp>
        <p:nvSpPr>
          <p:cNvPr id="39" name="Rounded Rectangle 38"/>
          <p:cNvSpPr/>
          <p:nvPr/>
        </p:nvSpPr>
        <p:spPr>
          <a:xfrm>
            <a:off x="5803729" y="2767644"/>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02</a:t>
            </a:r>
          </a:p>
        </p:txBody>
      </p:sp>
      <p:sp>
        <p:nvSpPr>
          <p:cNvPr id="40" name="Rounded Rectangle 39"/>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01</a:t>
            </a:r>
          </a:p>
        </p:txBody>
      </p:sp>
      <p:sp>
        <p:nvSpPr>
          <p:cNvPr id="41" name="Rounded Rectangle 40"/>
          <p:cNvSpPr/>
          <p:nvPr/>
        </p:nvSpPr>
        <p:spPr>
          <a:xfrm>
            <a:off x="5746897" y="2745829"/>
            <a:ext cx="16256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dirty="0">
                <a:solidFill>
                  <a:srgbClr val="FF0000"/>
                </a:solidFill>
                <a:latin typeface="Tahoma" pitchFamily="34" charset="0"/>
                <a:ea typeface="Tahoma" pitchFamily="34" charset="0"/>
                <a:cs typeface="Tahoma" pitchFamily="34" charset="0"/>
              </a:rPr>
              <a:t>00</a:t>
            </a:r>
          </a:p>
        </p:txBody>
      </p:sp>
      <p:sp>
        <p:nvSpPr>
          <p:cNvPr id="42" name="Rounded Rectangle 41"/>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43" name="Rounded Rectangle 42"/>
          <p:cNvSpPr/>
          <p:nvPr/>
        </p:nvSpPr>
        <p:spPr>
          <a:xfrm>
            <a:off x="4165600" y="274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prstClr val="white"/>
                </a:solidFill>
                <a:latin typeface="Tahoma" pitchFamily="34" charset="0"/>
                <a:ea typeface="Tahoma" pitchFamily="34" charset="0"/>
                <a:cs typeface="Tahoma" pitchFamily="34" charset="0"/>
              </a:rPr>
              <a:t>0</a:t>
            </a:r>
          </a:p>
        </p:txBody>
      </p:sp>
      <p:grpSp>
        <p:nvGrpSpPr>
          <p:cNvPr id="47" name="Group 46"/>
          <p:cNvGrpSpPr/>
          <p:nvPr/>
        </p:nvGrpSpPr>
        <p:grpSpPr>
          <a:xfrm>
            <a:off x="6798351" y="3929749"/>
            <a:ext cx="4336026" cy="2315496"/>
            <a:chOff x="7132139" y="154298"/>
            <a:chExt cx="4336026" cy="2315496"/>
          </a:xfrm>
        </p:grpSpPr>
        <p:sp>
          <p:nvSpPr>
            <p:cNvPr id="48" name="Rounded Rectangle 47"/>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9" name="TextBox 48"/>
            <p:cNvSpPr txBox="1"/>
            <p:nvPr/>
          </p:nvSpPr>
          <p:spPr>
            <a:xfrm>
              <a:off x="7798166" y="778029"/>
              <a:ext cx="27895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mj-lt"/>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mj-lt"/>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mj-lt"/>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mj-lt"/>
                  <a:ea typeface="+mn-ea"/>
                  <a:cs typeface="+mn-cs"/>
                </a:rPr>
                <a:t>!</a:t>
              </a:r>
            </a:p>
          </p:txBody>
        </p:sp>
      </p:grpSp>
      <p:pic>
        <p:nvPicPr>
          <p:cNvPr id="5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28319" y="4015422"/>
            <a:ext cx="609600" cy="609600"/>
          </a:xfrm>
          <a:prstGeom prst="rect">
            <a:avLst/>
          </a:prstGeom>
        </p:spPr>
      </p:pic>
      <p:pic>
        <p:nvPicPr>
          <p:cNvPr id="51" name="Picture 14" descr="0830js5b15daddi012pz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98351" y="3658747"/>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5"/>
          <p:cNvSpPr txBox="1">
            <a:spLocks noChangeArrowheads="1"/>
          </p:cNvSpPr>
          <p:nvPr/>
        </p:nvSpPr>
        <p:spPr bwMode="auto">
          <a:xfrm>
            <a:off x="3640783" y="671034"/>
            <a:ext cx="6551703" cy="7078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dirty="0" smtClean="0">
                <a:solidFill>
                  <a:srgbClr val="FF0000"/>
                </a:solidFill>
                <a:latin typeface="Arial" pitchFamily="34" charset="0"/>
                <a:cs typeface="Arial" pitchFamily="34" charset="0"/>
                <a:sym typeface="Wingdings"/>
              </a:rPr>
              <a:t>1700</a:t>
            </a:r>
            <a:endParaRPr lang="vi-VN" sz="2800" dirty="0">
              <a:solidFill>
                <a:srgbClr val="FF0000"/>
              </a:solidFill>
              <a:latin typeface="Arial" pitchFamily="34" charset="0"/>
              <a:cs typeface="Arial" pitchFamily="34" charset="0"/>
            </a:endParaRPr>
          </a:p>
        </p:txBody>
      </p:sp>
      <p:sp>
        <p:nvSpPr>
          <p:cNvPr id="54" name="Text Box 5"/>
          <p:cNvSpPr txBox="1">
            <a:spLocks noChangeArrowheads="1"/>
          </p:cNvSpPr>
          <p:nvPr/>
        </p:nvSpPr>
        <p:spPr bwMode="auto">
          <a:xfrm>
            <a:off x="2836718" y="701812"/>
            <a:ext cx="6551703" cy="646331"/>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dirty="0" smtClean="0">
                <a:solidFill>
                  <a:srgbClr val="00FFFF"/>
                </a:solidFill>
                <a:latin typeface="Arial" pitchFamily="34" charset="0"/>
                <a:cs typeface="Arial" pitchFamily="34" charset="0"/>
                <a:sym typeface="Wingdings"/>
              </a:rPr>
              <a:t>170000 ha =………</a:t>
            </a:r>
            <a:r>
              <a:rPr lang="en-US" sz="3600" dirty="0">
                <a:solidFill>
                  <a:srgbClr val="00FFFF"/>
                </a:solidFill>
                <a:latin typeface="Arial" pitchFamily="34" charset="0"/>
                <a:cs typeface="Arial" pitchFamily="34" charset="0"/>
                <a:sym typeface="Wingdings"/>
              </a:rPr>
              <a:t> k</a:t>
            </a:r>
            <a:r>
              <a:rPr lang="en-US" sz="3600" dirty="0">
                <a:solidFill>
                  <a:srgbClr val="00FFFF"/>
                </a:solidFill>
                <a:latin typeface="Arial" pitchFamily="34" charset="0"/>
                <a:cs typeface="Arial" pitchFamily="34" charset="0"/>
              </a:rPr>
              <a:t>m</a:t>
            </a:r>
            <a:r>
              <a:rPr lang="en-US" sz="3600" baseline="30000" dirty="0">
                <a:solidFill>
                  <a:srgbClr val="00FFFF"/>
                </a:solidFill>
                <a:latin typeface="Arial" pitchFamily="34" charset="0"/>
                <a:cs typeface="Arial" pitchFamily="34" charset="0"/>
              </a:rPr>
              <a:t>2 </a:t>
            </a:r>
            <a:endParaRPr lang="vi-VN" sz="3600" dirty="0">
              <a:solidFill>
                <a:srgbClr val="00FFFF"/>
              </a:solidFill>
              <a:latin typeface="Arial" pitchFamily="34" charset="0"/>
              <a:cs typeface="Arial" pitchFamily="34" charset="0"/>
            </a:endParaRPr>
          </a:p>
        </p:txBody>
      </p:sp>
    </p:spTree>
    <p:extLst>
      <p:ext uri="{BB962C8B-B14F-4D97-AF65-F5344CB8AC3E}">
        <p14:creationId xmlns:p14="http://schemas.microsoft.com/office/powerpoint/2010/main" val="242830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 presetClass="mediacall" presetSubtype="0" fill="hold" nodeType="withEffect">
                                  <p:stCondLst>
                                    <p:cond delay="0"/>
                                  </p:stCondLst>
                                  <p:childTnLst>
                                    <p:cmd type="call" cmd="playFrom(0.0)">
                                      <p:cBhvr>
                                        <p:cTn id="14" dur="4414" fill="hold"/>
                                        <p:tgtEl>
                                          <p:spTgt spid="50"/>
                                        </p:tgtEl>
                                      </p:cBhvr>
                                    </p:cmd>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4" presetClass="exit" presetSubtype="16" fill="hold" grpId="0" nodeType="clickEffect">
                                  <p:stCondLst>
                                    <p:cond delay="0"/>
                                  </p:stCondLst>
                                  <p:childTnLst>
                                    <p:animEffect transition="out" filter="box(in)">
                                      <p:cBhvr>
                                        <p:cTn id="21" dur="100"/>
                                        <p:tgtEl>
                                          <p:spTgt spid="7"/>
                                        </p:tgtEl>
                                      </p:cBhvr>
                                    </p:animEffect>
                                    <p:set>
                                      <p:cBhvr>
                                        <p:cTn id="22" dur="1" fill="hold">
                                          <p:stCondLst>
                                            <p:cond delay="99"/>
                                          </p:stCondLst>
                                        </p:cTn>
                                        <p:tgtEl>
                                          <p:spTgt spid="7"/>
                                        </p:tgtEl>
                                        <p:attrNameLst>
                                          <p:attrName>style.visibility</p:attrName>
                                        </p:attrNameLst>
                                      </p:cBhvr>
                                      <p:to>
                                        <p:strVal val="hidden"/>
                                      </p:to>
                                    </p:set>
                                  </p:childTnLst>
                                </p:cTn>
                              </p:par>
                              <p:par>
                                <p:cTn id="23" presetID="4"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par>
                          <p:cTn id="26" fill="hold">
                            <p:stCondLst>
                              <p:cond delay="500"/>
                            </p:stCondLst>
                            <p:childTnLst>
                              <p:par>
                                <p:cTn id="27" presetID="4" presetClass="entr" presetSubtype="32"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ox(out)">
                                      <p:cBhvr>
                                        <p:cTn id="29" dur="1000"/>
                                        <p:tgtEl>
                                          <p:spTgt spid="36"/>
                                        </p:tgtEl>
                                      </p:cBhvr>
                                    </p:animEffec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ox(out)">
                                      <p:cBhvr>
                                        <p:cTn id="33" dur="10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4" name="hammer.wav"/>
                                        </p:tgtEl>
                                      </p:cMediaNode>
                                    </p:audio>
                                  </p:subTnLst>
                                </p:cTn>
                              </p:par>
                            </p:childTnLst>
                          </p:cTn>
                        </p:par>
                        <p:par>
                          <p:cTn id="34" fill="hold">
                            <p:stCondLst>
                              <p:cond delay="2500"/>
                            </p:stCondLst>
                            <p:childTnLst>
                              <p:par>
                                <p:cTn id="35" presetID="4" presetClass="entr" presetSubtype="32"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ox(out)">
                                      <p:cBhvr>
                                        <p:cTn id="37" dur="10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4" name="hammer.wav"/>
                                        </p:tgtEl>
                                      </p:cMediaNode>
                                    </p:audio>
                                  </p:subTnLst>
                                </p:cTn>
                              </p:par>
                            </p:childTnLst>
                          </p:cTn>
                        </p:par>
                        <p:par>
                          <p:cTn id="38" fill="hold">
                            <p:stCondLst>
                              <p:cond delay="3500"/>
                            </p:stCondLst>
                            <p:childTnLst>
                              <p:par>
                                <p:cTn id="39" presetID="4" presetClass="entr" presetSubtype="32"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ox(out)">
                                      <p:cBhvr>
                                        <p:cTn id="41" dur="1000"/>
                                        <p:tgtEl>
                                          <p:spTgt spid="39"/>
                                        </p:tgtEl>
                                      </p:cBhvr>
                                    </p:animEffec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childTnLst>
                          </p:cTn>
                        </p:par>
                        <p:par>
                          <p:cTn id="42" fill="hold">
                            <p:stCondLst>
                              <p:cond delay="4500"/>
                            </p:stCondLst>
                            <p:childTnLst>
                              <p:par>
                                <p:cTn id="43" presetID="4" presetClass="entr" presetSubtype="32"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ox(out)">
                                      <p:cBhvr>
                                        <p:cTn id="45" dur="1000"/>
                                        <p:tgtEl>
                                          <p:spTgt spid="40"/>
                                        </p:tgtEl>
                                      </p:cBhvr>
                                    </p:animEffect>
                                  </p:childTnLst>
                                  <p:subTnLst>
                                    <p:audio>
                                      <p:cMediaNode>
                                        <p:cTn display="0" masterRel="sameClick">
                                          <p:stCondLst>
                                            <p:cond evt="begin" delay="0">
                                              <p:tn val="43"/>
                                            </p:cond>
                                          </p:stCondLst>
                                          <p:endCondLst>
                                            <p:cond evt="onStopAudio" delay="0">
                                              <p:tgtEl>
                                                <p:sldTgt/>
                                              </p:tgtEl>
                                            </p:cond>
                                          </p:endCondLst>
                                        </p:cTn>
                                        <p:tgtEl>
                                          <p:sndTgt r:embed="rId4" name="hammer.wav"/>
                                        </p:tgtEl>
                                      </p:cMediaNode>
                                    </p:audio>
                                  </p:subTnLst>
                                </p:cTn>
                              </p:par>
                            </p:childTnLst>
                          </p:cTn>
                        </p:par>
                        <p:par>
                          <p:cTn id="46" fill="hold">
                            <p:stCondLst>
                              <p:cond delay="5500"/>
                            </p:stCondLst>
                            <p:childTnLst>
                              <p:par>
                                <p:cTn id="47" presetID="4" presetClass="entr" presetSubtype="32"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ox(out)">
                                      <p:cBhvr>
                                        <p:cTn id="49" dur="1000"/>
                                        <p:tgtEl>
                                          <p:spTgt spid="41"/>
                                        </p:tgtEl>
                                      </p:cBhvr>
                                    </p:animEffect>
                                  </p:childTnLst>
                                  <p:subTnLst>
                                    <p:audio>
                                      <p:cMediaNode>
                                        <p:cTn display="0" masterRel="sameClick">
                                          <p:stCondLst>
                                            <p:cond evt="begin" delay="0">
                                              <p:tn val="47"/>
                                            </p:cond>
                                          </p:stCondLst>
                                          <p:endCondLst>
                                            <p:cond evt="onStopAudio" delay="0">
                                              <p:tgtEl>
                                                <p:sldTgt/>
                                              </p:tgtEl>
                                            </p:cond>
                                          </p:endCondLst>
                                        </p:cTn>
                                        <p:tgtEl>
                                          <p:sndTgt r:embed="rId5" name="drumroll.wav"/>
                                        </p:tgtEl>
                                      </p:cMediaNode>
                                    </p:audio>
                                  </p:subTnLst>
                                </p:cTn>
                              </p:par>
                              <p:par>
                                <p:cTn id="50" presetID="4" presetClass="entr" presetSubtype="32"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ox(out)">
                                      <p:cBhvr>
                                        <p:cTn id="52" dur="1000"/>
                                        <p:tgtEl>
                                          <p:spTgt spid="42"/>
                                        </p:tgtEl>
                                      </p:cBhvr>
                                    </p:animEffect>
                                  </p:childTnLst>
                                  <p:subTnLst>
                                    <p:audio>
                                      <p:cMediaNode>
                                        <p:cTn display="0" masterRel="sameClick">
                                          <p:stCondLst>
                                            <p:cond evt="begin" delay="0">
                                              <p:tn val="50"/>
                                            </p:cond>
                                          </p:stCondLst>
                                          <p:endCondLst>
                                            <p:cond evt="onStopAudio" delay="0">
                                              <p:tgtEl>
                                                <p:sldTgt/>
                                              </p:tgtEl>
                                            </p:cond>
                                          </p:endCondLst>
                                        </p:cTn>
                                        <p:tgtEl>
                                          <p:sndTgt r:embed="rId5" name="drumroll.wav"/>
                                        </p:tgtEl>
                                      </p:cMediaNode>
                                    </p:audio>
                                  </p:subTnLst>
                                </p:cTn>
                              </p:par>
                              <p:par>
                                <p:cTn id="53" presetID="4" presetClass="exit" presetSubtype="16" fill="hold" grpId="0" nodeType="withEffect">
                                  <p:stCondLst>
                                    <p:cond delay="0"/>
                                  </p:stCondLst>
                                  <p:childTnLst>
                                    <p:animEffect transition="out" filter="box(in)">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childTnLst>
                          </p:cTn>
                        </p:par>
                        <p:par>
                          <p:cTn id="56" fill="hold">
                            <p:stCondLst>
                              <p:cond delay="6500"/>
                            </p:stCondLst>
                            <p:childTnLst>
                              <p:par>
                                <p:cTn id="57" presetID="20" presetClass="emph" presetSubtype="0" repeatCount="5000" fill="hold" nodeType="afterEffect">
                                  <p:stCondLst>
                                    <p:cond delay="0"/>
                                  </p:stCondLst>
                                  <p:iterate type="lt">
                                    <p:tmPct val="10000"/>
                                  </p:iterate>
                                  <p:childTnLst>
                                    <p:set>
                                      <p:cBhvr override="childStyle">
                                        <p:cTn id="58" dur="500" autoRev="1" fill="hold"/>
                                        <p:tgtEl>
                                          <p:spTgt spid="3">
                                            <p:txEl>
                                              <p:pRg st="0" end="0"/>
                                            </p:txEl>
                                          </p:spTgt>
                                        </p:tgtEl>
                                        <p:attrNameLst>
                                          <p:attrName>style.color</p:attrName>
                                        </p:attrNameLst>
                                      </p:cBhvr>
                                      <p:to>
                                        <p:clrVal>
                                          <a:schemeClr val="accent2"/>
                                        </p:clrVal>
                                      </p:to>
                                    </p:set>
                                    <p:set>
                                      <p:cBhvr>
                                        <p:cTn id="59" dur="500" autoRev="1" fill="hold"/>
                                        <p:tgtEl>
                                          <p:spTgt spid="3">
                                            <p:txEl>
                                              <p:pRg st="0" end="0"/>
                                            </p:txEl>
                                          </p:spTgt>
                                        </p:tgtEl>
                                        <p:attrNameLst>
                                          <p:attrName>fillcolor</p:attrName>
                                        </p:attrNameLst>
                                      </p:cBhvr>
                                      <p:to>
                                        <p:clrVal>
                                          <a:schemeClr val="accent2"/>
                                        </p:clrVal>
                                      </p:to>
                                    </p:set>
                                    <p:set>
                                      <p:cBhvr>
                                        <p:cTn id="60" dur="500" autoRev="1" fill="hold"/>
                                        <p:tgtEl>
                                          <p:spTgt spid="3">
                                            <p:txEl>
                                              <p:pRg st="0" end="0"/>
                                            </p:txEl>
                                          </p:spTgt>
                                        </p:tgtEl>
                                        <p:attrNameLst>
                                          <p:attrName>fill.type</p:attrName>
                                        </p:attrNameLst>
                                      </p:cBhvr>
                                      <p:to>
                                        <p:strVal val="solid"/>
                                      </p:to>
                                    </p:set>
                                  </p:childTnLst>
                                </p:cTn>
                              </p:par>
                            </p:childTnLst>
                          </p:cTn>
                        </p:par>
                      </p:childTnLst>
                    </p:cTn>
                  </p:par>
                </p:childTnLst>
              </p:cTn>
              <p:nextCondLst>
                <p:cond evt="onClick" delay="0">
                  <p:tgtEl>
                    <p:spTgt spid="7"/>
                  </p:tgtEl>
                </p:cond>
              </p:nextCondLst>
            </p:seq>
            <p:audio>
              <p:cMediaNode vol="80000">
                <p:cTn id="61" fill="hold" display="0">
                  <p:stCondLst>
                    <p:cond delay="indefinite"/>
                  </p:stCondLst>
                  <p:endCondLst>
                    <p:cond evt="onStopAudio" delay="0">
                      <p:tgtEl>
                        <p:sldTgt/>
                      </p:tgtEl>
                    </p:cond>
                  </p:endCondLst>
                </p:cTn>
                <p:tgtEl>
                  <p:spTgt spid="50"/>
                </p:tgtEl>
              </p:cMediaNode>
            </p:audio>
          </p:childTnLst>
        </p:cTn>
      </p:par>
    </p:tnLst>
    <p:bldLst>
      <p:bldP spid="5" grpId="0" animBg="1"/>
      <p:bldP spid="6" grpId="0" animBg="1"/>
      <p:bldP spid="7" grpId="0" animBg="1"/>
      <p:bldP spid="36" grpId="0" animBg="1"/>
      <p:bldP spid="37" grpId="0" animBg="1"/>
      <p:bldP spid="38" grpId="0" animBg="1"/>
      <p:bldP spid="39" grpId="0" animBg="1"/>
      <p:bldP spid="40" grpId="0" animBg="1"/>
      <p:bldP spid="41" grpId="0" animBg="1"/>
      <p:bldP spid="42" grpId="0" animBg="1"/>
      <p:bldP spid="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a:extLst>
              <a:ext uri="{FF2B5EF4-FFF2-40B4-BE49-F238E27FC236}">
                <a16:creationId xmlns:a16="http://schemas.microsoft.com/office/drawing/2014/main" xmlns="" id="{98B5B3B2-061E-497A-80C3-288E452DA3DB}"/>
              </a:ext>
            </a:extLst>
          </p:cNvPr>
          <p:cNvPicPr>
            <a:picLocks noChangeAspect="1"/>
          </p:cNvPicPr>
          <p:nvPr/>
        </p:nvPicPr>
        <p:blipFill>
          <a:blip r:embed="rId3"/>
          <a:stretch>
            <a:fillRect/>
          </a:stretch>
        </p:blipFill>
        <p:spPr>
          <a:xfrm>
            <a:off x="-170764" y="-86920"/>
            <a:ext cx="12362764" cy="6627303"/>
          </a:xfrm>
          <a:prstGeom prst="rect">
            <a:avLst/>
          </a:prstGeom>
        </p:spPr>
      </p:pic>
      <p:sp>
        <p:nvSpPr>
          <p:cNvPr id="6" name="Rectangle 5">
            <a:extLst>
              <a:ext uri="{FF2B5EF4-FFF2-40B4-BE49-F238E27FC236}">
                <a16:creationId xmlns:a16="http://schemas.microsoft.com/office/drawing/2014/main" xmlns="" id="{8B62E197-F0DB-4098-9AA4-0C78A50BD3D3}"/>
              </a:ext>
            </a:extLst>
          </p:cNvPr>
          <p:cNvSpPr/>
          <p:nvPr/>
        </p:nvSpPr>
        <p:spPr>
          <a:xfrm>
            <a:off x="4212445" y="2411123"/>
            <a:ext cx="3248004" cy="815608"/>
          </a:xfrm>
          <a:prstGeom prst="rect">
            <a:avLst/>
          </a:prstGeom>
          <a:noFill/>
        </p:spPr>
        <p:txBody>
          <a:bodyPr wrap="none" lIns="91440" tIns="45720" rIns="91440" bIns="45720">
            <a:spAutoFit/>
          </a:bodyPr>
          <a:lstStyle/>
          <a:p>
            <a:pPr algn="ctr"/>
            <a:r>
              <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a:t>
            </a:r>
            <a:r>
              <a:rPr lang="en-US" sz="4700" b="1" dirty="0" smtClean="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CHƠI</a:t>
            </a:r>
            <a:endParaRPr lang="en-US" sz="47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
        <p:nvSpPr>
          <p:cNvPr id="5" name="Rectangle 4">
            <a:extLst>
              <a:ext uri="{FF2B5EF4-FFF2-40B4-BE49-F238E27FC236}">
                <a16:creationId xmlns="" xmlns:a16="http://schemas.microsoft.com/office/drawing/2014/main" id="{68CCCB1E-5D6D-4B1D-94ED-906BCD4A2D0C}"/>
              </a:ext>
            </a:extLst>
          </p:cNvPr>
          <p:cNvSpPr/>
          <p:nvPr/>
        </p:nvSpPr>
        <p:spPr>
          <a:xfrm>
            <a:off x="2522483" y="3876834"/>
            <a:ext cx="7204842" cy="1136600"/>
          </a:xfrm>
          <a:prstGeom prst="rect">
            <a:avLst/>
          </a:prstGeom>
          <a:noFill/>
          <a:ln w="12700" cap="flat" cmpd="sng" algn="ctr">
            <a:noFill/>
            <a:prstDash val="solid"/>
            <a:miter lim="800000"/>
          </a:ln>
          <a:effectLst/>
        </p:spPr>
        <p:txBody>
          <a:bodyPr rtlCol="0" anchor="ctr">
            <a:prstTxWarp prst="textChevron">
              <a:avLst/>
            </a:prstTxWarp>
          </a:bodyPr>
          <a:lstStyle/>
          <a:p>
            <a:pPr algn="ctr">
              <a:defRPr/>
            </a:pPr>
            <a:endParaRPr kumimoji="0" lang="en-US" sz="9600" b="1" i="0" u="none" strike="noStrike" kern="0" cap="none" spc="50" normalizeH="0" baseline="0" noProof="0" dirty="0">
              <a:ln w="28575" cmpd="sng">
                <a:solidFill>
                  <a:prstClr val="black">
                    <a:lumMod val="95000"/>
                    <a:lumOff val="5000"/>
                  </a:prstClr>
                </a:solidFill>
                <a:prstDash val="solid"/>
              </a:ln>
              <a:solidFill>
                <a:srgbClr val="FFFF00"/>
              </a:solidFill>
              <a:effectLst>
                <a:glow rad="38100">
                  <a:srgbClr val="4472C4">
                    <a:alpha val="40000"/>
                  </a:srgbClr>
                </a:glow>
              </a:effectLst>
              <a:uLnTx/>
              <a:uFillTx/>
              <a:latin typeface="Bernard MT Condensed" pitchFamily="18"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 xmlns:a16="http://schemas.microsoft.com/office/drawing/2014/main" id="{58F1B8D9-12AD-4902-A8F0-05E43220C88A}"/>
              </a:ext>
            </a:extLst>
          </p:cNvPr>
          <p:cNvSpPr/>
          <p:nvPr/>
        </p:nvSpPr>
        <p:spPr>
          <a:xfrm>
            <a:off x="1261241" y="3673629"/>
            <a:ext cx="9270125" cy="646331"/>
          </a:xfrm>
          <a:prstGeom prst="rect">
            <a:avLst/>
          </a:prstGeom>
          <a:noFill/>
        </p:spPr>
        <p:txBody>
          <a:bodyPr wrap="square" lIns="91440" tIns="45720" rIns="91440" bIns="45720">
            <a:spAutoFit/>
          </a:bodyPr>
          <a:lstStyle/>
          <a:p>
            <a:pPr algn="ctr"/>
            <a:r>
              <a:rPr lang="en-US" sz="3600" b="1" dirty="0" smtClean="0">
                <a:ln w="22225">
                  <a:solidFill>
                    <a:schemeClr val="accent2"/>
                  </a:solidFill>
                  <a:prstDash val="solid"/>
                </a:ln>
                <a:solidFill>
                  <a:srgbClr val="FFFF00"/>
                </a:solidFill>
                <a:latin typeface="UTM Avo" panose="02040603050506020204" pitchFamily="18" charset="0"/>
              </a:rPr>
              <a:t>GIÚP CHỊ ONG VÀNG TÌM MẬT</a:t>
            </a:r>
            <a:endParaRPr lang="en-US" sz="3600" b="1" cap="none" spc="0" dirty="0">
              <a:ln w="22225">
                <a:solidFill>
                  <a:schemeClr val="accent2"/>
                </a:solidFill>
                <a:prstDash val="solid"/>
              </a:ln>
              <a:solidFill>
                <a:srgbClr val="FFFF00"/>
              </a:solidFill>
              <a:effectLst/>
              <a:latin typeface="UTM Avo" panose="02040603050506020204" pitchFamily="18" charset="0"/>
            </a:endParaRPr>
          </a:p>
        </p:txBody>
      </p:sp>
    </p:spTree>
    <p:extLst>
      <p:ext uri="{BB962C8B-B14F-4D97-AF65-F5344CB8AC3E}">
        <p14:creationId xmlns:p14="http://schemas.microsoft.com/office/powerpoint/2010/main" val="3341673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56" presetClass="entr" presetSubtype="0" fill="hold" grpId="0" nodeType="withEffect" nodePh="1">
                                  <p:stCondLst>
                                    <p:cond delay="0"/>
                                  </p:stCondLst>
                                  <p:endCondLst>
                                    <p:cond evt="begin" delay="0">
                                      <p:tn val="11"/>
                                    </p:cond>
                                  </p:end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par>
                          <p:cTn id="17" fill="hold">
                            <p:stCondLst>
                              <p:cond delay="1700"/>
                            </p:stCondLst>
                            <p:childTnLst>
                              <p:par>
                                <p:cTn id="18" presetID="32" presetClass="emph" presetSubtype="0" repeatCount="indefinite" fill="hold" grpId="1" nodeType="afterEffect" nodePh="1">
                                  <p:stCondLst>
                                    <p:cond delay="0"/>
                                  </p:stCondLst>
                                  <p:endCondLst>
                                    <p:cond evt="begin" delay="0">
                                      <p:tn val="18"/>
                                    </p:cond>
                                  </p:endCondLst>
                                  <p:iterate type="lt">
                                    <p:tmPct val="0"/>
                                  </p:iterate>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par>
                          <p:cTn id="24" fill="hold">
                            <p:stCondLst>
                              <p:cond delay="2450"/>
                            </p:stCondLst>
                            <p:childTnLst>
                              <p:par>
                                <p:cTn id="25" presetID="38" presetClass="entr" presetSubtype="0" accel="50000" fill="hold" grpId="0" nodeType="afterEffect">
                                  <p:stCondLst>
                                    <p:cond delay="0"/>
                                  </p:stCondLst>
                                  <p:iterate type="wd">
                                    <p:tmPct val="50000"/>
                                  </p:iterate>
                                  <p:childTnLst>
                                    <p:set>
                                      <p:cBhvr>
                                        <p:cTn id="26" dur="1" fill="hold">
                                          <p:stCondLst>
                                            <p:cond delay="0"/>
                                          </p:stCondLst>
                                        </p:cTn>
                                        <p:tgtEl>
                                          <p:spTgt spid="7"/>
                                        </p:tgtEl>
                                        <p:attrNameLst>
                                          <p:attrName>style.visibility</p:attrName>
                                        </p:attrNameLst>
                                      </p:cBhvr>
                                      <p:to>
                                        <p:strVal val="visible"/>
                                      </p:to>
                                    </p:set>
                                    <p:set>
                                      <p:cBhvr>
                                        <p:cTn id="27" dur="455" fill="hold">
                                          <p:stCondLst>
                                            <p:cond delay="0"/>
                                          </p:stCondLst>
                                        </p:cTn>
                                        <p:tgtEl>
                                          <p:spTgt spid="7"/>
                                        </p:tgtEl>
                                        <p:attrNameLst>
                                          <p:attrName>style.rotation</p:attrName>
                                        </p:attrNameLst>
                                      </p:cBhvr>
                                      <p:to>
                                        <p:strVal val="-45.0"/>
                                      </p:to>
                                    </p:set>
                                    <p:anim calcmode="lin" valueType="num">
                                      <p:cBhvr>
                                        <p:cTn id="2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3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32" fill="hold">
                            <p:stCondLst>
                              <p:cond delay="5950"/>
                            </p:stCondLst>
                            <p:childTnLst>
                              <p:par>
                                <p:cTn id="33" presetID="21" presetClass="emph" presetSubtype="0" repeatCount="indefinite" fill="hold" grpId="1" nodeType="afterEffect">
                                  <p:stCondLst>
                                    <p:cond delay="0"/>
                                  </p:stCondLst>
                                  <p:iterate type="wd">
                                    <p:tmPct val="0"/>
                                  </p:iterate>
                                  <p:childTnLst>
                                    <p:animClr clrSpc="hsl" dir="cw">
                                      <p:cBhvr override="childStyle">
                                        <p:cTn id="34" dur="500" fill="hold"/>
                                        <p:tgtEl>
                                          <p:spTgt spid="7"/>
                                        </p:tgtEl>
                                        <p:attrNameLst>
                                          <p:attrName>style.color</p:attrName>
                                        </p:attrNameLst>
                                      </p:cBhvr>
                                      <p:by>
                                        <p:hsl h="7200000" s="0" l="0"/>
                                      </p:by>
                                    </p:animClr>
                                    <p:animClr clrSpc="hsl" dir="cw">
                                      <p:cBhvr>
                                        <p:cTn id="35" dur="500" fill="hold"/>
                                        <p:tgtEl>
                                          <p:spTgt spid="7"/>
                                        </p:tgtEl>
                                        <p:attrNameLst>
                                          <p:attrName>fillcolor</p:attrName>
                                        </p:attrNameLst>
                                      </p:cBhvr>
                                      <p:by>
                                        <p:hsl h="7200000" s="0" l="0"/>
                                      </p:by>
                                    </p:animClr>
                                    <p:animClr clrSpc="hsl" dir="cw">
                                      <p:cBhvr>
                                        <p:cTn id="36" dur="500" fill="hold"/>
                                        <p:tgtEl>
                                          <p:spTgt spid="7"/>
                                        </p:tgtEl>
                                        <p:attrNameLst>
                                          <p:attrName>stroke.color</p:attrName>
                                        </p:attrNameLst>
                                      </p:cBhvr>
                                      <p:by>
                                        <p:hsl h="7200000" s="0" l="0"/>
                                      </p:by>
                                    </p:animClr>
                                    <p:set>
                                      <p:cBhvr>
                                        <p:cTn id="37"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5" grpId="1"/>
      <p:bldP spid="7" grpId="0"/>
      <p:bldP spid="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903" y="709447"/>
            <a:ext cx="11571890" cy="3170099"/>
          </a:xfrm>
          <a:prstGeom prst="rect">
            <a:avLst/>
          </a:prstGeom>
        </p:spPr>
        <p:txBody>
          <a:bodyPr wrap="square">
            <a:spAutoFit/>
          </a:bodyPr>
          <a:lstStyle/>
          <a:p>
            <a:r>
              <a:rPr lang="vi-VN"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Miền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Bắc</a:t>
            </a:r>
            <a:r>
              <a:rPr lang="en-US" sz="4000" dirty="0">
                <a:latin typeface="Times New Roman" pitchFamily="18" charset="0"/>
                <a:cs typeface="Times New Roman" pitchFamily="18" charset="0"/>
              </a:rPr>
              <a:t> : 1ha = </a:t>
            </a:r>
            <a:r>
              <a:rPr lang="vi-VN" sz="4000" dirty="0" smtClean="0">
                <a:latin typeface="Times New Roman" pitchFamily="18" charset="0"/>
                <a:cs typeface="Times New Roman" pitchFamily="18" charset="0"/>
              </a:rPr>
              <a:t>khoảng gần 3 mẫu ( 2,7 mẫu)</a:t>
            </a:r>
          </a:p>
          <a:p>
            <a:pPr algn="ctr"/>
            <a:r>
              <a:rPr lang="en-US" sz="4000" dirty="0" smtClean="0">
                <a:latin typeface="Times New Roman" pitchFamily="18" charset="0"/>
                <a:cs typeface="Times New Roman" pitchFamily="18" charset="0"/>
              </a:rPr>
              <a:t> </a:t>
            </a:r>
            <a:r>
              <a:rPr lang="en-US" sz="4000" dirty="0">
                <a:solidFill>
                  <a:srgbClr val="FF0000"/>
                </a:solidFill>
                <a:latin typeface="Times New Roman" pitchFamily="18" charset="0"/>
                <a:cs typeface="Times New Roman" pitchFamily="18" charset="0"/>
              </a:rPr>
              <a:t>1 </a:t>
            </a:r>
            <a:r>
              <a:rPr lang="en-US" sz="4000" dirty="0" err="1">
                <a:solidFill>
                  <a:srgbClr val="FF0000"/>
                </a:solidFill>
                <a:latin typeface="Times New Roman" pitchFamily="18" charset="0"/>
                <a:cs typeface="Times New Roman" pitchFamily="18" charset="0"/>
              </a:rPr>
              <a:t>mẫu</a:t>
            </a:r>
            <a:r>
              <a:rPr lang="en-US" sz="4000" dirty="0">
                <a:solidFill>
                  <a:srgbClr val="FF0000"/>
                </a:solidFill>
                <a:latin typeface="Times New Roman" pitchFamily="18" charset="0"/>
                <a:cs typeface="Times New Roman" pitchFamily="18" charset="0"/>
              </a:rPr>
              <a:t> = 10 </a:t>
            </a:r>
            <a:r>
              <a:rPr lang="en-US" sz="4000" dirty="0" err="1">
                <a:solidFill>
                  <a:srgbClr val="FF0000"/>
                </a:solidFill>
                <a:latin typeface="Times New Roman" pitchFamily="18" charset="0"/>
                <a:cs typeface="Times New Roman" pitchFamily="18" charset="0"/>
              </a:rPr>
              <a:t>sào</a:t>
            </a:r>
            <a:r>
              <a:rPr lang="en-US" sz="4000" dirty="0">
                <a:solidFill>
                  <a:srgbClr val="FF0000"/>
                </a:solidFill>
                <a:latin typeface="Times New Roman" pitchFamily="18" charset="0"/>
                <a:cs typeface="Times New Roman" pitchFamily="18" charset="0"/>
              </a:rPr>
              <a:t>, 1 </a:t>
            </a:r>
            <a:r>
              <a:rPr lang="en-US" sz="4000" dirty="0" err="1">
                <a:solidFill>
                  <a:srgbClr val="FF0000"/>
                </a:solidFill>
                <a:latin typeface="Times New Roman" pitchFamily="18" charset="0"/>
                <a:cs typeface="Times New Roman" pitchFamily="18" charset="0"/>
              </a:rPr>
              <a:t>sào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Bắc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Bộ</a:t>
            </a:r>
            <a:r>
              <a:rPr lang="en-US" sz="4000" dirty="0">
                <a:solidFill>
                  <a:srgbClr val="FF0000"/>
                </a:solidFill>
                <a:latin typeface="Times New Roman" pitchFamily="18" charset="0"/>
                <a:cs typeface="Times New Roman" pitchFamily="18" charset="0"/>
              </a:rPr>
              <a:t> = 360 </a:t>
            </a:r>
            <a:r>
              <a:rPr lang="en-US" sz="4000" dirty="0" smtClean="0">
                <a:solidFill>
                  <a:srgbClr val="FF0000"/>
                </a:solidFill>
                <a:latin typeface="Times New Roman" pitchFamily="18" charset="0"/>
                <a:cs typeface="Times New Roman" pitchFamily="18" charset="0"/>
              </a:rPr>
              <a:t>m</a:t>
            </a:r>
            <a:r>
              <a:rPr lang="en-US" sz="4000" baseline="30000" dirty="0" smtClean="0">
                <a:solidFill>
                  <a:srgbClr val="FF0000"/>
                </a:solidFill>
                <a:latin typeface="Times New Roman" pitchFamily="18" charset="0"/>
                <a:cs typeface="Times New Roman" pitchFamily="18" charset="0"/>
              </a:rPr>
              <a:t>2</a:t>
            </a:r>
            <a:endParaRPr lang="en-US" sz="4000" dirty="0">
              <a:solidFill>
                <a:srgbClr val="FF0000"/>
              </a:solidFill>
              <a:latin typeface="Times New Roman" pitchFamily="18" charset="0"/>
              <a:cs typeface="Times New Roman" pitchFamily="18" charset="0"/>
            </a:endParaRPr>
          </a:p>
          <a:p>
            <a:r>
              <a:rPr lang="vi-VN"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Miền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Trung</a:t>
            </a:r>
            <a:r>
              <a:rPr lang="en-US" sz="4000" dirty="0">
                <a:latin typeface="Times New Roman" pitchFamily="18" charset="0"/>
                <a:cs typeface="Times New Roman" pitchFamily="18" charset="0"/>
              </a:rPr>
              <a:t> : 1ha = </a:t>
            </a:r>
            <a:r>
              <a:rPr lang="vi-VN" sz="4000" dirty="0" smtClean="0">
                <a:latin typeface="Times New Roman" pitchFamily="18" charset="0"/>
                <a:cs typeface="Times New Roman" pitchFamily="18" charset="0"/>
              </a:rPr>
              <a:t> khoảng 2 mẫu (</a:t>
            </a:r>
            <a:r>
              <a:rPr lang="en-US" sz="4000" dirty="0" smtClean="0">
                <a:latin typeface="Times New Roman" pitchFamily="18" charset="0"/>
                <a:cs typeface="Times New Roman" pitchFamily="18" charset="0"/>
              </a:rPr>
              <a:t>2,01 </a:t>
            </a:r>
            <a:r>
              <a:rPr lang="en-US" sz="4000" dirty="0" err="1" smtClean="0">
                <a:latin typeface="Times New Roman" pitchFamily="18" charset="0"/>
                <a:cs typeface="Times New Roman" pitchFamily="18" charset="0"/>
              </a:rPr>
              <a:t>mẫu</a:t>
            </a:r>
            <a:r>
              <a:rPr lang="vi-VN" sz="4000" dirty="0" smtClean="0">
                <a:latin typeface="Times New Roman" pitchFamily="18" charset="0"/>
                <a:cs typeface="Times New Roman" pitchFamily="18" charset="0"/>
              </a:rPr>
              <a:t>)</a:t>
            </a:r>
          </a:p>
          <a:p>
            <a:pPr algn="ct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1 </a:t>
            </a:r>
            <a:r>
              <a:rPr lang="en-US" sz="4000" dirty="0" err="1">
                <a:solidFill>
                  <a:srgbClr val="FF0000"/>
                </a:solidFill>
                <a:latin typeface="Times New Roman" pitchFamily="18" charset="0"/>
                <a:cs typeface="Times New Roman" pitchFamily="18" charset="0"/>
              </a:rPr>
              <a:t>mẫu</a:t>
            </a:r>
            <a:r>
              <a:rPr lang="en-US" sz="4000" dirty="0">
                <a:solidFill>
                  <a:srgbClr val="FF0000"/>
                </a:solidFill>
                <a:latin typeface="Times New Roman" pitchFamily="18" charset="0"/>
                <a:cs typeface="Times New Roman" pitchFamily="18" charset="0"/>
              </a:rPr>
              <a:t> = 4970 m</a:t>
            </a:r>
            <a:r>
              <a:rPr lang="en-US" sz="4000" baseline="30000" dirty="0">
                <a:solidFill>
                  <a:srgbClr val="FF0000"/>
                </a:solidFill>
                <a:latin typeface="Times New Roman" pitchFamily="18" charset="0"/>
                <a:cs typeface="Times New Roman" pitchFamily="18" charset="0"/>
              </a:rPr>
              <a:t>2</a:t>
            </a:r>
            <a:r>
              <a:rPr lang="en-US" sz="4000" dirty="0">
                <a:solidFill>
                  <a:srgbClr val="FF0000"/>
                </a:solidFill>
                <a:latin typeface="Times New Roman" pitchFamily="18" charset="0"/>
                <a:cs typeface="Times New Roman" pitchFamily="18" charset="0"/>
              </a:rPr>
              <a:t>, 1 </a:t>
            </a:r>
            <a:r>
              <a:rPr lang="en-US" sz="4000" dirty="0" err="1">
                <a:solidFill>
                  <a:srgbClr val="FF0000"/>
                </a:solidFill>
                <a:latin typeface="Times New Roman" pitchFamily="18" charset="0"/>
                <a:cs typeface="Times New Roman" pitchFamily="18" charset="0"/>
              </a:rPr>
              <a:t>sào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Trung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bộ</a:t>
            </a:r>
            <a:r>
              <a:rPr lang="en-US" sz="4000" dirty="0">
                <a:solidFill>
                  <a:srgbClr val="FF0000"/>
                </a:solidFill>
                <a:latin typeface="Times New Roman" pitchFamily="18" charset="0"/>
                <a:cs typeface="Times New Roman" pitchFamily="18" charset="0"/>
              </a:rPr>
              <a:t> = </a:t>
            </a:r>
            <a:r>
              <a:rPr lang="en-US" sz="4000" dirty="0" smtClean="0">
                <a:solidFill>
                  <a:srgbClr val="FF0000"/>
                </a:solidFill>
                <a:latin typeface="Times New Roman" pitchFamily="18" charset="0"/>
                <a:cs typeface="Times New Roman" pitchFamily="18" charset="0"/>
              </a:rPr>
              <a:t>497m</a:t>
            </a:r>
            <a:r>
              <a:rPr lang="en-US" sz="4000" baseline="30000" dirty="0" smtClean="0">
                <a:solidFill>
                  <a:srgbClr val="FF0000"/>
                </a:solidFill>
                <a:latin typeface="Times New Roman" pitchFamily="18" charset="0"/>
                <a:cs typeface="Times New Roman" pitchFamily="18" charset="0"/>
              </a:rPr>
              <a:t>2</a:t>
            </a:r>
            <a:endParaRPr lang="vi-VN" sz="4000" dirty="0">
              <a:solidFill>
                <a:srgbClr val="FF0000"/>
              </a:solidFill>
              <a:latin typeface="Times New Roman" pitchFamily="18" charset="0"/>
              <a:cs typeface="Times New Roman" pitchFamily="18" charset="0"/>
            </a:endParaRPr>
          </a:p>
          <a:p>
            <a:r>
              <a:rPr lang="vi-VN"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Miền</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Nam: 1 ha = 10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(1</a:t>
            </a:r>
            <a:r>
              <a:rPr lang="en-US" sz="4000" u="sng" dirty="0">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 1000m</a:t>
            </a:r>
            <a:r>
              <a:rPr lang="en-US" sz="4000" baseline="30000" dirty="0">
                <a:latin typeface="Times New Roman" pitchFamily="18" charset="0"/>
                <a:cs typeface="Times New Roman" pitchFamily="18" charset="0"/>
              </a:rPr>
              <a:t>2</a:t>
            </a:r>
            <a:r>
              <a:rPr lang="en-US" sz="4000" dirty="0" smtClean="0">
                <a:latin typeface="Times New Roman" pitchFamily="18" charset="0"/>
                <a:cs typeface="Times New Roman" pitchFamily="18" charset="0"/>
              </a:rPr>
              <a:t>)</a:t>
            </a:r>
            <a:r>
              <a:rPr lang="vi-VN" sz="4000" b="1" i="1" dirty="0">
                <a:latin typeface="Times New Roman" pitchFamily="18" charset="0"/>
                <a:cs typeface="Times New Roman" pitchFamily="18" charset="0"/>
              </a:rPr>
              <a:t> </a:t>
            </a:r>
            <a:r>
              <a:rPr lang="en-US" sz="4000" b="1" i="1"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5969340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52" y="274638"/>
            <a:ext cx="11377448" cy="1759114"/>
          </a:xfrm>
        </p:spPr>
        <p:txBody>
          <a:bodyPr>
            <a:normAutofit fontScale="90000"/>
          </a:bodyPr>
          <a:lstStyle/>
          <a:p>
            <a:r>
              <a:rPr lang="en-US" b="1" i="1" dirty="0" smtClean="0">
                <a:solidFill>
                  <a:srgbClr val="FF0000"/>
                </a:solidFill>
              </a:rPr>
              <a:t>1. </a:t>
            </a:r>
            <a:r>
              <a:rPr lang="en-US" b="1" i="1" dirty="0" err="1" smtClean="0">
                <a:solidFill>
                  <a:srgbClr val="FF0000"/>
                </a:solidFill>
              </a:rPr>
              <a:t>Tìm</a:t>
            </a:r>
            <a:r>
              <a:rPr lang="en-US" b="1" i="1" dirty="0" smtClean="0">
                <a:solidFill>
                  <a:srgbClr val="FF0000"/>
                </a:solidFill>
              </a:rPr>
              <a:t> </a:t>
            </a:r>
            <a:r>
              <a:rPr lang="en-US" b="1" i="1" dirty="0" err="1" smtClean="0">
                <a:solidFill>
                  <a:srgbClr val="FF0000"/>
                </a:solidFill>
              </a:rPr>
              <a:t>thêm</a:t>
            </a:r>
            <a:r>
              <a:rPr lang="en-US" b="1" i="1" dirty="0" smtClean="0">
                <a:solidFill>
                  <a:srgbClr val="FF0000"/>
                </a:solidFill>
              </a:rPr>
              <a:t> </a:t>
            </a:r>
            <a:r>
              <a:rPr lang="en-US" b="1" i="1" dirty="0" err="1" smtClean="0">
                <a:solidFill>
                  <a:srgbClr val="FF0000"/>
                </a:solidFill>
              </a:rPr>
              <a:t>các</a:t>
            </a:r>
            <a:r>
              <a:rPr lang="en-US" b="1" i="1" dirty="0" smtClean="0">
                <a:solidFill>
                  <a:srgbClr val="FF0000"/>
                </a:solidFill>
              </a:rPr>
              <a:t> </a:t>
            </a:r>
            <a:r>
              <a:rPr lang="en-US" b="1" i="1" dirty="0" err="1" smtClean="0">
                <a:solidFill>
                  <a:srgbClr val="FF0000"/>
                </a:solidFill>
              </a:rPr>
              <a:t>đơn</a:t>
            </a:r>
            <a:r>
              <a:rPr lang="en-US" b="1" i="1" dirty="0" smtClean="0">
                <a:solidFill>
                  <a:srgbClr val="FF0000"/>
                </a:solidFill>
              </a:rPr>
              <a:t> </a:t>
            </a:r>
            <a:r>
              <a:rPr lang="en-US" b="1" i="1" dirty="0" err="1" smtClean="0">
                <a:solidFill>
                  <a:srgbClr val="FF0000"/>
                </a:solidFill>
              </a:rPr>
              <a:t>vị</a:t>
            </a:r>
            <a:r>
              <a:rPr lang="en-US" b="1" i="1" dirty="0" smtClean="0">
                <a:solidFill>
                  <a:srgbClr val="FF0000"/>
                </a:solidFill>
              </a:rPr>
              <a:t> </a:t>
            </a:r>
            <a:r>
              <a:rPr lang="en-US" b="1" i="1" dirty="0" err="1" smtClean="0">
                <a:solidFill>
                  <a:srgbClr val="FF0000"/>
                </a:solidFill>
              </a:rPr>
              <a:t>đo</a:t>
            </a:r>
            <a:r>
              <a:rPr lang="en-US" b="1" i="1" dirty="0" smtClean="0">
                <a:solidFill>
                  <a:srgbClr val="FF0000"/>
                </a:solidFill>
              </a:rPr>
              <a:t> </a:t>
            </a:r>
            <a:r>
              <a:rPr lang="en-US" b="1" i="1" dirty="0" err="1" smtClean="0">
                <a:solidFill>
                  <a:srgbClr val="FF0000"/>
                </a:solidFill>
              </a:rPr>
              <a:t>diện</a:t>
            </a:r>
            <a:r>
              <a:rPr lang="en-US" b="1" i="1" dirty="0" smtClean="0">
                <a:solidFill>
                  <a:srgbClr val="FF0000"/>
                </a:solidFill>
              </a:rPr>
              <a:t> </a:t>
            </a:r>
            <a:r>
              <a:rPr lang="en-US" b="1" i="1" dirty="0" err="1" smtClean="0">
                <a:solidFill>
                  <a:srgbClr val="FF0000"/>
                </a:solidFill>
              </a:rPr>
              <a:t>tích</a:t>
            </a:r>
            <a:r>
              <a:rPr lang="en-US" b="1" i="1" dirty="0" smtClean="0">
                <a:solidFill>
                  <a:srgbClr val="FF0000"/>
                </a:solidFill>
              </a:rPr>
              <a:t> </a:t>
            </a:r>
            <a:r>
              <a:rPr lang="en-US" b="1" i="1" dirty="0" err="1" smtClean="0">
                <a:solidFill>
                  <a:srgbClr val="FF0000"/>
                </a:solidFill>
              </a:rPr>
              <a:t>khác</a:t>
            </a:r>
            <a:r>
              <a:rPr lang="en-US" b="1" i="1" dirty="0" smtClean="0">
                <a:solidFill>
                  <a:srgbClr val="FF0000"/>
                </a:solidFill>
              </a:rPr>
              <a:t> </a:t>
            </a:r>
            <a:r>
              <a:rPr lang="en-US" b="1" i="1" dirty="0" err="1" smtClean="0">
                <a:solidFill>
                  <a:srgbClr val="FF0000"/>
                </a:solidFill>
              </a:rPr>
              <a:t>mà</a:t>
            </a:r>
            <a:r>
              <a:rPr lang="en-US" b="1" i="1" dirty="0" smtClean="0">
                <a:solidFill>
                  <a:srgbClr val="FF0000"/>
                </a:solidFill>
              </a:rPr>
              <a:t> </a:t>
            </a:r>
            <a:r>
              <a:rPr lang="en-US" b="1" i="1" dirty="0" err="1" smtClean="0">
                <a:solidFill>
                  <a:srgbClr val="FF0000"/>
                </a:solidFill>
              </a:rPr>
              <a:t>em</a:t>
            </a:r>
            <a:r>
              <a:rPr lang="en-US" b="1" i="1" dirty="0" smtClean="0">
                <a:solidFill>
                  <a:srgbClr val="FF0000"/>
                </a:solidFill>
              </a:rPr>
              <a:t> </a:t>
            </a:r>
            <a:r>
              <a:rPr lang="en-US" b="1" i="1" dirty="0" err="1" smtClean="0">
                <a:solidFill>
                  <a:srgbClr val="FF0000"/>
                </a:solidFill>
              </a:rPr>
              <a:t>biết</a:t>
            </a:r>
            <a:r>
              <a:rPr lang="en-US" b="1" i="1" dirty="0" smtClean="0">
                <a:solidFill>
                  <a:srgbClr val="FF0000"/>
                </a:solidFill>
              </a:rPr>
              <a:t>.</a:t>
            </a:r>
            <a:br>
              <a:rPr lang="en-US" b="1" i="1" dirty="0" smtClean="0">
                <a:solidFill>
                  <a:srgbClr val="FF0000"/>
                </a:solidFill>
              </a:rPr>
            </a:br>
            <a:endParaRPr lang="en-US" dirty="0"/>
          </a:p>
        </p:txBody>
      </p:sp>
      <p:sp>
        <p:nvSpPr>
          <p:cNvPr id="3" name="Title 1"/>
          <p:cNvSpPr txBox="1">
            <a:spLocks/>
          </p:cNvSpPr>
          <p:nvPr/>
        </p:nvSpPr>
        <p:spPr>
          <a:xfrm>
            <a:off x="283780" y="365129"/>
            <a:ext cx="11713779" cy="45221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i="1" smtClean="0">
                <a:solidFill>
                  <a:srgbClr val="FF0000"/>
                </a:solidFill>
              </a:rPr>
              <a:t> </a:t>
            </a:r>
            <a:br>
              <a:rPr lang="en-US" sz="3600" b="1" i="1" smtClean="0">
                <a:solidFill>
                  <a:srgbClr val="FF0000"/>
                </a:solidFill>
              </a:rPr>
            </a:br>
            <a:r>
              <a:rPr lang="en-US" sz="3600" b="1" i="1" smtClean="0">
                <a:solidFill>
                  <a:srgbClr val="FF0000"/>
                </a:solidFill>
              </a:rPr>
              <a:t>2. Tìm mối quan hệ giữa đơn vị héc ta với một số đơn vị đo diện tích khác ngoài bảng đơn vị đo diện tích được học.</a:t>
            </a:r>
            <a:endParaRPr lang="en-US" sz="3600" b="1" i="1" dirty="0">
              <a:solidFill>
                <a:srgbClr val="FF0000"/>
              </a:solidFill>
            </a:endParaRPr>
          </a:p>
        </p:txBody>
      </p:sp>
    </p:spTree>
    <p:extLst>
      <p:ext uri="{BB962C8B-B14F-4D97-AF65-F5344CB8AC3E}">
        <p14:creationId xmlns:p14="http://schemas.microsoft.com/office/powerpoint/2010/main" val="365855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31"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08"/>
            <a:ext cx="5471844" cy="1781157"/>
          </a:xfrm>
          <a:prstGeom prst="rect">
            <a:avLst/>
          </a:prstGeom>
        </p:spPr>
      </p:pic>
      <p:sp>
        <p:nvSpPr>
          <p:cNvPr id="10" name="Rectangle 9">
            <a:extLst>
              <a:ext uri="{FF2B5EF4-FFF2-40B4-BE49-F238E27FC236}">
                <a16:creationId xmlns:a16="http://schemas.microsoft.com/office/drawing/2014/main" xmlns="" id="{26157B8A-AED1-4CCB-89A5-CB7FBE65F02B}"/>
              </a:ext>
            </a:extLst>
          </p:cNvPr>
          <p:cNvSpPr/>
          <p:nvPr/>
        </p:nvSpPr>
        <p:spPr>
          <a:xfrm>
            <a:off x="213346" y="1530158"/>
            <a:ext cx="11906535" cy="4433237"/>
          </a:xfrm>
          <a:prstGeom prst="rect">
            <a:avLst/>
          </a:prstGeom>
          <a:noFill/>
        </p:spPr>
        <p:txBody>
          <a:bodyPr spcFirstLastPara="1" wrap="none" lIns="121920" tIns="60960" rIns="121920" bIns="60960" numCol="1">
            <a:prstTxWarp prst="textArchUp">
              <a:avLst>
                <a:gd name="adj" fmla="val 9915012"/>
              </a:avLst>
            </a:prstTxWarp>
            <a:spAutoFit/>
          </a:bodyPr>
          <a:lstStyle/>
          <a:p>
            <a:pPr algn="ctr" defTabSz="609585"/>
            <a:r>
              <a:rPr lang="en-US" sz="7200" b="1" dirty="0">
                <a:ln w="22225">
                  <a:solidFill>
                    <a:srgbClr val="ED7D31">
                      <a:lumMod val="75000"/>
                    </a:srgbClr>
                  </a:solidFill>
                  <a:prstDash val="solid"/>
                </a:ln>
                <a:solidFill>
                  <a:srgbClr val="ED7D31">
                    <a:lumMod val="40000"/>
                    <a:lumOff val="60000"/>
                  </a:srgbClr>
                </a:solidFill>
                <a:effectLst>
                  <a:glow rad="63500">
                    <a:srgbClr val="ED7D31">
                      <a:satMod val="175000"/>
                      <a:alpha val="40000"/>
                    </a:srgbClr>
                  </a:glow>
                  <a:outerShdw blurRad="50800" dist="38100" dir="10800000" algn="r" rotWithShape="0">
                    <a:prstClr val="black">
                      <a:alpha val="40000"/>
                    </a:prstClr>
                  </a:outerShdw>
                </a:effectLst>
                <a:latin typeface="Calibri" panose="020F0502020204030204"/>
              </a:rPr>
              <a:t>CHÂN THÀNH CẢM ƠN</a:t>
            </a:r>
          </a:p>
        </p:txBody>
      </p:sp>
      <p:sp>
        <p:nvSpPr>
          <p:cNvPr id="11" name="Rectangle 10">
            <a:extLst>
              <a:ext uri="{FF2B5EF4-FFF2-40B4-BE49-F238E27FC236}">
                <a16:creationId xmlns:a16="http://schemas.microsoft.com/office/drawing/2014/main" xmlns="" id="{C92E99A6-6D8A-4235-9D28-8E02CE20AEC3}"/>
              </a:ext>
            </a:extLst>
          </p:cNvPr>
          <p:cNvSpPr/>
          <p:nvPr/>
        </p:nvSpPr>
        <p:spPr>
          <a:xfrm>
            <a:off x="142229" y="2401331"/>
            <a:ext cx="11160275" cy="2339102"/>
          </a:xfrm>
          <a:prstGeom prst="rect">
            <a:avLst/>
          </a:prstGeom>
          <a:noFill/>
        </p:spPr>
        <p:txBody>
          <a:bodyPr wrap="square" lIns="121920" tIns="60960" rIns="121920" bIns="60960">
            <a:spAutoFit/>
          </a:bodyPr>
          <a:lstStyle/>
          <a:p>
            <a:pPr algn="ctr" defTabSz="609585"/>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 THẦY CÔ GIÁO </a:t>
            </a:r>
          </a:p>
          <a:p>
            <a:pPr algn="ctr" defTabSz="609585"/>
            <a:r>
              <a:rPr lang="en-US" sz="7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 CÁC EM HỌC SINH</a:t>
            </a:r>
            <a:endParaRPr lang="en-US" sz="72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end="125117.8125"/>
                </p14:media>
              </p:ext>
            </p:extLst>
          </p:nvPr>
        </p:nvPicPr>
        <p:blipFill>
          <a:blip r:embed="rId11"/>
          <a:stretch>
            <a:fillRect/>
          </a:stretch>
        </p:blipFill>
        <p:spPr>
          <a:xfrm>
            <a:off x="-609600" y="60372"/>
            <a:ext cx="609600" cy="609600"/>
          </a:xfrm>
          <a:prstGeom prst="rect">
            <a:avLst/>
          </a:prstGeom>
        </p:spPr>
      </p:pic>
      <p:pic>
        <p:nvPicPr>
          <p:cNvPr id="1032"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5517" y="609179"/>
            <a:ext cx="6365895" cy="5643703"/>
          </a:xfrm>
          <a:prstGeom prst="rect">
            <a:avLst/>
          </a:prstGeom>
          <a:noFill/>
          <a:extLst>
            <a:ext uri="{909E8E84-426E-40DD-AFC4-6F175D3DCCD1}">
              <a14:hiddenFill xmlns:a14="http://schemas.microsoft.com/office/drawing/2010/main">
                <a:solidFill>
                  <a:srgbClr val="FFFFFF"/>
                </a:solidFill>
              </a14:hiddenFill>
            </a:ext>
          </a:extLst>
        </p:spPr>
      </p:pic>
      <p:pic>
        <p:nvPicPr>
          <p:cNvPr id="3" name="Bản-ghi-Mới-2.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405640" y="1721069"/>
            <a:ext cx="609600" cy="609600"/>
          </a:xfrm>
          <a:prstGeom prst="rect">
            <a:avLst/>
          </a:prstGeom>
        </p:spPr>
      </p:pic>
    </p:spTree>
    <p:extLst>
      <p:ext uri="{BB962C8B-B14F-4D97-AF65-F5344CB8AC3E}">
        <p14:creationId xmlns:p14="http://schemas.microsoft.com/office/powerpoint/2010/main" val="73336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audio>
              <p:cMediaNode vol="9091" numSld="2">
                <p:cTn id="12" fill="hold" display="0">
                  <p:stCondLst>
                    <p:cond delay="indefinite"/>
                  </p:stCondLst>
                  <p:endCondLst>
                    <p:cond evt="onStopAudio" delay="0">
                      <p:tgtEl>
                        <p:sldTgt/>
                      </p:tgtEl>
                    </p:cond>
                  </p:endCondLst>
                </p:cTn>
                <p:tgtEl>
                  <p:spTgt spid="10"/>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end="125117.8125"/>
                </p14:media>
              </p:ext>
            </p:extLst>
          </p:nvPr>
        </p:nvPicPr>
        <p:blipFill>
          <a:blip r:embed="rId11"/>
          <a:stretch>
            <a:fillRect/>
          </a:stretch>
        </p:blipFill>
        <p:spPr>
          <a:xfrm>
            <a:off x="-609600" y="60372"/>
            <a:ext cx="609600" cy="609600"/>
          </a:xfrm>
          <a:prstGeom prst="rect">
            <a:avLst/>
          </a:prstGeom>
        </p:spPr>
      </p:pic>
      <p:pic>
        <p:nvPicPr>
          <p:cNvPr id="1032"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5517" y="609179"/>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8" name="Bản ghi Mới 5.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9600" y="1339944"/>
            <a:ext cx="609600" cy="609600"/>
          </a:xfrm>
          <a:prstGeom prst="rect">
            <a:avLst/>
          </a:prstGeom>
        </p:spPr>
      </p:pic>
    </p:spTree>
    <p:extLst>
      <p:ext uri="{BB962C8B-B14F-4D97-AF65-F5344CB8AC3E}">
        <p14:creationId xmlns:p14="http://schemas.microsoft.com/office/powerpoint/2010/main" val="242056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par>
                                <p:cTn id="7" presetID="42" presetClass="path" presetSubtype="0" repeatCount="indefinite" autoRev="1" fill="remove" nodeType="withEffect">
                                  <p:stCondLst>
                                    <p:cond delay="2000"/>
                                  </p:stCondLst>
                                  <p:childTnLst>
                                    <p:animMotion origin="layout" path="M 3.52773E-6 -3.33333E-6 L 0.01301 0.04861 " pathEditMode="relative" rAng="0" ptsTypes="AA">
                                      <p:cBhvr>
                                        <p:cTn id="8" dur="1000" fill="hold"/>
                                        <p:tgtEl>
                                          <p:spTgt spid="1032"/>
                                        </p:tgtEl>
                                        <p:attrNameLst>
                                          <p:attrName>ppt_x</p:attrName>
                                          <p:attrName>ppt_y</p:attrName>
                                        </p:attrNameLst>
                                      </p:cBhvr>
                                      <p:rCtr x="651" y="2431"/>
                                    </p:animMotion>
                                  </p:childTnLst>
                                </p:cTn>
                              </p:par>
                              <p:par>
                                <p:cTn id="9" presetID="1" presetClass="mediacall" presetSubtype="0" fill="hold" nodeType="withEffect">
                                  <p:stCondLst>
                                    <p:cond delay="2000"/>
                                  </p:stCondLst>
                                  <p:childTnLst>
                                    <p:cmd type="call" cmd="playFrom(0.0)">
                                      <p:cBhvr>
                                        <p:cTn id="10" dur="1537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60" presetClass="path" presetSubtype="0" accel="50000" decel="50000" fill="hold" nodeType="clickEffect">
                                  <p:stCondLst>
                                    <p:cond delay="0"/>
                                  </p:stCondLst>
                                  <p:childTnLst>
                                    <p:animMotion origin="layout" path="M 0.01302 0.04861 C 0.02031 0.10139 0.05403 0.17222 0.11067 0.1743 C 0.16731 0.17639 0.23099 0.06203 0.35234 0.06111 C 0.46211 0.06111 0.44583 0.15416 0.49817 0.14143 C 0.55052 0.1287 0.54935 -0.01505 0.66692 -0.01505 C 0.77239 -0.01505 0.75507 0.06504 0.80768 0.09028 C 0.86041 0.11574 0.90117 0.1368 0.98307 0.1368 C 1.02994 0.1368 0.98424 0.03148 0.98776 0.04861 " pathEditMode="relative" rAng="0" ptsTypes="AAAAAAAA">
                                      <p:cBhvr>
                                        <p:cTn id="14" dur="4000" fill="hold"/>
                                        <p:tgtEl>
                                          <p:spTgt spid="1032"/>
                                        </p:tgtEl>
                                        <p:attrNameLst>
                                          <p:attrName>ppt_x</p:attrName>
                                          <p:attrName>ppt_y</p:attrName>
                                        </p:attrNameLst>
                                      </p:cBhvr>
                                      <p:rCtr x="49570" y="3102"/>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audio>
              <p:cMediaNode vol="9091" numSld="2">
                <p:cTn id="16" fill="hold" display="0">
                  <p:stCondLst>
                    <p:cond delay="indefinite"/>
                  </p:stCondLst>
                  <p:endCondLst>
                    <p:cond evt="onStopAudio" delay="0">
                      <p:tgtEl>
                        <p:sldTgt/>
                      </p:tgtEl>
                    </p:cond>
                  </p:endCondLst>
                </p:cTn>
                <p:tgtEl>
                  <p:spTgt spid="10"/>
                </p:tgtEl>
              </p:cMediaNode>
            </p:audio>
            <p:audio>
              <p:cMediaNode vol="100000">
                <p:cTn id="1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58175"/>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488544" y="4701082"/>
            <a:ext cx="1607456" cy="2179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458606" y="4361730"/>
            <a:ext cx="2096773" cy="2454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Sticker by Biznet for iOS &amp;amp; Android | GIPHY | Flowers gif,  Kew gardens, Giphy"/>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125635" y="4403242"/>
            <a:ext cx="2219439" cy="259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355833" y="4162097"/>
            <a:ext cx="1938081" cy="26543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417128" y="5155141"/>
            <a:ext cx="1577192" cy="184646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flipH="1">
            <a:off x="0" y="395237"/>
            <a:ext cx="10421007" cy="1952725"/>
            <a:chOff x="6817365" y="1111900"/>
            <a:chExt cx="6650057" cy="2462028"/>
          </a:xfrm>
        </p:grpSpPr>
        <p:pic>
          <p:nvPicPr>
            <p:cNvPr id="19" name="Picture 18"/>
            <p:cNvPicPr>
              <a:picLocks noChangeAspect="1"/>
            </p:cNvPicPr>
            <p:nvPr/>
          </p:nvPicPr>
          <p:blipFill rotWithShape="1">
            <a:blip r:embed="rId17">
              <a:extLst>
                <a:ext uri="{28A0092B-C50C-407E-A947-70E740481C1C}">
                  <a14:useLocalDpi xmlns:a14="http://schemas.microsoft.com/office/drawing/2010/main" val="0"/>
                </a:ext>
              </a:extLst>
            </a:blip>
            <a:srcRect t="25024" b="14205"/>
            <a:stretch/>
          </p:blipFill>
          <p:spPr>
            <a:xfrm>
              <a:off x="6817365" y="1111900"/>
              <a:ext cx="6650057" cy="2462028"/>
            </a:xfrm>
            <a:prstGeom prst="rect">
              <a:avLst/>
            </a:prstGeom>
          </p:spPr>
        </p:pic>
        <p:sp>
          <p:nvSpPr>
            <p:cNvPr id="22" name="TextBox 21"/>
            <p:cNvSpPr txBox="1"/>
            <p:nvPr/>
          </p:nvSpPr>
          <p:spPr>
            <a:xfrm>
              <a:off x="7785301" y="1645358"/>
              <a:ext cx="4064483" cy="504465"/>
            </a:xfrm>
            <a:prstGeom prst="rect">
              <a:avLst/>
            </a:prstGeom>
            <a:noFill/>
          </p:spPr>
          <p:txBody>
            <a:bodyPr wrap="square" rtlCol="0">
              <a:spAutoFit/>
            </a:bodyPr>
            <a:lstStyle/>
            <a:p>
              <a:pPr algn="just"/>
              <a:r>
                <a:rPr lang="en-US" sz="2000" b="1" i="1" dirty="0" err="1" smtClean="0">
                  <a:solidFill>
                    <a:srgbClr val="0000FF"/>
                  </a:solidFill>
                  <a:latin typeface="Times New Roman" panose="02020603050405020304" pitchFamily="18" charset="0"/>
                  <a:cs typeface="Times New Roman" panose="02020603050405020304" pitchFamily="18" charset="0"/>
                </a:rPr>
                <a:t>Kể</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tên</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các</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đơn</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vị</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đo</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diện</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tích</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theo</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thứ</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tự</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từ</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lớn</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đến</a:t>
              </a:r>
              <a:r>
                <a:rPr lang="en-US" sz="2000" b="1" i="1" dirty="0" smtClean="0">
                  <a:solidFill>
                    <a:srgbClr val="0000FF"/>
                  </a:solidFill>
                  <a:latin typeface="Times New Roman" panose="02020603050405020304" pitchFamily="18" charset="0"/>
                  <a:cs typeface="Times New Roman" panose="02020603050405020304" pitchFamily="18" charset="0"/>
                </a:rPr>
                <a:t> </a:t>
              </a:r>
              <a:r>
                <a:rPr lang="en-US" sz="2000" b="1" i="1" dirty="0" err="1" smtClean="0">
                  <a:solidFill>
                    <a:srgbClr val="0000FF"/>
                  </a:solidFill>
                  <a:latin typeface="Times New Roman" panose="02020603050405020304" pitchFamily="18" charset="0"/>
                  <a:cs typeface="Times New Roman" panose="02020603050405020304" pitchFamily="18" charset="0"/>
                </a:rPr>
                <a:t>bé</a:t>
              </a:r>
              <a:r>
                <a:rPr lang="en-US" sz="2000" b="1" i="1" dirty="0">
                  <a:solidFill>
                    <a:srgbClr val="0000FF"/>
                  </a:solidFill>
                  <a:latin typeface="Times New Roman" panose="02020603050405020304" pitchFamily="18" charset="0"/>
                  <a:cs typeface="Times New Roman" panose="02020603050405020304" pitchFamily="18" charset="0"/>
                </a:rPr>
                <a:t>.</a:t>
              </a:r>
            </a:p>
          </p:txBody>
        </p:sp>
      </p:grpSp>
      <p:pic>
        <p:nvPicPr>
          <p:cNvPr id="24"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st="54303" end="86431.8125"/>
                </p14:media>
              </p:ext>
            </p:extLst>
          </p:nvPr>
        </p:nvPicPr>
        <p:blipFill>
          <a:blip r:embed="rId18"/>
          <a:stretch>
            <a:fillRect/>
          </a:stretch>
        </p:blipFill>
        <p:spPr>
          <a:xfrm>
            <a:off x="260394" y="157088"/>
            <a:ext cx="609600" cy="609600"/>
          </a:xfrm>
          <a:prstGeom prst="rect">
            <a:avLst/>
          </a:prstGeom>
        </p:spPr>
      </p:pic>
      <p:pic>
        <p:nvPicPr>
          <p:cNvPr id="20"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5168" y="667354"/>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2" name="Bản-ghi-Mới-18.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7003147" y="1467664"/>
            <a:ext cx="609600" cy="609600"/>
          </a:xfrm>
          <a:prstGeom prst="rect">
            <a:avLst/>
          </a:prstGeom>
        </p:spPr>
      </p:pic>
      <p:pic>
        <p:nvPicPr>
          <p:cNvPr id="10" name="Bản-ghi-Mới-6.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1376605" y="2077264"/>
            <a:ext cx="609600" cy="609600"/>
          </a:xfrm>
          <a:prstGeom prst="rect">
            <a:avLst/>
          </a:prstGeom>
        </p:spPr>
      </p:pic>
    </p:spTree>
    <p:extLst>
      <p:ext uri="{BB962C8B-B14F-4D97-AF65-F5344CB8AC3E}">
        <p14:creationId xmlns:p14="http://schemas.microsoft.com/office/powerpoint/2010/main" val="39011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accel="50000" decel="50000" fill="hold" nodeType="withEffect">
                                  <p:stCondLst>
                                    <p:cond delay="0"/>
                                  </p:stCondLst>
                                  <p:childTnLst>
                                    <p:animMotion origin="layout" path="M 0.00261 0.13796 L 0.03999 0.2375 " pathEditMode="relative" rAng="0" ptsTypes="AA">
                                      <p:cBhvr>
                                        <p:cTn id="9" dur="2000" fill="hold"/>
                                        <p:tgtEl>
                                          <p:spTgt spid="20"/>
                                        </p:tgtEl>
                                        <p:attrNameLst>
                                          <p:attrName>ppt_x</p:attrName>
                                          <p:attrName>ppt_y</p:attrName>
                                        </p:attrNameLst>
                                      </p:cBhvr>
                                      <p:rCtr x="1863" y="4977"/>
                                    </p:animMotion>
                                  </p:childTnLst>
                                </p:cTn>
                              </p:par>
                            </p:childTnLst>
                          </p:cTn>
                        </p:par>
                        <p:par>
                          <p:cTn id="10" fill="hold">
                            <p:stCondLst>
                              <p:cond delay="2000"/>
                            </p:stCondLst>
                            <p:childTnLst>
                              <p:par>
                                <p:cTn id="11" presetID="42" presetClass="path" presetSubtype="0" repeatCount="indefinite" autoRev="1" fill="hold" nodeType="afterEffect">
                                  <p:stCondLst>
                                    <p:cond delay="0"/>
                                  </p:stCondLst>
                                  <p:childTnLst>
                                    <p:animMotion origin="layout" path="M 0.11671 0.06458 L 0.11176 0.24213 " pathEditMode="relative" rAng="0" ptsTypes="AA">
                                      <p:cBhvr>
                                        <p:cTn id="12" dur="2000" fill="hold"/>
                                        <p:tgtEl>
                                          <p:spTgt spid="20"/>
                                        </p:tgtEl>
                                        <p:attrNameLst>
                                          <p:attrName>ppt_x</p:attrName>
                                          <p:attrName>ppt_y</p:attrName>
                                        </p:attrNameLst>
                                      </p:cBhvr>
                                      <p:rCtr x="-247" y="8866"/>
                                    </p:animMotion>
                                  </p:childTnLst>
                                </p:cTn>
                              </p:par>
                              <p:par>
                                <p:cTn id="13" presetID="2" presetClass="mediacall" presetSubtype="0" fill="hold" nodeType="withEffect">
                                  <p:stCondLst>
                                    <p:cond delay="0"/>
                                  </p:stCondLst>
                                  <p:childTnLst>
                                    <p:cmd type="call" cmd="togglePause">
                                      <p:cBhvr>
                                        <p:cTn id="14" dur="1"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78" fill="hold"/>
                                        <p:tgtEl>
                                          <p:spTgt spid="2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327"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4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audio>
              <p:cMediaNode vol="9091">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2mate.com - Green fields Background cartoon animation Nature landscape Motion graphics  bee flowers animation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2096" y="81069"/>
            <a:ext cx="12192000" cy="6858000"/>
          </a:xfrm>
          <a:prstGeom prst="rect">
            <a:avLst/>
          </a:prstGeom>
        </p:spPr>
      </p:pic>
      <p:grpSp>
        <p:nvGrpSpPr>
          <p:cNvPr id="4" name="Group 3"/>
          <p:cNvGrpSpPr/>
          <p:nvPr/>
        </p:nvGrpSpPr>
        <p:grpSpPr>
          <a:xfrm>
            <a:off x="10742269" y="0"/>
            <a:ext cx="1696596" cy="1371600"/>
            <a:chOff x="188623" y="0"/>
            <a:chExt cx="2381305" cy="2023924"/>
          </a:xfrm>
        </p:grpSpPr>
        <p:sp>
          <p:nvSpPr>
            <p:cNvPr id="5" name="Oval 4"/>
            <p:cNvSpPr/>
            <p:nvPr/>
          </p:nvSpPr>
          <p:spPr>
            <a:xfrm>
              <a:off x="188623" y="100331"/>
              <a:ext cx="1923593" cy="1923593"/>
            </a:xfrm>
            <a:prstGeom prst="ellipse">
              <a:avLst/>
            </a:prstGeom>
            <a:solidFill>
              <a:schemeClr val="bg1"/>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p:cNvSpPr/>
            <p:nvPr/>
          </p:nvSpPr>
          <p:spPr>
            <a:xfrm>
              <a:off x="304800" y="231798"/>
              <a:ext cx="1670537" cy="1670537"/>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ackgroundRemoval t="2716" b="96645" l="0" r="52396">
                          <a14:foregroundMark x1="16454" y1="32268" x2="16454" y2="32268"/>
                          <a14:foregroundMark x1="33866" y1="28914" x2="33866" y2="28914"/>
                          <a14:foregroundMark x1="32428" y1="27955" x2="32428" y2="27955"/>
                          <a14:foregroundMark x1="26677" y1="38179" x2="26677" y2="38179"/>
                          <a14:foregroundMark x1="25240" y1="87700" x2="25240" y2="87700"/>
                          <a14:foregroundMark x1="24121" y1="91693" x2="24121" y2="91693"/>
                          <a14:foregroundMark x1="22364" y1="91214" x2="22364" y2="91214"/>
                          <a14:foregroundMark x1="22364" y1="91214" x2="22364" y2="91214"/>
                          <a14:foregroundMark x1="25240" y1="91374" x2="25240" y2="91374"/>
                          <a14:foregroundMark x1="25240" y1="91374" x2="25240" y2="91374"/>
                          <a14:foregroundMark x1="34505" y1="87700" x2="34505" y2="87700"/>
                          <a14:foregroundMark x1="36422" y1="91693" x2="36422" y2="91693"/>
                          <a14:foregroundMark x1="36422" y1="91534" x2="36422" y2="91534"/>
                          <a14:foregroundMark x1="35783" y1="91853" x2="32268" y2="88818"/>
                          <a14:foregroundMark x1="36901" y1="92173" x2="38498" y2="90735"/>
                          <a14:foregroundMark x1="26038" y1="90895" x2="28275" y2="89137"/>
                        </a14:backgroundRemoval>
                      </a14:imgEffect>
                    </a14:imgLayer>
                  </a14:imgProps>
                </a:ext>
                <a:ext uri="{28A0092B-C50C-407E-A947-70E740481C1C}">
                  <a14:useLocalDpi xmlns:a14="http://schemas.microsoft.com/office/drawing/2010/main" val="0"/>
                </a:ext>
              </a:extLst>
            </a:blip>
            <a:stretch>
              <a:fillRect/>
            </a:stretch>
          </p:blipFill>
          <p:spPr>
            <a:xfrm>
              <a:off x="592716" y="0"/>
              <a:ext cx="1977212" cy="1977212"/>
            </a:xfrm>
            <a:prstGeom prst="rect">
              <a:avLst/>
            </a:prstGeom>
          </p:spPr>
        </p:pic>
      </p:grpSp>
      <p:pic>
        <p:nvPicPr>
          <p:cNvPr id="1026" name="Picture 2" descr="Travel Flower Sticker by Kew Gardens for iOS &amp;amp; Android | GIPHY in 2021 |  Red rose flower, Flower clipart, Rose flowe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231992" y="4228007"/>
            <a:ext cx="2175016" cy="2664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 Tree Sticker by Kew Gardens for iOS &amp;amp; Android | GIPHY in 2021 | Good  morning beautiful gif, Flower pictures, Flowers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796023" y="4403241"/>
            <a:ext cx="2096773" cy="2454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Sticker by Biznet for iOS &amp;amp; Android | GIPHY | Flowers gif,  Kew gardens, Giphy"/>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920451" y="4331437"/>
            <a:ext cx="2219439" cy="259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 Flower Sticker by Kew Gardens for iOS &amp;amp; Android | GIPHY in 2021 |  Red rose flower, Flower clipart, Rose flow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506993" y="5312229"/>
            <a:ext cx="1182910" cy="16039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r Tree Sticker by Kew Gardens for iOS &amp;amp; Android | GIPHY in 2021 | Good  morning beautiful gif, Flower pictures, Flowers 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212959" y="4540469"/>
            <a:ext cx="1518759" cy="2252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erry Christmas Sticker by Biznet for iOS &amp;amp; Android | GIPHY | Flowers gif,  Kew gardens,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5319500" y="5045735"/>
            <a:ext cx="1577192" cy="184646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flipH="1">
            <a:off x="584791" y="365173"/>
            <a:ext cx="8726480" cy="1952725"/>
            <a:chOff x="7201819" y="1073995"/>
            <a:chExt cx="6650057" cy="2462028"/>
          </a:xfrm>
        </p:grpSpPr>
        <p:pic>
          <p:nvPicPr>
            <p:cNvPr id="19" name="Picture 18"/>
            <p:cNvPicPr>
              <a:picLocks noChangeAspect="1"/>
            </p:cNvPicPr>
            <p:nvPr/>
          </p:nvPicPr>
          <p:blipFill rotWithShape="1">
            <a:blip r:embed="rId17">
              <a:extLst>
                <a:ext uri="{28A0092B-C50C-407E-A947-70E740481C1C}">
                  <a14:useLocalDpi xmlns:a14="http://schemas.microsoft.com/office/drawing/2010/main" val="0"/>
                </a:ext>
              </a:extLst>
            </a:blip>
            <a:srcRect t="25024" b="14205"/>
            <a:stretch/>
          </p:blipFill>
          <p:spPr>
            <a:xfrm>
              <a:off x="7201819" y="1073995"/>
              <a:ext cx="6650057" cy="2462028"/>
            </a:xfrm>
            <a:prstGeom prst="rect">
              <a:avLst/>
            </a:prstGeom>
          </p:spPr>
        </p:pic>
        <p:sp>
          <p:nvSpPr>
            <p:cNvPr id="22" name="TextBox 21"/>
            <p:cNvSpPr txBox="1"/>
            <p:nvPr/>
          </p:nvSpPr>
          <p:spPr>
            <a:xfrm>
              <a:off x="8319648" y="1645358"/>
              <a:ext cx="4178200" cy="1047735"/>
            </a:xfrm>
            <a:prstGeom prst="rect">
              <a:avLst/>
            </a:prstGeom>
            <a:noFill/>
          </p:spPr>
          <p:txBody>
            <a:bodyPr wrap="square" rtlCol="0">
              <a:spAutoFit/>
            </a:bodyPr>
            <a:lstStyle/>
            <a:p>
              <a:pPr algn="ctr"/>
              <a:r>
                <a:rPr lang="en-US" sz="2400" b="1" i="1" dirty="0" err="1" smtClean="0">
                  <a:solidFill>
                    <a:srgbClr val="0000FF"/>
                  </a:solidFill>
                  <a:latin typeface="Times New Roman" panose="02020603050405020304" pitchFamily="18" charset="0"/>
                  <a:cs typeface="Times New Roman" panose="02020603050405020304" pitchFamily="18" charset="0"/>
                </a:rPr>
                <a:t>Nêu</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tên</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đơn</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vị</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lớn</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thứ</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hai</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trong</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bảng</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đơn</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vị</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đo</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diện</a:t>
              </a:r>
              <a:r>
                <a:rPr lang="en-US" sz="2400" b="1" i="1" dirty="0" smtClean="0">
                  <a:solidFill>
                    <a:srgbClr val="0000FF"/>
                  </a:solidFill>
                  <a:latin typeface="Times New Roman" panose="02020603050405020304" pitchFamily="18" charset="0"/>
                  <a:cs typeface="Times New Roman" panose="02020603050405020304" pitchFamily="18" charset="0"/>
                </a:rPr>
                <a:t> </a:t>
              </a:r>
              <a:r>
                <a:rPr lang="en-US" sz="2400" b="1" i="1" dirty="0" err="1" smtClean="0">
                  <a:solidFill>
                    <a:srgbClr val="0000FF"/>
                  </a:solidFill>
                  <a:latin typeface="Times New Roman" panose="02020603050405020304" pitchFamily="18" charset="0"/>
                  <a:cs typeface="Times New Roman" panose="02020603050405020304" pitchFamily="18" charset="0"/>
                </a:rPr>
                <a:t>tích</a:t>
              </a:r>
              <a:r>
                <a:rPr lang="en-US" sz="2400" b="1" i="1" dirty="0" smtClean="0">
                  <a:solidFill>
                    <a:srgbClr val="0000FF"/>
                  </a:solidFill>
                  <a:latin typeface="Times New Roman" panose="02020603050405020304" pitchFamily="18" charset="0"/>
                  <a:cs typeface="Times New Roman" panose="02020603050405020304" pitchFamily="18" charset="0"/>
                </a:rPr>
                <a:t>.</a:t>
              </a:r>
              <a:endParaRPr lang="en-US" sz="2400" b="1" i="1" dirty="0">
                <a:solidFill>
                  <a:srgbClr val="0000FF"/>
                </a:solidFill>
                <a:latin typeface="Times New Roman" panose="02020603050405020304" pitchFamily="18" charset="0"/>
                <a:cs typeface="Times New Roman" panose="02020603050405020304" pitchFamily="18" charset="0"/>
              </a:endParaRPr>
            </a:p>
          </p:txBody>
        </p:sp>
      </p:grpSp>
      <p:pic>
        <p:nvPicPr>
          <p:cNvPr id="24" name="y2mate.com -  Karaoke HD  Chị Ong Nâu Và Em Bé  Âm Nhạc Lớp 3  CD Chuẩn Bộ Giáo Dục">
            <a:hlinkClick r:id="" action="ppaction://media"/>
          </p:cNvPr>
          <p:cNvPicPr>
            <a:picLocks noChangeAspect="1"/>
          </p:cNvPicPr>
          <p:nvPr>
            <a:audioFile r:link="rId3"/>
            <p:extLst>
              <p:ext uri="{DAA4B4D4-6D71-4841-9C94-3DE7FCFB9230}">
                <p14:media xmlns:p14="http://schemas.microsoft.com/office/powerpoint/2010/main" r:embed="rId4">
                  <p14:trim st="54303" end="86431.8125"/>
                </p14:media>
              </p:ext>
            </p:extLst>
          </p:nvPr>
        </p:nvPicPr>
        <p:blipFill>
          <a:blip r:embed="rId18"/>
          <a:stretch>
            <a:fillRect/>
          </a:stretch>
        </p:blipFill>
        <p:spPr>
          <a:xfrm>
            <a:off x="584791" y="183482"/>
            <a:ext cx="609600" cy="609600"/>
          </a:xfrm>
          <a:prstGeom prst="rect">
            <a:avLst/>
          </a:prstGeom>
        </p:spPr>
      </p:pic>
      <p:pic>
        <p:nvPicPr>
          <p:cNvPr id="20" name="Picture 8" descr="bee biene abeille fun summer ete sommer insect spring printemps animal  animals animaux gif anime animated animation tube mignon, bee , biene ,  abeille , fun , summer , ete , sommer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724922" y="1940136"/>
            <a:ext cx="1810325" cy="2819821"/>
          </a:xfrm>
          <a:prstGeom prst="rect">
            <a:avLst/>
          </a:prstGeom>
          <a:noFill/>
          <a:extLst>
            <a:ext uri="{909E8E84-426E-40DD-AFC4-6F175D3DCCD1}">
              <a14:hiddenFill xmlns:a14="http://schemas.microsoft.com/office/drawing/2010/main">
                <a:solidFill>
                  <a:srgbClr val="FFFFFF"/>
                </a:solidFill>
              </a14:hiddenFill>
            </a:ext>
          </a:extLst>
        </p:spPr>
      </p:pic>
      <p:pic>
        <p:nvPicPr>
          <p:cNvPr id="2" name="Bản-ghi-Mới-7.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7793648" y="513542"/>
            <a:ext cx="609600" cy="609600"/>
          </a:xfrm>
          <a:prstGeom prst="rect">
            <a:avLst/>
          </a:prstGeom>
        </p:spPr>
      </p:pic>
      <p:pic>
        <p:nvPicPr>
          <p:cNvPr id="3" name="Bản-ghi-Mới-8.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124918" y="2146738"/>
            <a:ext cx="609600" cy="609600"/>
          </a:xfrm>
          <a:prstGeom prst="rect">
            <a:avLst/>
          </a:prstGeom>
        </p:spPr>
      </p:pic>
    </p:spTree>
    <p:extLst>
      <p:ext uri="{BB962C8B-B14F-4D97-AF65-F5344CB8AC3E}">
        <p14:creationId xmlns:p14="http://schemas.microsoft.com/office/powerpoint/2010/main" val="2934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078" fill="hold"/>
                                        <p:tgtEl>
                                          <p:spTgt spid="24"/>
                                        </p:tgtEl>
                                      </p:cBhvr>
                                    </p:cmd>
                                  </p:childTnLst>
                                </p:cTn>
                              </p:par>
                              <p:par>
                                <p:cTn id="14" presetID="42" presetClass="path" presetSubtype="0" accel="50000" decel="50000" fill="hold" nodeType="withEffect">
                                  <p:stCondLst>
                                    <p:cond delay="0"/>
                                  </p:stCondLst>
                                  <p:childTnLst>
                                    <p:animMotion origin="layout" path="M 4.79354E-7 7.40741E-7 L 0.21988 0.06042 " pathEditMode="relative" rAng="0" ptsTypes="AA">
                                      <p:cBhvr>
                                        <p:cTn id="15" dur="2000" fill="hold"/>
                                        <p:tgtEl>
                                          <p:spTgt spid="20"/>
                                        </p:tgtEl>
                                        <p:attrNameLst>
                                          <p:attrName>ppt_x</p:attrName>
                                          <p:attrName>ppt_y</p:attrName>
                                        </p:attrNameLst>
                                      </p:cBhvr>
                                      <p:rCtr x="10994" y="3009"/>
                                    </p:animMotion>
                                  </p:childTnLst>
                                </p:cTn>
                              </p:par>
                            </p:childTnLst>
                          </p:cTn>
                        </p:par>
                        <p:par>
                          <p:cTn id="16" fill="hold">
                            <p:stCondLst>
                              <p:cond delay="10078"/>
                            </p:stCondLst>
                            <p:childTnLst>
                              <p:par>
                                <p:cTn id="17" presetID="42" presetClass="path" presetSubtype="0" repeatCount="indefinite" autoRev="1" fill="hold" nodeType="afterEffect">
                                  <p:stCondLst>
                                    <p:cond delay="0"/>
                                  </p:stCondLst>
                                  <p:childTnLst>
                                    <p:animMotion origin="layout" path="M 0.19044 -0.23472 L 0.22431 0.05116 " pathEditMode="relative" rAng="0" ptsTypes="AA">
                                      <p:cBhvr>
                                        <p:cTn id="18" dur="2000" fill="hold"/>
                                        <p:tgtEl>
                                          <p:spTgt spid="20"/>
                                        </p:tgtEl>
                                        <p:attrNameLst>
                                          <p:attrName>ppt_x</p:attrName>
                                          <p:attrName>ppt_y</p:attrName>
                                        </p:attrNameLst>
                                      </p:cBhvr>
                                      <p:rCtr x="1693" y="14282"/>
                                    </p:animMotion>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023"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9"/>
                </p:tgtEl>
              </p:cMediaNode>
            </p:video>
            <p:audio>
              <p:cMediaNode vol="9091">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4314075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30"/>
  <p:tag name="ISPRING_SLIDE_ID_2" val="{51F40D31-A3FA-47F9-9F78-D8E6D2CF0B87}"/>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989"/>
  <p:tag name="ISPRING_SLIDE_ID_2" val="{705A4205-20FB-485D-A87A-87AC3ABE12D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951"/>
  <p:tag name="ISPRING_SLIDE_ID_2" val="{FD367AD1-322A-4F71-A742-87621A1FFE9A}"/>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0.718"/>
  <p:tag name="TIMING" val="|140.716|0.001"/>
  <p:tag name="ISPRING_SLIDE_ID_2" val="{16710591-577C-4F82-9630-B7C06F3CF6F7}"/>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0.718"/>
  <p:tag name="TIMING" val="|140.716|0.001"/>
  <p:tag name="ISPRING_SLIDE_ID_2" val="{16710591-577C-4F82-9630-B7C06F3CF6F7}"/>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246"/>
  <p:tag name="ISPRING_SLIDE_ID_2" val="{0C64E180-C3B2-429B-B7F1-237D00C982D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062"/>
  <p:tag name="ISPRING_SLIDE_ID_2" val="{9B34689D-2865-41DA-ABAA-FFEC9552580F}"/>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6520</TotalTime>
  <Words>1168</Words>
  <Application>Microsoft Office PowerPoint</Application>
  <PresentationFormat>Custom</PresentationFormat>
  <Paragraphs>484</Paragraphs>
  <Slides>52</Slides>
  <Notes>22</Notes>
  <HiddenSlides>0</HiddenSlides>
  <MMClips>35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2_Office Theme</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Vậy rừng Cúc Phương có diện tích là 222km2 </vt:lpstr>
      <vt:lpstr>Vậy diện tích rừng Cúc Phương là 222km2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đơn vị đo diện tích khác mà em biết.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Hieu</dc:creator>
  <cp:lastModifiedBy>Admin</cp:lastModifiedBy>
  <cp:revision>646</cp:revision>
  <dcterms:created xsi:type="dcterms:W3CDTF">2021-09-24T09:50:46Z</dcterms:created>
  <dcterms:modified xsi:type="dcterms:W3CDTF">2023-10-09T09:46:18Z</dcterms:modified>
</cp:coreProperties>
</file>