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handoutMasterIdLst>
    <p:handoutMasterId r:id="rId17"/>
  </p:handoutMasterIdLst>
  <p:sldIdLst>
    <p:sldId id="256" r:id="rId2"/>
    <p:sldId id="279" r:id="rId3"/>
    <p:sldId id="280" r:id="rId4"/>
    <p:sldId id="257" r:id="rId5"/>
    <p:sldId id="272" r:id="rId6"/>
    <p:sldId id="277" r:id="rId7"/>
    <p:sldId id="266" r:id="rId8"/>
    <p:sldId id="274" r:id="rId9"/>
    <p:sldId id="275" r:id="rId10"/>
    <p:sldId id="278" r:id="rId11"/>
    <p:sldId id="273" r:id="rId12"/>
    <p:sldId id="276" r:id="rId13"/>
    <p:sldId id="261" r:id="rId14"/>
    <p:sldId id="271" r:id="rId15"/>
  </p:sldIdLst>
  <p:sldSz cx="18288000" cy="10287000"/>
  <p:notesSz cx="6858000" cy="9144000"/>
  <p:embeddedFontLst>
    <p:embeddedFont>
      <p:font typeface="#9Slide02 Noi dung dai" panose="02000000000000000000" pitchFamily="2" charset="0"/>
      <p:regular r:id="rId18"/>
    </p:embeddedFont>
    <p:embeddedFont>
      <p:font typeface="#9Slide02 Tieu de dai" panose="02000000000000000000" pitchFamily="2" charset="0"/>
      <p:bold r:id="rId19"/>
    </p:embeddedFont>
    <p:embeddedFont>
      <p:font typeface="#9Slide07 Koni" pitchFamily="2" charset="0"/>
      <p:bold r:id="rId20"/>
    </p:embeddedFont>
    <p:embeddedFont>
      <p:font typeface="#9Slide07 SVNBango"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Handyman" panose="020B0604020202020204" charset="0"/>
      <p:regular r:id="rId26"/>
    </p:embeddedFont>
    <p:embeddedFont>
      <p:font typeface="Mango AC"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49C"/>
    <a:srgbClr val="B7E0ED"/>
    <a:srgbClr val="E4F0F4"/>
    <a:srgbClr val="EA6564"/>
    <a:srgbClr val="EA1880"/>
    <a:srgbClr val="EC9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71751" autoAdjust="0"/>
  </p:normalViewPr>
  <p:slideViewPr>
    <p:cSldViewPr>
      <p:cViewPr>
        <p:scale>
          <a:sx n="29" d="100"/>
          <a:sy n="29" d="100"/>
        </p:scale>
        <p:origin x="2222" y="93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9" d="100"/>
          <a:sy n="59" d="100"/>
        </p:scale>
        <p:origin x="329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780A71-E92A-4118-877F-129DF121C7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A2195F-F872-401A-9314-46333C3B6B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9A3AFA-6181-4CBC-84C9-1E26C8BE0336}" type="datetimeFigureOut">
              <a:rPr lang="en-US" smtClean="0"/>
              <a:t>8/25/2023</a:t>
            </a:fld>
            <a:endParaRPr lang="en-US"/>
          </a:p>
        </p:txBody>
      </p:sp>
      <p:sp>
        <p:nvSpPr>
          <p:cNvPr id="4" name="Footer Placeholder 3">
            <a:extLst>
              <a:ext uri="{FF2B5EF4-FFF2-40B4-BE49-F238E27FC236}">
                <a16:creationId xmlns:a16="http://schemas.microsoft.com/office/drawing/2014/main" id="{01FDCB03-4C3A-4389-90DE-D97EC02521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F9FE60-BF0A-497A-A391-E6B86964D8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71FC1A-F560-4417-A3DC-2A550E0C8B98}" type="slidenum">
              <a:rPr lang="en-US" smtClean="0"/>
              <a:t>‹#›</a:t>
            </a:fld>
            <a:endParaRPr lang="en-US"/>
          </a:p>
        </p:txBody>
      </p:sp>
    </p:spTree>
    <p:extLst>
      <p:ext uri="{BB962C8B-B14F-4D97-AF65-F5344CB8AC3E}">
        <p14:creationId xmlns:p14="http://schemas.microsoft.com/office/powerpoint/2010/main" val="3863915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83C9-331A-43A1-BAC6-B92592AE9ADB}"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40948-BA74-4734-9B57-952A4614F0A8}" type="slidenum">
              <a:rPr lang="en-US" smtClean="0"/>
              <a:t>‹#›</a:t>
            </a:fld>
            <a:endParaRPr lang="en-US"/>
          </a:p>
        </p:txBody>
      </p:sp>
    </p:spTree>
    <p:extLst>
      <p:ext uri="{BB962C8B-B14F-4D97-AF65-F5344CB8AC3E}">
        <p14:creationId xmlns:p14="http://schemas.microsoft.com/office/powerpoint/2010/main" val="306019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Khởi động: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 học sinh vận động và hát theo bài Năm ngón tay ngoan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Kết nối: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có NX gì về các nhân vật ngón tay trong bài hát?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giới thiệu bài, ghi bảng. </a:t>
            </a:r>
            <a:endParaRPr lang="en-US"/>
          </a:p>
        </p:txBody>
      </p:sp>
      <p:sp>
        <p:nvSpPr>
          <p:cNvPr id="4" name="Slide Number Placeholder 3"/>
          <p:cNvSpPr>
            <a:spLocks noGrp="1"/>
          </p:cNvSpPr>
          <p:nvPr>
            <p:ph type="sldNum" sz="quarter" idx="5"/>
          </p:nvPr>
        </p:nvSpPr>
        <p:spPr/>
        <p:txBody>
          <a:bodyPr/>
          <a:lstStyle/>
          <a:p>
            <a:fld id="{B4E40948-BA74-4734-9B57-952A4614F0A8}" type="slidenum">
              <a:rPr lang="en-US" smtClean="0"/>
              <a:t>5</a:t>
            </a:fld>
            <a:endParaRPr lang="en-US"/>
          </a:p>
        </p:txBody>
      </p:sp>
    </p:spTree>
    <p:extLst>
      <p:ext uri="{BB962C8B-B14F-4D97-AF65-F5344CB8AC3E}">
        <p14:creationId xmlns:p14="http://schemas.microsoft.com/office/powerpoint/2010/main" val="52076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 HĐ 1: Đọc một câu chuyện có nhân vật mang điểm nổi bật về ngoại hình hoặc tính cách,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HS đọc yêu cầu bài 1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kiểm tra việc chuẩn bị của HS: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Yêu cầu HS để sách/ truyện/ bài thơ đã tìm được trên bàn.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HS chia sẻ văn bản và cách tìm văn bản đọc mở rộng theo yêu cầu. </a:t>
            </a:r>
            <a:r>
              <a:rPr lang="en-US" sz="1800"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VD: Con có truyện Dế Men phiêu lưu kí tìm được trong thư viện trường. Con có truyện Cuộc phiêu lưu của Mít Đặc và các bạn bố mẹ mua cho. Con có truyện Tốt-tô-chan tìm được ở trên mạng,…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 GV nhận xét, khen ngợi HS chuẩn bị tốt.</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có thể phát cho HS chưa có, cho HS ra góc thư viện của lớp chọn/lấy, khuyến khích, động viên các em chuẩn bị đầy đủ.</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 GV yêu cầu HS tự đọc sách.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HS đọc cá nhân. </a:t>
            </a:r>
            <a:r>
              <a:rPr lang="vi-VN" sz="1800">
                <a:effectLst/>
                <a:latin typeface="Calibri" panose="020F0502020204030204" pitchFamily="34" charset="0"/>
                <a:ea typeface="Calibri" panose="020F0502020204030204" pitchFamily="34" charset="0"/>
                <a:cs typeface="Times New Roman" panose="02020603050405020304" pitchFamily="18" charset="0"/>
              </a:rPr>
              <a:t>HS đọc </a:t>
            </a:r>
            <a:r>
              <a:rPr lang="en-US" sz="1800">
                <a:effectLst/>
                <a:latin typeface="Calibri" panose="020F0502020204030204" pitchFamily="34" charset="0"/>
                <a:ea typeface="Calibri" panose="020F0502020204030204" pitchFamily="34" charset="0"/>
                <a:cs typeface="Times New Roman" panose="02020603050405020304" pitchFamily="18" charset="0"/>
              </a:rPr>
              <a:t>tốt có thể trao đổi sách truyện với bạn (trong bàn/ nhóm)</a:t>
            </a:r>
            <a:r>
              <a:rPr lang="vi-VN" sz="1800">
                <a:effectLst/>
                <a:latin typeface="Calibri" panose="020F0502020204030204" pitchFamily="34" charset="0"/>
                <a:ea typeface="Calibri" panose="020F0502020204030204" pitchFamily="34" charset="0"/>
                <a:cs typeface="Times New Roman" panose="02020603050405020304" pitchFamily="18" charset="0"/>
              </a:rPr>
              <a:t> và </a:t>
            </a:r>
            <a:r>
              <a:rPr lang="en-US" sz="1800">
                <a:effectLst/>
                <a:latin typeface="Calibri" panose="020F0502020204030204" pitchFamily="34" charset="0"/>
                <a:ea typeface="Calibri" panose="020F0502020204030204" pitchFamily="34" charset="0"/>
                <a:cs typeface="Times New Roman" panose="02020603050405020304" pitchFamily="18" charset="0"/>
              </a:rPr>
              <a:t>lưu ý </a:t>
            </a:r>
            <a:r>
              <a:rPr lang="vi-VN" sz="1800">
                <a:effectLst/>
                <a:latin typeface="Calibri" panose="020F0502020204030204" pitchFamily="34" charset="0"/>
                <a:ea typeface="Calibri" panose="020F0502020204030204" pitchFamily="34" charset="0"/>
                <a:cs typeface="Times New Roman" panose="02020603050405020304" pitchFamily="18" charset="0"/>
              </a:rPr>
              <a:t>giữ trật tự</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a:effectLst/>
                <a:latin typeface="Calibri" panose="020F0502020204030204" pitchFamily="34" charset="0"/>
                <a:ea typeface="Calibri" panose="020F0502020204030204" pitchFamily="34" charset="0"/>
                <a:cs typeface="Times New Roman" panose="02020603050405020304" pitchFamily="18" charset="0"/>
              </a:rPr>
              <a:t>- GV mời 1,2 HS đọc câu chuyện của mình trước lớp để cả lớp cùng nghe.</a:t>
            </a:r>
            <a:endParaRPr lang="en-US"/>
          </a:p>
        </p:txBody>
      </p:sp>
      <p:sp>
        <p:nvSpPr>
          <p:cNvPr id="4" name="Slide Number Placeholder 3"/>
          <p:cNvSpPr>
            <a:spLocks noGrp="1"/>
          </p:cNvSpPr>
          <p:nvPr>
            <p:ph type="sldNum" sz="quarter" idx="5"/>
          </p:nvPr>
        </p:nvSpPr>
        <p:spPr/>
        <p:txBody>
          <a:bodyPr/>
          <a:lstStyle/>
          <a:p>
            <a:fld id="{B4E40948-BA74-4734-9B57-952A4614F0A8}" type="slidenum">
              <a:rPr lang="en-US" smtClean="0"/>
              <a:t>7</a:t>
            </a:fld>
            <a:endParaRPr lang="en-US"/>
          </a:p>
        </p:txBody>
      </p:sp>
    </p:spTree>
    <p:extLst>
      <p:ext uri="{BB962C8B-B14F-4D97-AF65-F5344CB8AC3E}">
        <p14:creationId xmlns:p14="http://schemas.microsoft.com/office/powerpoint/2010/main" val="194906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HS đọc yêu cầu bài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- 1-2 HS đọc nội dung mẫu phiếu đọc sách</a:t>
            </a: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yêu cầu HS hoàn thành phiếu đọc sách vào VBT TV trong thời gian 3 phút</a:t>
            </a: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HS chia sẻ câu chuyện em đã đọc được và nội dung em đã ghi Phiếu đọc sách theo cặp/ nhóm</a:t>
            </a:r>
          </a:p>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đi quan sát, giúp đỡ HS những vấn đề các em chưa hiểu và gợi mở HS </a:t>
            </a:r>
            <a:r>
              <a:rPr lang="en-US" sz="1800">
                <a:effectLst/>
                <a:latin typeface="Calibri" panose="020F0502020204030204" pitchFamily="34" charset="0"/>
                <a:ea typeface="Calibri" panose="020F0502020204030204" pitchFamily="34" charset="0"/>
                <a:cs typeface="Times New Roman" panose="02020603050405020304" pitchFamily="18" charset="0"/>
              </a:rPr>
              <a:t>nói theo phiếu đọc sách hoặc ấn tượng của mình về các nhân vật,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nội dung,</a:t>
            </a:r>
            <a:r>
              <a:rPr lang="en-US" sz="1800">
                <a:effectLst/>
                <a:latin typeface="Calibri" panose="020F0502020204030204" pitchFamily="34" charset="0"/>
                <a:ea typeface="Calibri" panose="020F0502020204030204" pitchFamily="34" charset="0"/>
                <a:cs typeface="Times New Roman" panose="02020603050405020304" pitchFamily="18" charset="0"/>
              </a:rPr>
              <a:t> ý nghĩa câu chuyện</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 đọc.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mời đại diện 1 – 2 HS chia sẻ nội dung đã ghi trong Phiếu đọc sách. </a:t>
            </a:r>
          </a:p>
          <a:p>
            <a:r>
              <a:rPr lang="en-US" sz="1800" kern="0">
                <a:effectLst/>
                <a:latin typeface="Calibri" panose="020F0502020204030204" pitchFamily="34" charset="0"/>
                <a:ea typeface="Calibri" panose="020F0502020204030204" pitchFamily="34" charset="0"/>
                <a:cs typeface="Times New Roman" panose="02020603050405020304" pitchFamily="18" charset="0"/>
              </a:rPr>
              <a:t>- GV nhận xét.</a:t>
            </a:r>
            <a:endParaRPr lang="en-US"/>
          </a:p>
        </p:txBody>
      </p:sp>
      <p:sp>
        <p:nvSpPr>
          <p:cNvPr id="4" name="Slide Number Placeholder 3"/>
          <p:cNvSpPr>
            <a:spLocks noGrp="1"/>
          </p:cNvSpPr>
          <p:nvPr>
            <p:ph type="sldNum" sz="quarter" idx="5"/>
          </p:nvPr>
        </p:nvSpPr>
        <p:spPr/>
        <p:txBody>
          <a:bodyPr/>
          <a:lstStyle/>
          <a:p>
            <a:fld id="{B4E40948-BA74-4734-9B57-952A4614F0A8}" type="slidenum">
              <a:rPr lang="en-US" smtClean="0"/>
              <a:t>8</a:t>
            </a:fld>
            <a:endParaRPr lang="en-US"/>
          </a:p>
        </p:txBody>
      </p:sp>
    </p:spTree>
    <p:extLst>
      <p:ext uri="{BB962C8B-B14F-4D97-AF65-F5344CB8AC3E}">
        <p14:creationId xmlns:p14="http://schemas.microsoft.com/office/powerpoint/2010/main" val="102816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30000"/>
              </a:lnSpc>
              <a:spcBef>
                <a:spcPts val="0"/>
              </a:spcBef>
              <a:spcAft>
                <a:spcPts val="0"/>
              </a:spcAft>
              <a:tabLst>
                <a:tab pos="1190625" algn="l"/>
              </a:tabLs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HS đọc yêu cầu bài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tổ chức cho HS trao đổi theo nhóm</a:t>
            </a:r>
          </a:p>
          <a:p>
            <a:pPr marL="0" marR="0" algn="just">
              <a:lnSpc>
                <a:spcPct val="130000"/>
              </a:lnSpc>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a:t>
            </a:r>
            <a:r>
              <a:rPr lang="en-US"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GV có thể gợi ý HS nội dung trao đổi: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Nhân vật chính trong truyện là ai? Nhân vật này có </a:t>
            </a:r>
            <a:r>
              <a:rPr lang="vi-VN"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đặc điểm </a:t>
            </a:r>
            <a:r>
              <a:rPr lang="en-US"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 nổi bật?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Nội dung câu chuyện nói về điều gì? Em thấy câu chuyện thú vị ở chi tiết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Đọc 1 đoạn mình thích và nêu lí do v</a:t>
            </a:r>
            <a:r>
              <a:rPr lang="vi-VN" sz="18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ì sao em lại thích đoạn, chi tiết đó?</a:t>
            </a:r>
            <a:r>
              <a:rPr lang="en-US" sz="1800" i="1">
                <a:effectLst/>
                <a:latin typeface="Calibri" panose="020F0502020204030204" pitchFamily="34"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mời đại diện 1 – 2 HS chia sẻ về câu chuyện, tác giả cuốn sách trước lớp.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Khuyến khích HS dưới lớp đặt câu hỏi thêm cho các bạn về bài thơ/ câu chuyện bạn chia sẻ (ví dụ đoạn yêu thích, chi tiết yêu thích, nhân vật yêu thích, lí do vì sao lại yêu thích,…)  </a:t>
            </a: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VD: </a:t>
            </a: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HS1: Cuộc phiêu lưu của Mít Đặc và các bạn con đã mượn của thư viện nhà trường. Câu chuyện nói về cậu bé Mít Đặc ham hiểu biết nhưng lại lười nghĩ, thiếu kiên trì. Biết Tuốt thông minh hiểu nhiều, chín chắn và cùng các nhân vật khác. Mỗi người một tính cách, một vẻ đáng yêu riêng. Trong câu chuyện có 1 đoạn nói về bạn Mít Đặc mà tớ rất thích, đoạn đó như sau (HS đọc đoạn mình yêu thích). Các cậu có cảm nhận gì về bạn Mít Đặc?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HS khác trả lời, trao đổi, hỏi thêm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 2: Đây là câu chuyện Tôi là Bê tô của nhà văn Nguyễn Nhật Ánh. Tớ là một cậu bé rất thích động vật. Khi mẹ tặng cho tớ cuốn sách có câu chuyện này, ngay lập tức tớ đã yêu thích nó. Câu chuyện là những dòng kí ức của chú chó Bê tô cùng bạn Bi nô. Cả hai sống với cô chủ Ni và một người bạn khác Lai-ca. Tuy ngoại hình và tính cách đều khác biệt: Laica nghịch ngợm, Bi nô thấu hiểu, Bê Tô nghich ngợm nhưng rất đáng yêu.. Qua câu chuyện, tớ thấy được tình bạn rất đáng quý của những chú cún. ? Các bạn đã từng nghe câu chuyện này chưa? Các bạn có yêu động vật giống như tớ không?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HS khác trả lời, trao đổi, hỏi thêm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Khai thác: GV tùy vào bài thơ/câu chuyện của HS để hỏi thêm, giáo dục HS) VD: Để có tình bạn đáng quý như những ng bạn của Bê tô như vậy, chúng ta cần làm gì?</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kern="0">
                <a:effectLst/>
                <a:latin typeface="Calibri" panose="020F0502020204030204" pitchFamily="34" charset="0"/>
                <a:ea typeface="Calibri" panose="020F0502020204030204" pitchFamily="34" charset="0"/>
                <a:cs typeface="Times New Roman" panose="02020603050405020304" pitchFamily="18" charset="0"/>
              </a:rPr>
              <a:t>- GV nhận xét, tuyên dương: Qua phần trao đổi trước lớp, cô thấy các con đã có ý thức sưu tầm các câu chuyện, rồi đọc truyện và hiểu được nội dung, rút ra bài học cho bản thân. Cô khen cả lớp mình. Giờ ra chơi, các con hãy trao đổi sách cho nhau để đọc thêm những câu chuyện thú vị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4E40948-BA74-4734-9B57-952A4614F0A8}" type="slidenum">
              <a:rPr lang="en-US" smtClean="0"/>
              <a:t>9</a:t>
            </a:fld>
            <a:endParaRPr lang="en-US"/>
          </a:p>
        </p:txBody>
      </p:sp>
    </p:spTree>
    <p:extLst>
      <p:ext uri="{BB962C8B-B14F-4D97-AF65-F5344CB8AC3E}">
        <p14:creationId xmlns:p14="http://schemas.microsoft.com/office/powerpoint/2010/main" val="185268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mời 1 HS nêu yêu cầu </a:t>
            </a: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Các con hãy sử dụng từ điển Thành ngữ, tục ngữ hoặc vận dụng hiểu biết của mình để tìm cho cô một số thành ngữ nói về con người và trao đổi trong nhóm về ý nghĩa của mỗi câu </a:t>
            </a: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GV mời đại diện 1 – 2 HS báo cáo kết quả.</a:t>
            </a: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VD: 	1.  Ăn quả nhớ kẻ trồng cây: Chỉ lòng biết ơn, khi ăn được quả ngọt phải nhớ người trồng trọt, chăm sóc.</a:t>
            </a:r>
            <a:r>
              <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Cái nết đánh chết cái đẹp: Nói về nhan sắc và đức hạnh, đức hạnh quan trọng hơn nhan sắc.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 Cha mẹ sinh con, trời sinh tính: Thể xác do cha mẹ ban cho nhưng tánh nết cha mẹ không quyết định được.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 GV nhận xét, khen ngợi HS tìm đúng. Mỗi câu thành ngữ, tục ngữ là một lời ngợi ca hoặc khuyên răn con người bởi con người là vốn quý nhất. Chúng mình cần làm việc tốt, rèn luyện bản thân để được nhiều người yêu quý.</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Về nhà các con hãy tìm thêm một số thành ngữ chỉ con người và trao đổi với người thân về ý nghĩa thành ngữ đó và ghi vào sổ tay.</a:t>
            </a:r>
          </a:p>
          <a:p>
            <a:r>
              <a:rPr lang="en-US" sz="1800" kern="0">
                <a:effectLst/>
                <a:latin typeface="Calibri" panose="020F0502020204030204" pitchFamily="34" charset="0"/>
                <a:ea typeface="Calibri" panose="020F0502020204030204" pitchFamily="34" charset="0"/>
                <a:cs typeface="Times New Roman" panose="02020603050405020304" pitchFamily="18" charset="0"/>
              </a:rPr>
              <a:t>- GV nhận xét tiết học, dặn HS chuẩn bị bài sau.</a:t>
            </a:r>
            <a:endParaRPr lang="en-US"/>
          </a:p>
        </p:txBody>
      </p:sp>
      <p:sp>
        <p:nvSpPr>
          <p:cNvPr id="4" name="Slide Number Placeholder 3"/>
          <p:cNvSpPr>
            <a:spLocks noGrp="1"/>
          </p:cNvSpPr>
          <p:nvPr>
            <p:ph type="sldNum" sz="quarter" idx="5"/>
          </p:nvPr>
        </p:nvSpPr>
        <p:spPr/>
        <p:txBody>
          <a:bodyPr/>
          <a:lstStyle/>
          <a:p>
            <a:fld id="{B4E40948-BA74-4734-9B57-952A4614F0A8}" type="slidenum">
              <a:rPr lang="en-US" smtClean="0"/>
              <a:t>10</a:t>
            </a:fld>
            <a:endParaRPr lang="en-US"/>
          </a:p>
        </p:txBody>
      </p:sp>
    </p:spTree>
    <p:extLst>
      <p:ext uri="{BB962C8B-B14F-4D97-AF65-F5344CB8AC3E}">
        <p14:creationId xmlns:p14="http://schemas.microsoft.com/office/powerpoint/2010/main" val="349330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6351C37-E421-4661-B972-5BCD23303AFD}"/>
              </a:ext>
            </a:extLst>
          </p:cNvPr>
          <p:cNvSpPr/>
          <p:nvPr userDrawn="1"/>
        </p:nvSpPr>
        <p:spPr>
          <a:xfrm>
            <a:off x="-10886" y="0"/>
            <a:ext cx="18287999" cy="10287000"/>
          </a:xfrm>
          <a:custGeom>
            <a:avLst/>
            <a:gdLst>
              <a:gd name="connsiteX0" fmla="*/ 887216 w 18287999"/>
              <a:gd name="connsiteY0" fmla="*/ 457200 h 10287000"/>
              <a:gd name="connsiteX1" fmla="*/ 533400 w 18287999"/>
              <a:gd name="connsiteY1" fmla="*/ 811016 h 10287000"/>
              <a:gd name="connsiteX2" fmla="*/ 533400 w 18287999"/>
              <a:gd name="connsiteY2" fmla="*/ 9475984 h 10287000"/>
              <a:gd name="connsiteX3" fmla="*/ 887216 w 18287999"/>
              <a:gd name="connsiteY3" fmla="*/ 9829800 h 10287000"/>
              <a:gd name="connsiteX4" fmla="*/ 17400783 w 18287999"/>
              <a:gd name="connsiteY4" fmla="*/ 9829800 h 10287000"/>
              <a:gd name="connsiteX5" fmla="*/ 17754599 w 18287999"/>
              <a:gd name="connsiteY5" fmla="*/ 9475984 h 10287000"/>
              <a:gd name="connsiteX6" fmla="*/ 17754599 w 18287999"/>
              <a:gd name="connsiteY6" fmla="*/ 811016 h 10287000"/>
              <a:gd name="connsiteX7" fmla="*/ 17400783 w 18287999"/>
              <a:gd name="connsiteY7" fmla="*/ 457200 h 10287000"/>
              <a:gd name="connsiteX8" fmla="*/ 0 w 18287999"/>
              <a:gd name="connsiteY8" fmla="*/ 0 h 10287000"/>
              <a:gd name="connsiteX9" fmla="*/ 18287999 w 18287999"/>
              <a:gd name="connsiteY9" fmla="*/ 0 h 10287000"/>
              <a:gd name="connsiteX10" fmla="*/ 18287999 w 18287999"/>
              <a:gd name="connsiteY10" fmla="*/ 10287000 h 10287000"/>
              <a:gd name="connsiteX11" fmla="*/ 0 w 18287999"/>
              <a:gd name="connsiteY11"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7999" h="10287000">
                <a:moveTo>
                  <a:pt x="887216" y="457200"/>
                </a:moveTo>
                <a:cubicBezTo>
                  <a:pt x="691808" y="457200"/>
                  <a:pt x="533400" y="615609"/>
                  <a:pt x="533400" y="811016"/>
                </a:cubicBezTo>
                <a:lnTo>
                  <a:pt x="533400" y="9475984"/>
                </a:lnTo>
                <a:cubicBezTo>
                  <a:pt x="533400" y="9671391"/>
                  <a:pt x="691808" y="9829800"/>
                  <a:pt x="887216" y="9829800"/>
                </a:cubicBezTo>
                <a:lnTo>
                  <a:pt x="17400783" y="9829800"/>
                </a:lnTo>
                <a:cubicBezTo>
                  <a:pt x="17596191" y="9829800"/>
                  <a:pt x="17754599" y="9671391"/>
                  <a:pt x="17754599" y="9475984"/>
                </a:cubicBezTo>
                <a:lnTo>
                  <a:pt x="17754599" y="811016"/>
                </a:lnTo>
                <a:cubicBezTo>
                  <a:pt x="17754599" y="615609"/>
                  <a:pt x="17596191" y="457200"/>
                  <a:pt x="17400783" y="457200"/>
                </a:cubicBezTo>
                <a:close/>
                <a:moveTo>
                  <a:pt x="0" y="0"/>
                </a:moveTo>
                <a:lnTo>
                  <a:pt x="18287999" y="0"/>
                </a:lnTo>
                <a:lnTo>
                  <a:pt x="18287999" y="10287000"/>
                </a:lnTo>
                <a:lnTo>
                  <a:pt x="0" y="10287000"/>
                </a:lnTo>
                <a:close/>
              </a:path>
            </a:pathLst>
          </a:custGeom>
          <a:solidFill>
            <a:srgbClr val="B7E0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B27889E3-0411-4EC9-9DDC-04FD74AF556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0" name="TextBox 9">
            <a:extLst>
              <a:ext uri="{FF2B5EF4-FFF2-40B4-BE49-F238E27FC236}">
                <a16:creationId xmlns:a16="http://schemas.microsoft.com/office/drawing/2014/main" id="{586390A3-F9A0-4728-9832-39940930FFC0}"/>
              </a:ext>
            </a:extLst>
          </p:cNvPr>
          <p:cNvSpPr txBox="1"/>
          <p:nvPr userDrawn="1"/>
        </p:nvSpPr>
        <p:spPr>
          <a:xfrm>
            <a:off x="3352800" y="-1789332"/>
            <a:ext cx="3025187" cy="646331"/>
          </a:xfrm>
          <a:prstGeom prst="rect">
            <a:avLst/>
          </a:prstGeom>
          <a:noFill/>
        </p:spPr>
        <p:txBody>
          <a:bodyPr wrap="none">
            <a:spAutoFit/>
          </a:bodyPr>
          <a:lstStyle/>
          <a:p>
            <a:r>
              <a:rPr lang="en-US" sz="3600">
                <a:solidFill>
                  <a:schemeClr val="bg1">
                    <a:lumMod val="65000"/>
                  </a:schemeClr>
                </a:solidFill>
              </a:rPr>
              <a:t>Bùi Thúy Hạnh:</a:t>
            </a:r>
          </a:p>
        </p:txBody>
      </p:sp>
      <p:sp>
        <p:nvSpPr>
          <p:cNvPr id="11" name="TextBox 10">
            <a:extLst>
              <a:ext uri="{FF2B5EF4-FFF2-40B4-BE49-F238E27FC236}">
                <a16:creationId xmlns:a16="http://schemas.microsoft.com/office/drawing/2014/main" id="{F6CB58E2-09D8-4983-80E2-6161531FDF60}"/>
              </a:ext>
            </a:extLst>
          </p:cNvPr>
          <p:cNvSpPr txBox="1"/>
          <p:nvPr userDrawn="1"/>
        </p:nvSpPr>
        <p:spPr>
          <a:xfrm rot="16200000">
            <a:off x="-4724063" y="5524163"/>
            <a:ext cx="7688323" cy="830997"/>
          </a:xfrm>
          <a:prstGeom prst="rect">
            <a:avLst/>
          </a:prstGeom>
          <a:noFill/>
        </p:spPr>
        <p:txBody>
          <a:bodyPr wrap="none">
            <a:spAutoFit/>
          </a:bodyPr>
          <a:lstStyle/>
          <a:p>
            <a:r>
              <a:rPr lang="en-US" sz="4800">
                <a:solidFill>
                  <a:schemeClr val="bg1">
                    <a:lumMod val="65000"/>
                  </a:schemeClr>
                </a:solidFill>
              </a:rPr>
              <a:t>Bùi Thúy Hạnh - 038 993 7582</a:t>
            </a:r>
          </a:p>
        </p:txBody>
      </p:sp>
      <p:pic>
        <p:nvPicPr>
          <p:cNvPr id="12" name="Picture 11">
            <a:extLst>
              <a:ext uri="{FF2B5EF4-FFF2-40B4-BE49-F238E27FC236}">
                <a16:creationId xmlns:a16="http://schemas.microsoft.com/office/drawing/2014/main" id="{1E9A027A-DE3B-4B37-908D-6B2385BF9B92}"/>
              </a:ext>
            </a:extLst>
          </p:cNvPr>
          <p:cNvPicPr>
            <a:picLocks noChangeAspect="1"/>
          </p:cNvPicPr>
          <p:nvPr userDrawn="1"/>
        </p:nvPicPr>
        <p:blipFill>
          <a:blip r:embed="rId13"/>
          <a:stretch>
            <a:fillRect/>
          </a:stretch>
        </p:blipFill>
        <p:spPr>
          <a:xfrm>
            <a:off x="18728956" y="6000750"/>
            <a:ext cx="4286250" cy="4286250"/>
          </a:xfrm>
          <a:prstGeom prst="rect">
            <a:avLst/>
          </a:prstGeom>
        </p:spPr>
      </p:pic>
      <p:sp>
        <p:nvSpPr>
          <p:cNvPr id="13" name="TextBox 12">
            <a:extLst>
              <a:ext uri="{FF2B5EF4-FFF2-40B4-BE49-F238E27FC236}">
                <a16:creationId xmlns:a16="http://schemas.microsoft.com/office/drawing/2014/main" id="{E57A3878-CDAA-4980-BAB3-6A0381181B75}"/>
              </a:ext>
            </a:extLst>
          </p:cNvPr>
          <p:cNvSpPr txBox="1"/>
          <p:nvPr userDrawn="1"/>
        </p:nvSpPr>
        <p:spPr>
          <a:xfrm>
            <a:off x="19043281" y="3314700"/>
            <a:ext cx="3657600" cy="2308324"/>
          </a:xfrm>
          <a:prstGeom prst="rect">
            <a:avLst/>
          </a:prstGeom>
          <a:noFill/>
        </p:spPr>
        <p:txBody>
          <a:bodyPr wrap="square">
            <a:spAutoFit/>
          </a:bodyPr>
          <a:lstStyle/>
          <a:p>
            <a:pPr algn="ctr"/>
            <a:r>
              <a:rPr lang="en-US" sz="3600">
                <a:solidFill>
                  <a:schemeClr val="bg1">
                    <a:lumMod val="50000"/>
                  </a:schemeClr>
                </a:solidFill>
              </a:rPr>
              <a:t>Quét mã QR theo dõi Facebook để nhận powerpoint đẹp nhé thầy cô!</a:t>
            </a:r>
          </a:p>
        </p:txBody>
      </p:sp>
      <p:sp>
        <p:nvSpPr>
          <p:cNvPr id="14" name="TextBox 13">
            <a:extLst>
              <a:ext uri="{FF2B5EF4-FFF2-40B4-BE49-F238E27FC236}">
                <a16:creationId xmlns:a16="http://schemas.microsoft.com/office/drawing/2014/main" id="{69BB9BB8-D2AD-4700-BB5C-71E1FDFBB0F5}"/>
              </a:ext>
            </a:extLst>
          </p:cNvPr>
          <p:cNvSpPr txBox="1"/>
          <p:nvPr userDrawn="1"/>
        </p:nvSpPr>
        <p:spPr>
          <a:xfrm>
            <a:off x="3352800" y="16480521"/>
            <a:ext cx="3025187" cy="646331"/>
          </a:xfrm>
          <a:prstGeom prst="rect">
            <a:avLst/>
          </a:prstGeom>
          <a:noFill/>
        </p:spPr>
        <p:txBody>
          <a:bodyPr wrap="none">
            <a:spAutoFit/>
          </a:bodyPr>
          <a:lstStyle/>
          <a:p>
            <a:r>
              <a:rPr lang="en-US" sz="3600">
                <a:solidFill>
                  <a:schemeClr val="bg1">
                    <a:lumMod val="65000"/>
                  </a:schemeClr>
                </a:solidFill>
              </a:rPr>
              <a:t>Bùi Thúy Hạnh:</a:t>
            </a:r>
          </a:p>
        </p:txBody>
      </p:sp>
      <p:sp>
        <p:nvSpPr>
          <p:cNvPr id="15" name="TextBox 14">
            <a:extLst>
              <a:ext uri="{FF2B5EF4-FFF2-40B4-BE49-F238E27FC236}">
                <a16:creationId xmlns:a16="http://schemas.microsoft.com/office/drawing/2014/main" id="{F94F8104-0613-4C61-AC64-AE095244128A}"/>
              </a:ext>
            </a:extLst>
          </p:cNvPr>
          <p:cNvSpPr txBox="1"/>
          <p:nvPr userDrawn="1"/>
        </p:nvSpPr>
        <p:spPr>
          <a:xfrm>
            <a:off x="6553200" y="-1789333"/>
            <a:ext cx="8776698" cy="646331"/>
          </a:xfrm>
          <a:prstGeom prst="rect">
            <a:avLst/>
          </a:prstGeom>
          <a:noFill/>
        </p:spPr>
        <p:txBody>
          <a:bodyPr wrap="none">
            <a:spAutoFit/>
          </a:bodyPr>
          <a:lstStyle/>
          <a:p>
            <a:r>
              <a:rPr lang="en-US" sz="3600">
                <a:solidFill>
                  <a:schemeClr val="bg1">
                    <a:lumMod val="65000"/>
                  </a:schemeClr>
                </a:solidFill>
              </a:rPr>
              <a:t>https://www.facebook.com/buithuyhanh994/</a:t>
            </a:r>
          </a:p>
        </p:txBody>
      </p:sp>
      <p:sp>
        <p:nvSpPr>
          <p:cNvPr id="16" name="TextBox 15">
            <a:extLst>
              <a:ext uri="{FF2B5EF4-FFF2-40B4-BE49-F238E27FC236}">
                <a16:creationId xmlns:a16="http://schemas.microsoft.com/office/drawing/2014/main" id="{A7647EF8-E2FE-4649-8855-017C0D444FE6}"/>
              </a:ext>
            </a:extLst>
          </p:cNvPr>
          <p:cNvSpPr txBox="1"/>
          <p:nvPr userDrawn="1"/>
        </p:nvSpPr>
        <p:spPr>
          <a:xfrm>
            <a:off x="6553200" y="16480520"/>
            <a:ext cx="8776698" cy="646331"/>
          </a:xfrm>
          <a:prstGeom prst="rect">
            <a:avLst/>
          </a:prstGeom>
          <a:noFill/>
        </p:spPr>
        <p:txBody>
          <a:bodyPr wrap="none">
            <a:spAutoFit/>
          </a:bodyPr>
          <a:lstStyle/>
          <a:p>
            <a:r>
              <a:rPr lang="en-US" sz="3600">
                <a:solidFill>
                  <a:schemeClr val="bg1">
                    <a:lumMod val="65000"/>
                  </a:schemeClr>
                </a:solidFill>
              </a:rPr>
              <a:t>https://www.facebook.com/buithuyhanh994/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svg"/><Relationship Id="rId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9.svg"/><Relationship Id="rId3" Type="http://schemas.openxmlformats.org/officeDocument/2006/relationships/image" Target="../media/image3.sv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2.png"/><Relationship Id="rId26" Type="http://schemas.openxmlformats.org/officeDocument/2006/relationships/image" Target="../media/image48.png"/><Relationship Id="rId39" Type="http://schemas.openxmlformats.org/officeDocument/2006/relationships/image" Target="../media/image5.svg"/><Relationship Id="rId3" Type="http://schemas.openxmlformats.org/officeDocument/2006/relationships/image" Target="../media/image35.svg"/><Relationship Id="rId21" Type="http://schemas.openxmlformats.org/officeDocument/2006/relationships/image" Target="../media/image45.svg"/><Relationship Id="rId34" Type="http://schemas.openxmlformats.org/officeDocument/2006/relationships/image" Target="../media/image54.png"/><Relationship Id="rId42" Type="http://schemas.openxmlformats.org/officeDocument/2006/relationships/image" Target="../media/image27.png"/><Relationship Id="rId47" Type="http://schemas.openxmlformats.org/officeDocument/2006/relationships/image" Target="../media/image63.svg"/><Relationship Id="rId50" Type="http://schemas.openxmlformats.org/officeDocument/2006/relationships/image" Target="../media/image14.png"/><Relationship Id="rId7" Type="http://schemas.openxmlformats.org/officeDocument/2006/relationships/image" Target="../media/image37.svg"/><Relationship Id="rId12" Type="http://schemas.openxmlformats.org/officeDocument/2006/relationships/image" Target="../media/image10.png"/><Relationship Id="rId17" Type="http://schemas.openxmlformats.org/officeDocument/2006/relationships/image" Target="../media/image43.svg"/><Relationship Id="rId25" Type="http://schemas.openxmlformats.org/officeDocument/2006/relationships/image" Target="../media/image17.svg"/><Relationship Id="rId33" Type="http://schemas.openxmlformats.org/officeDocument/2006/relationships/image" Target="../media/image19.svg"/><Relationship Id="rId38" Type="http://schemas.openxmlformats.org/officeDocument/2006/relationships/image" Target="../media/image4.png"/><Relationship Id="rId46" Type="http://schemas.openxmlformats.org/officeDocument/2006/relationships/image" Target="../media/image62.png"/><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44.png"/><Relationship Id="rId29" Type="http://schemas.openxmlformats.org/officeDocument/2006/relationships/image" Target="../media/image51.svg"/><Relationship Id="rId41"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16.png"/><Relationship Id="rId32" Type="http://schemas.openxmlformats.org/officeDocument/2006/relationships/image" Target="../media/image18.png"/><Relationship Id="rId37" Type="http://schemas.openxmlformats.org/officeDocument/2006/relationships/image" Target="../media/image57.svg"/><Relationship Id="rId40" Type="http://schemas.openxmlformats.org/officeDocument/2006/relationships/image" Target="../media/image58.png"/><Relationship Id="rId45" Type="http://schemas.openxmlformats.org/officeDocument/2006/relationships/image" Target="../media/image61.svg"/><Relationship Id="rId53" Type="http://schemas.openxmlformats.org/officeDocument/2006/relationships/image" Target="../media/image67.svg"/><Relationship Id="rId5" Type="http://schemas.openxmlformats.org/officeDocument/2006/relationships/image" Target="../media/image9.svg"/><Relationship Id="rId15" Type="http://schemas.openxmlformats.org/officeDocument/2006/relationships/image" Target="../media/image13.svg"/><Relationship Id="rId23" Type="http://schemas.openxmlformats.org/officeDocument/2006/relationships/image" Target="../media/image47.svg"/><Relationship Id="rId28" Type="http://schemas.openxmlformats.org/officeDocument/2006/relationships/image" Target="../media/image50.png"/><Relationship Id="rId36" Type="http://schemas.openxmlformats.org/officeDocument/2006/relationships/image" Target="../media/image56.png"/><Relationship Id="rId49" Type="http://schemas.openxmlformats.org/officeDocument/2006/relationships/image" Target="../media/image65.svg"/><Relationship Id="rId10" Type="http://schemas.openxmlformats.org/officeDocument/2006/relationships/image" Target="../media/image40.png"/><Relationship Id="rId19" Type="http://schemas.openxmlformats.org/officeDocument/2006/relationships/image" Target="../media/image33.svg"/><Relationship Id="rId31" Type="http://schemas.openxmlformats.org/officeDocument/2006/relationships/image" Target="../media/image53.svg"/><Relationship Id="rId44" Type="http://schemas.openxmlformats.org/officeDocument/2006/relationships/image" Target="../media/image60.png"/><Relationship Id="rId52"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39.svg"/><Relationship Id="rId14" Type="http://schemas.openxmlformats.org/officeDocument/2006/relationships/image" Target="../media/image12.png"/><Relationship Id="rId22" Type="http://schemas.openxmlformats.org/officeDocument/2006/relationships/image" Target="../media/image46.png"/><Relationship Id="rId27" Type="http://schemas.openxmlformats.org/officeDocument/2006/relationships/image" Target="../media/image49.svg"/><Relationship Id="rId30" Type="http://schemas.openxmlformats.org/officeDocument/2006/relationships/image" Target="../media/image52.png"/><Relationship Id="rId35" Type="http://schemas.openxmlformats.org/officeDocument/2006/relationships/image" Target="../media/image55.svg"/><Relationship Id="rId43" Type="http://schemas.openxmlformats.org/officeDocument/2006/relationships/image" Target="../media/image28.svg"/><Relationship Id="rId48" Type="http://schemas.openxmlformats.org/officeDocument/2006/relationships/image" Target="../media/image64.png"/><Relationship Id="rId8" Type="http://schemas.openxmlformats.org/officeDocument/2006/relationships/image" Target="../media/image38.png"/><Relationship Id="rId51"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svg"/><Relationship Id="rId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svg"/><Relationship Id="rId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8AA73D4A-A009-430A-B019-0EFEB688038F}"/>
              </a:ext>
            </a:extLst>
          </p:cNvPr>
          <p:cNvSpPr/>
          <p:nvPr/>
        </p:nvSpPr>
        <p:spPr>
          <a:xfrm rot="21258961" flipV="1">
            <a:off x="1744617" y="-67097"/>
            <a:ext cx="15246165" cy="9961143"/>
          </a:xfrm>
          <a:custGeom>
            <a:avLst/>
            <a:gdLst>
              <a:gd name="connsiteX0" fmla="*/ 1376389 w 15246165"/>
              <a:gd name="connsiteY0" fmla="*/ 3313463 h 9961143"/>
              <a:gd name="connsiteX1" fmla="*/ 1984471 w 15246165"/>
              <a:gd name="connsiteY1" fmla="*/ 1592629 h 9961143"/>
              <a:gd name="connsiteX2" fmla="*/ 4942651 w 15246165"/>
              <a:gd name="connsiteY2" fmla="*/ 1199487 h 9961143"/>
              <a:gd name="connsiteX3" fmla="*/ 7925182 w 15246165"/>
              <a:gd name="connsiteY3" fmla="*/ 791357 h 9961143"/>
              <a:gd name="connsiteX4" fmla="*/ 9087349 w 15246165"/>
              <a:gd name="connsiteY4" fmla="*/ 46116 h 9961143"/>
              <a:gd name="connsiteX5" fmla="*/ 10528676 w 15246165"/>
              <a:gd name="connsiteY5" fmla="*/ 572073 h 9961143"/>
              <a:gd name="connsiteX6" fmla="*/ 12515619 w 15246165"/>
              <a:gd name="connsiteY6" fmla="*/ 159101 h 9961143"/>
              <a:gd name="connsiteX7" fmla="*/ 13523207 w 15246165"/>
              <a:gd name="connsiteY7" fmla="*/ 1285725 h 9961143"/>
              <a:gd name="connsiteX8" fmla="*/ 14816307 w 15246165"/>
              <a:gd name="connsiteY8" fmla="*/ 2379145 h 9961143"/>
              <a:gd name="connsiteX9" fmla="*/ 14758428 w 15246165"/>
              <a:gd name="connsiteY9" fmla="*/ 3564797 h 9961143"/>
              <a:gd name="connsiteX10" fmla="*/ 15181227 w 15246165"/>
              <a:gd name="connsiteY10" fmla="*/ 5377633 h 9961143"/>
              <a:gd name="connsiteX11" fmla="*/ 13200637 w 15246165"/>
              <a:gd name="connsiteY11" fmla="*/ 6964499 h 9961143"/>
              <a:gd name="connsiteX12" fmla="*/ 12491620 w 15246165"/>
              <a:gd name="connsiteY12" fmla="*/ 8324241 h 9961143"/>
              <a:gd name="connsiteX13" fmla="*/ 10077644 w 15246165"/>
              <a:gd name="connsiteY13" fmla="*/ 8488876 h 9961143"/>
              <a:gd name="connsiteX14" fmla="*/ 8352569 w 15246165"/>
              <a:gd name="connsiteY14" fmla="*/ 9939468 h 9961143"/>
              <a:gd name="connsiteX15" fmla="*/ 5816129 w 15246165"/>
              <a:gd name="connsiteY15" fmla="*/ 9054033 h 9961143"/>
              <a:gd name="connsiteX16" fmla="*/ 2048350 w 15246165"/>
              <a:gd name="connsiteY16" fmla="*/ 8179205 h 9961143"/>
              <a:gd name="connsiteX17" fmla="*/ 391741 w 15246165"/>
              <a:gd name="connsiteY17" fmla="*/ 7205687 h 9961143"/>
              <a:gd name="connsiteX18" fmla="*/ 745720 w 15246165"/>
              <a:gd name="connsiteY18" fmla="*/ 5891601 h 9961143"/>
              <a:gd name="connsiteX19" fmla="*/ -1765 w 15246165"/>
              <a:gd name="connsiteY19" fmla="*/ 4543388 h 9961143"/>
              <a:gd name="connsiteX20" fmla="*/ 1363331 w 15246165"/>
              <a:gd name="connsiteY20" fmla="*/ 3345053 h 9961143"/>
              <a:gd name="connsiteX21" fmla="*/ 1376389 w 15246165"/>
              <a:gd name="connsiteY21" fmla="*/ 3313463 h 9961143"/>
              <a:gd name="connsiteX0" fmla="*/ 1656255 w 15246165"/>
              <a:gd name="connsiteY0" fmla="*/ 6035945 h 9961143"/>
              <a:gd name="connsiteX1" fmla="*/ 762308 w 15246165"/>
              <a:gd name="connsiteY1" fmla="*/ 5852171 h 9961143"/>
              <a:gd name="connsiteX2" fmla="*/ 2445033 w 15246165"/>
              <a:gd name="connsiteY2" fmla="*/ 8047081 h 9961143"/>
              <a:gd name="connsiteX3" fmla="*/ 2053997 w 15246165"/>
              <a:gd name="connsiteY3" fmla="*/ 8134933 h 9961143"/>
              <a:gd name="connsiteX4" fmla="*/ 5815423 w 15246165"/>
              <a:gd name="connsiteY4" fmla="*/ 9013450 h 9961143"/>
              <a:gd name="connsiteX5" fmla="*/ 5579672 w 15246165"/>
              <a:gd name="connsiteY5" fmla="*/ 8612238 h 9961143"/>
              <a:gd name="connsiteX6" fmla="*/ 10173638 w 15246165"/>
              <a:gd name="connsiteY6" fmla="*/ 8012955 h 9961143"/>
              <a:gd name="connsiteX7" fmla="*/ 10079409 w 15246165"/>
              <a:gd name="connsiteY7" fmla="*/ 8453136 h 9961143"/>
              <a:gd name="connsiteX8" fmla="*/ 12044823 w 15246165"/>
              <a:gd name="connsiteY8" fmla="*/ 5292779 h 9961143"/>
              <a:gd name="connsiteX9" fmla="*/ 13192167 w 15246165"/>
              <a:gd name="connsiteY9" fmla="*/ 6938212 h 9961143"/>
              <a:gd name="connsiteX10" fmla="*/ 14751370 w 15246165"/>
              <a:gd name="connsiteY10" fmla="*/ 3540356 h 9961143"/>
              <a:gd name="connsiteX11" fmla="*/ 14240341 w 15246165"/>
              <a:gd name="connsiteY11" fmla="*/ 4157393 h 9961143"/>
              <a:gd name="connsiteX12" fmla="*/ 13525324 w 15246165"/>
              <a:gd name="connsiteY12" fmla="*/ 1251138 h 9961143"/>
              <a:gd name="connsiteX13" fmla="*/ 13552146 w 15246165"/>
              <a:gd name="connsiteY13" fmla="*/ 1542593 h 9961143"/>
              <a:gd name="connsiteX14" fmla="*/ 10262221 w 15246165"/>
              <a:gd name="connsiteY14" fmla="*/ 911260 h 9961143"/>
              <a:gd name="connsiteX15" fmla="*/ 10524088 w 15246165"/>
              <a:gd name="connsiteY15" fmla="*/ 539561 h 9961143"/>
              <a:gd name="connsiteX16" fmla="*/ 7814012 w 15246165"/>
              <a:gd name="connsiteY16" fmla="*/ 1088347 h 9961143"/>
              <a:gd name="connsiteX17" fmla="*/ 7940710 w 15246165"/>
              <a:gd name="connsiteY17" fmla="*/ 767838 h 9961143"/>
              <a:gd name="connsiteX18" fmla="*/ 4940886 w 15246165"/>
              <a:gd name="connsiteY18" fmla="*/ 1197181 h 9961143"/>
              <a:gd name="connsiteX19" fmla="*/ 5399683 w 15246165"/>
              <a:gd name="connsiteY19" fmla="*/ 1508006 h 9961143"/>
              <a:gd name="connsiteX20" fmla="*/ 1456502 w 15246165"/>
              <a:gd name="connsiteY20" fmla="*/ 3640659 h 9961143"/>
              <a:gd name="connsiteX21" fmla="*/ 1376389 w 15246165"/>
              <a:gd name="connsiteY21" fmla="*/ 3313463 h 99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46165" h="9961143" extrusionOk="0">
                <a:moveTo>
                  <a:pt x="1376389" y="3313463"/>
                </a:moveTo>
                <a:cubicBezTo>
                  <a:pt x="1172343" y="2621028"/>
                  <a:pt x="1373448" y="2105943"/>
                  <a:pt x="1984471" y="1592629"/>
                </a:cubicBezTo>
                <a:cubicBezTo>
                  <a:pt x="3014836" y="916175"/>
                  <a:pt x="3762799" y="702422"/>
                  <a:pt x="4942651" y="1199487"/>
                </a:cubicBezTo>
                <a:cubicBezTo>
                  <a:pt x="5385152" y="354065"/>
                  <a:pt x="7002521" y="146222"/>
                  <a:pt x="7925182" y="791357"/>
                </a:cubicBezTo>
                <a:cubicBezTo>
                  <a:pt x="8102943" y="361555"/>
                  <a:pt x="8683255" y="155836"/>
                  <a:pt x="9087349" y="46116"/>
                </a:cubicBezTo>
                <a:cubicBezTo>
                  <a:pt x="9658556" y="-21238"/>
                  <a:pt x="10211266" y="134975"/>
                  <a:pt x="10528676" y="572073"/>
                </a:cubicBezTo>
                <a:cubicBezTo>
                  <a:pt x="10997352" y="58646"/>
                  <a:pt x="11798452" y="-82778"/>
                  <a:pt x="12515619" y="159101"/>
                </a:cubicBezTo>
                <a:cubicBezTo>
                  <a:pt x="13039784" y="328177"/>
                  <a:pt x="13391993" y="825076"/>
                  <a:pt x="13523207" y="1285725"/>
                </a:cubicBezTo>
                <a:cubicBezTo>
                  <a:pt x="14206047" y="1474623"/>
                  <a:pt x="14644573" y="1850422"/>
                  <a:pt x="14816307" y="2379145"/>
                </a:cubicBezTo>
                <a:cubicBezTo>
                  <a:pt x="14836818" y="2747530"/>
                  <a:pt x="15031291" y="3264266"/>
                  <a:pt x="14758428" y="3564797"/>
                </a:cubicBezTo>
                <a:cubicBezTo>
                  <a:pt x="15306112" y="4232724"/>
                  <a:pt x="15373734" y="4899253"/>
                  <a:pt x="15181227" y="5377633"/>
                </a:cubicBezTo>
                <a:cubicBezTo>
                  <a:pt x="14960624" y="6239528"/>
                  <a:pt x="14310468" y="7024161"/>
                  <a:pt x="13200637" y="6964499"/>
                </a:cubicBezTo>
                <a:cubicBezTo>
                  <a:pt x="13306204" y="7390781"/>
                  <a:pt x="12954646" y="7901665"/>
                  <a:pt x="12491620" y="8324241"/>
                </a:cubicBezTo>
                <a:cubicBezTo>
                  <a:pt x="11783254" y="8847929"/>
                  <a:pt x="10734017" y="8839044"/>
                  <a:pt x="10077644" y="8488876"/>
                </a:cubicBezTo>
                <a:cubicBezTo>
                  <a:pt x="9625170" y="9196582"/>
                  <a:pt x="9100888" y="9611280"/>
                  <a:pt x="8352569" y="9939468"/>
                </a:cubicBezTo>
                <a:cubicBezTo>
                  <a:pt x="7387158" y="10087036"/>
                  <a:pt x="6323152" y="9821195"/>
                  <a:pt x="5816129" y="9054033"/>
                </a:cubicBezTo>
                <a:cubicBezTo>
                  <a:pt x="4303413" y="10120840"/>
                  <a:pt x="3006228" y="9508820"/>
                  <a:pt x="2048350" y="8179205"/>
                </a:cubicBezTo>
                <a:cubicBezTo>
                  <a:pt x="1297182" y="8378000"/>
                  <a:pt x="698403" y="7787978"/>
                  <a:pt x="391741" y="7205687"/>
                </a:cubicBezTo>
                <a:cubicBezTo>
                  <a:pt x="162485" y="6865386"/>
                  <a:pt x="240195" y="6250609"/>
                  <a:pt x="745720" y="5891601"/>
                </a:cubicBezTo>
                <a:cubicBezTo>
                  <a:pt x="240259" y="5658762"/>
                  <a:pt x="-162715" y="5132112"/>
                  <a:pt x="-1765" y="4543388"/>
                </a:cubicBezTo>
                <a:cubicBezTo>
                  <a:pt x="103173" y="3800475"/>
                  <a:pt x="469771" y="3400274"/>
                  <a:pt x="1363331" y="3345053"/>
                </a:cubicBezTo>
                <a:cubicBezTo>
                  <a:pt x="1369097" y="3335764"/>
                  <a:pt x="1371268" y="3326747"/>
                  <a:pt x="1376389" y="3313463"/>
                </a:cubicBezTo>
                <a:close/>
              </a:path>
              <a:path w="15246165" h="9961143" fill="none" extrusionOk="0">
                <a:moveTo>
                  <a:pt x="1656255" y="6035945"/>
                </a:moveTo>
                <a:cubicBezTo>
                  <a:pt x="1318410" y="6109541"/>
                  <a:pt x="997371" y="5947184"/>
                  <a:pt x="762308" y="5852171"/>
                </a:cubicBezTo>
                <a:moveTo>
                  <a:pt x="2445033" y="8047081"/>
                </a:moveTo>
                <a:cubicBezTo>
                  <a:pt x="2349833" y="8101011"/>
                  <a:pt x="2186249" y="8082551"/>
                  <a:pt x="2053997" y="8134933"/>
                </a:cubicBezTo>
                <a:moveTo>
                  <a:pt x="5815423" y="9013450"/>
                </a:moveTo>
                <a:cubicBezTo>
                  <a:pt x="5745814" y="8903064"/>
                  <a:pt x="5602948" y="8761723"/>
                  <a:pt x="5579672" y="8612238"/>
                </a:cubicBezTo>
                <a:moveTo>
                  <a:pt x="10173638" y="8012955"/>
                </a:moveTo>
                <a:cubicBezTo>
                  <a:pt x="10150198" y="8192307"/>
                  <a:pt x="10122330" y="8291505"/>
                  <a:pt x="10079409" y="8453136"/>
                </a:cubicBezTo>
                <a:moveTo>
                  <a:pt x="12044823" y="5292779"/>
                </a:moveTo>
                <a:cubicBezTo>
                  <a:pt x="12902066" y="5486328"/>
                  <a:pt x="13248574" y="6152185"/>
                  <a:pt x="13192167" y="6938212"/>
                </a:cubicBezTo>
                <a:moveTo>
                  <a:pt x="14751370" y="3540356"/>
                </a:moveTo>
                <a:cubicBezTo>
                  <a:pt x="14617977" y="3771150"/>
                  <a:pt x="14502689" y="3949495"/>
                  <a:pt x="14240341" y="4157393"/>
                </a:cubicBezTo>
                <a:moveTo>
                  <a:pt x="13525324" y="1251138"/>
                </a:moveTo>
                <a:cubicBezTo>
                  <a:pt x="13535353" y="1352551"/>
                  <a:pt x="13558671" y="1457722"/>
                  <a:pt x="13552146" y="1542593"/>
                </a:cubicBezTo>
                <a:moveTo>
                  <a:pt x="10262221" y="911260"/>
                </a:moveTo>
                <a:cubicBezTo>
                  <a:pt x="10369078" y="768861"/>
                  <a:pt x="10411754" y="670511"/>
                  <a:pt x="10524088" y="539561"/>
                </a:cubicBezTo>
                <a:moveTo>
                  <a:pt x="7814012" y="1088347"/>
                </a:moveTo>
                <a:cubicBezTo>
                  <a:pt x="7853260" y="980669"/>
                  <a:pt x="7875541" y="842303"/>
                  <a:pt x="7940710" y="767838"/>
                </a:cubicBezTo>
                <a:moveTo>
                  <a:pt x="4940886" y="1197181"/>
                </a:moveTo>
                <a:cubicBezTo>
                  <a:pt x="5160760" y="1285574"/>
                  <a:pt x="5273602" y="1401042"/>
                  <a:pt x="5399683" y="1508006"/>
                </a:cubicBezTo>
                <a:moveTo>
                  <a:pt x="1456502" y="3640659"/>
                </a:moveTo>
                <a:cubicBezTo>
                  <a:pt x="1441980" y="3554571"/>
                  <a:pt x="1404683" y="3452123"/>
                  <a:pt x="1376389" y="3313463"/>
                </a:cubicBezTo>
              </a:path>
            </a:pathLst>
          </a:custGeom>
          <a:noFill/>
          <a:ln w="193675" cmpd="tri">
            <a:solidFill>
              <a:srgbClr val="28749C"/>
            </a:solidFill>
            <a:extLst>
              <a:ext uri="{C807C97D-BFC1-408E-A445-0C87EB9F89A2}">
                <ask:lineSketchStyleProps xmlns:ask="http://schemas.microsoft.com/office/drawing/2018/sketchyshapes" sd="1219033472">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470019" y="-476115"/>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3">
            <a:extLst>
              <a:ext uri="{FF2B5EF4-FFF2-40B4-BE49-F238E27FC236}">
                <a16:creationId xmlns:a16="http://schemas.microsoft.com/office/drawing/2014/main" id="{6063C761-25BF-43E0-8813-B86CD381C571}"/>
              </a:ext>
            </a:extLst>
          </p:cNvPr>
          <p:cNvSpPr/>
          <p:nvPr/>
        </p:nvSpPr>
        <p:spPr>
          <a:xfrm>
            <a:off x="11763863" y="7514933"/>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Cloud 15">
            <a:extLst>
              <a:ext uri="{FF2B5EF4-FFF2-40B4-BE49-F238E27FC236}">
                <a16:creationId xmlns:a16="http://schemas.microsoft.com/office/drawing/2014/main" id="{6E346B3A-9D1C-4245-AB2C-6D1C48CA50A8}"/>
              </a:ext>
            </a:extLst>
          </p:cNvPr>
          <p:cNvSpPr/>
          <p:nvPr/>
        </p:nvSpPr>
        <p:spPr>
          <a:xfrm rot="21239032" flipV="1">
            <a:off x="2962829" y="245495"/>
            <a:ext cx="13146066" cy="8829559"/>
          </a:xfrm>
          <a:prstGeom prst="cloud">
            <a:avLst/>
          </a:prstGeom>
          <a:solidFill>
            <a:srgbClr val="B7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E0ED"/>
              </a:solidFill>
            </a:endParaRPr>
          </a:p>
        </p:txBody>
      </p:sp>
      <p:sp>
        <p:nvSpPr>
          <p:cNvPr id="4" name="Freeform 4"/>
          <p:cNvSpPr/>
          <p:nvPr/>
        </p:nvSpPr>
        <p:spPr>
          <a:xfrm>
            <a:off x="-4640173" y="-3351266"/>
            <a:ext cx="3968999" cy="4776695"/>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9913" y="6646299"/>
            <a:ext cx="7315200" cy="4096512"/>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8373048" y="-3351266"/>
            <a:ext cx="4170775" cy="4320011"/>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6200000" flipH="1">
            <a:off x="22925430" y="5230470"/>
            <a:ext cx="4348507" cy="4174567"/>
          </a:xfrm>
          <a:custGeom>
            <a:avLst/>
            <a:gdLst/>
            <a:ahLst/>
            <a:cxnLst/>
            <a:rect l="l" t="t" r="r" b="b"/>
            <a:pathLst>
              <a:path w="4348507" h="4174567">
                <a:moveTo>
                  <a:pt x="4348506" y="0"/>
                </a:moveTo>
                <a:lnTo>
                  <a:pt x="0" y="0"/>
                </a:lnTo>
                <a:lnTo>
                  <a:pt x="0" y="4174566"/>
                </a:lnTo>
                <a:lnTo>
                  <a:pt x="4348506" y="4174566"/>
                </a:lnTo>
                <a:lnTo>
                  <a:pt x="434850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11188">
            <a:off x="45175" y="4895959"/>
            <a:ext cx="5516862" cy="4804685"/>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TextBox 11"/>
          <p:cNvSpPr txBox="1"/>
          <p:nvPr/>
        </p:nvSpPr>
        <p:spPr>
          <a:xfrm>
            <a:off x="5997497" y="2127545"/>
            <a:ext cx="6969857" cy="2215991"/>
          </a:xfrm>
          <a:prstGeom prst="rect">
            <a:avLst/>
          </a:prstGeom>
        </p:spPr>
        <p:txBody>
          <a:bodyPr wrap="none" lIns="0" tIns="0" rIns="0" bIns="0" rtlCol="0" anchor="t">
            <a:spAutoFit/>
          </a:bodyPr>
          <a:lstStyle/>
          <a:p>
            <a:pPr algn="ctr"/>
            <a:r>
              <a:rPr lang="en-US" sz="7200">
                <a:solidFill>
                  <a:srgbClr val="28749C"/>
                </a:solidFill>
                <a:latin typeface="#9Slide07 SVNBango" panose="02000000000000000000" pitchFamily="2" charset="0"/>
              </a:rPr>
              <a:t>TIẾNG VIỆT 4</a:t>
            </a:r>
          </a:p>
          <a:p>
            <a:pPr algn="ctr"/>
            <a:r>
              <a:rPr lang="en-US" sz="7200">
                <a:solidFill>
                  <a:srgbClr val="28749C"/>
                </a:solidFill>
                <a:latin typeface="#9Slide07 SVNBango" panose="02000000000000000000" pitchFamily="2" charset="0"/>
              </a:rPr>
              <a:t>TUẦN 4 - BÀI 8 </a:t>
            </a:r>
          </a:p>
        </p:txBody>
      </p:sp>
      <p:sp>
        <p:nvSpPr>
          <p:cNvPr id="14" name="TextBox 11">
            <a:extLst>
              <a:ext uri="{FF2B5EF4-FFF2-40B4-BE49-F238E27FC236}">
                <a16:creationId xmlns:a16="http://schemas.microsoft.com/office/drawing/2014/main" id="{C199AF92-5D69-4346-B563-3040AE1FA5E3}"/>
              </a:ext>
            </a:extLst>
          </p:cNvPr>
          <p:cNvSpPr txBox="1"/>
          <p:nvPr/>
        </p:nvSpPr>
        <p:spPr>
          <a:xfrm>
            <a:off x="4715068" y="4823627"/>
            <a:ext cx="10350589" cy="1769715"/>
          </a:xfrm>
          <a:prstGeom prst="rect">
            <a:avLst/>
          </a:prstGeom>
        </p:spPr>
        <p:txBody>
          <a:bodyPr wrap="none" lIns="0" tIns="0" rIns="0" bIns="0" rtlCol="0" anchor="t">
            <a:spAutoFit/>
          </a:bodyPr>
          <a:lstStyle/>
          <a:p>
            <a:pPr algn="ctr">
              <a:lnSpc>
                <a:spcPts val="13791"/>
              </a:lnSpc>
            </a:pPr>
            <a:r>
              <a:rPr lang="en-US" sz="11500">
                <a:ln w="12700">
                  <a:noFill/>
                </a:ln>
                <a:solidFill>
                  <a:srgbClr val="EA1880"/>
                </a:solidFill>
                <a:latin typeface="#9Slide07 Koni" pitchFamily="2" charset="0"/>
              </a:rPr>
              <a:t>ĐỌC MỞ RỘNG</a:t>
            </a:r>
          </a:p>
        </p:txBody>
      </p:sp>
      <p:sp>
        <p:nvSpPr>
          <p:cNvPr id="5" name="Freeform 5"/>
          <p:cNvSpPr/>
          <p:nvPr/>
        </p:nvSpPr>
        <p:spPr>
          <a:xfrm>
            <a:off x="12996531" y="9714"/>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6">
            <a:extLst>
              <a:ext uri="{FF2B5EF4-FFF2-40B4-BE49-F238E27FC236}">
                <a16:creationId xmlns:a16="http://schemas.microsoft.com/office/drawing/2014/main" id="{817055EA-5D9B-49AD-BB6A-D61FD01C6986}"/>
              </a:ext>
            </a:extLst>
          </p:cNvPr>
          <p:cNvSpPr/>
          <p:nvPr/>
        </p:nvSpPr>
        <p:spPr>
          <a:xfrm>
            <a:off x="13334180" y="5761458"/>
            <a:ext cx="4174567" cy="3855782"/>
          </a:xfrm>
          <a:custGeom>
            <a:avLst/>
            <a:gdLst/>
            <a:ahLst/>
            <a:cxnLst/>
            <a:rect l="l" t="t" r="r" b="b"/>
            <a:pathLst>
              <a:path w="6158601" h="5688308">
                <a:moveTo>
                  <a:pt x="0" y="0"/>
                </a:moveTo>
                <a:lnTo>
                  <a:pt x="6158601" y="0"/>
                </a:lnTo>
                <a:lnTo>
                  <a:pt x="6158601" y="5688308"/>
                </a:lnTo>
                <a:lnTo>
                  <a:pt x="0" y="56883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8">
            <a:extLst>
              <a:ext uri="{FF2B5EF4-FFF2-40B4-BE49-F238E27FC236}">
                <a16:creationId xmlns:a16="http://schemas.microsoft.com/office/drawing/2014/main" id="{AE16A537-FDEA-40AF-8A20-5B09BE88810F}"/>
              </a:ext>
            </a:extLst>
          </p:cNvPr>
          <p:cNvSpPr/>
          <p:nvPr/>
        </p:nvSpPr>
        <p:spPr>
          <a:xfrm>
            <a:off x="1256933" y="383999"/>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9">
            <a:extLst>
              <a:ext uri="{FF2B5EF4-FFF2-40B4-BE49-F238E27FC236}">
                <a16:creationId xmlns:a16="http://schemas.microsoft.com/office/drawing/2014/main" id="{5B2EBDBC-A37F-43FE-9FF9-DDC964129282}"/>
              </a:ext>
            </a:extLst>
          </p:cNvPr>
          <p:cNvSpPr/>
          <p:nvPr/>
        </p:nvSpPr>
        <p:spPr>
          <a:xfrm>
            <a:off x="15244216" y="487422"/>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83422F47-B23F-4884-AFA7-18199E97B352}"/>
              </a:ext>
            </a:extLst>
          </p:cNvPr>
          <p:cNvSpPr txBox="1"/>
          <p:nvPr/>
        </p:nvSpPr>
        <p:spPr>
          <a:xfrm>
            <a:off x="1020814" y="587001"/>
            <a:ext cx="16246371" cy="8163260"/>
          </a:xfrm>
          <a:prstGeom prst="rect">
            <a:avLst/>
          </a:prstGeom>
        </p:spPr>
        <p:txBody>
          <a:bodyPr wrap="square" lIns="0" tIns="0" rIns="0" bIns="0" rtlCol="0" anchor="t">
            <a:spAutoFit/>
          </a:bodyPr>
          <a:lstStyle/>
          <a:p>
            <a:pPr marL="812800" indent="-812800" algn="just">
              <a:lnSpc>
                <a:spcPct val="130000"/>
              </a:lnSpc>
            </a:pPr>
            <a:r>
              <a:rPr lang="en-US" sz="6000">
                <a:ln w="12700">
                  <a:noFill/>
                </a:ln>
                <a:solidFill>
                  <a:srgbClr val="EA1880"/>
                </a:solidFill>
                <a:latin typeface="#9Slide02 Tieu de dai" panose="02000000000000000000" pitchFamily="2" charset="0"/>
                <a:ea typeface="#9Slide02 Tieu de dai" panose="02000000000000000000" pitchFamily="2" charset="0"/>
              </a:rPr>
              <a:t>3.</a:t>
            </a:r>
            <a:r>
              <a:rPr lang="en-US" sz="4400">
                <a:ln w="12700">
                  <a:noFill/>
                </a:ln>
                <a:solidFill>
                  <a:srgbClr val="EA1880"/>
                </a:solidFill>
                <a:latin typeface="#9Slide02 Tieu de dai" panose="02000000000000000000" pitchFamily="2" charset="0"/>
                <a:ea typeface="#9Slide02 Tieu de dai" panose="02000000000000000000" pitchFamily="2" charset="0"/>
              </a:rPr>
              <a:t> </a:t>
            </a:r>
            <a:r>
              <a:rPr lang="en-US" sz="4400">
                <a:ln w="12700">
                  <a:noFill/>
                </a:ln>
                <a:solidFill>
                  <a:srgbClr val="EA6564"/>
                </a:solidFill>
                <a:latin typeface="#9Slide02 Tieu de dai" panose="02000000000000000000" pitchFamily="2" charset="0"/>
                <a:ea typeface="#9Slide02 Tieu de dai" panose="02000000000000000000" pitchFamily="2" charset="0"/>
              </a:rPr>
              <a:t>Trao đổi với bạn những điều thú vị về câu chuyện em đã đọc.</a:t>
            </a:r>
          </a:p>
          <a:p>
            <a:pPr marL="812800" indent="-812800" algn="just">
              <a:lnSpc>
                <a:spcPct val="130000"/>
              </a:lnSpc>
            </a:pPr>
            <a:endParaRPr lang="en-US" sz="4400">
              <a:ln w="12700">
                <a:noFill/>
              </a:ln>
              <a:solidFill>
                <a:srgbClr val="EA6564"/>
              </a:solidFill>
              <a:latin typeface="#9Slide02 Tieu de dai" panose="02000000000000000000" pitchFamily="2" charset="0"/>
              <a:ea typeface="#9Slide02 Tieu de dai" panose="02000000000000000000" pitchFamily="2" charset="0"/>
            </a:endParaRPr>
          </a:p>
          <a:p>
            <a:pPr marL="812800" indent="-812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Gợi ý: </a:t>
            </a:r>
          </a:p>
          <a:p>
            <a:pPr marL="812800" indent="-812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 Nhân vật chính trong truyện là ai? Nhân vật này có đặc điểm gì nổi bật?</a:t>
            </a:r>
          </a:p>
          <a:p>
            <a:pPr marL="812800" indent="-812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 Nội dung câu chuyện nói về điều gì? Em thấy câu chuyện thú vị ở chi tiết nào?</a:t>
            </a:r>
          </a:p>
          <a:p>
            <a:pPr marL="812800" indent="-812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 Đọc 1 đoạn mình thích và nêu lí do vì sao em lại thích đoạn, chi tiết đó?</a:t>
            </a:r>
          </a:p>
        </p:txBody>
      </p:sp>
    </p:spTree>
    <p:extLst>
      <p:ext uri="{BB962C8B-B14F-4D97-AF65-F5344CB8AC3E}">
        <p14:creationId xmlns:p14="http://schemas.microsoft.com/office/powerpoint/2010/main" val="17568217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2A24F919-8411-4F56-92E9-DB2EDA029D5C}"/>
              </a:ext>
            </a:extLst>
          </p:cNvPr>
          <p:cNvSpPr/>
          <p:nvPr/>
        </p:nvSpPr>
        <p:spPr>
          <a:xfrm>
            <a:off x="9144000" y="-2266049"/>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8">
            <a:extLst>
              <a:ext uri="{FF2B5EF4-FFF2-40B4-BE49-F238E27FC236}">
                <a16:creationId xmlns:a16="http://schemas.microsoft.com/office/drawing/2014/main" id="{957B31B0-6A28-4805-8F3D-F9B10F084AAF}"/>
              </a:ext>
            </a:extLst>
          </p:cNvPr>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9">
            <a:extLst>
              <a:ext uri="{FF2B5EF4-FFF2-40B4-BE49-F238E27FC236}">
                <a16:creationId xmlns:a16="http://schemas.microsoft.com/office/drawing/2014/main" id="{C95B1B07-9604-4C8C-AA61-18E38097A033}"/>
              </a:ext>
            </a:extLst>
          </p:cNvPr>
          <p:cNvSpPr/>
          <p:nvPr/>
        </p:nvSpPr>
        <p:spPr>
          <a:xfrm>
            <a:off x="4166868" y="-1787716"/>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506970">
            <a:off x="-298424" y="7321448"/>
            <a:ext cx="6232548" cy="3490227"/>
          </a:xfrm>
          <a:custGeom>
            <a:avLst/>
            <a:gdLst/>
            <a:ahLst/>
            <a:cxnLst/>
            <a:rect l="l" t="t" r="r" b="b"/>
            <a:pathLst>
              <a:path w="6232548" h="3490227">
                <a:moveTo>
                  <a:pt x="0" y="0"/>
                </a:moveTo>
                <a:lnTo>
                  <a:pt x="6232548" y="0"/>
                </a:lnTo>
                <a:lnTo>
                  <a:pt x="6232548" y="3490227"/>
                </a:lnTo>
                <a:lnTo>
                  <a:pt x="0" y="3490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7873293">
            <a:off x="310045" y="6239495"/>
            <a:ext cx="6232548" cy="3490227"/>
          </a:xfrm>
          <a:custGeom>
            <a:avLst/>
            <a:gdLst/>
            <a:ahLst/>
            <a:cxnLst/>
            <a:rect l="l" t="t" r="r" b="b"/>
            <a:pathLst>
              <a:path w="6232548" h="3490227">
                <a:moveTo>
                  <a:pt x="0" y="0"/>
                </a:moveTo>
                <a:lnTo>
                  <a:pt x="6232548" y="0"/>
                </a:lnTo>
                <a:lnTo>
                  <a:pt x="6232548" y="3490226"/>
                </a:lnTo>
                <a:lnTo>
                  <a:pt x="0" y="349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506970">
            <a:off x="-365205" y="81787"/>
            <a:ext cx="8395103" cy="4701258"/>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982700">
            <a:off x="6427568" y="8416354"/>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529252" y="5750172"/>
            <a:ext cx="4602225" cy="4687451"/>
          </a:xfrm>
          <a:custGeom>
            <a:avLst/>
            <a:gdLst/>
            <a:ahLst/>
            <a:cxnLst/>
            <a:rect l="l" t="t" r="r" b="b"/>
            <a:pathLst>
              <a:path w="4602225" h="4687451">
                <a:moveTo>
                  <a:pt x="0" y="0"/>
                </a:moveTo>
                <a:lnTo>
                  <a:pt x="4602224" y="0"/>
                </a:lnTo>
                <a:lnTo>
                  <a:pt x="4602224" y="4687451"/>
                </a:lnTo>
                <a:lnTo>
                  <a:pt x="0" y="4687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31740" y="0"/>
            <a:ext cx="6372217" cy="6612678"/>
          </a:xfrm>
          <a:custGeom>
            <a:avLst/>
            <a:gdLst/>
            <a:ahLst/>
            <a:cxnLst/>
            <a:rect l="l" t="t" r="r" b="b"/>
            <a:pathLst>
              <a:path w="6372217" h="6612678">
                <a:moveTo>
                  <a:pt x="0" y="0"/>
                </a:moveTo>
                <a:lnTo>
                  <a:pt x="6372217" y="0"/>
                </a:lnTo>
                <a:lnTo>
                  <a:pt x="6372217" y="6612678"/>
                </a:lnTo>
                <a:lnTo>
                  <a:pt x="0" y="6612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180433" y="2109754"/>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59240" y="7984608"/>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1">
            <a:extLst>
              <a:ext uri="{FF2B5EF4-FFF2-40B4-BE49-F238E27FC236}">
                <a16:creationId xmlns:a16="http://schemas.microsoft.com/office/drawing/2014/main" id="{4CB6A125-6F61-4065-AA46-EDDA490AE1FD}"/>
              </a:ext>
            </a:extLst>
          </p:cNvPr>
          <p:cNvSpPr txBox="1"/>
          <p:nvPr/>
        </p:nvSpPr>
        <p:spPr>
          <a:xfrm>
            <a:off x="8096207" y="3919156"/>
            <a:ext cx="9242916" cy="1769715"/>
          </a:xfrm>
          <a:prstGeom prst="rect">
            <a:avLst/>
          </a:prstGeom>
        </p:spPr>
        <p:txBody>
          <a:bodyPr wrap="none" lIns="0" tIns="0" rIns="0" bIns="0" rtlCol="0" anchor="t">
            <a:spAutoFit/>
          </a:bodyPr>
          <a:lstStyle/>
          <a:p>
            <a:pPr algn="ctr">
              <a:lnSpc>
                <a:spcPts val="13791"/>
              </a:lnSpc>
            </a:pPr>
            <a:r>
              <a:rPr lang="en-US" sz="13800">
                <a:ln w="12700">
                  <a:noFill/>
                </a:ln>
                <a:solidFill>
                  <a:srgbClr val="EA1880"/>
                </a:solidFill>
                <a:latin typeface="#9Slide07 Koni" pitchFamily="2" charset="0"/>
              </a:rPr>
              <a:t>VẬN DỤNG</a:t>
            </a:r>
          </a:p>
        </p:txBody>
      </p:sp>
      <p:sp>
        <p:nvSpPr>
          <p:cNvPr id="21" name="Freeform 5">
            <a:extLst>
              <a:ext uri="{FF2B5EF4-FFF2-40B4-BE49-F238E27FC236}">
                <a16:creationId xmlns:a16="http://schemas.microsoft.com/office/drawing/2014/main" id="{8601CC22-462E-477F-A2A4-61A63C434CFE}"/>
              </a:ext>
            </a:extLst>
          </p:cNvPr>
          <p:cNvSpPr/>
          <p:nvPr/>
        </p:nvSpPr>
        <p:spPr>
          <a:xfrm rot="9745380">
            <a:off x="14162557" y="8181447"/>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292D16CC-BDC4-4C47-BEBD-5CA0F9321703}"/>
              </a:ext>
            </a:extLst>
          </p:cNvPr>
          <p:cNvSpPr/>
          <p:nvPr/>
        </p:nvSpPr>
        <p:spPr>
          <a:xfrm rot="549910">
            <a:off x="14398736" y="-1374467"/>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0960210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83422F47-B23F-4884-AFA7-18199E97B352}"/>
              </a:ext>
            </a:extLst>
          </p:cNvPr>
          <p:cNvSpPr txBox="1"/>
          <p:nvPr/>
        </p:nvSpPr>
        <p:spPr>
          <a:xfrm>
            <a:off x="2590800" y="800100"/>
            <a:ext cx="14401800" cy="2561727"/>
          </a:xfrm>
          <a:prstGeom prst="rect">
            <a:avLst/>
          </a:prstGeom>
        </p:spPr>
        <p:txBody>
          <a:bodyPr wrap="square" lIns="0" tIns="0" rIns="0" bIns="0" rtlCol="0" anchor="t">
            <a:spAutoFit/>
          </a:bodyPr>
          <a:lstStyle/>
          <a:p>
            <a:pPr marL="50800" indent="-50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Tìm trong từ điển thành ngữ một số thành ngữ nói về con người. Trao đổi với người thân về nghĩa của những thành ngữ đó và ghi vào sổ tay.</a:t>
            </a:r>
          </a:p>
        </p:txBody>
      </p:sp>
      <p:pic>
        <p:nvPicPr>
          <p:cNvPr id="3" name="Picture 2">
            <a:extLst>
              <a:ext uri="{FF2B5EF4-FFF2-40B4-BE49-F238E27FC236}">
                <a16:creationId xmlns:a16="http://schemas.microsoft.com/office/drawing/2014/main" id="{59D41A8B-5F1E-493C-9303-6D6E7485C3F8}"/>
              </a:ext>
            </a:extLst>
          </p:cNvPr>
          <p:cNvPicPr>
            <a:picLocks noChangeAspect="1"/>
          </p:cNvPicPr>
          <p:nvPr/>
        </p:nvPicPr>
        <p:blipFill>
          <a:blip r:embed="rId2"/>
          <a:stretch>
            <a:fillRect/>
          </a:stretch>
        </p:blipFill>
        <p:spPr>
          <a:xfrm>
            <a:off x="609600" y="592444"/>
            <a:ext cx="1705146" cy="1089399"/>
          </a:xfrm>
          <a:prstGeom prst="rect">
            <a:avLst/>
          </a:prstGeom>
        </p:spPr>
      </p:pic>
    </p:spTree>
    <p:extLst>
      <p:ext uri="{BB962C8B-B14F-4D97-AF65-F5344CB8AC3E}">
        <p14:creationId xmlns:p14="http://schemas.microsoft.com/office/powerpoint/2010/main" val="174970298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332CF04-AFA8-46C3-B972-0311F26AC84F}"/>
              </a:ext>
            </a:extLst>
          </p:cNvPr>
          <p:cNvSpPr/>
          <p:nvPr/>
        </p:nvSpPr>
        <p:spPr>
          <a:xfrm rot="21258961" flipV="1">
            <a:off x="1744617" y="-67097"/>
            <a:ext cx="15246165" cy="9961143"/>
          </a:xfrm>
          <a:custGeom>
            <a:avLst/>
            <a:gdLst>
              <a:gd name="connsiteX0" fmla="*/ 1376389 w 15246165"/>
              <a:gd name="connsiteY0" fmla="*/ 3313463 h 9961143"/>
              <a:gd name="connsiteX1" fmla="*/ 1984471 w 15246165"/>
              <a:gd name="connsiteY1" fmla="*/ 1592629 h 9961143"/>
              <a:gd name="connsiteX2" fmla="*/ 4942651 w 15246165"/>
              <a:gd name="connsiteY2" fmla="*/ 1199487 h 9961143"/>
              <a:gd name="connsiteX3" fmla="*/ 7925182 w 15246165"/>
              <a:gd name="connsiteY3" fmla="*/ 791357 h 9961143"/>
              <a:gd name="connsiteX4" fmla="*/ 9087349 w 15246165"/>
              <a:gd name="connsiteY4" fmla="*/ 46116 h 9961143"/>
              <a:gd name="connsiteX5" fmla="*/ 10528676 w 15246165"/>
              <a:gd name="connsiteY5" fmla="*/ 572073 h 9961143"/>
              <a:gd name="connsiteX6" fmla="*/ 12515619 w 15246165"/>
              <a:gd name="connsiteY6" fmla="*/ 159101 h 9961143"/>
              <a:gd name="connsiteX7" fmla="*/ 13523207 w 15246165"/>
              <a:gd name="connsiteY7" fmla="*/ 1285725 h 9961143"/>
              <a:gd name="connsiteX8" fmla="*/ 14816307 w 15246165"/>
              <a:gd name="connsiteY8" fmla="*/ 2379145 h 9961143"/>
              <a:gd name="connsiteX9" fmla="*/ 14758428 w 15246165"/>
              <a:gd name="connsiteY9" fmla="*/ 3564797 h 9961143"/>
              <a:gd name="connsiteX10" fmla="*/ 15181227 w 15246165"/>
              <a:gd name="connsiteY10" fmla="*/ 5377633 h 9961143"/>
              <a:gd name="connsiteX11" fmla="*/ 13200637 w 15246165"/>
              <a:gd name="connsiteY11" fmla="*/ 6964499 h 9961143"/>
              <a:gd name="connsiteX12" fmla="*/ 12491620 w 15246165"/>
              <a:gd name="connsiteY12" fmla="*/ 8324241 h 9961143"/>
              <a:gd name="connsiteX13" fmla="*/ 10077644 w 15246165"/>
              <a:gd name="connsiteY13" fmla="*/ 8488876 h 9961143"/>
              <a:gd name="connsiteX14" fmla="*/ 8352569 w 15246165"/>
              <a:gd name="connsiteY14" fmla="*/ 9939468 h 9961143"/>
              <a:gd name="connsiteX15" fmla="*/ 5816129 w 15246165"/>
              <a:gd name="connsiteY15" fmla="*/ 9054033 h 9961143"/>
              <a:gd name="connsiteX16" fmla="*/ 2048350 w 15246165"/>
              <a:gd name="connsiteY16" fmla="*/ 8179205 h 9961143"/>
              <a:gd name="connsiteX17" fmla="*/ 391741 w 15246165"/>
              <a:gd name="connsiteY17" fmla="*/ 7205687 h 9961143"/>
              <a:gd name="connsiteX18" fmla="*/ 745720 w 15246165"/>
              <a:gd name="connsiteY18" fmla="*/ 5891601 h 9961143"/>
              <a:gd name="connsiteX19" fmla="*/ -1765 w 15246165"/>
              <a:gd name="connsiteY19" fmla="*/ 4543388 h 9961143"/>
              <a:gd name="connsiteX20" fmla="*/ 1363331 w 15246165"/>
              <a:gd name="connsiteY20" fmla="*/ 3345053 h 9961143"/>
              <a:gd name="connsiteX21" fmla="*/ 1376389 w 15246165"/>
              <a:gd name="connsiteY21" fmla="*/ 3313463 h 9961143"/>
              <a:gd name="connsiteX0" fmla="*/ 1656255 w 15246165"/>
              <a:gd name="connsiteY0" fmla="*/ 6035945 h 9961143"/>
              <a:gd name="connsiteX1" fmla="*/ 762308 w 15246165"/>
              <a:gd name="connsiteY1" fmla="*/ 5852171 h 9961143"/>
              <a:gd name="connsiteX2" fmla="*/ 2445033 w 15246165"/>
              <a:gd name="connsiteY2" fmla="*/ 8047081 h 9961143"/>
              <a:gd name="connsiteX3" fmla="*/ 2053997 w 15246165"/>
              <a:gd name="connsiteY3" fmla="*/ 8134933 h 9961143"/>
              <a:gd name="connsiteX4" fmla="*/ 5815423 w 15246165"/>
              <a:gd name="connsiteY4" fmla="*/ 9013450 h 9961143"/>
              <a:gd name="connsiteX5" fmla="*/ 5579672 w 15246165"/>
              <a:gd name="connsiteY5" fmla="*/ 8612238 h 9961143"/>
              <a:gd name="connsiteX6" fmla="*/ 10173638 w 15246165"/>
              <a:gd name="connsiteY6" fmla="*/ 8012955 h 9961143"/>
              <a:gd name="connsiteX7" fmla="*/ 10079409 w 15246165"/>
              <a:gd name="connsiteY7" fmla="*/ 8453136 h 9961143"/>
              <a:gd name="connsiteX8" fmla="*/ 12044823 w 15246165"/>
              <a:gd name="connsiteY8" fmla="*/ 5292779 h 9961143"/>
              <a:gd name="connsiteX9" fmla="*/ 13192167 w 15246165"/>
              <a:gd name="connsiteY9" fmla="*/ 6938212 h 9961143"/>
              <a:gd name="connsiteX10" fmla="*/ 14751370 w 15246165"/>
              <a:gd name="connsiteY10" fmla="*/ 3540356 h 9961143"/>
              <a:gd name="connsiteX11" fmla="*/ 14240341 w 15246165"/>
              <a:gd name="connsiteY11" fmla="*/ 4157393 h 9961143"/>
              <a:gd name="connsiteX12" fmla="*/ 13525324 w 15246165"/>
              <a:gd name="connsiteY12" fmla="*/ 1251138 h 9961143"/>
              <a:gd name="connsiteX13" fmla="*/ 13552146 w 15246165"/>
              <a:gd name="connsiteY13" fmla="*/ 1542593 h 9961143"/>
              <a:gd name="connsiteX14" fmla="*/ 10262221 w 15246165"/>
              <a:gd name="connsiteY14" fmla="*/ 911260 h 9961143"/>
              <a:gd name="connsiteX15" fmla="*/ 10524088 w 15246165"/>
              <a:gd name="connsiteY15" fmla="*/ 539561 h 9961143"/>
              <a:gd name="connsiteX16" fmla="*/ 7814012 w 15246165"/>
              <a:gd name="connsiteY16" fmla="*/ 1088347 h 9961143"/>
              <a:gd name="connsiteX17" fmla="*/ 7940710 w 15246165"/>
              <a:gd name="connsiteY17" fmla="*/ 767838 h 9961143"/>
              <a:gd name="connsiteX18" fmla="*/ 4940886 w 15246165"/>
              <a:gd name="connsiteY18" fmla="*/ 1197181 h 9961143"/>
              <a:gd name="connsiteX19" fmla="*/ 5399683 w 15246165"/>
              <a:gd name="connsiteY19" fmla="*/ 1508006 h 9961143"/>
              <a:gd name="connsiteX20" fmla="*/ 1456502 w 15246165"/>
              <a:gd name="connsiteY20" fmla="*/ 3640659 h 9961143"/>
              <a:gd name="connsiteX21" fmla="*/ 1376389 w 15246165"/>
              <a:gd name="connsiteY21" fmla="*/ 3313463 h 99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46165" h="9961143" extrusionOk="0">
                <a:moveTo>
                  <a:pt x="1376389" y="3313463"/>
                </a:moveTo>
                <a:cubicBezTo>
                  <a:pt x="1172343" y="2621028"/>
                  <a:pt x="1373448" y="2105943"/>
                  <a:pt x="1984471" y="1592629"/>
                </a:cubicBezTo>
                <a:cubicBezTo>
                  <a:pt x="3014836" y="916175"/>
                  <a:pt x="3762799" y="702422"/>
                  <a:pt x="4942651" y="1199487"/>
                </a:cubicBezTo>
                <a:cubicBezTo>
                  <a:pt x="5385152" y="354065"/>
                  <a:pt x="7002521" y="146222"/>
                  <a:pt x="7925182" y="791357"/>
                </a:cubicBezTo>
                <a:cubicBezTo>
                  <a:pt x="8102943" y="361555"/>
                  <a:pt x="8683255" y="155836"/>
                  <a:pt x="9087349" y="46116"/>
                </a:cubicBezTo>
                <a:cubicBezTo>
                  <a:pt x="9658556" y="-21238"/>
                  <a:pt x="10211266" y="134975"/>
                  <a:pt x="10528676" y="572073"/>
                </a:cubicBezTo>
                <a:cubicBezTo>
                  <a:pt x="10997352" y="58646"/>
                  <a:pt x="11798452" y="-82778"/>
                  <a:pt x="12515619" y="159101"/>
                </a:cubicBezTo>
                <a:cubicBezTo>
                  <a:pt x="13039784" y="328177"/>
                  <a:pt x="13391993" y="825076"/>
                  <a:pt x="13523207" y="1285725"/>
                </a:cubicBezTo>
                <a:cubicBezTo>
                  <a:pt x="14206047" y="1474623"/>
                  <a:pt x="14644573" y="1850422"/>
                  <a:pt x="14816307" y="2379145"/>
                </a:cubicBezTo>
                <a:cubicBezTo>
                  <a:pt x="14836818" y="2747530"/>
                  <a:pt x="15031291" y="3264266"/>
                  <a:pt x="14758428" y="3564797"/>
                </a:cubicBezTo>
                <a:cubicBezTo>
                  <a:pt x="15306112" y="4232724"/>
                  <a:pt x="15373734" y="4899253"/>
                  <a:pt x="15181227" y="5377633"/>
                </a:cubicBezTo>
                <a:cubicBezTo>
                  <a:pt x="14960624" y="6239528"/>
                  <a:pt x="14310468" y="7024161"/>
                  <a:pt x="13200637" y="6964499"/>
                </a:cubicBezTo>
                <a:cubicBezTo>
                  <a:pt x="13306204" y="7390781"/>
                  <a:pt x="12954646" y="7901665"/>
                  <a:pt x="12491620" y="8324241"/>
                </a:cubicBezTo>
                <a:cubicBezTo>
                  <a:pt x="11783254" y="8847929"/>
                  <a:pt x="10734017" y="8839044"/>
                  <a:pt x="10077644" y="8488876"/>
                </a:cubicBezTo>
                <a:cubicBezTo>
                  <a:pt x="9625170" y="9196582"/>
                  <a:pt x="9100888" y="9611280"/>
                  <a:pt x="8352569" y="9939468"/>
                </a:cubicBezTo>
                <a:cubicBezTo>
                  <a:pt x="7387158" y="10087036"/>
                  <a:pt x="6323152" y="9821195"/>
                  <a:pt x="5816129" y="9054033"/>
                </a:cubicBezTo>
                <a:cubicBezTo>
                  <a:pt x="4303413" y="10120840"/>
                  <a:pt x="3006228" y="9508820"/>
                  <a:pt x="2048350" y="8179205"/>
                </a:cubicBezTo>
                <a:cubicBezTo>
                  <a:pt x="1297182" y="8378000"/>
                  <a:pt x="698403" y="7787978"/>
                  <a:pt x="391741" y="7205687"/>
                </a:cubicBezTo>
                <a:cubicBezTo>
                  <a:pt x="162485" y="6865386"/>
                  <a:pt x="240195" y="6250609"/>
                  <a:pt x="745720" y="5891601"/>
                </a:cubicBezTo>
                <a:cubicBezTo>
                  <a:pt x="240259" y="5658762"/>
                  <a:pt x="-162715" y="5132112"/>
                  <a:pt x="-1765" y="4543388"/>
                </a:cubicBezTo>
                <a:cubicBezTo>
                  <a:pt x="103173" y="3800475"/>
                  <a:pt x="469771" y="3400274"/>
                  <a:pt x="1363331" y="3345053"/>
                </a:cubicBezTo>
                <a:cubicBezTo>
                  <a:pt x="1369097" y="3335764"/>
                  <a:pt x="1371268" y="3326747"/>
                  <a:pt x="1376389" y="3313463"/>
                </a:cubicBezTo>
                <a:close/>
              </a:path>
              <a:path w="15246165" h="9961143" fill="none" extrusionOk="0">
                <a:moveTo>
                  <a:pt x="1656255" y="6035945"/>
                </a:moveTo>
                <a:cubicBezTo>
                  <a:pt x="1318410" y="6109541"/>
                  <a:pt x="997371" y="5947184"/>
                  <a:pt x="762308" y="5852171"/>
                </a:cubicBezTo>
                <a:moveTo>
                  <a:pt x="2445033" y="8047081"/>
                </a:moveTo>
                <a:cubicBezTo>
                  <a:pt x="2349833" y="8101011"/>
                  <a:pt x="2186249" y="8082551"/>
                  <a:pt x="2053997" y="8134933"/>
                </a:cubicBezTo>
                <a:moveTo>
                  <a:pt x="5815423" y="9013450"/>
                </a:moveTo>
                <a:cubicBezTo>
                  <a:pt x="5745814" y="8903064"/>
                  <a:pt x="5602948" y="8761723"/>
                  <a:pt x="5579672" y="8612238"/>
                </a:cubicBezTo>
                <a:moveTo>
                  <a:pt x="10173638" y="8012955"/>
                </a:moveTo>
                <a:cubicBezTo>
                  <a:pt x="10150198" y="8192307"/>
                  <a:pt x="10122330" y="8291505"/>
                  <a:pt x="10079409" y="8453136"/>
                </a:cubicBezTo>
                <a:moveTo>
                  <a:pt x="12044823" y="5292779"/>
                </a:moveTo>
                <a:cubicBezTo>
                  <a:pt x="12902066" y="5486328"/>
                  <a:pt x="13248574" y="6152185"/>
                  <a:pt x="13192167" y="6938212"/>
                </a:cubicBezTo>
                <a:moveTo>
                  <a:pt x="14751370" y="3540356"/>
                </a:moveTo>
                <a:cubicBezTo>
                  <a:pt x="14617977" y="3771150"/>
                  <a:pt x="14502689" y="3949495"/>
                  <a:pt x="14240341" y="4157393"/>
                </a:cubicBezTo>
                <a:moveTo>
                  <a:pt x="13525324" y="1251138"/>
                </a:moveTo>
                <a:cubicBezTo>
                  <a:pt x="13535353" y="1352551"/>
                  <a:pt x="13558671" y="1457722"/>
                  <a:pt x="13552146" y="1542593"/>
                </a:cubicBezTo>
                <a:moveTo>
                  <a:pt x="10262221" y="911260"/>
                </a:moveTo>
                <a:cubicBezTo>
                  <a:pt x="10369078" y="768861"/>
                  <a:pt x="10411754" y="670511"/>
                  <a:pt x="10524088" y="539561"/>
                </a:cubicBezTo>
                <a:moveTo>
                  <a:pt x="7814012" y="1088347"/>
                </a:moveTo>
                <a:cubicBezTo>
                  <a:pt x="7853260" y="980669"/>
                  <a:pt x="7875541" y="842303"/>
                  <a:pt x="7940710" y="767838"/>
                </a:cubicBezTo>
                <a:moveTo>
                  <a:pt x="4940886" y="1197181"/>
                </a:moveTo>
                <a:cubicBezTo>
                  <a:pt x="5160760" y="1285574"/>
                  <a:pt x="5273602" y="1401042"/>
                  <a:pt x="5399683" y="1508006"/>
                </a:cubicBezTo>
                <a:moveTo>
                  <a:pt x="1456502" y="3640659"/>
                </a:moveTo>
                <a:cubicBezTo>
                  <a:pt x="1441980" y="3554571"/>
                  <a:pt x="1404683" y="3452123"/>
                  <a:pt x="1376389" y="3313463"/>
                </a:cubicBezTo>
              </a:path>
            </a:pathLst>
          </a:custGeom>
          <a:noFill/>
          <a:ln w="193675" cmpd="tri">
            <a:solidFill>
              <a:srgbClr val="28749C"/>
            </a:solidFill>
            <a:extLst>
              <a:ext uri="{C807C97D-BFC1-408E-A445-0C87EB9F89A2}">
                <ask:lineSketchStyleProps xmlns:ask="http://schemas.microsoft.com/office/drawing/2018/sketchyshapes" sd="1219033472">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7661CE-2341-4B97-B172-FBACE1D72F57}"/>
              </a:ext>
            </a:extLst>
          </p:cNvPr>
          <p:cNvSpPr/>
          <p:nvPr/>
        </p:nvSpPr>
        <p:spPr>
          <a:xfrm rot="21239032" flipV="1">
            <a:off x="2962829" y="245495"/>
            <a:ext cx="13146066" cy="8829559"/>
          </a:xfrm>
          <a:prstGeom prst="cloud">
            <a:avLst/>
          </a:prstGeom>
          <a:solidFill>
            <a:srgbClr val="B7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E0ED"/>
              </a:solidFill>
            </a:endParaRPr>
          </a:p>
        </p:txBody>
      </p:sp>
      <p:sp>
        <p:nvSpPr>
          <p:cNvPr id="7" name="Freeform 7"/>
          <p:cNvSpPr/>
          <p:nvPr/>
        </p:nvSpPr>
        <p:spPr>
          <a:xfrm>
            <a:off x="-3240505" y="6578933"/>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77499" y="8044108"/>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972800" y="6846166"/>
            <a:ext cx="7315200" cy="4096512"/>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168860" y="5372100"/>
            <a:ext cx="3947331" cy="3861207"/>
          </a:xfrm>
          <a:custGeom>
            <a:avLst/>
            <a:gdLst/>
            <a:ahLst/>
            <a:cxnLst/>
            <a:rect l="l" t="t" r="r" b="b"/>
            <a:pathLst>
              <a:path w="5769724" h="5643839">
                <a:moveTo>
                  <a:pt x="0" y="0"/>
                </a:moveTo>
                <a:lnTo>
                  <a:pt x="5769724" y="0"/>
                </a:lnTo>
                <a:lnTo>
                  <a:pt x="5769724" y="5643839"/>
                </a:lnTo>
                <a:lnTo>
                  <a:pt x="0" y="5643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3308862" y="5372100"/>
            <a:ext cx="4093242" cy="3862532"/>
          </a:xfrm>
          <a:custGeom>
            <a:avLst/>
            <a:gdLst/>
            <a:ahLst/>
            <a:cxnLst/>
            <a:rect l="l" t="t" r="r" b="b"/>
            <a:pathLst>
              <a:path w="6840717" h="6455149">
                <a:moveTo>
                  <a:pt x="0" y="0"/>
                </a:moveTo>
                <a:lnTo>
                  <a:pt x="6840716" y="0"/>
                </a:lnTo>
                <a:lnTo>
                  <a:pt x="6840716" y="6455149"/>
                </a:lnTo>
                <a:lnTo>
                  <a:pt x="0" y="6455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2AE366CA-DBCB-49EB-A30D-143AF542991B}"/>
              </a:ext>
            </a:extLst>
          </p:cNvPr>
          <p:cNvSpPr/>
          <p:nvPr/>
        </p:nvSpPr>
        <p:spPr>
          <a:xfrm>
            <a:off x="-866934" y="-664463"/>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1">
            <a:extLst>
              <a:ext uri="{FF2B5EF4-FFF2-40B4-BE49-F238E27FC236}">
                <a16:creationId xmlns:a16="http://schemas.microsoft.com/office/drawing/2014/main" id="{059B704C-0B0B-4102-8116-461DBA6AC31F}"/>
              </a:ext>
            </a:extLst>
          </p:cNvPr>
          <p:cNvSpPr txBox="1"/>
          <p:nvPr/>
        </p:nvSpPr>
        <p:spPr>
          <a:xfrm>
            <a:off x="5919273" y="2628948"/>
            <a:ext cx="7077258" cy="4062651"/>
          </a:xfrm>
          <a:prstGeom prst="rect">
            <a:avLst/>
          </a:prstGeom>
        </p:spPr>
        <p:txBody>
          <a:bodyPr wrap="none" lIns="0" tIns="0" rIns="0" bIns="0" rtlCol="0" anchor="t">
            <a:spAutoFit/>
          </a:bodyPr>
          <a:lstStyle/>
          <a:p>
            <a:pPr algn="ctr"/>
            <a:r>
              <a:rPr lang="en-US" sz="8800">
                <a:solidFill>
                  <a:srgbClr val="28749C"/>
                </a:solidFill>
                <a:latin typeface="#9Slide07 SVNBango" panose="02000000000000000000" pitchFamily="2" charset="0"/>
              </a:rPr>
              <a:t>TẠM BIỆT</a:t>
            </a:r>
          </a:p>
          <a:p>
            <a:pPr algn="ctr"/>
            <a:r>
              <a:rPr lang="en-US" sz="8800">
                <a:solidFill>
                  <a:srgbClr val="28749C"/>
                </a:solidFill>
                <a:latin typeface="#9Slide07 SVNBango" panose="02000000000000000000" pitchFamily="2" charset="0"/>
              </a:rPr>
              <a:t>VÀ</a:t>
            </a:r>
          </a:p>
          <a:p>
            <a:pPr algn="ctr"/>
            <a:r>
              <a:rPr lang="en-US" sz="8800">
                <a:solidFill>
                  <a:srgbClr val="28749C"/>
                </a:solidFill>
                <a:latin typeface="#9Slide07 SVNBango" panose="02000000000000000000" pitchFamily="2" charset="0"/>
              </a:rPr>
              <a:t>HẸN GẶP LẠI</a:t>
            </a:r>
          </a:p>
        </p:txBody>
      </p:sp>
      <p:sp>
        <p:nvSpPr>
          <p:cNvPr id="14" name="Freeform 5">
            <a:extLst>
              <a:ext uri="{FF2B5EF4-FFF2-40B4-BE49-F238E27FC236}">
                <a16:creationId xmlns:a16="http://schemas.microsoft.com/office/drawing/2014/main" id="{F3FAE910-8F16-4898-9AA9-6DC0E50C4E2A}"/>
              </a:ext>
            </a:extLst>
          </p:cNvPr>
          <p:cNvSpPr/>
          <p:nvPr/>
        </p:nvSpPr>
        <p:spPr>
          <a:xfrm>
            <a:off x="12996531" y="9714"/>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63294BBF-CAB5-48D9-8E96-EAF823D3EE26}"/>
              </a:ext>
            </a:extLst>
          </p:cNvPr>
          <p:cNvSpPr/>
          <p:nvPr/>
        </p:nvSpPr>
        <p:spPr>
          <a:xfrm>
            <a:off x="1256933" y="383999"/>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9">
            <a:extLst>
              <a:ext uri="{FF2B5EF4-FFF2-40B4-BE49-F238E27FC236}">
                <a16:creationId xmlns:a16="http://schemas.microsoft.com/office/drawing/2014/main" id="{45AB2691-201D-4A38-B8DC-845F36D8B2E4}"/>
              </a:ext>
            </a:extLst>
          </p:cNvPr>
          <p:cNvSpPr/>
          <p:nvPr/>
        </p:nvSpPr>
        <p:spPr>
          <a:xfrm>
            <a:off x="15244216" y="487422"/>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30601" y="7618177"/>
            <a:ext cx="1738088" cy="1640123"/>
          </a:xfrm>
          <a:custGeom>
            <a:avLst/>
            <a:gdLst/>
            <a:ahLst/>
            <a:cxnLst/>
            <a:rect l="l" t="t" r="r" b="b"/>
            <a:pathLst>
              <a:path w="1738088" h="1640123">
                <a:moveTo>
                  <a:pt x="0" y="0"/>
                </a:moveTo>
                <a:lnTo>
                  <a:pt x="1738088" y="0"/>
                </a:lnTo>
                <a:lnTo>
                  <a:pt x="1738088" y="1640123"/>
                </a:lnTo>
                <a:lnTo>
                  <a:pt x="0" y="16401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6630" y="7618177"/>
            <a:ext cx="1583464" cy="1640123"/>
          </a:xfrm>
          <a:custGeom>
            <a:avLst/>
            <a:gdLst/>
            <a:ahLst/>
            <a:cxnLst/>
            <a:rect l="l" t="t" r="r" b="b"/>
            <a:pathLst>
              <a:path w="1583464" h="1640123">
                <a:moveTo>
                  <a:pt x="0" y="0"/>
                </a:moveTo>
                <a:lnTo>
                  <a:pt x="1583464" y="0"/>
                </a:lnTo>
                <a:lnTo>
                  <a:pt x="1583464" y="1640123"/>
                </a:lnTo>
                <a:lnTo>
                  <a:pt x="0" y="1640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938792" y="7618177"/>
            <a:ext cx="1580482" cy="1640123"/>
          </a:xfrm>
          <a:custGeom>
            <a:avLst/>
            <a:gdLst/>
            <a:ahLst/>
            <a:cxnLst/>
            <a:rect l="l" t="t" r="r" b="b"/>
            <a:pathLst>
              <a:path w="1580482" h="1640123">
                <a:moveTo>
                  <a:pt x="0" y="0"/>
                </a:moveTo>
                <a:lnTo>
                  <a:pt x="1580482" y="0"/>
                </a:lnTo>
                <a:lnTo>
                  <a:pt x="1580482" y="1640123"/>
                </a:lnTo>
                <a:lnTo>
                  <a:pt x="0" y="1640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531110" y="7618177"/>
            <a:ext cx="1610303" cy="1640123"/>
          </a:xfrm>
          <a:custGeom>
            <a:avLst/>
            <a:gdLst/>
            <a:ahLst/>
            <a:cxnLst/>
            <a:rect l="l" t="t" r="r" b="b"/>
            <a:pathLst>
              <a:path w="1610303" h="1640123">
                <a:moveTo>
                  <a:pt x="0" y="0"/>
                </a:moveTo>
                <a:lnTo>
                  <a:pt x="1610302" y="0"/>
                </a:lnTo>
                <a:lnTo>
                  <a:pt x="1610302" y="1640123"/>
                </a:lnTo>
                <a:lnTo>
                  <a:pt x="0" y="16401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728175" y="7618177"/>
            <a:ext cx="1198781" cy="1640123"/>
          </a:xfrm>
          <a:custGeom>
            <a:avLst/>
            <a:gdLst/>
            <a:ahLst/>
            <a:cxnLst/>
            <a:rect l="l" t="t" r="r" b="b"/>
            <a:pathLst>
              <a:path w="1198781" h="1640123">
                <a:moveTo>
                  <a:pt x="0" y="0"/>
                </a:moveTo>
                <a:lnTo>
                  <a:pt x="1198781" y="0"/>
                </a:lnTo>
                <a:lnTo>
                  <a:pt x="1198781" y="1640123"/>
                </a:lnTo>
                <a:lnTo>
                  <a:pt x="0" y="16401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153248" y="7618177"/>
            <a:ext cx="1708461" cy="1640123"/>
          </a:xfrm>
          <a:custGeom>
            <a:avLst/>
            <a:gdLst/>
            <a:ahLst/>
            <a:cxnLst/>
            <a:rect l="l" t="t" r="r" b="b"/>
            <a:pathLst>
              <a:path w="1708461" h="1640123">
                <a:moveTo>
                  <a:pt x="0" y="0"/>
                </a:moveTo>
                <a:lnTo>
                  <a:pt x="1708461" y="0"/>
                </a:lnTo>
                <a:lnTo>
                  <a:pt x="1708461" y="1640123"/>
                </a:lnTo>
                <a:lnTo>
                  <a:pt x="0" y="1640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873545" y="7618177"/>
            <a:ext cx="1883231" cy="1640123"/>
          </a:xfrm>
          <a:custGeom>
            <a:avLst/>
            <a:gdLst/>
            <a:ahLst/>
            <a:cxnLst/>
            <a:rect l="l" t="t" r="r" b="b"/>
            <a:pathLst>
              <a:path w="1883231" h="1640123">
                <a:moveTo>
                  <a:pt x="0" y="0"/>
                </a:moveTo>
                <a:lnTo>
                  <a:pt x="1883231" y="0"/>
                </a:lnTo>
                <a:lnTo>
                  <a:pt x="1883231" y="1640123"/>
                </a:lnTo>
                <a:lnTo>
                  <a:pt x="0" y="16401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621930" y="7618177"/>
            <a:ext cx="1094409" cy="1640123"/>
          </a:xfrm>
          <a:custGeom>
            <a:avLst/>
            <a:gdLst/>
            <a:ahLst/>
            <a:cxnLst/>
            <a:rect l="l" t="t" r="r" b="b"/>
            <a:pathLst>
              <a:path w="1094409" h="1640123">
                <a:moveTo>
                  <a:pt x="0" y="0"/>
                </a:moveTo>
                <a:lnTo>
                  <a:pt x="1094410" y="0"/>
                </a:lnTo>
                <a:lnTo>
                  <a:pt x="1094410" y="1640123"/>
                </a:lnTo>
                <a:lnTo>
                  <a:pt x="0" y="16401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15580525" y="7618177"/>
            <a:ext cx="1676706" cy="1640123"/>
          </a:xfrm>
          <a:custGeom>
            <a:avLst/>
            <a:gdLst/>
            <a:ahLst/>
            <a:cxnLst/>
            <a:rect l="l" t="t" r="r" b="b"/>
            <a:pathLst>
              <a:path w="1676706" h="1640123">
                <a:moveTo>
                  <a:pt x="0" y="0"/>
                </a:moveTo>
                <a:lnTo>
                  <a:pt x="1676705" y="0"/>
                </a:lnTo>
                <a:lnTo>
                  <a:pt x="1676705" y="1640123"/>
                </a:lnTo>
                <a:lnTo>
                  <a:pt x="0" y="16401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11768612" y="7618177"/>
            <a:ext cx="2050154" cy="1640123"/>
          </a:xfrm>
          <a:custGeom>
            <a:avLst/>
            <a:gdLst/>
            <a:ahLst/>
            <a:cxnLst/>
            <a:rect l="l" t="t" r="r" b="b"/>
            <a:pathLst>
              <a:path w="2050154" h="1640123">
                <a:moveTo>
                  <a:pt x="0" y="0"/>
                </a:moveTo>
                <a:lnTo>
                  <a:pt x="2050153" y="0"/>
                </a:lnTo>
                <a:lnTo>
                  <a:pt x="2050153" y="1640123"/>
                </a:lnTo>
                <a:lnTo>
                  <a:pt x="0" y="16401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9358635" y="3080917"/>
            <a:ext cx="1991319" cy="1640123"/>
          </a:xfrm>
          <a:custGeom>
            <a:avLst/>
            <a:gdLst/>
            <a:ahLst/>
            <a:cxnLst/>
            <a:rect l="l" t="t" r="r" b="b"/>
            <a:pathLst>
              <a:path w="1991319" h="1640123">
                <a:moveTo>
                  <a:pt x="0" y="0"/>
                </a:moveTo>
                <a:lnTo>
                  <a:pt x="1991319" y="0"/>
                </a:lnTo>
                <a:lnTo>
                  <a:pt x="1991319" y="1640123"/>
                </a:lnTo>
                <a:lnTo>
                  <a:pt x="0" y="164012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11607636" y="3084561"/>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4127882" y="3080917"/>
            <a:ext cx="1948310" cy="1640123"/>
          </a:xfrm>
          <a:custGeom>
            <a:avLst/>
            <a:gdLst/>
            <a:ahLst/>
            <a:cxnLst/>
            <a:rect l="l" t="t" r="r" b="b"/>
            <a:pathLst>
              <a:path w="1948310" h="1640123">
                <a:moveTo>
                  <a:pt x="0" y="0"/>
                </a:moveTo>
                <a:lnTo>
                  <a:pt x="1948310" y="0"/>
                </a:lnTo>
                <a:lnTo>
                  <a:pt x="1948310" y="1640123"/>
                </a:lnTo>
                <a:lnTo>
                  <a:pt x="0" y="164012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14781092" y="3080917"/>
            <a:ext cx="2478208" cy="1640123"/>
          </a:xfrm>
          <a:custGeom>
            <a:avLst/>
            <a:gdLst/>
            <a:ahLst/>
            <a:cxnLst/>
            <a:rect l="l" t="t" r="r" b="b"/>
            <a:pathLst>
              <a:path w="2478208" h="1640123">
                <a:moveTo>
                  <a:pt x="0" y="0"/>
                </a:moveTo>
                <a:lnTo>
                  <a:pt x="2478208" y="0"/>
                </a:lnTo>
                <a:lnTo>
                  <a:pt x="2478208" y="1640123"/>
                </a:lnTo>
                <a:lnTo>
                  <a:pt x="0" y="164012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1024561" y="3080917"/>
            <a:ext cx="2845639" cy="1640123"/>
          </a:xfrm>
          <a:custGeom>
            <a:avLst/>
            <a:gdLst/>
            <a:ahLst/>
            <a:cxnLst/>
            <a:rect l="l" t="t" r="r" b="b"/>
            <a:pathLst>
              <a:path w="2845639" h="1640123">
                <a:moveTo>
                  <a:pt x="0" y="0"/>
                </a:moveTo>
                <a:lnTo>
                  <a:pt x="2845639" y="0"/>
                </a:lnTo>
                <a:lnTo>
                  <a:pt x="2845639" y="1640123"/>
                </a:lnTo>
                <a:lnTo>
                  <a:pt x="0" y="164012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6333874" y="3080917"/>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12095828" y="5349547"/>
            <a:ext cx="1279296" cy="1640123"/>
          </a:xfrm>
          <a:custGeom>
            <a:avLst/>
            <a:gdLst/>
            <a:ahLst/>
            <a:cxnLst/>
            <a:rect l="l" t="t" r="r" b="b"/>
            <a:pathLst>
              <a:path w="1279296" h="1640123">
                <a:moveTo>
                  <a:pt x="0" y="0"/>
                </a:moveTo>
                <a:lnTo>
                  <a:pt x="1279296" y="0"/>
                </a:lnTo>
                <a:lnTo>
                  <a:pt x="1279296" y="1640123"/>
                </a:lnTo>
                <a:lnTo>
                  <a:pt x="0" y="1640123"/>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13523578" y="5349547"/>
            <a:ext cx="1686108" cy="1640123"/>
          </a:xfrm>
          <a:custGeom>
            <a:avLst/>
            <a:gdLst/>
            <a:ahLst/>
            <a:cxnLst/>
            <a:rect l="l" t="t" r="r" b="b"/>
            <a:pathLst>
              <a:path w="1686108" h="1640123">
                <a:moveTo>
                  <a:pt x="0" y="0"/>
                </a:moveTo>
                <a:lnTo>
                  <a:pt x="1686108" y="0"/>
                </a:lnTo>
                <a:lnTo>
                  <a:pt x="1686108" y="1640123"/>
                </a:lnTo>
                <a:lnTo>
                  <a:pt x="0" y="1640123"/>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1026630" y="5349547"/>
            <a:ext cx="1362793" cy="1640123"/>
          </a:xfrm>
          <a:custGeom>
            <a:avLst/>
            <a:gdLst/>
            <a:ahLst/>
            <a:cxnLst/>
            <a:rect l="l" t="t" r="r" b="b"/>
            <a:pathLst>
              <a:path w="1362793" h="1640123">
                <a:moveTo>
                  <a:pt x="0" y="0"/>
                </a:moveTo>
                <a:lnTo>
                  <a:pt x="1362793" y="0"/>
                </a:lnTo>
                <a:lnTo>
                  <a:pt x="1362793" y="1640123"/>
                </a:lnTo>
                <a:lnTo>
                  <a:pt x="0" y="1640123"/>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3944754" y="5349547"/>
            <a:ext cx="1306134" cy="1640123"/>
          </a:xfrm>
          <a:custGeom>
            <a:avLst/>
            <a:gdLst/>
            <a:ahLst/>
            <a:cxnLst/>
            <a:rect l="l" t="t" r="r" b="b"/>
            <a:pathLst>
              <a:path w="1306134" h="1640123">
                <a:moveTo>
                  <a:pt x="0" y="0"/>
                </a:moveTo>
                <a:lnTo>
                  <a:pt x="1306135" y="0"/>
                </a:lnTo>
                <a:lnTo>
                  <a:pt x="1306135" y="1640123"/>
                </a:lnTo>
                <a:lnTo>
                  <a:pt x="0" y="1640123"/>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8517264" y="5349547"/>
            <a:ext cx="1505931" cy="1640123"/>
          </a:xfrm>
          <a:custGeom>
            <a:avLst/>
            <a:gdLst/>
            <a:ahLst/>
            <a:cxnLst/>
            <a:rect l="l" t="t" r="r" b="b"/>
            <a:pathLst>
              <a:path w="1505931" h="1640123">
                <a:moveTo>
                  <a:pt x="0" y="0"/>
                </a:moveTo>
                <a:lnTo>
                  <a:pt x="1505931" y="0"/>
                </a:lnTo>
                <a:lnTo>
                  <a:pt x="1505931" y="1640123"/>
                </a:lnTo>
                <a:lnTo>
                  <a:pt x="0" y="1640123"/>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6922519" y="5349547"/>
            <a:ext cx="1446290" cy="1640123"/>
          </a:xfrm>
          <a:custGeom>
            <a:avLst/>
            <a:gdLst/>
            <a:ahLst/>
            <a:cxnLst/>
            <a:rect l="l" t="t" r="r" b="b"/>
            <a:pathLst>
              <a:path w="1446290" h="1640123">
                <a:moveTo>
                  <a:pt x="0" y="0"/>
                </a:moveTo>
                <a:lnTo>
                  <a:pt x="1446290" y="0"/>
                </a:lnTo>
                <a:lnTo>
                  <a:pt x="1446290" y="1640123"/>
                </a:lnTo>
                <a:lnTo>
                  <a:pt x="0" y="1640123"/>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a:off x="2537878" y="5349547"/>
            <a:ext cx="1258422" cy="1640123"/>
          </a:xfrm>
          <a:custGeom>
            <a:avLst/>
            <a:gdLst/>
            <a:ahLst/>
            <a:cxnLst/>
            <a:rect l="l" t="t" r="r" b="b"/>
            <a:pathLst>
              <a:path w="1258422" h="1640123">
                <a:moveTo>
                  <a:pt x="0" y="0"/>
                </a:moveTo>
                <a:lnTo>
                  <a:pt x="1258422" y="0"/>
                </a:lnTo>
                <a:lnTo>
                  <a:pt x="1258422" y="1640123"/>
                </a:lnTo>
                <a:lnTo>
                  <a:pt x="0" y="1640123"/>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5399343" y="5349547"/>
            <a:ext cx="1374721" cy="1640123"/>
          </a:xfrm>
          <a:custGeom>
            <a:avLst/>
            <a:gdLst/>
            <a:ahLst/>
            <a:cxnLst/>
            <a:rect l="l" t="t" r="r" b="b"/>
            <a:pathLst>
              <a:path w="1374721" h="1640123">
                <a:moveTo>
                  <a:pt x="0" y="0"/>
                </a:moveTo>
                <a:lnTo>
                  <a:pt x="1374721" y="0"/>
                </a:lnTo>
                <a:lnTo>
                  <a:pt x="1374721" y="1640123"/>
                </a:lnTo>
                <a:lnTo>
                  <a:pt x="0" y="1640123"/>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10171649" y="5349547"/>
            <a:ext cx="1775724" cy="1640123"/>
          </a:xfrm>
          <a:custGeom>
            <a:avLst/>
            <a:gdLst/>
            <a:ahLst/>
            <a:cxnLst/>
            <a:rect l="l" t="t" r="r" b="b"/>
            <a:pathLst>
              <a:path w="1775724" h="1640123">
                <a:moveTo>
                  <a:pt x="0" y="0"/>
                </a:moveTo>
                <a:lnTo>
                  <a:pt x="1775724" y="0"/>
                </a:lnTo>
                <a:lnTo>
                  <a:pt x="1775724" y="1640123"/>
                </a:lnTo>
                <a:lnTo>
                  <a:pt x="0" y="1640123"/>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15358141" y="5349547"/>
            <a:ext cx="1899090" cy="1640123"/>
          </a:xfrm>
          <a:custGeom>
            <a:avLst/>
            <a:gdLst/>
            <a:ahLst/>
            <a:cxnLst/>
            <a:rect l="l" t="t" r="r" b="b"/>
            <a:pathLst>
              <a:path w="1899090" h="1640123">
                <a:moveTo>
                  <a:pt x="0" y="0"/>
                </a:moveTo>
                <a:lnTo>
                  <a:pt x="1899089" y="0"/>
                </a:lnTo>
                <a:lnTo>
                  <a:pt x="1899089" y="1640123"/>
                </a:lnTo>
                <a:lnTo>
                  <a:pt x="0" y="1640123"/>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TextBox 28"/>
          <p:cNvSpPr txBox="1"/>
          <p:nvPr/>
        </p:nvSpPr>
        <p:spPr>
          <a:xfrm>
            <a:off x="4499992" y="762000"/>
            <a:ext cx="9288016" cy="1360051"/>
          </a:xfrm>
          <a:prstGeom prst="rect">
            <a:avLst/>
          </a:prstGeom>
        </p:spPr>
        <p:txBody>
          <a:bodyPr lIns="0" tIns="0" rIns="0" bIns="0" rtlCol="0" anchor="t">
            <a:spAutoFit/>
          </a:bodyPr>
          <a:lstStyle/>
          <a:p>
            <a:pPr algn="ctr">
              <a:lnSpc>
                <a:spcPts val="10137"/>
              </a:lnSpc>
              <a:spcBef>
                <a:spcPct val="0"/>
              </a:spcBef>
            </a:pPr>
            <a:r>
              <a:rPr lang="en-US" sz="7241">
                <a:solidFill>
                  <a:srgbClr val="443C45"/>
                </a:solidFill>
                <a:latin typeface="Mango AC"/>
              </a:rPr>
              <a:t>Resources Page</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3F7E5BE1-19F3-4123-918C-2EF0559B1964}"/>
              </a:ext>
            </a:extLst>
          </p:cNvPr>
          <p:cNvSpPr txBox="1"/>
          <p:nvPr/>
        </p:nvSpPr>
        <p:spPr>
          <a:xfrm>
            <a:off x="1059047" y="1866900"/>
            <a:ext cx="15933553" cy="8125301"/>
          </a:xfrm>
          <a:prstGeom prst="rect">
            <a:avLst/>
          </a:prstGeom>
        </p:spPr>
        <p:txBody>
          <a:bodyPr wrap="square" lIns="0" tIns="0" rIns="0" bIns="0" rtlCol="0" anchor="t">
            <a:spAutoFit/>
          </a:bodyPr>
          <a:lstStyle/>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HS tìm được những câu chuyện có nhân vật mang đặc điểm nổi bật về ngoại hình hoặc tính cách.</a:t>
            </a:r>
            <a:endParaRPr lang="en-US" sz="4400">
              <a:ln w="12700">
                <a:noFill/>
              </a:ln>
              <a:solidFill>
                <a:srgbClr val="EA6564"/>
              </a:solidFill>
              <a:latin typeface="#9Slide02 Noi dung dai" panose="02000000000000000000" pitchFamily="2" charset="0"/>
              <a:ea typeface="#9Slide02 Noi dung dai" panose="02000000000000000000" pitchFamily="2" charset="0"/>
            </a:endParaRP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Viết được phiếu đọc sách theo mẫu.</a:t>
            </a: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Nhận biết được đặc điểm của nhân vật thể hiện qua ngoại hình hoặc tính cách.</a:t>
            </a: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Hiểu được nội dung các câu chuyện. Tìm được đặc điểm nổi bật của nhân vật </a:t>
            </a: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Rèn kĩ năng đọc, bồi dưỡng phẩm chất đạo đức, yêu cái đẹp. </a:t>
            </a: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Phát triển năng lực ngôn ngữ, năng lực văn học. Bồi dưỡng HS năng lực tự học, tự tìm tòi và ham đọc sách báo. </a:t>
            </a:r>
          </a:p>
          <a:p>
            <a:pPr algn="just"/>
            <a:r>
              <a:rPr lang="vi-VN" sz="4400">
                <a:ln w="12700">
                  <a:noFill/>
                </a:ln>
                <a:solidFill>
                  <a:srgbClr val="EA6564"/>
                </a:solidFill>
                <a:latin typeface="#9Slide02 Noi dung dai" panose="02000000000000000000" pitchFamily="2" charset="0"/>
                <a:ea typeface="#9Slide02 Noi dung dai" panose="02000000000000000000" pitchFamily="2" charset="0"/>
              </a:rPr>
              <a:t>- Biết tôn trọng mọi người, biết tôn trọng bản sắc riêng của mỗi người. </a:t>
            </a:r>
          </a:p>
        </p:txBody>
      </p:sp>
      <p:sp>
        <p:nvSpPr>
          <p:cNvPr id="3" name="TextBox 11">
            <a:extLst>
              <a:ext uri="{FF2B5EF4-FFF2-40B4-BE49-F238E27FC236}">
                <a16:creationId xmlns:a16="http://schemas.microsoft.com/office/drawing/2014/main" id="{D5C9E1E3-9088-4835-8712-A4D527CB9372}"/>
              </a:ext>
            </a:extLst>
          </p:cNvPr>
          <p:cNvSpPr txBox="1"/>
          <p:nvPr/>
        </p:nvSpPr>
        <p:spPr>
          <a:xfrm>
            <a:off x="5810555" y="266700"/>
            <a:ext cx="6666890" cy="1488036"/>
          </a:xfrm>
          <a:prstGeom prst="rect">
            <a:avLst/>
          </a:prstGeom>
        </p:spPr>
        <p:txBody>
          <a:bodyPr wrap="none" lIns="0" tIns="0" rIns="0" bIns="0" rtlCol="0" anchor="t">
            <a:spAutoFit/>
          </a:bodyPr>
          <a:lstStyle/>
          <a:p>
            <a:pPr algn="ctr">
              <a:lnSpc>
                <a:spcPts val="13791"/>
              </a:lnSpc>
            </a:pPr>
            <a:r>
              <a:rPr lang="en-US" sz="6000">
                <a:ln w="12700">
                  <a:noFill/>
                </a:ln>
                <a:solidFill>
                  <a:srgbClr val="EA1880"/>
                </a:solidFill>
                <a:latin typeface="#9Slide07 Koni" pitchFamily="2" charset="0"/>
              </a:rPr>
              <a:t>YÊU CẦU CẦN ĐẠT</a:t>
            </a:r>
          </a:p>
        </p:txBody>
      </p:sp>
    </p:spTree>
    <p:extLst>
      <p:ext uri="{BB962C8B-B14F-4D97-AF65-F5344CB8AC3E}">
        <p14:creationId xmlns:p14="http://schemas.microsoft.com/office/powerpoint/2010/main" val="1345338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3F7E5BE1-19F3-4123-918C-2EF0559B1964}"/>
              </a:ext>
            </a:extLst>
          </p:cNvPr>
          <p:cNvSpPr txBox="1"/>
          <p:nvPr/>
        </p:nvSpPr>
        <p:spPr>
          <a:xfrm>
            <a:off x="1059047" y="1894999"/>
            <a:ext cx="16543153" cy="6996787"/>
          </a:xfrm>
          <a:prstGeom prst="rect">
            <a:avLst/>
          </a:prstGeom>
        </p:spPr>
        <p:txBody>
          <a:bodyPr wrap="square" lIns="0" tIns="0" rIns="0" bIns="0" rtlCol="0" anchor="t">
            <a:spAutoFit/>
          </a:bodyPr>
          <a:lstStyle/>
          <a:p>
            <a:pPr algn="just">
              <a:lnSpc>
                <a:spcPct val="150000"/>
              </a:lnSpc>
            </a:pPr>
            <a:r>
              <a:rPr lang="vi-VN" sz="4400">
                <a:ln w="12700">
                  <a:noFill/>
                </a:ln>
                <a:solidFill>
                  <a:srgbClr val="EA6564"/>
                </a:solidFill>
                <a:latin typeface="#9Slide02 Noi dung dai" panose="02000000000000000000" pitchFamily="2" charset="0"/>
                <a:ea typeface="#9Slide02 Noi dung dai" panose="02000000000000000000" pitchFamily="2" charset="0"/>
              </a:rPr>
              <a:t>-  Đối với giáo viên</a:t>
            </a:r>
          </a:p>
          <a:p>
            <a:pPr algn="just">
              <a:lnSpc>
                <a:spcPct val="150000"/>
              </a:lnSpc>
            </a:pPr>
            <a:r>
              <a:rPr lang="en-US" sz="4400">
                <a:ln w="12700">
                  <a:noFill/>
                </a:ln>
                <a:solidFill>
                  <a:srgbClr val="EA6564"/>
                </a:solidFill>
                <a:latin typeface="#9Slide02 Noi dung dai" panose="02000000000000000000" pitchFamily="2" charset="0"/>
                <a:ea typeface="#9Slide02 Noi dung dai" panose="02000000000000000000" pitchFamily="2" charset="0"/>
              </a:rPr>
              <a:t>		</a:t>
            </a:r>
            <a:r>
              <a:rPr lang="vi-VN" sz="4400">
                <a:ln w="12700">
                  <a:noFill/>
                </a:ln>
                <a:solidFill>
                  <a:srgbClr val="EA6564"/>
                </a:solidFill>
                <a:latin typeface="#9Slide02 Noi dung dai" panose="02000000000000000000" pitchFamily="2" charset="0"/>
                <a:ea typeface="#9Slide02 Noi dung dai" panose="02000000000000000000" pitchFamily="2" charset="0"/>
              </a:rPr>
              <a:t>+ Giáo án, SHS, SGV Tiếng Việt 4.</a:t>
            </a:r>
          </a:p>
          <a:p>
            <a:pPr algn="just">
              <a:lnSpc>
                <a:spcPct val="150000"/>
              </a:lnSpc>
            </a:pPr>
            <a:r>
              <a:rPr lang="en-US" sz="4400">
                <a:ln w="12700">
                  <a:noFill/>
                </a:ln>
                <a:solidFill>
                  <a:srgbClr val="EA6564"/>
                </a:solidFill>
                <a:latin typeface="#9Slide02 Noi dung dai" panose="02000000000000000000" pitchFamily="2" charset="0"/>
                <a:ea typeface="#9Slide02 Noi dung dai" panose="02000000000000000000" pitchFamily="2" charset="0"/>
              </a:rPr>
              <a:t>		</a:t>
            </a:r>
            <a:r>
              <a:rPr lang="vi-VN" sz="4400">
                <a:ln w="12700">
                  <a:noFill/>
                </a:ln>
                <a:solidFill>
                  <a:srgbClr val="EA6564"/>
                </a:solidFill>
                <a:latin typeface="#9Slide02 Noi dung dai" panose="02000000000000000000" pitchFamily="2" charset="0"/>
                <a:ea typeface="#9Slide02 Noi dung dai" panose="02000000000000000000" pitchFamily="2" charset="0"/>
              </a:rPr>
              <a:t>+ Máy tính, máy chiếu </a:t>
            </a:r>
          </a:p>
          <a:p>
            <a:pPr algn="just">
              <a:lnSpc>
                <a:spcPct val="150000"/>
              </a:lnSpc>
            </a:pPr>
            <a:r>
              <a:rPr lang="vi-VN" sz="4400">
                <a:ln w="12700">
                  <a:noFill/>
                </a:ln>
                <a:solidFill>
                  <a:srgbClr val="EA6564"/>
                </a:solidFill>
                <a:latin typeface="#9Slide02 Noi dung dai" panose="02000000000000000000" pitchFamily="2" charset="0"/>
                <a:ea typeface="#9Slide02 Noi dung dai" panose="02000000000000000000" pitchFamily="2" charset="0"/>
              </a:rPr>
              <a:t>- Đối với học sinh</a:t>
            </a:r>
          </a:p>
          <a:p>
            <a:pPr algn="just">
              <a:lnSpc>
                <a:spcPct val="150000"/>
              </a:lnSpc>
            </a:pPr>
            <a:r>
              <a:rPr lang="en-US" sz="4400">
                <a:ln w="12700">
                  <a:noFill/>
                </a:ln>
                <a:solidFill>
                  <a:srgbClr val="EA6564"/>
                </a:solidFill>
                <a:latin typeface="#9Slide02 Noi dung dai" panose="02000000000000000000" pitchFamily="2" charset="0"/>
                <a:ea typeface="#9Slide02 Noi dung dai" panose="02000000000000000000" pitchFamily="2" charset="0"/>
              </a:rPr>
              <a:t>		</a:t>
            </a:r>
            <a:r>
              <a:rPr lang="vi-VN" sz="4400">
                <a:ln w="12700">
                  <a:noFill/>
                </a:ln>
                <a:solidFill>
                  <a:srgbClr val="EA6564"/>
                </a:solidFill>
                <a:latin typeface="#9Slide02 Noi dung dai" panose="02000000000000000000" pitchFamily="2" charset="0"/>
                <a:ea typeface="#9Slide02 Noi dung dai" panose="02000000000000000000" pitchFamily="2" charset="0"/>
              </a:rPr>
              <a:t>+ SHS Tiếng Việt 4.</a:t>
            </a:r>
          </a:p>
          <a:p>
            <a:pPr marL="1714500" algn="just">
              <a:lnSpc>
                <a:spcPct val="150000"/>
              </a:lnSpc>
            </a:pPr>
            <a:r>
              <a:rPr lang="en-US" sz="4400">
                <a:ln w="12700">
                  <a:noFill/>
                </a:ln>
                <a:solidFill>
                  <a:srgbClr val="EA6564"/>
                </a:solidFill>
                <a:latin typeface="#9Slide02 Noi dung dai" panose="02000000000000000000" pitchFamily="2" charset="0"/>
                <a:ea typeface="#9Slide02 Noi dung dai" panose="02000000000000000000" pitchFamily="2" charset="0"/>
              </a:rPr>
              <a:t>	</a:t>
            </a:r>
            <a:r>
              <a:rPr lang="vi-VN" sz="4400">
                <a:ln w="12700">
                  <a:noFill/>
                </a:ln>
                <a:solidFill>
                  <a:srgbClr val="EA6564"/>
                </a:solidFill>
                <a:latin typeface="#9Slide02 Noi dung dai" panose="02000000000000000000" pitchFamily="2" charset="0"/>
                <a:ea typeface="#9Slide02 Noi dung dai" panose="02000000000000000000" pitchFamily="2" charset="0"/>
              </a:rPr>
              <a:t>+ Sưu tầm các câu chuyện có nhân vật mang đặc điểm nổi bật về ngoại hình hoặc tính cách;</a:t>
            </a:r>
          </a:p>
        </p:txBody>
      </p:sp>
      <p:sp>
        <p:nvSpPr>
          <p:cNvPr id="3" name="TextBox 11">
            <a:extLst>
              <a:ext uri="{FF2B5EF4-FFF2-40B4-BE49-F238E27FC236}">
                <a16:creationId xmlns:a16="http://schemas.microsoft.com/office/drawing/2014/main" id="{D5C9E1E3-9088-4835-8712-A4D527CB9372}"/>
              </a:ext>
            </a:extLst>
          </p:cNvPr>
          <p:cNvSpPr txBox="1"/>
          <p:nvPr/>
        </p:nvSpPr>
        <p:spPr>
          <a:xfrm>
            <a:off x="5700753" y="266700"/>
            <a:ext cx="6886501" cy="1488036"/>
          </a:xfrm>
          <a:prstGeom prst="rect">
            <a:avLst/>
          </a:prstGeom>
        </p:spPr>
        <p:txBody>
          <a:bodyPr wrap="none" lIns="0" tIns="0" rIns="0" bIns="0" rtlCol="0" anchor="t">
            <a:spAutoFit/>
          </a:bodyPr>
          <a:lstStyle/>
          <a:p>
            <a:pPr algn="ctr">
              <a:lnSpc>
                <a:spcPts val="13791"/>
              </a:lnSpc>
            </a:pPr>
            <a:r>
              <a:rPr lang="en-US" sz="6000">
                <a:ln w="12700">
                  <a:noFill/>
                </a:ln>
                <a:solidFill>
                  <a:srgbClr val="EA1880"/>
                </a:solidFill>
                <a:latin typeface="#9Slide07 Koni" pitchFamily="2" charset="0"/>
              </a:rPr>
              <a:t>ĐỒ DÙNG DẠY HỌC</a:t>
            </a:r>
          </a:p>
        </p:txBody>
      </p:sp>
    </p:spTree>
    <p:extLst>
      <p:ext uri="{BB962C8B-B14F-4D97-AF65-F5344CB8AC3E}">
        <p14:creationId xmlns:p14="http://schemas.microsoft.com/office/powerpoint/2010/main" val="41066734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2A24F919-8411-4F56-92E9-DB2EDA029D5C}"/>
              </a:ext>
            </a:extLst>
          </p:cNvPr>
          <p:cNvSpPr/>
          <p:nvPr/>
        </p:nvSpPr>
        <p:spPr>
          <a:xfrm>
            <a:off x="9144000" y="-2266049"/>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8">
            <a:extLst>
              <a:ext uri="{FF2B5EF4-FFF2-40B4-BE49-F238E27FC236}">
                <a16:creationId xmlns:a16="http://schemas.microsoft.com/office/drawing/2014/main" id="{957B31B0-6A28-4805-8F3D-F9B10F084AAF}"/>
              </a:ext>
            </a:extLst>
          </p:cNvPr>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9">
            <a:extLst>
              <a:ext uri="{FF2B5EF4-FFF2-40B4-BE49-F238E27FC236}">
                <a16:creationId xmlns:a16="http://schemas.microsoft.com/office/drawing/2014/main" id="{C95B1B07-9604-4C8C-AA61-18E38097A033}"/>
              </a:ext>
            </a:extLst>
          </p:cNvPr>
          <p:cNvSpPr/>
          <p:nvPr/>
        </p:nvSpPr>
        <p:spPr>
          <a:xfrm>
            <a:off x="4166868" y="-1787716"/>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506970">
            <a:off x="-298424" y="7321448"/>
            <a:ext cx="6232548" cy="3490227"/>
          </a:xfrm>
          <a:custGeom>
            <a:avLst/>
            <a:gdLst/>
            <a:ahLst/>
            <a:cxnLst/>
            <a:rect l="l" t="t" r="r" b="b"/>
            <a:pathLst>
              <a:path w="6232548" h="3490227">
                <a:moveTo>
                  <a:pt x="0" y="0"/>
                </a:moveTo>
                <a:lnTo>
                  <a:pt x="6232548" y="0"/>
                </a:lnTo>
                <a:lnTo>
                  <a:pt x="6232548" y="3490227"/>
                </a:lnTo>
                <a:lnTo>
                  <a:pt x="0" y="3490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7873293">
            <a:off x="310045" y="6239495"/>
            <a:ext cx="6232548" cy="3490227"/>
          </a:xfrm>
          <a:custGeom>
            <a:avLst/>
            <a:gdLst/>
            <a:ahLst/>
            <a:cxnLst/>
            <a:rect l="l" t="t" r="r" b="b"/>
            <a:pathLst>
              <a:path w="6232548" h="3490227">
                <a:moveTo>
                  <a:pt x="0" y="0"/>
                </a:moveTo>
                <a:lnTo>
                  <a:pt x="6232548" y="0"/>
                </a:lnTo>
                <a:lnTo>
                  <a:pt x="6232548" y="3490226"/>
                </a:lnTo>
                <a:lnTo>
                  <a:pt x="0" y="349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506970">
            <a:off x="-365205" y="81787"/>
            <a:ext cx="8395103" cy="4701258"/>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982700">
            <a:off x="6427568" y="8416354"/>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529252" y="5750172"/>
            <a:ext cx="4602225" cy="4687451"/>
          </a:xfrm>
          <a:custGeom>
            <a:avLst/>
            <a:gdLst/>
            <a:ahLst/>
            <a:cxnLst/>
            <a:rect l="l" t="t" r="r" b="b"/>
            <a:pathLst>
              <a:path w="4602225" h="4687451">
                <a:moveTo>
                  <a:pt x="0" y="0"/>
                </a:moveTo>
                <a:lnTo>
                  <a:pt x="4602224" y="0"/>
                </a:lnTo>
                <a:lnTo>
                  <a:pt x="4602224" y="4687451"/>
                </a:lnTo>
                <a:lnTo>
                  <a:pt x="0" y="4687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31740" y="0"/>
            <a:ext cx="6372217" cy="6612678"/>
          </a:xfrm>
          <a:custGeom>
            <a:avLst/>
            <a:gdLst/>
            <a:ahLst/>
            <a:cxnLst/>
            <a:rect l="l" t="t" r="r" b="b"/>
            <a:pathLst>
              <a:path w="6372217" h="6612678">
                <a:moveTo>
                  <a:pt x="0" y="0"/>
                </a:moveTo>
                <a:lnTo>
                  <a:pt x="6372217" y="0"/>
                </a:lnTo>
                <a:lnTo>
                  <a:pt x="6372217" y="6612678"/>
                </a:lnTo>
                <a:lnTo>
                  <a:pt x="0" y="6612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6383606" y="1729316"/>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59240" y="7984608"/>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19462504" y="608361"/>
            <a:ext cx="6925599" cy="2567151"/>
          </a:xfrm>
          <a:prstGeom prst="rect">
            <a:avLst/>
          </a:prstGeom>
        </p:spPr>
        <p:txBody>
          <a:bodyPr lIns="0" tIns="0" rIns="0" bIns="0" rtlCol="0" anchor="t">
            <a:spAutoFit/>
          </a:bodyPr>
          <a:lstStyle/>
          <a:p>
            <a:pPr algn="ctr">
              <a:lnSpc>
                <a:spcPts val="9775"/>
              </a:lnSpc>
            </a:pPr>
            <a:r>
              <a:rPr lang="en-US" sz="7241">
                <a:solidFill>
                  <a:srgbClr val="443C45"/>
                </a:solidFill>
                <a:latin typeface="Mango AC"/>
              </a:rPr>
              <a:t>Learning Outcomes</a:t>
            </a:r>
          </a:p>
        </p:txBody>
      </p:sp>
      <p:sp>
        <p:nvSpPr>
          <p:cNvPr id="11" name="TextBox 11"/>
          <p:cNvSpPr txBox="1"/>
          <p:nvPr/>
        </p:nvSpPr>
        <p:spPr>
          <a:xfrm>
            <a:off x="21183600" y="3426803"/>
            <a:ext cx="5246713"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identify different types of reading styles.</a:t>
            </a:r>
          </a:p>
        </p:txBody>
      </p:sp>
      <p:sp>
        <p:nvSpPr>
          <p:cNvPr id="12" name="TextBox 12"/>
          <p:cNvSpPr txBox="1"/>
          <p:nvPr/>
        </p:nvSpPr>
        <p:spPr>
          <a:xfrm>
            <a:off x="21183600" y="7446134"/>
            <a:ext cx="5423938"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compare and contrast different reading styles.</a:t>
            </a:r>
          </a:p>
        </p:txBody>
      </p:sp>
      <p:sp>
        <p:nvSpPr>
          <p:cNvPr id="13" name="TextBox 13"/>
          <p:cNvSpPr txBox="1"/>
          <p:nvPr/>
        </p:nvSpPr>
        <p:spPr>
          <a:xfrm>
            <a:off x="21183600" y="5436468"/>
            <a:ext cx="5423938"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analyze the impact of reading styles on comprehension.</a:t>
            </a:r>
          </a:p>
        </p:txBody>
      </p:sp>
      <p:sp>
        <p:nvSpPr>
          <p:cNvPr id="14" name="TextBox 14"/>
          <p:cNvSpPr txBox="1"/>
          <p:nvPr/>
        </p:nvSpPr>
        <p:spPr>
          <a:xfrm>
            <a:off x="19206688" y="3617727"/>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01</a:t>
            </a:r>
          </a:p>
        </p:txBody>
      </p:sp>
      <p:sp>
        <p:nvSpPr>
          <p:cNvPr id="15" name="TextBox 15"/>
          <p:cNvSpPr txBox="1"/>
          <p:nvPr/>
        </p:nvSpPr>
        <p:spPr>
          <a:xfrm>
            <a:off x="19206688" y="5627393"/>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02</a:t>
            </a:r>
          </a:p>
        </p:txBody>
      </p:sp>
      <p:sp>
        <p:nvSpPr>
          <p:cNvPr id="16" name="TextBox 16"/>
          <p:cNvSpPr txBox="1"/>
          <p:nvPr/>
        </p:nvSpPr>
        <p:spPr>
          <a:xfrm>
            <a:off x="19206688" y="7637058"/>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03</a:t>
            </a:r>
          </a:p>
        </p:txBody>
      </p:sp>
      <p:sp>
        <p:nvSpPr>
          <p:cNvPr id="17" name="TextBox 11">
            <a:extLst>
              <a:ext uri="{FF2B5EF4-FFF2-40B4-BE49-F238E27FC236}">
                <a16:creationId xmlns:a16="http://schemas.microsoft.com/office/drawing/2014/main" id="{4CB6A125-6F61-4065-AA46-EDDA490AE1FD}"/>
              </a:ext>
            </a:extLst>
          </p:cNvPr>
          <p:cNvSpPr txBox="1"/>
          <p:nvPr/>
        </p:nvSpPr>
        <p:spPr>
          <a:xfrm>
            <a:off x="7946450" y="3617727"/>
            <a:ext cx="9789539" cy="1769715"/>
          </a:xfrm>
          <a:prstGeom prst="rect">
            <a:avLst/>
          </a:prstGeom>
        </p:spPr>
        <p:txBody>
          <a:bodyPr wrap="none" lIns="0" tIns="0" rIns="0" bIns="0" rtlCol="0" anchor="t">
            <a:spAutoFit/>
          </a:bodyPr>
          <a:lstStyle/>
          <a:p>
            <a:pPr algn="ctr">
              <a:lnSpc>
                <a:spcPts val="13791"/>
              </a:lnSpc>
            </a:pPr>
            <a:r>
              <a:rPr lang="en-US" sz="13800">
                <a:ln w="12700">
                  <a:noFill/>
                </a:ln>
                <a:solidFill>
                  <a:srgbClr val="EA1880"/>
                </a:solidFill>
                <a:latin typeface="#9Slide07 Koni" pitchFamily="2" charset="0"/>
              </a:rPr>
              <a:t>KHỞI ĐỘNG</a:t>
            </a:r>
          </a:p>
        </p:txBody>
      </p:sp>
      <p:sp>
        <p:nvSpPr>
          <p:cNvPr id="21" name="Freeform 5">
            <a:extLst>
              <a:ext uri="{FF2B5EF4-FFF2-40B4-BE49-F238E27FC236}">
                <a16:creationId xmlns:a16="http://schemas.microsoft.com/office/drawing/2014/main" id="{8601CC22-462E-477F-A2A4-61A63C434CFE}"/>
              </a:ext>
            </a:extLst>
          </p:cNvPr>
          <p:cNvSpPr/>
          <p:nvPr/>
        </p:nvSpPr>
        <p:spPr>
          <a:xfrm rot="9745380">
            <a:off x="14162557" y="8181447"/>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292D16CC-BDC4-4C47-BEBD-5CA0F9321703}"/>
              </a:ext>
            </a:extLst>
          </p:cNvPr>
          <p:cNvSpPr/>
          <p:nvPr/>
        </p:nvSpPr>
        <p:spPr>
          <a:xfrm rot="549910">
            <a:off x="14398736" y="-1374467"/>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Năm Ngón Tay Ngoan-(1080p)">
            <a:hlinkClick r:id="" action="ppaction://media"/>
            <a:extLst>
              <a:ext uri="{FF2B5EF4-FFF2-40B4-BE49-F238E27FC236}">
                <a16:creationId xmlns:a16="http://schemas.microsoft.com/office/drawing/2014/main" id="{BE1990B9-C6D8-4EA3-ACD9-87C4F4314F0D}"/>
              </a:ext>
            </a:extLst>
          </p:cNvPr>
          <p:cNvPicPr>
            <a:picLocks noChangeAspect="1"/>
          </p:cNvPicPr>
          <p:nvPr>
            <a:videoFile r:link="rId1"/>
            <p:extLst>
              <p:ext uri="{DAA4B4D4-6D71-4841-9C94-3DE7FCFB9230}">
                <p14:media xmlns:p14="http://schemas.microsoft.com/office/powerpoint/2010/main" r:embed="rId2">
                  <p14:trim st="23408"/>
                </p14:media>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939437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2A24F919-8411-4F56-92E9-DB2EDA029D5C}"/>
              </a:ext>
            </a:extLst>
          </p:cNvPr>
          <p:cNvSpPr/>
          <p:nvPr/>
        </p:nvSpPr>
        <p:spPr>
          <a:xfrm>
            <a:off x="9144000" y="-2266049"/>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8">
            <a:extLst>
              <a:ext uri="{FF2B5EF4-FFF2-40B4-BE49-F238E27FC236}">
                <a16:creationId xmlns:a16="http://schemas.microsoft.com/office/drawing/2014/main" id="{957B31B0-6A28-4805-8F3D-F9B10F084AAF}"/>
              </a:ext>
            </a:extLst>
          </p:cNvPr>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9">
            <a:extLst>
              <a:ext uri="{FF2B5EF4-FFF2-40B4-BE49-F238E27FC236}">
                <a16:creationId xmlns:a16="http://schemas.microsoft.com/office/drawing/2014/main" id="{C95B1B07-9604-4C8C-AA61-18E38097A033}"/>
              </a:ext>
            </a:extLst>
          </p:cNvPr>
          <p:cNvSpPr/>
          <p:nvPr/>
        </p:nvSpPr>
        <p:spPr>
          <a:xfrm>
            <a:off x="4166868" y="-1787716"/>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rot="2506970">
            <a:off x="-298424" y="7321448"/>
            <a:ext cx="6232548" cy="3490227"/>
          </a:xfrm>
          <a:custGeom>
            <a:avLst/>
            <a:gdLst/>
            <a:ahLst/>
            <a:cxnLst/>
            <a:rect l="l" t="t" r="r" b="b"/>
            <a:pathLst>
              <a:path w="6232548" h="3490227">
                <a:moveTo>
                  <a:pt x="0" y="0"/>
                </a:moveTo>
                <a:lnTo>
                  <a:pt x="6232548" y="0"/>
                </a:lnTo>
                <a:lnTo>
                  <a:pt x="6232548" y="3490227"/>
                </a:lnTo>
                <a:lnTo>
                  <a:pt x="0" y="3490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7873293">
            <a:off x="310045" y="6239495"/>
            <a:ext cx="6232548" cy="3490227"/>
          </a:xfrm>
          <a:custGeom>
            <a:avLst/>
            <a:gdLst/>
            <a:ahLst/>
            <a:cxnLst/>
            <a:rect l="l" t="t" r="r" b="b"/>
            <a:pathLst>
              <a:path w="6232548" h="3490227">
                <a:moveTo>
                  <a:pt x="0" y="0"/>
                </a:moveTo>
                <a:lnTo>
                  <a:pt x="6232548" y="0"/>
                </a:lnTo>
                <a:lnTo>
                  <a:pt x="6232548" y="3490226"/>
                </a:lnTo>
                <a:lnTo>
                  <a:pt x="0" y="349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506970">
            <a:off x="-365205" y="81787"/>
            <a:ext cx="8395103" cy="4701258"/>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982700">
            <a:off x="6427568" y="8416354"/>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529252" y="5750172"/>
            <a:ext cx="4602225" cy="4687451"/>
          </a:xfrm>
          <a:custGeom>
            <a:avLst/>
            <a:gdLst/>
            <a:ahLst/>
            <a:cxnLst/>
            <a:rect l="l" t="t" r="r" b="b"/>
            <a:pathLst>
              <a:path w="4602225" h="4687451">
                <a:moveTo>
                  <a:pt x="0" y="0"/>
                </a:moveTo>
                <a:lnTo>
                  <a:pt x="4602224" y="0"/>
                </a:lnTo>
                <a:lnTo>
                  <a:pt x="4602224" y="4687451"/>
                </a:lnTo>
                <a:lnTo>
                  <a:pt x="0" y="4687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31740" y="0"/>
            <a:ext cx="6372217" cy="6612678"/>
          </a:xfrm>
          <a:custGeom>
            <a:avLst/>
            <a:gdLst/>
            <a:ahLst/>
            <a:cxnLst/>
            <a:rect l="l" t="t" r="r" b="b"/>
            <a:pathLst>
              <a:path w="6372217" h="6612678">
                <a:moveTo>
                  <a:pt x="0" y="0"/>
                </a:moveTo>
                <a:lnTo>
                  <a:pt x="6372217" y="0"/>
                </a:lnTo>
                <a:lnTo>
                  <a:pt x="6372217" y="6612678"/>
                </a:lnTo>
                <a:lnTo>
                  <a:pt x="0" y="6612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180433" y="2109754"/>
            <a:ext cx="2915774" cy="1632834"/>
          </a:xfrm>
          <a:custGeom>
            <a:avLst/>
            <a:gdLst/>
            <a:ahLst/>
            <a:cxnLst/>
            <a:rect l="l" t="t" r="r" b="b"/>
            <a:pathLst>
              <a:path w="2915774" h="1632834">
                <a:moveTo>
                  <a:pt x="0" y="0"/>
                </a:moveTo>
                <a:lnTo>
                  <a:pt x="2915774" y="0"/>
                </a:lnTo>
                <a:lnTo>
                  <a:pt x="2915774" y="1632834"/>
                </a:lnTo>
                <a:lnTo>
                  <a:pt x="0" y="1632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59240" y="7984608"/>
            <a:ext cx="2767079" cy="1640123"/>
          </a:xfrm>
          <a:custGeom>
            <a:avLst/>
            <a:gdLst/>
            <a:ahLst/>
            <a:cxnLst/>
            <a:rect l="l" t="t" r="r" b="b"/>
            <a:pathLst>
              <a:path w="2767079" h="1640123">
                <a:moveTo>
                  <a:pt x="0" y="0"/>
                </a:moveTo>
                <a:lnTo>
                  <a:pt x="2767079" y="0"/>
                </a:lnTo>
                <a:lnTo>
                  <a:pt x="2767079" y="1640123"/>
                </a:lnTo>
                <a:lnTo>
                  <a:pt x="0" y="1640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19462504" y="608361"/>
            <a:ext cx="6925599" cy="2567151"/>
          </a:xfrm>
          <a:prstGeom prst="rect">
            <a:avLst/>
          </a:prstGeom>
        </p:spPr>
        <p:txBody>
          <a:bodyPr lIns="0" tIns="0" rIns="0" bIns="0" rtlCol="0" anchor="t">
            <a:spAutoFit/>
          </a:bodyPr>
          <a:lstStyle/>
          <a:p>
            <a:pPr algn="ctr">
              <a:lnSpc>
                <a:spcPts val="9775"/>
              </a:lnSpc>
            </a:pPr>
            <a:r>
              <a:rPr lang="en-US" sz="7241">
                <a:solidFill>
                  <a:srgbClr val="443C45"/>
                </a:solidFill>
                <a:latin typeface="Mango AC"/>
              </a:rPr>
              <a:t>Learning Outcomes</a:t>
            </a:r>
          </a:p>
        </p:txBody>
      </p:sp>
      <p:sp>
        <p:nvSpPr>
          <p:cNvPr id="11" name="TextBox 11"/>
          <p:cNvSpPr txBox="1"/>
          <p:nvPr/>
        </p:nvSpPr>
        <p:spPr>
          <a:xfrm>
            <a:off x="21183600" y="3426803"/>
            <a:ext cx="5246713"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identify different types of reading styles.</a:t>
            </a:r>
          </a:p>
        </p:txBody>
      </p:sp>
      <p:sp>
        <p:nvSpPr>
          <p:cNvPr id="12" name="TextBox 12"/>
          <p:cNvSpPr txBox="1"/>
          <p:nvPr/>
        </p:nvSpPr>
        <p:spPr>
          <a:xfrm>
            <a:off x="21183600" y="7446134"/>
            <a:ext cx="5423938"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compare and contrast different reading styles.</a:t>
            </a:r>
          </a:p>
        </p:txBody>
      </p:sp>
      <p:sp>
        <p:nvSpPr>
          <p:cNvPr id="13" name="TextBox 13"/>
          <p:cNvSpPr txBox="1"/>
          <p:nvPr/>
        </p:nvSpPr>
        <p:spPr>
          <a:xfrm>
            <a:off x="21183600" y="5436468"/>
            <a:ext cx="5423938" cy="1620427"/>
          </a:xfrm>
          <a:prstGeom prst="rect">
            <a:avLst/>
          </a:prstGeom>
        </p:spPr>
        <p:txBody>
          <a:bodyPr lIns="0" tIns="0" rIns="0" bIns="0" rtlCol="0" anchor="t">
            <a:spAutoFit/>
          </a:bodyPr>
          <a:lstStyle/>
          <a:p>
            <a:pPr>
              <a:lnSpc>
                <a:spcPts val="4135"/>
              </a:lnSpc>
              <a:spcBef>
                <a:spcPct val="0"/>
              </a:spcBef>
            </a:pPr>
            <a:r>
              <a:rPr lang="en-US" sz="2953">
                <a:solidFill>
                  <a:srgbClr val="443C45"/>
                </a:solidFill>
                <a:latin typeface="Handyman"/>
              </a:rPr>
              <a:t>The students should be able to analyze the impact of reading styles on comprehension.</a:t>
            </a:r>
          </a:p>
        </p:txBody>
      </p:sp>
      <p:sp>
        <p:nvSpPr>
          <p:cNvPr id="14" name="TextBox 14"/>
          <p:cNvSpPr txBox="1"/>
          <p:nvPr/>
        </p:nvSpPr>
        <p:spPr>
          <a:xfrm>
            <a:off x="19206688" y="3617727"/>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01</a:t>
            </a:r>
          </a:p>
        </p:txBody>
      </p:sp>
      <p:sp>
        <p:nvSpPr>
          <p:cNvPr id="15" name="TextBox 15"/>
          <p:cNvSpPr txBox="1"/>
          <p:nvPr/>
        </p:nvSpPr>
        <p:spPr>
          <a:xfrm>
            <a:off x="19206688" y="5627393"/>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02</a:t>
            </a:r>
          </a:p>
        </p:txBody>
      </p:sp>
      <p:sp>
        <p:nvSpPr>
          <p:cNvPr id="16" name="TextBox 16"/>
          <p:cNvSpPr txBox="1"/>
          <p:nvPr/>
        </p:nvSpPr>
        <p:spPr>
          <a:xfrm>
            <a:off x="19206688" y="7637058"/>
            <a:ext cx="1522268" cy="1229053"/>
          </a:xfrm>
          <a:prstGeom prst="rect">
            <a:avLst/>
          </a:prstGeom>
        </p:spPr>
        <p:txBody>
          <a:bodyPr lIns="0" tIns="0" rIns="0" bIns="0" rtlCol="0" anchor="t">
            <a:spAutoFit/>
          </a:bodyPr>
          <a:lstStyle/>
          <a:p>
            <a:pPr algn="ctr">
              <a:lnSpc>
                <a:spcPts val="8762"/>
              </a:lnSpc>
            </a:pPr>
            <a:r>
              <a:rPr lang="en-US" sz="7241">
                <a:solidFill>
                  <a:srgbClr val="443C45"/>
                </a:solidFill>
                <a:latin typeface="Mango AC"/>
              </a:rPr>
              <a:t>03</a:t>
            </a:r>
          </a:p>
        </p:txBody>
      </p:sp>
      <p:sp>
        <p:nvSpPr>
          <p:cNvPr id="17" name="TextBox 11">
            <a:extLst>
              <a:ext uri="{FF2B5EF4-FFF2-40B4-BE49-F238E27FC236}">
                <a16:creationId xmlns:a16="http://schemas.microsoft.com/office/drawing/2014/main" id="{4CB6A125-6F61-4065-AA46-EDDA490AE1FD}"/>
              </a:ext>
            </a:extLst>
          </p:cNvPr>
          <p:cNvSpPr txBox="1"/>
          <p:nvPr/>
        </p:nvSpPr>
        <p:spPr>
          <a:xfrm>
            <a:off x="7741337" y="3005534"/>
            <a:ext cx="10164642" cy="3539430"/>
          </a:xfrm>
          <a:prstGeom prst="rect">
            <a:avLst/>
          </a:prstGeom>
        </p:spPr>
        <p:txBody>
          <a:bodyPr wrap="none" lIns="0" tIns="0" rIns="0" bIns="0" rtlCol="0" anchor="t">
            <a:spAutoFit/>
          </a:bodyPr>
          <a:lstStyle/>
          <a:p>
            <a:pPr algn="ctr">
              <a:lnSpc>
                <a:spcPts val="13791"/>
              </a:lnSpc>
            </a:pPr>
            <a:r>
              <a:rPr lang="en-US" sz="13800">
                <a:ln w="12700">
                  <a:noFill/>
                </a:ln>
                <a:solidFill>
                  <a:srgbClr val="EA1880"/>
                </a:solidFill>
                <a:latin typeface="#9Slide07 Koni" pitchFamily="2" charset="0"/>
              </a:rPr>
              <a:t>LUYỆN TẬP</a:t>
            </a:r>
          </a:p>
          <a:p>
            <a:pPr algn="ctr">
              <a:lnSpc>
                <a:spcPts val="13791"/>
              </a:lnSpc>
            </a:pPr>
            <a:r>
              <a:rPr lang="en-US" sz="13800">
                <a:ln w="12700">
                  <a:noFill/>
                </a:ln>
                <a:solidFill>
                  <a:srgbClr val="EA1880"/>
                </a:solidFill>
                <a:latin typeface="#9Slide07 Koni" pitchFamily="2" charset="0"/>
              </a:rPr>
              <a:t>THỰC HÀNH</a:t>
            </a:r>
          </a:p>
        </p:txBody>
      </p:sp>
      <p:sp>
        <p:nvSpPr>
          <p:cNvPr id="21" name="Freeform 5">
            <a:extLst>
              <a:ext uri="{FF2B5EF4-FFF2-40B4-BE49-F238E27FC236}">
                <a16:creationId xmlns:a16="http://schemas.microsoft.com/office/drawing/2014/main" id="{8601CC22-462E-477F-A2A4-61A63C434CFE}"/>
              </a:ext>
            </a:extLst>
          </p:cNvPr>
          <p:cNvSpPr/>
          <p:nvPr/>
        </p:nvSpPr>
        <p:spPr>
          <a:xfrm rot="9745380">
            <a:off x="14162557" y="8181447"/>
            <a:ext cx="8695973" cy="4869745"/>
          </a:xfrm>
          <a:custGeom>
            <a:avLst/>
            <a:gdLst/>
            <a:ahLst/>
            <a:cxnLst/>
            <a:rect l="l" t="t" r="r" b="b"/>
            <a:pathLst>
              <a:path w="8395103" h="4701258">
                <a:moveTo>
                  <a:pt x="0" y="0"/>
                </a:moveTo>
                <a:lnTo>
                  <a:pt x="8395103" y="0"/>
                </a:lnTo>
                <a:lnTo>
                  <a:pt x="8395103" y="4701258"/>
                </a:lnTo>
                <a:lnTo>
                  <a:pt x="0" y="470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7">
            <a:extLst>
              <a:ext uri="{FF2B5EF4-FFF2-40B4-BE49-F238E27FC236}">
                <a16:creationId xmlns:a16="http://schemas.microsoft.com/office/drawing/2014/main" id="{292D16CC-BDC4-4C47-BEBD-5CA0F9321703}"/>
              </a:ext>
            </a:extLst>
          </p:cNvPr>
          <p:cNvSpPr/>
          <p:nvPr/>
        </p:nvSpPr>
        <p:spPr>
          <a:xfrm rot="549910">
            <a:off x="14398736" y="-1374467"/>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204883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06B2B1ED-BE2A-4445-97FA-2189BB2F600A}"/>
              </a:ext>
            </a:extLst>
          </p:cNvPr>
          <p:cNvSpPr/>
          <p:nvPr/>
        </p:nvSpPr>
        <p:spPr>
          <a:xfrm rot="348362">
            <a:off x="11404161" y="6825719"/>
            <a:ext cx="7871089" cy="4407810"/>
          </a:xfrm>
          <a:custGeom>
            <a:avLst/>
            <a:gdLst/>
            <a:ahLst/>
            <a:cxnLst/>
            <a:rect l="l" t="t" r="r" b="b"/>
            <a:pathLst>
              <a:path w="6232548" h="3490227">
                <a:moveTo>
                  <a:pt x="0" y="0"/>
                </a:moveTo>
                <a:lnTo>
                  <a:pt x="6232548" y="0"/>
                </a:lnTo>
                <a:lnTo>
                  <a:pt x="6232548" y="3490226"/>
                </a:lnTo>
                <a:lnTo>
                  <a:pt x="0" y="3490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531301" y="5201191"/>
            <a:ext cx="4364199" cy="4753088"/>
          </a:xfrm>
          <a:custGeom>
            <a:avLst/>
            <a:gdLst/>
            <a:ahLst/>
            <a:cxnLst/>
            <a:rect l="l" t="t" r="r" b="b"/>
            <a:pathLst>
              <a:path w="6617900" h="7207614">
                <a:moveTo>
                  <a:pt x="0" y="0"/>
                </a:moveTo>
                <a:lnTo>
                  <a:pt x="6617900" y="0"/>
                </a:lnTo>
                <a:lnTo>
                  <a:pt x="6617900" y="7207614"/>
                </a:lnTo>
                <a:lnTo>
                  <a:pt x="0" y="7207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83422F47-B23F-4884-AFA7-18199E97B352}"/>
              </a:ext>
            </a:extLst>
          </p:cNvPr>
          <p:cNvSpPr txBox="1"/>
          <p:nvPr/>
        </p:nvSpPr>
        <p:spPr>
          <a:xfrm>
            <a:off x="1020814" y="587001"/>
            <a:ext cx="16246371" cy="2881815"/>
          </a:xfrm>
          <a:prstGeom prst="rect">
            <a:avLst/>
          </a:prstGeom>
        </p:spPr>
        <p:txBody>
          <a:bodyPr wrap="square" lIns="0" tIns="0" rIns="0" bIns="0" rtlCol="0" anchor="t">
            <a:spAutoFit/>
          </a:bodyPr>
          <a:lstStyle/>
          <a:p>
            <a:pPr marL="812800" indent="-812800" algn="just">
              <a:lnSpc>
                <a:spcPct val="130000"/>
              </a:lnSpc>
            </a:pPr>
            <a:r>
              <a:rPr lang="en-US" sz="6000">
                <a:ln w="12700">
                  <a:noFill/>
                </a:ln>
                <a:solidFill>
                  <a:srgbClr val="EA1880"/>
                </a:solidFill>
                <a:latin typeface="#9Slide02 Tieu de dai" panose="02000000000000000000" pitchFamily="2" charset="0"/>
                <a:ea typeface="#9Slide02 Tieu de dai" panose="02000000000000000000" pitchFamily="2" charset="0"/>
              </a:rPr>
              <a:t>1.</a:t>
            </a:r>
            <a:r>
              <a:rPr lang="en-US" sz="4400">
                <a:ln w="12700">
                  <a:noFill/>
                </a:ln>
                <a:solidFill>
                  <a:srgbClr val="EA1880"/>
                </a:solidFill>
                <a:latin typeface="#9Slide02 Tieu de dai" panose="02000000000000000000" pitchFamily="2" charset="0"/>
                <a:ea typeface="#9Slide02 Tieu de dai" panose="02000000000000000000" pitchFamily="2" charset="0"/>
              </a:rPr>
              <a:t> </a:t>
            </a:r>
            <a:r>
              <a:rPr lang="en-US" sz="4400">
                <a:ln w="12700">
                  <a:noFill/>
                </a:ln>
                <a:solidFill>
                  <a:srgbClr val="EA6564"/>
                </a:solidFill>
                <a:latin typeface="#9Slide02 Tieu de dai" panose="02000000000000000000" pitchFamily="2" charset="0"/>
                <a:ea typeface="#9Slide02 Tieu de dai" panose="02000000000000000000" pitchFamily="2" charset="0"/>
              </a:rPr>
              <a:t>Đọc một câu chuyện có nhân vật mang điểm nổi bật về ngoại hình hoặc tính cách,... (câu chuyện trong cuốn sách em mang đến lớp hoặc mượn từ tủ sách của lớp, thư viện trường</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83422F47-B23F-4884-AFA7-18199E97B352}"/>
              </a:ext>
            </a:extLst>
          </p:cNvPr>
          <p:cNvSpPr txBox="1"/>
          <p:nvPr/>
        </p:nvSpPr>
        <p:spPr>
          <a:xfrm>
            <a:off x="1020814" y="587001"/>
            <a:ext cx="16246371" cy="1092607"/>
          </a:xfrm>
          <a:prstGeom prst="rect">
            <a:avLst/>
          </a:prstGeom>
        </p:spPr>
        <p:txBody>
          <a:bodyPr wrap="square" lIns="0" tIns="0" rIns="0" bIns="0" rtlCol="0" anchor="t">
            <a:spAutoFit/>
          </a:bodyPr>
          <a:lstStyle/>
          <a:p>
            <a:pPr marL="812800" indent="-812800" algn="just">
              <a:lnSpc>
                <a:spcPct val="130000"/>
              </a:lnSpc>
            </a:pPr>
            <a:r>
              <a:rPr lang="en-US" sz="6000">
                <a:ln w="12700">
                  <a:noFill/>
                </a:ln>
                <a:solidFill>
                  <a:srgbClr val="EA1880"/>
                </a:solidFill>
                <a:latin typeface="#9Slide02 Tieu de dai" panose="02000000000000000000" pitchFamily="2" charset="0"/>
                <a:ea typeface="#9Slide02 Tieu de dai" panose="02000000000000000000" pitchFamily="2" charset="0"/>
              </a:rPr>
              <a:t>2.</a:t>
            </a:r>
            <a:r>
              <a:rPr lang="en-US" sz="4400">
                <a:ln w="12700">
                  <a:noFill/>
                </a:ln>
                <a:solidFill>
                  <a:srgbClr val="EA1880"/>
                </a:solidFill>
                <a:latin typeface="#9Slide02 Tieu de dai" panose="02000000000000000000" pitchFamily="2" charset="0"/>
                <a:ea typeface="#9Slide02 Tieu de dai" panose="02000000000000000000" pitchFamily="2" charset="0"/>
              </a:rPr>
              <a:t> </a:t>
            </a:r>
            <a:r>
              <a:rPr lang="en-US" sz="4400">
                <a:ln w="12700">
                  <a:noFill/>
                </a:ln>
                <a:solidFill>
                  <a:srgbClr val="EA6564"/>
                </a:solidFill>
                <a:latin typeface="#9Slide02 Tieu de dai" panose="02000000000000000000" pitchFamily="2" charset="0"/>
                <a:ea typeface="#9Slide02 Tieu de dai" panose="02000000000000000000" pitchFamily="2" charset="0"/>
              </a:rPr>
              <a:t>Viết phiếu đọc sách theo mẫu</a:t>
            </a:r>
          </a:p>
        </p:txBody>
      </p:sp>
      <p:pic>
        <p:nvPicPr>
          <p:cNvPr id="3" name="Picture 2">
            <a:extLst>
              <a:ext uri="{FF2B5EF4-FFF2-40B4-BE49-F238E27FC236}">
                <a16:creationId xmlns:a16="http://schemas.microsoft.com/office/drawing/2014/main" id="{84FFA53E-51C4-4899-A97F-4239264CDA11}"/>
              </a:ext>
            </a:extLst>
          </p:cNvPr>
          <p:cNvPicPr>
            <a:picLocks noChangeAspect="1"/>
          </p:cNvPicPr>
          <p:nvPr/>
        </p:nvPicPr>
        <p:blipFill>
          <a:blip r:embed="rId3"/>
          <a:stretch>
            <a:fillRect/>
          </a:stretch>
        </p:blipFill>
        <p:spPr>
          <a:xfrm>
            <a:off x="822010" y="2187372"/>
            <a:ext cx="16643980" cy="5912256"/>
          </a:xfrm>
          <a:prstGeom prst="rect">
            <a:avLst/>
          </a:prstGeom>
        </p:spPr>
      </p:pic>
    </p:spTree>
    <p:extLst>
      <p:ext uri="{BB962C8B-B14F-4D97-AF65-F5344CB8AC3E}">
        <p14:creationId xmlns:p14="http://schemas.microsoft.com/office/powerpoint/2010/main" val="35922850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83422F47-B23F-4884-AFA7-18199E97B352}"/>
              </a:ext>
            </a:extLst>
          </p:cNvPr>
          <p:cNvSpPr txBox="1"/>
          <p:nvPr/>
        </p:nvSpPr>
        <p:spPr>
          <a:xfrm>
            <a:off x="1020814" y="587001"/>
            <a:ext cx="16246371" cy="2881815"/>
          </a:xfrm>
          <a:prstGeom prst="rect">
            <a:avLst/>
          </a:prstGeom>
        </p:spPr>
        <p:txBody>
          <a:bodyPr wrap="square" lIns="0" tIns="0" rIns="0" bIns="0" rtlCol="0" anchor="t">
            <a:spAutoFit/>
          </a:bodyPr>
          <a:lstStyle/>
          <a:p>
            <a:pPr marL="812800" indent="-812800" algn="just">
              <a:lnSpc>
                <a:spcPct val="130000"/>
              </a:lnSpc>
            </a:pPr>
            <a:r>
              <a:rPr lang="en-US" sz="6000">
                <a:ln w="12700">
                  <a:noFill/>
                </a:ln>
                <a:solidFill>
                  <a:srgbClr val="EA1880"/>
                </a:solidFill>
                <a:latin typeface="#9Slide02 Tieu de dai" panose="02000000000000000000" pitchFamily="2" charset="0"/>
                <a:ea typeface="#9Slide02 Tieu de dai" panose="02000000000000000000" pitchFamily="2" charset="0"/>
              </a:rPr>
              <a:t>3.</a:t>
            </a:r>
            <a:r>
              <a:rPr lang="en-US" sz="4400">
                <a:ln w="12700">
                  <a:noFill/>
                </a:ln>
                <a:solidFill>
                  <a:srgbClr val="EA1880"/>
                </a:solidFill>
                <a:latin typeface="#9Slide02 Tieu de dai" panose="02000000000000000000" pitchFamily="2" charset="0"/>
                <a:ea typeface="#9Slide02 Tieu de dai" panose="02000000000000000000" pitchFamily="2" charset="0"/>
              </a:rPr>
              <a:t> </a:t>
            </a:r>
            <a:r>
              <a:rPr lang="en-US" sz="4400">
                <a:ln w="12700">
                  <a:noFill/>
                </a:ln>
                <a:solidFill>
                  <a:srgbClr val="EA6564"/>
                </a:solidFill>
                <a:latin typeface="#9Slide02 Tieu de dai" panose="02000000000000000000" pitchFamily="2" charset="0"/>
                <a:ea typeface="#9Slide02 Tieu de dai" panose="02000000000000000000" pitchFamily="2" charset="0"/>
              </a:rPr>
              <a:t>Trao đổi với bạn những điều thú vị về câu chuyện em đã đọc.</a:t>
            </a:r>
          </a:p>
          <a:p>
            <a:pPr marL="812800" indent="-812800" algn="just">
              <a:lnSpc>
                <a:spcPct val="130000"/>
              </a:lnSpc>
            </a:pPr>
            <a:r>
              <a:rPr lang="en-US" sz="4400">
                <a:ln w="12700">
                  <a:noFill/>
                </a:ln>
                <a:solidFill>
                  <a:srgbClr val="EA6564"/>
                </a:solidFill>
                <a:latin typeface="#9Slide02 Tieu de dai" panose="02000000000000000000" pitchFamily="2" charset="0"/>
                <a:ea typeface="#9Slide02 Tieu de dai" panose="02000000000000000000" pitchFamily="2" charset="0"/>
              </a:rPr>
              <a:t>	G: Nói về những điều em đã ghi trong phiếu đọc sách hoặc những điều thú vị khác.</a:t>
            </a:r>
          </a:p>
        </p:txBody>
      </p:sp>
      <p:pic>
        <p:nvPicPr>
          <p:cNvPr id="4" name="Picture 3">
            <a:extLst>
              <a:ext uri="{FF2B5EF4-FFF2-40B4-BE49-F238E27FC236}">
                <a16:creationId xmlns:a16="http://schemas.microsoft.com/office/drawing/2014/main" id="{34B51B20-3A1D-435E-B767-CE35E643E1AA}"/>
              </a:ext>
            </a:extLst>
          </p:cNvPr>
          <p:cNvPicPr>
            <a:picLocks noChangeAspect="1"/>
          </p:cNvPicPr>
          <p:nvPr/>
        </p:nvPicPr>
        <p:blipFill>
          <a:blip r:embed="rId3"/>
          <a:stretch>
            <a:fillRect/>
          </a:stretch>
        </p:blipFill>
        <p:spPr>
          <a:xfrm>
            <a:off x="2608937" y="3481516"/>
            <a:ext cx="13070124" cy="6477904"/>
          </a:xfrm>
          <a:prstGeom prst="rect">
            <a:avLst/>
          </a:prstGeom>
        </p:spPr>
      </p:pic>
    </p:spTree>
    <p:extLst>
      <p:ext uri="{BB962C8B-B14F-4D97-AF65-F5344CB8AC3E}">
        <p14:creationId xmlns:p14="http://schemas.microsoft.com/office/powerpoint/2010/main" val="399883777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157</TotalTime>
  <Words>1737</Words>
  <Application>Microsoft Office PowerPoint</Application>
  <PresentationFormat>Custom</PresentationFormat>
  <Paragraphs>98</Paragraphs>
  <Slides>14</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#9Slide02 Noi dung dai</vt:lpstr>
      <vt:lpstr>#9Slide02 Tieu de dai</vt:lpstr>
      <vt:lpstr>Mango AC</vt:lpstr>
      <vt:lpstr>#9Slide07 Koni</vt:lpstr>
      <vt:lpstr>#9Slide07 SVNBango</vt:lpstr>
      <vt:lpstr>Handyman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Fun English Reading Styles Educational Presentation</dc:title>
  <dc:subject>9Slide.vn</dc:subject>
  <dc:creator>xuant</dc:creator>
  <dc:description>9Slide.vn</dc:description>
  <cp:lastModifiedBy>xuanthanh94design@gmail.com</cp:lastModifiedBy>
  <cp:revision>8</cp:revision>
  <dcterms:created xsi:type="dcterms:W3CDTF">2006-08-16T00:00:00Z</dcterms:created>
  <dcterms:modified xsi:type="dcterms:W3CDTF">2023-08-25T16:09:11Z</dcterms:modified>
  <cp:category>9Slide.vn</cp:category>
  <dc:identifier>DAFsahLNfYU</dc:identifier>
</cp:coreProperties>
</file>