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 id="2147483696" r:id="rId4"/>
  </p:sldMasterIdLst>
  <p:notesMasterIdLst>
    <p:notesMasterId r:id="rId30"/>
  </p:notesMasterIdLst>
  <p:sldIdLst>
    <p:sldId id="257" r:id="rId5"/>
    <p:sldId id="2642" r:id="rId6"/>
    <p:sldId id="372" r:id="rId7"/>
    <p:sldId id="373" r:id="rId8"/>
    <p:sldId id="374" r:id="rId9"/>
    <p:sldId id="375" r:id="rId10"/>
    <p:sldId id="281" r:id="rId11"/>
    <p:sldId id="288" r:id="rId12"/>
    <p:sldId id="2651" r:id="rId13"/>
    <p:sldId id="2652" r:id="rId14"/>
    <p:sldId id="2654" r:id="rId15"/>
    <p:sldId id="2643" r:id="rId16"/>
    <p:sldId id="2644" r:id="rId17"/>
    <p:sldId id="2650" r:id="rId18"/>
    <p:sldId id="2647" r:id="rId19"/>
    <p:sldId id="2648" r:id="rId20"/>
    <p:sldId id="2649" r:id="rId21"/>
    <p:sldId id="287" r:id="rId22"/>
    <p:sldId id="2641" r:id="rId23"/>
    <p:sldId id="2645" r:id="rId24"/>
    <p:sldId id="2655" r:id="rId25"/>
    <p:sldId id="320" r:id="rId26"/>
    <p:sldId id="2646" r:id="rId27"/>
    <p:sldId id="2656" r:id="rId28"/>
    <p:sldId id="29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3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0D442-3FC3-4EE7-BAAE-C9881F9E5BEC}" type="datetimeFigureOut">
              <a:rPr lang="en-US" smtClean="0"/>
              <a:t>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2EF44-5DBF-434E-BA54-E6C954B73888}" type="slidenum">
              <a:rPr lang="en-US" smtClean="0"/>
              <a:t>‹#›</a:t>
            </a:fld>
            <a:endParaRPr lang="en-US"/>
          </a:p>
        </p:txBody>
      </p:sp>
    </p:spTree>
    <p:extLst>
      <p:ext uri="{BB962C8B-B14F-4D97-AF65-F5344CB8AC3E}">
        <p14:creationId xmlns:p14="http://schemas.microsoft.com/office/powerpoint/2010/main" val="2412223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06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28346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2870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1436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5927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1773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2045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105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5643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378243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37196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1398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40256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297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330872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53199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94139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450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18.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2023/2/17</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444956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2023/2/17</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187447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2023/2/17</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410620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2170469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2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2/17/2023</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01528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615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2/17/2023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71142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2/17/2023</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19891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2/17/2023</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37244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2/17/2023</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79035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2023/2/17</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9268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2/17/2023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1325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00" y="18400"/>
            <a:ext cx="12192000"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7654" y="289310"/>
            <a:ext cx="11218568"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25800" y="1470417"/>
            <a:ext cx="734040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96600" y="4893379"/>
            <a:ext cx="5398800"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87336" y="5133935"/>
            <a:ext cx="2497"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27311" y="5883038"/>
            <a:ext cx="3695"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884137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92000"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7654" y="289310"/>
            <a:ext cx="11218568"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12866" y="2114500"/>
            <a:ext cx="4322800"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12866" y="3657767"/>
            <a:ext cx="4983200"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33717" y="2114500"/>
            <a:ext cx="2281600"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217540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92000"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7654" y="289310"/>
            <a:ext cx="11218568"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11601" y="1761600"/>
            <a:ext cx="9768800"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1398825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92000"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7654" y="289310"/>
            <a:ext cx="11218568"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90600" y="3995829"/>
            <a:ext cx="3861200"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35001" y="3259433"/>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41926" y="3991664"/>
            <a:ext cx="3864800"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88126" y="3255267"/>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2408963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92000"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7654" y="289310"/>
            <a:ext cx="11218568"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104469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92000"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7654" y="289310"/>
            <a:ext cx="11218568"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12601" y="3731233"/>
            <a:ext cx="6366800"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303801" y="2184667"/>
            <a:ext cx="5584400"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47007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11700" y="954400"/>
            <a:ext cx="6231600"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4121201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663510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92000"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7654" y="289310"/>
            <a:ext cx="11218568"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50967" y="966000"/>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80408"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91208" y="3479400"/>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5601" y="2528300"/>
            <a:ext cx="8400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43422"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54221"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48745"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306436"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16658"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701169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69450"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80249"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7621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422607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2023/2/17</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4941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92000"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4316"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5378" y="289310"/>
            <a:ext cx="11218568"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9565" y="4259000"/>
            <a:ext cx="2854000"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5164"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677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12965" y="3528800"/>
            <a:ext cx="19636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852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30866"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3629022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92000"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6577" y="3182438"/>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8616" y="289315"/>
            <a:ext cx="6295860"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33143" y="5624971"/>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45183" y="2731848"/>
            <a:ext cx="6295860"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4290477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92000"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20459" y="5520399"/>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92000"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7654" y="289310"/>
            <a:ext cx="11218568"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43868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7655" y="179664"/>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81428" y="232600"/>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72650"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7498" y="245433"/>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5727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41696"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4189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28247"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26513"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105175" y="24864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rPr>
              <a:pPr defTabSz="912114">
                <a:defRPr/>
              </a:pPr>
              <a:t>‹#›</a:t>
            </a:fld>
            <a:endParaRPr lang="en">
              <a:solidFill>
                <a:srgbClr val="1E4E79"/>
              </a:solidFill>
            </a:endParaRPr>
          </a:p>
        </p:txBody>
      </p:sp>
      <p:sp>
        <p:nvSpPr>
          <p:cNvPr id="142" name="Google Shape;142;p7"/>
          <p:cNvSpPr txBox="1">
            <a:spLocks noGrp="1"/>
          </p:cNvSpPr>
          <p:nvPr>
            <p:ph type="title"/>
          </p:nvPr>
        </p:nvSpPr>
        <p:spPr>
          <a:xfrm>
            <a:off x="6108700" y="1198525"/>
            <a:ext cx="5519700"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108700" y="2063905"/>
            <a:ext cx="5519700"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 action="ppaction://noaction"/>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30998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20620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850" y="557126"/>
            <a:ext cx="1579800" cy="344100"/>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40654128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6531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solidFill>
              </a:rPr>
              <a:pPr/>
              <a:t>2023/2/17</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9708765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17/02/2023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388655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51180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2023/2/17</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966526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2023/2/17</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490982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2023/2/17</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429684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2023/2/17</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61332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2023/2/17</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721815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2023/2/17</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853645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4.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F4B28A30-2684-D4F6-7A18-5BDEB2DF41B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52600" y="371475"/>
            <a:ext cx="1428750" cy="1428750"/>
          </a:xfrm>
          <a:prstGeom prst="rect">
            <a:avLst/>
          </a:prstGeom>
        </p:spPr>
      </p:pic>
    </p:spTree>
    <p:extLst>
      <p:ext uri="{BB962C8B-B14F-4D97-AF65-F5344CB8AC3E}">
        <p14:creationId xmlns:p14="http://schemas.microsoft.com/office/powerpoint/2010/main" val="731351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1211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688151666"/>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9055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png"/><Relationship Id="rId3" Type="http://schemas.openxmlformats.org/officeDocument/2006/relationships/image" Target="../media/image17.emf"/><Relationship Id="rId7" Type="http://schemas.openxmlformats.org/officeDocument/2006/relationships/image" Target="../media/image41.jpeg"/><Relationship Id="rId12"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0.jpeg"/><Relationship Id="rId11" Type="http://schemas.openxmlformats.org/officeDocument/2006/relationships/image" Target="../media/image45.pn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51.jpe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3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5.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438150" y="3081334"/>
            <a:ext cx="1163002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Mặt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phải</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đều có ảnh Bác Hồ, có dòng chữ Cộng hòa xã hội chủ nghĩa Việt Nam, có hình quốc huy nước Việt Nam, có số mệnh giá của tờ bạc, có số sêri.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C487CF0-6903-7746-55D6-C04903A0F068}"/>
              </a:ext>
            </a:extLst>
          </p:cNvPr>
          <p:cNvSpPr txBox="1"/>
          <p:nvPr/>
        </p:nvSpPr>
        <p:spPr>
          <a:xfrm>
            <a:off x="2281206" y="5810268"/>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499F3318-AF4E-ECF7-F74D-6E6564AAD715}"/>
              </a:ext>
            </a:extLst>
          </p:cNvPr>
          <p:cNvPicPr>
            <a:picLocks noChangeAspect="1"/>
          </p:cNvPicPr>
          <p:nvPr/>
        </p:nvPicPr>
        <p:blipFill>
          <a:blip r:embed="rId4"/>
          <a:stretch>
            <a:fillRect/>
          </a:stretch>
        </p:blipFill>
        <p:spPr>
          <a:xfrm>
            <a:off x="857250" y="1409700"/>
            <a:ext cx="10591800" cy="1676400"/>
          </a:xfrm>
          <a:prstGeom prst="rect">
            <a:avLst/>
          </a:prstGeom>
        </p:spPr>
      </p:pic>
      <p:pic>
        <p:nvPicPr>
          <p:cNvPr id="9" name="Picture 8">
            <a:extLst>
              <a:ext uri="{FF2B5EF4-FFF2-40B4-BE49-F238E27FC236}">
                <a16:creationId xmlns:a16="http://schemas.microsoft.com/office/drawing/2014/main" id="{7223198E-9D8C-9005-2EDC-D646CF61A31C}"/>
              </a:ext>
            </a:extLst>
          </p:cNvPr>
          <p:cNvPicPr>
            <a:picLocks noChangeAspect="1"/>
          </p:cNvPicPr>
          <p:nvPr/>
        </p:nvPicPr>
        <p:blipFill>
          <a:blip r:embed="rId5"/>
          <a:stretch>
            <a:fillRect/>
          </a:stretch>
        </p:blipFill>
        <p:spPr>
          <a:xfrm>
            <a:off x="1085850" y="4129087"/>
            <a:ext cx="10458450" cy="1609725"/>
          </a:xfrm>
          <a:prstGeom prst="rect">
            <a:avLst/>
          </a:prstGeom>
        </p:spPr>
      </p:pic>
    </p:spTree>
    <p:extLst>
      <p:ext uri="{BB962C8B-B14F-4D97-AF65-F5344CB8AC3E}">
        <p14:creationId xmlns:p14="http://schemas.microsoft.com/office/powerpoint/2010/main" val="1989163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11" name="TextBox 10">
            <a:extLst>
              <a:ext uri="{FF2B5EF4-FFF2-40B4-BE49-F238E27FC236}">
                <a16:creationId xmlns:a16="http://schemas.microsoft.com/office/drawing/2014/main" id="{932FE8AD-E666-A68A-2158-735252AF2395}"/>
              </a:ext>
            </a:extLst>
          </p:cNvPr>
          <p:cNvSpPr txBox="1"/>
          <p:nvPr/>
        </p:nvSpPr>
        <p:spPr>
          <a:xfrm>
            <a:off x="1000125" y="3096220"/>
            <a:ext cx="301248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Cảnh khai thác gỗ Tây Nguyên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12" descr="tien 2000 (sau)">
            <a:extLst>
              <a:ext uri="{FF2B5EF4-FFF2-40B4-BE49-F238E27FC236}">
                <a16:creationId xmlns:a16="http://schemas.microsoft.com/office/drawing/2014/main" id="{049460D9-7090-4CF1-7B9B-FEE4896FD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0" t="4961" r="2777" b="4068"/>
          <a:stretch>
            <a:fillRect/>
          </a:stretch>
        </p:blipFill>
        <p:spPr bwMode="auto">
          <a:xfrm>
            <a:off x="4229177" y="1387751"/>
            <a:ext cx="3531496" cy="1545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18C898-5FA9-DF6D-9A2C-3A25F15D11EF}"/>
              </a:ext>
            </a:extLst>
          </p:cNvPr>
          <p:cNvPicPr>
            <a:picLocks noChangeAspect="1"/>
          </p:cNvPicPr>
          <p:nvPr/>
        </p:nvPicPr>
        <p:blipFill>
          <a:blip r:embed="rId5"/>
          <a:stretch>
            <a:fillRect/>
          </a:stretch>
        </p:blipFill>
        <p:spPr>
          <a:xfrm>
            <a:off x="395287" y="1400175"/>
            <a:ext cx="3626304" cy="1562100"/>
          </a:xfrm>
          <a:prstGeom prst="rect">
            <a:avLst/>
          </a:prstGeom>
        </p:spPr>
      </p:pic>
      <p:sp>
        <p:nvSpPr>
          <p:cNvPr id="10" name="TextBox 9">
            <a:extLst>
              <a:ext uri="{FF2B5EF4-FFF2-40B4-BE49-F238E27FC236}">
                <a16:creationId xmlns:a16="http://schemas.microsoft.com/office/drawing/2014/main" id="{92B31606-6697-BD46-BCC7-656F6A9EC99A}"/>
              </a:ext>
            </a:extLst>
          </p:cNvPr>
          <p:cNvSpPr txBox="1"/>
          <p:nvPr/>
        </p:nvSpPr>
        <p:spPr>
          <a:xfrm>
            <a:off x="4457699" y="3039070"/>
            <a:ext cx="320375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máy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Định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B93D15FB-5E3F-89B8-91E0-7725530D2A65}"/>
              </a:ext>
            </a:extLst>
          </p:cNvPr>
          <p:cNvPicPr>
            <a:picLocks noChangeAspect="1"/>
          </p:cNvPicPr>
          <p:nvPr/>
        </p:nvPicPr>
        <p:blipFill>
          <a:blip r:embed="rId6"/>
          <a:stretch>
            <a:fillRect/>
          </a:stretch>
        </p:blipFill>
        <p:spPr>
          <a:xfrm>
            <a:off x="8143874" y="723899"/>
            <a:ext cx="3228975" cy="3228975"/>
          </a:xfrm>
          <a:prstGeom prst="rect">
            <a:avLst/>
          </a:prstGeom>
        </p:spPr>
      </p:pic>
      <p:sp>
        <p:nvSpPr>
          <p:cNvPr id="13" name="TextBox 12">
            <a:extLst>
              <a:ext uri="{FF2B5EF4-FFF2-40B4-BE49-F238E27FC236}">
                <a16:creationId xmlns:a16="http://schemas.microsoft.com/office/drawing/2014/main" id="{D3511F18-B6A2-6343-D16E-20A9D21CC34E}"/>
              </a:ext>
            </a:extLst>
          </p:cNvPr>
          <p:cNvSpPr txBox="1"/>
          <p:nvPr/>
        </p:nvSpPr>
        <p:spPr>
          <a:xfrm>
            <a:off x="8181974" y="4039195"/>
            <a:ext cx="320375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Nhà máy thủy điện Trị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884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10 000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052" name="Picture 4" descr="Tìm hiểu về hình ảnh tiền Việt Nam hiện nay - Tạ Đình Phong">
            <a:extLst>
              <a:ext uri="{FF2B5EF4-FFF2-40B4-BE49-F238E27FC236}">
                <a16:creationId xmlns:a16="http://schemas.microsoft.com/office/drawing/2014/main" id="{AD501057-754F-3F84-3518-1F1353647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913105"/>
            <a:ext cx="4058062" cy="3687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k polymer seri 456789 , chất lượng... - Tài - Tiền May Mắn | Facebook">
            <a:extLst>
              <a:ext uri="{FF2B5EF4-FFF2-40B4-BE49-F238E27FC236}">
                <a16:creationId xmlns:a16="http://schemas.microsoft.com/office/drawing/2014/main" id="{EC56F31F-8DAB-918C-A17E-C8F86706A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1919288"/>
            <a:ext cx="3652837" cy="3652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0 000 Đồng - Vietnam – Numista">
            <a:extLst>
              <a:ext uri="{FF2B5EF4-FFF2-40B4-BE49-F238E27FC236}">
                <a16:creationId xmlns:a16="http://schemas.microsoft.com/office/drawing/2014/main" id="{4A2ACCBC-CDFB-E1D0-6D61-82C44ED2E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639" y="2009775"/>
            <a:ext cx="3735161"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0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100 000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074" name="Picture 2" descr="Tìm hiểu về hình ảnh tiền Việt Nam hiện nay - Tạ Đình Phong">
            <a:extLst>
              <a:ext uri="{FF2B5EF4-FFF2-40B4-BE49-F238E27FC236}">
                <a16:creationId xmlns:a16="http://schemas.microsoft.com/office/drawing/2014/main" id="{6E703B70-3ECA-FE7B-EE38-7C0A4A4C9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4" y="2038350"/>
            <a:ext cx="3611471"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ìm hiểu về hình ảnh tiền Việt Nam hiện nay - Tạ Đình Phong">
            <a:extLst>
              <a:ext uri="{FF2B5EF4-FFF2-40B4-BE49-F238E27FC236}">
                <a16:creationId xmlns:a16="http://schemas.microsoft.com/office/drawing/2014/main" id="{86CC3ED1-19EC-68A3-12F1-D053AE0AF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195" y="2105026"/>
            <a:ext cx="3647105" cy="3296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0.000 đồng (tiền Việt) – Wikipedia tiếng Việt">
            <a:extLst>
              <a:ext uri="{FF2B5EF4-FFF2-40B4-BE49-F238E27FC236}">
                <a16:creationId xmlns:a16="http://schemas.microsoft.com/office/drawing/2014/main" id="{65E7F39F-74F5-46E8-9DFB-2F5FDA652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2039192"/>
            <a:ext cx="3876675" cy="33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3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polyme</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20.000đ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500.000đ</a:t>
            </a:r>
          </a:p>
        </p:txBody>
      </p:sp>
    </p:spTree>
    <p:extLst>
      <p:ext uri="{BB962C8B-B14F-4D97-AF65-F5344CB8AC3E}">
        <p14:creationId xmlns:p14="http://schemas.microsoft.com/office/powerpoint/2010/main" val="418224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561975" y="3081334"/>
            <a:ext cx="1125854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phải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đều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Cộng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hòa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xã</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hội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chủ</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nghĩa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quốc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huy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dung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Hồ</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mệnh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giá</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số</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seri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10" name="TextBox 9">
            <a:extLst>
              <a:ext uri="{FF2B5EF4-FFF2-40B4-BE49-F238E27FC236}">
                <a16:creationId xmlns:a16="http://schemas.microsoft.com/office/drawing/2014/main" id="{3C487CF0-6903-7746-55D6-C04903A0F068}"/>
              </a:ext>
            </a:extLst>
          </p:cNvPr>
          <p:cNvSpPr txBox="1"/>
          <p:nvPr/>
        </p:nvSpPr>
        <p:spPr>
          <a:xfrm>
            <a:off x="2262156" y="5667393"/>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12" name="Picture 11">
            <a:extLst>
              <a:ext uri="{FF2B5EF4-FFF2-40B4-BE49-F238E27FC236}">
                <a16:creationId xmlns:a16="http://schemas.microsoft.com/office/drawing/2014/main" id="{109DB2B4-2AB9-B08C-7074-CA882A5F4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47824"/>
            <a:ext cx="2266950" cy="1088136"/>
          </a:xfrm>
          <a:prstGeom prst="rect">
            <a:avLst/>
          </a:prstGeom>
        </p:spPr>
      </p:pic>
      <p:pic>
        <p:nvPicPr>
          <p:cNvPr id="13" name="Picture 12">
            <a:extLst>
              <a:ext uri="{FF2B5EF4-FFF2-40B4-BE49-F238E27FC236}">
                <a16:creationId xmlns:a16="http://schemas.microsoft.com/office/drawing/2014/main" id="{D752DD7A-0720-481E-8BA9-D561DCAEA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709218"/>
            <a:ext cx="2429643" cy="1157808"/>
          </a:xfrm>
          <a:prstGeom prst="rect">
            <a:avLst/>
          </a:prstGeom>
        </p:spPr>
      </p:pic>
      <p:pic>
        <p:nvPicPr>
          <p:cNvPr id="14" name="Picture 13">
            <a:extLst>
              <a:ext uri="{FF2B5EF4-FFF2-40B4-BE49-F238E27FC236}">
                <a16:creationId xmlns:a16="http://schemas.microsoft.com/office/drawing/2014/main" id="{B3787804-9530-FF8E-0080-539A757A0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522" y="1728775"/>
            <a:ext cx="2528125" cy="1166826"/>
          </a:xfrm>
          <a:prstGeom prst="rect">
            <a:avLst/>
          </a:prstGeom>
        </p:spPr>
      </p:pic>
      <p:pic>
        <p:nvPicPr>
          <p:cNvPr id="15" name="Picture 14">
            <a:extLst>
              <a:ext uri="{FF2B5EF4-FFF2-40B4-BE49-F238E27FC236}">
                <a16:creationId xmlns:a16="http://schemas.microsoft.com/office/drawing/2014/main" id="{260FB8DC-000A-222F-6D24-9E763E5F86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63" y="4214820"/>
            <a:ext cx="2244341" cy="1109655"/>
          </a:xfrm>
          <a:prstGeom prst="rect">
            <a:avLst/>
          </a:prstGeom>
        </p:spPr>
      </p:pic>
      <p:pic>
        <p:nvPicPr>
          <p:cNvPr id="17" name="Picture 16">
            <a:extLst>
              <a:ext uri="{FF2B5EF4-FFF2-40B4-BE49-F238E27FC236}">
                <a16:creationId xmlns:a16="http://schemas.microsoft.com/office/drawing/2014/main" id="{B4B85F62-23DA-C435-D227-2F3C3E2F4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6730" y="4214821"/>
            <a:ext cx="2360793" cy="1100130"/>
          </a:xfrm>
          <a:prstGeom prst="rect">
            <a:avLst/>
          </a:prstGeom>
        </p:spPr>
      </p:pic>
      <p:pic>
        <p:nvPicPr>
          <p:cNvPr id="18" name="Picture 17">
            <a:extLst>
              <a:ext uri="{FF2B5EF4-FFF2-40B4-BE49-F238E27FC236}">
                <a16:creationId xmlns:a16="http://schemas.microsoft.com/office/drawing/2014/main" id="{B4631E44-9B3D-DBDC-23F3-07E37F9C71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706" y="4224345"/>
            <a:ext cx="2409092" cy="1081080"/>
          </a:xfrm>
          <a:prstGeom prst="rect">
            <a:avLst/>
          </a:prstGeom>
        </p:spPr>
      </p:pic>
      <p:pic>
        <p:nvPicPr>
          <p:cNvPr id="1026" name="Picture 2" descr="Pin on tiền">
            <a:extLst>
              <a:ext uri="{FF2B5EF4-FFF2-40B4-BE49-F238E27FC236}">
                <a16:creationId xmlns:a16="http://schemas.microsoft.com/office/drawing/2014/main" id="{2D227D2B-2DF7-01DB-1776-1D4B4375A7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6383" y="1781174"/>
            <a:ext cx="2467692" cy="1112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0E43989-B66B-583F-6F31-664BA8F07347}"/>
              </a:ext>
            </a:extLst>
          </p:cNvPr>
          <p:cNvPicPr>
            <a:picLocks noChangeAspect="1"/>
          </p:cNvPicPr>
          <p:nvPr/>
        </p:nvPicPr>
        <p:blipFill>
          <a:blip r:embed="rId11"/>
          <a:stretch>
            <a:fillRect/>
          </a:stretch>
        </p:blipFill>
        <p:spPr>
          <a:xfrm>
            <a:off x="9676295" y="1838325"/>
            <a:ext cx="2415692" cy="1042987"/>
          </a:xfrm>
          <a:prstGeom prst="rect">
            <a:avLst/>
          </a:prstGeom>
        </p:spPr>
      </p:pic>
      <p:pic>
        <p:nvPicPr>
          <p:cNvPr id="26" name="Picture 25">
            <a:extLst>
              <a:ext uri="{FF2B5EF4-FFF2-40B4-BE49-F238E27FC236}">
                <a16:creationId xmlns:a16="http://schemas.microsoft.com/office/drawing/2014/main" id="{64351E37-840B-FFC7-ABFD-61AA6E925041}"/>
              </a:ext>
            </a:extLst>
          </p:cNvPr>
          <p:cNvPicPr>
            <a:picLocks noChangeAspect="1"/>
          </p:cNvPicPr>
          <p:nvPr/>
        </p:nvPicPr>
        <p:blipFill>
          <a:blip r:embed="rId12"/>
          <a:stretch>
            <a:fillRect/>
          </a:stretch>
        </p:blipFill>
        <p:spPr>
          <a:xfrm>
            <a:off x="7454792" y="4229100"/>
            <a:ext cx="2360720" cy="1095374"/>
          </a:xfrm>
          <a:prstGeom prst="rect">
            <a:avLst/>
          </a:prstGeom>
        </p:spPr>
      </p:pic>
      <p:pic>
        <p:nvPicPr>
          <p:cNvPr id="28" name="Picture 27">
            <a:extLst>
              <a:ext uri="{FF2B5EF4-FFF2-40B4-BE49-F238E27FC236}">
                <a16:creationId xmlns:a16="http://schemas.microsoft.com/office/drawing/2014/main" id="{EDD83D7C-22AB-CB68-DBA6-2B3BFEDAEA5D}"/>
              </a:ext>
            </a:extLst>
          </p:cNvPr>
          <p:cNvPicPr>
            <a:picLocks noChangeAspect="1"/>
          </p:cNvPicPr>
          <p:nvPr/>
        </p:nvPicPr>
        <p:blipFill>
          <a:blip r:embed="rId13"/>
          <a:stretch>
            <a:fillRect/>
          </a:stretch>
        </p:blipFill>
        <p:spPr>
          <a:xfrm>
            <a:off x="9804474" y="4200524"/>
            <a:ext cx="2387526" cy="1114425"/>
          </a:xfrm>
          <a:prstGeom prst="rect">
            <a:avLst/>
          </a:prstGeom>
        </p:spPr>
      </p:pic>
    </p:spTree>
    <p:extLst>
      <p:ext uri="{BB962C8B-B14F-4D97-AF65-F5344CB8AC3E}">
        <p14:creationId xmlns:p14="http://schemas.microsoft.com/office/powerpoint/2010/main" val="222058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5B78AF69-59AD-68A9-060F-8D02CA50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128" y="1067848"/>
            <a:ext cx="2438400" cy="3662744"/>
          </a:xfrm>
          <a:prstGeom prst="rect">
            <a:avLst/>
          </a:prstGeom>
        </p:spPr>
      </p:pic>
      <p:pic>
        <p:nvPicPr>
          <p:cNvPr id="7" name="Picture 6">
            <a:extLst>
              <a:ext uri="{FF2B5EF4-FFF2-40B4-BE49-F238E27FC236}">
                <a16:creationId xmlns:a16="http://schemas.microsoft.com/office/drawing/2014/main" id="{79CBD7A8-547F-E469-BDA0-26CE45F5E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772" y="953549"/>
            <a:ext cx="2685799" cy="3654794"/>
          </a:xfrm>
          <a:prstGeom prst="rect">
            <a:avLst/>
          </a:prstGeom>
        </p:spPr>
      </p:pic>
      <p:pic>
        <p:nvPicPr>
          <p:cNvPr id="9" name="Picture 8">
            <a:extLst>
              <a:ext uri="{FF2B5EF4-FFF2-40B4-BE49-F238E27FC236}">
                <a16:creationId xmlns:a16="http://schemas.microsoft.com/office/drawing/2014/main" id="{53417D1B-48D6-5E20-8281-665A5E0B2D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559" y="1001174"/>
            <a:ext cx="2745757" cy="3654794"/>
          </a:xfrm>
          <a:prstGeom prst="rect">
            <a:avLst/>
          </a:prstGeom>
        </p:spPr>
      </p:pic>
      <p:sp>
        <p:nvSpPr>
          <p:cNvPr id="11" name="TextBox 10">
            <a:extLst>
              <a:ext uri="{FF2B5EF4-FFF2-40B4-BE49-F238E27FC236}">
                <a16:creationId xmlns:a16="http://schemas.microsoft.com/office/drawing/2014/main" id="{932FE8AD-E666-A68A-2158-735252AF2395}"/>
              </a:ext>
            </a:extLst>
          </p:cNvPr>
          <p:cNvSpPr txBox="1"/>
          <p:nvPr/>
        </p:nvSpPr>
        <p:spPr>
          <a:xfrm>
            <a:off x="1547565" y="5239345"/>
            <a:ext cx="292259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Chùa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Cầu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Hội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a:t>
            </a:r>
          </a:p>
        </p:txBody>
      </p:sp>
      <p:sp>
        <p:nvSpPr>
          <p:cNvPr id="19" name="TextBox 18">
            <a:extLst>
              <a:ext uri="{FF2B5EF4-FFF2-40B4-BE49-F238E27FC236}">
                <a16:creationId xmlns:a16="http://schemas.microsoft.com/office/drawing/2014/main" id="{A7DD8E32-6E97-DC76-35F6-3858B0F55A74}"/>
              </a:ext>
            </a:extLst>
          </p:cNvPr>
          <p:cNvSpPr txBox="1"/>
          <p:nvPr/>
        </p:nvSpPr>
        <p:spPr>
          <a:xfrm>
            <a:off x="4848223" y="4738897"/>
            <a:ext cx="3400427" cy="131818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Nghênh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Lương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Đình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Lâu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Huế</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TextBox 19">
            <a:extLst>
              <a:ext uri="{FF2B5EF4-FFF2-40B4-BE49-F238E27FC236}">
                <a16:creationId xmlns:a16="http://schemas.microsoft.com/office/drawing/2014/main" id="{28239848-1D19-04C6-92F8-A21B421E0AC2}"/>
              </a:ext>
            </a:extLst>
          </p:cNvPr>
          <p:cNvSpPr txBox="1"/>
          <p:nvPr/>
        </p:nvSpPr>
        <p:spPr>
          <a:xfrm>
            <a:off x="8564146" y="4841470"/>
            <a:ext cx="3180179" cy="131818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miếu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Quốc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Tử</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Giám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Nội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5584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0" name="Group 9">
            <a:extLst>
              <a:ext uri="{FF2B5EF4-FFF2-40B4-BE49-F238E27FC236}">
                <a16:creationId xmlns:a16="http://schemas.microsoft.com/office/drawing/2014/main" id="{80AAE6B1-4235-5C20-FB1F-CBEEF31EB9B2}"/>
              </a:ext>
            </a:extLst>
          </p:cNvPr>
          <p:cNvGrpSpPr/>
          <p:nvPr/>
        </p:nvGrpSpPr>
        <p:grpSpPr>
          <a:xfrm>
            <a:off x="920641" y="1285874"/>
            <a:ext cx="3660884" cy="4109315"/>
            <a:chOff x="806341" y="1600199"/>
            <a:chExt cx="3660884" cy="4109315"/>
          </a:xfrm>
        </p:grpSpPr>
        <p:pic>
          <p:nvPicPr>
            <p:cNvPr id="3" name="Picture 2">
              <a:extLst>
                <a:ext uri="{FF2B5EF4-FFF2-40B4-BE49-F238E27FC236}">
                  <a16:creationId xmlns:a16="http://schemas.microsoft.com/office/drawing/2014/main" id="{07992934-64D7-4C94-A7E1-21AA68253B63}"/>
                </a:ext>
              </a:extLst>
            </p:cNvPr>
            <p:cNvPicPr>
              <a:picLocks noChangeAspect="1"/>
            </p:cNvPicPr>
            <p:nvPr/>
          </p:nvPicPr>
          <p:blipFill>
            <a:blip r:embed="rId4"/>
            <a:stretch>
              <a:fillRect/>
            </a:stretch>
          </p:blipFill>
          <p:spPr>
            <a:xfrm>
              <a:off x="806341" y="1600199"/>
              <a:ext cx="3592403" cy="1666875"/>
            </a:xfrm>
            <a:prstGeom prst="rect">
              <a:avLst/>
            </a:prstGeom>
          </p:spPr>
        </p:pic>
        <p:pic>
          <p:nvPicPr>
            <p:cNvPr id="8" name="Picture 7">
              <a:extLst>
                <a:ext uri="{FF2B5EF4-FFF2-40B4-BE49-F238E27FC236}">
                  <a16:creationId xmlns:a16="http://schemas.microsoft.com/office/drawing/2014/main" id="{EFCA9886-34C5-2631-E982-30236F26C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3254548"/>
              <a:ext cx="3619500" cy="2454966"/>
            </a:xfrm>
            <a:prstGeom prst="rect">
              <a:avLst/>
            </a:prstGeom>
          </p:spPr>
        </p:pic>
      </p:grpSp>
      <p:grpSp>
        <p:nvGrpSpPr>
          <p:cNvPr id="13" name="Group 12">
            <a:extLst>
              <a:ext uri="{FF2B5EF4-FFF2-40B4-BE49-F238E27FC236}">
                <a16:creationId xmlns:a16="http://schemas.microsoft.com/office/drawing/2014/main" id="{09FDB43C-B9DC-6BF5-2F9E-152C4C5AD96A}"/>
              </a:ext>
            </a:extLst>
          </p:cNvPr>
          <p:cNvGrpSpPr/>
          <p:nvPr/>
        </p:nvGrpSpPr>
        <p:grpSpPr>
          <a:xfrm>
            <a:off x="6499298" y="1171573"/>
            <a:ext cx="3787702" cy="4267184"/>
            <a:chOff x="6375473" y="1200148"/>
            <a:chExt cx="3787702" cy="4267184"/>
          </a:xfrm>
        </p:grpSpPr>
        <p:pic>
          <p:nvPicPr>
            <p:cNvPr id="6" name="Picture 5">
              <a:extLst>
                <a:ext uri="{FF2B5EF4-FFF2-40B4-BE49-F238E27FC236}">
                  <a16:creationId xmlns:a16="http://schemas.microsoft.com/office/drawing/2014/main" id="{B1EFDD9F-CE16-CE4A-9F0A-FCE15403736A}"/>
                </a:ext>
              </a:extLst>
            </p:cNvPr>
            <p:cNvPicPr>
              <a:picLocks noChangeAspect="1"/>
            </p:cNvPicPr>
            <p:nvPr/>
          </p:nvPicPr>
          <p:blipFill>
            <a:blip r:embed="rId6"/>
            <a:stretch>
              <a:fillRect/>
            </a:stretch>
          </p:blipFill>
          <p:spPr>
            <a:xfrm>
              <a:off x="6375473" y="1200148"/>
              <a:ext cx="3754745" cy="1752601"/>
            </a:xfrm>
            <a:prstGeom prst="rect">
              <a:avLst/>
            </a:prstGeom>
          </p:spPr>
        </p:pic>
        <p:pic>
          <p:nvPicPr>
            <p:cNvPr id="12" name="Picture 11">
              <a:extLst>
                <a:ext uri="{FF2B5EF4-FFF2-40B4-BE49-F238E27FC236}">
                  <a16:creationId xmlns:a16="http://schemas.microsoft.com/office/drawing/2014/main" id="{CC22E46C-354B-D27E-7D95-CE2AD35BE9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2974744"/>
              <a:ext cx="3762375" cy="2492588"/>
            </a:xfrm>
            <a:prstGeom prst="rect">
              <a:avLst/>
            </a:prstGeom>
          </p:spPr>
        </p:pic>
      </p:grpSp>
      <p:sp>
        <p:nvSpPr>
          <p:cNvPr id="14" name="TextBox 13">
            <a:extLst>
              <a:ext uri="{FF2B5EF4-FFF2-40B4-BE49-F238E27FC236}">
                <a16:creationId xmlns:a16="http://schemas.microsoft.com/office/drawing/2014/main" id="{0E7CBECD-4E01-0170-260B-B0F797F5FA53}"/>
              </a:ext>
            </a:extLst>
          </p:cNvPr>
          <p:cNvSpPr txBox="1"/>
          <p:nvPr/>
        </p:nvSpPr>
        <p:spPr>
          <a:xfrm>
            <a:off x="784668" y="5658445"/>
            <a:ext cx="425789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Vịnh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Hạ</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Long –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Ninh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id="{8A6F69B2-9600-E50C-D961-E52F3AB9F501}"/>
              </a:ext>
            </a:extLst>
          </p:cNvPr>
          <p:cNvSpPr txBox="1"/>
          <p:nvPr/>
        </p:nvSpPr>
        <p:spPr>
          <a:xfrm>
            <a:off x="6172203" y="5544145"/>
            <a:ext cx="451277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Làng Sen, Nam Đàn, Nghệ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4376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4" name="Picture 3">
            <a:extLst>
              <a:ext uri="{FF2B5EF4-FFF2-40B4-BE49-F238E27FC236}">
                <a16:creationId xmlns:a16="http://schemas.microsoft.com/office/drawing/2014/main" id="{00680A3C-0148-4B24-CDF2-7459A231246C}"/>
              </a:ext>
            </a:extLst>
          </p:cNvPr>
          <p:cNvPicPr>
            <a:picLocks noChangeAspect="1"/>
          </p:cNvPicPr>
          <p:nvPr/>
        </p:nvPicPr>
        <p:blipFill>
          <a:blip r:embed="rId7"/>
          <a:stretch>
            <a:fillRect/>
          </a:stretch>
        </p:blipFill>
        <p:spPr>
          <a:xfrm>
            <a:off x="3354384" y="151173"/>
            <a:ext cx="7407282" cy="1926503"/>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09575"/>
            <a:ext cx="11553825" cy="61055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742951" y="561975"/>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1</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400176" y="626396"/>
            <a:ext cx="685799" cy="526129"/>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libri"/>
                <a:ea typeface="+mn-ea"/>
                <a:cs typeface="+mn-cs"/>
              </a:rPr>
              <a:t>Số</a:t>
            </a:r>
            <a:endParaRPr kumimoji="0" lang="vi-VN" sz="3300" b="1" i="0" u="none" strike="noStrike" kern="1200" cap="none" spc="0" normalizeH="0" baseline="0" noProof="0" dirty="0">
              <a:ln>
                <a:noFill/>
              </a:ln>
              <a:solidFill>
                <a:srgbClr val="000000"/>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CB5D4522-388F-B3B4-272D-847B564CC373}"/>
              </a:ext>
            </a:extLst>
          </p:cNvPr>
          <p:cNvPicPr>
            <a:picLocks noChangeAspect="1"/>
          </p:cNvPicPr>
          <p:nvPr/>
        </p:nvPicPr>
        <p:blipFill>
          <a:blip r:embed="rId4"/>
          <a:stretch>
            <a:fillRect/>
          </a:stretch>
        </p:blipFill>
        <p:spPr>
          <a:xfrm>
            <a:off x="1142999" y="2134942"/>
            <a:ext cx="9934575" cy="3994395"/>
          </a:xfrm>
          <a:prstGeom prst="rect">
            <a:avLst/>
          </a:prstGeom>
        </p:spPr>
      </p:pic>
      <p:sp>
        <p:nvSpPr>
          <p:cNvPr id="8" name="TextBox 7">
            <a:extLst>
              <a:ext uri="{FF2B5EF4-FFF2-40B4-BE49-F238E27FC236}">
                <a16:creationId xmlns:a16="http://schemas.microsoft.com/office/drawing/2014/main" id="{EE2388DD-6D2F-6918-762A-E461187146C8}"/>
              </a:ext>
            </a:extLst>
          </p:cNvPr>
          <p:cNvSpPr txBox="1"/>
          <p:nvPr/>
        </p:nvSpPr>
        <p:spPr>
          <a:xfrm>
            <a:off x="771525" y="1504950"/>
            <a:ext cx="5581650" cy="461665"/>
          </a:xfrm>
          <a:prstGeom prst="rect">
            <a:avLst/>
          </a:prstGeom>
          <a:noFill/>
        </p:spPr>
        <p:txBody>
          <a:bodyPr wrap="square" rtlCol="0">
            <a:spAutoFit/>
          </a:bodyPr>
          <a:lstStyle/>
          <a:p>
            <a:r>
              <a:rPr lang="en-US" sz="2400" b="1" dirty="0">
                <a:solidFill>
                  <a:srgbClr val="FF0000"/>
                </a:solidFill>
                <a:latin typeface="Calibri" panose="020F0502020204030204" pitchFamily="34" charset="0"/>
                <a:cs typeface="Calibri" panose="020F0502020204030204" pitchFamily="34" charset="0"/>
              </a:rPr>
              <a:t>50 000 + 20 000 + 10 000 + 5 000 = 95 000</a:t>
            </a:r>
          </a:p>
        </p:txBody>
      </p:sp>
      <p:sp>
        <p:nvSpPr>
          <p:cNvPr id="10" name="Rectangle: Rounded Corners 9">
            <a:extLst>
              <a:ext uri="{FF2B5EF4-FFF2-40B4-BE49-F238E27FC236}">
                <a16:creationId xmlns:a16="http://schemas.microsoft.com/office/drawing/2014/main" id="{7ACCBB3E-B760-F4F1-4662-AC492A753AB6}"/>
              </a:ext>
            </a:extLst>
          </p:cNvPr>
          <p:cNvSpPr/>
          <p:nvPr/>
        </p:nvSpPr>
        <p:spPr>
          <a:xfrm>
            <a:off x="2800350" y="5429250"/>
            <a:ext cx="1200150" cy="571500"/>
          </a:xfrm>
          <a:prstGeom prst="roundRect">
            <a:avLst/>
          </a:prstGeom>
          <a:solidFill>
            <a:schemeClr val="bg1"/>
          </a:solidFill>
          <a:ln w="38100">
            <a:solidFill>
              <a:srgbClr val="D63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95 000</a:t>
            </a:r>
          </a:p>
        </p:txBody>
      </p:sp>
      <p:sp>
        <p:nvSpPr>
          <p:cNvPr id="12" name="TextBox 11">
            <a:extLst>
              <a:ext uri="{FF2B5EF4-FFF2-40B4-BE49-F238E27FC236}">
                <a16:creationId xmlns:a16="http://schemas.microsoft.com/office/drawing/2014/main" id="{2B8393D5-4906-0283-D441-C4227CA471B9}"/>
              </a:ext>
            </a:extLst>
          </p:cNvPr>
          <p:cNvSpPr txBox="1"/>
          <p:nvPr/>
        </p:nvSpPr>
        <p:spPr>
          <a:xfrm>
            <a:off x="6419850" y="1466850"/>
            <a:ext cx="5581650" cy="461665"/>
          </a:xfrm>
          <a:prstGeom prst="rect">
            <a:avLst/>
          </a:prstGeom>
          <a:noFill/>
        </p:spPr>
        <p:txBody>
          <a:bodyPr wrap="square" rtlCol="0">
            <a:spAutoFit/>
          </a:bodyPr>
          <a:lstStyle/>
          <a:p>
            <a:r>
              <a:rPr lang="en-US" sz="2400" b="1" dirty="0">
                <a:solidFill>
                  <a:srgbClr val="FF0000"/>
                </a:solidFill>
                <a:latin typeface="Calibri" panose="020F0502020204030204" pitchFamily="34" charset="0"/>
                <a:cs typeface="Calibri" panose="020F0502020204030204" pitchFamily="34" charset="0"/>
              </a:rPr>
              <a:t>10 000 x 3 + 5 000 + 2 000 + 1000 = 38 000</a:t>
            </a:r>
          </a:p>
        </p:txBody>
      </p:sp>
      <p:sp>
        <p:nvSpPr>
          <p:cNvPr id="13" name="Rectangle: Rounded Corners 12">
            <a:extLst>
              <a:ext uri="{FF2B5EF4-FFF2-40B4-BE49-F238E27FC236}">
                <a16:creationId xmlns:a16="http://schemas.microsoft.com/office/drawing/2014/main" id="{6CBBBFFA-66F7-D2CF-A113-CD6B60618C16}"/>
              </a:ext>
            </a:extLst>
          </p:cNvPr>
          <p:cNvSpPr/>
          <p:nvPr/>
        </p:nvSpPr>
        <p:spPr>
          <a:xfrm>
            <a:off x="7753350" y="5429250"/>
            <a:ext cx="1200150" cy="571500"/>
          </a:xfrm>
          <a:prstGeom prst="roundRect">
            <a:avLst/>
          </a:prstGeom>
          <a:solidFill>
            <a:schemeClr val="bg1"/>
          </a:solidFill>
          <a:ln w="38100">
            <a:solidFill>
              <a:srgbClr val="D63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38 000</a:t>
            </a:r>
          </a:p>
        </p:txBody>
      </p:sp>
    </p:spTree>
    <p:extLst>
      <p:ext uri="{BB962C8B-B14F-4D97-AF65-F5344CB8AC3E}">
        <p14:creationId xmlns:p14="http://schemas.microsoft.com/office/powerpoint/2010/main" val="18158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barn(inVertical)">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9" name="Picture 18">
            <a:extLst>
              <a:ext uri="{FF2B5EF4-FFF2-40B4-BE49-F238E27FC236}">
                <a16:creationId xmlns:a16="http://schemas.microsoft.com/office/drawing/2014/main" id="{1EA948C7-E563-461E-9ADC-7B8A9439A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089" y="3429000"/>
            <a:ext cx="5382794" cy="3514337"/>
          </a:xfrm>
          <a:prstGeom prst="rect">
            <a:avLst/>
          </a:prstGeom>
        </p:spPr>
      </p:pic>
      <p:sp>
        <p:nvSpPr>
          <p:cNvPr id="7" name="Title 2">
            <a:extLst>
              <a:ext uri="{FF2B5EF4-FFF2-40B4-BE49-F238E27FC236}">
                <a16:creationId xmlns:a16="http://schemas.microsoft.com/office/drawing/2014/main" id="{9AEE9F86-B023-4838-863C-7018347353D8}"/>
              </a:ext>
            </a:extLst>
          </p:cNvPr>
          <p:cNvSpPr txBox="1">
            <a:spLocks/>
          </p:cNvSpPr>
          <p:nvPr/>
        </p:nvSpPr>
        <p:spPr>
          <a:xfrm>
            <a:off x="1822790" y="799366"/>
            <a:ext cx="9311935" cy="1804000"/>
          </a:xfrm>
          <a:prstGeom prst="rect">
            <a:avLst/>
          </a:prstGeom>
        </p:spPr>
        <p:txBody>
          <a:bodyPr/>
          <a:lst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GAME LẬT MẢNH GHÉP</a:t>
            </a:r>
            <a:endParaRPr kumimoji="0" lang="en-US" sz="5400" b="0" i="0" u="none" strike="noStrike" kern="1200" cap="none" spc="0" normalizeH="0" baseline="0" noProof="0" dirty="0">
              <a:ln>
                <a:noFill/>
              </a:ln>
              <a:solidFill>
                <a:srgbClr val="FF0000"/>
              </a:solidFill>
              <a:effectLst/>
              <a:uLnTx/>
              <a:uFillTx/>
              <a:latin typeface="Times New Roman"/>
              <a:ea typeface="+mj-ea"/>
              <a:cs typeface="+mj-cs"/>
            </a:endParaRPr>
          </a:p>
        </p:txBody>
      </p:sp>
      <p:sp>
        <p:nvSpPr>
          <p:cNvPr id="2" name="TextBox 1">
            <a:extLst>
              <a:ext uri="{FF2B5EF4-FFF2-40B4-BE49-F238E27FC236}">
                <a16:creationId xmlns:a16="http://schemas.microsoft.com/office/drawing/2014/main" id="{D1C92AAF-1AD0-44AE-B4D1-4BDB3F11747B}"/>
              </a:ext>
            </a:extLst>
          </p:cNvPr>
          <p:cNvSpPr txBox="1"/>
          <p:nvPr/>
        </p:nvSpPr>
        <p:spPr>
          <a:xfrm>
            <a:off x="972085" y="2060397"/>
            <a:ext cx="1031504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Luật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chơi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Ẩn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sau</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em</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hãy</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cùng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cô</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lật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mở</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từng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nhỏ</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để</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dự</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mệnh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giá</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nhé</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nào</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nhanh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nhất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sẽ</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chiến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thắng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14733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935705"/>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a) Chọn hai đồ vật em muốn mua ở hình dưới đây rồi tính số tiền phải trả.</a:t>
            </a:r>
          </a:p>
        </p:txBody>
      </p:sp>
      <p:pic>
        <p:nvPicPr>
          <p:cNvPr id="7" name="Picture 6">
            <a:extLst>
              <a:ext uri="{FF2B5EF4-FFF2-40B4-BE49-F238E27FC236}">
                <a16:creationId xmlns:a16="http://schemas.microsoft.com/office/drawing/2014/main" id="{5AF5562A-04DF-BB91-4E05-7B5E56E612CE}"/>
              </a:ext>
            </a:extLst>
          </p:cNvPr>
          <p:cNvPicPr>
            <a:picLocks noChangeAspect="1"/>
          </p:cNvPicPr>
          <p:nvPr/>
        </p:nvPicPr>
        <p:blipFill>
          <a:blip r:embed="rId4"/>
          <a:stretch>
            <a:fillRect/>
          </a:stretch>
        </p:blipFill>
        <p:spPr>
          <a:xfrm>
            <a:off x="1228725" y="1799671"/>
            <a:ext cx="10534650" cy="2420213"/>
          </a:xfrm>
          <a:prstGeom prst="rect">
            <a:avLst/>
          </a:prstGeom>
        </p:spPr>
      </p:pic>
    </p:spTree>
    <p:extLst>
      <p:ext uri="{BB962C8B-B14F-4D97-AF65-F5344CB8AC3E}">
        <p14:creationId xmlns:p14="http://schemas.microsoft.com/office/powerpoint/2010/main" val="29299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935705"/>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b) Tuấn có 100 000 đồng. Tuấn mua 1 bút mực, 1 thước kẻ và 1 hộp bút ở hình trên. Hỏi Tuấn còn lại bao nhiêu tiền?</a:t>
            </a:r>
          </a:p>
        </p:txBody>
      </p:sp>
      <p:pic>
        <p:nvPicPr>
          <p:cNvPr id="7" name="Picture 6">
            <a:extLst>
              <a:ext uri="{FF2B5EF4-FFF2-40B4-BE49-F238E27FC236}">
                <a16:creationId xmlns:a16="http://schemas.microsoft.com/office/drawing/2014/main" id="{5AF5562A-04DF-BB91-4E05-7B5E56E612CE}"/>
              </a:ext>
            </a:extLst>
          </p:cNvPr>
          <p:cNvPicPr>
            <a:picLocks noChangeAspect="1"/>
          </p:cNvPicPr>
          <p:nvPr/>
        </p:nvPicPr>
        <p:blipFill>
          <a:blip r:embed="rId4"/>
          <a:stretch>
            <a:fillRect/>
          </a:stretch>
        </p:blipFill>
        <p:spPr>
          <a:xfrm>
            <a:off x="1333500" y="1561547"/>
            <a:ext cx="9296400" cy="2135740"/>
          </a:xfrm>
          <a:prstGeom prst="rect">
            <a:avLst/>
          </a:prstGeom>
        </p:spPr>
      </p:pic>
      <p:sp>
        <p:nvSpPr>
          <p:cNvPr id="18" name="TextBox 17">
            <a:extLst>
              <a:ext uri="{FF2B5EF4-FFF2-40B4-BE49-F238E27FC236}">
                <a16:creationId xmlns:a16="http://schemas.microsoft.com/office/drawing/2014/main" id="{BF41ACB8-5F15-57FA-B152-8013F9BD6FD9}"/>
              </a:ext>
            </a:extLst>
          </p:cNvPr>
          <p:cNvSpPr txBox="1"/>
          <p:nvPr/>
        </p:nvSpPr>
        <p:spPr>
          <a:xfrm>
            <a:off x="1314450" y="3971925"/>
            <a:ext cx="9829800" cy="2308324"/>
          </a:xfrm>
          <a:prstGeom prst="rect">
            <a:avLst/>
          </a:prstGeom>
          <a:noFill/>
        </p:spPr>
        <p:txBody>
          <a:bodyPr wrap="square" rtlCol="0">
            <a:spAutoFit/>
          </a:bodyPr>
          <a:lstStyle/>
          <a:p>
            <a:pPr algn="ctr"/>
            <a:r>
              <a:rPr lang="en-US" sz="2400" b="1" dirty="0" err="1">
                <a:solidFill>
                  <a:srgbClr val="FF0000"/>
                </a:solidFill>
                <a:latin typeface="Calibri" panose="020F0502020204030204" pitchFamily="34" charset="0"/>
                <a:cs typeface="Calibri" panose="020F0502020204030204" pitchFamily="34" charset="0"/>
              </a:rPr>
              <a:t>Bài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giải</a:t>
            </a:r>
            <a:r>
              <a:rPr lang="en-US" sz="2400" b="1" dirty="0">
                <a:solidFill>
                  <a:srgbClr val="FF0000"/>
                </a:solidFill>
                <a:latin typeface="Calibri" panose="020F0502020204030204" pitchFamily="34" charset="0"/>
                <a:cs typeface="Calibri" panose="020F0502020204030204" pitchFamily="34" charset="0"/>
              </a:rPr>
              <a:t>:</a:t>
            </a:r>
          </a:p>
          <a:p>
            <a:pPr algn="ctr"/>
            <a:r>
              <a:rPr lang="vi-VN" sz="2400" b="1" dirty="0">
                <a:solidFill>
                  <a:srgbClr val="FF0000"/>
                </a:solidFill>
                <a:latin typeface="Calibri" panose="020F0502020204030204" pitchFamily="34" charset="0"/>
                <a:cs typeface="Calibri" panose="020F0502020204030204" pitchFamily="34" charset="0"/>
              </a:rPr>
              <a:t>Tổng số tiền Tuấn mua bút mực, thước kẻ và hộp bút là</a:t>
            </a:r>
            <a:r>
              <a:rPr lang="en-US" sz="2400" b="1" dirty="0">
                <a:solidFill>
                  <a:srgbClr val="FF0000"/>
                </a:solidFill>
                <a:latin typeface="Calibri" panose="020F0502020204030204" pitchFamily="34" charset="0"/>
                <a:cs typeface="Calibri" panose="020F0502020204030204" pitchFamily="34" charset="0"/>
              </a:rPr>
              <a:t>:</a:t>
            </a:r>
            <a:endParaRPr lang="vi-VN" sz="2400" b="1" dirty="0">
              <a:solidFill>
                <a:srgbClr val="FF0000"/>
              </a:solidFill>
              <a:latin typeface="Calibri" panose="020F0502020204030204" pitchFamily="34" charset="0"/>
              <a:cs typeface="Calibri" panose="020F0502020204030204" pitchFamily="34" charset="0"/>
            </a:endParaRPr>
          </a:p>
          <a:p>
            <a:pPr algn="ctr"/>
            <a:r>
              <a:rPr lang="vi-VN" sz="2400" b="1" dirty="0">
                <a:solidFill>
                  <a:srgbClr val="FF0000"/>
                </a:solidFill>
                <a:latin typeface="Calibri" panose="020F0502020204030204" pitchFamily="34" charset="0"/>
                <a:cs typeface="Calibri" panose="020F0502020204030204" pitchFamily="34" charset="0"/>
              </a:rPr>
              <a:t>       12 000 + 8 000 + 28 000 = 48 000 (đồng)</a:t>
            </a:r>
          </a:p>
          <a:p>
            <a:pPr algn="ctr"/>
            <a:r>
              <a:rPr lang="vi-VN" sz="2400" b="1" dirty="0">
                <a:solidFill>
                  <a:srgbClr val="FF0000"/>
                </a:solidFill>
                <a:latin typeface="Calibri" panose="020F0502020204030204" pitchFamily="34" charset="0"/>
                <a:cs typeface="Calibri" panose="020F0502020204030204" pitchFamily="34" charset="0"/>
              </a:rPr>
              <a:t>Vậy số tiền còn lại của Tuấn là</a:t>
            </a:r>
          </a:p>
          <a:p>
            <a:pPr algn="ctr"/>
            <a:r>
              <a:rPr lang="vi-VN" sz="2400" b="1" dirty="0">
                <a:solidFill>
                  <a:srgbClr val="FF0000"/>
                </a:solidFill>
                <a:latin typeface="Calibri" panose="020F0502020204030204" pitchFamily="34" charset="0"/>
                <a:cs typeface="Calibri" panose="020F0502020204030204" pitchFamily="34" charset="0"/>
              </a:rPr>
              <a:t>       100 000 – 48 000 = 52 000 (đồng)</a:t>
            </a:r>
          </a:p>
          <a:p>
            <a:pPr algn="ctr"/>
            <a:r>
              <a:rPr lang="vi-VN" sz="2400" b="1" dirty="0">
                <a:solidFill>
                  <a:srgbClr val="FF0000"/>
                </a:solidFill>
                <a:latin typeface="Calibri" panose="020F0502020204030204" pitchFamily="34" charset="0"/>
                <a:cs typeface="Calibri" panose="020F0502020204030204" pitchFamily="34" charset="0"/>
              </a:rPr>
              <a:t>                                   Đáp số: 52 000 đồng</a:t>
            </a:r>
          </a:p>
        </p:txBody>
      </p:sp>
    </p:spTree>
    <p:extLst>
      <p:ext uri="{BB962C8B-B14F-4D97-AF65-F5344CB8AC3E}">
        <p14:creationId xmlns:p14="http://schemas.microsoft.com/office/powerpoint/2010/main" val="11107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down)">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down)">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down)">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wipe(down)">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wipe(down)">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wipe(down)">
                                      <p:cBhvr>
                                        <p:cTn id="32"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5"/>
          <p:cNvSpPr/>
          <p:nvPr/>
        </p:nvSpPr>
        <p:spPr>
          <a:xfrm>
            <a:off x="714375" y="619125"/>
            <a:ext cx="10706100" cy="5721350"/>
          </a:xfrm>
          <a:custGeom>
            <a:avLst/>
            <a:gdLst>
              <a:gd name="connsiteX0" fmla="*/ 0 w 11610109"/>
              <a:gd name="connsiteY0" fmla="*/ 1080839 h 6484903"/>
              <a:gd name="connsiteX1" fmla="*/ 1080839 w 11610109"/>
              <a:gd name="connsiteY1" fmla="*/ 0 h 6484903"/>
              <a:gd name="connsiteX2" fmla="*/ 10529270 w 11610109"/>
              <a:gd name="connsiteY2" fmla="*/ 0 h 6484903"/>
              <a:gd name="connsiteX3" fmla="*/ 11610109 w 11610109"/>
              <a:gd name="connsiteY3" fmla="*/ 1080839 h 6484903"/>
              <a:gd name="connsiteX4" fmla="*/ 11610109 w 11610109"/>
              <a:gd name="connsiteY4" fmla="*/ 5404064 h 6484903"/>
              <a:gd name="connsiteX5" fmla="*/ 10529270 w 11610109"/>
              <a:gd name="connsiteY5" fmla="*/ 6484903 h 6484903"/>
              <a:gd name="connsiteX6" fmla="*/ 1080839 w 11610109"/>
              <a:gd name="connsiteY6" fmla="*/ 6484903 h 6484903"/>
              <a:gd name="connsiteX7" fmla="*/ 0 w 11610109"/>
              <a:gd name="connsiteY7" fmla="*/ 5404064 h 6484903"/>
              <a:gd name="connsiteX8" fmla="*/ 0 w 11610109"/>
              <a:gd name="connsiteY8"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443856 w 11610109"/>
              <a:gd name="connsiteY5" fmla="*/ 205871 h 6484903"/>
              <a:gd name="connsiteX6" fmla="*/ 11610109 w 11610109"/>
              <a:gd name="connsiteY6" fmla="*/ 1080839 h 6484903"/>
              <a:gd name="connsiteX7" fmla="*/ 11610109 w 11610109"/>
              <a:gd name="connsiteY7" fmla="*/ 5404064 h 6484903"/>
              <a:gd name="connsiteX8" fmla="*/ 10529270 w 11610109"/>
              <a:gd name="connsiteY8" fmla="*/ 6484903 h 6484903"/>
              <a:gd name="connsiteX9" fmla="*/ 1080839 w 11610109"/>
              <a:gd name="connsiteY9" fmla="*/ 6484903 h 6484903"/>
              <a:gd name="connsiteX10" fmla="*/ 0 w 11610109"/>
              <a:gd name="connsiteY10" fmla="*/ 5404064 h 6484903"/>
              <a:gd name="connsiteX11" fmla="*/ 0 w 11610109"/>
              <a:gd name="connsiteY11" fmla="*/ 1080839 h 6484903"/>
              <a:gd name="connsiteX0" fmla="*/ 68202 w 11678311"/>
              <a:gd name="connsiteY0" fmla="*/ 1080839 h 6484903"/>
              <a:gd name="connsiteX1" fmla="*/ 179040 w 11678311"/>
              <a:gd name="connsiteY1" fmla="*/ 136599 h 6484903"/>
              <a:gd name="connsiteX2" fmla="*/ 54349 w 11678311"/>
              <a:gd name="connsiteY2" fmla="*/ 53471 h 6484903"/>
              <a:gd name="connsiteX3" fmla="*/ 1149041 w 11678311"/>
              <a:gd name="connsiteY3" fmla="*/ 0 h 6484903"/>
              <a:gd name="connsiteX4" fmla="*/ 10597472 w 11678311"/>
              <a:gd name="connsiteY4" fmla="*/ 0 h 6484903"/>
              <a:gd name="connsiteX5" fmla="*/ 11512058 w 11678311"/>
              <a:gd name="connsiteY5" fmla="*/ 205871 h 6484903"/>
              <a:gd name="connsiteX6" fmla="*/ 11678311 w 11678311"/>
              <a:gd name="connsiteY6" fmla="*/ 1080839 h 6484903"/>
              <a:gd name="connsiteX7" fmla="*/ 11678311 w 11678311"/>
              <a:gd name="connsiteY7" fmla="*/ 5404064 h 6484903"/>
              <a:gd name="connsiteX8" fmla="*/ 10597472 w 11678311"/>
              <a:gd name="connsiteY8" fmla="*/ 6484903 h 6484903"/>
              <a:gd name="connsiteX9" fmla="*/ 1149041 w 11678311"/>
              <a:gd name="connsiteY9" fmla="*/ 6484903 h 6484903"/>
              <a:gd name="connsiteX10" fmla="*/ 68202 w 11678311"/>
              <a:gd name="connsiteY10" fmla="*/ 5404064 h 6484903"/>
              <a:gd name="connsiteX11" fmla="*/ 68202 w 11678311"/>
              <a:gd name="connsiteY11" fmla="*/ 1080839 h 6484903"/>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5537660 w 11661368"/>
              <a:gd name="connsiteY4" fmla="*/ 0 h 6556123"/>
              <a:gd name="connsiteX5" fmla="*/ 10580529 w 11661368"/>
              <a:gd name="connsiteY5" fmla="*/ 71220 h 6556123"/>
              <a:gd name="connsiteX6" fmla="*/ 11495115 w 11661368"/>
              <a:gd name="connsiteY6" fmla="*/ 277091 h 6556123"/>
              <a:gd name="connsiteX7" fmla="*/ 11661368 w 11661368"/>
              <a:gd name="connsiteY7" fmla="*/ 1152059 h 6556123"/>
              <a:gd name="connsiteX8" fmla="*/ 11661368 w 11661368"/>
              <a:gd name="connsiteY8" fmla="*/ 5475284 h 6556123"/>
              <a:gd name="connsiteX9" fmla="*/ 10580529 w 11661368"/>
              <a:gd name="connsiteY9" fmla="*/ 6556123 h 6556123"/>
              <a:gd name="connsiteX10" fmla="*/ 1132098 w 11661368"/>
              <a:gd name="connsiteY10" fmla="*/ 6556123 h 6556123"/>
              <a:gd name="connsiteX11" fmla="*/ 51259 w 11661368"/>
              <a:gd name="connsiteY11" fmla="*/ 5475284 h 6556123"/>
              <a:gd name="connsiteX12" fmla="*/ 51259 w 11661368"/>
              <a:gd name="connsiteY12" fmla="*/ 1152059 h 6556123"/>
              <a:gd name="connsiteX0" fmla="*/ 51259 w 11661368"/>
              <a:gd name="connsiteY0" fmla="*/ 1152255 h 6556319"/>
              <a:gd name="connsiteX1" fmla="*/ 162097 w 11661368"/>
              <a:gd name="connsiteY1" fmla="*/ 208015 h 6556319"/>
              <a:gd name="connsiteX2" fmla="*/ 37406 w 11661368"/>
              <a:gd name="connsiteY2" fmla="*/ 124887 h 6556319"/>
              <a:gd name="connsiteX3" fmla="*/ 1132098 w 11661368"/>
              <a:gd name="connsiteY3" fmla="*/ 71416 h 6556319"/>
              <a:gd name="connsiteX4" fmla="*/ 2240277 w 11661368"/>
              <a:gd name="connsiteY4" fmla="*/ 97178 h 6556319"/>
              <a:gd name="connsiteX5" fmla="*/ 5537660 w 11661368"/>
              <a:gd name="connsiteY5" fmla="*/ 196 h 6556319"/>
              <a:gd name="connsiteX6" fmla="*/ 10580529 w 11661368"/>
              <a:gd name="connsiteY6" fmla="*/ 71416 h 6556319"/>
              <a:gd name="connsiteX7" fmla="*/ 11495115 w 11661368"/>
              <a:gd name="connsiteY7" fmla="*/ 277287 h 6556319"/>
              <a:gd name="connsiteX8" fmla="*/ 11661368 w 11661368"/>
              <a:gd name="connsiteY8" fmla="*/ 1152255 h 6556319"/>
              <a:gd name="connsiteX9" fmla="*/ 11661368 w 11661368"/>
              <a:gd name="connsiteY9" fmla="*/ 5475480 h 6556319"/>
              <a:gd name="connsiteX10" fmla="*/ 10580529 w 11661368"/>
              <a:gd name="connsiteY10" fmla="*/ 6556319 h 6556319"/>
              <a:gd name="connsiteX11" fmla="*/ 1132098 w 11661368"/>
              <a:gd name="connsiteY11" fmla="*/ 6556319 h 6556319"/>
              <a:gd name="connsiteX12" fmla="*/ 51259 w 11661368"/>
              <a:gd name="connsiteY12" fmla="*/ 5475480 h 6556319"/>
              <a:gd name="connsiteX13" fmla="*/ 51259 w 11661368"/>
              <a:gd name="connsiteY13" fmla="*/ 1152255 h 6556319"/>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2240277 w 11661368"/>
              <a:gd name="connsiteY4" fmla="*/ 96982 h 6556123"/>
              <a:gd name="connsiteX5" fmla="*/ 5537660 w 11661368"/>
              <a:gd name="connsiteY5" fmla="*/ 0 h 6556123"/>
              <a:gd name="connsiteX6" fmla="*/ 9195259 w 11661368"/>
              <a:gd name="connsiteY6" fmla="*/ 124691 h 6556123"/>
              <a:gd name="connsiteX7" fmla="*/ 10580529 w 11661368"/>
              <a:gd name="connsiteY7" fmla="*/ 71220 h 6556123"/>
              <a:gd name="connsiteX8" fmla="*/ 11495115 w 11661368"/>
              <a:gd name="connsiteY8" fmla="*/ 277091 h 6556123"/>
              <a:gd name="connsiteX9" fmla="*/ 11661368 w 11661368"/>
              <a:gd name="connsiteY9" fmla="*/ 1152059 h 6556123"/>
              <a:gd name="connsiteX10" fmla="*/ 11661368 w 11661368"/>
              <a:gd name="connsiteY10" fmla="*/ 5475284 h 6556123"/>
              <a:gd name="connsiteX11" fmla="*/ 10580529 w 11661368"/>
              <a:gd name="connsiteY11" fmla="*/ 6556123 h 6556123"/>
              <a:gd name="connsiteX12" fmla="*/ 1132098 w 11661368"/>
              <a:gd name="connsiteY12" fmla="*/ 6556123 h 6556123"/>
              <a:gd name="connsiteX13" fmla="*/ 51259 w 11661368"/>
              <a:gd name="connsiteY13" fmla="*/ 5475284 h 6556123"/>
              <a:gd name="connsiteX14" fmla="*/ 51259 w 11661368"/>
              <a:gd name="connsiteY14" fmla="*/ 1152059 h 6556123"/>
              <a:gd name="connsiteX0" fmla="*/ 51259 w 11661368"/>
              <a:gd name="connsiteY0" fmla="*/ 1184206 h 6588270"/>
              <a:gd name="connsiteX1" fmla="*/ 162097 w 11661368"/>
              <a:gd name="connsiteY1" fmla="*/ 239966 h 6588270"/>
              <a:gd name="connsiteX2" fmla="*/ 37406 w 11661368"/>
              <a:gd name="connsiteY2" fmla="*/ 156838 h 6588270"/>
              <a:gd name="connsiteX3" fmla="*/ 1132098 w 11661368"/>
              <a:gd name="connsiteY3" fmla="*/ 103367 h 6588270"/>
              <a:gd name="connsiteX4" fmla="*/ 2240277 w 11661368"/>
              <a:gd name="connsiteY4" fmla="*/ 129129 h 6588270"/>
              <a:gd name="connsiteX5" fmla="*/ 2960714 w 11661368"/>
              <a:gd name="connsiteY5" fmla="*/ 4438 h 6588270"/>
              <a:gd name="connsiteX6" fmla="*/ 5537660 w 11661368"/>
              <a:gd name="connsiteY6" fmla="*/ 32147 h 6588270"/>
              <a:gd name="connsiteX7" fmla="*/ 9195259 w 11661368"/>
              <a:gd name="connsiteY7" fmla="*/ 156838 h 6588270"/>
              <a:gd name="connsiteX8" fmla="*/ 10580529 w 11661368"/>
              <a:gd name="connsiteY8" fmla="*/ 103367 h 6588270"/>
              <a:gd name="connsiteX9" fmla="*/ 11495115 w 11661368"/>
              <a:gd name="connsiteY9" fmla="*/ 309238 h 6588270"/>
              <a:gd name="connsiteX10" fmla="*/ 11661368 w 11661368"/>
              <a:gd name="connsiteY10" fmla="*/ 1184206 h 6588270"/>
              <a:gd name="connsiteX11" fmla="*/ 11661368 w 11661368"/>
              <a:gd name="connsiteY11" fmla="*/ 5507431 h 6588270"/>
              <a:gd name="connsiteX12" fmla="*/ 10580529 w 11661368"/>
              <a:gd name="connsiteY12" fmla="*/ 6588270 h 6588270"/>
              <a:gd name="connsiteX13" fmla="*/ 1132098 w 11661368"/>
              <a:gd name="connsiteY13" fmla="*/ 6588270 h 6588270"/>
              <a:gd name="connsiteX14" fmla="*/ 51259 w 11661368"/>
              <a:gd name="connsiteY14" fmla="*/ 5507431 h 6588270"/>
              <a:gd name="connsiteX15" fmla="*/ 51259 w 11661368"/>
              <a:gd name="connsiteY15" fmla="*/ 1184206 h 6588270"/>
              <a:gd name="connsiteX0" fmla="*/ 51259 w 11661368"/>
              <a:gd name="connsiteY0" fmla="*/ 1197066 h 6601130"/>
              <a:gd name="connsiteX1" fmla="*/ 162097 w 11661368"/>
              <a:gd name="connsiteY1" fmla="*/ 252826 h 6601130"/>
              <a:gd name="connsiteX2" fmla="*/ 37406 w 11661368"/>
              <a:gd name="connsiteY2" fmla="*/ 169698 h 6601130"/>
              <a:gd name="connsiteX3" fmla="*/ 1132098 w 11661368"/>
              <a:gd name="connsiteY3" fmla="*/ 116227 h 6601130"/>
              <a:gd name="connsiteX4" fmla="*/ 2240277 w 11661368"/>
              <a:gd name="connsiteY4" fmla="*/ 141989 h 6601130"/>
              <a:gd name="connsiteX5" fmla="*/ 2960714 w 11661368"/>
              <a:gd name="connsiteY5" fmla="*/ 17298 h 6601130"/>
              <a:gd name="connsiteX6" fmla="*/ 5537660 w 11661368"/>
              <a:gd name="connsiteY6" fmla="*/ 45007 h 6601130"/>
              <a:gd name="connsiteX7" fmla="*/ 7768241 w 11661368"/>
              <a:gd name="connsiteY7" fmla="*/ 3444 h 6601130"/>
              <a:gd name="connsiteX8" fmla="*/ 9195259 w 11661368"/>
              <a:gd name="connsiteY8" fmla="*/ 169698 h 6601130"/>
              <a:gd name="connsiteX9" fmla="*/ 10580529 w 11661368"/>
              <a:gd name="connsiteY9" fmla="*/ 116227 h 6601130"/>
              <a:gd name="connsiteX10" fmla="*/ 11495115 w 11661368"/>
              <a:gd name="connsiteY10" fmla="*/ 322098 h 6601130"/>
              <a:gd name="connsiteX11" fmla="*/ 11661368 w 11661368"/>
              <a:gd name="connsiteY11" fmla="*/ 1197066 h 6601130"/>
              <a:gd name="connsiteX12" fmla="*/ 11661368 w 11661368"/>
              <a:gd name="connsiteY12" fmla="*/ 5520291 h 6601130"/>
              <a:gd name="connsiteX13" fmla="*/ 10580529 w 11661368"/>
              <a:gd name="connsiteY13" fmla="*/ 6601130 h 6601130"/>
              <a:gd name="connsiteX14" fmla="*/ 1132098 w 11661368"/>
              <a:gd name="connsiteY14" fmla="*/ 6601130 h 6601130"/>
              <a:gd name="connsiteX15" fmla="*/ 51259 w 11661368"/>
              <a:gd name="connsiteY15" fmla="*/ 5520291 h 6601130"/>
              <a:gd name="connsiteX16" fmla="*/ 51259 w 11661368"/>
              <a:gd name="connsiteY16" fmla="*/ 1197066 h 6601130"/>
              <a:gd name="connsiteX0" fmla="*/ 138545 w 11748654"/>
              <a:gd name="connsiteY0" fmla="*/ 1197066 h 6601130"/>
              <a:gd name="connsiteX1" fmla="*/ 249383 w 11748654"/>
              <a:gd name="connsiteY1" fmla="*/ 252826 h 6601130"/>
              <a:gd name="connsiteX2" fmla="*/ 124692 w 11748654"/>
              <a:gd name="connsiteY2" fmla="*/ 169698 h 6601130"/>
              <a:gd name="connsiteX3" fmla="*/ 1219384 w 11748654"/>
              <a:gd name="connsiteY3" fmla="*/ 116227 h 6601130"/>
              <a:gd name="connsiteX4" fmla="*/ 2327563 w 11748654"/>
              <a:gd name="connsiteY4" fmla="*/ 141989 h 6601130"/>
              <a:gd name="connsiteX5" fmla="*/ 3048000 w 11748654"/>
              <a:gd name="connsiteY5" fmla="*/ 17298 h 6601130"/>
              <a:gd name="connsiteX6" fmla="*/ 5624946 w 11748654"/>
              <a:gd name="connsiteY6" fmla="*/ 45007 h 6601130"/>
              <a:gd name="connsiteX7" fmla="*/ 7855527 w 11748654"/>
              <a:gd name="connsiteY7" fmla="*/ 3444 h 6601130"/>
              <a:gd name="connsiteX8" fmla="*/ 9282545 w 11748654"/>
              <a:gd name="connsiteY8" fmla="*/ 169698 h 6601130"/>
              <a:gd name="connsiteX9" fmla="*/ 10667815 w 11748654"/>
              <a:gd name="connsiteY9" fmla="*/ 116227 h 6601130"/>
              <a:gd name="connsiteX10" fmla="*/ 11582401 w 11748654"/>
              <a:gd name="connsiteY10" fmla="*/ 322098 h 6601130"/>
              <a:gd name="connsiteX11" fmla="*/ 11748654 w 11748654"/>
              <a:gd name="connsiteY11" fmla="*/ 1197066 h 6601130"/>
              <a:gd name="connsiteX12" fmla="*/ 11748654 w 11748654"/>
              <a:gd name="connsiteY12" fmla="*/ 5520291 h 6601130"/>
              <a:gd name="connsiteX13" fmla="*/ 10667815 w 11748654"/>
              <a:gd name="connsiteY13" fmla="*/ 6601130 h 6601130"/>
              <a:gd name="connsiteX14" fmla="*/ 1219384 w 11748654"/>
              <a:gd name="connsiteY14" fmla="*/ 6601130 h 6601130"/>
              <a:gd name="connsiteX15" fmla="*/ 138545 w 11748654"/>
              <a:gd name="connsiteY15" fmla="*/ 5520291 h 6601130"/>
              <a:gd name="connsiteX16" fmla="*/ 0 w 11748654"/>
              <a:gd name="connsiteY16" fmla="*/ 2388117 h 6601130"/>
              <a:gd name="connsiteX17" fmla="*/ 138545 w 11748654"/>
              <a:gd name="connsiteY17"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198421 w 11808530"/>
              <a:gd name="connsiteY15" fmla="*/ 5520291 h 6601130"/>
              <a:gd name="connsiteX16" fmla="*/ 4458 w 11808530"/>
              <a:gd name="connsiteY16" fmla="*/ 4480153 h 6601130"/>
              <a:gd name="connsiteX17" fmla="*/ 59876 w 11808530"/>
              <a:gd name="connsiteY17" fmla="*/ 2388117 h 6601130"/>
              <a:gd name="connsiteX18" fmla="*/ 198421 w 11808530"/>
              <a:gd name="connsiteY18"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73730 w 11808530"/>
              <a:gd name="connsiteY15" fmla="*/ 6045717 h 6601130"/>
              <a:gd name="connsiteX16" fmla="*/ 198421 w 11808530"/>
              <a:gd name="connsiteY16" fmla="*/ 5520291 h 6601130"/>
              <a:gd name="connsiteX17" fmla="*/ 4458 w 11808530"/>
              <a:gd name="connsiteY17" fmla="*/ 4480153 h 6601130"/>
              <a:gd name="connsiteX18" fmla="*/ 59876 w 11808530"/>
              <a:gd name="connsiteY18" fmla="*/ 2388117 h 6601130"/>
              <a:gd name="connsiteX19" fmla="*/ 198421 w 11808530"/>
              <a:gd name="connsiteY19"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1656130 w 11808530"/>
              <a:gd name="connsiteY13" fmla="*/ 6308953 h 6601130"/>
              <a:gd name="connsiteX14" fmla="*/ 10727691 w 11808530"/>
              <a:gd name="connsiteY14" fmla="*/ 6601130 h 6601130"/>
              <a:gd name="connsiteX15" fmla="*/ 1279260 w 11808530"/>
              <a:gd name="connsiteY15" fmla="*/ 6601130 h 6601130"/>
              <a:gd name="connsiteX16" fmla="*/ 73730 w 11808530"/>
              <a:gd name="connsiteY16" fmla="*/ 6045717 h 6601130"/>
              <a:gd name="connsiteX17" fmla="*/ 198421 w 11808530"/>
              <a:gd name="connsiteY17" fmla="*/ 5520291 h 6601130"/>
              <a:gd name="connsiteX18" fmla="*/ 4458 w 11808530"/>
              <a:gd name="connsiteY18" fmla="*/ 4480153 h 6601130"/>
              <a:gd name="connsiteX19" fmla="*/ 59876 w 11808530"/>
              <a:gd name="connsiteY19" fmla="*/ 2388117 h 6601130"/>
              <a:gd name="connsiteX20" fmla="*/ 198421 w 11808530"/>
              <a:gd name="connsiteY20" fmla="*/ 1197066 h 6601130"/>
              <a:gd name="connsiteX0" fmla="*/ 198421 w 11864185"/>
              <a:gd name="connsiteY0" fmla="*/ 1197066 h 6601130"/>
              <a:gd name="connsiteX1" fmla="*/ 309259 w 11864185"/>
              <a:gd name="connsiteY1" fmla="*/ 252826 h 6601130"/>
              <a:gd name="connsiteX2" fmla="*/ 184568 w 11864185"/>
              <a:gd name="connsiteY2" fmla="*/ 169698 h 6601130"/>
              <a:gd name="connsiteX3" fmla="*/ 1279260 w 11864185"/>
              <a:gd name="connsiteY3" fmla="*/ 116227 h 6601130"/>
              <a:gd name="connsiteX4" fmla="*/ 2387439 w 11864185"/>
              <a:gd name="connsiteY4" fmla="*/ 141989 h 6601130"/>
              <a:gd name="connsiteX5" fmla="*/ 3107876 w 11864185"/>
              <a:gd name="connsiteY5" fmla="*/ 17298 h 6601130"/>
              <a:gd name="connsiteX6" fmla="*/ 5684822 w 11864185"/>
              <a:gd name="connsiteY6" fmla="*/ 45007 h 6601130"/>
              <a:gd name="connsiteX7" fmla="*/ 7915403 w 11864185"/>
              <a:gd name="connsiteY7" fmla="*/ 3444 h 6601130"/>
              <a:gd name="connsiteX8" fmla="*/ 9342421 w 11864185"/>
              <a:gd name="connsiteY8" fmla="*/ 169698 h 6601130"/>
              <a:gd name="connsiteX9" fmla="*/ 10727691 w 11864185"/>
              <a:gd name="connsiteY9" fmla="*/ 116227 h 6601130"/>
              <a:gd name="connsiteX10" fmla="*/ 11642277 w 11864185"/>
              <a:gd name="connsiteY10" fmla="*/ 322098 h 6601130"/>
              <a:gd name="connsiteX11" fmla="*/ 11808530 w 11864185"/>
              <a:gd name="connsiteY11" fmla="*/ 1197066 h 6601130"/>
              <a:gd name="connsiteX12" fmla="*/ 11863949 w 11864185"/>
              <a:gd name="connsiteY12" fmla="*/ 4812662 h 6601130"/>
              <a:gd name="connsiteX13" fmla="*/ 11808530 w 11864185"/>
              <a:gd name="connsiteY13" fmla="*/ 5520291 h 6601130"/>
              <a:gd name="connsiteX14" fmla="*/ 11656130 w 11864185"/>
              <a:gd name="connsiteY14" fmla="*/ 6308953 h 6601130"/>
              <a:gd name="connsiteX15" fmla="*/ 10727691 w 11864185"/>
              <a:gd name="connsiteY15" fmla="*/ 6601130 h 6601130"/>
              <a:gd name="connsiteX16" fmla="*/ 1279260 w 11864185"/>
              <a:gd name="connsiteY16" fmla="*/ 6601130 h 6601130"/>
              <a:gd name="connsiteX17" fmla="*/ 73730 w 11864185"/>
              <a:gd name="connsiteY17" fmla="*/ 6045717 h 6601130"/>
              <a:gd name="connsiteX18" fmla="*/ 198421 w 11864185"/>
              <a:gd name="connsiteY18" fmla="*/ 5520291 h 6601130"/>
              <a:gd name="connsiteX19" fmla="*/ 4458 w 11864185"/>
              <a:gd name="connsiteY19" fmla="*/ 4480153 h 6601130"/>
              <a:gd name="connsiteX20" fmla="*/ 59876 w 11864185"/>
              <a:gd name="connsiteY20" fmla="*/ 2388117 h 6601130"/>
              <a:gd name="connsiteX21" fmla="*/ 198421 w 11864185"/>
              <a:gd name="connsiteY21"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1279260 w 11893068"/>
              <a:gd name="connsiteY17" fmla="*/ 6601130 h 6601130"/>
              <a:gd name="connsiteX18" fmla="*/ 73730 w 11893068"/>
              <a:gd name="connsiteY18" fmla="*/ 6045717 h 6601130"/>
              <a:gd name="connsiteX19" fmla="*/ 198421 w 11893068"/>
              <a:gd name="connsiteY19" fmla="*/ 5520291 h 6601130"/>
              <a:gd name="connsiteX20" fmla="*/ 4458 w 11893068"/>
              <a:gd name="connsiteY20" fmla="*/ 4480153 h 6601130"/>
              <a:gd name="connsiteX21" fmla="*/ 59876 w 11893068"/>
              <a:gd name="connsiteY21" fmla="*/ 2388117 h 6601130"/>
              <a:gd name="connsiteX22" fmla="*/ 198421 w 11893068"/>
              <a:gd name="connsiteY22"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5961911 w 11893068"/>
              <a:gd name="connsiteY17" fmla="*/ 6516771 h 6601130"/>
              <a:gd name="connsiteX18" fmla="*/ 1279260 w 11893068"/>
              <a:gd name="connsiteY18" fmla="*/ 6601130 h 6601130"/>
              <a:gd name="connsiteX19" fmla="*/ 73730 w 11893068"/>
              <a:gd name="connsiteY19" fmla="*/ 6045717 h 6601130"/>
              <a:gd name="connsiteX20" fmla="*/ 198421 w 11893068"/>
              <a:gd name="connsiteY20" fmla="*/ 5520291 h 6601130"/>
              <a:gd name="connsiteX21" fmla="*/ 4458 w 11893068"/>
              <a:gd name="connsiteY21" fmla="*/ 4480153 h 6601130"/>
              <a:gd name="connsiteX22" fmla="*/ 59876 w 11893068"/>
              <a:gd name="connsiteY22" fmla="*/ 2388117 h 6601130"/>
              <a:gd name="connsiteX23" fmla="*/ 198421 w 11893068"/>
              <a:gd name="connsiteY23" fmla="*/ 1197066 h 6601130"/>
              <a:gd name="connsiteX0" fmla="*/ 198421 w 11893068"/>
              <a:gd name="connsiteY0" fmla="*/ 1197066 h 6646613"/>
              <a:gd name="connsiteX1" fmla="*/ 309259 w 11893068"/>
              <a:gd name="connsiteY1" fmla="*/ 252826 h 6646613"/>
              <a:gd name="connsiteX2" fmla="*/ 184568 w 11893068"/>
              <a:gd name="connsiteY2" fmla="*/ 169698 h 6646613"/>
              <a:gd name="connsiteX3" fmla="*/ 1279260 w 11893068"/>
              <a:gd name="connsiteY3" fmla="*/ 116227 h 6646613"/>
              <a:gd name="connsiteX4" fmla="*/ 2387439 w 11893068"/>
              <a:gd name="connsiteY4" fmla="*/ 141989 h 6646613"/>
              <a:gd name="connsiteX5" fmla="*/ 3107876 w 11893068"/>
              <a:gd name="connsiteY5" fmla="*/ 17298 h 6646613"/>
              <a:gd name="connsiteX6" fmla="*/ 5684822 w 11893068"/>
              <a:gd name="connsiteY6" fmla="*/ 45007 h 6646613"/>
              <a:gd name="connsiteX7" fmla="*/ 7915403 w 11893068"/>
              <a:gd name="connsiteY7" fmla="*/ 3444 h 6646613"/>
              <a:gd name="connsiteX8" fmla="*/ 9342421 w 11893068"/>
              <a:gd name="connsiteY8" fmla="*/ 169698 h 6646613"/>
              <a:gd name="connsiteX9" fmla="*/ 10727691 w 11893068"/>
              <a:gd name="connsiteY9" fmla="*/ 116227 h 6646613"/>
              <a:gd name="connsiteX10" fmla="*/ 11642277 w 11893068"/>
              <a:gd name="connsiteY10" fmla="*/ 322098 h 6646613"/>
              <a:gd name="connsiteX11" fmla="*/ 11808530 w 11893068"/>
              <a:gd name="connsiteY11" fmla="*/ 1197066 h 6646613"/>
              <a:gd name="connsiteX12" fmla="*/ 11891658 w 11893068"/>
              <a:gd name="connsiteY12" fmla="*/ 2221862 h 6646613"/>
              <a:gd name="connsiteX13" fmla="*/ 11863949 w 11893068"/>
              <a:gd name="connsiteY13" fmla="*/ 4812662 h 6646613"/>
              <a:gd name="connsiteX14" fmla="*/ 11808530 w 11893068"/>
              <a:gd name="connsiteY14" fmla="*/ 5520291 h 6646613"/>
              <a:gd name="connsiteX15" fmla="*/ 11656130 w 11893068"/>
              <a:gd name="connsiteY15" fmla="*/ 6308953 h 6646613"/>
              <a:gd name="connsiteX16" fmla="*/ 10727691 w 11893068"/>
              <a:gd name="connsiteY16" fmla="*/ 6601130 h 6646613"/>
              <a:gd name="connsiteX17" fmla="*/ 8441875 w 11893068"/>
              <a:gd name="connsiteY17" fmla="*/ 6641462 h 6646613"/>
              <a:gd name="connsiteX18" fmla="*/ 5961911 w 11893068"/>
              <a:gd name="connsiteY18" fmla="*/ 6516771 h 6646613"/>
              <a:gd name="connsiteX19" fmla="*/ 1279260 w 11893068"/>
              <a:gd name="connsiteY19" fmla="*/ 6601130 h 6646613"/>
              <a:gd name="connsiteX20" fmla="*/ 73730 w 11893068"/>
              <a:gd name="connsiteY20" fmla="*/ 6045717 h 6646613"/>
              <a:gd name="connsiteX21" fmla="*/ 198421 w 11893068"/>
              <a:gd name="connsiteY21" fmla="*/ 5520291 h 6646613"/>
              <a:gd name="connsiteX22" fmla="*/ 4458 w 11893068"/>
              <a:gd name="connsiteY22" fmla="*/ 4480153 h 6646613"/>
              <a:gd name="connsiteX23" fmla="*/ 59876 w 11893068"/>
              <a:gd name="connsiteY23" fmla="*/ 2388117 h 6646613"/>
              <a:gd name="connsiteX24" fmla="*/ 198421 w 11893068"/>
              <a:gd name="connsiteY24" fmla="*/ 1197066 h 6646613"/>
              <a:gd name="connsiteX0" fmla="*/ 198421 w 11893068"/>
              <a:gd name="connsiteY0" fmla="*/ 1197066 h 6655317"/>
              <a:gd name="connsiteX1" fmla="*/ 309259 w 11893068"/>
              <a:gd name="connsiteY1" fmla="*/ 252826 h 6655317"/>
              <a:gd name="connsiteX2" fmla="*/ 184568 w 11893068"/>
              <a:gd name="connsiteY2" fmla="*/ 169698 h 6655317"/>
              <a:gd name="connsiteX3" fmla="*/ 1279260 w 11893068"/>
              <a:gd name="connsiteY3" fmla="*/ 116227 h 6655317"/>
              <a:gd name="connsiteX4" fmla="*/ 2387439 w 11893068"/>
              <a:gd name="connsiteY4" fmla="*/ 141989 h 6655317"/>
              <a:gd name="connsiteX5" fmla="*/ 3107876 w 11893068"/>
              <a:gd name="connsiteY5" fmla="*/ 17298 h 6655317"/>
              <a:gd name="connsiteX6" fmla="*/ 5684822 w 11893068"/>
              <a:gd name="connsiteY6" fmla="*/ 45007 h 6655317"/>
              <a:gd name="connsiteX7" fmla="*/ 7915403 w 11893068"/>
              <a:gd name="connsiteY7" fmla="*/ 3444 h 6655317"/>
              <a:gd name="connsiteX8" fmla="*/ 9342421 w 11893068"/>
              <a:gd name="connsiteY8" fmla="*/ 169698 h 6655317"/>
              <a:gd name="connsiteX9" fmla="*/ 10727691 w 11893068"/>
              <a:gd name="connsiteY9" fmla="*/ 116227 h 6655317"/>
              <a:gd name="connsiteX10" fmla="*/ 11642277 w 11893068"/>
              <a:gd name="connsiteY10" fmla="*/ 322098 h 6655317"/>
              <a:gd name="connsiteX11" fmla="*/ 11808530 w 11893068"/>
              <a:gd name="connsiteY11" fmla="*/ 1197066 h 6655317"/>
              <a:gd name="connsiteX12" fmla="*/ 11891658 w 11893068"/>
              <a:gd name="connsiteY12" fmla="*/ 2221862 h 6655317"/>
              <a:gd name="connsiteX13" fmla="*/ 11863949 w 11893068"/>
              <a:gd name="connsiteY13" fmla="*/ 4812662 h 6655317"/>
              <a:gd name="connsiteX14" fmla="*/ 11808530 w 11893068"/>
              <a:gd name="connsiteY14" fmla="*/ 5520291 h 6655317"/>
              <a:gd name="connsiteX15" fmla="*/ 11656130 w 11893068"/>
              <a:gd name="connsiteY15" fmla="*/ 6308953 h 6655317"/>
              <a:gd name="connsiteX16" fmla="*/ 10727691 w 11893068"/>
              <a:gd name="connsiteY16" fmla="*/ 6601130 h 6655317"/>
              <a:gd name="connsiteX17" fmla="*/ 8441875 w 11893068"/>
              <a:gd name="connsiteY17" fmla="*/ 6641462 h 6655317"/>
              <a:gd name="connsiteX18" fmla="*/ 5961911 w 11893068"/>
              <a:gd name="connsiteY18" fmla="*/ 6516771 h 6655317"/>
              <a:gd name="connsiteX19" fmla="*/ 3592784 w 11893068"/>
              <a:gd name="connsiteY19" fmla="*/ 6655317 h 6655317"/>
              <a:gd name="connsiteX20" fmla="*/ 1279260 w 11893068"/>
              <a:gd name="connsiteY20" fmla="*/ 6601130 h 6655317"/>
              <a:gd name="connsiteX21" fmla="*/ 73730 w 11893068"/>
              <a:gd name="connsiteY21" fmla="*/ 6045717 h 6655317"/>
              <a:gd name="connsiteX22" fmla="*/ 198421 w 11893068"/>
              <a:gd name="connsiteY22" fmla="*/ 5520291 h 6655317"/>
              <a:gd name="connsiteX23" fmla="*/ 4458 w 11893068"/>
              <a:gd name="connsiteY23" fmla="*/ 4480153 h 6655317"/>
              <a:gd name="connsiteX24" fmla="*/ 59876 w 11893068"/>
              <a:gd name="connsiteY24" fmla="*/ 2388117 h 6655317"/>
              <a:gd name="connsiteX25" fmla="*/ 198421 w 11893068"/>
              <a:gd name="connsiteY25" fmla="*/ 1197066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93068" h="6655317">
                <a:moveTo>
                  <a:pt x="198421" y="1197066"/>
                </a:moveTo>
                <a:cubicBezTo>
                  <a:pt x="260767" y="330700"/>
                  <a:pt x="129119" y="432966"/>
                  <a:pt x="309259" y="252826"/>
                </a:cubicBezTo>
                <a:cubicBezTo>
                  <a:pt x="339277" y="74671"/>
                  <a:pt x="45992" y="197083"/>
                  <a:pt x="184568" y="169698"/>
                </a:cubicBezTo>
                <a:cubicBezTo>
                  <a:pt x="323144" y="142313"/>
                  <a:pt x="923660" y="130081"/>
                  <a:pt x="1279260" y="116227"/>
                </a:cubicBezTo>
                <a:cubicBezTo>
                  <a:pt x="1634860" y="102373"/>
                  <a:pt x="2080361" y="144623"/>
                  <a:pt x="2387439" y="141989"/>
                </a:cubicBezTo>
                <a:cubicBezTo>
                  <a:pt x="2694517" y="139355"/>
                  <a:pt x="2558312" y="33462"/>
                  <a:pt x="3107876" y="17298"/>
                </a:cubicBezTo>
                <a:cubicBezTo>
                  <a:pt x="3657440" y="1134"/>
                  <a:pt x="4911277" y="26534"/>
                  <a:pt x="5684822" y="45007"/>
                </a:cubicBezTo>
                <a:cubicBezTo>
                  <a:pt x="6458367" y="63480"/>
                  <a:pt x="7305803" y="-17338"/>
                  <a:pt x="7915403" y="3444"/>
                </a:cubicBezTo>
                <a:cubicBezTo>
                  <a:pt x="8525003" y="24226"/>
                  <a:pt x="8845997" y="171683"/>
                  <a:pt x="9342421" y="169698"/>
                </a:cubicBezTo>
                <a:lnTo>
                  <a:pt x="10727691" y="116227"/>
                </a:lnTo>
                <a:cubicBezTo>
                  <a:pt x="12406369" y="150539"/>
                  <a:pt x="11462137" y="141958"/>
                  <a:pt x="11642277" y="322098"/>
                </a:cubicBezTo>
                <a:cubicBezTo>
                  <a:pt x="11822417" y="502238"/>
                  <a:pt x="11783130" y="878130"/>
                  <a:pt x="11808530" y="1197066"/>
                </a:cubicBezTo>
                <a:cubicBezTo>
                  <a:pt x="11833930" y="1516003"/>
                  <a:pt x="11882422" y="1619263"/>
                  <a:pt x="11891658" y="2221862"/>
                </a:cubicBezTo>
                <a:cubicBezTo>
                  <a:pt x="11900895" y="2824461"/>
                  <a:pt x="11861640" y="4265233"/>
                  <a:pt x="11863949" y="4812662"/>
                </a:cubicBezTo>
                <a:lnTo>
                  <a:pt x="11808530" y="5520291"/>
                </a:lnTo>
                <a:cubicBezTo>
                  <a:pt x="11757730" y="6363036"/>
                  <a:pt x="11836270" y="6128813"/>
                  <a:pt x="11656130" y="6308953"/>
                </a:cubicBezTo>
                <a:cubicBezTo>
                  <a:pt x="11475990" y="6489093"/>
                  <a:pt x="11265709" y="6561876"/>
                  <a:pt x="10727691" y="6601130"/>
                </a:cubicBezTo>
                <a:cubicBezTo>
                  <a:pt x="10189673" y="6640384"/>
                  <a:pt x="9236172" y="6655522"/>
                  <a:pt x="8441875" y="6641462"/>
                </a:cubicBezTo>
                <a:cubicBezTo>
                  <a:pt x="7647578" y="6627402"/>
                  <a:pt x="6777020" y="6535244"/>
                  <a:pt x="5961911" y="6516771"/>
                </a:cubicBezTo>
                <a:cubicBezTo>
                  <a:pt x="5158347" y="6521389"/>
                  <a:pt x="4396348" y="6650699"/>
                  <a:pt x="3592784" y="6655317"/>
                </a:cubicBezTo>
                <a:lnTo>
                  <a:pt x="1279260" y="6601130"/>
                </a:lnTo>
                <a:cubicBezTo>
                  <a:pt x="-461764" y="6494707"/>
                  <a:pt x="253870" y="6225857"/>
                  <a:pt x="73730" y="6045717"/>
                </a:cubicBezTo>
                <a:cubicBezTo>
                  <a:pt x="-106410" y="5865577"/>
                  <a:pt x="244603" y="5767364"/>
                  <a:pt x="198421" y="5520291"/>
                </a:cubicBezTo>
                <a:cubicBezTo>
                  <a:pt x="13663" y="5162177"/>
                  <a:pt x="27549" y="5002182"/>
                  <a:pt x="4458" y="4480153"/>
                </a:cubicBezTo>
                <a:cubicBezTo>
                  <a:pt x="-18633" y="3958124"/>
                  <a:pt x="55258" y="2930680"/>
                  <a:pt x="59876" y="2388117"/>
                </a:cubicBezTo>
                <a:lnTo>
                  <a:pt x="198421" y="1197066"/>
                </a:lnTo>
                <a:close/>
              </a:path>
            </a:pathLst>
          </a:cu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a:extLst>
              <a:ext uri="{FF2B5EF4-FFF2-40B4-BE49-F238E27FC236}">
                <a16:creationId xmlns:a16="http://schemas.microsoft.com/office/drawing/2014/main" id="{8E608E1F-3EA6-4402-8773-34A716944A85}"/>
              </a:ext>
            </a:extLst>
          </p:cNvPr>
          <p:cNvGrpSpPr/>
          <p:nvPr/>
        </p:nvGrpSpPr>
        <p:grpSpPr>
          <a:xfrm>
            <a:off x="120110" y="3962400"/>
            <a:ext cx="5013865" cy="2488050"/>
            <a:chOff x="435126" y="3007428"/>
            <a:chExt cx="6069814" cy="3038568"/>
          </a:xfrm>
        </p:grpSpPr>
        <p:pic>
          <p:nvPicPr>
            <p:cNvPr id="19" name="Picture 18">
              <a:extLst>
                <a:ext uri="{FF2B5EF4-FFF2-40B4-BE49-F238E27FC236}">
                  <a16:creationId xmlns:a16="http://schemas.microsoft.com/office/drawing/2014/main" id="{1BBAE9F8-BF02-404D-8FFD-8105640BF760}"/>
                </a:ext>
              </a:extLst>
            </p:cNvPr>
            <p:cNvPicPr>
              <a:picLocks noChangeAspect="1"/>
            </p:cNvPicPr>
            <p:nvPr/>
          </p:nvPicPr>
          <p:blipFill>
            <a:blip r:embed="rId3"/>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20" name="Picture 19">
              <a:extLst>
                <a:ext uri="{FF2B5EF4-FFF2-40B4-BE49-F238E27FC236}">
                  <a16:creationId xmlns:a16="http://schemas.microsoft.com/office/drawing/2014/main" id="{DA91F170-E7BC-4C75-BCB2-EBDA3020CF0C}"/>
                </a:ext>
              </a:extLst>
            </p:cNvPr>
            <p:cNvPicPr>
              <a:picLocks noChangeAspect="1"/>
            </p:cNvPicPr>
            <p:nvPr/>
          </p:nvPicPr>
          <p:blipFill>
            <a:blip r:embed="rId4"/>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21" name="Picture 20">
              <a:extLst>
                <a:ext uri="{FF2B5EF4-FFF2-40B4-BE49-F238E27FC236}">
                  <a16:creationId xmlns:a16="http://schemas.microsoft.com/office/drawing/2014/main" id="{947725F1-5AF6-48BA-83C4-BCF8F8185E14}"/>
                </a:ext>
              </a:extLst>
            </p:cNvPr>
            <p:cNvPicPr>
              <a:picLocks noChangeAspect="1"/>
            </p:cNvPicPr>
            <p:nvPr/>
          </p:nvPicPr>
          <p:blipFill>
            <a:blip r:embed="rId5"/>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22" name="Picture 21">
              <a:extLst>
                <a:ext uri="{FF2B5EF4-FFF2-40B4-BE49-F238E27FC236}">
                  <a16:creationId xmlns:a16="http://schemas.microsoft.com/office/drawing/2014/main" id="{CF9D7724-4912-460C-8CC6-DD75E771C112}"/>
                </a:ext>
              </a:extLst>
            </p:cNvPr>
            <p:cNvPicPr>
              <a:picLocks noChangeAspect="1"/>
            </p:cNvPicPr>
            <p:nvPr/>
          </p:nvPicPr>
          <p:blipFill>
            <a:blip r:embed="rId6"/>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sp>
        <p:nvSpPr>
          <p:cNvPr id="26" name="Flowchart: Document 25">
            <a:extLst>
              <a:ext uri="{FF2B5EF4-FFF2-40B4-BE49-F238E27FC236}">
                <a16:creationId xmlns:a16="http://schemas.microsoft.com/office/drawing/2014/main" id="{8F124B18-96C3-425F-8735-6B33E2F13CC5}"/>
              </a:ext>
            </a:extLst>
          </p:cNvPr>
          <p:cNvSpPr/>
          <p:nvPr/>
        </p:nvSpPr>
        <p:spPr>
          <a:xfrm>
            <a:off x="3943350" y="1123950"/>
            <a:ext cx="7305675" cy="2732045"/>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w="6600">
                <a:solidFill>
                  <a:srgbClr val="C0504D"/>
                </a:solidFill>
                <a:prstDash val="solid"/>
              </a:ln>
              <a:solidFill>
                <a:srgbClr val="FFFFFF"/>
              </a:solidFill>
              <a:effectLst>
                <a:outerShdw dist="38100" dir="2700000" algn="tl" rotWithShape="0">
                  <a:srgbClr val="C0504D"/>
                </a:outerShdw>
              </a:effectLst>
              <a:uLnTx/>
              <a:uFillTx/>
              <a:latin typeface="Arial" panose="020B0604020202020204" pitchFamily="34" charset="0"/>
              <a:ea typeface="+mn-ea"/>
              <a:cs typeface="+mn-cs"/>
            </a:endParaRPr>
          </a:p>
        </p:txBody>
      </p:sp>
      <p:sp>
        <p:nvSpPr>
          <p:cNvPr id="28" name="TextBox 27">
            <a:extLst>
              <a:ext uri="{FF2B5EF4-FFF2-40B4-BE49-F238E27FC236}">
                <a16:creationId xmlns:a16="http://schemas.microsoft.com/office/drawing/2014/main" id="{4CB0BA8F-26D3-47DE-93F4-6EF7680D23D8}"/>
              </a:ext>
            </a:extLst>
          </p:cNvPr>
          <p:cNvSpPr txBox="1"/>
          <p:nvPr/>
        </p:nvSpPr>
        <p:spPr>
          <a:xfrm>
            <a:off x="4048125" y="1111146"/>
            <a:ext cx="7067550" cy="2308324"/>
          </a:xfrm>
          <a:prstGeom prst="rect">
            <a:avLst/>
          </a:prstGeom>
          <a:noFill/>
        </p:spPr>
        <p:txBody>
          <a:bodyPr wrap="square" rtlCol="0">
            <a:spAutoFit/>
          </a:bodyPr>
          <a:lstStyle/>
          <a:p>
            <a:pPr lvl="0" algn="just">
              <a:defRPr/>
            </a:pPr>
            <a:r>
              <a:rPr lang="vi-VN" sz="3600" b="1" dirty="0">
                <a:solidFill>
                  <a:prstClr val="black"/>
                </a:solidFill>
                <a:latin typeface="Calibri" panose="020F0502020204030204" pitchFamily="34" charset="0"/>
                <a:cs typeface="Calibri" panose="020F0502020204030204" pitchFamily="34" charset="0"/>
              </a:rPr>
              <a:t>Khi mua bán, chúng ta căn cứ trên giá cả mỗi mặt hàng để trả tiền cho người bán hàng. Lúc đó tiền là phương tiện trao đổi hàng hoá.</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9583718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5" y="435895"/>
            <a:ext cx="6838949" cy="6785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0000"/>
                </a:solidFill>
                <a:latin typeface="Calibri"/>
              </a:rPr>
              <a:t>Quan sát hình vẽ, trả lời các câu hỏi:</a:t>
            </a:r>
          </a:p>
        </p:txBody>
      </p:sp>
      <p:pic>
        <p:nvPicPr>
          <p:cNvPr id="6" name="Picture 5">
            <a:extLst>
              <a:ext uri="{FF2B5EF4-FFF2-40B4-BE49-F238E27FC236}">
                <a16:creationId xmlns:a16="http://schemas.microsoft.com/office/drawing/2014/main" id="{C2CC9243-0672-6F13-B462-E2845C489984}"/>
              </a:ext>
            </a:extLst>
          </p:cNvPr>
          <p:cNvPicPr>
            <a:picLocks noChangeAspect="1"/>
          </p:cNvPicPr>
          <p:nvPr/>
        </p:nvPicPr>
        <p:blipFill>
          <a:blip r:embed="rId4"/>
          <a:stretch>
            <a:fillRect/>
          </a:stretch>
        </p:blipFill>
        <p:spPr>
          <a:xfrm>
            <a:off x="990599" y="1246568"/>
            <a:ext cx="10010775" cy="2277681"/>
          </a:xfrm>
          <a:prstGeom prst="rect">
            <a:avLst/>
          </a:prstGeom>
        </p:spPr>
      </p:pic>
      <p:sp>
        <p:nvSpPr>
          <p:cNvPr id="8" name="TextBox 7">
            <a:extLst>
              <a:ext uri="{FF2B5EF4-FFF2-40B4-BE49-F238E27FC236}">
                <a16:creationId xmlns:a16="http://schemas.microsoft.com/office/drawing/2014/main" id="{9C17E7D5-C4D7-3D8C-0665-753F116FB97A}"/>
              </a:ext>
            </a:extLst>
          </p:cNvPr>
          <p:cNvSpPr txBox="1"/>
          <p:nvPr/>
        </p:nvSpPr>
        <p:spPr>
          <a:xfrm>
            <a:off x="762001" y="3562350"/>
            <a:ext cx="10477500" cy="1015663"/>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a) Số tiền mua 1 quả dưa hấu nhiều hơn số tiền mua 1 khay táo là bao nhiêu?</a:t>
            </a:r>
          </a:p>
        </p:txBody>
      </p:sp>
      <p:sp>
        <p:nvSpPr>
          <p:cNvPr id="10" name="TextBox 9">
            <a:extLst>
              <a:ext uri="{FF2B5EF4-FFF2-40B4-BE49-F238E27FC236}">
                <a16:creationId xmlns:a16="http://schemas.microsoft.com/office/drawing/2014/main" id="{B827C032-5EE1-9D76-5773-5F39A8D74528}"/>
              </a:ext>
            </a:extLst>
          </p:cNvPr>
          <p:cNvSpPr txBox="1"/>
          <p:nvPr/>
        </p:nvSpPr>
        <p:spPr>
          <a:xfrm>
            <a:off x="1190625" y="4648200"/>
            <a:ext cx="10086975" cy="1815882"/>
          </a:xfrm>
          <a:prstGeom prst="rect">
            <a:avLst/>
          </a:prstGeom>
          <a:noFill/>
        </p:spPr>
        <p:txBody>
          <a:bodyPr wrap="square" rtlCol="0">
            <a:spAutoFit/>
          </a:bodyPr>
          <a:lstStyle/>
          <a:p>
            <a:pPr algn="ctr"/>
            <a:r>
              <a:rPr lang="en-US" sz="2800" b="1" dirty="0" err="1">
                <a:solidFill>
                  <a:srgbClr val="FF0000"/>
                </a:solidFill>
                <a:latin typeface="Calibri" panose="020F0502020204030204" pitchFamily="34" charset="0"/>
                <a:cs typeface="Calibri" panose="020F0502020204030204" pitchFamily="34" charset="0"/>
              </a:rPr>
              <a:t>Bài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giải</a:t>
            </a:r>
            <a:r>
              <a:rPr lang="en-US" sz="2800" b="1" dirty="0">
                <a:solidFill>
                  <a:srgbClr val="FF0000"/>
                </a:solidFill>
                <a:latin typeface="Calibri" panose="020F0502020204030204" pitchFamily="34" charset="0"/>
                <a:cs typeface="Calibri" panose="020F0502020204030204" pitchFamily="34" charset="0"/>
              </a:rPr>
              <a:t>:</a:t>
            </a:r>
          </a:p>
          <a:p>
            <a:pPr algn="ctr"/>
            <a:r>
              <a:rPr lang="vi-VN" sz="2800" b="1" dirty="0">
                <a:solidFill>
                  <a:srgbClr val="FF0000"/>
                </a:solidFill>
                <a:latin typeface="Calibri" panose="020F0502020204030204" pitchFamily="34" charset="0"/>
                <a:cs typeface="Calibri" panose="020F0502020204030204" pitchFamily="34" charset="0"/>
              </a:rPr>
              <a:t>Số tiền mua 1 quả dưa hấu nhiều hơn số tiền mua 1 khay táo là</a:t>
            </a:r>
            <a:r>
              <a:rPr lang="en-US" sz="2800" b="1" dirty="0">
                <a:solidFill>
                  <a:srgbClr val="FF0000"/>
                </a:solidFill>
                <a:latin typeface="Calibri" panose="020F0502020204030204" pitchFamily="34" charset="0"/>
                <a:cs typeface="Calibri" panose="020F0502020204030204" pitchFamily="34" charset="0"/>
              </a:rPr>
              <a:t>:</a:t>
            </a:r>
            <a:endParaRPr lang="vi-VN" sz="2800" b="1" dirty="0">
              <a:solidFill>
                <a:srgbClr val="FF0000"/>
              </a:solidFill>
              <a:latin typeface="Calibri" panose="020F0502020204030204" pitchFamily="34" charset="0"/>
              <a:cs typeface="Calibri" panose="020F0502020204030204" pitchFamily="34" charset="0"/>
            </a:endParaRPr>
          </a:p>
          <a:p>
            <a:pPr algn="ctr"/>
            <a:r>
              <a:rPr lang="vi-VN" sz="2800" b="1" dirty="0">
                <a:solidFill>
                  <a:srgbClr val="FF0000"/>
                </a:solidFill>
                <a:latin typeface="Calibri" panose="020F0502020204030204" pitchFamily="34" charset="0"/>
                <a:cs typeface="Calibri" panose="020F0502020204030204" pitchFamily="34" charset="0"/>
              </a:rPr>
              <a:t>                  49 000 – 39 000 = 10 000 (đồng)</a:t>
            </a:r>
            <a:endParaRPr lang="en-US" sz="2800" b="1" dirty="0">
              <a:solidFill>
                <a:srgbClr val="FF0000"/>
              </a:solidFill>
              <a:latin typeface="Calibri" panose="020F0502020204030204" pitchFamily="34" charset="0"/>
              <a:cs typeface="Calibri" panose="020F0502020204030204" pitchFamily="34" charset="0"/>
            </a:endParaRPr>
          </a:p>
          <a:p>
            <a:pPr algn="r"/>
            <a:r>
              <a:rPr lang="en-US" sz="2800" b="1" dirty="0" err="1">
                <a:solidFill>
                  <a:srgbClr val="FF0000"/>
                </a:solidFill>
                <a:latin typeface="Calibri" panose="020F0502020204030204" pitchFamily="34" charset="0"/>
                <a:cs typeface="Calibri" panose="020F0502020204030204" pitchFamily="34" charset="0"/>
              </a:rPr>
              <a:t>Đáp</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số</a:t>
            </a:r>
            <a:r>
              <a:rPr lang="en-US" sz="2800" b="1" dirty="0">
                <a:solidFill>
                  <a:srgbClr val="FF0000"/>
                </a:solidFill>
                <a:latin typeface="Calibri" panose="020F0502020204030204" pitchFamily="34" charset="0"/>
                <a:cs typeface="Calibri" panose="020F0502020204030204" pitchFamily="34" charset="0"/>
              </a:rPr>
              <a:t>: 10 000 </a:t>
            </a:r>
            <a:r>
              <a:rPr lang="en-US" sz="2800" b="1" dirty="0" err="1">
                <a:solidFill>
                  <a:srgbClr val="FF0000"/>
                </a:solidFill>
                <a:latin typeface="Calibri" panose="020F0502020204030204" pitchFamily="34" charset="0"/>
                <a:cs typeface="Calibri" panose="020F0502020204030204" pitchFamily="34" charset="0"/>
              </a:rPr>
              <a:t>đồng</a:t>
            </a:r>
            <a:endParaRPr lang="vi-VN"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2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wipe(down)">
                                      <p:cBhvr>
                                        <p:cTn id="26" dur="500"/>
                                        <p:tgtEl>
                                          <p:spTgt spid="1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Effect transition="in" filter="wipe(down)">
                                      <p:cBhvr>
                                        <p:cTn id="31" dur="500"/>
                                        <p:tgtEl>
                                          <p:spTgt spid="10">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Effect transition="in" filter="wipe(down)">
                                      <p:cBhvr>
                                        <p:cTn id="36" dur="500"/>
                                        <p:tgtEl>
                                          <p:spTgt spid="10">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wipe(down)">
                                      <p:cBhvr>
                                        <p:cTn id="4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133350"/>
            <a:ext cx="11553825" cy="6629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14351" y="20955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181100" y="73945"/>
            <a:ext cx="6838949" cy="6785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a:ea typeface="+mn-ea"/>
                <a:cs typeface="+mn-cs"/>
              </a:rPr>
              <a:t>Quan sát hình vẽ, trả lời các câu hỏi:</a:t>
            </a:r>
          </a:p>
        </p:txBody>
      </p:sp>
      <p:pic>
        <p:nvPicPr>
          <p:cNvPr id="6" name="Picture 5">
            <a:extLst>
              <a:ext uri="{FF2B5EF4-FFF2-40B4-BE49-F238E27FC236}">
                <a16:creationId xmlns:a16="http://schemas.microsoft.com/office/drawing/2014/main" id="{C2CC9243-0672-6F13-B462-E2845C489984}"/>
              </a:ext>
            </a:extLst>
          </p:cNvPr>
          <p:cNvPicPr>
            <a:picLocks noChangeAspect="1"/>
          </p:cNvPicPr>
          <p:nvPr/>
        </p:nvPicPr>
        <p:blipFill>
          <a:blip r:embed="rId4"/>
          <a:stretch>
            <a:fillRect/>
          </a:stretch>
        </p:blipFill>
        <p:spPr>
          <a:xfrm>
            <a:off x="1295399" y="808418"/>
            <a:ext cx="8705851" cy="1980781"/>
          </a:xfrm>
          <a:prstGeom prst="rect">
            <a:avLst/>
          </a:prstGeom>
        </p:spPr>
      </p:pic>
      <p:sp>
        <p:nvSpPr>
          <p:cNvPr id="8" name="TextBox 7">
            <a:extLst>
              <a:ext uri="{FF2B5EF4-FFF2-40B4-BE49-F238E27FC236}">
                <a16:creationId xmlns:a16="http://schemas.microsoft.com/office/drawing/2014/main" id="{9C17E7D5-C4D7-3D8C-0665-753F116FB97A}"/>
              </a:ext>
            </a:extLst>
          </p:cNvPr>
          <p:cNvSpPr txBox="1"/>
          <p:nvPr/>
        </p:nvSpPr>
        <p:spPr>
          <a:xfrm>
            <a:off x="457201" y="2714625"/>
            <a:ext cx="11306174" cy="1292662"/>
          </a:xfrm>
          <a:prstGeom prst="rect">
            <a:avLst/>
          </a:prstGeom>
          <a:noFill/>
        </p:spPr>
        <p:txBody>
          <a:bodyPr wrap="square" rtlCol="0">
            <a:spAutoFit/>
          </a:bodyPr>
          <a:lstStyle/>
          <a:p>
            <a:pPr lvl="0" algn="just"/>
            <a:r>
              <a:rPr lang="vi-VN" sz="2600" b="1" dirty="0">
                <a:solidFill>
                  <a:prstClr val="black"/>
                </a:solidFill>
                <a:latin typeface="Calibri" panose="020F0502020204030204" pitchFamily="34" charset="0"/>
                <a:cs typeface="Calibri" panose="020F0502020204030204" pitchFamily="34" charset="0"/>
              </a:rPr>
              <a:t>b) Cửa hàng đang có chương trình khuyến mãi giảm giá 5 000 đồng mỗi khay táo cho khách hàng mua từ 2 khay táo trở lên. Hỏi khi mua 2 khay táo theo chương trình khuyến mãi này, bác Hồng phải trả bao nhiêu tiền?</a:t>
            </a:r>
            <a:endParaRPr kumimoji="0" lang="vi-VN" sz="2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827C032-5EE1-9D76-5773-5F39A8D74528}"/>
              </a:ext>
            </a:extLst>
          </p:cNvPr>
          <p:cNvSpPr txBox="1"/>
          <p:nvPr/>
        </p:nvSpPr>
        <p:spPr>
          <a:xfrm>
            <a:off x="1428750" y="4010025"/>
            <a:ext cx="9096375" cy="2677656"/>
          </a:xfrm>
          <a:prstGeom prst="rect">
            <a:avLst/>
          </a:prstGeom>
          <a:noFill/>
        </p:spPr>
        <p:txBody>
          <a:bodyPr wrap="square" rtlCol="0">
            <a:spAutoFit/>
          </a:bodyPr>
          <a:lstStyle/>
          <a:p>
            <a:pPr lvl="0" algn="ctr"/>
            <a:r>
              <a:rPr lang="vi-VN" sz="2800" b="1" dirty="0">
                <a:solidFill>
                  <a:srgbClr val="FF0000"/>
                </a:solidFill>
                <a:latin typeface="Calibri" panose="020F0502020204030204" pitchFamily="34" charset="0"/>
                <a:cs typeface="Calibri" panose="020F0502020204030204" pitchFamily="34" charset="0"/>
              </a:rPr>
              <a:t>Sau khi giảm 5000 đồng, giá của mỗi khay táo là</a:t>
            </a:r>
          </a:p>
          <a:p>
            <a:pPr lvl="0" algn="ctr"/>
            <a:r>
              <a:rPr lang="vi-VN" sz="2800" b="1" dirty="0">
                <a:solidFill>
                  <a:srgbClr val="FF0000"/>
                </a:solidFill>
                <a:latin typeface="Calibri" panose="020F0502020204030204" pitchFamily="34" charset="0"/>
                <a:cs typeface="Calibri" panose="020F0502020204030204" pitchFamily="34" charset="0"/>
              </a:rPr>
              <a:t>                  39 000 – 5000 = 34 000 (đồng)</a:t>
            </a:r>
          </a:p>
          <a:p>
            <a:pPr lvl="0" algn="ctr"/>
            <a:r>
              <a:rPr lang="vi-VN" sz="2800" b="1" dirty="0">
                <a:solidFill>
                  <a:srgbClr val="FF0000"/>
                </a:solidFill>
                <a:latin typeface="Calibri" panose="020F0502020204030204" pitchFamily="34" charset="0"/>
                <a:cs typeface="Calibri" panose="020F0502020204030204" pitchFamily="34" charset="0"/>
              </a:rPr>
              <a:t>Vậy số tiền bác Hồng phải trả khi mua 2 khay táo theo chương trình khuyến mãi là:</a:t>
            </a:r>
          </a:p>
          <a:p>
            <a:pPr lvl="0" algn="ctr"/>
            <a:r>
              <a:rPr lang="vi-VN" sz="2800" b="1" dirty="0">
                <a:solidFill>
                  <a:srgbClr val="FF0000"/>
                </a:solidFill>
                <a:latin typeface="Calibri" panose="020F0502020204030204" pitchFamily="34" charset="0"/>
                <a:cs typeface="Calibri" panose="020F0502020204030204" pitchFamily="34" charset="0"/>
              </a:rPr>
              <a:t>                  34 000 x 2 = 68 000 (đồng)</a:t>
            </a:r>
            <a:endParaRPr lang="en-US" sz="2800" b="1" dirty="0">
              <a:solidFill>
                <a:srgbClr val="FF0000"/>
              </a:solidFill>
              <a:latin typeface="Calibri" panose="020F0502020204030204" pitchFamily="34" charset="0"/>
              <a:cs typeface="Calibri" panose="020F0502020204030204" pitchFamily="34" charset="0"/>
            </a:endParaRPr>
          </a:p>
          <a:p>
            <a:pPr lvl="0" algn="r"/>
            <a:r>
              <a:rPr lang="en-US" sz="2800" b="1" dirty="0" err="1">
                <a:solidFill>
                  <a:srgbClr val="FF0000"/>
                </a:solidFill>
                <a:latin typeface="Calibri" panose="020F0502020204030204" pitchFamily="34" charset="0"/>
                <a:cs typeface="Calibri" panose="020F0502020204030204" pitchFamily="34" charset="0"/>
              </a:rPr>
              <a:t>Đáp</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số</a:t>
            </a:r>
            <a:r>
              <a:rPr lang="en-US" sz="2800" b="1" dirty="0">
                <a:solidFill>
                  <a:srgbClr val="FF0000"/>
                </a:solidFill>
                <a:latin typeface="Calibri" panose="020F0502020204030204" pitchFamily="34" charset="0"/>
                <a:cs typeface="Calibri" panose="020F0502020204030204" pitchFamily="34" charset="0"/>
              </a:rPr>
              <a:t>: 68 000 </a:t>
            </a:r>
            <a:r>
              <a:rPr lang="en-US" sz="2800" b="1" dirty="0" err="1">
                <a:solidFill>
                  <a:srgbClr val="FF0000"/>
                </a:solidFill>
                <a:latin typeface="Calibri" panose="020F0502020204030204" pitchFamily="34" charset="0"/>
                <a:cs typeface="Calibri" panose="020F0502020204030204" pitchFamily="34" charset="0"/>
              </a:rPr>
              <a:t>đồng</a:t>
            </a:r>
            <a:endParaRPr lang="vi-VN"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359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down)">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down)">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down)">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wipe(down)">
                                      <p:cBhvr>
                                        <p:cTn id="3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pic>
        <p:nvPicPr>
          <p:cNvPr id="5" name="Picture 4">
            <a:extLst>
              <a:ext uri="{FF2B5EF4-FFF2-40B4-BE49-F238E27FC236}">
                <a16:creationId xmlns:a16="http://schemas.microsoft.com/office/drawing/2014/main" id="{D11722D3-F983-6E84-2E6D-CA6D05835371}"/>
              </a:ext>
            </a:extLst>
          </p:cNvPr>
          <p:cNvPicPr>
            <a:picLocks noChangeAspect="1"/>
          </p:cNvPicPr>
          <p:nvPr/>
        </p:nvPicPr>
        <p:blipFill>
          <a:blip r:embed="rId7"/>
          <a:stretch>
            <a:fillRect/>
          </a:stretch>
        </p:blipFill>
        <p:spPr>
          <a:xfrm>
            <a:off x="2108143" y="1554704"/>
            <a:ext cx="7175614" cy="3615241"/>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100 đồng (tiền Việt) – Wikipedia tiếng Việt">
            <a:extLst>
              <a:ext uri="{FF2B5EF4-FFF2-40B4-BE49-F238E27FC236}">
                <a16:creationId xmlns:a16="http://schemas.microsoft.com/office/drawing/2014/main" id="{2C4A166A-09E4-47FD-9889-D7E3E1F939F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rot="2332593">
            <a:off x="3097616" y="1925753"/>
            <a:ext cx="5996767" cy="2958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95000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Khám phá Việt Nam qua các địa danh trên đồng tiền Việt Nam">
            <a:extLst>
              <a:ext uri="{FF2B5EF4-FFF2-40B4-BE49-F238E27FC236}">
                <a16:creationId xmlns:a16="http://schemas.microsoft.com/office/drawing/2014/main" id="{07CD9C1F-6178-4FDA-A195-76EF142523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rot="3006243">
            <a:off x="3224241" y="2012349"/>
            <a:ext cx="5669649" cy="2801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1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ột Nghìn Đồng - Home | Facebook">
            <a:extLst>
              <a:ext uri="{FF2B5EF4-FFF2-40B4-BE49-F238E27FC236}">
                <a16:creationId xmlns:a16="http://schemas.microsoft.com/office/drawing/2014/main" id="{24044FC7-B076-43F8-870D-3ADDAB062C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2763763">
            <a:off x="3273643" y="1981134"/>
            <a:ext cx="5658362" cy="279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2214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descr="Vietnam polymer 20,000 Dong banknotes">
            <a:extLst>
              <a:ext uri="{FF2B5EF4-FFF2-40B4-BE49-F238E27FC236}">
                <a16:creationId xmlns:a16="http://schemas.microsoft.com/office/drawing/2014/main" id="{C08A362D-CF87-470A-BFDB-B24DE93EFF3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rot="18745703">
            <a:off x="3124998" y="2003911"/>
            <a:ext cx="5758581" cy="28153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9774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5053" y="1181846"/>
            <a:ext cx="10456599" cy="5222363"/>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9541499" y="4314825"/>
            <a:ext cx="1802858" cy="2699148"/>
          </a:xfrm>
          <a:prstGeom prst="rect">
            <a:avLst/>
          </a:prstGeom>
        </p:spPr>
      </p:pic>
      <p:sp>
        <p:nvSpPr>
          <p:cNvPr id="9" name="TextBox 8">
            <a:extLst>
              <a:ext uri="{FF2B5EF4-FFF2-40B4-BE49-F238E27FC236}">
                <a16:creationId xmlns:a16="http://schemas.microsoft.com/office/drawing/2014/main" id="{6B1D16C7-D41E-4284-A9E6-3DDF78D0840D}"/>
              </a:ext>
            </a:extLst>
          </p:cNvPr>
          <p:cNvSpPr txBox="1"/>
          <p:nvPr/>
        </p:nvSpPr>
        <p:spPr>
          <a:xfrm>
            <a:off x="2510397" y="2020301"/>
            <a:ext cx="7171205" cy="69557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Thứ</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ngày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tháng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năm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2023</a:t>
            </a:r>
          </a:p>
        </p:txBody>
      </p:sp>
      <p:pic>
        <p:nvPicPr>
          <p:cNvPr id="3" name="图片 2" descr="be63a2bb084e4dcc6af2fd21eb4c43b0"/>
          <p:cNvPicPr>
            <a:picLocks noChangeAspect="1"/>
          </p:cNvPicPr>
          <p:nvPr/>
        </p:nvPicPr>
        <p:blipFill>
          <a:blip r:embed="rId6"/>
          <a:stretch>
            <a:fillRect/>
          </a:stretch>
        </p:blipFill>
        <p:spPr>
          <a:xfrm rot="540000">
            <a:off x="9503465" y="547737"/>
            <a:ext cx="2524125" cy="2300605"/>
          </a:xfrm>
          <a:prstGeom prst="rect">
            <a:avLst/>
          </a:prstGeom>
        </p:spPr>
      </p:pic>
      <p:pic>
        <p:nvPicPr>
          <p:cNvPr id="5" name="Picture 4">
            <a:extLst>
              <a:ext uri="{FF2B5EF4-FFF2-40B4-BE49-F238E27FC236}">
                <a16:creationId xmlns:a16="http://schemas.microsoft.com/office/drawing/2014/main" id="{EE3ADFF9-765A-3247-4D0F-F7EB42349719}"/>
              </a:ext>
            </a:extLst>
          </p:cNvPr>
          <p:cNvPicPr>
            <a:picLocks noChangeAspect="1"/>
          </p:cNvPicPr>
          <p:nvPr/>
        </p:nvPicPr>
        <p:blipFill rotWithShape="1">
          <a:blip r:embed="rId7"/>
          <a:srcRect b="37814"/>
          <a:stretch/>
        </p:blipFill>
        <p:spPr>
          <a:xfrm>
            <a:off x="5022531" y="2492286"/>
            <a:ext cx="1949769" cy="878209"/>
          </a:xfrm>
          <a:prstGeom prst="rect">
            <a:avLst/>
          </a:prstGeom>
        </p:spPr>
      </p:pic>
      <p:pic>
        <p:nvPicPr>
          <p:cNvPr id="12" name="Picture 11">
            <a:extLst>
              <a:ext uri="{FF2B5EF4-FFF2-40B4-BE49-F238E27FC236}">
                <a16:creationId xmlns:a16="http://schemas.microsoft.com/office/drawing/2014/main" id="{C83BD5FD-D529-8A71-5F61-01DF29EE49E6}"/>
              </a:ext>
            </a:extLst>
          </p:cNvPr>
          <p:cNvPicPr>
            <a:picLocks noChangeAspect="1"/>
          </p:cNvPicPr>
          <p:nvPr/>
        </p:nvPicPr>
        <p:blipFill>
          <a:blip r:embed="rId8"/>
          <a:stretch>
            <a:fillRect/>
          </a:stretch>
        </p:blipFill>
        <p:spPr>
          <a:xfrm>
            <a:off x="2470086" y="3647655"/>
            <a:ext cx="7328027" cy="89619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2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837D4D2B-D8E4-AFB6-ADC2-263E5DC2483C}"/>
              </a:ext>
            </a:extLst>
          </p:cNvPr>
          <p:cNvPicPr>
            <a:picLocks noChangeAspect="1"/>
          </p:cNvPicPr>
          <p:nvPr/>
        </p:nvPicPr>
        <p:blipFill>
          <a:blip r:embed="rId4"/>
          <a:stretch>
            <a:fillRect/>
          </a:stretch>
        </p:blipFill>
        <p:spPr>
          <a:xfrm>
            <a:off x="146912" y="1880855"/>
            <a:ext cx="3554276" cy="3267739"/>
          </a:xfrm>
          <a:prstGeom prst="rect">
            <a:avLst/>
          </a:prstGeom>
        </p:spPr>
      </p:pic>
      <p:pic>
        <p:nvPicPr>
          <p:cNvPr id="1026" name="Picture 2" descr="3 cô gái 'bí ẩn' trên tờ tiền 2.000 đồng">
            <a:extLst>
              <a:ext uri="{FF2B5EF4-FFF2-40B4-BE49-F238E27FC236}">
                <a16:creationId xmlns:a16="http://schemas.microsoft.com/office/drawing/2014/main" id="{AD7134D1-3E5C-9AED-C4DF-DF49402F9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4" y="1818680"/>
            <a:ext cx="3381375" cy="3339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ờ 5.000 đồng mua được gì sau 10 năm?">
            <a:extLst>
              <a:ext uri="{FF2B5EF4-FFF2-40B4-BE49-F238E27FC236}">
                <a16:creationId xmlns:a16="http://schemas.microsoft.com/office/drawing/2014/main" id="{F6CAB8AB-942F-AB54-78BB-78AA3C8B9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388" y="1866900"/>
            <a:ext cx="3402712"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1 000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5 000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37007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811</Words>
  <Application>Microsoft Office PowerPoint</Application>
  <PresentationFormat>Widescreen</PresentationFormat>
  <Paragraphs>86</Paragraphs>
  <Slides>25</Slides>
  <Notes>23</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25</vt:i4>
      </vt:variant>
    </vt:vector>
  </HeadingPairs>
  <TitlesOfParts>
    <vt:vector size="46" baseType="lpstr">
      <vt:lpstr>Anaheim</vt:lpstr>
      <vt:lpstr>Annie Use Your Telescope</vt:lpstr>
      <vt:lpstr>Barriecito</vt:lpstr>
      <vt:lpstr>Boogaloo</vt:lpstr>
      <vt:lpstr>Dekko</vt:lpstr>
      <vt:lpstr>等线</vt:lpstr>
      <vt:lpstr>等线 Light</vt:lpstr>
      <vt:lpstr>Exo</vt:lpstr>
      <vt:lpstr>RocknRoll One</vt:lpstr>
      <vt:lpstr>字魂36号-正文宋楷</vt:lpstr>
      <vt:lpstr>Arial</vt:lpstr>
      <vt:lpstr>Barlow Condensed</vt:lpstr>
      <vt:lpstr>Calibri</vt:lpstr>
      <vt:lpstr>Calibri Light</vt:lpstr>
      <vt:lpstr>Lato</vt:lpstr>
      <vt:lpstr>Open Sans</vt:lpstr>
      <vt:lpstr>Times New Roman</vt:lpstr>
      <vt:lpstr>Office 主题​​</vt:lpstr>
      <vt:lpstr>FLOWERS 16X9</vt:lpstr>
      <vt:lpstr>Math Subject for Middle School - 7th Grade: Ratio, Proportion and Percent by Slidesgo</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14</cp:revision>
  <dcterms:created xsi:type="dcterms:W3CDTF">2023-02-17T12:46:41Z</dcterms:created>
  <dcterms:modified xsi:type="dcterms:W3CDTF">2023-02-17T13:08:18Z</dcterms:modified>
</cp:coreProperties>
</file>