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1" r:id="rId22"/>
    <p:sldId id="332" r:id="rId23"/>
    <p:sldId id="333" r:id="rId24"/>
    <p:sldId id="335" r:id="rId25"/>
    <p:sldId id="336" r:id="rId26"/>
    <p:sldId id="337" r:id="rId27"/>
    <p:sldId id="360" r:id="rId28"/>
    <p:sldId id="321" r:id="rId29"/>
    <p:sldId id="342" r:id="rId30"/>
    <p:sldId id="341" r:id="rId31"/>
    <p:sldId id="361" r:id="rId32"/>
    <p:sldId id="362" r:id="rId33"/>
    <p:sldId id="338" r:id="rId34"/>
    <p:sldId id="339" r:id="rId35"/>
    <p:sldId id="346"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6" autoAdjust="0"/>
    <p:restoredTop sz="91865" autoAdjust="0"/>
  </p:normalViewPr>
  <p:slideViewPr>
    <p:cSldViewPr snapToGrid="0">
      <p:cViewPr varScale="1">
        <p:scale>
          <a:sx n="78" d="100"/>
          <a:sy n="78"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24</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26</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10/18/23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10/18/23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10/18/23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10/18/23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6.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5.png"/><Relationship Id="rId5" Type="http://schemas.openxmlformats.org/officeDocument/2006/relationships/image" Target="../media/image6.jp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slideLayout" Target="../slideLayouts/slideLayout6.xml"/><Relationship Id="rId7" Type="http://schemas.openxmlformats.org/officeDocument/2006/relationships/image" Target="../media/image55.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4.png"/><Relationship Id="rId5" Type="http://schemas.openxmlformats.org/officeDocument/2006/relationships/image" Target="../media/image6.jp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33450" y="71225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grpSp>
        <p:nvGrpSpPr>
          <p:cNvPr id="5" name="Nhóm 4">
            <a:extLst>
              <a:ext uri="{FF2B5EF4-FFF2-40B4-BE49-F238E27FC236}">
                <a16:creationId xmlns:a16="http://schemas.microsoft.com/office/drawing/2014/main" id="{D611B45D-057B-7189-BD16-8194E8297568}"/>
              </a:ext>
            </a:extLst>
          </p:cNvPr>
          <p:cNvGrpSpPr/>
          <p:nvPr/>
        </p:nvGrpSpPr>
        <p:grpSpPr>
          <a:xfrm>
            <a:off x="1982142" y="902868"/>
            <a:ext cx="8056184" cy="1326023"/>
            <a:chOff x="1689806" y="909378"/>
            <a:chExt cx="6042138" cy="994517"/>
          </a:xfrm>
        </p:grpSpPr>
        <p:sp>
          <p:nvSpPr>
            <p:cNvPr id="6" name="TextBox 12">
              <a:extLst>
                <a:ext uri="{FF2B5EF4-FFF2-40B4-BE49-F238E27FC236}">
                  <a16:creationId xmlns:a16="http://schemas.microsoft.com/office/drawing/2014/main" id="{2D01DF96-53A8-0AD4-FA9A-BEFB8752FE6E}"/>
                </a:ext>
              </a:extLst>
            </p:cNvPr>
            <p:cNvSpPr txBox="1"/>
            <p:nvPr/>
          </p:nvSpPr>
          <p:spPr>
            <a:xfrm>
              <a:off x="1689806" y="909378"/>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sym typeface="Arial"/>
                </a:rPr>
                <a:t>Thứ</a:t>
              </a:r>
              <a:r>
                <a:rPr lang="en-US" sz="3200" b="1" dirty="0">
                  <a:solidFill>
                    <a:srgbClr val="0070C0"/>
                  </a:solidFill>
                  <a:sym typeface="Arial"/>
                </a:rPr>
                <a:t> … </a:t>
              </a:r>
              <a:r>
                <a:rPr lang="en-US" sz="3200" b="1" dirty="0" err="1">
                  <a:solidFill>
                    <a:srgbClr val="0070C0"/>
                  </a:solidFill>
                  <a:sym typeface="Arial"/>
                </a:rPr>
                <a:t>ngày</a:t>
              </a:r>
              <a:r>
                <a:rPr lang="en-US" sz="3200" b="1" dirty="0">
                  <a:solidFill>
                    <a:srgbClr val="0070C0"/>
                  </a:solidFill>
                  <a:sym typeface="Arial"/>
                </a:rPr>
                <a:t> … </a:t>
              </a:r>
              <a:r>
                <a:rPr lang="en-US" sz="3200" b="1" dirty="0" err="1">
                  <a:solidFill>
                    <a:srgbClr val="0070C0"/>
                  </a:solidFill>
                  <a:sym typeface="Arial"/>
                </a:rPr>
                <a:t>tháng</a:t>
              </a:r>
              <a:r>
                <a:rPr lang="en-US" sz="3200" b="1" dirty="0">
                  <a:solidFill>
                    <a:srgbClr val="0070C0"/>
                  </a:solidFill>
                  <a:sym typeface="Arial"/>
                </a:rPr>
                <a:t> … </a:t>
              </a:r>
              <a:r>
                <a:rPr lang="en-US" sz="3200" b="1" dirty="0" err="1">
                  <a:solidFill>
                    <a:srgbClr val="0070C0"/>
                  </a:solidFill>
                  <a:sym typeface="Arial"/>
                </a:rPr>
                <a:t>năm</a:t>
              </a:r>
              <a:r>
                <a:rPr lang="en-US" sz="3200" b="1" dirty="0">
                  <a:solidFill>
                    <a:srgbClr val="0070C0"/>
                  </a:solidFill>
                  <a:sym typeface="Arial"/>
                </a:rPr>
                <a:t> …</a:t>
              </a: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476190" y="1382315"/>
              <a:ext cx="2469371" cy="521580"/>
            </a:xfrm>
            <a:prstGeom prst="rect">
              <a:avLst/>
            </a:prstGeom>
          </p:spPr>
        </p:pic>
      </p:grpSp>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
        <p:nvSpPr>
          <p:cNvPr id="14" name="TextBox 13">
            <a:extLst>
              <a:ext uri="{FF2B5EF4-FFF2-40B4-BE49-F238E27FC236}">
                <a16:creationId xmlns:a16="http://schemas.microsoft.com/office/drawing/2014/main" id="{EFDFA3B8-93C7-FB39-E641-427227E934CA}"/>
              </a:ext>
            </a:extLst>
          </p:cNvPr>
          <p:cNvSpPr txBox="1"/>
          <p:nvPr/>
        </p:nvSpPr>
        <p:spPr>
          <a:xfrm>
            <a:off x="3219451" y="5153025"/>
            <a:ext cx="5467350" cy="523220"/>
          </a:xfrm>
          <a:prstGeom prst="rect">
            <a:avLst/>
          </a:prstGeom>
          <a:noFill/>
        </p:spPr>
        <p:txBody>
          <a:bodyPr wrap="square" rtlCol="0">
            <a:spAutoFit/>
          </a:bodyPr>
          <a:lstStyle/>
          <a:p>
            <a:r>
              <a:rPr lang="en-US" sz="2800" dirty="0" err="1">
                <a:solidFill>
                  <a:srgbClr val="002060"/>
                </a:solidFill>
                <a:latin typeface="#9Slide03 Arima Madurai Black" panose="00000A00000000000000" pitchFamily="2" charset="0"/>
                <a:cs typeface="#9Slide03 Arima Madurai Black" panose="00000A00000000000000" pitchFamily="2" charset="0"/>
              </a:rPr>
              <a:t>Hương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Thảo</a:t>
            </a:r>
            <a:r>
              <a:rPr lang="en-US" sz="2800" dirty="0">
                <a:solidFill>
                  <a:srgbClr val="002060"/>
                </a:solidFill>
                <a:latin typeface="#9Slide03 Arima Madurai Black" panose="00000A00000000000000" pitchFamily="2" charset="0"/>
                <a:cs typeface="#9Slide03 Arima Madurai Black" panose="00000A00000000000000" pitchFamily="2" charset="0"/>
              </a:rPr>
              <a:t> – </a:t>
            </a:r>
            <a:r>
              <a:rPr lang="en-US" sz="2800" dirty="0" err="1">
                <a:solidFill>
                  <a:srgbClr val="002060"/>
                </a:solidFill>
                <a:latin typeface="#9Slide03 Arima Madurai Black" panose="00000A00000000000000" pitchFamily="2" charset="0"/>
                <a:cs typeface="#9Slide03 Arima Madurai Black" panose="00000A00000000000000" pitchFamily="2" charset="0"/>
              </a:rPr>
              <a:t>Zalo</a:t>
            </a:r>
            <a:r>
              <a:rPr lang="en-US" sz="2800" dirty="0">
                <a:solidFill>
                  <a:srgbClr val="002060"/>
                </a:solidFill>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Cún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vào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nhà</a:t>
            </a:r>
            <a:r>
              <a:rPr lang="en-US" altLang="en-US" sz="48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dirty="0">
                <a:solidFill>
                  <a:srgbClr val="0070C0"/>
                </a:solidFill>
                <a:cs typeface="Calibri" panose="020F0502020204030204" pitchFamily="34" charset="0"/>
                <a:sym typeface="Arial" panose="020B0604020202020204"/>
              </a:rPr>
              <a:t>đến </a:t>
            </a:r>
            <a:r>
              <a:rPr lang="en-US" sz="4800" b="1" kern="0" dirty="0" err="1">
                <a:solidFill>
                  <a:srgbClr val="0070C0"/>
                </a:solidFill>
                <a:cs typeface="Calibri" panose="020F0502020204030204" pitchFamily="34" charset="0"/>
                <a:sym typeface="Arial" panose="020B0604020202020204"/>
              </a:rPr>
              <a:t>ngẩng</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lên</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nhìn</a:t>
            </a:r>
            <a:r>
              <a:rPr lang="en-US" sz="48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444735" y="26845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550203" y="322159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9765105" y="329422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5244728" y="3749713"/>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5" r:id="rId2" imgW="5283360" imgH="1784520"/>
        </mc:Choice>
        <mc:Fallback>
          <p:control r:id="rId2" imgW="5283360" imgH="178452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49" r:id="rId2" imgW="5283360" imgH="1784520"/>
        </mc:Choice>
        <mc:Fallback>
          <p:control r:id="rId2" imgW="5283360" imgH="178452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2800" dirty="0">
                <a:solidFill>
                  <a:prstClr val="black"/>
                </a:solidFill>
              </a:rPr>
              <a:t>Bao nhiêu điều mới lạ mở oà ra trước mắt.</a:t>
            </a:r>
          </a:p>
          <a:p>
            <a:pPr lvl="0" algn="just" defTabSz="914377"/>
            <a:r>
              <a:rPr lang="vi-VN" sz="28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rPr>
              <a:t>Cún đứng một mình trên đường, hết nhìn trước mặt lại ngó sang trái, sang phải.</a:t>
            </a:r>
          </a:p>
          <a:p>
            <a:pPr lvl="0" algn="just" defTabSz="914377"/>
            <a:r>
              <a:rPr lang="vi-VN" sz="28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7194331" y="341060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326414" y="3400096"/>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302172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4135821" y="385204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5470635" y="3809999"/>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3073" r:id="rId2" imgW="5283360" imgH="1784520"/>
        </mc:Choice>
        <mc:Fallback>
          <p:control r:id="rId2" imgW="5283360" imgH="178452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ctr" defTabSz="1219170">
                  <a:buClr>
                    <a:srgbClr val="000000"/>
                  </a:buClr>
                </a:pPr>
                <a:r>
                  <a:rPr lang="vi-VN" sz="3200" kern="0" dirty="0">
                    <a:solidFill>
                      <a:prstClr val="black"/>
                    </a:solidFill>
                    <a:cs typeface="Calibri" panose="020F0502020204030204" pitchFamily="34" charset="0"/>
                    <a:sym typeface="Arial"/>
                  </a:rPr>
                  <a:t>Tìm thông tin về nhân vật cún trong câu chuyện theo gợi ý.</a:t>
                </a:r>
                <a:endParaRPr lang="en-US" sz="3200" kern="0" dirty="0">
                  <a:solidFill>
                    <a:prstClr val="black"/>
                  </a:solidFill>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ctr" defTabSz="1219170">
                  <a:buClr>
                    <a:srgbClr val="000000"/>
                  </a:buClr>
                </a:pPr>
                <a:r>
                  <a:rPr lang="vi-VN" sz="2800" kern="0" dirty="0">
                    <a:solidFill>
                      <a:prstClr val="black"/>
                    </a:solidFill>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899149" y="-777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 Cun 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711789" y="2413100"/>
            <a:ext cx="8974068"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948481"/>
            </a:xfrm>
            <a:prstGeom prst="rect">
              <a:avLst/>
            </a:prstGeom>
            <a:noFill/>
          </p:spPr>
          <p:txBody>
            <a:bodyPr wrap="square" rtlCol="0">
              <a:spAutoFit/>
            </a:bodyPr>
            <a:lstStyle/>
            <a:p>
              <a:pPr algn="just" defTabSz="1219170">
                <a:buClr>
                  <a:srgbClr val="000000"/>
                </a:buClr>
              </a:pPr>
              <a:r>
                <a:rPr lang="vi-VN" sz="4000" b="1" kern="0" dirty="0">
                  <a:solidFill>
                    <a:srgbClr val="002060"/>
                  </a:solidFill>
                  <a:latin typeface="Calibri"/>
                  <a:cs typeface="Arial"/>
                  <a:sym typeface="Arial"/>
                </a:rPr>
                <a:t>Những từ ngữ chỉ cảm xúc của cún: </a:t>
              </a:r>
              <a:r>
                <a:rPr lang="vi-VN" sz="4000" b="1" i="1" kern="0" dirty="0">
                  <a:solidFill>
                    <a:srgbClr val="FF0000"/>
                  </a:solidFill>
                  <a:latin typeface="Calibri"/>
                  <a:cs typeface="Arial"/>
                  <a:sym typeface="Arial"/>
                </a:rPr>
                <a:t>bực mình</a:t>
              </a:r>
              <a:r>
                <a:rPr lang="vi-VN" sz="4000" b="1" kern="0" dirty="0">
                  <a:solidFill>
                    <a:srgbClr val="002060"/>
                  </a:solidFill>
                  <a:latin typeface="Calibri"/>
                  <a:cs typeface="Arial"/>
                  <a:sym typeface="Arial"/>
                </a:rPr>
                <a:t> (vì tò mò muốn biết về cuối dãy phổ mà lại không được ra ngoài), </a:t>
              </a:r>
              <a:r>
                <a:rPr lang="vi-VN" sz="4000" b="1" i="1" kern="0" dirty="0">
                  <a:solidFill>
                    <a:srgbClr val="FF0000"/>
                  </a:solidFill>
                  <a:latin typeface="Calibri"/>
                  <a:cs typeface="Arial"/>
                  <a:sym typeface="Arial"/>
                </a:rPr>
                <a:t>mừng rỡ </a:t>
              </a:r>
              <a:r>
                <a:rPr lang="vi-VN" sz="4000" b="1" kern="0" dirty="0">
                  <a:solidFill>
                    <a:srgbClr val="002060"/>
                  </a:solidFill>
                  <a:latin typeface="Calibri"/>
                  <a:cs typeface="Arial"/>
                  <a:sym typeface="Arial"/>
                </a:rPr>
                <a:t>(vì được người nhà mở cổng cho ra ngoài, chạy đi khám phá dãy phố).</a:t>
              </a:r>
              <a:endParaRPr lang="en-US" sz="32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820583"/>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libri"/>
                  <a:cs typeface="Arial"/>
                  <a:sym typeface="Arial"/>
                </a:rPr>
                <a:t>Gợi</a:t>
              </a:r>
              <a:r>
                <a:rPr lang="en-US" sz="3200" b="1" kern="0" dirty="0">
                  <a:solidFill>
                    <a:srgbClr val="FF0000"/>
                  </a:solidFill>
                  <a:latin typeface="Calibri"/>
                  <a:cs typeface="Arial"/>
                  <a:sym typeface="Arial"/>
                </a:rPr>
                <a:t> ý: </a:t>
              </a:r>
              <a:r>
                <a:rPr lang="vi-VN" sz="32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3129093391"/>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rPr>
                        <a:t>Nhìn</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con đường, nhà, mái tôn, con đò, bãi bồi, cây cối, nhà cửa,...</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rPr>
                        <a:t>Nghe</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tiếng gió thổi, tiếng nước chảy êm đềm, tiếng cây cối xào xạc,...</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rPr>
                        <a:t>Ngửi</a:t>
                      </a:r>
                      <a:endParaRPr lang="en-US" sz="2000" kern="100" dirty="0">
                        <a:solidFill>
                          <a:srgbClr val="002060"/>
                        </a:solidFill>
                        <a:effectLst/>
                      </a:endParaRPr>
                    </a:p>
                    <a:p>
                      <a:pPr marL="0" marR="0" algn="just">
                        <a:lnSpc>
                          <a:spcPct val="150000"/>
                        </a:lnSpc>
                        <a:spcBef>
                          <a:spcPts val="100"/>
                        </a:spcBef>
                        <a:spcAft>
                          <a:spcPts val="100"/>
                        </a:spcAft>
                      </a:pPr>
                      <a:r>
                        <a:rPr lang="vi-VN" sz="2400" b="0" kern="100" dirty="0">
                          <a:solidFill>
                            <a:srgbClr val="002060"/>
                          </a:solidFill>
                          <a:effectLst/>
                        </a:rPr>
                        <a:t>mùi nước từ sông, mùi bùn đất khô trên đường,...</a:t>
                      </a:r>
                      <a:endParaRPr lang="en-US" sz="20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rPr>
                        <a:t>Cảm xúc</a:t>
                      </a:r>
                      <a:endParaRPr lang="en-US" sz="2000" b="1" kern="100" dirty="0">
                        <a:solidFill>
                          <a:srgbClr val="002060"/>
                        </a:solidFill>
                        <a:effectLst/>
                      </a:endParaRPr>
                    </a:p>
                    <a:p>
                      <a:pPr marL="0" marR="0" algn="just">
                        <a:lnSpc>
                          <a:spcPct val="150000"/>
                        </a:lnSpc>
                        <a:spcBef>
                          <a:spcPts val="100"/>
                        </a:spcBef>
                        <a:spcAft>
                          <a:spcPts val="100"/>
                        </a:spcAft>
                      </a:pPr>
                      <a:r>
                        <a:rPr lang="vi-VN" sz="2400" kern="100" dirty="0">
                          <a:solidFill>
                            <a:srgbClr val="002060"/>
                          </a:solidFill>
                          <a:effectLst/>
                        </a:rPr>
                        <a:t>vui vẻ, khoan khoái, thích thú, hài lòng,...hoặc khó chịu, chật chội, buồn tẻ,...</a:t>
                      </a:r>
                      <a:endParaRPr lang="en-US" sz="20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vi-VN" sz="28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04731" y="17109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7" r:id="rId2" imgW="5689440" imgH="1149480"/>
        </mc:Choice>
        <mc:Fallback>
          <p:control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874068"/>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cún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trình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1645037"/>
            <a:chOff x="116285" y="94960"/>
            <a:chExt cx="8812937" cy="1583526"/>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1583526"/>
              <a:chOff x="1826052" y="617622"/>
              <a:chExt cx="8704063" cy="184116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18411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725494" y="872441"/>
                <a:ext cx="7593415" cy="1377880"/>
              </a:xfrm>
              <a:prstGeom prst="rect">
                <a:avLst/>
              </a:prstGeom>
              <a:noFill/>
            </p:spPr>
            <p:txBody>
              <a:bodyPr wrap="square" lIns="0" tIns="0" rIns="0" bIns="0" rtlCol="0">
                <a:spAutoFit/>
              </a:bodyPr>
              <a:lstStyle/>
              <a:p>
                <a:pPr algn="just" defTabSz="914377"/>
                <a:r>
                  <a:rPr lang="en-US" sz="4000" b="1" dirty="0" err="1">
                    <a:solidFill>
                      <a:prstClr val="black"/>
                    </a:solidFill>
                    <a:latin typeface="Calibri" panose="020F0502020204030204" pitchFamily="34" charset="0"/>
                    <a:cs typeface="Calibri" panose="020F0502020204030204" pitchFamily="34" charset="0"/>
                    <a:sym typeface="Arial"/>
                  </a:rPr>
                  <a:t>Nói</a:t>
                </a:r>
                <a:r>
                  <a:rPr lang="en-US" sz="4000" b="1" dirty="0">
                    <a:solidFill>
                      <a:prstClr val="black"/>
                    </a:solidFill>
                    <a:latin typeface="Calibri" panose="020F0502020204030204" pitchFamily="34" charset="0"/>
                    <a:cs typeface="Calibri" panose="020F0502020204030204" pitchFamily="34" charset="0"/>
                    <a:sym typeface="Arial"/>
                  </a:rPr>
                  <a:t> </a:t>
                </a:r>
                <a:r>
                  <a:rPr lang="vi-VN" sz="40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000" b="1" dirty="0">
                    <a:solidFill>
                      <a:prstClr val="black"/>
                    </a:solidFill>
                    <a:latin typeface="Calibri" panose="020F0502020204030204" pitchFamily="34" charset="0"/>
                    <a:cs typeface="Calibri" panose="020F0502020204030204" pitchFamily="34" charset="0"/>
                    <a:sym typeface="Arial"/>
                  </a:rPr>
                  <a:t>ó. Chia </a:t>
                </a:r>
                <a:r>
                  <a:rPr lang="en-US" sz="4000" b="1" dirty="0" err="1">
                    <a:solidFill>
                      <a:prstClr val="black"/>
                    </a:solidFill>
                    <a:latin typeface="Calibri" panose="020F0502020204030204" pitchFamily="34" charset="0"/>
                    <a:cs typeface="Calibri" panose="020F0502020204030204" pitchFamily="34" charset="0"/>
                    <a:sym typeface="Arial"/>
                  </a:rPr>
                  <a:t>sẻ</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cảm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xúc</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của</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em</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khi</a:t>
                </a:r>
                <a:r>
                  <a:rPr lang="en-US" sz="4000" b="1" dirty="0">
                    <a:solidFill>
                      <a:prstClr val="black"/>
                    </a:solidFill>
                    <a:latin typeface="Calibri" panose="020F0502020204030204" pitchFamily="34" charset="0"/>
                    <a:cs typeface="Calibri" panose="020F0502020204030204" pitchFamily="34" charset="0"/>
                    <a:sym typeface="Arial"/>
                  </a:rPr>
                  <a:t> </a:t>
                </a:r>
                <a:r>
                  <a:rPr lang="en-US" sz="4000" b="1" dirty="0" err="1">
                    <a:solidFill>
                      <a:prstClr val="black"/>
                    </a:solidFill>
                    <a:latin typeface="Calibri" panose="020F0502020204030204" pitchFamily="34" charset="0"/>
                    <a:cs typeface="Calibri" panose="020F0502020204030204" pitchFamily="34" charset="0"/>
                    <a:sym typeface="Arial"/>
                  </a:rPr>
                  <a:t>đó</a:t>
                </a:r>
                <a:r>
                  <a:rPr lang="en-US" sz="40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9" y="2066922"/>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4396430"/>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2574" y="1733811"/>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4635505"/>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8275" y="1847850"/>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53526" y="4502155"/>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879295"/>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581025"/>
            <a:ext cx="10553699" cy="4832092"/>
          </a:xfrm>
          <a:prstGeom prst="rect">
            <a:avLst/>
          </a:prstGeom>
          <a:noFill/>
        </p:spPr>
        <p:txBody>
          <a:bodyPr wrap="square" rtlCol="0">
            <a:spAutoFit/>
          </a:bodyPr>
          <a:lstStyle/>
          <a:p>
            <a:pPr algn="just"/>
            <a:r>
              <a:rPr lang="en-US" sz="2800" b="0" i="0" dirty="0">
                <a:solidFill>
                  <a:srgbClr val="000000"/>
                </a:solidFill>
                <a:effectLst/>
              </a:rPr>
              <a:t>   </a:t>
            </a:r>
            <a:r>
              <a:rPr lang="vi-VN" sz="28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2800" b="0" i="0" dirty="0">
                <a:solidFill>
                  <a:srgbClr val="000000"/>
                </a:solidFill>
                <a:effectLst/>
              </a:rPr>
              <a:t>   </a:t>
            </a:r>
            <a:r>
              <a:rPr lang="vi-VN" sz="28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2800" b="0" i="0" dirty="0">
                <a:solidFill>
                  <a:srgbClr val="000000"/>
                </a:solidFill>
                <a:effectLst/>
              </a:rPr>
              <a:t>  </a:t>
            </a:r>
            <a:r>
              <a:rPr lang="vi-VN" sz="2800" b="0" i="0" dirty="0">
                <a:solidFill>
                  <a:srgbClr val="000000"/>
                </a:solidFill>
                <a:effectLst/>
              </a:rPr>
              <a:t>- Ắng! Ắng!...</a:t>
            </a:r>
          </a:p>
          <a:p>
            <a:pPr algn="just"/>
            <a:r>
              <a:rPr lang="en-US" sz="2800" b="0" i="0" dirty="0">
                <a:solidFill>
                  <a:srgbClr val="000000"/>
                </a:solidFill>
                <a:effectLst/>
              </a:rPr>
              <a:t>   </a:t>
            </a:r>
            <a:r>
              <a:rPr lang="vi-VN" sz="2800" b="0" i="0" dirty="0">
                <a:solidFill>
                  <a:srgbClr val="000000"/>
                </a:solidFill>
                <a:effectLst/>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410325" y="5086349"/>
            <a:ext cx="2876550" cy="1838325"/>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2446</Words>
  <Application>Microsoft Macintosh PowerPoint</Application>
  <PresentationFormat>Widescreen</PresentationFormat>
  <Paragraphs>131</Paragraphs>
  <Slides>36</Slides>
  <Notes>21</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36</vt:i4>
      </vt:variant>
    </vt:vector>
  </HeadingPairs>
  <TitlesOfParts>
    <vt:vector size="56" baseType="lpstr">
      <vt:lpstr>等线</vt:lpstr>
      <vt:lpstr>#9Slide02 Noi dung dai</vt:lpstr>
      <vt:lpstr>#9Slide03 Arima Madurai Black</vt:lpstr>
      <vt:lpstr>Arial</vt:lpstr>
      <vt:lpstr>Calibri</vt:lpstr>
      <vt:lpstr>Calibri Light</vt:lpstr>
      <vt:lpstr>Cambay</vt:lpstr>
      <vt:lpstr>Chango</vt:lpstr>
      <vt:lpstr>Montserrat</vt:lpstr>
      <vt:lpstr>Paprika</vt:lpstr>
      <vt:lpstr>Segoe UI Historic</vt:lpstr>
      <vt:lpstr>SVN-Poky's</vt:lpstr>
      <vt:lpstr>Times New Roman</vt:lpstr>
      <vt:lpstr>UVN Bach Dang Nang</vt:lpstr>
      <vt:lpstr>Wingdings</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Thị Huyên (420000693)</cp:lastModifiedBy>
  <cp:revision>54</cp:revision>
  <dcterms:created xsi:type="dcterms:W3CDTF">2023-08-06T03:04:44Z</dcterms:created>
  <dcterms:modified xsi:type="dcterms:W3CDTF">2023-10-18T08:09:33Z</dcterms:modified>
</cp:coreProperties>
</file>