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5" r:id="rId2"/>
    <p:sldId id="270" r:id="rId3"/>
    <p:sldId id="295" r:id="rId4"/>
    <p:sldId id="287" r:id="rId5"/>
    <p:sldId id="296" r:id="rId6"/>
    <p:sldId id="277" r:id="rId7"/>
    <p:sldId id="281" r:id="rId8"/>
    <p:sldId id="280" r:id="rId9"/>
    <p:sldId id="278" r:id="rId10"/>
    <p:sldId id="298" r:id="rId11"/>
    <p:sldId id="297" r:id="rId12"/>
    <p:sldId id="288" r:id="rId13"/>
    <p:sldId id="290" r:id="rId14"/>
    <p:sldId id="291" r:id="rId15"/>
    <p:sldId id="292" r:id="rId16"/>
    <p:sldId id="299" r:id="rId17"/>
    <p:sldId id="267" r:id="rId18"/>
    <p:sldId id="300" r:id="rId19"/>
    <p:sldId id="293" r:id="rId20"/>
    <p:sldId id="294" r:id="rId21"/>
    <p:sldId id="258" r:id="rId22"/>
    <p:sldId id="279" r:id="rId23"/>
    <p:sldId id="272" r:id="rId24"/>
    <p:sldId id="273"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DDDDDD"/>
    <a:srgbClr val="0066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4364" autoAdjust="0"/>
  </p:normalViewPr>
  <p:slideViewPr>
    <p:cSldViewPr snapToGrid="0">
      <p:cViewPr varScale="1">
        <p:scale>
          <a:sx n="67" d="100"/>
          <a:sy n="67" d="100"/>
        </p:scale>
        <p:origin x="696" y="60"/>
      </p:cViewPr>
      <p:guideLst>
        <p:guide orient="horz" pos="2183"/>
        <p:guide pos="3840"/>
      </p:guideLst>
    </p:cSldViewPr>
  </p:slideViewPr>
  <p:notesTextViewPr>
    <p:cViewPr>
      <p:scale>
        <a:sx n="1" d="1"/>
        <a:sy n="1" d="1"/>
      </p:scale>
      <p:origin x="0" y="0"/>
    </p:cViewPr>
  </p:notesTextViewPr>
  <p:sorterViewPr>
    <p:cViewPr>
      <p:scale>
        <a:sx n="66" d="100"/>
        <a:sy n="66" d="100"/>
      </p:scale>
      <p:origin x="0" y="14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B4773-27AB-4321-B4AB-58E36F04B22B}" type="datetimeFigureOut">
              <a:rPr lang="vi-VN" smtClean="0"/>
              <a:pPr/>
              <a:t>20/01/2023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6C33F-0F5A-4534-AE3C-E93E43D97273}" type="slidenum">
              <a:rPr lang="vi-VN" smtClean="0"/>
              <a:pPr/>
              <a:t>‹#›</a:t>
            </a:fld>
            <a:endParaRPr lang="vi-VN"/>
          </a:p>
        </p:txBody>
      </p:sp>
    </p:spTree>
    <p:extLst>
      <p:ext uri="{BB962C8B-B14F-4D97-AF65-F5344CB8AC3E}">
        <p14:creationId xmlns:p14="http://schemas.microsoft.com/office/powerpoint/2010/main" val="104958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5533CF-E457-40CA-8E2F-DBBA300621CE}"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075C-AB83-44B9-8F46-DC1C9704BD54}" type="slidenum">
              <a:rPr lang="en-US" smtClean="0"/>
              <a:pPr/>
              <a:t>‹#›</a:t>
            </a:fld>
            <a:endParaRPr lang="en-US"/>
          </a:p>
        </p:txBody>
      </p:sp>
    </p:spTree>
    <p:extLst>
      <p:ext uri="{BB962C8B-B14F-4D97-AF65-F5344CB8AC3E}">
        <p14:creationId xmlns:p14="http://schemas.microsoft.com/office/powerpoint/2010/main" val="261694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533CF-E457-40CA-8E2F-DBBA300621CE}"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075C-AB83-44B9-8F46-DC1C9704BD54}" type="slidenum">
              <a:rPr lang="en-US" smtClean="0"/>
              <a:pPr/>
              <a:t>‹#›</a:t>
            </a:fld>
            <a:endParaRPr lang="en-US"/>
          </a:p>
        </p:txBody>
      </p:sp>
    </p:spTree>
    <p:extLst>
      <p:ext uri="{BB962C8B-B14F-4D97-AF65-F5344CB8AC3E}">
        <p14:creationId xmlns:p14="http://schemas.microsoft.com/office/powerpoint/2010/main" val="312986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533CF-E457-40CA-8E2F-DBBA300621CE}"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075C-AB83-44B9-8F46-DC1C9704BD54}" type="slidenum">
              <a:rPr lang="en-US" smtClean="0"/>
              <a:pPr/>
              <a:t>‹#›</a:t>
            </a:fld>
            <a:endParaRPr lang="en-US"/>
          </a:p>
        </p:txBody>
      </p:sp>
    </p:spTree>
    <p:extLst>
      <p:ext uri="{BB962C8B-B14F-4D97-AF65-F5344CB8AC3E}">
        <p14:creationId xmlns:p14="http://schemas.microsoft.com/office/powerpoint/2010/main" val="282493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533CF-E457-40CA-8E2F-DBBA300621CE}"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075C-AB83-44B9-8F46-DC1C9704BD54}" type="slidenum">
              <a:rPr lang="en-US" smtClean="0"/>
              <a:pPr/>
              <a:t>‹#›</a:t>
            </a:fld>
            <a:endParaRPr lang="en-US"/>
          </a:p>
        </p:txBody>
      </p:sp>
    </p:spTree>
    <p:extLst>
      <p:ext uri="{BB962C8B-B14F-4D97-AF65-F5344CB8AC3E}">
        <p14:creationId xmlns:p14="http://schemas.microsoft.com/office/powerpoint/2010/main" val="281049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5533CF-E457-40CA-8E2F-DBBA300621CE}"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075C-AB83-44B9-8F46-DC1C9704BD54}" type="slidenum">
              <a:rPr lang="en-US" smtClean="0"/>
              <a:pPr/>
              <a:t>‹#›</a:t>
            </a:fld>
            <a:endParaRPr lang="en-US"/>
          </a:p>
        </p:txBody>
      </p:sp>
    </p:spTree>
    <p:extLst>
      <p:ext uri="{BB962C8B-B14F-4D97-AF65-F5344CB8AC3E}">
        <p14:creationId xmlns:p14="http://schemas.microsoft.com/office/powerpoint/2010/main" val="315832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5533CF-E457-40CA-8E2F-DBBA300621CE}" type="datetimeFigureOut">
              <a:rPr lang="en-US" smtClean="0"/>
              <a:pPr/>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C075C-AB83-44B9-8F46-DC1C9704BD54}" type="slidenum">
              <a:rPr lang="en-US" smtClean="0"/>
              <a:pPr/>
              <a:t>‹#›</a:t>
            </a:fld>
            <a:endParaRPr lang="en-US"/>
          </a:p>
        </p:txBody>
      </p:sp>
    </p:spTree>
    <p:extLst>
      <p:ext uri="{BB962C8B-B14F-4D97-AF65-F5344CB8AC3E}">
        <p14:creationId xmlns:p14="http://schemas.microsoft.com/office/powerpoint/2010/main" val="76262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5533CF-E457-40CA-8E2F-DBBA300621CE}" type="datetimeFigureOut">
              <a:rPr lang="en-US" smtClean="0"/>
              <a:pPr/>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C075C-AB83-44B9-8F46-DC1C9704BD54}" type="slidenum">
              <a:rPr lang="en-US" smtClean="0"/>
              <a:pPr/>
              <a:t>‹#›</a:t>
            </a:fld>
            <a:endParaRPr lang="en-US"/>
          </a:p>
        </p:txBody>
      </p:sp>
    </p:spTree>
    <p:extLst>
      <p:ext uri="{BB962C8B-B14F-4D97-AF65-F5344CB8AC3E}">
        <p14:creationId xmlns:p14="http://schemas.microsoft.com/office/powerpoint/2010/main" val="48012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5533CF-E457-40CA-8E2F-DBBA300621CE}" type="datetimeFigureOut">
              <a:rPr lang="en-US" smtClean="0"/>
              <a:pPr/>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C075C-AB83-44B9-8F46-DC1C9704BD54}" type="slidenum">
              <a:rPr lang="en-US" smtClean="0"/>
              <a:pPr/>
              <a:t>‹#›</a:t>
            </a:fld>
            <a:endParaRPr lang="en-US"/>
          </a:p>
        </p:txBody>
      </p:sp>
    </p:spTree>
    <p:extLst>
      <p:ext uri="{BB962C8B-B14F-4D97-AF65-F5344CB8AC3E}">
        <p14:creationId xmlns:p14="http://schemas.microsoft.com/office/powerpoint/2010/main" val="346923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533CF-E457-40CA-8E2F-DBBA300621CE}" type="datetimeFigureOut">
              <a:rPr lang="en-US" smtClean="0"/>
              <a:pPr/>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C075C-AB83-44B9-8F46-DC1C9704BD54}" type="slidenum">
              <a:rPr lang="en-US" smtClean="0"/>
              <a:pPr/>
              <a:t>‹#›</a:t>
            </a:fld>
            <a:endParaRPr lang="en-US"/>
          </a:p>
        </p:txBody>
      </p:sp>
    </p:spTree>
    <p:extLst>
      <p:ext uri="{BB962C8B-B14F-4D97-AF65-F5344CB8AC3E}">
        <p14:creationId xmlns:p14="http://schemas.microsoft.com/office/powerpoint/2010/main" val="383786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5533CF-E457-40CA-8E2F-DBBA300621CE}" type="datetimeFigureOut">
              <a:rPr lang="en-US" smtClean="0"/>
              <a:pPr/>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C075C-AB83-44B9-8F46-DC1C9704BD54}" type="slidenum">
              <a:rPr lang="en-US" smtClean="0"/>
              <a:pPr/>
              <a:t>‹#›</a:t>
            </a:fld>
            <a:endParaRPr lang="en-US"/>
          </a:p>
        </p:txBody>
      </p:sp>
    </p:spTree>
    <p:extLst>
      <p:ext uri="{BB962C8B-B14F-4D97-AF65-F5344CB8AC3E}">
        <p14:creationId xmlns:p14="http://schemas.microsoft.com/office/powerpoint/2010/main" val="29638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5533CF-E457-40CA-8E2F-DBBA300621CE}" type="datetimeFigureOut">
              <a:rPr lang="en-US" smtClean="0"/>
              <a:pPr/>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C075C-AB83-44B9-8F46-DC1C9704BD54}" type="slidenum">
              <a:rPr lang="en-US" smtClean="0"/>
              <a:pPr/>
              <a:t>‹#›</a:t>
            </a:fld>
            <a:endParaRPr lang="en-US"/>
          </a:p>
        </p:txBody>
      </p:sp>
    </p:spTree>
    <p:extLst>
      <p:ext uri="{BB962C8B-B14F-4D97-AF65-F5344CB8AC3E}">
        <p14:creationId xmlns:p14="http://schemas.microsoft.com/office/powerpoint/2010/main" val="288599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533CF-E457-40CA-8E2F-DBBA300621CE}" type="datetimeFigureOut">
              <a:rPr lang="en-US" smtClean="0"/>
              <a:pPr/>
              <a:t>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C075C-AB83-44B9-8F46-DC1C9704BD54}" type="slidenum">
              <a:rPr lang="en-US" smtClean="0"/>
              <a:pPr/>
              <a:t>‹#›</a:t>
            </a:fld>
            <a:endParaRPr lang="en-US"/>
          </a:p>
        </p:txBody>
      </p:sp>
    </p:spTree>
    <p:extLst>
      <p:ext uri="{BB962C8B-B14F-4D97-AF65-F5344CB8AC3E}">
        <p14:creationId xmlns:p14="http://schemas.microsoft.com/office/powerpoint/2010/main" val="630970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các hình ảnh background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D30467F-A4C1-4E7A-B0B8-46D19124780D}"/>
              </a:ext>
            </a:extLst>
          </p:cNvPr>
          <p:cNvSpPr txBox="1"/>
          <p:nvPr/>
        </p:nvSpPr>
        <p:spPr>
          <a:xfrm>
            <a:off x="2067950" y="2391507"/>
            <a:ext cx="8482819" cy="2062103"/>
          </a:xfrm>
          <a:prstGeom prst="rect">
            <a:avLst/>
          </a:prstGeom>
          <a:noFill/>
        </p:spPr>
        <p:txBody>
          <a:bodyPr wrap="square" rtlCol="0">
            <a:spAutoFit/>
          </a:bodyPr>
          <a:lstStyle/>
          <a:p>
            <a:r>
              <a:rPr lang="vi-VN" sz="3200" b="1" dirty="0">
                <a:solidFill>
                  <a:srgbClr val="002060"/>
                </a:solidFill>
                <a:latin typeface="+mj-lt"/>
              </a:rPr>
              <a:t>Tiết </a:t>
            </a:r>
            <a:r>
              <a:rPr lang="vi-VN" sz="3200" b="1" dirty="0" smtClean="0">
                <a:solidFill>
                  <a:srgbClr val="002060"/>
                </a:solidFill>
                <a:latin typeface="+mj-lt"/>
              </a:rPr>
              <a:t>11</a:t>
            </a:r>
            <a:r>
              <a:rPr lang="en-US" sz="3200" b="1" dirty="0" smtClean="0">
                <a:solidFill>
                  <a:srgbClr val="002060"/>
                </a:solidFill>
                <a:latin typeface="+mj-lt"/>
              </a:rPr>
              <a:t>2</a:t>
            </a:r>
            <a:r>
              <a:rPr lang="vi-VN" sz="3200" b="1" dirty="0" smtClean="0">
                <a:solidFill>
                  <a:srgbClr val="002060"/>
                </a:solidFill>
                <a:latin typeface="+mj-lt"/>
              </a:rPr>
              <a:t>:</a:t>
            </a:r>
            <a:endParaRPr lang="vi-VN" sz="3200" b="1" dirty="0">
              <a:solidFill>
                <a:srgbClr val="002060"/>
              </a:solidFill>
              <a:latin typeface="+mj-lt"/>
            </a:endParaRPr>
          </a:p>
          <a:p>
            <a:pPr algn="ctr"/>
            <a:r>
              <a:rPr lang="vi-VN" sz="4800" b="1" dirty="0">
                <a:solidFill>
                  <a:srgbClr val="FF0000"/>
                </a:solidFill>
                <a:latin typeface="+mj-lt"/>
              </a:rPr>
              <a:t>Nghị luận về một tác phẩm truyện hoặc đoạn trích</a:t>
            </a:r>
          </a:p>
        </p:txBody>
      </p:sp>
    </p:spTree>
    <p:extLst>
      <p:ext uri="{BB962C8B-B14F-4D97-AF65-F5344CB8AC3E}">
        <p14:creationId xmlns:p14="http://schemas.microsoft.com/office/powerpoint/2010/main" val="330329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6BDC15-8D4F-49E0-BA96-13904C450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020C2A8C-B82D-4F18-BF6F-F038EAA2B13C}"/>
              </a:ext>
            </a:extLst>
          </p:cNvPr>
          <p:cNvSpPr txBox="1"/>
          <p:nvPr/>
        </p:nvSpPr>
        <p:spPr>
          <a:xfrm>
            <a:off x="117566" y="209712"/>
            <a:ext cx="11704320" cy="584775"/>
          </a:xfrm>
          <a:prstGeom prst="rect">
            <a:avLst/>
          </a:prstGeom>
          <a:noFill/>
        </p:spPr>
        <p:txBody>
          <a:bodyPr wrap="square" rtlCol="0">
            <a:spAutoFit/>
          </a:bodyPr>
          <a:lstStyle/>
          <a:p>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phẩm</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truyện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hoặc</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E1D51580-8A78-4CD6-AB3F-0A6C934C46B9}"/>
              </a:ext>
            </a:extLst>
          </p:cNvPr>
          <p:cNvSpPr txBox="1"/>
          <p:nvPr/>
        </p:nvSpPr>
        <p:spPr>
          <a:xfrm>
            <a:off x="253218" y="990131"/>
            <a:ext cx="7272997" cy="523220"/>
          </a:xfrm>
          <a:prstGeom prst="rect">
            <a:avLst/>
          </a:prstGeom>
          <a:noFill/>
        </p:spPr>
        <p:txBody>
          <a:bodyPr wrap="square" rtlCol="0">
            <a:spAutoFit/>
          </a:bodyPr>
          <a:lstStyle/>
          <a:p>
            <a:r>
              <a:rPr lang="vi-VN" sz="2800" b="1" i="1" dirty="0">
                <a:solidFill>
                  <a:srgbClr val="0000CC"/>
                </a:solidFill>
                <a:latin typeface="+mj-lt"/>
              </a:rPr>
              <a:t>1. Ngữ liệu/ SGK trang 61,62,63</a:t>
            </a:r>
            <a:endParaRPr lang="en-US" sz="2800" b="1" i="1" dirty="0">
              <a:solidFill>
                <a:srgbClr val="0000CC"/>
              </a:solidFill>
              <a:latin typeface="+mj-lt"/>
            </a:endParaRPr>
          </a:p>
        </p:txBody>
      </p:sp>
      <p:sp>
        <p:nvSpPr>
          <p:cNvPr id="7" name="TextBox 6">
            <a:extLst>
              <a:ext uri="{FF2B5EF4-FFF2-40B4-BE49-F238E27FC236}">
                <a16:creationId xmlns:a16="http://schemas.microsoft.com/office/drawing/2014/main" xmlns="" id="{0A39980B-E86B-4366-8CF4-6219BDD6F429}"/>
              </a:ext>
            </a:extLst>
          </p:cNvPr>
          <p:cNvSpPr txBox="1"/>
          <p:nvPr/>
        </p:nvSpPr>
        <p:spPr>
          <a:xfrm>
            <a:off x="253217" y="1513351"/>
            <a:ext cx="7272997" cy="523220"/>
          </a:xfrm>
          <a:prstGeom prst="rect">
            <a:avLst/>
          </a:prstGeom>
          <a:noFill/>
        </p:spPr>
        <p:txBody>
          <a:bodyPr wrap="square" rtlCol="0">
            <a:spAutoFit/>
          </a:bodyPr>
          <a:lstStyle/>
          <a:p>
            <a:r>
              <a:rPr lang="vi-VN" sz="2800" b="1" i="1" dirty="0">
                <a:solidFill>
                  <a:srgbClr val="0000CC"/>
                </a:solidFill>
                <a:latin typeface="+mj-lt"/>
              </a:rPr>
              <a:t>2. Nhận xét:</a:t>
            </a:r>
            <a:endParaRPr lang="en-US" sz="2800" b="1" i="1" dirty="0">
              <a:solidFill>
                <a:srgbClr val="0000CC"/>
              </a:solidFill>
              <a:latin typeface="+mj-lt"/>
            </a:endParaRPr>
          </a:p>
        </p:txBody>
      </p:sp>
      <p:sp>
        <p:nvSpPr>
          <p:cNvPr id="6" name="TextBox 5">
            <a:extLst>
              <a:ext uri="{FF2B5EF4-FFF2-40B4-BE49-F238E27FC236}">
                <a16:creationId xmlns:a16="http://schemas.microsoft.com/office/drawing/2014/main" xmlns="" id="{B6A2F85E-03D1-455D-B8DB-8BB25518C62D}"/>
              </a:ext>
            </a:extLst>
          </p:cNvPr>
          <p:cNvSpPr txBox="1"/>
          <p:nvPr/>
        </p:nvSpPr>
        <p:spPr>
          <a:xfrm>
            <a:off x="448156" y="2251094"/>
            <a:ext cx="11043140" cy="954107"/>
          </a:xfrm>
          <a:prstGeom prst="rect">
            <a:avLst/>
          </a:prstGeom>
          <a:noFill/>
        </p:spPr>
        <p:txBody>
          <a:bodyPr wrap="square" rtlCol="0">
            <a:spAutoFit/>
          </a:bodyPr>
          <a:lstStyle/>
          <a:p>
            <a:r>
              <a:rPr lang="vi-VN" sz="2800" dirty="0">
                <a:latin typeface="+mj-lt"/>
              </a:rPr>
              <a:t>- Vấn đề nghị luận: Những phẩm chất tốt đẹp của nhân vật anh thanh niên trong tác phẩm “Lặng lẽ Sa Pa của Nguyễn Thành Long.</a:t>
            </a:r>
            <a:endParaRPr lang="en-US" sz="2800" dirty="0">
              <a:latin typeface="+mj-lt"/>
            </a:endParaRPr>
          </a:p>
        </p:txBody>
      </p:sp>
      <p:sp>
        <p:nvSpPr>
          <p:cNvPr id="8" name="Rectangle 7">
            <a:extLst>
              <a:ext uri="{FF2B5EF4-FFF2-40B4-BE49-F238E27FC236}">
                <a16:creationId xmlns:a16="http://schemas.microsoft.com/office/drawing/2014/main" xmlns="" id="{B7BAF458-CC96-4732-A149-FC9CD1545F62}"/>
              </a:ext>
            </a:extLst>
          </p:cNvPr>
          <p:cNvSpPr/>
          <p:nvPr/>
        </p:nvSpPr>
        <p:spPr>
          <a:xfrm>
            <a:off x="253217" y="2969958"/>
            <a:ext cx="11206926" cy="1138773"/>
          </a:xfrm>
          <a:prstGeom prst="rect">
            <a:avLst/>
          </a:prstGeom>
        </p:spPr>
        <p:txBody>
          <a:bodyPr wrap="square">
            <a:spAutoFit/>
          </a:bodyPr>
          <a:lstStyle/>
          <a:p>
            <a:pPr algn="just"/>
            <a:r>
              <a:rPr lang="vi-VN" altLang="en-US" sz="4400" b="1" i="1" dirty="0">
                <a:solidFill>
                  <a:srgbClr val="002060"/>
                </a:solidFill>
                <a:latin typeface="Times New Roman" panose="02020603050405020304" pitchFamily="18" charset="0"/>
              </a:rPr>
              <a:t> </a:t>
            </a:r>
            <a:r>
              <a:rPr lang="vi-VN" altLang="en-US" sz="2400" b="1" i="1" dirty="0">
                <a:solidFill>
                  <a:srgbClr val="002060"/>
                </a:solidFill>
                <a:latin typeface="Times New Roman" panose="02020603050405020304" pitchFamily="18" charset="0"/>
              </a:rPr>
              <a:t>=&gt; </a:t>
            </a:r>
            <a:r>
              <a:rPr lang="en-US" altLang="en-US" sz="2400" b="1" i="1" dirty="0" err="1">
                <a:solidFill>
                  <a:srgbClr val="0000CC"/>
                </a:solidFill>
                <a:latin typeface="Times New Roman" panose="02020603050405020304" pitchFamily="18" charset="0"/>
              </a:rPr>
              <a:t>Nghị</a:t>
            </a:r>
            <a:r>
              <a:rPr lang="en-US" altLang="en-US" sz="2400" b="1" i="1" dirty="0">
                <a:solidFill>
                  <a:srgbClr val="0000CC"/>
                </a:solidFill>
                <a:latin typeface="Times New Roman" panose="02020603050405020304" pitchFamily="18" charset="0"/>
              </a:rPr>
              <a:t> luận về tác phẩm truyện (hoặc đoạn trích) là trình bày những nhận xét, đánh giá của mình về nhân vật, sự kiện, chủ đề hay nghệ thuật của một tác phẩm cụ thể.</a:t>
            </a:r>
          </a:p>
        </p:txBody>
      </p:sp>
    </p:spTree>
    <p:extLst>
      <p:ext uri="{BB962C8B-B14F-4D97-AF65-F5344CB8AC3E}">
        <p14:creationId xmlns:p14="http://schemas.microsoft.com/office/powerpoint/2010/main" val="251913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xmlns="" id="{03D1A38F-35CF-43DC-8032-F967CB27A357}"/>
              </a:ext>
            </a:extLst>
          </p:cNvPr>
          <p:cNvSpPr/>
          <p:nvPr/>
        </p:nvSpPr>
        <p:spPr>
          <a:xfrm>
            <a:off x="3193366" y="464234"/>
            <a:ext cx="7427742" cy="4726744"/>
          </a:xfrm>
          <a:prstGeom prst="cloud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Để khẳng định các luận điểm, người viết đã lập luận (dẫn dất, phân tích, chứng minh) như thế nào? </a:t>
            </a:r>
            <a:endParaRPr lang="en-US" sz="3600" dirty="0">
              <a:solidFill>
                <a:srgbClr val="FF0000"/>
              </a:solidFill>
              <a:latin typeface="+mj-lt"/>
            </a:endParaRPr>
          </a:p>
        </p:txBody>
      </p:sp>
    </p:spTree>
    <p:extLst>
      <p:ext uri="{BB962C8B-B14F-4D97-AF65-F5344CB8AC3E}">
        <p14:creationId xmlns:p14="http://schemas.microsoft.com/office/powerpoint/2010/main" val="419231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1005575"/>
              </p:ext>
            </p:extLst>
          </p:nvPr>
        </p:nvGraphicFramePr>
        <p:xfrm>
          <a:off x="0" y="795872"/>
          <a:ext cx="12192000" cy="6062128"/>
        </p:xfrm>
        <a:graphic>
          <a:graphicData uri="http://schemas.openxmlformats.org/drawingml/2006/table">
            <a:tbl>
              <a:tblPr firstRow="1" bandRow="1">
                <a:tableStyleId>{5C22544A-7EE6-4342-B048-85BDC9FD1C3A}</a:tableStyleId>
              </a:tblPr>
              <a:tblGrid>
                <a:gridCol w="2506133">
                  <a:extLst>
                    <a:ext uri="{9D8B030D-6E8A-4147-A177-3AD203B41FA5}">
                      <a16:colId xmlns:a16="http://schemas.microsoft.com/office/drawing/2014/main" xmlns="" val="262617664"/>
                    </a:ext>
                  </a:extLst>
                </a:gridCol>
                <a:gridCol w="9685867">
                  <a:extLst>
                    <a:ext uri="{9D8B030D-6E8A-4147-A177-3AD203B41FA5}">
                      <a16:colId xmlns:a16="http://schemas.microsoft.com/office/drawing/2014/main" xmlns="" val="3029818448"/>
                    </a:ext>
                  </a:extLst>
                </a:gridCol>
              </a:tblGrid>
              <a:tr h="188749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Luận điểm</a:t>
                      </a:r>
                      <a:endParaRPr kumimoji="0" lang="en-US" alt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endParaRPr lang="vi-VN" dirty="0"/>
                    </a:p>
                  </a:txBody>
                  <a:tcPr>
                    <a:solidFill>
                      <a:schemeClr val="accent5">
                        <a:lumMod val="40000"/>
                        <a:lumOff val="60000"/>
                      </a:schemeClr>
                    </a:solidFill>
                  </a:tcPr>
                </a:tc>
                <a:tc>
                  <a:txBody>
                    <a:bodyPr/>
                    <a:lstStyle/>
                    <a:p>
                      <a:endParaRPr lang="vi-VN" dirty="0"/>
                    </a:p>
                  </a:txBody>
                  <a:tcPr>
                    <a:solidFill>
                      <a:schemeClr val="accent5">
                        <a:lumMod val="40000"/>
                        <a:lumOff val="60000"/>
                      </a:schemeClr>
                    </a:solidFill>
                  </a:tcPr>
                </a:tc>
                <a:extLst>
                  <a:ext uri="{0D108BD9-81ED-4DB2-BD59-A6C34878D82A}">
                    <a16:rowId xmlns:a16="http://schemas.microsoft.com/office/drawing/2014/main" xmlns="" val="663956745"/>
                  </a:ext>
                </a:extLst>
              </a:tr>
              <a:tr h="2790477">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Luận cứ</a:t>
                      </a:r>
                    </a:p>
                    <a:p>
                      <a:endParaRPr lang="vi-VN" dirty="0"/>
                    </a:p>
                  </a:txBody>
                  <a:tcPr/>
                </a:tc>
                <a:tc>
                  <a:txBody>
                    <a:bodyPr/>
                    <a:lstStyle/>
                    <a:p>
                      <a:endParaRPr lang="vi-VN" dirty="0"/>
                    </a:p>
                  </a:txBody>
                  <a:tcPr/>
                </a:tc>
                <a:extLst>
                  <a:ext uri="{0D108BD9-81ED-4DB2-BD59-A6C34878D82A}">
                    <a16:rowId xmlns:a16="http://schemas.microsoft.com/office/drawing/2014/main" xmlns="" val="3087797054"/>
                  </a:ext>
                </a:extLst>
              </a:tr>
              <a:tr h="1384160">
                <a:tc>
                  <a:txBody>
                    <a:bodyPr/>
                    <a:lstStyle/>
                    <a:p>
                      <a:endParaRPr lang="vi-VN" dirty="0"/>
                    </a:p>
                  </a:txBody>
                  <a:tcPr/>
                </a:tc>
                <a:tc>
                  <a:txBody>
                    <a:bodyPr/>
                    <a:lstStyle/>
                    <a:p>
                      <a:endParaRPr lang="vi-VN" dirty="0"/>
                    </a:p>
                  </a:txBody>
                  <a:tcPr/>
                </a:tc>
                <a:extLst>
                  <a:ext uri="{0D108BD9-81ED-4DB2-BD59-A6C34878D82A}">
                    <a16:rowId xmlns:a16="http://schemas.microsoft.com/office/drawing/2014/main" xmlns="" val="2477626597"/>
                  </a:ext>
                </a:extLst>
              </a:tr>
            </a:tbl>
          </a:graphicData>
        </a:graphic>
      </p:graphicFrame>
      <p:sp>
        <p:nvSpPr>
          <p:cNvPr id="3" name="Text Box 312"/>
          <p:cNvSpPr txBox="1">
            <a:spLocks noChangeArrowheads="1"/>
          </p:cNvSpPr>
          <p:nvPr/>
        </p:nvSpPr>
        <p:spPr bwMode="auto">
          <a:xfrm>
            <a:off x="4656308" y="-34200"/>
            <a:ext cx="2819400" cy="92333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Đoạn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2</a:t>
            </a:r>
            <a:endParaRPr kumimoji="0" lang="en-US" sz="54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cs typeface="Times New Roman" pitchFamily="18" charset="0"/>
            </a:endParaRPr>
          </a:p>
        </p:txBody>
      </p:sp>
      <p:sp>
        <p:nvSpPr>
          <p:cNvPr id="4" name="Text Box 318"/>
          <p:cNvSpPr txBox="1">
            <a:spLocks noChangeArrowheads="1"/>
          </p:cNvSpPr>
          <p:nvPr/>
        </p:nvSpPr>
        <p:spPr bwMode="auto">
          <a:xfrm>
            <a:off x="2569458" y="701841"/>
            <a:ext cx="94214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baseline="0" dirty="0">
                <a:ln>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Trước tiên, nhân vật anh thanh niên này đẹp ở tấm lòng yêu đời, yêu nghề, ở tinh thần trách nhiệm cao với công việc lắm gian khổ của mình.</a:t>
            </a:r>
            <a:endParaRPr kumimoji="0" lang="en-US" altLang="en-US" sz="3200" b="0" i="0" u="none" strike="noStrike" cap="none" normalizeH="0" baseline="0" dirty="0">
              <a:ln>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 Box 324"/>
          <p:cNvSpPr txBox="1">
            <a:spLocks noChangeArrowheads="1"/>
          </p:cNvSpPr>
          <p:nvPr/>
        </p:nvSpPr>
        <p:spPr bwMode="auto">
          <a:xfrm>
            <a:off x="2569459" y="2648539"/>
            <a:ext cx="95674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Sống</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mình</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lặng</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thầm</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khắc</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nghiệt</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altLang="en-US" sz="3600" b="0"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Box 330"/>
          <p:cNvSpPr txBox="1">
            <a:spLocks noChangeArrowheads="1"/>
          </p:cNvSpPr>
          <p:nvPr/>
        </p:nvSpPr>
        <p:spPr bwMode="auto">
          <a:xfrm>
            <a:off x="2485151" y="3711670"/>
            <a:ext cx="95057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kumimoji="0" lang="en-US" altLang="en-US" sz="32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dẫn</a:t>
            </a:r>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a:t>
            </a:r>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anh</a:t>
            </a:r>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kumimoji="0" lang="en-US" altLang="en-US" sz="32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 Box 331"/>
          <p:cNvSpPr txBox="1">
            <a:spLocks noChangeArrowheads="1"/>
          </p:cNvSpPr>
          <p:nvPr/>
        </p:nvSpPr>
        <p:spPr bwMode="auto">
          <a:xfrm>
            <a:off x="2485150" y="4304824"/>
            <a:ext cx="95057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just" eaLnBrk="0" fontAlgn="base" hangingPunct="0">
              <a:spcBef>
                <a:spcPct val="0"/>
              </a:spcBef>
              <a:spcAft>
                <a:spcPct val="0"/>
              </a:spcAft>
            </a:pP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chức</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sắp</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xếp</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cuộc</a:t>
            </a:r>
            <a:r>
              <a:rPr kumimoji="0" lang="en-US" altLang="en-US" sz="36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sống</a:t>
            </a:r>
            <a:r>
              <a:rPr lang="en-US" alt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trồng</a:t>
            </a:r>
            <a:r>
              <a:rPr lang="en-US" alt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hoa</a:t>
            </a:r>
            <a:r>
              <a:rPr lang="en-US" alt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nuôi</a:t>
            </a:r>
            <a:r>
              <a:rPr lang="en-US" alt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gà</a:t>
            </a:r>
            <a:r>
              <a:rPr lang="en-US" alt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altLang="en-US" sz="3600" b="0"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265830" y="5505153"/>
            <a:ext cx="1953490" cy="1323439"/>
          </a:xfrm>
          <a:prstGeom prst="rect">
            <a:avLst/>
          </a:prstGeom>
          <a:noFill/>
        </p:spPr>
        <p:txBody>
          <a:bodyPr wrap="square" rtlCol="0">
            <a:spAutoFit/>
          </a:bodyPr>
          <a:lstStyle/>
          <a:p>
            <a:pPr lvl="0" algn="ctr" eaLnBrk="0" fontAlgn="base" hangingPunct="0">
              <a:spcBef>
                <a:spcPct val="0"/>
              </a:spcBef>
              <a:spcAft>
                <a:spcPct val="0"/>
              </a:spcAft>
              <a:defRPr/>
            </a:pPr>
            <a:r>
              <a:rPr lang="en-US" alt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Phép lập luận</a:t>
            </a:r>
          </a:p>
        </p:txBody>
      </p:sp>
      <p:sp>
        <p:nvSpPr>
          <p:cNvPr id="12" name="Text Box 29"/>
          <p:cNvSpPr txBox="1">
            <a:spLocks noChangeArrowheads="1"/>
          </p:cNvSpPr>
          <p:nvPr/>
        </p:nvSpPr>
        <p:spPr bwMode="auto">
          <a:xfrm>
            <a:off x="2590800" y="5505153"/>
            <a:ext cx="29988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Phân</a:t>
            </a:r>
            <a:r>
              <a:rPr kumimoji="0" lang="en-US" altLang="en-US" sz="3200" b="1" i="0"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0"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tích</a:t>
            </a:r>
            <a:endParaRPr lang="en-US" altLang="en-US" sz="3200" b="1" dirty="0">
              <a:solidFill>
                <a:srgbClr val="002060"/>
              </a:solidFill>
              <a:effectLst>
                <a:outerShdw blurRad="38100" dist="38100" dir="2700000" algn="tl">
                  <a:srgbClr val="000000">
                    <a:alpha val="43137"/>
                  </a:srgbClr>
                </a:outerShdw>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Chứng</a:t>
            </a:r>
            <a:r>
              <a:rPr kumimoji="0" lang="en-US" altLang="en-US" sz="3200" b="1" i="0"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minh</a:t>
            </a:r>
            <a:endParaRPr kumimoji="0" lang="en-US" altLang="en-US" sz="3200" b="0" i="0" u="none" strike="noStrike" cap="none" normalizeH="0" baseline="0" dirty="0">
              <a:ln>
                <a:noFill/>
              </a:ln>
              <a:solidFill>
                <a:srgbClr val="00206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237774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3857911"/>
              </p:ext>
            </p:extLst>
          </p:nvPr>
        </p:nvGraphicFramePr>
        <p:xfrm>
          <a:off x="0" y="795872"/>
          <a:ext cx="12192000" cy="6062128"/>
        </p:xfrm>
        <a:graphic>
          <a:graphicData uri="http://schemas.openxmlformats.org/drawingml/2006/table">
            <a:tbl>
              <a:tblPr firstRow="1" bandRow="1">
                <a:tableStyleId>{5C22544A-7EE6-4342-B048-85BDC9FD1C3A}</a:tableStyleId>
              </a:tblPr>
              <a:tblGrid>
                <a:gridCol w="2506133">
                  <a:extLst>
                    <a:ext uri="{9D8B030D-6E8A-4147-A177-3AD203B41FA5}">
                      <a16:colId xmlns:a16="http://schemas.microsoft.com/office/drawing/2014/main" xmlns="" val="262617664"/>
                    </a:ext>
                  </a:extLst>
                </a:gridCol>
                <a:gridCol w="9685867">
                  <a:extLst>
                    <a:ext uri="{9D8B030D-6E8A-4147-A177-3AD203B41FA5}">
                      <a16:colId xmlns:a16="http://schemas.microsoft.com/office/drawing/2014/main" xmlns="" val="3029818448"/>
                    </a:ext>
                  </a:extLst>
                </a:gridCol>
              </a:tblGrid>
              <a:tr h="188749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Luận điểm</a:t>
                      </a:r>
                      <a:endParaRPr kumimoji="0" lang="en-US" alt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endParaRPr lang="vi-VN" dirty="0"/>
                    </a:p>
                  </a:txBody>
                  <a:tcPr>
                    <a:solidFill>
                      <a:schemeClr val="accent5">
                        <a:lumMod val="40000"/>
                        <a:lumOff val="60000"/>
                      </a:schemeClr>
                    </a:solidFill>
                  </a:tcPr>
                </a:tc>
                <a:tc>
                  <a:txBody>
                    <a:bodyPr/>
                    <a:lstStyle/>
                    <a:p>
                      <a:endParaRPr lang="vi-VN" dirty="0"/>
                    </a:p>
                  </a:txBody>
                  <a:tcPr>
                    <a:solidFill>
                      <a:schemeClr val="accent5">
                        <a:lumMod val="40000"/>
                        <a:lumOff val="60000"/>
                      </a:schemeClr>
                    </a:solidFill>
                  </a:tcPr>
                </a:tc>
                <a:extLst>
                  <a:ext uri="{0D108BD9-81ED-4DB2-BD59-A6C34878D82A}">
                    <a16:rowId xmlns:a16="http://schemas.microsoft.com/office/drawing/2014/main" xmlns="" val="663956745"/>
                  </a:ext>
                </a:extLst>
              </a:tr>
              <a:tr h="2790477">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Luận cứ</a:t>
                      </a:r>
                    </a:p>
                    <a:p>
                      <a:endParaRPr lang="vi-VN" dirty="0"/>
                    </a:p>
                  </a:txBody>
                  <a:tcPr/>
                </a:tc>
                <a:tc>
                  <a:txBody>
                    <a:bodyPr/>
                    <a:lstStyle/>
                    <a:p>
                      <a:endParaRPr lang="vi-VN" dirty="0"/>
                    </a:p>
                  </a:txBody>
                  <a:tcPr/>
                </a:tc>
                <a:extLst>
                  <a:ext uri="{0D108BD9-81ED-4DB2-BD59-A6C34878D82A}">
                    <a16:rowId xmlns:a16="http://schemas.microsoft.com/office/drawing/2014/main" xmlns="" val="3087797054"/>
                  </a:ext>
                </a:extLst>
              </a:tr>
              <a:tr h="1384160">
                <a:tc>
                  <a:txBody>
                    <a:bodyPr/>
                    <a:lstStyle/>
                    <a:p>
                      <a:endParaRPr lang="vi-VN" dirty="0"/>
                    </a:p>
                  </a:txBody>
                  <a:tcPr/>
                </a:tc>
                <a:tc>
                  <a:txBody>
                    <a:bodyPr/>
                    <a:lstStyle/>
                    <a:p>
                      <a:endParaRPr lang="vi-VN" dirty="0"/>
                    </a:p>
                  </a:txBody>
                  <a:tcPr/>
                </a:tc>
                <a:extLst>
                  <a:ext uri="{0D108BD9-81ED-4DB2-BD59-A6C34878D82A}">
                    <a16:rowId xmlns:a16="http://schemas.microsoft.com/office/drawing/2014/main" xmlns="" val="2477626597"/>
                  </a:ext>
                </a:extLst>
              </a:tr>
            </a:tbl>
          </a:graphicData>
        </a:graphic>
      </p:graphicFrame>
      <p:sp>
        <p:nvSpPr>
          <p:cNvPr id="3" name="Text Box 25"/>
          <p:cNvSpPr txBox="1">
            <a:spLocks noChangeArrowheads="1"/>
          </p:cNvSpPr>
          <p:nvPr/>
        </p:nvSpPr>
        <p:spPr bwMode="auto">
          <a:xfrm>
            <a:off x="2619381" y="960843"/>
            <a:ext cx="94686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Nhưng</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anh</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thanh</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niên</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này</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thật</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đáng</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yêu</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ở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nỗi</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thèm</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người</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lòng</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hiếu</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khách</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đến</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nồng</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nhiệt</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ở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sự</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quan</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tâm</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đến</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người</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khác</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một</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cách</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chu</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đáo</a:t>
            </a:r>
            <a:r>
              <a:rPr kumimoji="0" lang="en-US" altLang="en-US" sz="32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a:t>
            </a:r>
            <a:endParaRPr kumimoji="0" lang="en-US" altLang="en-US" sz="3200" b="0" i="0" u="none" strike="noStrike" cap="none" normalizeH="0" baseline="0" dirty="0">
              <a:ln>
                <a:noFill/>
              </a:ln>
              <a:solidFill>
                <a:srgbClr val="002060"/>
              </a:solidFill>
              <a:effectLst>
                <a:outerShdw blurRad="38100" dist="38100" dir="2700000" algn="tl">
                  <a:srgbClr val="000000">
                    <a:alpha val="43137"/>
                  </a:srgbClr>
                </a:outerShdw>
              </a:effectLst>
              <a:latin typeface="Arial" panose="020B0604020202020204" pitchFamily="34" charset="0"/>
            </a:endParaRPr>
          </a:p>
        </p:txBody>
      </p:sp>
      <p:sp>
        <p:nvSpPr>
          <p:cNvPr id="4" name="Text Box 28"/>
          <p:cNvSpPr txBox="1">
            <a:spLocks noChangeArrowheads="1"/>
          </p:cNvSpPr>
          <p:nvPr/>
        </p:nvSpPr>
        <p:spPr bwMode="auto">
          <a:xfrm>
            <a:off x="2807565" y="4517609"/>
            <a:ext cx="82044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Tặng hoa, quà cho mọi người</a:t>
            </a:r>
            <a:r>
              <a:rPr kumimoji="0" lang="en-US" altLang="en-US" sz="4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rPr>
              <a:t>.</a:t>
            </a:r>
            <a:endParaRPr kumimoji="0" lang="en-US" altLang="en-US" sz="44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5" name="Text Box 29"/>
          <p:cNvSpPr txBox="1">
            <a:spLocks noChangeArrowheads="1"/>
          </p:cNvSpPr>
          <p:nvPr/>
        </p:nvSpPr>
        <p:spPr bwMode="auto">
          <a:xfrm>
            <a:off x="2807565" y="5411450"/>
            <a:ext cx="46121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4400" b="1" i="0"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Phân</a:t>
            </a:r>
            <a:r>
              <a:rPr kumimoji="0" lang="en-US" altLang="en-US" sz="4400" b="1" i="0"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4400" b="1" i="0"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tích</a:t>
            </a:r>
            <a:endParaRPr lang="en-US" altLang="en-US" sz="4400" b="1" dirty="0">
              <a:solidFill>
                <a:srgbClr val="002060"/>
              </a:solidFill>
              <a:effectLst>
                <a:outerShdw blurRad="38100" dist="38100" dir="2700000" algn="tl">
                  <a:srgbClr val="000000">
                    <a:alpha val="43137"/>
                  </a:srgbClr>
                </a:outerShdw>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4400" b="1" i="0"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Chứng</a:t>
            </a:r>
            <a:r>
              <a:rPr kumimoji="0" lang="en-US" altLang="en-US" sz="4400" b="1" i="0"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minh</a:t>
            </a:r>
            <a:endParaRPr kumimoji="0" lang="en-US" altLang="en-US" sz="4400" b="0" i="0" u="none" strike="noStrike" cap="none" normalizeH="0" baseline="0" dirty="0">
              <a:ln>
                <a:noFill/>
              </a:ln>
              <a:solidFill>
                <a:srgbClr val="002060"/>
              </a:solidFill>
              <a:effectLst>
                <a:outerShdw blurRad="38100" dist="38100" dir="2700000" algn="tl">
                  <a:srgbClr val="000000">
                    <a:alpha val="43137"/>
                  </a:srgbClr>
                </a:outerShdw>
              </a:effectLst>
              <a:latin typeface="Arial" panose="020B0604020202020204" pitchFamily="34" charset="0"/>
            </a:endParaRPr>
          </a:p>
        </p:txBody>
      </p:sp>
      <p:sp>
        <p:nvSpPr>
          <p:cNvPr id="6" name="Text Box 312"/>
          <p:cNvSpPr txBox="1">
            <a:spLocks noChangeArrowheads="1"/>
          </p:cNvSpPr>
          <p:nvPr/>
        </p:nvSpPr>
        <p:spPr bwMode="auto">
          <a:xfrm>
            <a:off x="4219463" y="-73012"/>
            <a:ext cx="2819400" cy="92333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Đoạn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3</a:t>
            </a:r>
            <a:endParaRPr kumimoji="0" lang="en-US" sz="54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cs typeface="Times New Roman" panose="02020603050405020304" pitchFamily="18" charset="0"/>
            </a:endParaRPr>
          </a:p>
        </p:txBody>
      </p:sp>
      <p:sp>
        <p:nvSpPr>
          <p:cNvPr id="7" name="TextBox 6"/>
          <p:cNvSpPr txBox="1"/>
          <p:nvPr/>
        </p:nvSpPr>
        <p:spPr>
          <a:xfrm>
            <a:off x="207817" y="5473005"/>
            <a:ext cx="1995055" cy="1323439"/>
          </a:xfrm>
          <a:prstGeom prst="rect">
            <a:avLst/>
          </a:prstGeom>
          <a:noFill/>
        </p:spPr>
        <p:txBody>
          <a:bodyPr wrap="square" rtlCol="0">
            <a:spAutoFit/>
          </a:bodyPr>
          <a:lstStyle/>
          <a:p>
            <a:pPr lvl="0" algn="ctr" eaLnBrk="0" fontAlgn="base" hangingPunct="0">
              <a:spcBef>
                <a:spcPct val="0"/>
              </a:spcBef>
              <a:spcAft>
                <a:spcPct val="0"/>
              </a:spcAft>
              <a:defRPr/>
            </a:pPr>
            <a:r>
              <a:rPr lang="en-US" alt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Phép lập luận</a:t>
            </a:r>
          </a:p>
        </p:txBody>
      </p:sp>
      <p:sp>
        <p:nvSpPr>
          <p:cNvPr id="8" name="TextBox 7"/>
          <p:cNvSpPr txBox="1"/>
          <p:nvPr/>
        </p:nvSpPr>
        <p:spPr>
          <a:xfrm>
            <a:off x="2807565" y="2715485"/>
            <a:ext cx="6474980" cy="769441"/>
          </a:xfrm>
          <a:prstGeom prst="rect">
            <a:avLst/>
          </a:prstGeom>
          <a:noFill/>
        </p:spPr>
        <p:txBody>
          <a:bodyPr wrap="square" rtlCol="0">
            <a:spAutoFit/>
          </a:bodyPr>
          <a:lstStyle/>
          <a:p>
            <a:pPr lvl="0" eaLnBrk="0" fontAlgn="base" hangingPunct="0">
              <a:spcBef>
                <a:spcPct val="0"/>
              </a:spcBef>
              <a:spcAft>
                <a:spcPct val="0"/>
              </a:spcAft>
            </a:pPr>
            <a:r>
              <a:rPr lang="en-US" altLang="en-US" sz="4400" b="1" dirty="0">
                <a:solidFill>
                  <a:srgbClr val="C00000"/>
                </a:solidFill>
                <a:effectLst>
                  <a:outerShdw blurRad="38100" dist="38100" dir="2700000" algn="tl">
                    <a:srgbClr val="000000">
                      <a:alpha val="43137"/>
                    </a:srgbClr>
                  </a:outerShdw>
                </a:effectLst>
                <a:latin typeface="Times New Roman" panose="02020603050405020304" pitchFamily="18" charset="0"/>
              </a:rPr>
              <a:t>- Đón khách nồng nhiệt</a:t>
            </a:r>
          </a:p>
        </p:txBody>
      </p:sp>
      <p:sp>
        <p:nvSpPr>
          <p:cNvPr id="9" name="TextBox 8"/>
          <p:cNvSpPr txBox="1"/>
          <p:nvPr/>
        </p:nvSpPr>
        <p:spPr>
          <a:xfrm>
            <a:off x="3879273" y="3768436"/>
            <a:ext cx="184731" cy="369332"/>
          </a:xfrm>
          <a:prstGeom prst="rect">
            <a:avLst/>
          </a:prstGeom>
          <a:noFill/>
        </p:spPr>
        <p:txBody>
          <a:bodyPr wrap="none" rtlCol="0">
            <a:spAutoFit/>
          </a:bodyPr>
          <a:lstStyle/>
          <a:p>
            <a:endParaRPr lang="vi-VN" dirty="0"/>
          </a:p>
        </p:txBody>
      </p:sp>
      <p:sp>
        <p:nvSpPr>
          <p:cNvPr id="10" name="TextBox 9"/>
          <p:cNvSpPr txBox="1"/>
          <p:nvPr/>
        </p:nvSpPr>
        <p:spPr>
          <a:xfrm>
            <a:off x="2807565" y="3586256"/>
            <a:ext cx="7204363" cy="769441"/>
          </a:xfrm>
          <a:prstGeom prst="rect">
            <a:avLst/>
          </a:prstGeom>
          <a:noFill/>
        </p:spPr>
        <p:txBody>
          <a:bodyPr wrap="square" rtlCol="0">
            <a:spAutoFit/>
          </a:bodyPr>
          <a:lstStyle/>
          <a:p>
            <a:pPr lvl="0" eaLnBrk="0" fontAlgn="base" hangingPunct="0">
              <a:spcBef>
                <a:spcPct val="0"/>
              </a:spcBef>
              <a:spcAft>
                <a:spcPct val="0"/>
              </a:spcAft>
            </a:pPr>
            <a:r>
              <a:rPr lang="en-US" altLang="en-US" sz="4400" b="1" dirty="0">
                <a:solidFill>
                  <a:srgbClr val="C00000"/>
                </a:solidFill>
                <a:effectLst>
                  <a:outerShdw blurRad="38100" dist="38100" dir="2700000" algn="tl">
                    <a:srgbClr val="000000">
                      <a:alpha val="43137"/>
                    </a:srgbClr>
                  </a:outerShdw>
                </a:effectLst>
                <a:latin typeface="Times New Roman" panose="02020603050405020304" pitchFamily="18" charset="0"/>
              </a:rPr>
              <a:t>- Biếu bác lái xe củ tam thất.</a:t>
            </a:r>
          </a:p>
        </p:txBody>
      </p:sp>
    </p:spTree>
    <p:extLst>
      <p:ext uri="{BB962C8B-B14F-4D97-AF65-F5344CB8AC3E}">
        <p14:creationId xmlns:p14="http://schemas.microsoft.com/office/powerpoint/2010/main" val="158564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9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9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7630314"/>
              </p:ext>
            </p:extLst>
          </p:nvPr>
        </p:nvGraphicFramePr>
        <p:xfrm>
          <a:off x="0" y="795872"/>
          <a:ext cx="12192000" cy="6062128"/>
        </p:xfrm>
        <a:graphic>
          <a:graphicData uri="http://schemas.openxmlformats.org/drawingml/2006/table">
            <a:tbl>
              <a:tblPr firstRow="1" bandRow="1">
                <a:tableStyleId>{5C22544A-7EE6-4342-B048-85BDC9FD1C3A}</a:tableStyleId>
              </a:tblPr>
              <a:tblGrid>
                <a:gridCol w="2506133">
                  <a:extLst>
                    <a:ext uri="{9D8B030D-6E8A-4147-A177-3AD203B41FA5}">
                      <a16:colId xmlns:a16="http://schemas.microsoft.com/office/drawing/2014/main" xmlns="" val="262617664"/>
                    </a:ext>
                  </a:extLst>
                </a:gridCol>
                <a:gridCol w="9685867">
                  <a:extLst>
                    <a:ext uri="{9D8B030D-6E8A-4147-A177-3AD203B41FA5}">
                      <a16:colId xmlns:a16="http://schemas.microsoft.com/office/drawing/2014/main" xmlns="" val="3029818448"/>
                    </a:ext>
                  </a:extLst>
                </a:gridCol>
              </a:tblGrid>
              <a:tr h="188749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Luận điểm</a:t>
                      </a:r>
                      <a:endParaRPr kumimoji="0" lang="en-US" alt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endParaRPr lang="vi-VN" dirty="0"/>
                    </a:p>
                  </a:txBody>
                  <a:tcPr>
                    <a:solidFill>
                      <a:schemeClr val="accent5">
                        <a:lumMod val="40000"/>
                        <a:lumOff val="60000"/>
                      </a:schemeClr>
                    </a:solidFill>
                  </a:tcPr>
                </a:tc>
                <a:tc>
                  <a:txBody>
                    <a:bodyPr/>
                    <a:lstStyle/>
                    <a:p>
                      <a:endParaRPr lang="vi-VN" dirty="0"/>
                    </a:p>
                  </a:txBody>
                  <a:tcPr>
                    <a:solidFill>
                      <a:schemeClr val="accent5">
                        <a:lumMod val="40000"/>
                        <a:lumOff val="60000"/>
                      </a:schemeClr>
                    </a:solidFill>
                  </a:tcPr>
                </a:tc>
                <a:extLst>
                  <a:ext uri="{0D108BD9-81ED-4DB2-BD59-A6C34878D82A}">
                    <a16:rowId xmlns:a16="http://schemas.microsoft.com/office/drawing/2014/main" xmlns="" val="663956745"/>
                  </a:ext>
                </a:extLst>
              </a:tr>
              <a:tr h="2790477">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Luận cứ</a:t>
                      </a:r>
                    </a:p>
                    <a:p>
                      <a:endParaRPr lang="vi-VN" dirty="0"/>
                    </a:p>
                  </a:txBody>
                  <a:tcPr/>
                </a:tc>
                <a:tc>
                  <a:txBody>
                    <a:bodyPr/>
                    <a:lstStyle/>
                    <a:p>
                      <a:endParaRPr lang="vi-VN" dirty="0"/>
                    </a:p>
                  </a:txBody>
                  <a:tcPr/>
                </a:tc>
                <a:extLst>
                  <a:ext uri="{0D108BD9-81ED-4DB2-BD59-A6C34878D82A}">
                    <a16:rowId xmlns:a16="http://schemas.microsoft.com/office/drawing/2014/main" xmlns="" val="3087797054"/>
                  </a:ext>
                </a:extLst>
              </a:tr>
              <a:tr h="1384160">
                <a:tc>
                  <a:txBody>
                    <a:bodyPr/>
                    <a:lstStyle/>
                    <a:p>
                      <a:endParaRPr lang="vi-VN" dirty="0"/>
                    </a:p>
                  </a:txBody>
                  <a:tcPr/>
                </a:tc>
                <a:tc>
                  <a:txBody>
                    <a:bodyPr/>
                    <a:lstStyle/>
                    <a:p>
                      <a:endParaRPr lang="vi-VN" dirty="0"/>
                    </a:p>
                  </a:txBody>
                  <a:tcPr/>
                </a:tc>
                <a:extLst>
                  <a:ext uri="{0D108BD9-81ED-4DB2-BD59-A6C34878D82A}">
                    <a16:rowId xmlns:a16="http://schemas.microsoft.com/office/drawing/2014/main" xmlns="" val="2477626597"/>
                  </a:ext>
                </a:extLst>
              </a:tr>
            </a:tbl>
          </a:graphicData>
        </a:graphic>
      </p:graphicFrame>
      <p:sp>
        <p:nvSpPr>
          <p:cNvPr id="3" name="Text Box 312"/>
          <p:cNvSpPr txBox="1">
            <a:spLocks noChangeArrowheads="1"/>
          </p:cNvSpPr>
          <p:nvPr/>
        </p:nvSpPr>
        <p:spPr bwMode="auto">
          <a:xfrm>
            <a:off x="4128023" y="-98623"/>
            <a:ext cx="2819400" cy="92333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Đoạn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5400" b="1" cap="all"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4</a:t>
            </a:r>
            <a:endParaRPr kumimoji="0" lang="en-US" sz="54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cs typeface="Times New Roman" panose="02020603050405020304" pitchFamily="18" charset="0"/>
            </a:endParaRPr>
          </a:p>
        </p:txBody>
      </p:sp>
      <p:sp>
        <p:nvSpPr>
          <p:cNvPr id="4" name="Text Box 24"/>
          <p:cNvSpPr txBox="1">
            <a:spLocks noChangeArrowheads="1"/>
          </p:cNvSpPr>
          <p:nvPr/>
        </p:nvSpPr>
        <p:spPr bwMode="auto">
          <a:xfrm>
            <a:off x="2489267" y="934372"/>
            <a:ext cx="952087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dirty="0">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Công</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việc</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vất</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vả</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có</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những</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đóng</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góp</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quan</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trọng</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cho</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đất</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nước</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như</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thế</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nhưng</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người</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thanh</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niên</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hiếu</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khách</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và</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sôi</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nổi</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ấy</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lại</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rất</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khiêm</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 </a:t>
            </a:r>
            <a:r>
              <a:rPr kumimoji="0" lang="en-US" altLang="en-US" sz="3600" b="1" i="1" u="none" strike="noStrike" cap="none" normalizeH="0" baseline="0" dirty="0" err="1">
                <a:ln>
                  <a:noFill/>
                </a:ln>
                <a:solidFill>
                  <a:srgbClr val="002060"/>
                </a:solidFill>
                <a:effectLst>
                  <a:outerShdw blurRad="38100" dist="38100" dir="2700000" algn="tl">
                    <a:srgbClr val="000000">
                      <a:alpha val="43137"/>
                    </a:srgbClr>
                  </a:outerShdw>
                </a:effectLst>
                <a:latin typeface="Times New Roman" panose="02020603050405020304" pitchFamily="18" charset="0"/>
              </a:rPr>
              <a:t>tốn</a:t>
            </a:r>
            <a:r>
              <a:rPr kumimoji="0" lang="en-US" altLang="en-US" sz="3600" b="1" i="1" u="none" strike="noStrike" cap="none" normalizeH="0" baseline="0" dirty="0">
                <a:ln>
                  <a:noFill/>
                </a:ln>
                <a:solidFill>
                  <a:srgbClr val="002060"/>
                </a:solidFill>
                <a:effectLst>
                  <a:outerShdw blurRad="38100" dist="38100" dir="2700000" algn="tl">
                    <a:srgbClr val="000000">
                      <a:alpha val="43137"/>
                    </a:srgbClr>
                  </a:outerShdw>
                </a:effectLst>
                <a:latin typeface="Times New Roman" panose="02020603050405020304" pitchFamily="18" charset="0"/>
              </a:rPr>
              <a:t>.</a:t>
            </a:r>
            <a:endParaRPr kumimoji="0" lang="en-US" altLang="en-US" sz="3600" b="0" i="0" u="none" strike="noStrike" cap="none" normalizeH="0" baseline="0" dirty="0">
              <a:ln>
                <a:noFill/>
              </a:ln>
              <a:solidFill>
                <a:srgbClr val="002060"/>
              </a:solidFill>
              <a:effectLst>
                <a:outerShdw blurRad="38100" dist="38100" dir="2700000" algn="tl">
                  <a:srgbClr val="000000">
                    <a:alpha val="43137"/>
                  </a:srgbClr>
                </a:outerShdw>
              </a:effectLst>
              <a:latin typeface="Arial" panose="020B0604020202020204" pitchFamily="34" charset="0"/>
            </a:endParaRPr>
          </a:p>
        </p:txBody>
      </p:sp>
      <p:sp>
        <p:nvSpPr>
          <p:cNvPr id="5" name="Text Box 25"/>
          <p:cNvSpPr txBox="1">
            <a:spLocks noChangeArrowheads="1"/>
          </p:cNvSpPr>
          <p:nvPr/>
        </p:nvSpPr>
        <p:spPr bwMode="auto">
          <a:xfrm>
            <a:off x="2501538" y="4549147"/>
            <a:ext cx="90713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02060"/>
                </a:solidFill>
                <a:effectLst/>
                <a:latin typeface="Times New Roman" panose="02020603050405020304" pitchFamily="18" charset="0"/>
              </a:rPr>
              <a:t>- Giới thiệu người khác xứng đáng hơn.</a:t>
            </a:r>
            <a:endParaRPr kumimoji="0" lang="en-US" altLang="en-US" sz="4000" b="0" i="0" u="none" strike="noStrike" cap="none" normalizeH="0" baseline="0" dirty="0">
              <a:ln>
                <a:noFill/>
              </a:ln>
              <a:solidFill>
                <a:srgbClr val="002060"/>
              </a:solidFill>
              <a:effectLst/>
              <a:latin typeface="Arial" panose="020B0604020202020204" pitchFamily="34" charset="0"/>
            </a:endParaRPr>
          </a:p>
        </p:txBody>
      </p:sp>
      <p:sp>
        <p:nvSpPr>
          <p:cNvPr id="6" name="Text Box 28"/>
          <p:cNvSpPr txBox="1">
            <a:spLocks noChangeArrowheads="1"/>
          </p:cNvSpPr>
          <p:nvPr/>
        </p:nvSpPr>
        <p:spPr bwMode="auto">
          <a:xfrm>
            <a:off x="2489267" y="5422652"/>
            <a:ext cx="393765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4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Phân</a:t>
            </a:r>
            <a:r>
              <a:rPr kumimoji="0" lang="en-US" altLang="en-US" sz="4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tích</a:t>
            </a:r>
            <a:endParaRPr lang="en-US" altLang="en-US" sz="4400" b="1" dirty="0">
              <a:solidFill>
                <a:srgbClr val="002060"/>
              </a:solidFill>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n-US" altLang="en-US" sz="4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Chứng</a:t>
            </a:r>
            <a:r>
              <a:rPr kumimoji="0" lang="en-US" altLang="en-US" sz="4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minh</a:t>
            </a:r>
            <a:endParaRPr kumimoji="0" lang="en-US" altLang="en-US" sz="4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0179" y="5422652"/>
            <a:ext cx="2008910" cy="1323439"/>
          </a:xfrm>
          <a:prstGeom prst="rect">
            <a:avLst/>
          </a:prstGeom>
          <a:noFill/>
        </p:spPr>
        <p:txBody>
          <a:bodyPr wrap="square" rtlCol="0">
            <a:spAutoFit/>
          </a:bodyPr>
          <a:lstStyle/>
          <a:p>
            <a:pPr lvl="0" algn="ctr" eaLnBrk="0" fontAlgn="base" hangingPunct="0">
              <a:spcBef>
                <a:spcPct val="0"/>
              </a:spcBef>
              <a:spcAft>
                <a:spcPct val="0"/>
              </a:spcAft>
              <a:defRPr/>
            </a:pPr>
            <a:r>
              <a:rPr lang="en-US" alt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Phép lập luận</a:t>
            </a:r>
          </a:p>
        </p:txBody>
      </p:sp>
      <p:sp>
        <p:nvSpPr>
          <p:cNvPr id="8" name="TextBox 7"/>
          <p:cNvSpPr txBox="1"/>
          <p:nvPr/>
        </p:nvSpPr>
        <p:spPr>
          <a:xfrm>
            <a:off x="2489267" y="2875307"/>
            <a:ext cx="8387939" cy="707886"/>
          </a:xfrm>
          <a:prstGeom prst="rect">
            <a:avLst/>
          </a:prstGeom>
          <a:noFill/>
        </p:spPr>
        <p:txBody>
          <a:bodyPr wrap="square" rtlCol="0">
            <a:spAutoFit/>
          </a:bodyPr>
          <a:lstStyle/>
          <a:p>
            <a:pPr lvl="0" eaLnBrk="0" fontAlgn="base" hangingPunct="0">
              <a:spcBef>
                <a:spcPct val="0"/>
              </a:spcBef>
              <a:spcAft>
                <a:spcPct val="0"/>
              </a:spcAft>
            </a:pPr>
            <a:r>
              <a:rPr lang="en-US" altLang="en-US" sz="4000" b="1" dirty="0">
                <a:solidFill>
                  <a:srgbClr val="002060"/>
                </a:solidFill>
                <a:latin typeface="Times New Roman" panose="02020603050405020304" pitchFamily="18" charset="0"/>
              </a:rPr>
              <a:t>- Thấy đóng góp của mình là nhỏ bé.</a:t>
            </a:r>
          </a:p>
        </p:txBody>
      </p:sp>
      <p:sp>
        <p:nvSpPr>
          <p:cNvPr id="9" name="TextBox 8"/>
          <p:cNvSpPr txBox="1"/>
          <p:nvPr/>
        </p:nvSpPr>
        <p:spPr>
          <a:xfrm>
            <a:off x="5666509" y="4528157"/>
            <a:ext cx="184731" cy="369332"/>
          </a:xfrm>
          <a:prstGeom prst="rect">
            <a:avLst/>
          </a:prstGeom>
          <a:noFill/>
        </p:spPr>
        <p:txBody>
          <a:bodyPr wrap="none" rtlCol="0">
            <a:spAutoFit/>
          </a:bodyPr>
          <a:lstStyle/>
          <a:p>
            <a:endParaRPr lang="vi-VN" dirty="0"/>
          </a:p>
        </p:txBody>
      </p:sp>
      <p:sp>
        <p:nvSpPr>
          <p:cNvPr id="10" name="TextBox 9"/>
          <p:cNvSpPr txBox="1"/>
          <p:nvPr/>
        </p:nvSpPr>
        <p:spPr>
          <a:xfrm>
            <a:off x="2540726" y="3726967"/>
            <a:ext cx="9138656" cy="707886"/>
          </a:xfrm>
          <a:prstGeom prst="rect">
            <a:avLst/>
          </a:prstGeom>
          <a:noFill/>
        </p:spPr>
        <p:txBody>
          <a:bodyPr wrap="square" rtlCol="0">
            <a:spAutoFit/>
          </a:bodyPr>
          <a:lstStyle/>
          <a:p>
            <a:pPr lvl="0" eaLnBrk="0" fontAlgn="base" hangingPunct="0">
              <a:spcBef>
                <a:spcPct val="0"/>
              </a:spcBef>
              <a:spcAft>
                <a:spcPct val="0"/>
              </a:spcAft>
            </a:pPr>
            <a:r>
              <a:rPr lang="en-US" altLang="en-US" sz="4000" b="1" dirty="0">
                <a:solidFill>
                  <a:srgbClr val="002060"/>
                </a:solidFill>
                <a:latin typeface="Times New Roman" panose="02020603050405020304" pitchFamily="18" charset="0"/>
              </a:rPr>
              <a:t>- Từ </a:t>
            </a:r>
            <a:r>
              <a:rPr lang="en-US" altLang="en-US" sz="4000" b="1" dirty="0" err="1">
                <a:solidFill>
                  <a:srgbClr val="002060"/>
                </a:solidFill>
                <a:latin typeface="Times New Roman" panose="02020603050405020304" pitchFamily="18" charset="0"/>
              </a:rPr>
              <a:t>chối</a:t>
            </a:r>
            <a:r>
              <a:rPr lang="en-US" altLang="en-US" sz="4000" b="1" dirty="0">
                <a:solidFill>
                  <a:srgbClr val="002060"/>
                </a:solidFill>
                <a:latin typeface="Times New Roman" panose="02020603050405020304" pitchFamily="18" charset="0"/>
              </a:rPr>
              <a:t> khi hoạ sĩ vẽ chân dung </a:t>
            </a:r>
            <a:r>
              <a:rPr lang="en-US" altLang="en-US" sz="4000" b="1" dirty="0" err="1">
                <a:solidFill>
                  <a:srgbClr val="002060"/>
                </a:solidFill>
                <a:latin typeface="Times New Roman" panose="02020603050405020304" pitchFamily="18" charset="0"/>
              </a:rPr>
              <a:t>mình</a:t>
            </a:r>
            <a:r>
              <a:rPr lang="en-US" altLang="en-US" sz="4000" b="1" dirty="0">
                <a:solidFill>
                  <a:srgbClr val="002060"/>
                </a:solidFill>
                <a:latin typeface="Times New Roman" panose="02020603050405020304" pitchFamily="18" charset="0"/>
              </a:rPr>
              <a:t>.</a:t>
            </a:r>
          </a:p>
        </p:txBody>
      </p:sp>
    </p:spTree>
    <p:extLst>
      <p:ext uri="{BB962C8B-B14F-4D97-AF65-F5344CB8AC3E}">
        <p14:creationId xmlns:p14="http://schemas.microsoft.com/office/powerpoint/2010/main" val="412753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p:cNvSpPr txBox="1">
            <a:spLocks noChangeArrowheads="1"/>
          </p:cNvSpPr>
          <p:nvPr/>
        </p:nvSpPr>
        <p:spPr bwMode="auto">
          <a:xfrm>
            <a:off x="2474323" y="3858982"/>
            <a:ext cx="82075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rgbClr val="7030A0"/>
                </a:solidFill>
                <a:effectLst/>
                <a:latin typeface="Times New Roman" panose="02020603050405020304" pitchFamily="18" charset="0"/>
              </a:rPr>
              <a:t>→ </a:t>
            </a:r>
            <a:r>
              <a:rPr kumimoji="0" lang="en-US" altLang="en-US" sz="6000" b="1" i="0" u="none" strike="noStrike" cap="none" normalizeH="0" baseline="0" dirty="0" err="1">
                <a:ln>
                  <a:noFill/>
                </a:ln>
                <a:solidFill>
                  <a:srgbClr val="7030A0"/>
                </a:solidFill>
                <a:effectLst/>
                <a:latin typeface="Times New Roman" panose="02020603050405020304" pitchFamily="18" charset="0"/>
              </a:rPr>
              <a:t>Luận</a:t>
            </a:r>
            <a:r>
              <a:rPr kumimoji="0" lang="en-US" altLang="en-US" sz="6000" b="1" i="0" u="none" strike="noStrike" cap="none" normalizeH="0" dirty="0">
                <a:ln>
                  <a:noFill/>
                </a:ln>
                <a:solidFill>
                  <a:srgbClr val="7030A0"/>
                </a:solidFill>
                <a:effectLst/>
                <a:latin typeface="Times New Roman" panose="02020603050405020304" pitchFamily="18" charset="0"/>
              </a:rPr>
              <a:t> cứ </a:t>
            </a:r>
            <a:r>
              <a:rPr kumimoji="0" lang="en-US" altLang="en-US" sz="6000" b="1" i="0" u="none" strike="noStrike" cap="none" normalizeH="0" dirty="0" err="1">
                <a:ln>
                  <a:noFill/>
                </a:ln>
                <a:solidFill>
                  <a:srgbClr val="7030A0"/>
                </a:solidFill>
                <a:effectLst/>
                <a:latin typeface="Times New Roman" panose="02020603050405020304" pitchFamily="18" charset="0"/>
              </a:rPr>
              <a:t>xác</a:t>
            </a:r>
            <a:r>
              <a:rPr kumimoji="0" lang="en-US" altLang="en-US" sz="6000" b="1" i="0" u="none" strike="noStrike" cap="none" normalizeH="0" dirty="0">
                <a:ln>
                  <a:noFill/>
                </a:ln>
                <a:solidFill>
                  <a:srgbClr val="7030A0"/>
                </a:solidFill>
                <a:effectLst/>
                <a:latin typeface="Times New Roman" panose="02020603050405020304" pitchFamily="18" charset="0"/>
              </a:rPr>
              <a:t> </a:t>
            </a:r>
            <a:r>
              <a:rPr kumimoji="0" lang="en-US" altLang="en-US" sz="6000" b="1" i="0" u="none" strike="noStrike" cap="none" normalizeH="0" dirty="0" err="1">
                <a:ln>
                  <a:noFill/>
                </a:ln>
                <a:solidFill>
                  <a:srgbClr val="7030A0"/>
                </a:solidFill>
                <a:effectLst/>
                <a:latin typeface="Times New Roman" panose="02020603050405020304" pitchFamily="18" charset="0"/>
              </a:rPr>
              <a:t>đáng</a:t>
            </a:r>
            <a:r>
              <a:rPr kumimoji="0" lang="en-US" altLang="en-US" sz="6000" b="1" i="0" u="none" strike="noStrike" cap="none" normalizeH="0" dirty="0">
                <a:ln>
                  <a:noFill/>
                </a:ln>
                <a:solidFill>
                  <a:srgbClr val="7030A0"/>
                </a:solidFill>
                <a:effectLst/>
                <a:latin typeface="Times New Roman" panose="02020603050405020304" pitchFamily="18" charset="0"/>
              </a:rPr>
              <a:t>, </a:t>
            </a:r>
            <a:r>
              <a:rPr kumimoji="0" lang="en-US" altLang="en-US" sz="6000" b="1" i="0" u="none" strike="noStrike" cap="none" normalizeH="0" dirty="0" err="1">
                <a:ln>
                  <a:noFill/>
                </a:ln>
                <a:solidFill>
                  <a:srgbClr val="7030A0"/>
                </a:solidFill>
                <a:effectLst/>
                <a:latin typeface="Times New Roman" panose="02020603050405020304" pitchFamily="18" charset="0"/>
              </a:rPr>
              <a:t>làm</a:t>
            </a:r>
            <a:r>
              <a:rPr kumimoji="0" lang="en-US" altLang="en-US" sz="6000" b="1" i="0" u="none" strike="noStrike" cap="none" normalizeH="0" dirty="0">
                <a:ln>
                  <a:noFill/>
                </a:ln>
                <a:solidFill>
                  <a:srgbClr val="7030A0"/>
                </a:solidFill>
                <a:effectLst/>
                <a:latin typeface="Times New Roman" panose="02020603050405020304" pitchFamily="18" charset="0"/>
              </a:rPr>
              <a:t> </a:t>
            </a:r>
            <a:r>
              <a:rPr kumimoji="0" lang="en-US" altLang="en-US" sz="6000" b="1" i="0" u="none" strike="noStrike" cap="none" normalizeH="0" dirty="0" err="1">
                <a:ln>
                  <a:noFill/>
                </a:ln>
                <a:solidFill>
                  <a:srgbClr val="7030A0"/>
                </a:solidFill>
                <a:effectLst/>
                <a:latin typeface="Times New Roman" panose="02020603050405020304" pitchFamily="18" charset="0"/>
              </a:rPr>
              <a:t>sáng</a:t>
            </a:r>
            <a:r>
              <a:rPr kumimoji="0" lang="en-US" altLang="en-US" sz="6000" b="1" i="0" u="none" strike="noStrike" cap="none" normalizeH="0" dirty="0">
                <a:ln>
                  <a:noFill/>
                </a:ln>
                <a:solidFill>
                  <a:srgbClr val="7030A0"/>
                </a:solidFill>
                <a:effectLst/>
                <a:latin typeface="Times New Roman" panose="02020603050405020304" pitchFamily="18" charset="0"/>
              </a:rPr>
              <a:t> tỏ </a:t>
            </a:r>
            <a:r>
              <a:rPr kumimoji="0" lang="en-US" altLang="en-US" sz="6000" b="1" i="0" u="none" strike="noStrike" cap="none" normalizeH="0" dirty="0" err="1">
                <a:ln>
                  <a:noFill/>
                </a:ln>
                <a:solidFill>
                  <a:srgbClr val="7030A0"/>
                </a:solidFill>
                <a:effectLst/>
                <a:latin typeface="Times New Roman" panose="02020603050405020304" pitchFamily="18" charset="0"/>
              </a:rPr>
              <a:t>luận</a:t>
            </a:r>
            <a:r>
              <a:rPr kumimoji="0" lang="en-US" altLang="en-US" sz="6000" b="1" i="0" u="none" strike="noStrike" cap="none" normalizeH="0" dirty="0">
                <a:ln>
                  <a:noFill/>
                </a:ln>
                <a:solidFill>
                  <a:srgbClr val="7030A0"/>
                </a:solidFill>
                <a:effectLst/>
                <a:latin typeface="Times New Roman" panose="02020603050405020304" pitchFamily="18" charset="0"/>
              </a:rPr>
              <a:t> </a:t>
            </a:r>
            <a:r>
              <a:rPr kumimoji="0" lang="en-US" altLang="en-US" sz="6000" b="1" i="0" u="none" strike="noStrike" cap="none" normalizeH="0" dirty="0" err="1">
                <a:ln>
                  <a:noFill/>
                </a:ln>
                <a:solidFill>
                  <a:srgbClr val="7030A0"/>
                </a:solidFill>
                <a:effectLst/>
                <a:latin typeface="Times New Roman" panose="02020603050405020304" pitchFamily="18" charset="0"/>
              </a:rPr>
              <a:t>điểm</a:t>
            </a:r>
            <a:r>
              <a:rPr kumimoji="0" lang="en-US" altLang="en-US" sz="6000" b="1" i="0" u="none" strike="noStrike" cap="none" normalizeH="0" dirty="0">
                <a:ln>
                  <a:noFill/>
                </a:ln>
                <a:solidFill>
                  <a:srgbClr val="7030A0"/>
                </a:solidFill>
                <a:effectLst/>
                <a:latin typeface="Times New Roman" panose="02020603050405020304" pitchFamily="18" charset="0"/>
              </a:rPr>
              <a:t>.</a:t>
            </a:r>
            <a:endParaRPr kumimoji="0" lang="en-US" altLang="en-US" sz="6000" b="0" i="0" u="none" strike="noStrike" cap="none" normalizeH="0" baseline="0" dirty="0">
              <a:ln>
                <a:noFill/>
              </a:ln>
              <a:solidFill>
                <a:srgbClr val="7030A0"/>
              </a:solidFill>
              <a:effectLst/>
              <a:latin typeface="Arial" panose="020B0604020202020204" pitchFamily="34" charset="0"/>
            </a:endParaRPr>
          </a:p>
        </p:txBody>
      </p:sp>
      <p:sp>
        <p:nvSpPr>
          <p:cNvPr id="3" name="Oval Callout 2"/>
          <p:cNvSpPr/>
          <p:nvPr/>
        </p:nvSpPr>
        <p:spPr>
          <a:xfrm>
            <a:off x="5799115" y="138545"/>
            <a:ext cx="6013270" cy="3095897"/>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800" b="1" i="1" dirty="0" err="1">
                <a:solidFill>
                  <a:srgbClr val="0000CC"/>
                </a:solidFill>
                <a:latin typeface="Times New Roman" panose="02020603050405020304" pitchFamily="18" charset="0"/>
              </a:rPr>
              <a:t>Nhận</a:t>
            </a:r>
            <a:r>
              <a:rPr lang="en-US" altLang="en-US" sz="4800" b="1" i="1" dirty="0">
                <a:solidFill>
                  <a:srgbClr val="0000CC"/>
                </a:solidFill>
                <a:latin typeface="Times New Roman" panose="02020603050405020304" pitchFamily="18" charset="0"/>
              </a:rPr>
              <a:t> </a:t>
            </a:r>
            <a:r>
              <a:rPr lang="en-US" altLang="en-US" sz="4800" b="1" i="1" dirty="0" err="1">
                <a:solidFill>
                  <a:srgbClr val="0000CC"/>
                </a:solidFill>
                <a:latin typeface="Times New Roman" panose="02020603050405020304" pitchFamily="18" charset="0"/>
              </a:rPr>
              <a:t>xét</a:t>
            </a:r>
            <a:r>
              <a:rPr lang="en-US" altLang="en-US" sz="4800" b="1" i="1" dirty="0">
                <a:solidFill>
                  <a:srgbClr val="0000CC"/>
                </a:solidFill>
                <a:latin typeface="Times New Roman" panose="02020603050405020304" pitchFamily="18" charset="0"/>
              </a:rPr>
              <a:t> về </a:t>
            </a:r>
            <a:r>
              <a:rPr lang="en-US" altLang="en-US" sz="4800" b="1" i="1" dirty="0" err="1">
                <a:solidFill>
                  <a:srgbClr val="0000CC"/>
                </a:solidFill>
                <a:latin typeface="Times New Roman" panose="02020603050405020304" pitchFamily="18" charset="0"/>
              </a:rPr>
              <a:t>luận</a:t>
            </a:r>
            <a:r>
              <a:rPr lang="en-US" altLang="en-US" sz="4800" b="1" i="1" dirty="0">
                <a:solidFill>
                  <a:srgbClr val="0000CC"/>
                </a:solidFill>
                <a:latin typeface="Times New Roman" panose="02020603050405020304" pitchFamily="18" charset="0"/>
              </a:rPr>
              <a:t> cứ?</a:t>
            </a:r>
          </a:p>
        </p:txBody>
      </p:sp>
    </p:spTree>
    <p:extLst>
      <p:ext uri="{BB962C8B-B14F-4D97-AF65-F5344CB8AC3E}">
        <p14:creationId xmlns:p14="http://schemas.microsoft.com/office/powerpoint/2010/main" val="5634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300" fill="hold"/>
                                        <p:tgtEl>
                                          <p:spTgt spid="2"/>
                                        </p:tgtEl>
                                        <p:attrNameLst>
                                          <p:attrName>ppt_w</p:attrName>
                                        </p:attrNameLst>
                                      </p:cBhvr>
                                      <p:tavLst>
                                        <p:tav tm="0">
                                          <p:val>
                                            <p:fltVal val="0"/>
                                          </p:val>
                                        </p:tav>
                                        <p:tav tm="100000">
                                          <p:val>
                                            <p:strVal val="#ppt_w"/>
                                          </p:val>
                                        </p:tav>
                                      </p:tavLst>
                                    </p:anim>
                                    <p:anim calcmode="lin" valueType="num">
                                      <p:cBhvr>
                                        <p:cTn id="13" dur="1300" fill="hold"/>
                                        <p:tgtEl>
                                          <p:spTgt spid="2"/>
                                        </p:tgtEl>
                                        <p:attrNameLst>
                                          <p:attrName>ppt_h</p:attrName>
                                        </p:attrNameLst>
                                      </p:cBhvr>
                                      <p:tavLst>
                                        <p:tav tm="0">
                                          <p:val>
                                            <p:fltVal val="0"/>
                                          </p:val>
                                        </p:tav>
                                        <p:tav tm="100000">
                                          <p:val>
                                            <p:strVal val="#ppt_h"/>
                                          </p:val>
                                        </p:tav>
                                      </p:tavLst>
                                    </p:anim>
                                    <p:animEffect transition="in" filter="fade">
                                      <p:cBhvr>
                                        <p:cTn id="14" dur="1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6BDC15-8D4F-49E0-BA96-13904C450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020C2A8C-B82D-4F18-BF6F-F038EAA2B13C}"/>
              </a:ext>
            </a:extLst>
          </p:cNvPr>
          <p:cNvSpPr txBox="1"/>
          <p:nvPr/>
        </p:nvSpPr>
        <p:spPr>
          <a:xfrm>
            <a:off x="117566" y="209712"/>
            <a:ext cx="11704320" cy="584775"/>
          </a:xfrm>
          <a:prstGeom prst="rect">
            <a:avLst/>
          </a:prstGeom>
          <a:noFill/>
        </p:spPr>
        <p:txBody>
          <a:bodyPr wrap="square" rtlCol="0">
            <a:spAutoFit/>
          </a:bodyPr>
          <a:lstStyle/>
          <a:p>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phẩm</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truyện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hoặc</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E1D51580-8A78-4CD6-AB3F-0A6C934C46B9}"/>
              </a:ext>
            </a:extLst>
          </p:cNvPr>
          <p:cNvSpPr txBox="1"/>
          <p:nvPr/>
        </p:nvSpPr>
        <p:spPr>
          <a:xfrm>
            <a:off x="253218" y="990131"/>
            <a:ext cx="7272997" cy="523220"/>
          </a:xfrm>
          <a:prstGeom prst="rect">
            <a:avLst/>
          </a:prstGeom>
          <a:noFill/>
        </p:spPr>
        <p:txBody>
          <a:bodyPr wrap="square" rtlCol="0">
            <a:spAutoFit/>
          </a:bodyPr>
          <a:lstStyle/>
          <a:p>
            <a:r>
              <a:rPr lang="vi-VN" sz="2800" b="1" i="1" dirty="0">
                <a:solidFill>
                  <a:srgbClr val="0000CC"/>
                </a:solidFill>
                <a:latin typeface="+mj-lt"/>
              </a:rPr>
              <a:t>1. Ngữ liệu/ SGK trang 61,62,63</a:t>
            </a:r>
            <a:endParaRPr lang="en-US" sz="2800" b="1" i="1" dirty="0">
              <a:solidFill>
                <a:srgbClr val="0000CC"/>
              </a:solidFill>
              <a:latin typeface="+mj-lt"/>
            </a:endParaRPr>
          </a:p>
        </p:txBody>
      </p:sp>
      <p:sp>
        <p:nvSpPr>
          <p:cNvPr id="7" name="TextBox 6">
            <a:extLst>
              <a:ext uri="{FF2B5EF4-FFF2-40B4-BE49-F238E27FC236}">
                <a16:creationId xmlns:a16="http://schemas.microsoft.com/office/drawing/2014/main" xmlns="" id="{0A39980B-E86B-4366-8CF4-6219BDD6F429}"/>
              </a:ext>
            </a:extLst>
          </p:cNvPr>
          <p:cNvSpPr txBox="1"/>
          <p:nvPr/>
        </p:nvSpPr>
        <p:spPr>
          <a:xfrm>
            <a:off x="253217" y="1513351"/>
            <a:ext cx="7272997" cy="523220"/>
          </a:xfrm>
          <a:prstGeom prst="rect">
            <a:avLst/>
          </a:prstGeom>
          <a:noFill/>
        </p:spPr>
        <p:txBody>
          <a:bodyPr wrap="square" rtlCol="0">
            <a:spAutoFit/>
          </a:bodyPr>
          <a:lstStyle/>
          <a:p>
            <a:r>
              <a:rPr lang="vi-VN" sz="2800" b="1" i="1" dirty="0">
                <a:solidFill>
                  <a:srgbClr val="0000CC"/>
                </a:solidFill>
                <a:latin typeface="+mj-lt"/>
              </a:rPr>
              <a:t>2. Nhận xét:</a:t>
            </a:r>
            <a:endParaRPr lang="en-US" sz="2800" b="1" i="1" dirty="0">
              <a:solidFill>
                <a:srgbClr val="0000CC"/>
              </a:solidFill>
              <a:latin typeface="+mj-lt"/>
            </a:endParaRPr>
          </a:p>
        </p:txBody>
      </p:sp>
      <p:sp>
        <p:nvSpPr>
          <p:cNvPr id="6" name="TextBox 5">
            <a:extLst>
              <a:ext uri="{FF2B5EF4-FFF2-40B4-BE49-F238E27FC236}">
                <a16:creationId xmlns:a16="http://schemas.microsoft.com/office/drawing/2014/main" xmlns="" id="{B6A2F85E-03D1-455D-B8DB-8BB25518C62D}"/>
              </a:ext>
            </a:extLst>
          </p:cNvPr>
          <p:cNvSpPr txBox="1"/>
          <p:nvPr/>
        </p:nvSpPr>
        <p:spPr>
          <a:xfrm>
            <a:off x="448156" y="2251094"/>
            <a:ext cx="11043140" cy="954107"/>
          </a:xfrm>
          <a:prstGeom prst="rect">
            <a:avLst/>
          </a:prstGeom>
          <a:noFill/>
        </p:spPr>
        <p:txBody>
          <a:bodyPr wrap="square" rtlCol="0">
            <a:spAutoFit/>
          </a:bodyPr>
          <a:lstStyle/>
          <a:p>
            <a:r>
              <a:rPr lang="vi-VN" sz="2800" dirty="0">
                <a:latin typeface="+mj-lt"/>
              </a:rPr>
              <a:t>- Vấn đề nghị luận: Những phẩm chất tốt đẹp của nhân vật anh thanh niên trong tác phẩm “Lặng lẽ Sa Pa của Nguyễn Thành Long.</a:t>
            </a:r>
            <a:endParaRPr lang="en-US" sz="2800" dirty="0">
              <a:latin typeface="+mj-lt"/>
            </a:endParaRPr>
          </a:p>
        </p:txBody>
      </p:sp>
      <p:sp>
        <p:nvSpPr>
          <p:cNvPr id="8" name="Rectangle 7">
            <a:extLst>
              <a:ext uri="{FF2B5EF4-FFF2-40B4-BE49-F238E27FC236}">
                <a16:creationId xmlns:a16="http://schemas.microsoft.com/office/drawing/2014/main" xmlns="" id="{B7BAF458-CC96-4732-A149-FC9CD1545F62}"/>
              </a:ext>
            </a:extLst>
          </p:cNvPr>
          <p:cNvSpPr/>
          <p:nvPr/>
        </p:nvSpPr>
        <p:spPr>
          <a:xfrm>
            <a:off x="253217" y="2969958"/>
            <a:ext cx="11206926" cy="1138773"/>
          </a:xfrm>
          <a:prstGeom prst="rect">
            <a:avLst/>
          </a:prstGeom>
        </p:spPr>
        <p:txBody>
          <a:bodyPr wrap="square">
            <a:spAutoFit/>
          </a:bodyPr>
          <a:lstStyle/>
          <a:p>
            <a:pPr algn="just"/>
            <a:r>
              <a:rPr lang="vi-VN" altLang="en-US" sz="4400" b="1" i="1" dirty="0">
                <a:solidFill>
                  <a:srgbClr val="002060"/>
                </a:solidFill>
                <a:latin typeface="Times New Roman" panose="02020603050405020304" pitchFamily="18" charset="0"/>
              </a:rPr>
              <a:t> </a:t>
            </a:r>
            <a:r>
              <a:rPr lang="vi-VN" altLang="en-US" sz="2400" b="1" i="1" dirty="0">
                <a:solidFill>
                  <a:srgbClr val="002060"/>
                </a:solidFill>
                <a:latin typeface="Times New Roman" panose="02020603050405020304" pitchFamily="18" charset="0"/>
              </a:rPr>
              <a:t>=&gt; </a:t>
            </a:r>
            <a:r>
              <a:rPr lang="en-US" altLang="en-US" sz="2400" b="1" i="1" dirty="0" err="1">
                <a:solidFill>
                  <a:srgbClr val="0000CC"/>
                </a:solidFill>
                <a:latin typeface="Times New Roman" panose="02020603050405020304" pitchFamily="18" charset="0"/>
              </a:rPr>
              <a:t>Nghị</a:t>
            </a:r>
            <a:r>
              <a:rPr lang="en-US" altLang="en-US" sz="2400" b="1" i="1" dirty="0">
                <a:solidFill>
                  <a:srgbClr val="0000CC"/>
                </a:solidFill>
                <a:latin typeface="Times New Roman" panose="02020603050405020304" pitchFamily="18" charset="0"/>
              </a:rPr>
              <a:t> luận về tác phẩm truyện (hoặc đoạn trích) là trình bày những nhận xét, đánh giá của mình về nhân vật, sự kiện, chủ đề hay nghệ thuật của một tác phẩm cụ thể.</a:t>
            </a:r>
          </a:p>
        </p:txBody>
      </p:sp>
      <p:sp>
        <p:nvSpPr>
          <p:cNvPr id="2" name="TextBox 1">
            <a:extLst>
              <a:ext uri="{FF2B5EF4-FFF2-40B4-BE49-F238E27FC236}">
                <a16:creationId xmlns:a16="http://schemas.microsoft.com/office/drawing/2014/main" xmlns="" id="{D8D68769-1419-4927-A46A-16B14099129D}"/>
              </a:ext>
            </a:extLst>
          </p:cNvPr>
          <p:cNvSpPr txBox="1"/>
          <p:nvPr/>
        </p:nvSpPr>
        <p:spPr>
          <a:xfrm>
            <a:off x="448156" y="4262511"/>
            <a:ext cx="11206926" cy="523220"/>
          </a:xfrm>
          <a:prstGeom prst="rect">
            <a:avLst/>
          </a:prstGeom>
          <a:noFill/>
        </p:spPr>
        <p:txBody>
          <a:bodyPr wrap="square" rtlCol="0">
            <a:spAutoFit/>
          </a:bodyPr>
          <a:lstStyle/>
          <a:p>
            <a:r>
              <a:rPr lang="vi-VN" sz="2800" dirty="0">
                <a:latin typeface="+mj-lt"/>
              </a:rPr>
              <a:t>- Các luận cứ cần xác đáng, làm sáng tỏ vấn đề</a:t>
            </a:r>
            <a:endParaRPr lang="en-US" sz="2800" dirty="0">
              <a:latin typeface="+mj-lt"/>
            </a:endParaRPr>
          </a:p>
        </p:txBody>
      </p:sp>
    </p:spTree>
    <p:extLst>
      <p:ext uri="{BB962C8B-B14F-4D97-AF65-F5344CB8AC3E}">
        <p14:creationId xmlns:p14="http://schemas.microsoft.com/office/powerpoint/2010/main" val="207264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82" name="Text Box 146"/>
          <p:cNvSpPr txBox="1">
            <a:spLocks noChangeArrowheads="1"/>
          </p:cNvSpPr>
          <p:nvPr/>
        </p:nvSpPr>
        <p:spPr bwMode="auto">
          <a:xfrm>
            <a:off x="3724835" y="63870"/>
            <a:ext cx="4289613" cy="707886"/>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solidFill>
                  <a:srgbClr val="0000CC"/>
                </a:solidFill>
                <a:latin typeface="Times New Roman" panose="02020603050405020304" pitchFamily="18" charset="0"/>
                <a:cs typeface="Times New Roman" panose="02020603050405020304" pitchFamily="18" charset="0"/>
              </a:rPr>
              <a:t>- BỐ CỤC: 3 </a:t>
            </a:r>
            <a:r>
              <a:rPr lang="en-US" sz="4000" b="1" dirty="0" err="1">
                <a:solidFill>
                  <a:srgbClr val="0000CC"/>
                </a:solidFill>
                <a:latin typeface="Times New Roman" panose="02020603050405020304" pitchFamily="18" charset="0"/>
                <a:cs typeface="Times New Roman" panose="02020603050405020304" pitchFamily="18" charset="0"/>
              </a:rPr>
              <a:t>phần</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3" name="Text Box 148"/>
          <p:cNvSpPr txBox="1">
            <a:spLocks noChangeArrowheads="1"/>
          </p:cNvSpPr>
          <p:nvPr/>
        </p:nvSpPr>
        <p:spPr bwMode="auto">
          <a:xfrm>
            <a:off x="17930" y="1006660"/>
            <a:ext cx="121740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just" eaLnBrk="0" fontAlgn="base" hangingPunct="0">
              <a:spcBef>
                <a:spcPct val="0"/>
              </a:spcBef>
              <a:spcAft>
                <a:spcPct val="0"/>
              </a:spcAft>
            </a:pPr>
            <a:r>
              <a:rPr kumimoji="0" lang="en-US" altLang="en-US" sz="3200" b="1" i="0"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a. Mở bài</a:t>
            </a:r>
            <a:r>
              <a:rPr lang="en-US" alt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(đoạn 1</a:t>
            </a:r>
            <a:r>
              <a:rPr kumimoji="0" lang="en-US" altLang="en-US" sz="3200" b="1" i="0"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Nêu vấn đề</a:t>
            </a:r>
            <a:r>
              <a:rPr kumimoji="0" lang="en-US" altLang="en-US" sz="3200" b="1" i="1"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anh thanh niên có nhiều nét cao quý đáng khâm phục</a:t>
            </a:r>
            <a:endParaRPr kumimoji="0" lang="en-US" altLang="en-US" sz="3200" b="1" i="0" strike="noStrike" cap="none" normalizeH="0" baseline="0" dirty="0">
              <a:ln>
                <a:noFill/>
              </a:ln>
              <a:solidFill>
                <a:srgbClr val="C00000"/>
              </a:solidFill>
              <a:effectLst>
                <a:outerShdw blurRad="38100" dist="38100" dir="2700000" algn="tl">
                  <a:srgbClr val="000000">
                    <a:alpha val="43137"/>
                  </a:srgbClr>
                </a:outerShdw>
              </a:effectLst>
              <a:latin typeface="Arial" panose="020B0604020202020204" pitchFamily="34" charset="0"/>
            </a:endParaRPr>
          </a:p>
        </p:txBody>
      </p:sp>
      <p:sp>
        <p:nvSpPr>
          <p:cNvPr id="4" name="Text Box 155"/>
          <p:cNvSpPr txBox="1">
            <a:spLocks noChangeArrowheads="1"/>
          </p:cNvSpPr>
          <p:nvPr/>
        </p:nvSpPr>
        <p:spPr bwMode="auto">
          <a:xfrm>
            <a:off x="0" y="5314203"/>
            <a:ext cx="1219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just" eaLnBrk="0" fontAlgn="base" hangingPunct="0">
              <a:spcBef>
                <a:spcPct val="0"/>
              </a:spcBef>
              <a:spcAft>
                <a:spcPct val="0"/>
              </a:spcAft>
            </a:pPr>
            <a:r>
              <a:rPr kumimoji="0" lang="en-US" altLang="en-US" sz="3200" b="1"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c. </a:t>
            </a:r>
            <a:r>
              <a:rPr kumimoji="0" lang="en-US" altLang="en-US" sz="3200" b="1"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Kết</a:t>
            </a:r>
            <a:r>
              <a:rPr kumimoji="0" lang="en-US" altLang="en-US" sz="3200" b="1"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bài</a:t>
            </a:r>
            <a:r>
              <a:rPr kumimoji="0" lang="en-US" altLang="en-US" sz="3200" b="1"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a:t>
            </a:r>
            <a:r>
              <a:rPr lang="en-US" alt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đoạn</a:t>
            </a:r>
            <a:r>
              <a:rPr lang="en-US" alt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5</a:t>
            </a:r>
            <a:r>
              <a:rPr kumimoji="0" lang="en-US" altLang="en-US" sz="3200" b="1"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Khẳng</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định</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vấn</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đề</a:t>
            </a:r>
            <a:r>
              <a:rPr lang="en-US" altLang="en-US" sz="3200" b="1" i="1" dirty="0">
                <a:solidFill>
                  <a:srgbClr val="002060"/>
                </a:solidFill>
                <a:effectLst>
                  <a:outerShdw blurRad="38100" dist="38100" dir="2700000" algn="tl">
                    <a:srgbClr val="000000">
                      <a:alpha val="43137"/>
                    </a:srgbClr>
                  </a:outerShdw>
                </a:effectLst>
                <a:latin typeface="Times New Roman" panose="02020603050405020304" pitchFamily="18" charset="0"/>
              </a:rPr>
              <a:t> </a:t>
            </a:r>
            <a:r>
              <a:rPr lang="en-US" altLang="en-US" sz="3200" b="1" i="1" dirty="0" err="1">
                <a:solidFill>
                  <a:srgbClr val="C00000"/>
                </a:solidFill>
                <a:effectLst>
                  <a:outerShdw blurRad="38100" dist="38100" dir="2700000" algn="tl">
                    <a:srgbClr val="000000">
                      <a:alpha val="43137"/>
                    </a:srgbClr>
                  </a:outerShdw>
                </a:effectLst>
                <a:latin typeface="Times New Roman" panose="02020603050405020304" pitchFamily="18" charset="0"/>
              </a:rPr>
              <a:t>n</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hững</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con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người</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cần</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mẫn</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nhiệt</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thành</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như</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anh</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thanh</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niên</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ấy</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thật</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đáng</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trân</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trọng</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thật</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đáng</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tin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yêu</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a:t>
            </a:r>
            <a:endParaRPr kumimoji="0" lang="en-US" altLang="en-US" sz="3200" b="0" i="0" u="none" strike="noStrike" cap="none" normalizeH="0" baseline="0" dirty="0">
              <a:ln>
                <a:noFill/>
              </a:ln>
              <a:solidFill>
                <a:srgbClr val="C00000"/>
              </a:solidFill>
              <a:effectLst>
                <a:outerShdw blurRad="38100" dist="38100" dir="2700000" algn="tl">
                  <a:srgbClr val="000000">
                    <a:alpha val="43137"/>
                  </a:srgbClr>
                </a:outerShdw>
              </a:effectLst>
              <a:latin typeface="Arial" panose="020B0604020202020204" pitchFamily="34" charset="0"/>
            </a:endParaRPr>
          </a:p>
        </p:txBody>
      </p:sp>
      <p:sp>
        <p:nvSpPr>
          <p:cNvPr id="5" name="Text Box 7"/>
          <p:cNvSpPr txBox="1">
            <a:spLocks noChangeArrowheads="1"/>
          </p:cNvSpPr>
          <p:nvPr/>
        </p:nvSpPr>
        <p:spPr bwMode="auto">
          <a:xfrm>
            <a:off x="0" y="2158625"/>
            <a:ext cx="1219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lgn="just" eaLnBrk="0" fontAlgn="base" hangingPunct="0">
              <a:spcBef>
                <a:spcPct val="0"/>
              </a:spcBef>
              <a:spcAft>
                <a:spcPct val="0"/>
              </a:spcAft>
            </a:pPr>
            <a:r>
              <a:rPr kumimoji="0" lang="en-US" altLang="en-US" sz="3200" b="1" i="0"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b. </a:t>
            </a:r>
            <a:r>
              <a:rPr kumimoji="0" lang="en-US" altLang="en-US" sz="3200" b="1" i="0"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Thân</a:t>
            </a:r>
            <a:r>
              <a:rPr kumimoji="0" lang="en-US" altLang="en-US" sz="3200" b="1" i="0"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0"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bài</a:t>
            </a:r>
            <a:r>
              <a:rPr kumimoji="0" lang="en-US" altLang="en-US" sz="3200" b="1" i="0"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a:t>
            </a:r>
            <a:r>
              <a:rPr lang="en-US" alt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đoạn</a:t>
            </a:r>
            <a:r>
              <a:rPr lang="en-US" alt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0"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2,</a:t>
            </a:r>
            <a:r>
              <a:rPr kumimoji="0" lang="en-US" altLang="en-US" sz="3200" b="1" i="0" strike="noStrike" cap="none" normalizeH="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3, 4</a:t>
            </a:r>
            <a:r>
              <a:rPr kumimoji="0" lang="en-US" altLang="en-US" sz="3200" b="1" i="0"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a:t>
            </a:r>
            <a:r>
              <a:rPr kumimoji="0" lang="en-US" altLang="en-US" sz="3200" b="0" i="0"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Nhận</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xét</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đánh</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giá</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phân</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tích</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chứng</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200" b="1" i="1" dirty="0">
                <a:solidFill>
                  <a:srgbClr val="0000CC"/>
                </a:solidFill>
                <a:effectLst>
                  <a:outerShdw blurRad="38100" dist="38100" dir="2700000" algn="tl">
                    <a:srgbClr val="000000">
                      <a:alpha val="43137"/>
                    </a:srgbClr>
                  </a:outerShdw>
                </a:effectLst>
                <a:latin typeface="Times New Roman" panose="02020603050405020304" pitchFamily="18" charset="0"/>
              </a:rPr>
              <a:t>minh </a:t>
            </a:r>
            <a:r>
              <a:rPr lang="en-US" altLang="en-US" sz="3200" b="1" i="1" dirty="0" err="1">
                <a:solidFill>
                  <a:srgbClr val="0000CC"/>
                </a:solidFill>
                <a:effectLst>
                  <a:outerShdw blurRad="38100" dist="38100" dir="2700000" algn="tl">
                    <a:srgbClr val="000000">
                      <a:alpha val="43137"/>
                    </a:srgbClr>
                  </a:outerShdw>
                </a:effectLst>
                <a:latin typeface="Times New Roman" panose="02020603050405020304" pitchFamily="18" charset="0"/>
              </a:rPr>
              <a:t>để</a:t>
            </a:r>
            <a:r>
              <a:rPr lang="en-US" altLang="en-US" sz="3200" b="1" i="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làm</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rõ</a:t>
            </a:r>
            <a:r>
              <a:rPr lang="en-US" altLang="en-US" sz="3200" b="1" i="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200" b="1" i="1" dirty="0" err="1">
                <a:solidFill>
                  <a:srgbClr val="0000CC"/>
                </a:solidFill>
                <a:effectLst>
                  <a:outerShdw blurRad="38100" dist="38100" dir="2700000" algn="tl">
                    <a:srgbClr val="000000">
                      <a:alpha val="43137"/>
                    </a:srgbClr>
                  </a:outerShdw>
                </a:effectLst>
                <a:latin typeface="Times New Roman" panose="02020603050405020304" pitchFamily="18" charset="0"/>
              </a:rPr>
              <a:t>các</a:t>
            </a:r>
            <a:r>
              <a:rPr lang="en-US" altLang="en-US" sz="3200" b="1" i="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phẩm</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chất</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của</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nhân</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vật</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anh</a:t>
            </a:r>
            <a:r>
              <a:rPr kumimoji="0" lang="en-US" altLang="en-US" sz="3200" b="1" i="1"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0000CC"/>
                </a:solidFill>
                <a:effectLst>
                  <a:outerShdw blurRad="38100" dist="38100" dir="2700000" algn="tl">
                    <a:srgbClr val="000000">
                      <a:alpha val="43137"/>
                    </a:srgbClr>
                  </a:outerShdw>
                </a:effectLst>
                <a:latin typeface="Times New Roman" panose="02020603050405020304" pitchFamily="18" charset="0"/>
              </a:rPr>
              <a:t>thanh</a:t>
            </a:r>
            <a:r>
              <a:rPr lang="en-US" altLang="en-US" sz="3200" b="1" i="1" dirty="0">
                <a:solidFill>
                  <a:srgbClr val="0070C0"/>
                </a:solidFill>
                <a:effectLst>
                  <a:outerShdw blurRad="38100" dist="38100" dir="2700000" algn="tl">
                    <a:srgbClr val="000000">
                      <a:alpha val="43137"/>
                    </a:srgbClr>
                  </a:outerShdw>
                </a:effectLst>
                <a:latin typeface="Times New Roman" panose="02020603050405020304" pitchFamily="18" charset="0"/>
              </a:rPr>
              <a:t>:</a:t>
            </a:r>
            <a:endParaRPr kumimoji="0" lang="en-US" altLang="en-US" sz="3200" b="1" i="1" u="none" strike="noStrike" cap="none" normalizeH="0" baseline="0" dirty="0">
              <a:ln>
                <a:noFill/>
              </a:ln>
              <a:solidFill>
                <a:srgbClr val="0070C0"/>
              </a:solidFill>
              <a:effectLst>
                <a:outerShdw blurRad="38100" dist="38100" dir="2700000" algn="tl">
                  <a:srgbClr val="000000">
                    <a:alpha val="43137"/>
                  </a:srgbClr>
                </a:outerShdw>
              </a:effectLst>
              <a:latin typeface="Times New Roman" panose="02020603050405020304" pitchFamily="18" charset="0"/>
            </a:endParaRPr>
          </a:p>
          <a:p>
            <a:pPr lvl="0" algn="just" eaLnBrk="0" fontAlgn="base" hangingPunct="0">
              <a:spcBef>
                <a:spcPct val="0"/>
              </a:spcBef>
              <a:spcAft>
                <a:spcPct val="0"/>
              </a:spcAft>
            </a:pPr>
            <a:r>
              <a:rPr lang="en-US" altLang="en-US" sz="3200" b="1" i="1" dirty="0">
                <a:solidFill>
                  <a:srgbClr val="0070C0"/>
                </a:solidFill>
                <a:effectLst>
                  <a:outerShdw blurRad="38100" dist="38100" dir="2700000" algn="tl">
                    <a:srgbClr val="000000">
                      <a:alpha val="43137"/>
                    </a:srgbClr>
                  </a:outerShdw>
                </a:effectLst>
                <a:latin typeface="Times New Roman" panose="02020603050405020304" pitchFamily="18" charset="0"/>
              </a:rPr>
              <a:t>   </a:t>
            </a:r>
            <a:r>
              <a:rPr lang="en-US"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altLang="en-US" sz="3200" b="1" i="1" dirty="0" err="1">
                <a:solidFill>
                  <a:srgbClr val="C00000"/>
                </a:solidFill>
                <a:effectLst>
                  <a:outerShdw blurRad="38100" dist="38100" dir="2700000" algn="tl">
                    <a:srgbClr val="000000">
                      <a:alpha val="43137"/>
                    </a:srgbClr>
                  </a:outerShdw>
                </a:effectLst>
                <a:latin typeface="Times New Roman" panose="02020603050405020304" pitchFamily="18" charset="0"/>
              </a:rPr>
              <a:t>Luận</a:t>
            </a:r>
            <a:r>
              <a:rPr lang="en-US"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altLang="en-US" sz="3200" b="1" i="1" dirty="0" err="1">
                <a:solidFill>
                  <a:srgbClr val="C00000"/>
                </a:solidFill>
                <a:effectLst>
                  <a:outerShdw blurRad="38100" dist="38100" dir="2700000" algn="tl">
                    <a:srgbClr val="000000">
                      <a:alpha val="43137"/>
                    </a:srgbClr>
                  </a:outerShdw>
                </a:effectLst>
                <a:latin typeface="Times New Roman" panose="02020603050405020304" pitchFamily="18" charset="0"/>
              </a:rPr>
              <a:t>điểm</a:t>
            </a:r>
            <a:r>
              <a:rPr lang="en-US"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rPr>
              <a:t> 1</a:t>
            </a:r>
            <a:r>
              <a:rPr kumimoji="0" lang="en-US" altLang="en-US" sz="3200" b="0"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Yêu</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đời</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yêu</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nghề</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có</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tinh</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thần</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trách</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nhiệm</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cao</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với</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công</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việc</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a:t>
            </a:r>
          </a:p>
          <a:p>
            <a:pPr lvl="0" algn="just" eaLnBrk="0" fontAlgn="base" hangingPunct="0">
              <a:spcBef>
                <a:spcPct val="0"/>
              </a:spcBef>
              <a:spcAft>
                <a:spcPct val="0"/>
              </a:spcAft>
            </a:pPr>
            <a:r>
              <a:rPr lang="en-US" altLang="en-US" sz="3200" b="1" i="1" dirty="0">
                <a:solidFill>
                  <a:srgbClr val="0070C0"/>
                </a:solidFill>
                <a:effectLst>
                  <a:outerShdw blurRad="38100" dist="38100" dir="2700000" algn="tl">
                    <a:srgbClr val="000000">
                      <a:alpha val="43137"/>
                    </a:srgbClr>
                  </a:outerShdw>
                </a:effectLst>
                <a:latin typeface="Times New Roman" panose="02020603050405020304" pitchFamily="18" charset="0"/>
              </a:rPr>
              <a:t>   </a:t>
            </a:r>
            <a:r>
              <a:rPr lang="en-US"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altLang="en-US" sz="3200" b="1" i="1" dirty="0" err="1">
                <a:solidFill>
                  <a:srgbClr val="C00000"/>
                </a:solidFill>
                <a:effectLst>
                  <a:outerShdw blurRad="38100" dist="38100" dir="2700000" algn="tl">
                    <a:srgbClr val="000000">
                      <a:alpha val="43137"/>
                    </a:srgbClr>
                  </a:outerShdw>
                </a:effectLst>
                <a:latin typeface="Times New Roman" panose="02020603050405020304" pitchFamily="18" charset="0"/>
              </a:rPr>
              <a:t>Luận</a:t>
            </a:r>
            <a:r>
              <a:rPr lang="en-US"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altLang="en-US" sz="3200" b="1" i="1" dirty="0" err="1">
                <a:solidFill>
                  <a:srgbClr val="C00000"/>
                </a:solidFill>
                <a:effectLst>
                  <a:outerShdw blurRad="38100" dist="38100" dir="2700000" algn="tl">
                    <a:srgbClr val="000000">
                      <a:alpha val="43137"/>
                    </a:srgbClr>
                  </a:outerShdw>
                </a:effectLst>
                <a:latin typeface="Times New Roman" panose="02020603050405020304" pitchFamily="18" charset="0"/>
              </a:rPr>
              <a:t>điểm</a:t>
            </a:r>
            <a:r>
              <a:rPr lang="en-US"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rPr>
              <a:t> 2</a:t>
            </a:r>
            <a:r>
              <a:rPr kumimoji="0" lang="en-US" altLang="en-US" sz="3200" b="0"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Hiếu</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khách</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quan</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tâm</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đến</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người</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khác</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a:t>
            </a:r>
          </a:p>
          <a:p>
            <a:pPr lvl="0" eaLnBrk="0" fontAlgn="base" hangingPunct="0">
              <a:spcBef>
                <a:spcPct val="0"/>
              </a:spcBef>
              <a:spcAft>
                <a:spcPct val="0"/>
              </a:spcAft>
            </a:pPr>
            <a:r>
              <a:rPr lang="en-US"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rPr>
              <a:t>   - </a:t>
            </a:r>
            <a:r>
              <a:rPr lang="en-US" altLang="en-US" sz="3200" b="1" i="1" dirty="0" err="1">
                <a:solidFill>
                  <a:srgbClr val="C00000"/>
                </a:solidFill>
                <a:effectLst>
                  <a:outerShdw blurRad="38100" dist="38100" dir="2700000" algn="tl">
                    <a:srgbClr val="000000">
                      <a:alpha val="43137"/>
                    </a:srgbClr>
                  </a:outerShdw>
                </a:effectLst>
                <a:latin typeface="Times New Roman" panose="02020603050405020304" pitchFamily="18" charset="0"/>
              </a:rPr>
              <a:t>Luận</a:t>
            </a:r>
            <a:r>
              <a:rPr lang="en-US"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altLang="en-US" sz="3200" b="1" i="1" dirty="0" err="1">
                <a:solidFill>
                  <a:srgbClr val="C00000"/>
                </a:solidFill>
                <a:effectLst>
                  <a:outerShdw blurRad="38100" dist="38100" dir="2700000" algn="tl">
                    <a:srgbClr val="000000">
                      <a:alpha val="43137"/>
                    </a:srgbClr>
                  </a:outerShdw>
                </a:effectLst>
                <a:latin typeface="Times New Roman" panose="02020603050405020304" pitchFamily="18" charset="0"/>
              </a:rPr>
              <a:t>điểm</a:t>
            </a:r>
            <a:r>
              <a:rPr lang="en-US"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3</a:t>
            </a:r>
            <a:r>
              <a:rPr kumimoji="0" lang="en-US" altLang="en-US" sz="3200" b="0"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Khiêm</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 </a:t>
            </a:r>
            <a:r>
              <a:rPr kumimoji="0" lang="en-US" altLang="en-US" sz="3200" b="1" i="1"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anose="02020603050405020304" pitchFamily="18" charset="0"/>
              </a:rPr>
              <a:t>tốn</a:t>
            </a:r>
            <a:r>
              <a:rPr kumimoji="0" lang="en-US" altLang="en-US" sz="3200" b="1" i="1" u="none" strike="noStrike" cap="none" normalizeH="0" baseline="0" dirty="0">
                <a:ln>
                  <a:noFill/>
                </a:ln>
                <a:solidFill>
                  <a:srgbClr val="C00000"/>
                </a:solidFill>
                <a:effectLst>
                  <a:outerShdw blurRad="38100" dist="38100" dir="2700000" algn="tl">
                    <a:srgbClr val="000000">
                      <a:alpha val="43137"/>
                    </a:srgbClr>
                  </a:outerShdw>
                </a:effectLst>
                <a:latin typeface="Times New Roman" panose="02020603050405020304" pitchFamily="18" charset="0"/>
              </a:rPr>
              <a:t>.</a:t>
            </a:r>
            <a:endParaRPr kumimoji="0" lang="en-US" altLang="en-US" sz="3200" b="0" i="0" u="none" strike="noStrike" cap="none" normalizeH="0" baseline="0" dirty="0">
              <a:ln>
                <a:noFill/>
              </a:ln>
              <a:solidFill>
                <a:srgbClr val="C00000"/>
              </a:solidFill>
              <a:effectLst>
                <a:outerShdw blurRad="38100" dist="38100" dir="2700000" algn="tl">
                  <a:srgbClr val="000000">
                    <a:alpha val="43137"/>
                  </a:srgbClr>
                </a:outerShdw>
              </a:effectLst>
              <a:latin typeface="Arial" panose="020B0604020202020204" pitchFamily="34" charset="0"/>
            </a:endParaRPr>
          </a:p>
        </p:txBody>
      </p:sp>
      <p:sp>
        <p:nvSpPr>
          <p:cNvPr id="6" name="Oval Callout 5"/>
          <p:cNvSpPr/>
          <p:nvPr/>
        </p:nvSpPr>
        <p:spPr>
          <a:xfrm>
            <a:off x="5242944" y="1418659"/>
            <a:ext cx="5543007" cy="3095897"/>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800" b="1" i="1" dirty="0" err="1">
                <a:solidFill>
                  <a:schemeClr val="accent6">
                    <a:lumMod val="75000"/>
                  </a:schemeClr>
                </a:solidFill>
                <a:latin typeface="Times New Roman" panose="02020603050405020304" pitchFamily="18" charset="0"/>
              </a:rPr>
              <a:t>Nhận</a:t>
            </a:r>
            <a:r>
              <a:rPr lang="en-US" altLang="en-US" sz="4800" b="1" i="1" dirty="0">
                <a:solidFill>
                  <a:schemeClr val="accent6">
                    <a:lumMod val="75000"/>
                  </a:schemeClr>
                </a:solidFill>
                <a:latin typeface="Times New Roman" panose="02020603050405020304" pitchFamily="18" charset="0"/>
              </a:rPr>
              <a:t> </a:t>
            </a:r>
            <a:r>
              <a:rPr lang="en-US" altLang="en-US" sz="4800" b="1" i="1" dirty="0" err="1">
                <a:solidFill>
                  <a:schemeClr val="accent6">
                    <a:lumMod val="75000"/>
                  </a:schemeClr>
                </a:solidFill>
                <a:latin typeface="Times New Roman" panose="02020603050405020304" pitchFamily="18" charset="0"/>
              </a:rPr>
              <a:t>xét</a:t>
            </a:r>
            <a:r>
              <a:rPr lang="en-US" altLang="en-US" sz="4800" b="1" i="1" dirty="0">
                <a:solidFill>
                  <a:schemeClr val="accent6">
                    <a:lumMod val="75000"/>
                  </a:schemeClr>
                </a:solidFill>
                <a:latin typeface="Times New Roman" panose="02020603050405020304" pitchFamily="18" charset="0"/>
              </a:rPr>
              <a:t> về bố </a:t>
            </a:r>
            <a:r>
              <a:rPr lang="en-US" altLang="en-US" sz="4800" b="1" i="1" dirty="0" err="1">
                <a:solidFill>
                  <a:schemeClr val="accent6">
                    <a:lumMod val="75000"/>
                  </a:schemeClr>
                </a:solidFill>
                <a:latin typeface="Times New Roman" panose="02020603050405020304" pitchFamily="18" charset="0"/>
              </a:rPr>
              <a:t>cục</a:t>
            </a:r>
            <a:r>
              <a:rPr lang="en-US" altLang="en-US" sz="4800" b="1" i="1" dirty="0">
                <a:solidFill>
                  <a:schemeClr val="accent6">
                    <a:lumMod val="75000"/>
                  </a:schemeClr>
                </a:solidFill>
                <a:latin typeface="Times New Roman" panose="02020603050405020304" pitchFamily="18" charset="0"/>
              </a:rPr>
              <a:t>?</a:t>
            </a:r>
          </a:p>
        </p:txBody>
      </p:sp>
    </p:spTree>
    <p:extLst>
      <p:ext uri="{BB962C8B-B14F-4D97-AF65-F5344CB8AC3E}">
        <p14:creationId xmlns:p14="http://schemas.microsoft.com/office/powerpoint/2010/main" val="27346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1282"/>
                                        </p:tgtEl>
                                        <p:attrNameLst>
                                          <p:attrName>style.visibility</p:attrName>
                                        </p:attrNameLst>
                                      </p:cBhvr>
                                      <p:to>
                                        <p:strVal val="visible"/>
                                      </p:to>
                                    </p:set>
                                    <p:animEffect transition="in" filter="barn(inVertical)">
                                      <p:cBhvr>
                                        <p:cTn id="7" dur="500"/>
                                        <p:tgtEl>
                                          <p:spTgt spid="9128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82" grpId="0"/>
      <p:bldP spid="3" grpId="0"/>
      <p:bldP spid="4" grpId="0"/>
      <p:bldP spid="5" grpId="0"/>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6BDC15-8D4F-49E0-BA96-13904C450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020C2A8C-B82D-4F18-BF6F-F038EAA2B13C}"/>
              </a:ext>
            </a:extLst>
          </p:cNvPr>
          <p:cNvSpPr txBox="1"/>
          <p:nvPr/>
        </p:nvSpPr>
        <p:spPr>
          <a:xfrm>
            <a:off x="117566" y="209712"/>
            <a:ext cx="11704320" cy="584775"/>
          </a:xfrm>
          <a:prstGeom prst="rect">
            <a:avLst/>
          </a:prstGeom>
          <a:noFill/>
        </p:spPr>
        <p:txBody>
          <a:bodyPr wrap="square" rtlCol="0">
            <a:spAutoFit/>
          </a:bodyPr>
          <a:lstStyle/>
          <a:p>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phẩm</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truyện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hoặc</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E1D51580-8A78-4CD6-AB3F-0A6C934C46B9}"/>
              </a:ext>
            </a:extLst>
          </p:cNvPr>
          <p:cNvSpPr txBox="1"/>
          <p:nvPr/>
        </p:nvSpPr>
        <p:spPr>
          <a:xfrm>
            <a:off x="253218" y="990131"/>
            <a:ext cx="7272997" cy="523220"/>
          </a:xfrm>
          <a:prstGeom prst="rect">
            <a:avLst/>
          </a:prstGeom>
          <a:noFill/>
        </p:spPr>
        <p:txBody>
          <a:bodyPr wrap="square" rtlCol="0">
            <a:spAutoFit/>
          </a:bodyPr>
          <a:lstStyle/>
          <a:p>
            <a:r>
              <a:rPr lang="vi-VN" sz="2800" b="1" i="1" dirty="0">
                <a:solidFill>
                  <a:srgbClr val="0000CC"/>
                </a:solidFill>
                <a:latin typeface="+mj-lt"/>
              </a:rPr>
              <a:t>1. Ngữ liệu/ SGK trang 61,62,63</a:t>
            </a:r>
            <a:endParaRPr lang="en-US" sz="2800" b="1" i="1" dirty="0">
              <a:solidFill>
                <a:srgbClr val="0000CC"/>
              </a:solidFill>
              <a:latin typeface="+mj-lt"/>
            </a:endParaRPr>
          </a:p>
        </p:txBody>
      </p:sp>
      <p:sp>
        <p:nvSpPr>
          <p:cNvPr id="7" name="TextBox 6">
            <a:extLst>
              <a:ext uri="{FF2B5EF4-FFF2-40B4-BE49-F238E27FC236}">
                <a16:creationId xmlns:a16="http://schemas.microsoft.com/office/drawing/2014/main" xmlns="" id="{0A39980B-E86B-4366-8CF4-6219BDD6F429}"/>
              </a:ext>
            </a:extLst>
          </p:cNvPr>
          <p:cNvSpPr txBox="1"/>
          <p:nvPr/>
        </p:nvSpPr>
        <p:spPr>
          <a:xfrm>
            <a:off x="253217" y="1513351"/>
            <a:ext cx="7272997" cy="523220"/>
          </a:xfrm>
          <a:prstGeom prst="rect">
            <a:avLst/>
          </a:prstGeom>
          <a:noFill/>
        </p:spPr>
        <p:txBody>
          <a:bodyPr wrap="square" rtlCol="0">
            <a:spAutoFit/>
          </a:bodyPr>
          <a:lstStyle/>
          <a:p>
            <a:r>
              <a:rPr lang="vi-VN" sz="2800" b="1" i="1" dirty="0">
                <a:solidFill>
                  <a:srgbClr val="0000CC"/>
                </a:solidFill>
                <a:latin typeface="+mj-lt"/>
              </a:rPr>
              <a:t>2. Nhận xét:</a:t>
            </a:r>
            <a:endParaRPr lang="en-US" sz="2800" b="1" i="1" dirty="0">
              <a:solidFill>
                <a:srgbClr val="0000CC"/>
              </a:solidFill>
              <a:latin typeface="+mj-lt"/>
            </a:endParaRPr>
          </a:p>
        </p:txBody>
      </p:sp>
      <p:sp>
        <p:nvSpPr>
          <p:cNvPr id="6" name="TextBox 5">
            <a:extLst>
              <a:ext uri="{FF2B5EF4-FFF2-40B4-BE49-F238E27FC236}">
                <a16:creationId xmlns:a16="http://schemas.microsoft.com/office/drawing/2014/main" xmlns="" id="{B6A2F85E-03D1-455D-B8DB-8BB25518C62D}"/>
              </a:ext>
            </a:extLst>
          </p:cNvPr>
          <p:cNvSpPr txBox="1"/>
          <p:nvPr/>
        </p:nvSpPr>
        <p:spPr>
          <a:xfrm>
            <a:off x="448156" y="1933878"/>
            <a:ext cx="11043140" cy="954107"/>
          </a:xfrm>
          <a:prstGeom prst="rect">
            <a:avLst/>
          </a:prstGeom>
          <a:noFill/>
        </p:spPr>
        <p:txBody>
          <a:bodyPr wrap="square" rtlCol="0">
            <a:spAutoFit/>
          </a:bodyPr>
          <a:lstStyle/>
          <a:p>
            <a:r>
              <a:rPr lang="vi-VN" sz="2800" dirty="0">
                <a:latin typeface="+mj-lt"/>
              </a:rPr>
              <a:t>- Vấn đề nghị luận: Những phẩm chất tốt đẹp của nhân vật anh thanh niên trong tác phẩm “Lặng lẽ Sa Pa của Nguyễn Thành Long.</a:t>
            </a:r>
            <a:endParaRPr lang="en-US" sz="2800" dirty="0">
              <a:latin typeface="+mj-lt"/>
            </a:endParaRPr>
          </a:p>
        </p:txBody>
      </p:sp>
      <p:sp>
        <p:nvSpPr>
          <p:cNvPr id="8" name="Rectangle 7">
            <a:extLst>
              <a:ext uri="{FF2B5EF4-FFF2-40B4-BE49-F238E27FC236}">
                <a16:creationId xmlns:a16="http://schemas.microsoft.com/office/drawing/2014/main" xmlns="" id="{B7BAF458-CC96-4732-A149-FC9CD1545F62}"/>
              </a:ext>
            </a:extLst>
          </p:cNvPr>
          <p:cNvSpPr/>
          <p:nvPr/>
        </p:nvSpPr>
        <p:spPr>
          <a:xfrm>
            <a:off x="117566" y="2580154"/>
            <a:ext cx="11206926" cy="1138773"/>
          </a:xfrm>
          <a:prstGeom prst="rect">
            <a:avLst/>
          </a:prstGeom>
        </p:spPr>
        <p:txBody>
          <a:bodyPr wrap="square">
            <a:spAutoFit/>
          </a:bodyPr>
          <a:lstStyle/>
          <a:p>
            <a:pPr algn="just"/>
            <a:r>
              <a:rPr lang="vi-VN" altLang="en-US" sz="4400" b="1" i="1" dirty="0">
                <a:solidFill>
                  <a:srgbClr val="002060"/>
                </a:solidFill>
                <a:latin typeface="Times New Roman" panose="02020603050405020304" pitchFamily="18" charset="0"/>
              </a:rPr>
              <a:t> </a:t>
            </a:r>
            <a:r>
              <a:rPr lang="vi-VN" altLang="en-US" sz="2400" b="1" i="1" dirty="0">
                <a:solidFill>
                  <a:srgbClr val="002060"/>
                </a:solidFill>
                <a:latin typeface="Times New Roman" panose="02020603050405020304" pitchFamily="18" charset="0"/>
              </a:rPr>
              <a:t>=&gt; </a:t>
            </a:r>
            <a:r>
              <a:rPr lang="en-US" altLang="en-US" sz="2400" b="1" i="1" dirty="0" err="1">
                <a:solidFill>
                  <a:srgbClr val="0000CC"/>
                </a:solidFill>
                <a:latin typeface="Times New Roman" panose="02020603050405020304" pitchFamily="18" charset="0"/>
              </a:rPr>
              <a:t>Nghị</a:t>
            </a:r>
            <a:r>
              <a:rPr lang="en-US" altLang="en-US" sz="2400" b="1" i="1" dirty="0">
                <a:solidFill>
                  <a:srgbClr val="0000CC"/>
                </a:solidFill>
                <a:latin typeface="Times New Roman" panose="02020603050405020304" pitchFamily="18" charset="0"/>
              </a:rPr>
              <a:t> luận về tác phẩm truyện (hoặc đoạn trích) là trình bày những nhận xét, đánh giá của mình về nhân vật, sự kiện, chủ đề hay nghệ thuật của một tác phẩm cụ thể.</a:t>
            </a:r>
          </a:p>
        </p:txBody>
      </p:sp>
      <p:sp>
        <p:nvSpPr>
          <p:cNvPr id="2" name="TextBox 1">
            <a:extLst>
              <a:ext uri="{FF2B5EF4-FFF2-40B4-BE49-F238E27FC236}">
                <a16:creationId xmlns:a16="http://schemas.microsoft.com/office/drawing/2014/main" xmlns="" id="{D8D68769-1419-4927-A46A-16B14099129D}"/>
              </a:ext>
            </a:extLst>
          </p:cNvPr>
          <p:cNvSpPr txBox="1"/>
          <p:nvPr/>
        </p:nvSpPr>
        <p:spPr>
          <a:xfrm>
            <a:off x="253217" y="3672691"/>
            <a:ext cx="11206926" cy="523220"/>
          </a:xfrm>
          <a:prstGeom prst="rect">
            <a:avLst/>
          </a:prstGeom>
          <a:noFill/>
        </p:spPr>
        <p:txBody>
          <a:bodyPr wrap="square" rtlCol="0">
            <a:spAutoFit/>
          </a:bodyPr>
          <a:lstStyle/>
          <a:p>
            <a:r>
              <a:rPr lang="vi-VN" sz="2800" dirty="0">
                <a:latin typeface="+mj-lt"/>
              </a:rPr>
              <a:t>- Các luận cứ cần xác đáng, làm sáng tỏ vấn đề</a:t>
            </a:r>
            <a:endParaRPr lang="en-US" sz="2800" dirty="0">
              <a:latin typeface="+mj-lt"/>
            </a:endParaRPr>
          </a:p>
        </p:txBody>
      </p:sp>
      <p:sp>
        <p:nvSpPr>
          <p:cNvPr id="9" name="TextBox 8">
            <a:extLst>
              <a:ext uri="{FF2B5EF4-FFF2-40B4-BE49-F238E27FC236}">
                <a16:creationId xmlns:a16="http://schemas.microsoft.com/office/drawing/2014/main" xmlns="" id="{CEBA054D-5BDD-4755-99BE-F36B0BD6D147}"/>
              </a:ext>
            </a:extLst>
          </p:cNvPr>
          <p:cNvSpPr txBox="1"/>
          <p:nvPr/>
        </p:nvSpPr>
        <p:spPr>
          <a:xfrm>
            <a:off x="253217" y="4231999"/>
            <a:ext cx="11206926" cy="1815882"/>
          </a:xfrm>
          <a:prstGeom prst="rect">
            <a:avLst/>
          </a:prstGeom>
          <a:noFill/>
        </p:spPr>
        <p:txBody>
          <a:bodyPr wrap="square" rtlCol="0">
            <a:spAutoFit/>
          </a:bodyPr>
          <a:lstStyle/>
          <a:p>
            <a:pPr marL="457200" indent="-457200">
              <a:buFontTx/>
              <a:buChar char="-"/>
            </a:pPr>
            <a:r>
              <a:rPr lang="vi-VN" sz="2800" dirty="0">
                <a:latin typeface="+mj-lt"/>
              </a:rPr>
              <a:t>Bố cục: 3 phần</a:t>
            </a:r>
          </a:p>
          <a:p>
            <a:r>
              <a:rPr lang="vi-VN" sz="2800" dirty="0">
                <a:latin typeface="+mj-lt"/>
              </a:rPr>
              <a:t>+MB: nêu vấn đề</a:t>
            </a:r>
          </a:p>
          <a:p>
            <a:r>
              <a:rPr lang="vi-VN" sz="2800" dirty="0">
                <a:latin typeface="+mj-lt"/>
              </a:rPr>
              <a:t>+TB: Nhận xét, đánh giá, phân tích, chứng minh,...làm sáng tỏ vấn đề</a:t>
            </a:r>
          </a:p>
          <a:p>
            <a:r>
              <a:rPr lang="vi-VN" sz="2800" dirty="0">
                <a:latin typeface="+mj-lt"/>
              </a:rPr>
              <a:t>+KB: Khẳng định vấn đề</a:t>
            </a:r>
            <a:endParaRPr lang="en-US" sz="2800" dirty="0">
              <a:latin typeface="+mj-lt"/>
            </a:endParaRPr>
          </a:p>
        </p:txBody>
      </p:sp>
      <p:sp>
        <p:nvSpPr>
          <p:cNvPr id="10" name="TextBox 9">
            <a:extLst>
              <a:ext uri="{FF2B5EF4-FFF2-40B4-BE49-F238E27FC236}">
                <a16:creationId xmlns:a16="http://schemas.microsoft.com/office/drawing/2014/main" xmlns="" id="{9FAA40D7-BC6F-4502-B0D9-0A2726675F15}"/>
              </a:ext>
            </a:extLst>
          </p:cNvPr>
          <p:cNvSpPr txBox="1"/>
          <p:nvPr/>
        </p:nvSpPr>
        <p:spPr>
          <a:xfrm>
            <a:off x="253217" y="6083969"/>
            <a:ext cx="7272997" cy="523220"/>
          </a:xfrm>
          <a:prstGeom prst="rect">
            <a:avLst/>
          </a:prstGeom>
          <a:noFill/>
        </p:spPr>
        <p:txBody>
          <a:bodyPr wrap="square" rtlCol="0">
            <a:spAutoFit/>
          </a:bodyPr>
          <a:lstStyle/>
          <a:p>
            <a:r>
              <a:rPr lang="vi-VN" sz="2800" b="1" i="1" dirty="0">
                <a:solidFill>
                  <a:srgbClr val="0000CC"/>
                </a:solidFill>
                <a:latin typeface="+mj-lt"/>
              </a:rPr>
              <a:t>3. Ghi nhớ/ SGK</a:t>
            </a:r>
            <a:endParaRPr lang="en-US" sz="2800" b="1" i="1" dirty="0">
              <a:solidFill>
                <a:srgbClr val="0000CC"/>
              </a:solidFill>
              <a:latin typeface="+mj-lt"/>
            </a:endParaRPr>
          </a:p>
        </p:txBody>
      </p:sp>
    </p:spTree>
    <p:extLst>
      <p:ext uri="{BB962C8B-B14F-4D97-AF65-F5344CB8AC3E}">
        <p14:creationId xmlns:p14="http://schemas.microsoft.com/office/powerpoint/2010/main" val="13661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692" y="-5070"/>
            <a:ext cx="3879668" cy="769441"/>
          </a:xfrm>
          <a:prstGeom prst="rect">
            <a:avLst/>
          </a:prstGeom>
          <a:noFill/>
        </p:spPr>
        <p:txBody>
          <a:bodyPr wrap="square" rtlCol="0">
            <a:spAutoFit/>
          </a:bodyPr>
          <a:lstStyle/>
          <a:p>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Luyện tập:</a:t>
            </a:r>
          </a:p>
        </p:txBody>
      </p:sp>
      <p:sp>
        <p:nvSpPr>
          <p:cNvPr id="3" name="TextBox 4"/>
          <p:cNvSpPr txBox="1">
            <a:spLocks noChangeArrowheads="1"/>
          </p:cNvSpPr>
          <p:nvPr/>
        </p:nvSpPr>
        <p:spPr bwMode="auto">
          <a:xfrm>
            <a:off x="274320" y="665796"/>
            <a:ext cx="1182188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just" eaLnBrk="0" fontAlgn="base" hangingPunct="0">
              <a:spcBef>
                <a:spcPct val="0"/>
              </a:spcBef>
              <a:spcAft>
                <a:spcPct val="0"/>
              </a:spcAft>
            </a:pP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Vấn đề nghị luận</a:t>
            </a:r>
            <a:r>
              <a:rPr kumimoji="0" lang="en-US" altLang="en-US" sz="3600" b="1"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kumimoji="0" lang="en-US" altLang="en-US" sz="3600" b="0"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endParaRPr kumimoji="0" lang="en-US" altLang="en-US" sz="3600" b="0"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kumimoji="0" lang="en-US" altLang="en-US" sz="3600" b="1" i="0"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n-US" altLang="en-US" sz="3600" b="1" i="0" u="none" strike="noStrike" cap="none" normalizeH="0" baseline="0" dirty="0">
                <a:ln>
                  <a:noFill/>
                </a:ln>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ý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kiến</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1313" lvl="0" indent="-341313" algn="just" eaLnBrk="0" fontAlgn="base" hangingPunct="0">
              <a:spcBef>
                <a:spcPct val="0"/>
              </a:spcBef>
              <a:spcAft>
                <a:spcPct val="0"/>
              </a:spcAft>
            </a:pP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rPr>
              <a:t>      -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rPr>
              <a:t>Tình</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rPr>
              <a:t>thế</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rPr>
              <a:t>của</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rPr>
              <a:t>lão</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rPr>
              <a:t>Hạc</a:t>
            </a:r>
            <a:r>
              <a:rPr lang="en-US" altLang="en-US" sz="3600" dirty="0">
                <a:effectLst>
                  <a:outerShdw blurRad="38100" dist="38100" dir="2700000" algn="tl">
                    <a:srgbClr val="000000">
                      <a:alpha val="43137"/>
                    </a:srgbClr>
                  </a:outerShdw>
                </a:effectLst>
                <a:latin typeface="Times New Roman" panose="02020603050405020304" pitchFamily="18" charset="0"/>
              </a:rPr>
              <a:t>: </a:t>
            </a:r>
            <a:r>
              <a:rPr lang="en-US" altLang="en-US" sz="3600" b="1" dirty="0" err="1">
                <a:effectLst>
                  <a:outerShdw blurRad="38100" dist="38100" dir="2700000" algn="tl">
                    <a:srgbClr val="000000">
                      <a:alpha val="43137"/>
                    </a:srgbClr>
                  </a:outerShdw>
                </a:effectLst>
                <a:latin typeface="Times New Roman" panose="02020603050405020304" pitchFamily="18" charset="0"/>
              </a:rPr>
              <a:t>chọn</a:t>
            </a:r>
            <a:r>
              <a:rPr lang="en-US" altLang="en-US" sz="3600" b="1" dirty="0">
                <a:effectLst>
                  <a:outerShdw blurRad="38100" dist="38100" dir="2700000" algn="tl">
                    <a:srgbClr val="000000">
                      <a:alpha val="43137"/>
                    </a:srgbClr>
                  </a:outerShdw>
                </a:effectLst>
                <a:latin typeface="Times New Roman" panose="02020603050405020304" pitchFamily="18" charset="0"/>
              </a:rPr>
              <a:t> </a:t>
            </a:r>
            <a:r>
              <a:rPr lang="en-US" altLang="en-US" sz="3600" b="1" dirty="0" err="1">
                <a:effectLst>
                  <a:outerShdw blurRad="38100" dist="38100" dir="2700000" algn="tl">
                    <a:srgbClr val="000000">
                      <a:alpha val="43137"/>
                    </a:srgbClr>
                  </a:outerShdw>
                </a:effectLst>
                <a:latin typeface="Times New Roman" panose="02020603050405020304" pitchFamily="18" charset="0"/>
              </a:rPr>
              <a:t>sống</a:t>
            </a:r>
            <a:r>
              <a:rPr lang="en-US" altLang="en-US" sz="3600" b="1" dirty="0">
                <a:effectLst>
                  <a:outerShdw blurRad="38100" dist="38100" dir="2700000" algn="tl">
                    <a:srgbClr val="000000">
                      <a:alpha val="43137"/>
                    </a:srgbClr>
                  </a:outerShdw>
                </a:effectLst>
                <a:latin typeface="Times New Roman" panose="02020603050405020304" pitchFamily="18" charset="0"/>
              </a:rPr>
              <a:t> hay </a:t>
            </a:r>
            <a:r>
              <a:rPr lang="en-US" altLang="en-US" sz="3600" b="1" dirty="0" err="1">
                <a:effectLst>
                  <a:outerShdw blurRad="38100" dist="38100" dir="2700000" algn="tl">
                    <a:srgbClr val="000000">
                      <a:alpha val="43137"/>
                    </a:srgbClr>
                  </a:outerShdw>
                </a:effectLst>
                <a:latin typeface="Times New Roman" panose="02020603050405020304" pitchFamily="18" charset="0"/>
              </a:rPr>
              <a:t>chết</a:t>
            </a:r>
            <a:endParaRPr lang="en-US" altLang="en-US" sz="3600" b="1" dirty="0">
              <a:effectLst>
                <a:outerShdw blurRad="38100" dist="38100" dir="2700000" algn="tl">
                  <a:srgbClr val="000000">
                    <a:alpha val="43137"/>
                  </a:srgbClr>
                </a:outerShdw>
              </a:effectLst>
              <a:latin typeface="Times New Roman" panose="02020603050405020304" pitchFamily="18" charset="0"/>
            </a:endParaRPr>
          </a:p>
          <a:p>
            <a:pPr marL="341313" lvl="0" indent="-341313" algn="just" eaLnBrk="0" fontAlgn="base" hangingPunct="0">
              <a:spcBef>
                <a:spcPct val="0"/>
              </a:spcBef>
              <a:spcAft>
                <a:spcPct val="0"/>
              </a:spcAft>
            </a:pP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rPr>
              <a:t>      -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rPr>
              <a:t>Lựa</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rPr>
              <a:t>chọn</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rPr>
              <a:t>của</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rPr>
              <a:t>lão</a:t>
            </a: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3600" b="1" dirty="0" err="1">
                <a:solidFill>
                  <a:srgbClr val="0000CC"/>
                </a:solidFill>
                <a:effectLst>
                  <a:outerShdw blurRad="38100" dist="38100" dir="2700000" algn="tl">
                    <a:srgbClr val="000000">
                      <a:alpha val="43137"/>
                    </a:srgbClr>
                  </a:outerShdw>
                </a:effectLst>
                <a:latin typeface="Times New Roman" panose="02020603050405020304" pitchFamily="18" charset="0"/>
              </a:rPr>
              <a:t>Hạc</a:t>
            </a:r>
            <a:r>
              <a:rPr lang="en-US" altLang="en-US" sz="3600" b="1" dirty="0">
                <a:effectLst>
                  <a:outerShdw blurRad="38100" dist="38100" dir="2700000" algn="tl">
                    <a:srgbClr val="000000">
                      <a:alpha val="43137"/>
                    </a:srgbClr>
                  </a:outerShdw>
                </a:effectLst>
                <a:latin typeface="Times New Roman" panose="02020603050405020304" pitchFamily="18" charset="0"/>
              </a:rPr>
              <a:t>: </a:t>
            </a:r>
            <a:r>
              <a:rPr lang="en-US" altLang="en-US" sz="3600" b="1" dirty="0" err="1">
                <a:effectLst>
                  <a:outerShdw blurRad="38100" dist="38100" dir="2700000" algn="tl">
                    <a:srgbClr val="000000">
                      <a:alpha val="43137"/>
                    </a:srgbClr>
                  </a:outerShdw>
                </a:effectLst>
                <a:latin typeface="Times New Roman" panose="02020603050405020304" pitchFamily="18" charset="0"/>
              </a:rPr>
              <a:t>chọn</a:t>
            </a:r>
            <a:r>
              <a:rPr lang="en-US" altLang="en-US" sz="3600" b="1" dirty="0">
                <a:effectLst>
                  <a:outerShdw blurRad="38100" dist="38100" dir="2700000" algn="tl">
                    <a:srgbClr val="000000">
                      <a:alpha val="43137"/>
                    </a:srgbClr>
                  </a:outerShdw>
                </a:effectLst>
                <a:latin typeface="Times New Roman" panose="02020603050405020304" pitchFamily="18" charset="0"/>
              </a:rPr>
              <a:t> </a:t>
            </a:r>
            <a:r>
              <a:rPr lang="en-US" altLang="en-US" sz="3600" b="1" dirty="0" err="1">
                <a:effectLst>
                  <a:outerShdw blurRad="38100" dist="38100" dir="2700000" algn="tl">
                    <a:srgbClr val="000000">
                      <a:alpha val="43137"/>
                    </a:srgbClr>
                  </a:outerShdw>
                </a:effectLst>
                <a:latin typeface="Times New Roman" panose="02020603050405020304" pitchFamily="18" charset="0"/>
              </a:rPr>
              <a:t>cái</a:t>
            </a:r>
            <a:r>
              <a:rPr lang="en-US" altLang="en-US" sz="3600" b="1" dirty="0">
                <a:effectLst>
                  <a:outerShdw blurRad="38100" dist="38100" dir="2700000" algn="tl">
                    <a:srgbClr val="000000">
                      <a:alpha val="43137"/>
                    </a:srgbClr>
                  </a:outerShdw>
                </a:effectLst>
                <a:latin typeface="Times New Roman" panose="02020603050405020304" pitchFamily="18" charset="0"/>
              </a:rPr>
              <a:t> </a:t>
            </a:r>
            <a:r>
              <a:rPr lang="en-US" altLang="en-US" sz="3600" b="1" dirty="0" err="1">
                <a:effectLst>
                  <a:outerShdw blurRad="38100" dist="38100" dir="2700000" algn="tl">
                    <a:srgbClr val="000000">
                      <a:alpha val="43137"/>
                    </a:srgbClr>
                  </a:outerShdw>
                </a:effectLst>
                <a:latin typeface="Times New Roman" panose="02020603050405020304" pitchFamily="18" charset="0"/>
              </a:rPr>
              <a:t>chết</a:t>
            </a:r>
            <a:r>
              <a:rPr lang="en-US" altLang="en-US" sz="3600" b="1" dirty="0">
                <a:effectLst>
                  <a:outerShdw blurRad="38100" dist="38100" dir="2700000" algn="tl">
                    <a:srgbClr val="000000">
                      <a:alpha val="43137"/>
                    </a:srgbClr>
                  </a:outerShdw>
                </a:effectLst>
                <a:latin typeface="Times New Roman" panose="02020603050405020304" pitchFamily="18" charset="0"/>
              </a:rPr>
              <a:t>.</a:t>
            </a:r>
          </a:p>
          <a:p>
            <a:pPr marL="341313" lvl="0" indent="-341313" algn="just" eaLnBrk="0" fontAlgn="base" hangingPunct="0">
              <a:spcBef>
                <a:spcPct val="0"/>
              </a:spcBef>
              <a:spcAft>
                <a:spcPct val="0"/>
              </a:spcAft>
            </a:pPr>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rPr>
              <a:t>      - Nhận xét về sự lựa chọn</a:t>
            </a:r>
            <a:r>
              <a:rPr lang="en-US" altLang="en-US" sz="3600" dirty="0">
                <a:effectLst>
                  <a:outerShdw blurRad="38100" dist="38100" dir="2700000" algn="tl">
                    <a:srgbClr val="000000">
                      <a:alpha val="43137"/>
                    </a:srgbClr>
                  </a:outerShdw>
                </a:effectLst>
                <a:latin typeface="Times New Roman" panose="02020603050405020304" pitchFamily="18" charset="0"/>
              </a:rPr>
              <a:t>: </a:t>
            </a:r>
            <a:r>
              <a:rPr lang="en-US" altLang="en-US" sz="3600" b="1" dirty="0">
                <a:effectLst>
                  <a:outerShdw blurRad="38100" dist="38100" dir="2700000" algn="tl">
                    <a:srgbClr val="000000">
                      <a:alpha val="43137"/>
                    </a:srgbClr>
                  </a:outerShdw>
                </a:effectLst>
                <a:latin typeface="Times New Roman" panose="02020603050405020304" pitchFamily="18" charset="0"/>
              </a:rPr>
              <a:t>chết trong còn hơn sống khổ, chết thảm khốc, chết để bảo toàn nhân cách,…</a:t>
            </a:r>
            <a:endParaRPr kumimoji="0" lang="en-US" altLang="en-US" sz="36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19743" y="5258890"/>
            <a:ext cx="11952513" cy="1323439"/>
          </a:xfrm>
          <a:prstGeom prst="rect">
            <a:avLst/>
          </a:prstGeom>
        </p:spPr>
        <p:txBody>
          <a:bodyPr wrap="square">
            <a:spAutoFit/>
          </a:bodyPr>
          <a:lstStyle/>
          <a:p>
            <a:pPr lvl="0" algn="just"/>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  3. </a:t>
            </a:r>
            <a:r>
              <a:rPr lang="en-US" altLang="en-US" sz="4000" b="1" dirty="0" err="1">
                <a:solidFill>
                  <a:srgbClr val="0000CC"/>
                </a:solidFill>
                <a:effectLst>
                  <a:outerShdw blurRad="38100" dist="38100" dir="2700000" algn="tl">
                    <a:srgbClr val="000000">
                      <a:alpha val="43137"/>
                    </a:srgbClr>
                  </a:outerShdw>
                </a:effectLst>
                <a:latin typeface="Times New Roman" panose="02020603050405020304" pitchFamily="18" charset="0"/>
              </a:rPr>
              <a:t>Phẩm</a:t>
            </a:r>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rgbClr val="0000CC"/>
                </a:solidFill>
                <a:effectLst>
                  <a:outerShdw blurRad="38100" dist="38100" dir="2700000" algn="tl">
                    <a:srgbClr val="000000">
                      <a:alpha val="43137"/>
                    </a:srgbClr>
                  </a:outerShdw>
                </a:effectLst>
                <a:latin typeface="Times New Roman" panose="02020603050405020304" pitchFamily="18" charset="0"/>
              </a:rPr>
              <a:t>chất</a:t>
            </a:r>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rgbClr val="0000CC"/>
                </a:solidFill>
                <a:effectLst>
                  <a:outerShdw blurRad="38100" dist="38100" dir="2700000" algn="tl">
                    <a:srgbClr val="000000">
                      <a:alpha val="43137"/>
                    </a:srgbClr>
                  </a:outerShdw>
                </a:effectLst>
                <a:latin typeface="Times New Roman" panose="02020603050405020304" pitchFamily="18" charset="0"/>
              </a:rPr>
              <a:t>của</a:t>
            </a:r>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rgbClr val="0000CC"/>
                </a:solidFill>
                <a:effectLst>
                  <a:outerShdw blurRad="38100" dist="38100" dir="2700000" algn="tl">
                    <a:srgbClr val="000000">
                      <a:alpha val="43137"/>
                    </a:srgbClr>
                  </a:outerShdw>
                </a:effectLst>
                <a:latin typeface="Times New Roman" panose="02020603050405020304" pitchFamily="18" charset="0"/>
              </a:rPr>
              <a:t>Lão</a:t>
            </a:r>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rgbClr val="0000CC"/>
                </a:solidFill>
                <a:effectLst>
                  <a:outerShdw blurRad="38100" dist="38100" dir="2700000" algn="tl">
                    <a:srgbClr val="000000">
                      <a:alpha val="43137"/>
                    </a:srgbClr>
                  </a:outerShdw>
                </a:effectLst>
                <a:latin typeface="Times New Roman" panose="02020603050405020304" pitchFamily="18" charset="0"/>
              </a:rPr>
              <a:t>Hạc</a:t>
            </a:r>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rgbClr val="0000CC"/>
                </a:solidFill>
                <a:effectLst>
                  <a:outerShdw blurRad="38100" dist="38100" dir="2700000" algn="tl">
                    <a:srgbClr val="000000">
                      <a:alpha val="43137"/>
                    </a:srgbClr>
                  </a:outerShdw>
                </a:effectLst>
                <a:latin typeface="Times New Roman" panose="02020603050405020304" pitchFamily="18" charset="0"/>
              </a:rPr>
              <a:t>yêu</a:t>
            </a:r>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rgbClr val="0000CC"/>
                </a:solidFill>
                <a:effectLst>
                  <a:outerShdw blurRad="38100" dist="38100" dir="2700000" algn="tl">
                    <a:srgbClr val="000000">
                      <a:alpha val="43137"/>
                    </a:srgbClr>
                  </a:outerShdw>
                </a:effectLst>
                <a:latin typeface="Times New Roman" panose="02020603050405020304" pitchFamily="18" charset="0"/>
              </a:rPr>
              <a:t>th</a:t>
            </a:r>
            <a:r>
              <a:rPr lang="vi-VN"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ươn</a:t>
            </a:r>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g con, </a:t>
            </a:r>
            <a:r>
              <a:rPr lang="en-US" altLang="en-US" sz="4000" b="1" dirty="0" err="1">
                <a:solidFill>
                  <a:srgbClr val="0000CC"/>
                </a:solidFill>
                <a:effectLst>
                  <a:outerShdw blurRad="38100" dist="38100" dir="2700000" algn="tl">
                    <a:srgbClr val="000000">
                      <a:alpha val="43137"/>
                    </a:srgbClr>
                  </a:outerShdw>
                </a:effectLst>
                <a:latin typeface="Times New Roman" panose="02020603050405020304" pitchFamily="18" charset="0"/>
              </a:rPr>
              <a:t>giàu</a:t>
            </a:r>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rgbClr val="0000CC"/>
                </a:solidFill>
                <a:effectLst>
                  <a:outerShdw blurRad="38100" dist="38100" dir="2700000" algn="tl">
                    <a:srgbClr val="000000">
                      <a:alpha val="43137"/>
                    </a:srgbClr>
                  </a:outerShdw>
                </a:effectLst>
                <a:latin typeface="Times New Roman" panose="02020603050405020304" pitchFamily="18" charset="0"/>
              </a:rPr>
              <a:t>lòng</a:t>
            </a:r>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rgbClr val="0000CC"/>
                </a:solidFill>
                <a:effectLst>
                  <a:outerShdw blurRad="38100" dist="38100" dir="2700000" algn="tl">
                    <a:srgbClr val="000000">
                      <a:alpha val="43137"/>
                    </a:srgbClr>
                  </a:outerShdw>
                </a:effectLst>
                <a:latin typeface="Times New Roman" panose="02020603050405020304" pitchFamily="18" charset="0"/>
              </a:rPr>
              <a:t>tự</a:t>
            </a:r>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rgbClr val="0000CC"/>
                </a:solidFill>
                <a:effectLst>
                  <a:outerShdw blurRad="38100" dist="38100" dir="2700000" algn="tl">
                    <a:srgbClr val="000000">
                      <a:alpha val="43137"/>
                    </a:srgbClr>
                  </a:outerShdw>
                </a:effectLst>
                <a:latin typeface="Times New Roman" panose="02020603050405020304" pitchFamily="18" charset="0"/>
              </a:rPr>
              <a:t>trọng</a:t>
            </a:r>
            <a:r>
              <a:rPr lang="en-US" altLang="en-US" sz="4000" b="1" dirty="0">
                <a:solidFill>
                  <a:srgbClr val="0000CC"/>
                </a:solidFill>
                <a:effectLst>
                  <a:outerShdw blurRad="38100" dist="38100" dir="2700000" algn="tl">
                    <a:srgbClr val="000000">
                      <a:alpha val="43137"/>
                    </a:srgbClr>
                  </a:outerShdw>
                </a:effectLst>
                <a:latin typeface="Times New Roman" panose="02020603050405020304" pitchFamily="18" charset="0"/>
              </a:rPr>
              <a:t>,…</a:t>
            </a:r>
          </a:p>
        </p:txBody>
      </p:sp>
      <p:sp>
        <p:nvSpPr>
          <p:cNvPr id="5" name="TextBox 4"/>
          <p:cNvSpPr txBox="1"/>
          <p:nvPr/>
        </p:nvSpPr>
        <p:spPr>
          <a:xfrm>
            <a:off x="955963" y="1205345"/>
            <a:ext cx="10834255" cy="1200329"/>
          </a:xfrm>
          <a:prstGeom prst="rect">
            <a:avLst/>
          </a:prstGeom>
          <a:noFill/>
        </p:spPr>
        <p:txBody>
          <a:bodyPr wrap="square" rtlCol="0">
            <a:spAutoFit/>
          </a:bodyPr>
          <a:lstStyle/>
          <a:p>
            <a:r>
              <a:rPr lang="en-US" altLang="en-US" sz="36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Tình thế lựa chọn nghiệt ngã và nét đẹp tâm hồn của lão Hạc.</a:t>
            </a:r>
          </a:p>
        </p:txBody>
      </p:sp>
    </p:spTree>
    <p:extLst>
      <p:ext uri="{BB962C8B-B14F-4D97-AF65-F5344CB8AC3E}">
        <p14:creationId xmlns:p14="http://schemas.microsoft.com/office/powerpoint/2010/main" val="19205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additive="base">
                                        <p:cTn id="4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8159" y="289527"/>
            <a:ext cx="4051106" cy="646331"/>
          </a:xfrm>
          <a:prstGeom prst="rect">
            <a:avLst/>
          </a:prstGeom>
          <a:noFill/>
          <a:ln w="28575">
            <a:solidFill>
              <a:schemeClr val="tx1"/>
            </a:solidFill>
          </a:ln>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VĂN NGHỊ LUẬN</a:t>
            </a:r>
          </a:p>
        </p:txBody>
      </p:sp>
      <p:sp>
        <p:nvSpPr>
          <p:cNvPr id="4" name="TextBox 3"/>
          <p:cNvSpPr txBox="1"/>
          <p:nvPr/>
        </p:nvSpPr>
        <p:spPr>
          <a:xfrm>
            <a:off x="875211" y="1793833"/>
            <a:ext cx="4774960" cy="646331"/>
          </a:xfrm>
          <a:prstGeom prst="rect">
            <a:avLst/>
          </a:prstGeom>
          <a:noFill/>
          <a:ln w="28575">
            <a:solidFill>
              <a:srgbClr val="C00000"/>
            </a:solidFill>
          </a:ln>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NGHỊ LUẬN XÃ HỘI</a:t>
            </a:r>
          </a:p>
        </p:txBody>
      </p:sp>
      <p:sp>
        <p:nvSpPr>
          <p:cNvPr id="5" name="TextBox 4"/>
          <p:cNvSpPr txBox="1"/>
          <p:nvPr/>
        </p:nvSpPr>
        <p:spPr>
          <a:xfrm>
            <a:off x="6362135" y="1783224"/>
            <a:ext cx="5198494" cy="646331"/>
          </a:xfrm>
          <a:prstGeom prst="rect">
            <a:avLst/>
          </a:prstGeom>
          <a:noFill/>
          <a:ln w="28575">
            <a:solidFill>
              <a:srgbClr val="FF0000"/>
            </a:solidFill>
          </a:ln>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NGHỊ LUẬN VĂN HỌC</a:t>
            </a:r>
          </a:p>
        </p:txBody>
      </p:sp>
      <p:sp>
        <p:nvSpPr>
          <p:cNvPr id="6" name="TextBox 5"/>
          <p:cNvSpPr txBox="1"/>
          <p:nvPr/>
        </p:nvSpPr>
        <p:spPr>
          <a:xfrm>
            <a:off x="269709" y="3294380"/>
            <a:ext cx="2047161" cy="3046988"/>
          </a:xfrm>
          <a:prstGeom prst="rect">
            <a:avLst/>
          </a:prstGeom>
          <a:noFill/>
          <a:ln w="28575">
            <a:solidFill>
              <a:srgbClr val="FFC000"/>
            </a:solidFill>
          </a:ln>
        </p:spPr>
        <p:txBody>
          <a:bodyPr wrap="square" rtlCol="0">
            <a:spAutoFit/>
          </a:bodyPr>
          <a:lstStyle/>
          <a:p>
            <a:pPr algn="ctr"/>
            <a:r>
              <a:rPr lang="en-US" sz="3200" b="1" dirty="0">
                <a:solidFill>
                  <a:schemeClr val="accent2">
                    <a:lumMod val="50000"/>
                  </a:schemeClr>
                </a:solidFill>
                <a:latin typeface="Times New Roman" panose="02020603050405020304" pitchFamily="18" charset="0"/>
                <a:cs typeface="Times New Roman" panose="02020603050405020304" pitchFamily="18" charset="0"/>
              </a:rPr>
              <a:t>NGHỊ LUẬN</a:t>
            </a:r>
          </a:p>
          <a:p>
            <a:pPr algn="ctr"/>
            <a:r>
              <a:rPr lang="en-US" sz="3200" b="1" dirty="0">
                <a:solidFill>
                  <a:schemeClr val="accent2">
                    <a:lumMod val="50000"/>
                  </a:schemeClr>
                </a:solidFill>
                <a:latin typeface="Times New Roman" panose="02020603050405020304" pitchFamily="18" charset="0"/>
                <a:cs typeface="Times New Roman" panose="02020603050405020304" pitchFamily="18" charset="0"/>
              </a:rPr>
              <a:t>VỀ MỘT</a:t>
            </a:r>
          </a:p>
          <a:p>
            <a:pPr algn="ctr"/>
            <a:r>
              <a:rPr lang="en-US" sz="3200" b="1" dirty="0">
                <a:solidFill>
                  <a:schemeClr val="accent2">
                    <a:lumMod val="50000"/>
                  </a:schemeClr>
                </a:solidFill>
                <a:latin typeface="Times New Roman" panose="02020603050405020304" pitchFamily="18" charset="0"/>
                <a:cs typeface="Times New Roman" panose="02020603050405020304" pitchFamily="18" charset="0"/>
              </a:rPr>
              <a:t>SỰ VIỆC, HIỆN T</a:t>
            </a:r>
            <a:r>
              <a:rPr lang="vi-VN" sz="3200" b="1" dirty="0">
                <a:solidFill>
                  <a:schemeClr val="accent2">
                    <a:lumMod val="50000"/>
                  </a:schemeClr>
                </a:solidFill>
                <a:latin typeface="Times New Roman" panose="02020603050405020304" pitchFamily="18" charset="0"/>
                <a:cs typeface="Times New Roman" panose="02020603050405020304" pitchFamily="18" charset="0"/>
              </a:rPr>
              <a:t>ƯỢNG</a:t>
            </a:r>
            <a:endParaRPr lang="en-US" sz="32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008159" y="3294380"/>
            <a:ext cx="1924333" cy="3046988"/>
          </a:xfrm>
          <a:prstGeom prst="rect">
            <a:avLst/>
          </a:prstGeom>
          <a:noFill/>
          <a:ln w="28575">
            <a:solidFill>
              <a:srgbClr val="FFC000"/>
            </a:solidFill>
          </a:ln>
        </p:spPr>
        <p:txBody>
          <a:bodyPr wrap="square" rtlCol="0">
            <a:spAutoFit/>
          </a:bodyPr>
          <a:lstStyle/>
          <a:p>
            <a:pPr algn="ctr"/>
            <a:r>
              <a:rPr lang="en-US" sz="3200" b="1" dirty="0">
                <a:solidFill>
                  <a:schemeClr val="accent2">
                    <a:lumMod val="50000"/>
                  </a:schemeClr>
                </a:solidFill>
                <a:latin typeface="Times New Roman" panose="02020603050405020304" pitchFamily="18" charset="0"/>
                <a:cs typeface="Times New Roman" panose="02020603050405020304" pitchFamily="18" charset="0"/>
              </a:rPr>
              <a:t>NGHỊ LUẬN</a:t>
            </a:r>
          </a:p>
          <a:p>
            <a:pPr algn="ctr"/>
            <a:r>
              <a:rPr lang="en-US" sz="3200" b="1" dirty="0">
                <a:solidFill>
                  <a:schemeClr val="accent2">
                    <a:lumMod val="50000"/>
                  </a:schemeClr>
                </a:solidFill>
                <a:latin typeface="Times New Roman" panose="02020603050405020304" pitchFamily="18" charset="0"/>
                <a:cs typeface="Times New Roman" panose="02020603050405020304" pitchFamily="18" charset="0"/>
              </a:rPr>
              <a:t>VỀ MỘT</a:t>
            </a:r>
          </a:p>
          <a:p>
            <a:pPr algn="ctr"/>
            <a:r>
              <a:rPr lang="en-US" sz="3200" b="1" dirty="0">
                <a:solidFill>
                  <a:schemeClr val="accent2">
                    <a:lumMod val="50000"/>
                  </a:schemeClr>
                </a:solidFill>
                <a:latin typeface="Times New Roman" panose="02020603050405020304" pitchFamily="18" charset="0"/>
                <a:cs typeface="Times New Roman" panose="02020603050405020304" pitchFamily="18" charset="0"/>
              </a:rPr>
              <a:t>T</a:t>
            </a:r>
            <a:r>
              <a:rPr lang="vi-VN" sz="3200" b="1" dirty="0">
                <a:solidFill>
                  <a:schemeClr val="accent2">
                    <a:lumMod val="50000"/>
                  </a:schemeClr>
                </a:solidFill>
                <a:latin typeface="Times New Roman" panose="02020603050405020304" pitchFamily="18" charset="0"/>
                <a:cs typeface="Times New Roman" panose="02020603050405020304" pitchFamily="18" charset="0"/>
              </a:rPr>
              <a:t>Ư</a:t>
            </a:r>
            <a:r>
              <a:rPr lang="en-US" sz="3200" b="1" dirty="0">
                <a:solidFill>
                  <a:schemeClr val="accent2">
                    <a:lumMod val="50000"/>
                  </a:schemeClr>
                </a:solidFill>
                <a:latin typeface="Times New Roman" panose="02020603050405020304" pitchFamily="18" charset="0"/>
                <a:cs typeface="Times New Roman" panose="02020603050405020304" pitchFamily="18" charset="0"/>
              </a:rPr>
              <a:t> T</a:t>
            </a:r>
            <a:r>
              <a:rPr lang="vi-VN" sz="3200" b="1" dirty="0">
                <a:solidFill>
                  <a:schemeClr val="accent2">
                    <a:lumMod val="50000"/>
                  </a:schemeClr>
                </a:solidFill>
                <a:latin typeface="Times New Roman" panose="02020603050405020304" pitchFamily="18" charset="0"/>
                <a:cs typeface="Times New Roman" panose="02020603050405020304" pitchFamily="18" charset="0"/>
              </a:rPr>
              <a:t>ƯỞNG</a:t>
            </a:r>
            <a:r>
              <a:rPr lang="en-US" sz="3200" b="1" dirty="0">
                <a:solidFill>
                  <a:schemeClr val="accent2">
                    <a:lumMod val="50000"/>
                  </a:schemeClr>
                </a:solidFill>
                <a:latin typeface="Times New Roman" panose="02020603050405020304" pitchFamily="18" charset="0"/>
                <a:cs typeface="Times New Roman" panose="02020603050405020304" pitchFamily="18" charset="0"/>
              </a:rPr>
              <a:t>, ĐẠO LÍ</a:t>
            </a:r>
          </a:p>
        </p:txBody>
      </p:sp>
      <p:sp>
        <p:nvSpPr>
          <p:cNvPr id="8" name="TextBox 7"/>
          <p:cNvSpPr txBox="1"/>
          <p:nvPr/>
        </p:nvSpPr>
        <p:spPr>
          <a:xfrm>
            <a:off x="6741330" y="2928877"/>
            <a:ext cx="2148386" cy="3785652"/>
          </a:xfrm>
          <a:prstGeom prst="rect">
            <a:avLst/>
          </a:prstGeom>
          <a:noFill/>
          <a:ln w="28575">
            <a:solidFill>
              <a:srgbClr val="7030A0"/>
            </a:solidFill>
          </a:ln>
        </p:spPr>
        <p:txBody>
          <a:bodyPr wrap="square" rtlCol="0">
            <a:spAutoFit/>
          </a:bodyPr>
          <a:lstStyle/>
          <a:p>
            <a:pPr algn="ctr"/>
            <a:r>
              <a:rPr lang="en-US" sz="3000" b="1" dirty="0">
                <a:solidFill>
                  <a:schemeClr val="accent2">
                    <a:lumMod val="50000"/>
                  </a:schemeClr>
                </a:solidFill>
                <a:latin typeface="Times New Roman" panose="02020603050405020304" pitchFamily="18" charset="0"/>
                <a:cs typeface="Times New Roman" panose="02020603050405020304" pitchFamily="18" charset="0"/>
              </a:rPr>
              <a:t>NGHỊ LUẬN</a:t>
            </a:r>
          </a:p>
          <a:p>
            <a:pPr algn="ctr"/>
            <a:r>
              <a:rPr lang="en-US" sz="3000" b="1" dirty="0">
                <a:solidFill>
                  <a:schemeClr val="accent2">
                    <a:lumMod val="50000"/>
                  </a:schemeClr>
                </a:solidFill>
                <a:latin typeface="Times New Roman" panose="02020603050405020304" pitchFamily="18" charset="0"/>
                <a:cs typeface="Times New Roman" panose="02020603050405020304" pitchFamily="18" charset="0"/>
              </a:rPr>
              <a:t>VỀ TÁC PHẨM TRUYỆN (HOẶC ĐOẠN TRÍCH)</a:t>
            </a:r>
          </a:p>
        </p:txBody>
      </p:sp>
      <p:sp>
        <p:nvSpPr>
          <p:cNvPr id="9" name="TextBox 8"/>
          <p:cNvSpPr txBox="1"/>
          <p:nvPr/>
        </p:nvSpPr>
        <p:spPr>
          <a:xfrm>
            <a:off x="9054155" y="2928877"/>
            <a:ext cx="1836762" cy="3539430"/>
          </a:xfrm>
          <a:prstGeom prst="rect">
            <a:avLst/>
          </a:prstGeom>
          <a:noFill/>
          <a:ln w="28575">
            <a:solidFill>
              <a:srgbClr val="7030A0"/>
            </a:solidFill>
          </a:ln>
        </p:spPr>
        <p:txBody>
          <a:bodyPr wrap="square" rtlCol="0">
            <a:spAutoFit/>
          </a:bodyPr>
          <a:lstStyle/>
          <a:p>
            <a:pPr algn="ctr"/>
            <a:r>
              <a:rPr lang="en-US" sz="3200" b="1" dirty="0">
                <a:solidFill>
                  <a:schemeClr val="accent2">
                    <a:lumMod val="50000"/>
                  </a:schemeClr>
                </a:solidFill>
                <a:latin typeface="Times New Roman" panose="02020603050405020304" pitchFamily="18" charset="0"/>
                <a:cs typeface="Times New Roman" panose="02020603050405020304" pitchFamily="18" charset="0"/>
              </a:rPr>
              <a:t>NGHỊ LUẬN</a:t>
            </a:r>
          </a:p>
          <a:p>
            <a:pPr algn="ctr"/>
            <a:r>
              <a:rPr lang="en-US" sz="3200" b="1" dirty="0">
                <a:solidFill>
                  <a:schemeClr val="accent2">
                    <a:lumMod val="50000"/>
                  </a:schemeClr>
                </a:solidFill>
                <a:latin typeface="Times New Roman" panose="02020603050405020304" pitchFamily="18" charset="0"/>
                <a:cs typeface="Times New Roman" panose="02020603050405020304" pitchFamily="18" charset="0"/>
              </a:rPr>
              <a:t>VỀ MỘT ĐOẠN TH</a:t>
            </a:r>
            <a:r>
              <a:rPr lang="vi-VN" sz="3200" b="1" dirty="0">
                <a:solidFill>
                  <a:schemeClr val="accent2">
                    <a:lumMod val="50000"/>
                  </a:schemeClr>
                </a:solidFill>
                <a:latin typeface="Times New Roman" panose="02020603050405020304" pitchFamily="18" charset="0"/>
                <a:cs typeface="Times New Roman" panose="02020603050405020304" pitchFamily="18" charset="0"/>
              </a:rPr>
              <a:t>Ơ</a:t>
            </a:r>
            <a:r>
              <a:rPr lang="en-US" sz="3200" b="1" dirty="0">
                <a:solidFill>
                  <a:schemeClr val="accent2">
                    <a:lumMod val="50000"/>
                  </a:schemeClr>
                </a:solidFill>
                <a:latin typeface="Times New Roman" panose="02020603050405020304" pitchFamily="18" charset="0"/>
                <a:cs typeface="Times New Roman" panose="02020603050405020304" pitchFamily="18" charset="0"/>
              </a:rPr>
              <a:t>, BÀI TH</a:t>
            </a:r>
            <a:r>
              <a:rPr lang="vi-VN" sz="3200" b="1" dirty="0">
                <a:solidFill>
                  <a:schemeClr val="accent2">
                    <a:lumMod val="50000"/>
                  </a:schemeClr>
                </a:solidFill>
                <a:latin typeface="Times New Roman" panose="02020603050405020304" pitchFamily="18" charset="0"/>
                <a:cs typeface="Times New Roman" panose="02020603050405020304" pitchFamily="18" charset="0"/>
              </a:rPr>
              <a:t>Ơ</a:t>
            </a:r>
            <a:endParaRPr lang="en-US" sz="3200" b="1"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a:endCxn id="4" idx="0"/>
          </p:cNvCxnSpPr>
          <p:nvPr/>
        </p:nvCxnSpPr>
        <p:spPr>
          <a:xfrm flipH="1">
            <a:off x="3262691" y="939617"/>
            <a:ext cx="2751424" cy="8542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7" idx="0"/>
          </p:cNvCxnSpPr>
          <p:nvPr/>
        </p:nvCxnSpPr>
        <p:spPr>
          <a:xfrm>
            <a:off x="3262691" y="2440164"/>
            <a:ext cx="1707635" cy="8542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8" idx="0"/>
          </p:cNvCxnSpPr>
          <p:nvPr/>
        </p:nvCxnSpPr>
        <p:spPr>
          <a:xfrm flipH="1">
            <a:off x="7815523" y="2429555"/>
            <a:ext cx="1145859" cy="499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2"/>
            <a:endCxn id="9" idx="0"/>
          </p:cNvCxnSpPr>
          <p:nvPr/>
        </p:nvCxnSpPr>
        <p:spPr>
          <a:xfrm>
            <a:off x="8961382" y="2429555"/>
            <a:ext cx="1011154" cy="499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5" idx="0"/>
          </p:cNvCxnSpPr>
          <p:nvPr/>
        </p:nvCxnSpPr>
        <p:spPr>
          <a:xfrm>
            <a:off x="6024353" y="929008"/>
            <a:ext cx="2937029" cy="8542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2"/>
            <a:endCxn id="6" idx="0"/>
          </p:cNvCxnSpPr>
          <p:nvPr/>
        </p:nvCxnSpPr>
        <p:spPr>
          <a:xfrm flipH="1">
            <a:off x="1293290" y="2440164"/>
            <a:ext cx="1969401" cy="8542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1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3" presetClass="entr" presetSubtype="1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000"/>
                            </p:stCondLst>
                            <p:childTnLst>
                              <p:par>
                                <p:cTn id="22" presetID="3" presetClass="entr" presetSubtype="1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1500"/>
                            </p:stCondLst>
                            <p:childTnLst>
                              <p:par>
                                <p:cTn id="31" presetID="3" presetClass="entr" presetSubtype="1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2000"/>
                            </p:stCondLst>
                            <p:childTnLst>
                              <p:par>
                                <p:cTn id="40" presetID="3" presetClass="entr" presetSubtype="1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2500"/>
                            </p:stCondLst>
                            <p:childTnLst>
                              <p:par>
                                <p:cTn id="49" presetID="3" presetClass="entr" presetSubtype="1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500"/>
                                        <p:tgtEl>
                                          <p:spTgt spid="2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4411362"/>
              </p:ext>
            </p:extLst>
          </p:nvPr>
        </p:nvGraphicFramePr>
        <p:xfrm>
          <a:off x="0" y="795872"/>
          <a:ext cx="12192000" cy="6062128"/>
        </p:xfrm>
        <a:graphic>
          <a:graphicData uri="http://schemas.openxmlformats.org/drawingml/2006/table">
            <a:tbl>
              <a:tblPr firstRow="1" bandRow="1">
                <a:tableStyleId>{5C22544A-7EE6-4342-B048-85BDC9FD1C3A}</a:tableStyleId>
              </a:tblPr>
              <a:tblGrid>
                <a:gridCol w="2506133">
                  <a:extLst>
                    <a:ext uri="{9D8B030D-6E8A-4147-A177-3AD203B41FA5}">
                      <a16:colId xmlns:a16="http://schemas.microsoft.com/office/drawing/2014/main" xmlns="" val="262617664"/>
                    </a:ext>
                  </a:extLst>
                </a:gridCol>
                <a:gridCol w="9685867">
                  <a:extLst>
                    <a:ext uri="{9D8B030D-6E8A-4147-A177-3AD203B41FA5}">
                      <a16:colId xmlns:a16="http://schemas.microsoft.com/office/drawing/2014/main" xmlns="" val="3029818448"/>
                    </a:ext>
                  </a:extLst>
                </a:gridCol>
              </a:tblGrid>
              <a:tr h="188749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Luận điểm</a:t>
                      </a:r>
                      <a:endParaRPr kumimoji="0" lang="en-US" alt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endParaRPr lang="vi-VN" dirty="0"/>
                    </a:p>
                  </a:txBody>
                  <a:tcPr>
                    <a:solidFill>
                      <a:schemeClr val="accent5">
                        <a:lumMod val="40000"/>
                        <a:lumOff val="60000"/>
                      </a:schemeClr>
                    </a:solidFill>
                  </a:tcPr>
                </a:tc>
                <a:tc>
                  <a:txBody>
                    <a:bodyPr/>
                    <a:lstStyle/>
                    <a:p>
                      <a:endParaRPr lang="vi-VN" dirty="0"/>
                    </a:p>
                  </a:txBody>
                  <a:tcPr>
                    <a:solidFill>
                      <a:schemeClr val="accent5">
                        <a:lumMod val="40000"/>
                        <a:lumOff val="60000"/>
                      </a:schemeClr>
                    </a:solidFill>
                  </a:tcPr>
                </a:tc>
                <a:extLst>
                  <a:ext uri="{0D108BD9-81ED-4DB2-BD59-A6C34878D82A}">
                    <a16:rowId xmlns:a16="http://schemas.microsoft.com/office/drawing/2014/main" xmlns="" val="663956745"/>
                  </a:ext>
                </a:extLst>
              </a:tr>
              <a:tr h="2790477">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Luận cứ</a:t>
                      </a:r>
                    </a:p>
                    <a:p>
                      <a:endParaRPr lang="vi-VN" dirty="0"/>
                    </a:p>
                  </a:txBody>
                  <a:tcPr/>
                </a:tc>
                <a:tc>
                  <a:txBody>
                    <a:bodyPr/>
                    <a:lstStyle/>
                    <a:p>
                      <a:endParaRPr lang="vi-VN" dirty="0"/>
                    </a:p>
                  </a:txBody>
                  <a:tcPr/>
                </a:tc>
                <a:extLst>
                  <a:ext uri="{0D108BD9-81ED-4DB2-BD59-A6C34878D82A}">
                    <a16:rowId xmlns:a16="http://schemas.microsoft.com/office/drawing/2014/main" xmlns="" val="3087797054"/>
                  </a:ext>
                </a:extLst>
              </a:tr>
              <a:tr h="1384160">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Phép lập luận</a:t>
                      </a:r>
                    </a:p>
                    <a:p>
                      <a:endParaRPr lang="vi-VN" dirty="0"/>
                    </a:p>
                  </a:txBody>
                  <a:tcPr/>
                </a:tc>
                <a:tc>
                  <a:txBody>
                    <a:bodyPr/>
                    <a:lstStyle/>
                    <a:p>
                      <a:endParaRPr lang="vi-VN" dirty="0"/>
                    </a:p>
                  </a:txBody>
                  <a:tcPr/>
                </a:tc>
                <a:extLst>
                  <a:ext uri="{0D108BD9-81ED-4DB2-BD59-A6C34878D82A}">
                    <a16:rowId xmlns:a16="http://schemas.microsoft.com/office/drawing/2014/main" xmlns="" val="2477626597"/>
                  </a:ext>
                </a:extLst>
              </a:tr>
            </a:tbl>
          </a:graphicData>
        </a:graphic>
      </p:graphicFrame>
      <p:sp>
        <p:nvSpPr>
          <p:cNvPr id="3" name="Text Box 312"/>
          <p:cNvSpPr txBox="1">
            <a:spLocks noChangeArrowheads="1"/>
          </p:cNvSpPr>
          <p:nvPr/>
        </p:nvSpPr>
        <p:spPr bwMode="auto">
          <a:xfrm>
            <a:off x="6165819" y="-127458"/>
            <a:ext cx="4049326" cy="923330"/>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Đoạn……..</a:t>
            </a:r>
            <a:endParaRPr kumimoji="0" lang="en-US" sz="54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cs typeface="Times New Roman" panose="02020603050405020304" pitchFamily="18" charset="0"/>
            </a:endParaRPr>
          </a:p>
        </p:txBody>
      </p:sp>
      <p:sp>
        <p:nvSpPr>
          <p:cNvPr id="4" name="Text Box 312"/>
          <p:cNvSpPr txBox="1">
            <a:spLocks noChangeArrowheads="1"/>
          </p:cNvSpPr>
          <p:nvPr/>
        </p:nvSpPr>
        <p:spPr bwMode="auto">
          <a:xfrm>
            <a:off x="-239330" y="58133"/>
            <a:ext cx="6692377" cy="584775"/>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sz="32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PHIẾU HỌC TẬP NHÓM………</a:t>
            </a:r>
            <a:endParaRPr kumimoji="0" lang="en-US" sz="3200" b="1" i="0" u="none" strike="noStrike" kern="1200" cap="all" spc="0" normalizeH="0" baseline="0" noProof="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656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027" y="-70608"/>
            <a:ext cx="12041945" cy="6863417"/>
          </a:xfrm>
          <a:prstGeom prst="rect">
            <a:avLst/>
          </a:prstGeom>
          <a:noFill/>
        </p:spPr>
        <p:txBody>
          <a:bodyPr wrap="square" rtlCol="0">
            <a:spAutoFit/>
          </a:bodyPr>
          <a:lstStyle/>
          <a:p>
            <a:pPr algn="just"/>
            <a:r>
              <a:rPr lang="en-US" sz="4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Nhận</a:t>
            </a: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xét</a:t>
            </a: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Những nhận xét, đánh giá về nhân vật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xuất phát từ </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cách của nhân vật</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a:t>
            </a:r>
            <a:r>
              <a:rPr lang="vi-VN"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ược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nêu lên </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rõ ràng, ngắn gọn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a:t>
            </a:r>
            <a:r>
              <a:rPr lang="vi-VN"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ược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tích</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chứng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minh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thuyết</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phục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dẫn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chứng</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cụ</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phẩm</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lời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suy</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nghĩ</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anh</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suy</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nghĩ</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lời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a:t>
            </a:r>
            <a:r>
              <a:rPr lang="vi-VN"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ười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dẫn chuyện…);</a:t>
            </a:r>
          </a:p>
        </p:txBody>
      </p:sp>
      <p:sp>
        <p:nvSpPr>
          <p:cNvPr id="3" name="Action Button: Back or Previous 2">
            <a:hlinkClick r:id="rId2" action="ppaction://hlinksldjump" highlightClick="1"/>
          </p:cNvPr>
          <p:cNvSpPr/>
          <p:nvPr/>
        </p:nvSpPr>
        <p:spPr>
          <a:xfrm>
            <a:off x="11416553" y="6225988"/>
            <a:ext cx="625391" cy="5013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4386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additive="base">
                                        <p:cTn id="1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7698"/>
            <a:ext cx="12192000" cy="3539430"/>
          </a:xfrm>
          <a:prstGeom prst="rect">
            <a:avLst/>
          </a:prstGeom>
        </p:spPr>
        <p:txBody>
          <a:bodyPr wrap="square">
            <a:spAutoFit/>
          </a:bodyPr>
          <a:lstStyle/>
          <a:p>
            <a:pPr algn="just"/>
            <a:r>
              <a:rPr lang="vi-VN" sz="3200" b="1" dirty="0">
                <a:solidFill>
                  <a:srgbClr val="0070C0"/>
                </a:solidFill>
                <a:latin typeface="+mj-lt"/>
              </a:rPr>
              <a:t>Bằng</a:t>
            </a:r>
            <a:r>
              <a:rPr lang="en-US" sz="3200" b="1" dirty="0">
                <a:solidFill>
                  <a:srgbClr val="0070C0"/>
                </a:solidFill>
                <a:latin typeface="+mj-lt"/>
              </a:rPr>
              <a:t> </a:t>
            </a:r>
            <a:r>
              <a:rPr lang="vi-VN" sz="3200" b="1" dirty="0">
                <a:solidFill>
                  <a:srgbClr val="0070C0"/>
                </a:solidFill>
                <a:latin typeface="+mj-lt"/>
              </a:rPr>
              <a:t>một cốt truyện khá nhẹ nhàng, những chi tiết chân thực, tinh tế, bằng ngôn ngữ</a:t>
            </a:r>
            <a:r>
              <a:rPr lang="en-US" sz="3200" b="1" dirty="0">
                <a:solidFill>
                  <a:srgbClr val="0070C0"/>
                </a:solidFill>
                <a:latin typeface="+mj-lt"/>
              </a:rPr>
              <a:t> </a:t>
            </a:r>
            <a:r>
              <a:rPr lang="vi-VN" sz="3200" b="1" dirty="0">
                <a:solidFill>
                  <a:srgbClr val="0070C0"/>
                </a:solidFill>
                <a:latin typeface="+mj-lt"/>
              </a:rPr>
              <a:t>đối thoại sinh động, Nguyễn Thành Long đã kể lại một cuộc gặp gỡ tình cờ mà thú</a:t>
            </a:r>
            <a:r>
              <a:rPr lang="en-US" sz="3200" b="1" dirty="0">
                <a:solidFill>
                  <a:srgbClr val="0070C0"/>
                </a:solidFill>
                <a:latin typeface="+mj-lt"/>
              </a:rPr>
              <a:t> </a:t>
            </a:r>
            <a:r>
              <a:rPr lang="vi-VN" sz="3200" b="1" dirty="0">
                <a:solidFill>
                  <a:srgbClr val="0070C0"/>
                </a:solidFill>
                <a:latin typeface="+mj-lt"/>
              </a:rPr>
              <a:t>vị nới Sa Pa lặng lẽ</a:t>
            </a:r>
            <a:r>
              <a:rPr lang="en-US" sz="3200" b="1" dirty="0">
                <a:solidFill>
                  <a:srgbClr val="0070C0"/>
                </a:solidFill>
                <a:latin typeface="+mj-lt"/>
              </a:rPr>
              <a:t> </a:t>
            </a:r>
            <a:r>
              <a:rPr lang="en-US" sz="3200" b="1" dirty="0">
                <a:solidFill>
                  <a:srgbClr val="C00000"/>
                </a:solidFill>
                <a:latin typeface="Times New Roman" panose="02020603050405020304" pitchFamily="18" charset="0"/>
                <a:cs typeface="Times New Roman" panose="02020603050405020304" pitchFamily="18" charset="0"/>
              </a:rPr>
              <a:t>(1)</a:t>
            </a:r>
            <a:r>
              <a:rPr lang="vi-VN" sz="3200" b="1" dirty="0">
                <a:solidFill>
                  <a:srgbClr val="0070C0"/>
                </a:solidFill>
                <a:latin typeface="+mj-lt"/>
              </a:rPr>
              <a:t>. Chưa đầy ba mưoi phút tiếp xúc với</a:t>
            </a:r>
            <a:r>
              <a:rPr lang="en-US" sz="3200" b="1" dirty="0">
                <a:solidFill>
                  <a:srgbClr val="0070C0"/>
                </a:solidFill>
                <a:latin typeface="+mj-lt"/>
              </a:rPr>
              <a:t> </a:t>
            </a:r>
            <a:r>
              <a:rPr lang="vi-VN" sz="3200" b="1" dirty="0">
                <a:solidFill>
                  <a:srgbClr val="0070C0"/>
                </a:solidFill>
                <a:latin typeface="+mj-lt"/>
              </a:rPr>
              <a:t>anh thanh niên khiến</a:t>
            </a:r>
            <a:r>
              <a:rPr lang="en-US" sz="3200" b="1" dirty="0">
                <a:solidFill>
                  <a:srgbClr val="0070C0"/>
                </a:solidFill>
                <a:latin typeface="+mj-lt"/>
              </a:rPr>
              <a:t> </a:t>
            </a:r>
            <a:r>
              <a:rPr lang="vi-VN" sz="3200" b="1" dirty="0">
                <a:solidFill>
                  <a:srgbClr val="0070C0"/>
                </a:solidFill>
                <a:latin typeface="+mj-lt"/>
              </a:rPr>
              <a:t>người hoạ sĩ già thêm suy ngẫm về vẻ đẹp cuộc đời mà mình không bao giờ thể</a:t>
            </a:r>
            <a:r>
              <a:rPr lang="en-US" sz="3200" b="1" dirty="0">
                <a:solidFill>
                  <a:srgbClr val="0070C0"/>
                </a:solidFill>
                <a:latin typeface="+mj-lt"/>
              </a:rPr>
              <a:t> </a:t>
            </a:r>
            <a:r>
              <a:rPr lang="vi-VN" sz="3200" b="1" dirty="0">
                <a:solidFill>
                  <a:srgbClr val="0070C0"/>
                </a:solidFill>
                <a:latin typeface="+mj-lt"/>
              </a:rPr>
              <a:t>hiện hết</a:t>
            </a:r>
            <a:r>
              <a:rPr lang="en-US" sz="3200" b="1" dirty="0">
                <a:solidFill>
                  <a:srgbClr val="0070C0"/>
                </a:solidFill>
                <a:latin typeface="+mj-lt"/>
              </a:rPr>
              <a:t> </a:t>
            </a:r>
            <a:r>
              <a:rPr lang="vi-VN" sz="3200" b="1" dirty="0">
                <a:solidFill>
                  <a:srgbClr val="0070C0"/>
                </a:solidFill>
                <a:latin typeface="+mj-lt"/>
              </a:rPr>
              <a:t>được, khiến cô kĩ sư trẻ lòng bao cảm mến, bâng khuâng</a:t>
            </a:r>
            <a:r>
              <a:rPr lang="en-US" sz="3200" b="1" dirty="0">
                <a:solidFill>
                  <a:srgbClr val="0070C0"/>
                </a:solidFill>
                <a:latin typeface="+mj-lt"/>
              </a:rPr>
              <a:t> </a:t>
            </a:r>
            <a:r>
              <a:rPr lang="en-US" sz="3200" b="1" dirty="0">
                <a:solidFill>
                  <a:srgbClr val="C00000"/>
                </a:solidFill>
                <a:latin typeface="Times New Roman" panose="02020603050405020304" pitchFamily="18" charset="0"/>
                <a:cs typeface="Times New Roman" panose="02020603050405020304" pitchFamily="18" charset="0"/>
              </a:rPr>
              <a:t>(2)</a:t>
            </a:r>
            <a:r>
              <a:rPr lang="vi-VN" sz="3200" b="1" dirty="0">
                <a:solidFill>
                  <a:srgbClr val="0070C0"/>
                </a:solidFill>
                <a:latin typeface="+mj-lt"/>
              </a:rPr>
              <a:t>. Với truyện</a:t>
            </a:r>
            <a:r>
              <a:rPr lang="en-US" sz="3200" b="1" dirty="0">
                <a:solidFill>
                  <a:srgbClr val="0070C0"/>
                </a:solidFill>
                <a:latin typeface="+mj-lt"/>
              </a:rPr>
              <a:t> </a:t>
            </a:r>
            <a:r>
              <a:rPr lang="vi-VN" sz="3200" b="1" dirty="0">
                <a:solidFill>
                  <a:srgbClr val="0070C0"/>
                </a:solidFill>
                <a:latin typeface="+mj-lt"/>
              </a:rPr>
              <a:t>ngắn này, phải chăng nhà văn muốn khẳng định:</a:t>
            </a:r>
            <a:endParaRPr lang="en-US" sz="3200" b="1" dirty="0">
              <a:solidFill>
                <a:srgbClr val="0070C0"/>
              </a:solidFill>
              <a:latin typeface="+mj-lt"/>
            </a:endParaRPr>
          </a:p>
        </p:txBody>
      </p:sp>
      <p:sp>
        <p:nvSpPr>
          <p:cNvPr id="4" name="Rectangle 3"/>
          <p:cNvSpPr/>
          <p:nvPr/>
        </p:nvSpPr>
        <p:spPr>
          <a:xfrm>
            <a:off x="0" y="3487746"/>
            <a:ext cx="12192000" cy="2062103"/>
          </a:xfrm>
          <a:prstGeom prst="rect">
            <a:avLst/>
          </a:prstGeom>
        </p:spPr>
        <p:txBody>
          <a:bodyPr wrap="square">
            <a:spAutoFit/>
          </a:bodyPr>
          <a:lstStyle/>
          <a:p>
            <a:pPr algn="just"/>
            <a:r>
              <a:rPr lang="en-US" sz="3200" b="1" dirty="0">
                <a:solidFill>
                  <a:srgbClr val="0070C0"/>
                </a:solidFill>
                <a:latin typeface="+mj-lt"/>
              </a:rPr>
              <a:t>                                                                                                            </a:t>
            </a:r>
            <a:r>
              <a:rPr lang="vi-VN" sz="3200" b="1" dirty="0">
                <a:solidFill>
                  <a:srgbClr val="0070C0"/>
                </a:solidFill>
                <a:latin typeface="+mj-lt"/>
              </a:rPr>
              <a:t>Cuộc</a:t>
            </a:r>
            <a:r>
              <a:rPr lang="en-US" sz="3200" b="1" dirty="0">
                <a:solidFill>
                  <a:srgbClr val="0070C0"/>
                </a:solidFill>
                <a:latin typeface="+mj-lt"/>
              </a:rPr>
              <a:t> </a:t>
            </a:r>
            <a:r>
              <a:rPr lang="vi-VN" sz="3200" b="1" dirty="0">
                <a:solidFill>
                  <a:srgbClr val="0070C0"/>
                </a:solidFill>
                <a:latin typeface="+mj-lt"/>
              </a:rPr>
              <a:t>sống</a:t>
            </a:r>
            <a:r>
              <a:rPr lang="en-US" sz="3200" b="1" dirty="0">
                <a:solidFill>
                  <a:srgbClr val="0070C0"/>
                </a:solidFill>
                <a:latin typeface="+mj-lt"/>
              </a:rPr>
              <a:t> </a:t>
            </a:r>
            <a:r>
              <a:rPr lang="vi-VN" sz="3200" b="1" dirty="0">
                <a:solidFill>
                  <a:srgbClr val="0070C0"/>
                </a:solidFill>
                <a:latin typeface="+mj-lt"/>
              </a:rPr>
              <a:t>của chúng ta được làm</a:t>
            </a:r>
            <a:r>
              <a:rPr lang="en-US" sz="3200" b="1" dirty="0">
                <a:solidFill>
                  <a:srgbClr val="0070C0"/>
                </a:solidFill>
                <a:latin typeface="+mj-lt"/>
              </a:rPr>
              <a:t> </a:t>
            </a:r>
            <a:r>
              <a:rPr lang="vi-VN" sz="3200" b="1" dirty="0">
                <a:solidFill>
                  <a:srgbClr val="0070C0"/>
                </a:solidFill>
                <a:latin typeface="+mj-lt"/>
              </a:rPr>
              <a:t>nên từ bao phấn đấu, hi sinh lớn lao và thầm lặng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(3)</a:t>
            </a:r>
            <a:r>
              <a:rPr lang="vi-VN" sz="3200" b="1" dirty="0">
                <a:solidFill>
                  <a:srgbClr val="0070C0"/>
                </a:solidFill>
                <a:latin typeface="+mj-lt"/>
              </a:rPr>
              <a:t>? Những con người cần mẫn,</a:t>
            </a:r>
            <a:r>
              <a:rPr lang="en-US" sz="3200" b="1" dirty="0">
                <a:solidFill>
                  <a:srgbClr val="0070C0"/>
                </a:solidFill>
                <a:latin typeface="+mj-lt"/>
              </a:rPr>
              <a:t> </a:t>
            </a:r>
            <a:r>
              <a:rPr lang="vi-VN" sz="3200" b="1" dirty="0">
                <a:solidFill>
                  <a:srgbClr val="0070C0"/>
                </a:solidFill>
                <a:latin typeface="+mj-lt"/>
              </a:rPr>
              <a:t>nhiệt thành như anh thanh niên ấy thật đáng trân</a:t>
            </a:r>
            <a:r>
              <a:rPr lang="en-US" sz="3200" b="1" dirty="0">
                <a:solidFill>
                  <a:srgbClr val="0070C0"/>
                </a:solidFill>
                <a:latin typeface="+mj-lt"/>
              </a:rPr>
              <a:t> </a:t>
            </a:r>
            <a:r>
              <a:rPr lang="vi-VN" sz="3200" b="1" dirty="0">
                <a:solidFill>
                  <a:srgbClr val="0070C0"/>
                </a:solidFill>
                <a:latin typeface="+mj-lt"/>
              </a:rPr>
              <a:t>trọng, thật đáng tin yêu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(4)</a:t>
            </a:r>
            <a:r>
              <a:rPr lang="vi-VN" sz="3200" b="1" dirty="0">
                <a:solidFill>
                  <a:srgbClr val="0070C0"/>
                </a:solidFill>
                <a:latin typeface="+mj-lt"/>
              </a:rPr>
              <a:t>.</a:t>
            </a:r>
            <a:endParaRPr lang="en-US" sz="3200" dirty="0">
              <a:latin typeface="+mj-lt"/>
            </a:endParaRPr>
          </a:p>
        </p:txBody>
      </p:sp>
    </p:spTree>
    <p:extLst>
      <p:ext uri="{BB962C8B-B14F-4D97-AF65-F5344CB8AC3E}">
        <p14:creationId xmlns:p14="http://schemas.microsoft.com/office/powerpoint/2010/main" val="42664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repeatCount="indefinite" fill="hold" grpId="0" nodeType="clickEffect">
                                  <p:stCondLst>
                                    <p:cond delay="0"/>
                                  </p:stCondLst>
                                  <p:childTnLst>
                                    <p:animClr clrSpc="hsl" dir="cw">
                                      <p:cBhvr override="childStyle">
                                        <p:cTn id="6" dur="2000" fill="hold"/>
                                        <p:tgtEl>
                                          <p:spTgt spid="4"/>
                                        </p:tgtEl>
                                        <p:attrNameLst>
                                          <p:attrName>style.color</p:attrName>
                                        </p:attrNameLst>
                                      </p:cBhvr>
                                      <p:by>
                                        <p:hsl h="0" s="-12549" l="-25098"/>
                                      </p:by>
                                    </p:animClr>
                                    <p:animClr clrSpc="hsl" dir="cw">
                                      <p:cBhvr>
                                        <p:cTn id="7" dur="2000" fill="hold"/>
                                        <p:tgtEl>
                                          <p:spTgt spid="4"/>
                                        </p:tgtEl>
                                        <p:attrNameLst>
                                          <p:attrName>fillcolor</p:attrName>
                                        </p:attrNameLst>
                                      </p:cBhvr>
                                      <p:by>
                                        <p:hsl h="0" s="-12549" l="-25098"/>
                                      </p:by>
                                    </p:animClr>
                                    <p:animClr clrSpc="hsl" dir="cw">
                                      <p:cBhvr>
                                        <p:cTn id="8" dur="2000" fill="hold"/>
                                        <p:tgtEl>
                                          <p:spTgt spid="4"/>
                                        </p:tgtEl>
                                        <p:attrNameLst>
                                          <p:attrName>stroke.color</p:attrName>
                                        </p:attrNameLst>
                                      </p:cBhvr>
                                      <p:by>
                                        <p:hsl h="0" s="-12549" l="-25098"/>
                                      </p:by>
                                    </p:animClr>
                                    <p:set>
                                      <p:cBhvr>
                                        <p:cTn id="9" dur="2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77054"/>
          </a:xfrm>
          <a:prstGeom prst="rect">
            <a:avLst/>
          </a:prstGeom>
          <a:solidFill>
            <a:srgbClr val="B2B2B2"/>
          </a:solidFill>
        </p:spPr>
        <p:txBody>
          <a:bodyPr wrap="square" rtlCol="0">
            <a:spAutoFit/>
          </a:bodyPr>
          <a:lstStyle/>
          <a:p>
            <a:pPr algn="ctr"/>
            <a:r>
              <a:rPr lang="en-US" sz="2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TÁC PHẨM TRUYỆN (HOẶC ĐOẠN TRÍCH)</a:t>
            </a:r>
          </a:p>
        </p:txBody>
      </p:sp>
      <p:sp>
        <p:nvSpPr>
          <p:cNvPr id="3"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Oval 4"/>
          <p:cNvSpPr/>
          <p:nvPr/>
        </p:nvSpPr>
        <p:spPr>
          <a:xfrm>
            <a:off x="138152" y="3097540"/>
            <a:ext cx="675881" cy="4572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151" y="5366509"/>
            <a:ext cx="675881" cy="4572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958" y="468341"/>
            <a:ext cx="12192000" cy="6538713"/>
          </a:xfrm>
          <a:prstGeom prst="rect">
            <a:avLst/>
          </a:prstGeom>
        </p:spPr>
        <p:txBody>
          <a:bodyPr wrap="square">
            <a:spAutoFit/>
          </a:bodyPr>
          <a:lstStyle/>
          <a:p>
            <a:pPr lvl="0" algn="just" fontAlgn="base">
              <a:lnSpc>
                <a:spcPct val="90000"/>
              </a:lnSpc>
              <a:spcBef>
                <a:spcPct val="20000"/>
              </a:spcBef>
              <a:spcAft>
                <a:spcPct val="0"/>
              </a:spcAft>
            </a:pPr>
            <a:r>
              <a:rPr lang="en-US" altLang="en-US" sz="2950" b="1" dirty="0" err="1">
                <a:solidFill>
                  <a:srgbClr val="FF0000"/>
                </a:solidFill>
                <a:latin typeface="Times New Roman" panose="02020603050405020304" pitchFamily="18" charset="0"/>
                <a:cs typeface="Times New Roman" panose="02020603050405020304" pitchFamily="18" charset="0"/>
              </a:rPr>
              <a:t>Trong</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các</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đề</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bài</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sau</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nh</a:t>
            </a:r>
            <a:r>
              <a:rPr lang="vi-VN" altLang="en-US" sz="2950" b="1" dirty="0">
                <a:solidFill>
                  <a:srgbClr val="FF0000"/>
                </a:solidFill>
                <a:latin typeface="Times New Roman" panose="02020603050405020304" pitchFamily="18" charset="0"/>
                <a:cs typeface="Times New Roman" panose="02020603050405020304" pitchFamily="18" charset="0"/>
              </a:rPr>
              <a:t>ững</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đề</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bài</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nào</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là</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nghị</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luận</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về</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tác</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phẩm</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truyện</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hoặc</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đoạn</a:t>
            </a:r>
            <a:r>
              <a:rPr lang="en-US" altLang="en-US" sz="2950" b="1" dirty="0">
                <a:solidFill>
                  <a:srgbClr val="FF0000"/>
                </a:solidFill>
                <a:latin typeface="Times New Roman" panose="02020603050405020304" pitchFamily="18" charset="0"/>
                <a:cs typeface="Times New Roman" panose="02020603050405020304" pitchFamily="18" charset="0"/>
              </a:rPr>
              <a:t> </a:t>
            </a:r>
            <a:r>
              <a:rPr lang="en-US" altLang="en-US" sz="2950" b="1" dirty="0" err="1">
                <a:solidFill>
                  <a:srgbClr val="FF0000"/>
                </a:solidFill>
                <a:latin typeface="Times New Roman" panose="02020603050405020304" pitchFamily="18" charset="0"/>
                <a:cs typeface="Times New Roman" panose="02020603050405020304" pitchFamily="18" charset="0"/>
              </a:rPr>
              <a:t>trích</a:t>
            </a:r>
            <a:r>
              <a:rPr lang="en-US" altLang="en-US" sz="2950" b="1" dirty="0">
                <a:solidFill>
                  <a:srgbClr val="FF0000"/>
                </a:solidFill>
                <a:latin typeface="Times New Roman" panose="02020603050405020304" pitchFamily="18" charset="0"/>
                <a:cs typeface="Times New Roman" panose="02020603050405020304" pitchFamily="18" charset="0"/>
              </a:rPr>
              <a:t>)?</a:t>
            </a:r>
          </a:p>
          <a:p>
            <a:pPr lvl="0" algn="just" fontAlgn="base">
              <a:lnSpc>
                <a:spcPct val="120000"/>
              </a:lnSpc>
              <a:spcBef>
                <a:spcPct val="20000"/>
              </a:spcBef>
              <a:spcAft>
                <a:spcPct val="0"/>
              </a:spcAft>
            </a:pPr>
            <a:r>
              <a:rPr lang="en-US" altLang="en-US" sz="2950" b="1" dirty="0">
                <a:solidFill>
                  <a:srgbClr val="0070C0"/>
                </a:solidFill>
                <a:latin typeface="Times New Roman" panose="02020603050405020304" pitchFamily="18" charset="0"/>
                <a:cs typeface="Times New Roman" panose="02020603050405020304" pitchFamily="18" charset="0"/>
              </a:rPr>
              <a:t>   A</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Suy</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nghĩ</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về</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đạo</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lý</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của</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dân</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tộc</a:t>
            </a:r>
            <a:r>
              <a:rPr lang="en-US" altLang="en-US" sz="2950" b="1" dirty="0">
                <a:latin typeface="Times New Roman" panose="02020603050405020304" pitchFamily="18" charset="0"/>
                <a:cs typeface="Times New Roman" panose="02020603050405020304" pitchFamily="18" charset="0"/>
              </a:rPr>
              <a:t>: </a:t>
            </a:r>
            <a:r>
              <a:rPr lang="en-US" altLang="en-US" sz="2950" b="1" i="1" dirty="0">
                <a:latin typeface="Times New Roman" panose="02020603050405020304" pitchFamily="18" charset="0"/>
                <a:cs typeface="Times New Roman" panose="02020603050405020304" pitchFamily="18" charset="0"/>
              </a:rPr>
              <a:t>“</a:t>
            </a:r>
            <a:r>
              <a:rPr lang="en-US" altLang="en-US" sz="2950" b="1" i="1" dirty="0" err="1">
                <a:latin typeface="Times New Roman" panose="02020603050405020304" pitchFamily="18" charset="0"/>
                <a:cs typeface="Times New Roman" panose="02020603050405020304" pitchFamily="18" charset="0"/>
              </a:rPr>
              <a:t>Uống</a:t>
            </a:r>
            <a:r>
              <a:rPr lang="en-US" altLang="en-US" sz="2950" b="1" i="1" dirty="0">
                <a:latin typeface="Times New Roman" panose="02020603050405020304" pitchFamily="18" charset="0"/>
                <a:cs typeface="Times New Roman" panose="02020603050405020304" pitchFamily="18" charset="0"/>
              </a:rPr>
              <a:t> </a:t>
            </a:r>
            <a:r>
              <a:rPr lang="en-US" altLang="en-US" sz="2950" b="1" i="1" dirty="0" err="1">
                <a:latin typeface="Times New Roman" panose="02020603050405020304" pitchFamily="18" charset="0"/>
                <a:cs typeface="Times New Roman" panose="02020603050405020304" pitchFamily="18" charset="0"/>
              </a:rPr>
              <a:t>nước</a:t>
            </a:r>
            <a:r>
              <a:rPr lang="en-US" altLang="en-US" sz="2950" b="1" i="1" dirty="0">
                <a:latin typeface="Times New Roman" panose="02020603050405020304" pitchFamily="18" charset="0"/>
                <a:cs typeface="Times New Roman" panose="02020603050405020304" pitchFamily="18" charset="0"/>
              </a:rPr>
              <a:t> </a:t>
            </a:r>
            <a:r>
              <a:rPr lang="en-US" altLang="en-US" sz="2950" b="1" i="1" dirty="0" err="1">
                <a:latin typeface="Times New Roman" panose="02020603050405020304" pitchFamily="18" charset="0"/>
                <a:cs typeface="Times New Roman" panose="02020603050405020304" pitchFamily="18" charset="0"/>
              </a:rPr>
              <a:t>nhớ</a:t>
            </a:r>
            <a:r>
              <a:rPr lang="en-US" altLang="en-US" sz="2950" b="1" i="1" dirty="0">
                <a:latin typeface="Times New Roman" panose="02020603050405020304" pitchFamily="18" charset="0"/>
                <a:cs typeface="Times New Roman" panose="02020603050405020304" pitchFamily="18" charset="0"/>
              </a:rPr>
              <a:t> </a:t>
            </a:r>
            <a:r>
              <a:rPr lang="en-US" altLang="en-US" sz="2950" b="1" i="1" dirty="0" err="1">
                <a:latin typeface="Times New Roman" panose="02020603050405020304" pitchFamily="18" charset="0"/>
                <a:cs typeface="Times New Roman" panose="02020603050405020304" pitchFamily="18" charset="0"/>
              </a:rPr>
              <a:t>nguồn</a:t>
            </a:r>
            <a:r>
              <a:rPr lang="en-US" altLang="en-US" sz="2950" b="1" i="1" dirty="0">
                <a:latin typeface="Times New Roman" panose="02020603050405020304" pitchFamily="18" charset="0"/>
                <a:cs typeface="Times New Roman" panose="02020603050405020304" pitchFamily="18" charset="0"/>
              </a:rPr>
              <a:t>”;</a:t>
            </a:r>
          </a:p>
          <a:p>
            <a:pPr lvl="0" algn="just" fontAlgn="base">
              <a:lnSpc>
                <a:spcPct val="120000"/>
              </a:lnSpc>
              <a:spcBef>
                <a:spcPct val="20000"/>
              </a:spcBef>
              <a:spcAft>
                <a:spcPct val="0"/>
              </a:spcAft>
            </a:pPr>
            <a:r>
              <a:rPr lang="en-US" altLang="en-US" sz="2950" b="1" dirty="0">
                <a:solidFill>
                  <a:srgbClr val="0070C0"/>
                </a:solidFill>
                <a:latin typeface="Times New Roman" panose="02020603050405020304" pitchFamily="18" charset="0"/>
                <a:cs typeface="Times New Roman" panose="02020603050405020304" pitchFamily="18" charset="0"/>
              </a:rPr>
              <a:t>   B</a:t>
            </a:r>
            <a:r>
              <a:rPr lang="en-US" altLang="en-US" sz="2950" b="1" dirty="0">
                <a:latin typeface="Times New Roman" panose="02020603050405020304" pitchFamily="18" charset="0"/>
                <a:cs typeface="Times New Roman" panose="02020603050405020304" pitchFamily="18" charset="0"/>
              </a:rPr>
              <a:t>.</a:t>
            </a:r>
            <a:r>
              <a:rPr lang="en-US" altLang="en-US" sz="2950"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Đất</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nước</a:t>
            </a:r>
            <a:r>
              <a:rPr lang="en-US" altLang="en-US" sz="2950" b="1" dirty="0">
                <a:latin typeface="Times New Roman" panose="02020603050405020304" pitchFamily="18" charset="0"/>
                <a:cs typeface="Times New Roman" panose="02020603050405020304" pitchFamily="18" charset="0"/>
              </a:rPr>
              <a:t> ta </a:t>
            </a:r>
            <a:r>
              <a:rPr lang="en-US" altLang="en-US" sz="2950" b="1" dirty="0" err="1">
                <a:latin typeface="Times New Roman" panose="02020603050405020304" pitchFamily="18" charset="0"/>
                <a:cs typeface="Times New Roman" panose="02020603050405020304" pitchFamily="18" charset="0"/>
              </a:rPr>
              <a:t>có</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nhiều</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tấm</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gương</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vượt</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khó</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học</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giỏi</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Em</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hãy</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trình</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bày</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một</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số</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tấm</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gương</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đó</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và</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nêu</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suy</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nghĩ</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của</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mình</a:t>
            </a:r>
            <a:r>
              <a:rPr lang="en-US" altLang="en-US" sz="2950" b="1" dirty="0">
                <a:latin typeface="Times New Roman" panose="02020603050405020304" pitchFamily="18" charset="0"/>
                <a:cs typeface="Times New Roman" panose="02020603050405020304" pitchFamily="18" charset="0"/>
              </a:rPr>
              <a:t>;</a:t>
            </a:r>
          </a:p>
          <a:p>
            <a:pPr algn="just"/>
            <a:r>
              <a:rPr lang="en-US" altLang="en-US" sz="2950" b="1" dirty="0">
                <a:solidFill>
                  <a:srgbClr val="0070C0"/>
                </a:solidFill>
                <a:latin typeface="Times New Roman" panose="02020603050405020304" pitchFamily="18" charset="0"/>
                <a:cs typeface="Times New Roman" panose="02020603050405020304" pitchFamily="18" charset="0"/>
              </a:rPr>
              <a:t>   C</a:t>
            </a:r>
            <a:r>
              <a:rPr lang="en-US" altLang="en-US" sz="2950" b="1" dirty="0">
                <a:latin typeface="Times New Roman" panose="02020603050405020304" pitchFamily="18" charset="0"/>
                <a:cs typeface="Times New Roman" panose="02020603050405020304" pitchFamily="18" charset="0"/>
              </a:rPr>
              <a:t>.</a:t>
            </a:r>
            <a:r>
              <a:rPr lang="en-US" altLang="en-US" sz="2950"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Phân</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tích</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v</a:t>
            </a:r>
            <a:r>
              <a:rPr lang="en-US" sz="2950" b="1" dirty="0" err="1">
                <a:latin typeface="Times New Roman" panose="02020603050405020304" pitchFamily="18" charset="0"/>
                <a:cs typeface="Times New Roman" panose="02020603050405020304" pitchFamily="18" charset="0"/>
              </a:rPr>
              <a:t>ẻ</a:t>
            </a:r>
            <a:r>
              <a:rPr lang="en-US" sz="2950" b="1" dirty="0">
                <a:latin typeface="Times New Roman" panose="02020603050405020304" pitchFamily="18" charset="0"/>
                <a:cs typeface="Times New Roman" panose="02020603050405020304" pitchFamily="18" charset="0"/>
              </a:rPr>
              <a:t> </a:t>
            </a:r>
            <a:r>
              <a:rPr lang="en-US" sz="2950" b="1" dirty="0" err="1">
                <a:latin typeface="Times New Roman" panose="02020603050405020304" pitchFamily="18" charset="0"/>
                <a:cs typeface="Times New Roman" panose="02020603050405020304" pitchFamily="18" charset="0"/>
              </a:rPr>
              <a:t>đẹp</a:t>
            </a:r>
            <a:r>
              <a:rPr lang="en-US" sz="2950" b="1" dirty="0">
                <a:latin typeface="Times New Roman" panose="02020603050405020304" pitchFamily="18" charset="0"/>
                <a:cs typeface="Times New Roman" panose="02020603050405020304" pitchFamily="18" charset="0"/>
              </a:rPr>
              <a:t> </a:t>
            </a:r>
            <a:r>
              <a:rPr lang="en-US" sz="2950" b="1" dirty="0" err="1">
                <a:latin typeface="Times New Roman" panose="02020603050405020304" pitchFamily="18" charset="0"/>
                <a:cs typeface="Times New Roman" panose="02020603050405020304" pitchFamily="18" charset="0"/>
              </a:rPr>
              <a:t>của</a:t>
            </a:r>
            <a:r>
              <a:rPr lang="en-US" sz="2950" b="1" dirty="0">
                <a:latin typeface="Times New Roman" panose="02020603050405020304" pitchFamily="18" charset="0"/>
                <a:cs typeface="Times New Roman" panose="02020603050405020304" pitchFamily="18" charset="0"/>
              </a:rPr>
              <a:t> </a:t>
            </a:r>
            <a:r>
              <a:rPr lang="en-US" sz="2950" b="1" dirty="0" err="1">
                <a:latin typeface="Times New Roman" panose="02020603050405020304" pitchFamily="18" charset="0"/>
                <a:cs typeface="Times New Roman" panose="02020603050405020304" pitchFamily="18" charset="0"/>
              </a:rPr>
              <a:t>nhân</a:t>
            </a:r>
            <a:r>
              <a:rPr lang="en-US" sz="2950" b="1" dirty="0">
                <a:latin typeface="Times New Roman" panose="02020603050405020304" pitchFamily="18" charset="0"/>
                <a:cs typeface="Times New Roman" panose="02020603050405020304" pitchFamily="18" charset="0"/>
              </a:rPr>
              <a:t> </a:t>
            </a:r>
            <a:r>
              <a:rPr lang="en-US" sz="2950" b="1" dirty="0" err="1">
                <a:latin typeface="Times New Roman" panose="02020603050405020304" pitchFamily="18" charset="0"/>
                <a:cs typeface="Times New Roman" panose="02020603050405020304" pitchFamily="18" charset="0"/>
              </a:rPr>
              <a:t>vật</a:t>
            </a:r>
            <a:r>
              <a:rPr lang="en-US" sz="2950" b="1" dirty="0">
                <a:latin typeface="Times New Roman" panose="02020603050405020304" pitchFamily="18" charset="0"/>
                <a:cs typeface="Times New Roman" panose="02020603050405020304" pitchFamily="18" charset="0"/>
              </a:rPr>
              <a:t> </a:t>
            </a:r>
            <a:r>
              <a:rPr lang="en-US" sz="2950" b="1" dirty="0" err="1">
                <a:latin typeface="Times New Roman" panose="02020603050405020304" pitchFamily="18" charset="0"/>
                <a:cs typeface="Times New Roman" panose="02020603050405020304" pitchFamily="18" charset="0"/>
              </a:rPr>
              <a:t>ông</a:t>
            </a:r>
            <a:r>
              <a:rPr lang="en-US" sz="2950" b="1" dirty="0">
                <a:latin typeface="Times New Roman" panose="02020603050405020304" pitchFamily="18" charset="0"/>
                <a:cs typeface="Times New Roman" panose="02020603050405020304" pitchFamily="18" charset="0"/>
              </a:rPr>
              <a:t> Hai </a:t>
            </a:r>
            <a:r>
              <a:rPr lang="en-US" sz="2950" b="1" dirty="0" err="1">
                <a:latin typeface="Times New Roman" panose="02020603050405020304" pitchFamily="18" charset="0"/>
                <a:cs typeface="Times New Roman" panose="02020603050405020304" pitchFamily="18" charset="0"/>
              </a:rPr>
              <a:t>trong</a:t>
            </a:r>
            <a:r>
              <a:rPr lang="en-US" sz="2950" b="1" dirty="0">
                <a:latin typeface="Times New Roman" panose="02020603050405020304" pitchFamily="18" charset="0"/>
                <a:cs typeface="Times New Roman" panose="02020603050405020304" pitchFamily="18" charset="0"/>
              </a:rPr>
              <a:t> </a:t>
            </a:r>
            <a:r>
              <a:rPr lang="en-US" sz="2950" b="1" dirty="0" err="1">
                <a:latin typeface="Times New Roman" panose="02020603050405020304" pitchFamily="18" charset="0"/>
                <a:cs typeface="Times New Roman" panose="02020603050405020304" pitchFamily="18" charset="0"/>
              </a:rPr>
              <a:t>truyện</a:t>
            </a:r>
            <a:r>
              <a:rPr lang="en-US" sz="2950" b="1" dirty="0">
                <a:latin typeface="Times New Roman" panose="02020603050405020304" pitchFamily="18" charset="0"/>
                <a:cs typeface="Times New Roman" panose="02020603050405020304" pitchFamily="18" charset="0"/>
              </a:rPr>
              <a:t> </a:t>
            </a:r>
            <a:r>
              <a:rPr lang="en-US" sz="2950" b="1" dirty="0" err="1">
                <a:latin typeface="Times New Roman" panose="02020603050405020304" pitchFamily="18" charset="0"/>
                <a:cs typeface="Times New Roman" panose="02020603050405020304" pitchFamily="18" charset="0"/>
              </a:rPr>
              <a:t>ngắn</a:t>
            </a:r>
            <a:r>
              <a:rPr lang="en-US" sz="2950" b="1" dirty="0">
                <a:latin typeface="Times New Roman" panose="02020603050405020304" pitchFamily="18" charset="0"/>
                <a:cs typeface="Times New Roman" panose="02020603050405020304" pitchFamily="18" charset="0"/>
              </a:rPr>
              <a:t> </a:t>
            </a:r>
            <a:r>
              <a:rPr lang="en-US" sz="2950" b="1" i="1" dirty="0" err="1">
                <a:latin typeface="Times New Roman" panose="02020603050405020304" pitchFamily="18" charset="0"/>
                <a:cs typeface="Times New Roman" panose="02020603050405020304" pitchFamily="18" charset="0"/>
              </a:rPr>
              <a:t>Làng</a:t>
            </a:r>
            <a:r>
              <a:rPr lang="en-US" sz="2950" b="1" dirty="0">
                <a:latin typeface="Times New Roman" panose="02020603050405020304" pitchFamily="18" charset="0"/>
                <a:cs typeface="Times New Roman" panose="02020603050405020304" pitchFamily="18" charset="0"/>
              </a:rPr>
              <a:t> </a:t>
            </a:r>
            <a:r>
              <a:rPr lang="en-US" sz="2950" b="1" dirty="0" err="1">
                <a:latin typeface="Times New Roman" panose="02020603050405020304" pitchFamily="18" charset="0"/>
                <a:cs typeface="Times New Roman" panose="02020603050405020304" pitchFamily="18" charset="0"/>
              </a:rPr>
              <a:t>của</a:t>
            </a:r>
            <a:r>
              <a:rPr lang="en-US" sz="2950" b="1" dirty="0">
                <a:latin typeface="Times New Roman" panose="02020603050405020304" pitchFamily="18" charset="0"/>
                <a:cs typeface="Times New Roman" panose="02020603050405020304" pitchFamily="18" charset="0"/>
              </a:rPr>
              <a:t> </a:t>
            </a:r>
            <a:r>
              <a:rPr lang="en-US" sz="2950" b="1" dirty="0" err="1">
                <a:latin typeface="Times New Roman" panose="02020603050405020304" pitchFamily="18" charset="0"/>
                <a:cs typeface="Times New Roman" panose="02020603050405020304" pitchFamily="18" charset="0"/>
              </a:rPr>
              <a:t>nhà</a:t>
            </a:r>
            <a:r>
              <a:rPr lang="en-US" sz="2950" b="1" dirty="0">
                <a:latin typeface="Times New Roman" panose="02020603050405020304" pitchFamily="18" charset="0"/>
                <a:cs typeface="Times New Roman" panose="02020603050405020304" pitchFamily="18" charset="0"/>
              </a:rPr>
              <a:t> </a:t>
            </a:r>
            <a:r>
              <a:rPr lang="en-US" sz="2950" b="1" dirty="0" err="1">
                <a:latin typeface="Times New Roman" panose="02020603050405020304" pitchFamily="18" charset="0"/>
                <a:cs typeface="Times New Roman" panose="02020603050405020304" pitchFamily="18" charset="0"/>
              </a:rPr>
              <a:t>văn</a:t>
            </a:r>
            <a:r>
              <a:rPr lang="en-US" sz="2950" b="1" dirty="0">
                <a:latin typeface="Times New Roman" panose="02020603050405020304" pitchFamily="18" charset="0"/>
                <a:cs typeface="Times New Roman" panose="02020603050405020304" pitchFamily="18" charset="0"/>
              </a:rPr>
              <a:t> Kim </a:t>
            </a:r>
            <a:r>
              <a:rPr lang="en-US" sz="2950" b="1" dirty="0" err="1">
                <a:latin typeface="Times New Roman" panose="02020603050405020304" pitchFamily="18" charset="0"/>
                <a:cs typeface="Times New Roman" panose="02020603050405020304" pitchFamily="18" charset="0"/>
              </a:rPr>
              <a:t>Lân</a:t>
            </a:r>
            <a:r>
              <a:rPr lang="en-US" sz="2950" b="1" dirty="0">
                <a:latin typeface="Times New Roman" panose="02020603050405020304" pitchFamily="18" charset="0"/>
                <a:cs typeface="Times New Roman" panose="02020603050405020304" pitchFamily="18" charset="0"/>
              </a:rPr>
              <a:t>;</a:t>
            </a:r>
          </a:p>
          <a:p>
            <a:pPr lvl="0" algn="just" fontAlgn="base">
              <a:lnSpc>
                <a:spcPct val="120000"/>
              </a:lnSpc>
              <a:spcBef>
                <a:spcPct val="20000"/>
              </a:spcBef>
              <a:spcAft>
                <a:spcPct val="0"/>
              </a:spcAft>
            </a:pPr>
            <a:r>
              <a:rPr lang="en-US" altLang="en-US" sz="2950" b="1" dirty="0">
                <a:solidFill>
                  <a:srgbClr val="0070C0"/>
                </a:solidFill>
                <a:latin typeface="Times New Roman" panose="02020603050405020304" pitchFamily="18" charset="0"/>
                <a:cs typeface="Times New Roman" panose="02020603050405020304" pitchFamily="18" charset="0"/>
              </a:rPr>
              <a:t>   D</a:t>
            </a:r>
            <a:r>
              <a:rPr lang="en-US" altLang="en-US" sz="2950" b="1" dirty="0">
                <a:latin typeface="Times New Roman" panose="02020603050405020304" pitchFamily="18" charset="0"/>
                <a:cs typeface="Times New Roman" panose="02020603050405020304" pitchFamily="18" charset="0"/>
              </a:rPr>
              <a:t>.</a:t>
            </a:r>
            <a:r>
              <a:rPr lang="en-US" altLang="en-US" sz="2950"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Cảm</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nhận</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của</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em</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về</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tình</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bà</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cháu</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trong</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bài</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thơ</a:t>
            </a:r>
            <a:r>
              <a:rPr lang="en-US" altLang="en-US" sz="2950" b="1" dirty="0">
                <a:latin typeface="Times New Roman" panose="02020603050405020304" pitchFamily="18" charset="0"/>
                <a:cs typeface="Times New Roman" panose="02020603050405020304" pitchFamily="18" charset="0"/>
              </a:rPr>
              <a:t> </a:t>
            </a:r>
            <a:r>
              <a:rPr lang="en-US" altLang="en-US" sz="2950" b="1" i="1" dirty="0" err="1">
                <a:latin typeface="Times New Roman" panose="02020603050405020304" pitchFamily="18" charset="0"/>
                <a:cs typeface="Times New Roman" panose="02020603050405020304" pitchFamily="18" charset="0"/>
              </a:rPr>
              <a:t>Bếp</a:t>
            </a:r>
            <a:r>
              <a:rPr lang="en-US" altLang="en-US" sz="2950" b="1" i="1" dirty="0">
                <a:latin typeface="Times New Roman" panose="02020603050405020304" pitchFamily="18" charset="0"/>
                <a:cs typeface="Times New Roman" panose="02020603050405020304" pitchFamily="18" charset="0"/>
              </a:rPr>
              <a:t> </a:t>
            </a:r>
            <a:r>
              <a:rPr lang="en-US" altLang="en-US" sz="2950" b="1" i="1" dirty="0" err="1">
                <a:latin typeface="Times New Roman" panose="02020603050405020304" pitchFamily="18" charset="0"/>
                <a:cs typeface="Times New Roman" panose="02020603050405020304" pitchFamily="18" charset="0"/>
              </a:rPr>
              <a:t>lửa</a:t>
            </a:r>
            <a:r>
              <a:rPr lang="en-US" altLang="en-US" sz="2950" b="1" i="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của</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Bằng</a:t>
            </a:r>
            <a:r>
              <a:rPr lang="en-US" altLang="en-US" sz="2950" b="1" dirty="0">
                <a:latin typeface="Times New Roman" panose="02020603050405020304" pitchFamily="18" charset="0"/>
                <a:cs typeface="Times New Roman" panose="02020603050405020304" pitchFamily="18" charset="0"/>
              </a:rPr>
              <a:t> </a:t>
            </a:r>
            <a:r>
              <a:rPr lang="en-US" altLang="en-US" sz="2950" b="1" dirty="0" err="1">
                <a:latin typeface="Times New Roman" panose="02020603050405020304" pitchFamily="18" charset="0"/>
                <a:cs typeface="Times New Roman" panose="02020603050405020304" pitchFamily="18" charset="0"/>
              </a:rPr>
              <a:t>Việt</a:t>
            </a:r>
            <a:r>
              <a:rPr lang="en-US" altLang="en-US" sz="2950" b="1" dirty="0">
                <a:latin typeface="Times New Roman" panose="02020603050405020304" pitchFamily="18" charset="0"/>
                <a:cs typeface="Times New Roman" panose="02020603050405020304" pitchFamily="18" charset="0"/>
              </a:rPr>
              <a:t>;</a:t>
            </a:r>
          </a:p>
          <a:p>
            <a:pPr lvl="0" algn="just" fontAlgn="base">
              <a:lnSpc>
                <a:spcPct val="120000"/>
              </a:lnSpc>
              <a:spcBef>
                <a:spcPct val="20000"/>
              </a:spcBef>
              <a:spcAft>
                <a:spcPct val="0"/>
              </a:spcAft>
            </a:pPr>
            <a:r>
              <a:rPr lang="en-US" altLang="en-US" sz="2950" b="1" dirty="0">
                <a:latin typeface="Times New Roman" panose="02020603050405020304" pitchFamily="18" charset="0"/>
                <a:cs typeface="Times New Roman" panose="02020603050405020304" pitchFamily="18" charset="0"/>
              </a:rPr>
              <a:t>   </a:t>
            </a:r>
            <a:r>
              <a:rPr lang="en-US" altLang="en-US" sz="2950" b="1" dirty="0">
                <a:solidFill>
                  <a:srgbClr val="0066FF"/>
                </a:solidFill>
                <a:latin typeface="Times New Roman" panose="02020603050405020304" pitchFamily="18" charset="0"/>
                <a:cs typeface="Times New Roman" panose="02020603050405020304" pitchFamily="18" charset="0"/>
              </a:rPr>
              <a:t>E</a:t>
            </a:r>
            <a:r>
              <a:rPr lang="en-US" altLang="en-US" sz="2950" b="1" dirty="0">
                <a:latin typeface="Times New Roman" panose="02020603050405020304" pitchFamily="18" charset="0"/>
                <a:cs typeface="Times New Roman" panose="02020603050405020304" pitchFamily="18" charset="0"/>
              </a:rPr>
              <a:t>. </a:t>
            </a:r>
            <a:r>
              <a:rPr lang="it-IT" sz="2950" b="1" dirty="0">
                <a:latin typeface="Times New Roman" panose="02020603050405020304" pitchFamily="18" charset="0"/>
                <a:cs typeface="Times New Roman" panose="02020603050405020304" pitchFamily="18" charset="0"/>
              </a:rPr>
              <a:t>Nghệ thuật tả cảnh ngụ tình đặc sắc qua tám câu thơ cuối của đoạn trích </a:t>
            </a:r>
            <a:r>
              <a:rPr lang="it-IT" sz="2950" b="1" i="1" dirty="0">
                <a:latin typeface="Times New Roman" panose="02020603050405020304" pitchFamily="18" charset="0"/>
                <a:cs typeface="Times New Roman" panose="02020603050405020304" pitchFamily="18" charset="0"/>
              </a:rPr>
              <a:t>Kiều ở lầu Ngưng Bích</a:t>
            </a:r>
            <a:r>
              <a:rPr lang="it-IT" sz="2950" b="1" dirty="0">
                <a:latin typeface="Times New Roman" panose="02020603050405020304" pitchFamily="18" charset="0"/>
                <a:cs typeface="Times New Roman" panose="02020603050405020304" pitchFamily="18" charset="0"/>
              </a:rPr>
              <a:t> trong </a:t>
            </a:r>
            <a:r>
              <a:rPr lang="it-IT" sz="2950" b="1" i="1" dirty="0">
                <a:latin typeface="Times New Roman" panose="02020603050405020304" pitchFamily="18" charset="0"/>
                <a:cs typeface="Times New Roman" panose="02020603050405020304" pitchFamily="18" charset="0"/>
              </a:rPr>
              <a:t>Truyện Kiều </a:t>
            </a:r>
            <a:r>
              <a:rPr lang="it-IT" sz="2950" b="1" dirty="0">
                <a:latin typeface="Times New Roman" panose="02020603050405020304" pitchFamily="18" charset="0"/>
                <a:cs typeface="Times New Roman" panose="02020603050405020304" pitchFamily="18" charset="0"/>
              </a:rPr>
              <a:t>của Nguyễn Du (Ngữ văn 9, tập một).</a:t>
            </a:r>
            <a:endParaRPr lang="en-US" altLang="en-US" sz="29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77054"/>
          </a:xfrm>
          <a:prstGeom prst="rect">
            <a:avLst/>
          </a:prstGeom>
          <a:solidFill>
            <a:srgbClr val="B2B2B2"/>
          </a:solidFill>
        </p:spPr>
        <p:txBody>
          <a:bodyPr wrap="square" rtlCol="0">
            <a:spAutoFit/>
          </a:bodyPr>
          <a:lstStyle/>
          <a:p>
            <a:pPr algn="ctr"/>
            <a:r>
              <a:rPr lang="en-US" sz="2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TÁC PHẨM TRUYỆN (HOẶC ĐOẠN TRÍCH)</a:t>
            </a:r>
          </a:p>
        </p:txBody>
      </p:sp>
      <p:sp>
        <p:nvSpPr>
          <p:cNvPr id="6" name="Rectangle 5"/>
          <p:cNvSpPr/>
          <p:nvPr/>
        </p:nvSpPr>
        <p:spPr>
          <a:xfrm>
            <a:off x="0" y="840668"/>
            <a:ext cx="12192000" cy="6093976"/>
          </a:xfrm>
          <a:prstGeom prst="rect">
            <a:avLst/>
          </a:prstGeom>
        </p:spPr>
        <p:txBody>
          <a:bodyPr wrap="square">
            <a:spAutoFit/>
          </a:bodyPr>
          <a:lstStyle/>
          <a:p>
            <a:pPr algn="just">
              <a:spcAft>
                <a:spcPts val="0"/>
              </a:spcAft>
            </a:pP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sz="3000" b="1" dirty="0" err="1">
                <a:solidFill>
                  <a:srgbClr val="C00000"/>
                </a:solidFill>
                <a:effectLst>
                  <a:outerShdw blurRad="38100" dist="38100" dir="2700000" algn="tl">
                    <a:srgbClr val="000000">
                      <a:alpha val="43137"/>
                    </a:srgbClr>
                  </a:outerShdw>
                </a:effectLst>
                <a:latin typeface="Times New Roman" panose="02020603050405020304" pitchFamily="18" charset="0"/>
              </a:rPr>
              <a:t>Vũ</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sz="3000" b="1" dirty="0" err="1">
                <a:solidFill>
                  <a:srgbClr val="C00000"/>
                </a:solidFill>
                <a:effectLst>
                  <a:outerShdw blurRad="38100" dist="38100" dir="2700000" algn="tl">
                    <a:srgbClr val="000000">
                      <a:alpha val="43137"/>
                    </a:srgbClr>
                  </a:outerShdw>
                </a:effectLst>
                <a:latin typeface="Times New Roman" panose="02020603050405020304" pitchFamily="18" charset="0"/>
              </a:rPr>
              <a:t>Nương</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sz="3000" b="1" dirty="0" err="1">
                <a:solidFill>
                  <a:srgbClr val="C00000"/>
                </a:solidFill>
                <a:effectLst>
                  <a:outerShdw blurRad="38100" dist="38100" dir="2700000" algn="tl">
                    <a:srgbClr val="000000">
                      <a:alpha val="43137"/>
                    </a:srgbClr>
                  </a:outerShdw>
                </a:effectLst>
                <a:latin typeface="Times New Roman" panose="02020603050405020304" pitchFamily="18" charset="0"/>
              </a:rPr>
              <a:t>là</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sz="3000" b="1" dirty="0" err="1">
                <a:solidFill>
                  <a:srgbClr val="C00000"/>
                </a:solidFill>
                <a:effectLst>
                  <a:outerShdw blurRad="38100" dist="38100" dir="2700000" algn="tl">
                    <a:srgbClr val="000000">
                      <a:alpha val="43137"/>
                    </a:srgbClr>
                  </a:outerShdw>
                </a:effectLst>
                <a:latin typeface="Times New Roman" panose="02020603050405020304" pitchFamily="18" charset="0"/>
              </a:rPr>
              <a:t>người</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sz="3000" b="1" dirty="0" err="1">
                <a:solidFill>
                  <a:srgbClr val="C00000"/>
                </a:solidFill>
                <a:effectLst>
                  <a:outerShdw blurRad="38100" dist="38100" dir="2700000" algn="tl">
                    <a:srgbClr val="000000">
                      <a:alpha val="43137"/>
                    </a:srgbClr>
                  </a:outerShdw>
                </a:effectLst>
                <a:latin typeface="Times New Roman" panose="02020603050405020304" pitchFamily="18" charset="0"/>
              </a:rPr>
              <a:t>phụ</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sz="3000" b="1" dirty="0" err="1">
                <a:solidFill>
                  <a:srgbClr val="C00000"/>
                </a:solidFill>
                <a:effectLst>
                  <a:outerShdw blurRad="38100" dist="38100" dir="2700000" algn="tl">
                    <a:srgbClr val="000000">
                      <a:alpha val="43137"/>
                    </a:srgbClr>
                  </a:outerShdw>
                </a:effectLst>
                <a:latin typeface="Times New Roman" panose="02020603050405020304" pitchFamily="18" charset="0"/>
              </a:rPr>
              <a:t>nữ</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sz="3000" b="1" dirty="0" err="1">
                <a:solidFill>
                  <a:srgbClr val="C00000"/>
                </a:solidFill>
                <a:effectLst>
                  <a:outerShdw blurRad="38100" dist="38100" dir="2700000" algn="tl">
                    <a:srgbClr val="000000">
                      <a:alpha val="43137"/>
                    </a:srgbClr>
                  </a:outerShdw>
                </a:effectLst>
                <a:latin typeface="Times New Roman" panose="02020603050405020304" pitchFamily="18" charset="0"/>
              </a:rPr>
              <a:t>đảm</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sz="3000" b="1" dirty="0" err="1">
                <a:solidFill>
                  <a:srgbClr val="C00000"/>
                </a:solidFill>
                <a:effectLst>
                  <a:outerShdw blurRad="38100" dist="38100" dir="2700000" algn="tl">
                    <a:srgbClr val="000000">
                      <a:alpha val="43137"/>
                    </a:srgbClr>
                  </a:outerShdw>
                </a:effectLst>
                <a:latin typeface="Times New Roman" panose="02020603050405020304" pitchFamily="18" charset="0"/>
              </a:rPr>
              <a:t>đang</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sz="3000" b="1" dirty="0" err="1">
                <a:solidFill>
                  <a:srgbClr val="C00000"/>
                </a:solidFill>
                <a:effectLst>
                  <a:outerShdw blurRad="38100" dist="38100" dir="2700000" algn="tl">
                    <a:srgbClr val="000000">
                      <a:alpha val="43137"/>
                    </a:srgbClr>
                  </a:outerShdw>
                </a:effectLst>
                <a:latin typeface="Times New Roman" panose="02020603050405020304" pitchFamily="18" charset="0"/>
              </a:rPr>
              <a:t>hiếu</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sz="3000" b="1" dirty="0" err="1">
                <a:solidFill>
                  <a:srgbClr val="C00000"/>
                </a:solidFill>
                <a:effectLst>
                  <a:outerShdw blurRad="38100" dist="38100" dir="2700000" algn="tl">
                    <a:srgbClr val="000000">
                      <a:alpha val="43137"/>
                    </a:srgbClr>
                  </a:outerShdw>
                </a:effectLst>
                <a:latin typeface="Times New Roman" panose="02020603050405020304" pitchFamily="18" charset="0"/>
              </a:rPr>
              <a:t>thảo</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rPr>
              <a:t>. </a:t>
            </a:r>
            <a:r>
              <a:rPr lang="vi-VN" sz="30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Trong ba năm chồng đi chiến trận, một mình nàng vừa làm con vừa làm cha vừa làm mẹ để chăm sóc</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vi-VN" sz="30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phụng dưỡng mẹ chồng, nuôi dạy con thơ. Chồng xa nhà, nàng đã thay chồng phụng dưỡng mẹ chu đáo. Khi bà ốm nàng đã thuốc thang lễ bái thần phật và lấy những lời khôn khéo khuyên lơn để bà vơi bớt nỗi nhớ thương con. Đến khi bà mất, nàng đã hết lời thương xót, ma chay tế lễ cẩn trọng hệt như với cha mẹ đẻ của mình. Cái tình ấy quả có thể cảm thấu cả trời đất cho nên trước lúc chết người mẹ già ấy đã trăng trối những lời yêu thương, động viên, trân trọng con dâu </a:t>
            </a:r>
            <a:r>
              <a:rPr lang="vi-VN" sz="3000" b="1" i="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“Sau này, trời xét lòng lành, ban cho phúc đức giống dòng tươi tốt, con cháu đông đàn, xanh kia quyết chẳng phụ lòng con như con đã chẳng phụ mẹ"</a:t>
            </a:r>
            <a:r>
              <a:rPr lang="vi-VN" sz="30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000" b="1" dirty="0">
                <a:solidFill>
                  <a:srgbClr val="C00000"/>
                </a:solidFill>
                <a:effectLst>
                  <a:outerShdw blurRad="38100" dist="38100" dir="2700000" algn="tl">
                    <a:srgbClr val="000000">
                      <a:alpha val="43137"/>
                    </a:srgbClr>
                  </a:outerShdw>
                </a:effectLst>
                <a:latin typeface="Times New Roman" panose="02020603050405020304" pitchFamily="18" charset="0"/>
              </a:rPr>
              <a:t>Có thể nói Vũ Nương là hình ảnh người phụ nữ lí tưởng trong xã hội phong kiến ngày xưa.</a:t>
            </a:r>
            <a:endPar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0" y="396372"/>
            <a:ext cx="3402106" cy="553998"/>
          </a:xfrm>
          <a:prstGeom prst="rect">
            <a:avLst/>
          </a:prstGeom>
          <a:noFill/>
        </p:spPr>
        <p:txBody>
          <a:bodyPr wrap="square" rtlCol="0">
            <a:spAutoFit/>
          </a:bodyPr>
          <a:lstStyle/>
          <a:p>
            <a:r>
              <a:rPr lang="en-US" sz="3000" b="1" dirty="0" err="1">
                <a:solidFill>
                  <a:srgbClr val="002060"/>
                </a:solidFill>
                <a:latin typeface="Times New Roman" panose="02020603050405020304" pitchFamily="18" charset="0"/>
                <a:cs typeface="Times New Roman" panose="02020603050405020304" pitchFamily="18" charset="0"/>
              </a:rPr>
              <a:t>Đọc</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đoạn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văn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sau</a:t>
            </a:r>
            <a:r>
              <a:rPr lang="en-US" sz="30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37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7d3afd123f2b88a6832067819596ef.gif"/>
          <p:cNvPicPr>
            <a:picLocks noChangeAspect="1"/>
          </p:cNvPicPr>
          <p:nvPr/>
        </p:nvPicPr>
        <p:blipFill>
          <a:blip r:embed="rId2"/>
          <a:stretch>
            <a:fillRect/>
          </a:stretch>
        </p:blipFill>
        <p:spPr>
          <a:xfrm>
            <a:off x="1" y="1"/>
            <a:ext cx="12192000" cy="6858000"/>
          </a:xfrm>
          <a:prstGeom prst="rect">
            <a:avLst/>
          </a:prstGeom>
        </p:spPr>
      </p:pic>
    </p:spTree>
    <p:extLst>
      <p:ext uri="{BB962C8B-B14F-4D97-AF65-F5344CB8AC3E}">
        <p14:creationId xmlns:p14="http://schemas.microsoft.com/office/powerpoint/2010/main" val="221549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6BDC15-8D4F-49E0-BA96-13904C450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020C2A8C-B82D-4F18-BF6F-F038EAA2B13C}"/>
              </a:ext>
            </a:extLst>
          </p:cNvPr>
          <p:cNvSpPr txBox="1"/>
          <p:nvPr/>
        </p:nvSpPr>
        <p:spPr>
          <a:xfrm>
            <a:off x="117566" y="209712"/>
            <a:ext cx="11704320" cy="584775"/>
          </a:xfrm>
          <a:prstGeom prst="rect">
            <a:avLst/>
          </a:prstGeom>
          <a:noFill/>
        </p:spPr>
        <p:txBody>
          <a:bodyPr wrap="square" rtlCol="0">
            <a:spAutoFit/>
          </a:bodyPr>
          <a:lstStyle/>
          <a:p>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phẩm</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truyện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hoặc</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E1D51580-8A78-4CD6-AB3F-0A6C934C46B9}"/>
              </a:ext>
            </a:extLst>
          </p:cNvPr>
          <p:cNvSpPr txBox="1"/>
          <p:nvPr/>
        </p:nvSpPr>
        <p:spPr>
          <a:xfrm>
            <a:off x="253218" y="990131"/>
            <a:ext cx="7272997" cy="523220"/>
          </a:xfrm>
          <a:prstGeom prst="rect">
            <a:avLst/>
          </a:prstGeom>
          <a:noFill/>
        </p:spPr>
        <p:txBody>
          <a:bodyPr wrap="square" rtlCol="0">
            <a:spAutoFit/>
          </a:bodyPr>
          <a:lstStyle/>
          <a:p>
            <a:r>
              <a:rPr lang="vi-VN" sz="2800" b="1" i="1" dirty="0">
                <a:solidFill>
                  <a:srgbClr val="0000CC"/>
                </a:solidFill>
                <a:latin typeface="+mj-lt"/>
              </a:rPr>
              <a:t>1. Ngữ liệu/ SGK trang 61,62,63</a:t>
            </a:r>
            <a:endParaRPr lang="en-US" sz="2800" b="1" i="1" dirty="0">
              <a:solidFill>
                <a:srgbClr val="0000CC"/>
              </a:solidFill>
              <a:latin typeface="+mj-lt"/>
            </a:endParaRPr>
          </a:p>
        </p:txBody>
      </p:sp>
      <p:sp>
        <p:nvSpPr>
          <p:cNvPr id="7" name="TextBox 6">
            <a:extLst>
              <a:ext uri="{FF2B5EF4-FFF2-40B4-BE49-F238E27FC236}">
                <a16:creationId xmlns:a16="http://schemas.microsoft.com/office/drawing/2014/main" xmlns="" id="{0A39980B-E86B-4366-8CF4-6219BDD6F429}"/>
              </a:ext>
            </a:extLst>
          </p:cNvPr>
          <p:cNvSpPr txBox="1"/>
          <p:nvPr/>
        </p:nvSpPr>
        <p:spPr>
          <a:xfrm>
            <a:off x="253217" y="1513351"/>
            <a:ext cx="7272997" cy="523220"/>
          </a:xfrm>
          <a:prstGeom prst="rect">
            <a:avLst/>
          </a:prstGeom>
          <a:noFill/>
        </p:spPr>
        <p:txBody>
          <a:bodyPr wrap="square" rtlCol="0">
            <a:spAutoFit/>
          </a:bodyPr>
          <a:lstStyle/>
          <a:p>
            <a:r>
              <a:rPr lang="vi-VN" sz="2800" b="1" i="1" dirty="0">
                <a:solidFill>
                  <a:srgbClr val="0000CC"/>
                </a:solidFill>
                <a:latin typeface="+mj-lt"/>
              </a:rPr>
              <a:t>2. Nhận xét:</a:t>
            </a:r>
            <a:endParaRPr lang="en-US" sz="2800" b="1" i="1" dirty="0">
              <a:solidFill>
                <a:srgbClr val="0000CC"/>
              </a:solidFill>
              <a:latin typeface="+mj-lt"/>
            </a:endParaRPr>
          </a:p>
        </p:txBody>
      </p:sp>
    </p:spTree>
    <p:extLst>
      <p:ext uri="{BB962C8B-B14F-4D97-AF65-F5344CB8AC3E}">
        <p14:creationId xmlns:p14="http://schemas.microsoft.com/office/powerpoint/2010/main" val="271639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859" y="3263514"/>
            <a:ext cx="10987399" cy="2308324"/>
          </a:xfrm>
          <a:prstGeom prst="rect">
            <a:avLst/>
          </a:prstGeom>
          <a:noFill/>
        </p:spPr>
        <p:txBody>
          <a:bodyPr wrap="square" rtlCol="0">
            <a:spAutoFit/>
          </a:bodyPr>
          <a:lstStyle/>
          <a:p>
            <a:r>
              <a:rPr lang="en-US" sz="4800" b="1" dirty="0">
                <a:solidFill>
                  <a:srgbClr val="0000CC"/>
                </a:solidFill>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Những phẩm chất tốt đẹp của nhân vật anh thanh niên trong </a:t>
            </a:r>
            <a:r>
              <a:rPr lang="en-US" sz="4800" i="1" dirty="0">
                <a:latin typeface="Times New Roman" panose="02020603050405020304" pitchFamily="18" charset="0"/>
                <a:cs typeface="Times New Roman" panose="02020603050405020304" pitchFamily="18" charset="0"/>
              </a:rPr>
              <a:t>Lặng lẽ Sa Pa </a:t>
            </a:r>
            <a:r>
              <a:rPr lang="en-US" sz="4800" dirty="0">
                <a:latin typeface="Times New Roman" panose="02020603050405020304" pitchFamily="18" charset="0"/>
                <a:cs typeface="Times New Roman" panose="02020603050405020304" pitchFamily="18" charset="0"/>
              </a:rPr>
              <a:t>của </a:t>
            </a:r>
            <a:r>
              <a:rPr lang="en-US" sz="4800" dirty="0" err="1">
                <a:latin typeface="Times New Roman" panose="02020603050405020304" pitchFamily="18" charset="0"/>
                <a:cs typeface="Times New Roman" panose="02020603050405020304" pitchFamily="18" charset="0"/>
              </a:rPr>
              <a:t>Nguyễn</a:t>
            </a:r>
            <a:r>
              <a:rPr lang="en-US" sz="4800" dirty="0">
                <a:latin typeface="Times New Roman" panose="02020603050405020304" pitchFamily="18" charset="0"/>
                <a:cs typeface="Times New Roman" panose="02020603050405020304" pitchFamily="18" charset="0"/>
              </a:rPr>
              <a:t> Thành Long.</a:t>
            </a:r>
          </a:p>
        </p:txBody>
      </p:sp>
      <p:sp>
        <p:nvSpPr>
          <p:cNvPr id="5" name="Rectangle 4"/>
          <p:cNvSpPr/>
          <p:nvPr/>
        </p:nvSpPr>
        <p:spPr>
          <a:xfrm>
            <a:off x="1637158" y="3220203"/>
            <a:ext cx="5394554" cy="830997"/>
          </a:xfrm>
          <a:prstGeom prst="rect">
            <a:avLst/>
          </a:prstGeom>
        </p:spPr>
        <p:txBody>
          <a:bodyPr wrap="none">
            <a:spAutoFit/>
          </a:bodyPr>
          <a:lstStyle/>
          <a:p>
            <a:r>
              <a:rPr lang="en-US" sz="4800" b="1" dirty="0">
                <a:solidFill>
                  <a:srgbClr val="0000CC"/>
                </a:solidFill>
                <a:latin typeface="Times New Roman" panose="02020603050405020304" pitchFamily="18" charset="0"/>
                <a:cs typeface="Times New Roman" panose="02020603050405020304" pitchFamily="18" charset="0"/>
              </a:rPr>
              <a:t>- Vấn đề nghị luận: </a:t>
            </a:r>
            <a:endParaRPr lang="vi-VN" dirty="0"/>
          </a:p>
        </p:txBody>
      </p:sp>
      <p:sp>
        <p:nvSpPr>
          <p:cNvPr id="2" name="Speech Bubble: Oval 1">
            <a:extLst>
              <a:ext uri="{FF2B5EF4-FFF2-40B4-BE49-F238E27FC236}">
                <a16:creationId xmlns:a16="http://schemas.microsoft.com/office/drawing/2014/main" xmlns="" id="{C14362C0-1CF7-4B3D-B6C8-9C483F8CF7A5}"/>
              </a:ext>
            </a:extLst>
          </p:cNvPr>
          <p:cNvSpPr/>
          <p:nvPr/>
        </p:nvSpPr>
        <p:spPr>
          <a:xfrm>
            <a:off x="3868615" y="281354"/>
            <a:ext cx="6421496" cy="2630658"/>
          </a:xfrm>
          <a:prstGeom prst="wedgeEllipseCallout">
            <a:avLst>
              <a:gd name="adj1" fmla="val -20395"/>
              <a:gd name="adj2" fmla="val 6581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mj-lt"/>
              </a:rPr>
              <a:t>Vấn đề nghị luận của văn bản này là gì? Hãy đặt một nhan đề thích hợp cho văn bản?</a:t>
            </a:r>
            <a:endParaRPr lang="en-US" sz="2800" dirty="0">
              <a:solidFill>
                <a:srgbClr val="FF0000"/>
              </a:solidFill>
              <a:latin typeface="+mj-lt"/>
            </a:endParaRPr>
          </a:p>
        </p:txBody>
      </p:sp>
    </p:spTree>
    <p:extLst>
      <p:ext uri="{BB962C8B-B14F-4D97-AF65-F5344CB8AC3E}">
        <p14:creationId xmlns:p14="http://schemas.microsoft.com/office/powerpoint/2010/main" val="231610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6BDC15-8D4F-49E0-BA96-13904C450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020C2A8C-B82D-4F18-BF6F-F038EAA2B13C}"/>
              </a:ext>
            </a:extLst>
          </p:cNvPr>
          <p:cNvSpPr txBox="1"/>
          <p:nvPr/>
        </p:nvSpPr>
        <p:spPr>
          <a:xfrm>
            <a:off x="117566" y="209712"/>
            <a:ext cx="11704320" cy="584775"/>
          </a:xfrm>
          <a:prstGeom prst="rect">
            <a:avLst/>
          </a:prstGeom>
          <a:noFill/>
        </p:spPr>
        <p:txBody>
          <a:bodyPr wrap="square" rtlCol="0">
            <a:spAutoFit/>
          </a:bodyPr>
          <a:lstStyle/>
          <a:p>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phẩm</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truyện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hoặc</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E1D51580-8A78-4CD6-AB3F-0A6C934C46B9}"/>
              </a:ext>
            </a:extLst>
          </p:cNvPr>
          <p:cNvSpPr txBox="1"/>
          <p:nvPr/>
        </p:nvSpPr>
        <p:spPr>
          <a:xfrm>
            <a:off x="253218" y="990131"/>
            <a:ext cx="7272997" cy="523220"/>
          </a:xfrm>
          <a:prstGeom prst="rect">
            <a:avLst/>
          </a:prstGeom>
          <a:noFill/>
        </p:spPr>
        <p:txBody>
          <a:bodyPr wrap="square" rtlCol="0">
            <a:spAutoFit/>
          </a:bodyPr>
          <a:lstStyle/>
          <a:p>
            <a:r>
              <a:rPr lang="vi-VN" sz="2800" b="1" i="1" dirty="0">
                <a:solidFill>
                  <a:srgbClr val="0000CC"/>
                </a:solidFill>
                <a:latin typeface="+mj-lt"/>
              </a:rPr>
              <a:t>1. Ngữ liệu/ SGK trang 61,62,63</a:t>
            </a:r>
            <a:endParaRPr lang="en-US" sz="2800" b="1" i="1" dirty="0">
              <a:solidFill>
                <a:srgbClr val="0000CC"/>
              </a:solidFill>
              <a:latin typeface="+mj-lt"/>
            </a:endParaRPr>
          </a:p>
        </p:txBody>
      </p:sp>
      <p:sp>
        <p:nvSpPr>
          <p:cNvPr id="7" name="TextBox 6">
            <a:extLst>
              <a:ext uri="{FF2B5EF4-FFF2-40B4-BE49-F238E27FC236}">
                <a16:creationId xmlns:a16="http://schemas.microsoft.com/office/drawing/2014/main" xmlns="" id="{0A39980B-E86B-4366-8CF4-6219BDD6F429}"/>
              </a:ext>
            </a:extLst>
          </p:cNvPr>
          <p:cNvSpPr txBox="1"/>
          <p:nvPr/>
        </p:nvSpPr>
        <p:spPr>
          <a:xfrm>
            <a:off x="253217" y="1513351"/>
            <a:ext cx="7272997" cy="523220"/>
          </a:xfrm>
          <a:prstGeom prst="rect">
            <a:avLst/>
          </a:prstGeom>
          <a:noFill/>
        </p:spPr>
        <p:txBody>
          <a:bodyPr wrap="square" rtlCol="0">
            <a:spAutoFit/>
          </a:bodyPr>
          <a:lstStyle/>
          <a:p>
            <a:r>
              <a:rPr lang="vi-VN" sz="2800" b="1" i="1" dirty="0">
                <a:solidFill>
                  <a:srgbClr val="0000CC"/>
                </a:solidFill>
                <a:latin typeface="+mj-lt"/>
              </a:rPr>
              <a:t>2. Nhận xét:</a:t>
            </a:r>
            <a:endParaRPr lang="en-US" sz="2800" b="1" i="1" dirty="0">
              <a:solidFill>
                <a:srgbClr val="0000CC"/>
              </a:solidFill>
              <a:latin typeface="+mj-lt"/>
            </a:endParaRPr>
          </a:p>
        </p:txBody>
      </p:sp>
      <p:sp>
        <p:nvSpPr>
          <p:cNvPr id="6" name="TextBox 5">
            <a:extLst>
              <a:ext uri="{FF2B5EF4-FFF2-40B4-BE49-F238E27FC236}">
                <a16:creationId xmlns:a16="http://schemas.microsoft.com/office/drawing/2014/main" xmlns="" id="{B6A2F85E-03D1-455D-B8DB-8BB25518C62D}"/>
              </a:ext>
            </a:extLst>
          </p:cNvPr>
          <p:cNvSpPr txBox="1"/>
          <p:nvPr/>
        </p:nvSpPr>
        <p:spPr>
          <a:xfrm>
            <a:off x="448156" y="2251094"/>
            <a:ext cx="11043140" cy="954107"/>
          </a:xfrm>
          <a:prstGeom prst="rect">
            <a:avLst/>
          </a:prstGeom>
          <a:noFill/>
        </p:spPr>
        <p:txBody>
          <a:bodyPr wrap="square" rtlCol="0">
            <a:spAutoFit/>
          </a:bodyPr>
          <a:lstStyle/>
          <a:p>
            <a:r>
              <a:rPr lang="vi-VN" sz="2800" dirty="0">
                <a:latin typeface="+mj-lt"/>
              </a:rPr>
              <a:t>- Vấn đề nghị luận: Những phẩm chất tốt đẹp của nhân vật anh thanh niên trong tác phẩm “Lặng lẽ Sa Pa của Nguyễn Thành Long.</a:t>
            </a:r>
            <a:endParaRPr lang="en-US" sz="2800" dirty="0">
              <a:latin typeface="+mj-lt"/>
            </a:endParaRPr>
          </a:p>
        </p:txBody>
      </p:sp>
    </p:spTree>
    <p:extLst>
      <p:ext uri="{BB962C8B-B14F-4D97-AF65-F5344CB8AC3E}">
        <p14:creationId xmlns:p14="http://schemas.microsoft.com/office/powerpoint/2010/main" val="340818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4141" y="665569"/>
            <a:ext cx="10972801" cy="1754326"/>
          </a:xfrm>
          <a:prstGeom prst="rect">
            <a:avLst/>
          </a:prstGeom>
        </p:spPr>
        <p:txBody>
          <a:bodyPr wrap="square">
            <a:spAutoFit/>
          </a:bodyPr>
          <a:lstStyle/>
          <a:p>
            <a:pPr algn="just"/>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Luận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điểm</a:t>
            </a:r>
            <a:r>
              <a:rPr lang="en-US" sz="3600" b="1" dirty="0">
                <a:solidFill>
                  <a:srgbClr val="C00000"/>
                </a:solidFill>
                <a:latin typeface="Times New Roman" panose="02020603050405020304" pitchFamily="18" charset="0"/>
                <a:cs typeface="Times New Roman" panose="02020603050405020304" pitchFamily="18" charset="0"/>
              </a:rPr>
              <a:t> 1: </a:t>
            </a:r>
            <a:r>
              <a:rPr lang="en-US" sz="3600" b="1" dirty="0">
                <a:solidFill>
                  <a:schemeClr val="accent6">
                    <a:lumMod val="50000"/>
                  </a:schemeClr>
                </a:solidFill>
                <a:latin typeface="Times New Roman" panose="02020603050405020304" pitchFamily="18" charset="0"/>
                <a:cs typeface="Times New Roman" panose="02020603050405020304" pitchFamily="18" charset="0"/>
              </a:rPr>
              <a:t>Trước tiên, nhân vật anh thanh niên này đẹp ở tấm lòng yêu đời, yêu nghề, ở tinh thần trách nhiệm cao với công việc lắm gian khổ của mình . </a:t>
            </a:r>
            <a:endParaRPr lang="en-US" sz="3600" dirty="0">
              <a:solidFill>
                <a:schemeClr val="accent6">
                  <a:lumMod val="50000"/>
                </a:schemeClr>
              </a:solidFill>
            </a:endParaRPr>
          </a:p>
        </p:txBody>
      </p:sp>
      <p:sp>
        <p:nvSpPr>
          <p:cNvPr id="6" name="Rectangle 5"/>
          <p:cNvSpPr/>
          <p:nvPr/>
        </p:nvSpPr>
        <p:spPr>
          <a:xfrm>
            <a:off x="313513" y="2328454"/>
            <a:ext cx="11011986" cy="2308324"/>
          </a:xfrm>
          <a:prstGeom prst="rect">
            <a:avLst/>
          </a:prstGeom>
        </p:spPr>
        <p:txBody>
          <a:bodyPr wrap="square">
            <a:spAutoFit/>
          </a:bodyPr>
          <a:lstStyle/>
          <a:p>
            <a:pPr algn="just"/>
            <a:r>
              <a:rPr lang="vi-VN" sz="3600" b="1" dirty="0">
                <a:solidFill>
                  <a:srgbClr val="0070C0"/>
                </a:solidFill>
                <a:latin typeface="+mj-lt"/>
              </a:rPr>
              <a:t> </a:t>
            </a:r>
            <a:r>
              <a:rPr lang="en-US" sz="3600" b="1" dirty="0">
                <a:solidFill>
                  <a:srgbClr val="0070C0"/>
                </a:solidFill>
                <a:latin typeface="+mj-lt"/>
              </a:rPr>
              <a:t>	</a:t>
            </a:r>
            <a:r>
              <a:rPr lang="en-US" sz="3600" b="1" dirty="0" err="1">
                <a:solidFill>
                  <a:srgbClr val="C00000"/>
                </a:solidFill>
                <a:latin typeface="Times New Roman" panose="02020603050405020304" pitchFamily="18" charset="0"/>
                <a:cs typeface="Times New Roman" panose="02020603050405020304" pitchFamily="18" charset="0"/>
              </a:rPr>
              <a:t>Luận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điểm</a:t>
            </a:r>
            <a:r>
              <a:rPr lang="en-US" sz="3600" b="1" dirty="0">
                <a:solidFill>
                  <a:srgbClr val="C00000"/>
                </a:solidFill>
                <a:latin typeface="Times New Roman" panose="02020603050405020304" pitchFamily="18" charset="0"/>
                <a:cs typeface="Times New Roman" panose="02020603050405020304" pitchFamily="18" charset="0"/>
              </a:rPr>
              <a:t> 2: </a:t>
            </a:r>
            <a:r>
              <a:rPr lang="vi-VN" sz="3600" b="1" dirty="0">
                <a:solidFill>
                  <a:schemeClr val="accent2">
                    <a:lumMod val="50000"/>
                  </a:schemeClr>
                </a:solidFill>
                <a:latin typeface="+mj-lt"/>
              </a:rPr>
              <a:t>Nhưng</a:t>
            </a:r>
            <a:r>
              <a:rPr lang="en-US" sz="3600" b="1" dirty="0">
                <a:solidFill>
                  <a:schemeClr val="accent2">
                    <a:lumMod val="50000"/>
                  </a:schemeClr>
                </a:solidFill>
                <a:latin typeface="+mj-lt"/>
              </a:rPr>
              <a:t> </a:t>
            </a:r>
            <a:r>
              <a:rPr lang="vi-VN" sz="3600" b="1" dirty="0">
                <a:solidFill>
                  <a:schemeClr val="accent2">
                    <a:lumMod val="50000"/>
                  </a:schemeClr>
                </a:solidFill>
                <a:latin typeface="+mj-lt"/>
              </a:rPr>
              <a:t>anh thanh niên này thật đáng yêu ở nỗi “thèm người”, lòng hiếu khách đến nồng</a:t>
            </a:r>
            <a:r>
              <a:rPr lang="en-US" sz="3600" b="1" dirty="0">
                <a:solidFill>
                  <a:schemeClr val="accent2">
                    <a:lumMod val="50000"/>
                  </a:schemeClr>
                </a:solidFill>
                <a:latin typeface="+mj-lt"/>
              </a:rPr>
              <a:t> </a:t>
            </a:r>
            <a:r>
              <a:rPr lang="vi-VN" sz="3600" b="1" dirty="0">
                <a:solidFill>
                  <a:schemeClr val="accent2">
                    <a:lumMod val="50000"/>
                  </a:schemeClr>
                </a:solidFill>
                <a:latin typeface="+mj-lt"/>
              </a:rPr>
              <a:t>nhiệt, ở sự quan tâm đến người khác một cách chu đáo. </a:t>
            </a:r>
            <a:endParaRPr lang="en-US" sz="3600" dirty="0">
              <a:solidFill>
                <a:schemeClr val="accent2">
                  <a:lumMod val="50000"/>
                </a:schemeClr>
              </a:solidFill>
              <a:latin typeface="+mj-lt"/>
            </a:endParaRPr>
          </a:p>
        </p:txBody>
      </p:sp>
      <p:sp>
        <p:nvSpPr>
          <p:cNvPr id="7" name="Rectangle 6"/>
          <p:cNvSpPr/>
          <p:nvPr/>
        </p:nvSpPr>
        <p:spPr>
          <a:xfrm>
            <a:off x="378826" y="4469854"/>
            <a:ext cx="11155680" cy="1754326"/>
          </a:xfrm>
          <a:prstGeom prst="rect">
            <a:avLst/>
          </a:prstGeom>
        </p:spPr>
        <p:txBody>
          <a:bodyPr wrap="square">
            <a:spAutoFit/>
          </a:bodyPr>
          <a:lstStyle/>
          <a:p>
            <a:pPr algn="just"/>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Luận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điểm</a:t>
            </a:r>
            <a:r>
              <a:rPr lang="en-US" sz="3600" b="1" dirty="0">
                <a:solidFill>
                  <a:srgbClr val="C00000"/>
                </a:solidFill>
                <a:latin typeface="Times New Roman" panose="02020603050405020304" pitchFamily="18" charset="0"/>
                <a:cs typeface="Times New Roman" panose="02020603050405020304" pitchFamily="18" charset="0"/>
              </a:rPr>
              <a:t> 3: </a:t>
            </a:r>
            <a:r>
              <a:rPr lang="vi-VN" sz="3600" b="1" dirty="0">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việc vất vả, có những đóng góp quan trọng cho đất nước như thế nhưng người</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thanh niên hiếu khách và sôi nổi ấy lại rất khiêm tốn.</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169821" y="6090535"/>
            <a:ext cx="8209299" cy="707886"/>
          </a:xfrm>
          <a:prstGeom prst="rect">
            <a:avLst/>
          </a:prstGeom>
        </p:spPr>
        <p:txBody>
          <a:bodyPr wrap="none">
            <a:spAutoFit/>
          </a:bodyPr>
          <a:lstStyle/>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Các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luận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điểm</a:t>
            </a:r>
            <a:r>
              <a:rPr lang="en-US" sz="4000" b="1" dirty="0">
                <a:solidFill>
                  <a:srgbClr val="0000CC"/>
                </a:solidFill>
                <a:latin typeface="Times New Roman" panose="02020603050405020304" pitchFamily="18" charset="0"/>
                <a:cs typeface="Times New Roman" panose="02020603050405020304" pitchFamily="18" charset="0"/>
              </a:rPr>
              <a:t> rõ </a:t>
            </a:r>
            <a:r>
              <a:rPr lang="en-US" sz="4000" b="1" dirty="0" err="1">
                <a:solidFill>
                  <a:srgbClr val="0000CC"/>
                </a:solidFill>
                <a:latin typeface="Times New Roman" panose="02020603050405020304" pitchFamily="18" charset="0"/>
                <a:cs typeface="Times New Roman" panose="02020603050405020304" pitchFamily="18" charset="0"/>
              </a:rPr>
              <a:t>ràng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đúng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đắn</a:t>
            </a:r>
            <a:r>
              <a:rPr lang="en-US" sz="4000" b="1" dirty="0">
                <a:solidFill>
                  <a:srgbClr val="0000CC"/>
                </a:solidFill>
                <a:latin typeface="Times New Roman" panose="02020603050405020304" pitchFamily="18" charset="0"/>
                <a:cs typeface="Times New Roman" panose="02020603050405020304" pitchFamily="18" charset="0"/>
              </a:rPr>
              <a:t> </a:t>
            </a:r>
            <a:endParaRPr lang="vi-VN" sz="4000" dirty="0">
              <a:solidFill>
                <a:srgbClr val="0000CC"/>
              </a:solidFill>
            </a:endParaRPr>
          </a:p>
        </p:txBody>
      </p:sp>
      <p:sp>
        <p:nvSpPr>
          <p:cNvPr id="10" name="Rectangle 9"/>
          <p:cNvSpPr/>
          <p:nvPr/>
        </p:nvSpPr>
        <p:spPr>
          <a:xfrm>
            <a:off x="596541" y="1379"/>
            <a:ext cx="3477234" cy="707886"/>
          </a:xfrm>
          <a:prstGeom prst="rect">
            <a:avLst/>
          </a:prstGeom>
        </p:spPr>
        <p:txBody>
          <a:bodyPr wrap="none">
            <a:spAutoFit/>
          </a:bodyPr>
          <a:lstStyle/>
          <a:p>
            <a:r>
              <a:rPr lang="en-US" sz="40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Các</a:t>
            </a:r>
            <a:r>
              <a:rPr lang="en-US" sz="4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luận</a:t>
            </a:r>
            <a:r>
              <a:rPr lang="en-US" sz="4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điểm</a:t>
            </a:r>
            <a:r>
              <a:rPr lang="en-US" sz="4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vi-VN" sz="4000" dirty="0">
              <a:solidFill>
                <a:srgbClr val="7030A0"/>
              </a:solidFill>
              <a:effectLst>
                <a:outerShdw blurRad="38100" dist="38100" dir="2700000" algn="tl">
                  <a:srgbClr val="000000">
                    <a:alpha val="43137"/>
                  </a:srgbClr>
                </a:outerShdw>
              </a:effectLst>
            </a:endParaRPr>
          </a:p>
        </p:txBody>
      </p:sp>
      <p:sp>
        <p:nvSpPr>
          <p:cNvPr id="8" name="AutoShape 5">
            <a:extLst>
              <a:ext uri="{FF2B5EF4-FFF2-40B4-BE49-F238E27FC236}">
                <a16:creationId xmlns:a16="http://schemas.microsoft.com/office/drawing/2014/main" xmlns="" id="{91851595-A22F-4BFE-8887-7F981508ED8F}"/>
              </a:ext>
            </a:extLst>
          </p:cNvPr>
          <p:cNvSpPr>
            <a:spLocks noChangeArrowheads="1"/>
          </p:cNvSpPr>
          <p:nvPr/>
        </p:nvSpPr>
        <p:spPr bwMode="auto">
          <a:xfrm>
            <a:off x="2895600" y="365760"/>
            <a:ext cx="6400800" cy="4244340"/>
          </a:xfrm>
          <a:prstGeom prst="wedgeEllipseCallout">
            <a:avLst>
              <a:gd name="adj1" fmla="val -19444"/>
              <a:gd name="adj2" fmla="val 72986"/>
            </a:avLst>
          </a:prstGeom>
          <a:solidFill>
            <a:schemeClr val="accent3">
              <a:lumMod val="40000"/>
              <a:lumOff val="60000"/>
            </a:schemeClr>
          </a:solidFill>
          <a:ln w="9525">
            <a:solidFill>
              <a:schemeClr val="tx1"/>
            </a:solidFill>
            <a:miter lim="800000"/>
            <a:headEnd/>
            <a:tailEnd/>
          </a:ln>
        </p:spPr>
        <p:txBody>
          <a:bodyPr/>
          <a:lstStyle>
            <a:defPPr>
              <a:defRPr lang="en-US"/>
            </a:defPPr>
            <a:lvl1pPr algn="l" rtl="0" fontAlgn="base">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en-US" altLang="en-US" sz="2000">
                <a:solidFill>
                  <a:srgbClr val="FF0000"/>
                </a:solidFill>
              </a:rPr>
              <a:t>Những phẩm chất, tính cách đẹp, đáng yêu của anh thanh niên được người viết triển khai qua các luận điểm nào? Tìm  câu nêu luận điểm chính của văn bản ?</a:t>
            </a:r>
          </a:p>
        </p:txBody>
      </p:sp>
    </p:spTree>
    <p:extLst>
      <p:ext uri="{BB962C8B-B14F-4D97-AF65-F5344CB8AC3E}">
        <p14:creationId xmlns:p14="http://schemas.microsoft.com/office/powerpoint/2010/main" val="37691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2074"/>
            <a:ext cx="11900263" cy="6310978"/>
          </a:xfrm>
          <a:prstGeom prst="rect">
            <a:avLst/>
          </a:prstGeom>
        </p:spPr>
        <p:txBody>
          <a:bodyPr wrap="square">
            <a:spAutoFit/>
          </a:bodyPr>
          <a:lstStyle/>
          <a:p>
            <a:pPr algn="just"/>
            <a:r>
              <a:rPr lang="en-US" sz="2500" b="1" dirty="0" err="1">
                <a:solidFill>
                  <a:schemeClr val="bg1"/>
                </a:solidFill>
                <a:latin typeface="Times New Roman" panose="02020603050405020304" pitchFamily="18" charset="0"/>
                <a:cs typeface="Times New Roman" panose="02020603050405020304" pitchFamily="18" charset="0"/>
              </a:rPr>
              <a:t>Trước</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tiên</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nhân</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vật</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anh</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thanh</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niên</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này</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đẹp</a:t>
            </a:r>
            <a:r>
              <a:rPr lang="en-US" sz="2500" b="1" dirty="0">
                <a:solidFill>
                  <a:schemeClr val="bg1"/>
                </a:solidFill>
                <a:latin typeface="Times New Roman" panose="02020603050405020304" pitchFamily="18" charset="0"/>
                <a:cs typeface="Times New Roman" panose="02020603050405020304" pitchFamily="18" charset="0"/>
              </a:rPr>
              <a:t> ở </a:t>
            </a:r>
            <a:r>
              <a:rPr lang="en-US" sz="2500" b="1" dirty="0" err="1">
                <a:solidFill>
                  <a:schemeClr val="bg1"/>
                </a:solidFill>
                <a:latin typeface="Times New Roman" panose="02020603050405020304" pitchFamily="18" charset="0"/>
                <a:cs typeface="Times New Roman" panose="02020603050405020304" pitchFamily="18" charset="0"/>
              </a:rPr>
              <a:t>tấm</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lòng</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yêu</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đời</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yêu</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nghề</a:t>
            </a:r>
            <a:r>
              <a:rPr lang="en-US" sz="2500" b="1" dirty="0">
                <a:solidFill>
                  <a:schemeClr val="bg1"/>
                </a:solidFill>
                <a:latin typeface="Times New Roman" panose="02020603050405020304" pitchFamily="18" charset="0"/>
                <a:cs typeface="Times New Roman" panose="02020603050405020304" pitchFamily="18" charset="0"/>
              </a:rPr>
              <a:t>, ở </a:t>
            </a:r>
            <a:r>
              <a:rPr lang="en-US" sz="2500" b="1" dirty="0" err="1">
                <a:solidFill>
                  <a:schemeClr val="bg1"/>
                </a:solidFill>
                <a:latin typeface="Times New Roman" panose="02020603050405020304" pitchFamily="18" charset="0"/>
                <a:cs typeface="Times New Roman" panose="02020603050405020304" pitchFamily="18" charset="0"/>
              </a:rPr>
              <a:t>tinh</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thần</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trách</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nhiệm</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cao</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với</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công</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việc</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lắm</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gian</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khổ</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của</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mình</a:t>
            </a:r>
            <a:r>
              <a:rPr lang="en-US" sz="2500" b="1" dirty="0">
                <a:solidFill>
                  <a:schemeClr val="bg1"/>
                </a:solidFill>
                <a:latin typeface="Times New Roman" panose="02020603050405020304" pitchFamily="18" charset="0"/>
                <a:cs typeface="Times New Roman" panose="02020603050405020304" pitchFamily="18" charset="0"/>
              </a:rPr>
              <a:t> (1).</a:t>
            </a:r>
            <a:r>
              <a:rPr lang="en-US" sz="2500" b="1" dirty="0" err="1">
                <a:solidFill>
                  <a:srgbClr val="0070C0"/>
                </a:solidFill>
                <a:latin typeface="Times New Roman" panose="02020603050405020304" pitchFamily="18" charset="0"/>
                <a:cs typeface="Times New Roman" panose="02020603050405020304" pitchFamily="18" charset="0"/>
              </a:rPr>
              <a:t>Trong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lời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giới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thiệu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với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ông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hoạ</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sĩ</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già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cô</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gái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bác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lái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xe</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gọi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người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cô</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độc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nhất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thế</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gian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C00000"/>
                </a:solidFill>
                <a:latin typeface="Times New Roman" panose="02020603050405020304" pitchFamily="18" charset="0"/>
                <a:cs typeface="Times New Roman" panose="02020603050405020304" pitchFamily="18" charset="0"/>
              </a:rPr>
              <a:t>(2)</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Đã</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mấy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năm</a:t>
            </a:r>
            <a:r>
              <a:rPr lang="en-US" sz="2500" b="1" dirty="0">
                <a:solidFill>
                  <a:srgbClr val="0070C0"/>
                </a:solidFill>
                <a:latin typeface="Times New Roman" panose="02020603050405020304" pitchFamily="18" charset="0"/>
                <a:cs typeface="Times New Roman" panose="02020603050405020304" pitchFamily="18" charset="0"/>
              </a:rPr>
              <a:t> nay, </a:t>
            </a:r>
            <a:r>
              <a:rPr lang="en-US" sz="2500" b="1" dirty="0" err="1">
                <a:solidFill>
                  <a:srgbClr val="0070C0"/>
                </a:solidFill>
                <a:latin typeface="Times New Roman" panose="02020603050405020304" pitchFamily="18" charset="0"/>
                <a:cs typeface="Times New Roman" panose="02020603050405020304" pitchFamily="18" charset="0"/>
              </a:rPr>
              <a:t>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sống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một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mình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trên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đỉnh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Yên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Sơn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cao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hai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nghìn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sáu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trăm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mét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bốn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bề</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chỉ</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có</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cây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cỏ</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mây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mù</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lạnh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lẽo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C00000"/>
                </a:solidFill>
                <a:latin typeface="Times New Roman" panose="02020603050405020304" pitchFamily="18" charset="0"/>
                <a:cs typeface="Times New Roman" panose="02020603050405020304" pitchFamily="18" charset="0"/>
              </a:rPr>
              <a:t>(3)</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Công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việc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hàng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ngày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của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gió</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nhiệt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độ</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mưa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nắng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rồi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ghi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chép</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rồi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gọi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vào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máy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bộ</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đàm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báo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về</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trung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tâm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C00000"/>
                </a:solidFill>
                <a:latin typeface="Times New Roman" panose="02020603050405020304" pitchFamily="18" charset="0"/>
                <a:cs typeface="Times New Roman" panose="02020603050405020304" pitchFamily="18" charset="0"/>
              </a:rPr>
              <a:t>(4)</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Nhiều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mùa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nhiều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đêm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phải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đối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chọi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với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gió</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tuyết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lặng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im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C00000"/>
                </a:solidFill>
                <a:latin typeface="Times New Roman" panose="02020603050405020304" pitchFamily="18" charset="0"/>
                <a:cs typeface="Times New Roman" panose="02020603050405020304" pitchFamily="18" charset="0"/>
              </a:rPr>
              <a:t>(5)</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Vậy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rất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yêu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công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việc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của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mình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C00000"/>
                </a:solidFill>
                <a:latin typeface="Times New Roman" panose="02020603050405020304" pitchFamily="18" charset="0"/>
                <a:cs typeface="Times New Roman" panose="02020603050405020304" pitchFamily="18" charset="0"/>
              </a:rPr>
              <a:t>(6)</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Chúng</a:t>
            </a:r>
            <a:r>
              <a:rPr lang="en-US" sz="2500" b="1" dirty="0">
                <a:solidFill>
                  <a:srgbClr val="0070C0"/>
                </a:solidFill>
                <a:latin typeface="Times New Roman" panose="02020603050405020304" pitchFamily="18" charset="0"/>
                <a:cs typeface="Times New Roman" panose="02020603050405020304" pitchFamily="18" charset="0"/>
              </a:rPr>
              <a:t> ta </a:t>
            </a:r>
            <a:r>
              <a:rPr lang="en-US" sz="2500" b="1" dirty="0" err="1">
                <a:solidFill>
                  <a:srgbClr val="0070C0"/>
                </a:solidFill>
                <a:latin typeface="Times New Roman" panose="02020603050405020304" pitchFamily="18" charset="0"/>
                <a:cs typeface="Times New Roman" panose="02020603050405020304" pitchFamily="18" charset="0"/>
              </a:rPr>
              <a:t>hãy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nghe</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lời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nói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của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niên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với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ông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hoạ</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sĩ</a:t>
            </a:r>
            <a:r>
              <a:rPr lang="en-US" sz="2500" b="1" dirty="0">
                <a:solidFill>
                  <a:srgbClr val="0070C0"/>
                </a:solidFill>
                <a:latin typeface="Times New Roman" panose="02020603050405020304" pitchFamily="18" charset="0"/>
                <a:cs typeface="Times New Roman" panose="02020603050405020304" pitchFamily="18" charset="0"/>
              </a:rPr>
              <a:t>: “[…] </a:t>
            </a:r>
            <a:r>
              <a:rPr lang="en-US" sz="2500" b="1" dirty="0" err="1">
                <a:solidFill>
                  <a:srgbClr val="0070C0"/>
                </a:solidFill>
                <a:latin typeface="Times New Roman" panose="02020603050405020304" pitchFamily="18" charset="0"/>
                <a:cs typeface="Times New Roman" panose="02020603050405020304" pitchFamily="18" charset="0"/>
              </a:rPr>
              <a:t>khi</a:t>
            </a:r>
            <a:r>
              <a:rPr lang="en-US" sz="2500" b="1" dirty="0">
                <a:solidFill>
                  <a:srgbClr val="0070C0"/>
                </a:solidFill>
                <a:latin typeface="Times New Roman" panose="02020603050405020304" pitchFamily="18" charset="0"/>
                <a:cs typeface="Times New Roman" panose="02020603050405020304" pitchFamily="18" charset="0"/>
              </a:rPr>
              <a:t> ta </a:t>
            </a:r>
            <a:r>
              <a:rPr lang="en-US" sz="2500" b="1" dirty="0" err="1">
                <a:solidFill>
                  <a:srgbClr val="0070C0"/>
                </a:solidFill>
                <a:latin typeface="Times New Roman" panose="02020603050405020304" pitchFamily="18" charset="0"/>
                <a:cs typeface="Times New Roman" panose="02020603050405020304" pitchFamily="18" charset="0"/>
              </a:rPr>
              <a:t>làm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việc</a:t>
            </a:r>
            <a:r>
              <a:rPr lang="en-US" sz="2500" b="1" dirty="0">
                <a:solidFill>
                  <a:srgbClr val="0070C0"/>
                </a:solidFill>
                <a:latin typeface="Times New Roman" panose="02020603050405020304" pitchFamily="18" charset="0"/>
                <a:cs typeface="Times New Roman" panose="02020603050405020304" pitchFamily="18" charset="0"/>
              </a:rPr>
              <a:t>, ta </a:t>
            </a:r>
            <a:r>
              <a:rPr lang="en-US" sz="2500" b="1" dirty="0" err="1">
                <a:solidFill>
                  <a:srgbClr val="0070C0"/>
                </a:solidFill>
                <a:latin typeface="Times New Roman" panose="02020603050405020304" pitchFamily="18" charset="0"/>
                <a:cs typeface="Times New Roman" panose="02020603050405020304" pitchFamily="18" charset="0"/>
              </a:rPr>
              <a:t>với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công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việc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đôi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sao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gọi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một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mình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được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Huống</a:t>
            </a:r>
            <a:r>
              <a:rPr lang="en-US" sz="2500" b="1" dirty="0">
                <a:solidFill>
                  <a:srgbClr val="0070C0"/>
                </a:solidFill>
                <a:latin typeface="Times New Roman" panose="02020603050405020304" pitchFamily="18" charset="0"/>
                <a:cs typeface="Times New Roman" panose="02020603050405020304" pitchFamily="18" charset="0"/>
              </a:rPr>
              <a:t> chi </a:t>
            </a:r>
            <a:r>
              <a:rPr lang="en-US" sz="2500" b="1" dirty="0" err="1">
                <a:solidFill>
                  <a:srgbClr val="0070C0"/>
                </a:solidFill>
                <a:latin typeface="Times New Roman" panose="02020603050405020304" pitchFamily="18" charset="0"/>
                <a:cs typeface="Times New Roman" panose="02020603050405020304" pitchFamily="18" charset="0"/>
              </a:rPr>
              <a:t>việc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của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cháu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gắn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liền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với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việc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của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bao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em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đồng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chí</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dưới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kia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Công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việc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của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cháu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gian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khổ</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thế</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đấy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chứ</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cất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nó</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cháu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buồn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đến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chết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mất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C00000"/>
                </a:solidFill>
                <a:latin typeface="Times New Roman" panose="02020603050405020304" pitchFamily="18" charset="0"/>
                <a:cs typeface="Times New Roman" panose="02020603050405020304" pitchFamily="18" charset="0"/>
              </a:rPr>
              <a:t>(7)</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Còn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đây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tâm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sự</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của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với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cô</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kĩ</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sư</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trẻ</a:t>
            </a:r>
            <a:r>
              <a:rPr lang="en-US" sz="2500" b="1" dirty="0">
                <a:solidFill>
                  <a:srgbClr val="0070C0"/>
                </a:solidFill>
                <a:latin typeface="Times New Roman" panose="02020603050405020304" pitchFamily="18" charset="0"/>
                <a:cs typeface="Times New Roman" panose="02020603050405020304" pitchFamily="18" charset="0"/>
              </a:rPr>
              <a:t>: “[…] </a:t>
            </a:r>
            <a:r>
              <a:rPr lang="en-US" sz="2500" b="1" dirty="0" err="1">
                <a:solidFill>
                  <a:srgbClr val="0070C0"/>
                </a:solidFill>
                <a:latin typeface="Times New Roman" panose="02020603050405020304" pitchFamily="18" charset="0"/>
                <a:cs typeface="Times New Roman" panose="02020603050405020304" pitchFamily="18" charset="0"/>
              </a:rPr>
              <a:t>lúc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nào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tôi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cũng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có</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người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trò</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chuyện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Nghĩa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có</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sách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ấy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C00000"/>
                </a:solidFill>
                <a:latin typeface="Times New Roman" panose="02020603050405020304" pitchFamily="18" charset="0"/>
                <a:cs typeface="Times New Roman" panose="02020603050405020304" pitchFamily="18" charset="0"/>
              </a:rPr>
              <a:t>(8)</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Tuy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sống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trong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điều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kiện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thiếu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thốn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cả</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vật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chất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lẫn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tinh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thần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nhưng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người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niên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ấy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vẫn</a:t>
            </a:r>
            <a:r>
              <a:rPr lang="en-US" sz="2500" b="1" dirty="0">
                <a:solidFill>
                  <a:srgbClr val="0070C0"/>
                </a:solidFill>
                <a:latin typeface="Times New Roman" panose="02020603050405020304" pitchFamily="18" charset="0"/>
                <a:cs typeface="Times New Roman" panose="02020603050405020304" pitchFamily="18" charset="0"/>
              </a:rPr>
              <a:t> ham </a:t>
            </a:r>
            <a:r>
              <a:rPr lang="en-US" sz="2500" b="1" dirty="0" err="1">
                <a:solidFill>
                  <a:srgbClr val="0070C0"/>
                </a:solidFill>
                <a:latin typeface="Times New Roman" panose="02020603050405020304" pitchFamily="18" charset="0"/>
                <a:cs typeface="Times New Roman" panose="02020603050405020304" pitchFamily="18" charset="0"/>
              </a:rPr>
              <a:t>mê</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công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việc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vẫn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biết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sắp</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xếp</a:t>
            </a:r>
            <a:r>
              <a:rPr lang="en-US" sz="2500" b="1" dirty="0">
                <a:solidFill>
                  <a:srgbClr val="0070C0"/>
                </a:solidFill>
                <a:latin typeface="Times New Roman" panose="02020603050405020304" pitchFamily="18" charset="0"/>
                <a:cs typeface="Times New Roman" panose="02020603050405020304" pitchFamily="18" charset="0"/>
              </a:rPr>
              <a:t>, lo </a:t>
            </a:r>
            <a:r>
              <a:rPr lang="en-US" sz="2500" b="1" dirty="0" err="1">
                <a:solidFill>
                  <a:srgbClr val="0070C0"/>
                </a:solidFill>
                <a:latin typeface="Times New Roman" panose="02020603050405020304" pitchFamily="18" charset="0"/>
                <a:cs typeface="Times New Roman" panose="02020603050405020304" pitchFamily="18" charset="0"/>
              </a:rPr>
              <a:t>toan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cuộc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sống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riêng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ngăn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nắp</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ổn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định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C00000"/>
                </a:solidFill>
                <a:latin typeface="Times New Roman" panose="02020603050405020304" pitchFamily="18" charset="0"/>
                <a:cs typeface="Times New Roman" panose="02020603050405020304" pitchFamily="18" charset="0"/>
              </a:rPr>
              <a:t>(9)</a:t>
            </a:r>
            <a:r>
              <a:rPr lang="en-US" sz="2500" b="1" dirty="0">
                <a:solidFill>
                  <a:srgbClr val="0070C0"/>
                </a:solidFill>
                <a:latin typeface="Times New Roman" panose="02020603050405020304" pitchFamily="18" charset="0"/>
                <a:cs typeface="Times New Roman" panose="02020603050405020304" pitchFamily="18" charset="0"/>
              </a:rPr>
              <a:t>. Anh </a:t>
            </a:r>
            <a:r>
              <a:rPr lang="en-US" sz="2500" b="1" dirty="0" err="1">
                <a:solidFill>
                  <a:srgbClr val="0070C0"/>
                </a:solidFill>
                <a:latin typeface="Times New Roman" panose="02020603050405020304" pitchFamily="18" charset="0"/>
                <a:cs typeface="Times New Roman" panose="02020603050405020304" pitchFamily="18" charset="0"/>
              </a:rPr>
              <a:t>nuôi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trồng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hoa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đọc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sách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C00000"/>
                </a:solidFill>
                <a:latin typeface="Times New Roman" panose="02020603050405020304" pitchFamily="18" charset="0"/>
                <a:cs typeface="Times New Roman" panose="02020603050405020304" pitchFamily="18" charset="0"/>
              </a:rPr>
              <a:t>(10)</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Thỉnh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thoảng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xuống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đường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tìm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gặp</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bác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lái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xe</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cùng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hành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khách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để</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trò</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chuyện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cho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nguôi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nỗi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nhớ</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nhà</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vợi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bớt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cô</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đơn</a:t>
            </a:r>
            <a:r>
              <a:rPr lang="en-US" sz="2500" b="1" dirty="0">
                <a:solidFill>
                  <a:srgbClr val="0070C0"/>
                </a:solidFill>
                <a:latin typeface="Times New Roman" panose="02020603050405020304" pitchFamily="18" charset="0"/>
                <a:cs typeface="Times New Roman" panose="02020603050405020304" pitchFamily="18" charset="0"/>
              </a:rPr>
              <a:t>.</a:t>
            </a:r>
            <a:r>
              <a:rPr lang="en-US" sz="2500" b="1" dirty="0">
                <a:solidFill>
                  <a:srgbClr val="C00000"/>
                </a:solidFill>
                <a:latin typeface="Times New Roman" panose="02020603050405020304" pitchFamily="18" charset="0"/>
                <a:cs typeface="Times New Roman" panose="02020603050405020304" pitchFamily="18" charset="0"/>
              </a:rPr>
              <a:t>(11)</a:t>
            </a:r>
          </a:p>
        </p:txBody>
      </p:sp>
      <p:sp>
        <p:nvSpPr>
          <p:cNvPr id="4" name="Rectangle 3"/>
          <p:cNvSpPr/>
          <p:nvPr/>
        </p:nvSpPr>
        <p:spPr>
          <a:xfrm>
            <a:off x="0" y="151101"/>
            <a:ext cx="11900263" cy="861774"/>
          </a:xfrm>
          <a:prstGeom prst="rect">
            <a:avLst/>
          </a:prstGeom>
        </p:spPr>
        <p:txBody>
          <a:bodyPr wrap="square">
            <a:spAutoFit/>
          </a:bodyPr>
          <a:lstStyle/>
          <a:p>
            <a:pPr algn="just"/>
            <a:r>
              <a:rPr lang="en-US" sz="2500" b="1" dirty="0" err="1">
                <a:solidFill>
                  <a:srgbClr val="0070C0"/>
                </a:solidFill>
                <a:latin typeface="Times New Roman" panose="02020603050405020304" pitchFamily="18" charset="0"/>
                <a:cs typeface="Times New Roman" panose="02020603050405020304" pitchFamily="18" charset="0"/>
              </a:rPr>
              <a:t>Trước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tiên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nhân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vật</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thanh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niên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này</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đẹp</a:t>
            </a:r>
            <a:r>
              <a:rPr lang="en-US" sz="2500" b="1" dirty="0">
                <a:solidFill>
                  <a:srgbClr val="0070C0"/>
                </a:solidFill>
                <a:latin typeface="Times New Roman" panose="02020603050405020304" pitchFamily="18" charset="0"/>
                <a:cs typeface="Times New Roman" panose="02020603050405020304" pitchFamily="18" charset="0"/>
              </a:rPr>
              <a:t> ở </a:t>
            </a:r>
            <a:r>
              <a:rPr lang="en-US" sz="2500" b="1" dirty="0" err="1">
                <a:solidFill>
                  <a:srgbClr val="0070C0"/>
                </a:solidFill>
                <a:latin typeface="Times New Roman" panose="02020603050405020304" pitchFamily="18" charset="0"/>
                <a:cs typeface="Times New Roman" panose="02020603050405020304" pitchFamily="18" charset="0"/>
              </a:rPr>
              <a:t>tấm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lòng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yêu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đời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yêu</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nghề</a:t>
            </a:r>
            <a:r>
              <a:rPr lang="en-US" sz="2500" b="1" dirty="0">
                <a:solidFill>
                  <a:srgbClr val="0070C0"/>
                </a:solidFill>
                <a:latin typeface="Times New Roman" panose="02020603050405020304" pitchFamily="18" charset="0"/>
                <a:cs typeface="Times New Roman" panose="02020603050405020304" pitchFamily="18" charset="0"/>
              </a:rPr>
              <a:t>, ở </a:t>
            </a:r>
            <a:r>
              <a:rPr lang="en-US" sz="2500" b="1" dirty="0" err="1">
                <a:solidFill>
                  <a:srgbClr val="0070C0"/>
                </a:solidFill>
                <a:latin typeface="Times New Roman" panose="02020603050405020304" pitchFamily="18" charset="0"/>
                <a:cs typeface="Times New Roman" panose="02020603050405020304" pitchFamily="18" charset="0"/>
              </a:rPr>
              <a:t>tinh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thần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trách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nhiệm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cao</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với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công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việc</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lắm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gian</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khổ</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của</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mình</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C00000"/>
                </a:solidFill>
                <a:latin typeface="Times New Roman" panose="02020603050405020304" pitchFamily="18" charset="0"/>
                <a:cs typeface="Times New Roman" panose="02020603050405020304" pitchFamily="18" charset="0"/>
              </a:rPr>
              <a:t>(1)</a:t>
            </a:r>
            <a:r>
              <a:rPr lang="en-US" sz="2500" b="1" dirty="0">
                <a:solidFill>
                  <a:srgbClr val="0070C0"/>
                </a:solidFill>
                <a:latin typeface="Times New Roman" panose="02020603050405020304" pitchFamily="18" charset="0"/>
                <a:cs typeface="Times New Roman" panose="02020603050405020304" pitchFamily="18" charset="0"/>
              </a:rPr>
              <a:t>. </a:t>
            </a:r>
            <a:endParaRPr lang="en-US" sz="2500" dirty="0"/>
          </a:p>
        </p:txBody>
      </p:sp>
      <p:cxnSp>
        <p:nvCxnSpPr>
          <p:cNvPr id="6" name="Straight Connector 5"/>
          <p:cNvCxnSpPr/>
          <p:nvPr/>
        </p:nvCxnSpPr>
        <p:spPr>
          <a:xfrm flipV="1">
            <a:off x="7783453" y="561891"/>
            <a:ext cx="4023360" cy="140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24257" y="955581"/>
            <a:ext cx="4023360" cy="140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02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hold" grpId="0" nodeType="clickEffect">
                                  <p:stCondLst>
                                    <p:cond delay="0"/>
                                  </p:stCondLst>
                                  <p:childTnLst>
                                    <p:animClr clrSpc="rgb" dir="cw">
                                      <p:cBhvr override="childStyle">
                                        <p:cTn id="6" dur="2000" fill="hold"/>
                                        <p:tgtEl>
                                          <p:spTgt spid="4"/>
                                        </p:tgtEl>
                                        <p:attrNameLst>
                                          <p:attrName>style.color</p:attrName>
                                        </p:attrNameLst>
                                      </p:cBhvr>
                                      <p:to>
                                        <a:schemeClr val="accent2"/>
                                      </p:to>
                                    </p:animClr>
                                  </p:childTnLst>
                                </p:cTn>
                              </p:par>
                              <p:par>
                                <p:cTn id="7" presetID="3" presetClass="entr" presetSubtype="1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linds(horizontal)">
                                      <p:cBhvr>
                                        <p:cTn id="9" dur="500"/>
                                        <p:tgtEl>
                                          <p:spTgt spid="6"/>
                                        </p:tgtEl>
                                      </p:cBhvr>
                                    </p:animEffect>
                                  </p:childTnLst>
                                </p:cTn>
                              </p:par>
                              <p:par>
                                <p:cTn id="10" presetID="3"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894" y="536667"/>
            <a:ext cx="12192000" cy="6093976"/>
          </a:xfrm>
          <a:prstGeom prst="rect">
            <a:avLst/>
          </a:prstGeom>
        </p:spPr>
        <p:txBody>
          <a:bodyPr wrap="square">
            <a:spAutoFit/>
          </a:bodyPr>
          <a:lstStyle/>
          <a:p>
            <a:pPr algn="just"/>
            <a:r>
              <a:rPr lang="en-US" sz="2600" b="1" dirty="0">
                <a:solidFill>
                  <a:srgbClr val="0070C0"/>
                </a:solidFill>
                <a:latin typeface="+mj-lt"/>
              </a:rPr>
              <a:t>        </a:t>
            </a:r>
            <a:r>
              <a:rPr lang="vi-VN" sz="2600" b="1" dirty="0">
                <a:solidFill>
                  <a:srgbClr val="0070C0"/>
                </a:solidFill>
                <a:latin typeface="+mj-lt"/>
              </a:rPr>
              <a:t>Sống</a:t>
            </a:r>
            <a:r>
              <a:rPr lang="en-US" sz="2600" b="1" dirty="0">
                <a:solidFill>
                  <a:srgbClr val="0070C0"/>
                </a:solidFill>
                <a:latin typeface="+mj-lt"/>
              </a:rPr>
              <a:t> </a:t>
            </a:r>
            <a:r>
              <a:rPr lang="vi-VN" sz="2600" b="1" dirty="0">
                <a:solidFill>
                  <a:srgbClr val="0070C0"/>
                </a:solidFill>
                <a:latin typeface="+mj-lt"/>
              </a:rPr>
              <a:t>trong hoàn cảnh như thế, sẽ có người dần thu mình lại trong nỗi cô đơn</a:t>
            </a:r>
            <a:r>
              <a:rPr lang="en-US" sz="2600" b="1" dirty="0">
                <a:solidFill>
                  <a:srgbClr val="0070C0"/>
                </a:solidFill>
                <a:latin typeface="+mj-lt"/>
              </a:rPr>
              <a:t> </a:t>
            </a:r>
            <a:r>
              <a:rPr lang="en-US" sz="2600" b="1" dirty="0">
                <a:solidFill>
                  <a:srgbClr val="C00000"/>
                </a:solidFill>
                <a:latin typeface="Times New Roman" panose="02020603050405020304" pitchFamily="18" charset="0"/>
                <a:cs typeface="Times New Roman" panose="02020603050405020304" pitchFamily="18" charset="0"/>
              </a:rPr>
              <a:t>(1).</a:t>
            </a:r>
            <a:r>
              <a:rPr lang="vi-VN" sz="2600" b="1" dirty="0">
                <a:solidFill>
                  <a:srgbClr val="0070C0"/>
                </a:solidFill>
                <a:latin typeface="+mj-lt"/>
              </a:rPr>
              <a:t> </a:t>
            </a:r>
            <a:r>
              <a:rPr lang="en-US" sz="2600" b="1" dirty="0">
                <a:solidFill>
                  <a:srgbClr val="0070C0"/>
                </a:solidFill>
                <a:latin typeface="+mj-lt"/>
              </a:rPr>
              <a:t>                                                                                                                                                                                                             </a:t>
            </a:r>
            <a:r>
              <a:rPr lang="en-US" sz="2600" b="1" dirty="0">
                <a:solidFill>
                  <a:schemeClr val="bg1"/>
                </a:solidFill>
                <a:latin typeface="+mj-lt"/>
              </a:rPr>
              <a:t>…</a:t>
            </a:r>
            <a:r>
              <a:rPr lang="vi-VN" sz="2600" b="1" dirty="0">
                <a:solidFill>
                  <a:schemeClr val="bg1"/>
                </a:solidFill>
                <a:latin typeface="+mj-lt"/>
              </a:rPr>
              <a:t>         </a:t>
            </a:r>
          </a:p>
          <a:p>
            <a:pPr algn="just"/>
            <a:r>
              <a:rPr lang="vi-VN" sz="2600" b="1" dirty="0">
                <a:solidFill>
                  <a:schemeClr val="bg1"/>
                </a:solidFill>
                <a:latin typeface="+mj-lt"/>
              </a:rPr>
              <a:t>                                                                                                                     </a:t>
            </a:r>
            <a:r>
              <a:rPr lang="vi-VN" sz="2600" b="1" dirty="0">
                <a:solidFill>
                  <a:srgbClr val="0070C0"/>
                </a:solidFill>
                <a:latin typeface="+mj-lt"/>
              </a:rPr>
              <a:t>Ngay từ những phút gặp gỡ</a:t>
            </a:r>
            <a:r>
              <a:rPr lang="en-US" sz="2600" b="1" dirty="0">
                <a:solidFill>
                  <a:srgbClr val="0070C0"/>
                </a:solidFill>
                <a:latin typeface="+mj-lt"/>
              </a:rPr>
              <a:t> </a:t>
            </a:r>
            <a:r>
              <a:rPr lang="vi-VN" sz="2600" b="1" dirty="0">
                <a:solidFill>
                  <a:srgbClr val="0070C0"/>
                </a:solidFill>
                <a:latin typeface="+mj-lt"/>
              </a:rPr>
              <a:t>ban đầu, lòng mến khách, nhiệt tình của anh đã gây được thiện cảm tự nhiên đối</a:t>
            </a:r>
            <a:r>
              <a:rPr lang="en-US" sz="2600" b="1" dirty="0">
                <a:solidFill>
                  <a:srgbClr val="0070C0"/>
                </a:solidFill>
                <a:latin typeface="+mj-lt"/>
              </a:rPr>
              <a:t> </a:t>
            </a:r>
            <a:r>
              <a:rPr lang="vi-VN" sz="2600" b="1" dirty="0">
                <a:solidFill>
                  <a:srgbClr val="0070C0"/>
                </a:solidFill>
                <a:latin typeface="+mj-lt"/>
              </a:rPr>
              <a:t>với người hoạ sĩ già, cô kĩ sư trẻ</a:t>
            </a:r>
            <a:r>
              <a:rPr lang="en-US" sz="2600" b="1" dirty="0">
                <a:solidFill>
                  <a:srgbClr val="0070C0"/>
                </a:solidFill>
                <a:latin typeface="+mj-lt"/>
              </a:rPr>
              <a:t> </a:t>
            </a:r>
            <a:r>
              <a:rPr lang="en-US" sz="2600" b="1" dirty="0">
                <a:solidFill>
                  <a:srgbClr val="C00000"/>
                </a:solidFill>
                <a:latin typeface="Times New Roman" panose="02020603050405020304" pitchFamily="18" charset="0"/>
                <a:cs typeface="Times New Roman" panose="02020603050405020304" pitchFamily="18" charset="0"/>
              </a:rPr>
              <a:t>(3)</a:t>
            </a:r>
            <a:r>
              <a:rPr lang="vi-VN" sz="2600" b="1" dirty="0">
                <a:solidFill>
                  <a:srgbClr val="0070C0"/>
                </a:solidFill>
                <a:latin typeface="+mj-lt"/>
              </a:rPr>
              <a:t>. Niềm vui được đón khách dào dạt trong long</a:t>
            </a:r>
            <a:r>
              <a:rPr lang="en-US" sz="2600" b="1" dirty="0">
                <a:solidFill>
                  <a:srgbClr val="0070C0"/>
                </a:solidFill>
                <a:latin typeface="+mj-lt"/>
              </a:rPr>
              <a:t> </a:t>
            </a:r>
            <a:r>
              <a:rPr lang="vi-VN" sz="2600" b="1" dirty="0">
                <a:solidFill>
                  <a:srgbClr val="0070C0"/>
                </a:solidFill>
                <a:latin typeface="+mj-lt"/>
              </a:rPr>
              <a:t>anh, toát lên trên nét mặt, qua từng cử chỉ</a:t>
            </a:r>
            <a:r>
              <a:rPr lang="en-US" sz="2600" b="1" dirty="0">
                <a:solidFill>
                  <a:srgbClr val="0070C0"/>
                </a:solidFill>
                <a:latin typeface="+mj-lt"/>
              </a:rPr>
              <a:t> </a:t>
            </a:r>
            <a:r>
              <a:rPr lang="en-US" sz="2600" b="1" dirty="0">
                <a:solidFill>
                  <a:srgbClr val="C00000"/>
                </a:solidFill>
                <a:latin typeface="Times New Roman" panose="02020603050405020304" pitchFamily="18" charset="0"/>
                <a:cs typeface="Times New Roman" panose="02020603050405020304" pitchFamily="18" charset="0"/>
              </a:rPr>
              <a:t>(4)</a:t>
            </a:r>
            <a:r>
              <a:rPr lang="vi-VN" sz="2600" b="1" dirty="0">
                <a:solidFill>
                  <a:srgbClr val="0070C0"/>
                </a:solidFill>
                <a:latin typeface="+mj-lt"/>
              </a:rPr>
              <a:t>. Anh biếu bác lái xe củ tam thất để</a:t>
            </a:r>
            <a:r>
              <a:rPr lang="en-US" sz="2600" b="1" dirty="0">
                <a:solidFill>
                  <a:srgbClr val="0070C0"/>
                </a:solidFill>
                <a:latin typeface="+mj-lt"/>
              </a:rPr>
              <a:t> </a:t>
            </a:r>
            <a:r>
              <a:rPr lang="vi-VN" sz="2600" b="1" dirty="0">
                <a:solidFill>
                  <a:srgbClr val="0070C0"/>
                </a:solidFill>
                <a:latin typeface="+mj-lt"/>
              </a:rPr>
              <a:t>mang về cho vợ bác mới ốm dậy</a:t>
            </a:r>
            <a:r>
              <a:rPr lang="en-US" sz="2600" b="1" dirty="0">
                <a:solidFill>
                  <a:srgbClr val="0070C0"/>
                </a:solidFill>
                <a:latin typeface="+mj-lt"/>
              </a:rPr>
              <a:t> </a:t>
            </a:r>
            <a:r>
              <a:rPr lang="en-US" sz="2600" b="1" dirty="0">
                <a:solidFill>
                  <a:srgbClr val="C00000"/>
                </a:solidFill>
                <a:latin typeface="Times New Roman" panose="02020603050405020304" pitchFamily="18" charset="0"/>
                <a:cs typeface="Times New Roman" panose="02020603050405020304" pitchFamily="18" charset="0"/>
              </a:rPr>
              <a:t>(5)</a:t>
            </a:r>
            <a:r>
              <a:rPr lang="vi-VN" sz="2600" b="1" dirty="0">
                <a:solidFill>
                  <a:srgbClr val="0070C0"/>
                </a:solidFill>
                <a:latin typeface="+mj-lt"/>
              </a:rPr>
              <a:t>. Anh mừng quýnh đón quyển sách bác mua hộ</a:t>
            </a:r>
            <a:r>
              <a:rPr lang="en-US" sz="2600" b="1" dirty="0">
                <a:solidFill>
                  <a:srgbClr val="0070C0"/>
                </a:solidFill>
                <a:latin typeface="+mj-lt"/>
              </a:rPr>
              <a:t> </a:t>
            </a:r>
            <a:r>
              <a:rPr lang="en-US" sz="2600" b="1" dirty="0">
                <a:solidFill>
                  <a:srgbClr val="C00000"/>
                </a:solidFill>
                <a:latin typeface="Times New Roman" panose="02020603050405020304" pitchFamily="18" charset="0"/>
                <a:cs typeface="Times New Roman" panose="02020603050405020304" pitchFamily="18" charset="0"/>
              </a:rPr>
              <a:t>(6)</a:t>
            </a:r>
            <a:r>
              <a:rPr lang="vi-VN" sz="2600" b="1" dirty="0">
                <a:solidFill>
                  <a:srgbClr val="0070C0"/>
                </a:solidFill>
                <a:latin typeface="+mj-lt"/>
              </a:rPr>
              <a:t>. Anh hồ</a:t>
            </a:r>
            <a:r>
              <a:rPr lang="en-US" sz="2600" b="1" dirty="0">
                <a:solidFill>
                  <a:srgbClr val="0070C0"/>
                </a:solidFill>
                <a:latin typeface="+mj-lt"/>
              </a:rPr>
              <a:t> </a:t>
            </a:r>
            <a:r>
              <a:rPr lang="vi-VN" sz="2600" b="1" dirty="0">
                <a:solidFill>
                  <a:srgbClr val="0070C0"/>
                </a:solidFill>
                <a:latin typeface="+mj-lt"/>
              </a:rPr>
              <a:t>hởi đón mọi người lên thăm “nhà” mình và hồn nhiên kể về công việc, cuộc sống</a:t>
            </a:r>
            <a:r>
              <a:rPr lang="en-US" sz="2600" b="1" dirty="0">
                <a:solidFill>
                  <a:srgbClr val="0070C0"/>
                </a:solidFill>
                <a:latin typeface="+mj-lt"/>
              </a:rPr>
              <a:t> </a:t>
            </a:r>
            <a:r>
              <a:rPr lang="vi-VN" sz="2600" b="1" dirty="0">
                <a:solidFill>
                  <a:srgbClr val="0070C0"/>
                </a:solidFill>
                <a:latin typeface="+mj-lt"/>
              </a:rPr>
              <a:t>của mình, của bạn bè nơi Sa Pa lặng lẽ</a:t>
            </a:r>
            <a:r>
              <a:rPr lang="en-US" sz="2600" b="1" dirty="0">
                <a:solidFill>
                  <a:srgbClr val="0070C0"/>
                </a:solidFill>
                <a:latin typeface="+mj-lt"/>
              </a:rPr>
              <a:t> </a:t>
            </a:r>
            <a:r>
              <a:rPr lang="en-US" sz="2600" b="1" dirty="0">
                <a:solidFill>
                  <a:srgbClr val="C00000"/>
                </a:solidFill>
                <a:latin typeface="Times New Roman" panose="02020603050405020304" pitchFamily="18" charset="0"/>
                <a:cs typeface="Times New Roman" panose="02020603050405020304" pitchFamily="18" charset="0"/>
              </a:rPr>
              <a:t>(7)</a:t>
            </a:r>
            <a:r>
              <a:rPr lang="vi-VN" sz="2600" b="1" dirty="0">
                <a:solidFill>
                  <a:srgbClr val="0070C0"/>
                </a:solidFill>
                <a:latin typeface="+mj-lt"/>
              </a:rPr>
              <a:t>.</a:t>
            </a:r>
            <a:r>
              <a:rPr lang="en-US" sz="2600" b="1" dirty="0">
                <a:solidFill>
                  <a:srgbClr val="0070C0"/>
                </a:solidFill>
                <a:latin typeface="+mj-lt"/>
              </a:rPr>
              <a:t> </a:t>
            </a:r>
            <a:r>
              <a:rPr lang="vi-VN" sz="2600" b="1" dirty="0">
                <a:solidFill>
                  <a:srgbClr val="0070C0"/>
                </a:solidFill>
                <a:latin typeface="+mj-lt"/>
              </a:rPr>
              <a:t>Chúng ta khó có thể quên việc làm đầu</a:t>
            </a:r>
            <a:r>
              <a:rPr lang="en-US" sz="2600" b="1" dirty="0">
                <a:solidFill>
                  <a:srgbClr val="0070C0"/>
                </a:solidFill>
                <a:latin typeface="+mj-lt"/>
              </a:rPr>
              <a:t> </a:t>
            </a:r>
            <a:r>
              <a:rPr lang="vi-VN" sz="2600" b="1" dirty="0">
                <a:solidFill>
                  <a:srgbClr val="0070C0"/>
                </a:solidFill>
                <a:latin typeface="+mj-lt"/>
              </a:rPr>
              <a:t>tiên của anh thanh niên khi có khách lên thăm nơi ở của mình: hái một bó hoa</a:t>
            </a:r>
            <a:r>
              <a:rPr lang="en-US" sz="2600" b="1" dirty="0">
                <a:solidFill>
                  <a:srgbClr val="0070C0"/>
                </a:solidFill>
                <a:latin typeface="+mj-lt"/>
              </a:rPr>
              <a:t> </a:t>
            </a:r>
            <a:r>
              <a:rPr lang="vi-VN" sz="2600" b="1" dirty="0">
                <a:solidFill>
                  <a:srgbClr val="0070C0"/>
                </a:solidFill>
                <a:latin typeface="+mj-lt"/>
              </a:rPr>
              <a:t>rực rỡ sắc màu tặng người con gái chưa hề quen biết</a:t>
            </a:r>
            <a:r>
              <a:rPr lang="en-US" sz="2600" b="1" dirty="0">
                <a:solidFill>
                  <a:srgbClr val="0070C0"/>
                </a:solidFill>
                <a:latin typeface="+mj-lt"/>
              </a:rPr>
              <a:t> </a:t>
            </a:r>
            <a:r>
              <a:rPr lang="en-US" sz="2600" b="1" dirty="0">
                <a:solidFill>
                  <a:srgbClr val="C00000"/>
                </a:solidFill>
                <a:latin typeface="Times New Roman" panose="02020603050405020304" pitchFamily="18" charset="0"/>
                <a:cs typeface="Times New Roman" panose="02020603050405020304" pitchFamily="18" charset="0"/>
              </a:rPr>
              <a:t>(8)</a:t>
            </a:r>
            <a:r>
              <a:rPr lang="vi-VN" sz="2600" b="1" dirty="0">
                <a:solidFill>
                  <a:srgbClr val="0070C0"/>
                </a:solidFill>
                <a:latin typeface="+mj-lt"/>
              </a:rPr>
              <a:t>. “Anh con trai, rất tự</a:t>
            </a:r>
            <a:r>
              <a:rPr lang="en-US" sz="2600" b="1" dirty="0">
                <a:solidFill>
                  <a:srgbClr val="0070C0"/>
                </a:solidFill>
                <a:latin typeface="+mj-lt"/>
              </a:rPr>
              <a:t> </a:t>
            </a:r>
            <a:r>
              <a:rPr lang="vi-VN" sz="2600" b="1" dirty="0">
                <a:solidFill>
                  <a:srgbClr val="0070C0"/>
                </a:solidFill>
                <a:latin typeface="+mj-lt"/>
              </a:rPr>
              <a:t>nhiên, như với một người bạn đã quen thân, trao bó hoa đã cắt cho người con</a:t>
            </a:r>
            <a:r>
              <a:rPr lang="en-US" sz="2600" b="1" dirty="0">
                <a:solidFill>
                  <a:srgbClr val="0070C0"/>
                </a:solidFill>
                <a:latin typeface="+mj-lt"/>
              </a:rPr>
              <a:t> </a:t>
            </a:r>
            <a:r>
              <a:rPr lang="vi-VN" sz="2600" b="1" dirty="0">
                <a:solidFill>
                  <a:srgbClr val="0070C0"/>
                </a:solidFill>
                <a:latin typeface="+mj-lt"/>
              </a:rPr>
              <a:t>gái, và cũng rất tự nhiên, cô đỡ lấy”</a:t>
            </a:r>
            <a:r>
              <a:rPr lang="en-US" sz="2600" b="1" dirty="0">
                <a:solidFill>
                  <a:srgbClr val="0070C0"/>
                </a:solidFill>
                <a:latin typeface="+mj-lt"/>
              </a:rPr>
              <a:t> </a:t>
            </a:r>
            <a:r>
              <a:rPr lang="en-US" sz="2600" b="1" dirty="0">
                <a:solidFill>
                  <a:srgbClr val="C00000"/>
                </a:solidFill>
                <a:latin typeface="Times New Roman" panose="02020603050405020304" pitchFamily="18" charset="0"/>
                <a:cs typeface="Times New Roman" panose="02020603050405020304" pitchFamily="18" charset="0"/>
              </a:rPr>
              <a:t>(9)</a:t>
            </a:r>
            <a:r>
              <a:rPr lang="vi-VN" sz="2600" b="1" dirty="0">
                <a:solidFill>
                  <a:srgbClr val="0070C0"/>
                </a:solidFill>
                <a:latin typeface="+mj-lt"/>
              </a:rPr>
              <a:t>. Củ tam thất gửi vợ bác lái xe, làn</a:t>
            </a:r>
            <a:r>
              <a:rPr lang="en-US" sz="2600" b="1" dirty="0">
                <a:solidFill>
                  <a:srgbClr val="0070C0"/>
                </a:solidFill>
                <a:latin typeface="+mj-lt"/>
              </a:rPr>
              <a:t> </a:t>
            </a:r>
            <a:r>
              <a:rPr lang="vi-VN" sz="2600" b="1" dirty="0">
                <a:solidFill>
                  <a:srgbClr val="0070C0"/>
                </a:solidFill>
                <a:latin typeface="+mj-lt"/>
              </a:rPr>
              <a:t>trứng, bó hoa tiễn người hoạ sĩ già, cô gái trẻ tiếp tục cuộc hành trình, đó là</a:t>
            </a:r>
            <a:r>
              <a:rPr lang="en-US" sz="2600" b="1" dirty="0">
                <a:solidFill>
                  <a:srgbClr val="0070C0"/>
                </a:solidFill>
                <a:latin typeface="+mj-lt"/>
              </a:rPr>
              <a:t> </a:t>
            </a:r>
            <a:r>
              <a:rPr lang="vi-VN" sz="2600" b="1" dirty="0">
                <a:solidFill>
                  <a:srgbClr val="0070C0"/>
                </a:solidFill>
                <a:latin typeface="+mj-lt"/>
              </a:rPr>
              <a:t>những kỉ niệm của một tấm lòng sốt sắng, tận tình đáng quý</a:t>
            </a:r>
            <a:r>
              <a:rPr lang="en-US" sz="2600" b="1" dirty="0">
                <a:solidFill>
                  <a:srgbClr val="0070C0"/>
                </a:solidFill>
                <a:latin typeface="+mj-lt"/>
              </a:rPr>
              <a:t> </a:t>
            </a:r>
            <a:r>
              <a:rPr lang="en-US" sz="2600" b="1" dirty="0">
                <a:solidFill>
                  <a:srgbClr val="C00000"/>
                </a:solidFill>
                <a:latin typeface="Times New Roman" panose="02020603050405020304" pitchFamily="18" charset="0"/>
                <a:cs typeface="Times New Roman" panose="02020603050405020304" pitchFamily="18" charset="0"/>
              </a:rPr>
              <a:t>(10)</a:t>
            </a:r>
            <a:r>
              <a:rPr lang="vi-VN" sz="2600" b="1" dirty="0">
                <a:solidFill>
                  <a:srgbClr val="0070C0"/>
                </a:solidFill>
                <a:latin typeface="+mj-lt"/>
              </a:rPr>
              <a:t>.</a:t>
            </a:r>
          </a:p>
        </p:txBody>
      </p:sp>
      <p:sp>
        <p:nvSpPr>
          <p:cNvPr id="4" name="Rectangle 3"/>
          <p:cNvSpPr/>
          <p:nvPr/>
        </p:nvSpPr>
        <p:spPr>
          <a:xfrm>
            <a:off x="0" y="941585"/>
            <a:ext cx="12179176" cy="892552"/>
          </a:xfrm>
          <a:prstGeom prst="rect">
            <a:avLst/>
          </a:prstGeom>
        </p:spPr>
        <p:txBody>
          <a:bodyPr wrap="square">
            <a:spAutoFit/>
          </a:bodyPr>
          <a:lstStyle/>
          <a:p>
            <a:pPr algn="just"/>
            <a:r>
              <a:rPr lang="vi-VN" sz="2600" b="1" dirty="0">
                <a:solidFill>
                  <a:srgbClr val="0070C0"/>
                </a:solidFill>
                <a:latin typeface="+mj-lt"/>
              </a:rPr>
              <a:t>      Nhưng</a:t>
            </a:r>
            <a:r>
              <a:rPr lang="en-US" sz="2600" b="1" dirty="0">
                <a:solidFill>
                  <a:srgbClr val="0070C0"/>
                </a:solidFill>
                <a:latin typeface="+mj-lt"/>
              </a:rPr>
              <a:t> </a:t>
            </a:r>
            <a:r>
              <a:rPr lang="vi-VN" sz="2600" b="1" dirty="0">
                <a:solidFill>
                  <a:srgbClr val="0070C0"/>
                </a:solidFill>
                <a:latin typeface="+mj-lt"/>
              </a:rPr>
              <a:t>anh thanh niên này thật đáng yêu ở nỗi “thèm người”, lòng hiếu khách đến nồng</a:t>
            </a:r>
            <a:r>
              <a:rPr lang="en-US" sz="2600" b="1" dirty="0">
                <a:solidFill>
                  <a:srgbClr val="0070C0"/>
                </a:solidFill>
                <a:latin typeface="+mj-lt"/>
              </a:rPr>
              <a:t> </a:t>
            </a:r>
            <a:r>
              <a:rPr lang="vi-VN" sz="2600" b="1" dirty="0">
                <a:solidFill>
                  <a:srgbClr val="0070C0"/>
                </a:solidFill>
                <a:latin typeface="+mj-lt"/>
              </a:rPr>
              <a:t>nhiệt, ở sự quan tâm đến người khác một cách chu đáo</a:t>
            </a:r>
            <a:r>
              <a:rPr lang="en-US" sz="2600" b="1" dirty="0">
                <a:solidFill>
                  <a:srgbClr val="0070C0"/>
                </a:solidFill>
                <a:latin typeface="+mj-lt"/>
              </a:rPr>
              <a:t> </a:t>
            </a:r>
            <a:r>
              <a:rPr lang="en-US" sz="2600" b="1" dirty="0">
                <a:solidFill>
                  <a:srgbClr val="C00000"/>
                </a:solidFill>
                <a:latin typeface="Times New Roman" panose="02020603050405020304" pitchFamily="18" charset="0"/>
                <a:cs typeface="Times New Roman" panose="02020603050405020304" pitchFamily="18" charset="0"/>
              </a:rPr>
              <a:t>(2)</a:t>
            </a:r>
            <a:r>
              <a:rPr lang="vi-VN" sz="2600" b="1" dirty="0">
                <a:solidFill>
                  <a:srgbClr val="0070C0"/>
                </a:solidFill>
                <a:latin typeface="+mj-lt"/>
              </a:rPr>
              <a:t>. </a:t>
            </a:r>
            <a:endParaRPr lang="en-US" sz="2600" dirty="0">
              <a:latin typeface="+mj-lt"/>
            </a:endParaRPr>
          </a:p>
        </p:txBody>
      </p:sp>
      <p:cxnSp>
        <p:nvCxnSpPr>
          <p:cNvPr id="6" name="Straight Connector 5"/>
          <p:cNvCxnSpPr/>
          <p:nvPr/>
        </p:nvCxnSpPr>
        <p:spPr>
          <a:xfrm>
            <a:off x="9825278" y="1387861"/>
            <a:ext cx="22186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419642" y="1737360"/>
            <a:ext cx="4190164" cy="211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02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hold" grpId="0" nodeType="clickEffect">
                                  <p:stCondLst>
                                    <p:cond delay="0"/>
                                  </p:stCondLst>
                                  <p:endCondLst>
                                    <p:cond evt="onNext" delay="0">
                                      <p:tgtEl>
                                        <p:sldTgt/>
                                      </p:tgtEl>
                                    </p:cond>
                                  </p:endCondLst>
                                  <p:childTnLst>
                                    <p:animClr clrSpc="rgb" dir="cw">
                                      <p:cBhvr override="childStyle">
                                        <p:cTn id="6" dur="2000" fill="hold"/>
                                        <p:tgtEl>
                                          <p:spTgt spid="4"/>
                                        </p:tgtEl>
                                        <p:attrNameLst>
                                          <p:attrName>style.color</p:attrName>
                                        </p:attrNameLst>
                                      </p:cBhvr>
                                      <p:to>
                                        <a:schemeClr val="accent2"/>
                                      </p:to>
                                    </p:animClr>
                                  </p:childTnLst>
                                </p:cTn>
                              </p:par>
                              <p:par>
                                <p:cTn id="7" presetID="3" presetClass="entr" presetSubtype="1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linds(horizontal)">
                                      <p:cBhvr>
                                        <p:cTn id="9" dur="500"/>
                                        <p:tgtEl>
                                          <p:spTgt spid="6"/>
                                        </p:tgtEl>
                                      </p:cBhvr>
                                    </p:animEffect>
                                  </p:childTnLst>
                                </p:cTn>
                              </p:par>
                              <p:par>
                                <p:cTn id="10" presetID="3"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0998"/>
            <a:ext cx="12192000" cy="6093976"/>
          </a:xfrm>
          <a:prstGeom prst="rect">
            <a:avLst/>
          </a:prstGeom>
        </p:spPr>
        <p:txBody>
          <a:bodyPr wrap="square">
            <a:spAutoFit/>
          </a:bodyPr>
          <a:lstStyle/>
          <a:p>
            <a:pPr algn="just"/>
            <a:endParaRPr lang="en-US" sz="3000" b="1" dirty="0">
              <a:solidFill>
                <a:srgbClr val="0070C0"/>
              </a:solidFill>
              <a:latin typeface="+mj-lt"/>
            </a:endParaRPr>
          </a:p>
          <a:p>
            <a:pPr algn="just"/>
            <a:endParaRPr lang="en-US" sz="3000" b="1" dirty="0">
              <a:solidFill>
                <a:srgbClr val="0070C0"/>
              </a:solidFill>
              <a:latin typeface="+mj-lt"/>
            </a:endParaRPr>
          </a:p>
          <a:p>
            <a:pPr algn="just"/>
            <a:r>
              <a:rPr lang="vi-VN" sz="3000" b="1" dirty="0">
                <a:solidFill>
                  <a:srgbClr val="0070C0"/>
                </a:solidFill>
                <a:latin typeface="+mj-lt"/>
              </a:rPr>
              <a:t>Anh cảm thấy đóng góp</a:t>
            </a:r>
            <a:r>
              <a:rPr lang="en-US" sz="3000" b="1" dirty="0">
                <a:solidFill>
                  <a:srgbClr val="0070C0"/>
                </a:solidFill>
                <a:latin typeface="+mj-lt"/>
              </a:rPr>
              <a:t> </a:t>
            </a:r>
            <a:r>
              <a:rPr lang="vi-VN" sz="3000" b="1" dirty="0">
                <a:solidFill>
                  <a:srgbClr val="0070C0"/>
                </a:solidFill>
                <a:latin typeface="+mj-lt"/>
              </a:rPr>
              <a:t>của mình bình thường, nhỏ bé so với bao người khác</a:t>
            </a:r>
            <a:r>
              <a:rPr lang="en-US" sz="3000" b="1" dirty="0">
                <a:solidFill>
                  <a:srgbClr val="0070C0"/>
                </a:solidFill>
                <a:latin typeface="+mj-lt"/>
              </a:rPr>
              <a:t> </a:t>
            </a:r>
            <a:r>
              <a:rPr lang="en-US" sz="3000" b="1" dirty="0">
                <a:solidFill>
                  <a:srgbClr val="C00000"/>
                </a:solidFill>
                <a:latin typeface="Times New Roman" panose="02020603050405020304" pitchFamily="18" charset="0"/>
                <a:cs typeface="Times New Roman" panose="02020603050405020304" pitchFamily="18" charset="0"/>
              </a:rPr>
              <a:t>(2)</a:t>
            </a:r>
            <a:r>
              <a:rPr lang="vi-VN" sz="3000" b="1" dirty="0">
                <a:solidFill>
                  <a:srgbClr val="0070C0"/>
                </a:solidFill>
                <a:latin typeface="+mj-lt"/>
              </a:rPr>
              <a:t>. Bởi thế anh ngượng ngùng</a:t>
            </a:r>
            <a:r>
              <a:rPr lang="en-US" sz="3000" b="1" dirty="0">
                <a:solidFill>
                  <a:srgbClr val="0070C0"/>
                </a:solidFill>
                <a:latin typeface="+mj-lt"/>
              </a:rPr>
              <a:t> </a:t>
            </a:r>
            <a:r>
              <a:rPr lang="vi-VN" sz="3000" b="1" dirty="0">
                <a:solidFill>
                  <a:srgbClr val="0070C0"/>
                </a:solidFill>
                <a:latin typeface="+mj-lt"/>
              </a:rPr>
              <a:t>khi ông hoạ sĩ già phác thảo chân dung của mình vào cuốn sổ tay</a:t>
            </a:r>
            <a:r>
              <a:rPr lang="en-US" sz="3000" b="1" dirty="0">
                <a:solidFill>
                  <a:srgbClr val="0070C0"/>
                </a:solidFill>
                <a:latin typeface="+mj-lt"/>
              </a:rPr>
              <a:t> </a:t>
            </a:r>
            <a:r>
              <a:rPr lang="en-US" sz="3000" b="1" dirty="0">
                <a:solidFill>
                  <a:srgbClr val="C00000"/>
                </a:solidFill>
                <a:latin typeface="Times New Roman" panose="02020603050405020304" pitchFamily="18" charset="0"/>
                <a:cs typeface="Times New Roman" panose="02020603050405020304" pitchFamily="18" charset="0"/>
              </a:rPr>
              <a:t>(3)</a:t>
            </a:r>
            <a:r>
              <a:rPr lang="vi-VN" sz="3000" b="1" dirty="0">
                <a:solidFill>
                  <a:srgbClr val="0070C0"/>
                </a:solidFill>
                <a:latin typeface="+mj-lt"/>
              </a:rPr>
              <a:t>. Con người</a:t>
            </a:r>
            <a:r>
              <a:rPr lang="en-US" sz="3000" b="1" dirty="0">
                <a:solidFill>
                  <a:srgbClr val="0070C0"/>
                </a:solidFill>
                <a:latin typeface="+mj-lt"/>
              </a:rPr>
              <a:t> </a:t>
            </a:r>
            <a:r>
              <a:rPr lang="vi-VN" sz="3000" b="1" dirty="0">
                <a:solidFill>
                  <a:srgbClr val="0070C0"/>
                </a:solidFill>
                <a:latin typeface="+mj-lt"/>
              </a:rPr>
              <a:t>khiêm tốn ấy hào hứng giới thiệu cho hoạ sĩ những người đáng để vẽ hơn mình</a:t>
            </a:r>
            <a:r>
              <a:rPr lang="en-US" sz="3000" b="1" dirty="0">
                <a:solidFill>
                  <a:srgbClr val="0070C0"/>
                </a:solidFill>
                <a:latin typeface="+mj-lt"/>
              </a:rPr>
              <a:t> </a:t>
            </a:r>
            <a:r>
              <a:rPr lang="en-US" sz="3000" b="1" dirty="0">
                <a:solidFill>
                  <a:srgbClr val="C00000"/>
                </a:solidFill>
                <a:latin typeface="Times New Roman" panose="02020603050405020304" pitchFamily="18" charset="0"/>
                <a:cs typeface="Times New Roman" panose="02020603050405020304" pitchFamily="18" charset="0"/>
              </a:rPr>
              <a:t>(4)</a:t>
            </a:r>
            <a:r>
              <a:rPr lang="vi-VN" sz="3000" b="1" dirty="0">
                <a:solidFill>
                  <a:srgbClr val="0070C0"/>
                </a:solidFill>
                <a:latin typeface="+mj-lt"/>
              </a:rPr>
              <a:t>. Đó</a:t>
            </a:r>
            <a:r>
              <a:rPr lang="en-US" sz="3000" b="1" dirty="0">
                <a:solidFill>
                  <a:srgbClr val="0070C0"/>
                </a:solidFill>
                <a:latin typeface="+mj-lt"/>
              </a:rPr>
              <a:t> </a:t>
            </a:r>
            <a:r>
              <a:rPr lang="vi-VN" sz="3000" b="1" dirty="0">
                <a:solidFill>
                  <a:srgbClr val="0070C0"/>
                </a:solidFill>
                <a:latin typeface="+mj-lt"/>
              </a:rPr>
              <a:t>là ông kĩ sư ở vườn rau dưới Sa Pa vượt qua bao khó khăn, vất vả để tạo ra</a:t>
            </a:r>
            <a:r>
              <a:rPr lang="en-US" sz="3000" b="1" dirty="0">
                <a:solidFill>
                  <a:srgbClr val="0070C0"/>
                </a:solidFill>
                <a:latin typeface="+mj-lt"/>
              </a:rPr>
              <a:t> </a:t>
            </a:r>
            <a:r>
              <a:rPr lang="vi-VN" sz="3000" b="1" dirty="0">
                <a:solidFill>
                  <a:srgbClr val="0070C0"/>
                </a:solidFill>
                <a:latin typeface="+mj-lt"/>
              </a:rPr>
              <a:t>những củ su hào to hơn, ngon hơn cho nhân dân toàn miền Bắc, là anh cán bộ khí</a:t>
            </a:r>
            <a:r>
              <a:rPr lang="en-US" sz="3000" b="1" dirty="0">
                <a:solidFill>
                  <a:srgbClr val="0070C0"/>
                </a:solidFill>
                <a:latin typeface="+mj-lt"/>
              </a:rPr>
              <a:t> </a:t>
            </a:r>
            <a:r>
              <a:rPr lang="vi-VN" sz="3000" b="1" dirty="0">
                <a:solidFill>
                  <a:srgbClr val="0070C0"/>
                </a:solidFill>
                <a:latin typeface="+mj-lt"/>
              </a:rPr>
              <a:t>tượng dưới trung tâm suốt mười một năm nay chuyên tâm nghiên cứu và thiết lập</a:t>
            </a:r>
            <a:r>
              <a:rPr lang="en-US" sz="3000" b="1" dirty="0">
                <a:solidFill>
                  <a:srgbClr val="0070C0"/>
                </a:solidFill>
                <a:latin typeface="+mj-lt"/>
              </a:rPr>
              <a:t> </a:t>
            </a:r>
            <a:r>
              <a:rPr lang="vi-VN" sz="3000" b="1" dirty="0">
                <a:solidFill>
                  <a:srgbClr val="0070C0"/>
                </a:solidFill>
                <a:latin typeface="+mj-lt"/>
              </a:rPr>
              <a:t>một bản đồ sét</a:t>
            </a:r>
            <a:r>
              <a:rPr lang="en-US" sz="3000" b="1" dirty="0">
                <a:solidFill>
                  <a:srgbClr val="0070C0"/>
                </a:solidFill>
                <a:latin typeface="+mj-lt"/>
              </a:rPr>
              <a:t> </a:t>
            </a:r>
            <a:r>
              <a:rPr lang="en-US" sz="3000" b="1" dirty="0">
                <a:solidFill>
                  <a:srgbClr val="C00000"/>
                </a:solidFill>
                <a:latin typeface="Times New Roman" panose="02020603050405020304" pitchFamily="18" charset="0"/>
                <a:cs typeface="Times New Roman" panose="02020603050405020304" pitchFamily="18" charset="0"/>
              </a:rPr>
              <a:t>(5)</a:t>
            </a:r>
            <a:r>
              <a:rPr lang="vi-VN" sz="3000" b="1" dirty="0">
                <a:solidFill>
                  <a:srgbClr val="0070C0"/>
                </a:solidFill>
                <a:latin typeface="+mj-lt"/>
              </a:rPr>
              <a:t>. Dù còn trẻ tuổi, anh thấm thía cái nghĩa, cái tình của mảnh đất</a:t>
            </a:r>
            <a:r>
              <a:rPr lang="en-US" sz="3000" b="1" dirty="0">
                <a:solidFill>
                  <a:srgbClr val="0070C0"/>
                </a:solidFill>
                <a:latin typeface="+mj-lt"/>
              </a:rPr>
              <a:t> </a:t>
            </a:r>
            <a:r>
              <a:rPr lang="vi-VN" sz="3000" b="1" dirty="0">
                <a:solidFill>
                  <a:srgbClr val="0070C0"/>
                </a:solidFill>
                <a:latin typeface="+mj-lt"/>
              </a:rPr>
              <a:t>Sa Pa mà mình được sinh ra, lớn lên, thấm thía sự hi sinh lặng thầm của những</a:t>
            </a:r>
            <a:r>
              <a:rPr lang="en-US" sz="3000" b="1" dirty="0">
                <a:solidFill>
                  <a:srgbClr val="0070C0"/>
                </a:solidFill>
                <a:latin typeface="+mj-lt"/>
              </a:rPr>
              <a:t> </a:t>
            </a:r>
            <a:r>
              <a:rPr lang="vi-VN" sz="3000" b="1" dirty="0">
                <a:solidFill>
                  <a:srgbClr val="0070C0"/>
                </a:solidFill>
                <a:latin typeface="+mj-lt"/>
              </a:rPr>
              <a:t>con người ngày đêm làm việc, lo nghĩ cho đất nước</a:t>
            </a:r>
            <a:r>
              <a:rPr lang="en-US" sz="3000" b="1" dirty="0">
                <a:solidFill>
                  <a:srgbClr val="0070C0"/>
                </a:solidFill>
                <a:latin typeface="+mj-lt"/>
              </a:rPr>
              <a:t> </a:t>
            </a:r>
            <a:r>
              <a:rPr lang="en-US" sz="3000" b="1" dirty="0">
                <a:solidFill>
                  <a:srgbClr val="C00000"/>
                </a:solidFill>
                <a:latin typeface="Times New Roman" panose="02020603050405020304" pitchFamily="18" charset="0"/>
                <a:cs typeface="Times New Roman" panose="02020603050405020304" pitchFamily="18" charset="0"/>
              </a:rPr>
              <a:t>(6)</a:t>
            </a:r>
            <a:r>
              <a:rPr lang="vi-VN" sz="3000" b="1" dirty="0">
                <a:solidFill>
                  <a:srgbClr val="0070C0"/>
                </a:solidFill>
                <a:latin typeface="+mj-lt"/>
              </a:rPr>
              <a:t>.</a:t>
            </a:r>
            <a:endParaRPr lang="en-US" sz="3000" b="1" dirty="0">
              <a:solidFill>
                <a:srgbClr val="0070C0"/>
              </a:solidFill>
              <a:latin typeface="+mj-lt"/>
            </a:endParaRPr>
          </a:p>
        </p:txBody>
      </p:sp>
      <p:sp>
        <p:nvSpPr>
          <p:cNvPr id="4" name="Rectangle 3"/>
          <p:cNvSpPr/>
          <p:nvPr/>
        </p:nvSpPr>
        <p:spPr>
          <a:xfrm>
            <a:off x="0" y="550998"/>
            <a:ext cx="12192000" cy="1015663"/>
          </a:xfrm>
          <a:prstGeom prst="rect">
            <a:avLst/>
          </a:prstGeom>
        </p:spPr>
        <p:txBody>
          <a:bodyPr wrap="square">
            <a:spAutoFit/>
          </a:bodyPr>
          <a:lstStyle/>
          <a:p>
            <a:pPr algn="just"/>
            <a:r>
              <a:rPr lang="en-US" sz="3000" b="1" dirty="0">
                <a:solidFill>
                  <a:srgbClr val="0070C0"/>
                </a:solidFill>
                <a:latin typeface="+mj-lt"/>
              </a:rPr>
              <a:t>	</a:t>
            </a:r>
            <a:r>
              <a:rPr lang="vi-VN" sz="3000" b="1" dirty="0">
                <a:solidFill>
                  <a:srgbClr val="0070C0"/>
                </a:solidFill>
                <a:latin typeface="+mj-lt"/>
              </a:rPr>
              <a:t>Công</a:t>
            </a:r>
            <a:r>
              <a:rPr lang="en-US" sz="3000" b="1" dirty="0">
                <a:solidFill>
                  <a:srgbClr val="0070C0"/>
                </a:solidFill>
                <a:latin typeface="+mj-lt"/>
              </a:rPr>
              <a:t> </a:t>
            </a:r>
            <a:r>
              <a:rPr lang="vi-VN" sz="3000" b="1" dirty="0">
                <a:solidFill>
                  <a:srgbClr val="0070C0"/>
                </a:solidFill>
                <a:latin typeface="+mj-lt"/>
              </a:rPr>
              <a:t>việc vất vả, có những đóng góp quan trọng cho đất nước như thế nhưng người</a:t>
            </a:r>
            <a:r>
              <a:rPr lang="en-US" sz="3000" b="1" dirty="0">
                <a:solidFill>
                  <a:srgbClr val="0070C0"/>
                </a:solidFill>
                <a:latin typeface="+mj-lt"/>
              </a:rPr>
              <a:t> </a:t>
            </a:r>
            <a:r>
              <a:rPr lang="vi-VN" sz="3000" b="1" dirty="0">
                <a:solidFill>
                  <a:srgbClr val="0070C0"/>
                </a:solidFill>
                <a:latin typeface="+mj-lt"/>
              </a:rPr>
              <a:t>thanh niên hiếu khách và sôi nổi ấy lại rất khiêm tốn</a:t>
            </a:r>
            <a:r>
              <a:rPr lang="en-US" sz="3000" b="1" dirty="0">
                <a:solidFill>
                  <a:srgbClr val="0070C0"/>
                </a:solidFill>
                <a:latin typeface="+mj-lt"/>
              </a:rPr>
              <a:t> </a:t>
            </a:r>
            <a:r>
              <a:rPr lang="en-US" sz="3000" b="1" dirty="0">
                <a:solidFill>
                  <a:srgbClr val="C00000"/>
                </a:solidFill>
                <a:latin typeface="Times New Roman" panose="02020603050405020304" pitchFamily="18" charset="0"/>
                <a:cs typeface="Times New Roman" panose="02020603050405020304" pitchFamily="18" charset="0"/>
              </a:rPr>
              <a:t>(1)</a:t>
            </a:r>
            <a:r>
              <a:rPr lang="vi-VN" sz="3000" b="1" dirty="0">
                <a:solidFill>
                  <a:srgbClr val="0070C0"/>
                </a:solidFill>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9805182" y="1524457"/>
            <a:ext cx="15896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72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hold" grpId="0" nodeType="clickEffect">
                                  <p:stCondLst>
                                    <p:cond delay="0"/>
                                  </p:stCondLst>
                                  <p:endCondLst>
                                    <p:cond evt="onNext" delay="0">
                                      <p:tgtEl>
                                        <p:sldTgt/>
                                      </p:tgtEl>
                                    </p:cond>
                                  </p:endCondLst>
                                  <p:childTnLst>
                                    <p:animClr clrSpc="rgb" dir="cw">
                                      <p:cBhvr override="childStyle">
                                        <p:cTn id="6" dur="2000" fill="hold"/>
                                        <p:tgtEl>
                                          <p:spTgt spid="4"/>
                                        </p:tgtEl>
                                        <p:attrNameLst>
                                          <p:attrName>style.color</p:attrName>
                                        </p:attrNameLst>
                                      </p:cBhvr>
                                      <p:to>
                                        <a:schemeClr val="accent2"/>
                                      </p:to>
                                    </p:animClr>
                                  </p:childTnLst>
                                </p:cTn>
                              </p:par>
                              <p:par>
                                <p:cTn id="7" presetID="8"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amond(in)">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1326</TotalTime>
  <Words>2340</Words>
  <Application>Microsoft Office PowerPoint</Application>
  <PresentationFormat>Widescreen</PresentationFormat>
  <Paragraphs>140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 Dung</dc:creator>
  <cp:lastModifiedBy>Windows User</cp:lastModifiedBy>
  <cp:revision>233</cp:revision>
  <dcterms:created xsi:type="dcterms:W3CDTF">2018-03-01T14:25:21Z</dcterms:created>
  <dcterms:modified xsi:type="dcterms:W3CDTF">2023-01-20T15:40:48Z</dcterms:modified>
</cp:coreProperties>
</file>