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79" r:id="rId6"/>
    <p:sldId id="261" r:id="rId7"/>
    <p:sldId id="260" r:id="rId8"/>
    <p:sldId id="262" r:id="rId9"/>
    <p:sldId id="263" r:id="rId10"/>
    <p:sldId id="264" r:id="rId11"/>
    <p:sldId id="265" r:id="rId12"/>
    <p:sldId id="280" r:id="rId13"/>
    <p:sldId id="281" r:id="rId14"/>
    <p:sldId id="282" r:id="rId15"/>
    <p:sldId id="284" r:id="rId16"/>
    <p:sldId id="286" r:id="rId17"/>
    <p:sldId id="287" r:id="rId18"/>
    <p:sldId id="289" r:id="rId19"/>
    <p:sldId id="266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8" r:id="rId29"/>
    <p:sldId id="277" r:id="rId30"/>
    <p:sldId id="283" r:id="rId31"/>
    <p:sldId id="285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C3967-A8D2-4ED3-B9C1-6101F320D5D7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CC759-F014-4C12-B0EF-5988D21E5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tồn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ở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2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14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lỏng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qua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ngừng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72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.</a:t>
            </a:r>
          </a:p>
          <a:p>
            <a:r>
              <a:rPr lang="en-US" dirty="0"/>
              <a:t>1.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rắn</a:t>
            </a:r>
            <a:r>
              <a:rPr lang="en-US" dirty="0"/>
              <a:t>?</a:t>
            </a:r>
          </a:p>
          <a:p>
            <a:r>
              <a:rPr lang="en-US" dirty="0"/>
              <a:t>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82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bay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hay </a:t>
            </a:r>
            <a:r>
              <a:rPr lang="en-US" dirty="0" err="1"/>
              <a:t>trậm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lỏng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58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Giải thích: Khi không khí bốc lên cao, bị lạnh dần, hơi nước sẽ ngưng tụ thành các hạt nước nhỏ, tạo thành mây.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Sự sôi là quá trình chất chuyển từ lỏng sang hơi, xảy ra trong toàn bộ khối chất lỏng. Sự sôi chỉ xảy ra tại nhiệt độ sôi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lỏng</a:t>
            </a:r>
            <a:endParaRPr lang="en-US" dirty="0"/>
          </a:p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7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định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bang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rắn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băng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tan </a:t>
            </a:r>
            <a:r>
              <a:rPr lang="en-US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2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hay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9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BTVN: TRẢ LỜI  ? TRANG 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8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Mỗi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nóng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chảy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đông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đặc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sẽ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nóng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chảy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đông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đặc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#9Slide03 Ample" panose="02000000000000000000" pitchFamily="2" charset="0"/>
                <a:ea typeface="Roboto" panose="02000000000000000000" pitchFamily="2" charset="0"/>
              </a:rPr>
              <a:t>TRẢ LỜI ? TRANG 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CC759-F014-4C12-B0EF-5988D21E5E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7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A8EC-399A-2042-9C99-E47411E8D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89C9A7-00B8-BAF5-62A3-C2B82DD82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60C3E-4ADE-C75C-1869-1DA5DEBC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E0F56-9DA2-C06F-3646-31EE17D5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2621D-D9E5-0856-F1F8-CF315580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16914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F6D5-19A3-3C36-528F-684DF85A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6505C-8454-3E62-E96E-4488485EF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5D62B-BD10-B0CA-9BC0-BB2E5ECE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E6477-C671-F02D-1C2A-564F1391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98E46-4A5F-C068-A589-2201338E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57851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86F70-B257-2BA8-0268-C34ECC44C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63785-216D-55A6-53FC-987FD56E6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1A317-B04A-DFC3-9EE7-72471D9B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FD921-2316-C73B-DF4D-61C7FC82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B273A-9C86-196B-ACE8-34A744B6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955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4406-E485-5D8C-8996-BDA4EFED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C7409-D981-A52B-E0A2-328705DF7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3D845-7C97-0524-4E87-F78FAEA6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F5EB-B01B-F40E-7181-C07909F4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C49CF-0CD7-A96D-9F7D-D9E1AB31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7571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7719-74B1-D38E-9613-DF03F754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BDB56-BA3C-73ED-91AE-FF72E2760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A4546-A0A3-2BAE-AB9C-46FE5818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120DA-2184-651E-42C8-10740C2D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E38A-731E-4D0A-2E3E-C4A50927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7753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53EA-FFC2-6262-04F1-1522BBC8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4768A-5D57-C43B-EEA1-1555DD7E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D82F82-E934-5ACE-34B0-FE4BAA3CB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8CA5F-DD53-BB14-065F-A20BD201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B97AA-BD11-26E9-A5F0-BA2771F9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FDD5D-A388-C553-AD23-FB3F1D00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25848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E57C5-A746-539C-3718-54FE6F38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D1E4E-9F7E-4AE8-CA5C-1C55F552F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68BE6-1A84-C84C-F94B-85C61C1C8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590B6A-EEA0-EC95-0626-84DE34BFC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F4B430-D351-3713-020E-75343C549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8FB6F-5A50-75B4-3808-BA226869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D7D88D-F526-BAC5-E36A-E3581FD7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4E476F-1A89-798F-BCB6-8D782D2C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4105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15BB-F900-ADAE-70BD-16979042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A4473-D7FA-0913-B8C9-AE18F4A9F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23F7D-84E0-2A59-F4FB-430E3EF0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624C5-0E12-256B-AFC5-E95B2EB4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77770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11C84-DAD1-84A5-8C24-226E8CA8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03E00-EE61-DC19-06F0-6CFCBD19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DFCB5-FFA7-A7CA-5496-A14290A3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4770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BE364-99DA-AD67-D572-0450CBF9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C3A3-6D69-3A73-41B6-A9CA045B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E6F87-6743-BA28-DCC9-29D333801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7A91E-1000-3439-B099-AF5D9FB2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EAA70-7569-A5AA-1439-3D968B8C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C9190-3E2D-836F-DA42-18A9D8E0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8434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2F0D-5BA4-058A-92ED-F448D163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1DDCD2-E7BF-D8B6-8265-677700971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6C375-1949-7036-FEEB-3A1FC4B98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13C50-800C-275C-107C-55E46219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EFB69-B414-9FE2-F81F-5E6F4103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91F61-5A7D-2305-A6FE-F55F8070C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9808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91DB7-FA94-F808-0520-226DE03E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F1A9C-5221-A68B-DD8D-391FBFE37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FBE49-B96C-BA73-F1A1-8A972077B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232D9-F83C-48E0-9784-61806B6363CB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47663-61F7-2528-B3E8-6A9610C3D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095FC-9BF1-BC04-3E09-C7940FB20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443F3-A993-420F-B8D4-E83FF240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lage of different types of ice cubes&#10;&#10;Description automatically generated">
            <a:extLst>
              <a:ext uri="{FF2B5EF4-FFF2-40B4-BE49-F238E27FC236}">
                <a16:creationId xmlns:a16="http://schemas.microsoft.com/office/drawing/2014/main" id="{53E81A66-7DB1-2FB0-4604-AB290935C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32" y="643467"/>
            <a:ext cx="1022213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346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DD25AF-8A64-7E1C-762E-99BB4EC26BE4}"/>
              </a:ext>
            </a:extLst>
          </p:cNvPr>
          <p:cNvSpPr/>
          <p:nvPr/>
        </p:nvSpPr>
        <p:spPr>
          <a:xfrm>
            <a:off x="5026057" y="1534555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dạng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D2BD89-ED53-E483-6D05-9E9CFFAB7FB1}"/>
              </a:ext>
            </a:extLst>
          </p:cNvPr>
          <p:cNvSpPr/>
          <p:nvPr/>
        </p:nvSpPr>
        <p:spPr>
          <a:xfrm>
            <a:off x="5026057" y="3157537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truyền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8539C1-7BC5-4B77-A3AE-37F32564D0E4}"/>
              </a:ext>
            </a:extLst>
          </p:cNvPr>
          <p:cNvSpPr/>
          <p:nvPr/>
        </p:nvSpPr>
        <p:spPr>
          <a:xfrm>
            <a:off x="5026057" y="4780519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chịu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nén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312BD-9011-D34C-D921-804DD357E24C}"/>
              </a:ext>
            </a:extLst>
          </p:cNvPr>
          <p:cNvSpPr txBox="1"/>
          <p:nvPr/>
        </p:nvSpPr>
        <p:spPr>
          <a:xfrm>
            <a:off x="7614563" y="1573715"/>
            <a:ext cx="4502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mple" panose="02000000000000000000" pitchFamily="2" charset="0"/>
              </a:rPr>
              <a:t>Có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hình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dạng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của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vật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chứa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nó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2BDCF-F0D6-68D0-3D04-4803E7F0E033}"/>
              </a:ext>
            </a:extLst>
          </p:cNvPr>
          <p:cNvSpPr txBox="1"/>
          <p:nvPr/>
        </p:nvSpPr>
        <p:spPr>
          <a:xfrm>
            <a:off x="7614563" y="3117830"/>
            <a:ext cx="450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mple" panose="02000000000000000000" pitchFamily="2" charset="0"/>
              </a:rPr>
              <a:t>Dễ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dàng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lan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tỏa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trong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không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gian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theo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mọi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hướng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84AFB-DEF0-6807-1A2A-C6C3F8707D81}"/>
              </a:ext>
            </a:extLst>
          </p:cNvPr>
          <p:cNvSpPr txBox="1"/>
          <p:nvPr/>
        </p:nvSpPr>
        <p:spPr>
          <a:xfrm>
            <a:off x="7689976" y="4976109"/>
            <a:ext cx="450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Dễ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bị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nén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CC99A-94B8-62B5-3F42-D67063975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57" y="863678"/>
            <a:ext cx="4308079" cy="570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2C856-B117-F498-84B0-4BC63A3A9754}"/>
              </a:ext>
            </a:extLst>
          </p:cNvPr>
          <p:cNvSpPr txBox="1"/>
          <p:nvPr/>
        </p:nvSpPr>
        <p:spPr>
          <a:xfrm>
            <a:off x="238125" y="95250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I. CÁC THỂ CỦA CHẤT</a:t>
            </a:r>
          </a:p>
        </p:txBody>
      </p:sp>
    </p:spTree>
    <p:extLst>
      <p:ext uri="{BB962C8B-B14F-4D97-AF65-F5344CB8AC3E}">
        <p14:creationId xmlns:p14="http://schemas.microsoft.com/office/powerpoint/2010/main" val="376488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44790-B0C7-C440-96B7-4EF10E657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0211"/>
            <a:ext cx="12192000" cy="4537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6C9BA8-CA67-BE8C-A631-C4040A90E9C9}"/>
              </a:ext>
            </a:extLst>
          </p:cNvPr>
          <p:cNvSpPr/>
          <p:nvPr/>
        </p:nvSpPr>
        <p:spPr>
          <a:xfrm>
            <a:off x="5089488" y="710998"/>
            <a:ext cx="2013024" cy="6841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KẾT LUẬN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48CBD-36F6-11D8-3073-A9A283603A99}"/>
              </a:ext>
            </a:extLst>
          </p:cNvPr>
          <p:cNvSpPr txBox="1"/>
          <p:nvPr/>
        </p:nvSpPr>
        <p:spPr>
          <a:xfrm>
            <a:off x="238125" y="95250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I. CÁC THỂ CỦA CHẤT</a:t>
            </a:r>
          </a:p>
        </p:txBody>
      </p:sp>
    </p:spTree>
    <p:extLst>
      <p:ext uri="{BB962C8B-B14F-4D97-AF65-F5344CB8AC3E}">
        <p14:creationId xmlns:p14="http://schemas.microsoft.com/office/powerpoint/2010/main" val="31264169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0A5BC-014B-D134-436B-7B9DC0D9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471" y="117987"/>
            <a:ext cx="12727857" cy="64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5211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79EBA-3B6A-BDBA-6DF4-E257F00AEF03}"/>
              </a:ext>
            </a:extLst>
          </p:cNvPr>
          <p:cNvSpPr txBox="1"/>
          <p:nvPr/>
        </p:nvSpPr>
        <p:spPr>
          <a:xfrm>
            <a:off x="285750" y="125190"/>
            <a:ext cx="1162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rắn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A021FB-24A5-0BEC-6DE1-29FDBDA3A0B2}"/>
              </a:ext>
            </a:extLst>
          </p:cNvPr>
          <p:cNvSpPr/>
          <p:nvPr/>
        </p:nvSpPr>
        <p:spPr>
          <a:xfrm>
            <a:off x="571500" y="1188720"/>
            <a:ext cx="2628900" cy="13185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#9Slide03 Ample" panose="02000000000000000000" pitchFamily="2" charset="0"/>
              </a:rPr>
              <a:t>Khi </a:t>
            </a:r>
            <a:r>
              <a:rPr lang="en-US" sz="2000" dirty="0" err="1">
                <a:latin typeface="#9Slide03 Ample" panose="02000000000000000000" pitchFamily="2" charset="0"/>
              </a:rPr>
              <a:t>mở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lọ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nước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hoa</a:t>
            </a:r>
            <a:r>
              <a:rPr lang="en-US" sz="2000" dirty="0"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</a:rPr>
              <a:t>một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lát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sau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có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ngửi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thấy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mùi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nước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hoa</a:t>
            </a:r>
            <a:endParaRPr lang="en-US" sz="2000" dirty="0">
              <a:latin typeface="#9Slide03 Ample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77542E-297A-AE1D-8B44-AD5262B835BC}"/>
              </a:ext>
            </a:extLst>
          </p:cNvPr>
          <p:cNvSpPr/>
          <p:nvPr/>
        </p:nvSpPr>
        <p:spPr>
          <a:xfrm>
            <a:off x="571500" y="2773926"/>
            <a:ext cx="2583180" cy="13185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</a:rPr>
              <a:t>Nước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từ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nhà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máy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được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dẫn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đến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các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nhà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dân</a:t>
            </a:r>
            <a:r>
              <a:rPr lang="en-US" sz="2000" dirty="0">
                <a:latin typeface="#9Slide03 Ample" panose="02000000000000000000" pitchFamily="2" charset="0"/>
              </a:rPr>
              <a:t> qua </a:t>
            </a:r>
            <a:r>
              <a:rPr lang="en-US" sz="2000" dirty="0" err="1">
                <a:latin typeface="#9Slide03 Ample" panose="02000000000000000000" pitchFamily="2" charset="0"/>
              </a:rPr>
              <a:t>đường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ống</a:t>
            </a:r>
            <a:endParaRPr lang="en-US" sz="2000" dirty="0">
              <a:latin typeface="#9Slide03 Ample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6C4277-ACF2-E6E2-C04F-56D2D9C1E7A5}"/>
              </a:ext>
            </a:extLst>
          </p:cNvPr>
          <p:cNvSpPr/>
          <p:nvPr/>
        </p:nvSpPr>
        <p:spPr>
          <a:xfrm>
            <a:off x="617220" y="4549141"/>
            <a:ext cx="2537460" cy="131850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#9Slide03 Ample" panose="02000000000000000000" pitchFamily="2" charset="0"/>
              </a:rPr>
              <a:t>Ta </a:t>
            </a:r>
            <a:r>
              <a:rPr lang="en-US" sz="2000" dirty="0" err="1">
                <a:latin typeface="#9Slide03 Ample" panose="02000000000000000000" pitchFamily="2" charset="0"/>
              </a:rPr>
              <a:t>có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đi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trên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mặt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nước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đóng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băng</a:t>
            </a:r>
            <a:endParaRPr lang="en-US" sz="2000" dirty="0">
              <a:latin typeface="#9Slide03 Ample" panose="02000000000000000000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DF90ECE-DAA4-8206-14F9-D8ADCD222FB7}"/>
              </a:ext>
            </a:extLst>
          </p:cNvPr>
          <p:cNvSpPr/>
          <p:nvPr/>
        </p:nvSpPr>
        <p:spPr>
          <a:xfrm>
            <a:off x="3480618" y="1676229"/>
            <a:ext cx="1325511" cy="5360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1198AF1-B93D-2C93-AA82-A2FA0678B48A}"/>
              </a:ext>
            </a:extLst>
          </p:cNvPr>
          <p:cNvSpPr/>
          <p:nvPr/>
        </p:nvSpPr>
        <p:spPr>
          <a:xfrm>
            <a:off x="3480618" y="3216135"/>
            <a:ext cx="1325510" cy="5360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D923F95-3495-79AB-F1FF-C20E385BDAA7}"/>
              </a:ext>
            </a:extLst>
          </p:cNvPr>
          <p:cNvSpPr/>
          <p:nvPr/>
        </p:nvSpPr>
        <p:spPr>
          <a:xfrm>
            <a:off x="3464946" y="4866015"/>
            <a:ext cx="1325509" cy="5360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A0AAB-ACAC-F744-4708-5D676C0ECBC4}"/>
              </a:ext>
            </a:extLst>
          </p:cNvPr>
          <p:cNvSpPr txBox="1"/>
          <p:nvPr/>
        </p:nvSpPr>
        <p:spPr>
          <a:xfrm>
            <a:off x="4806130" y="1563678"/>
            <a:ext cx="5223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Ample" panose="02000000000000000000" pitchFamily="2" charset="0"/>
              </a:rPr>
              <a:t>Tính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chất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lan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truyền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trong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không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gian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theo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mọi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hướng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của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chất</a:t>
            </a:r>
            <a:r>
              <a:rPr lang="en-US" sz="2000" dirty="0">
                <a:latin typeface="#9Slide03 Ample" panose="02000000000000000000" pitchFamily="2" charset="0"/>
              </a:rPr>
              <a:t> ở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khí</a:t>
            </a:r>
            <a:endParaRPr lang="en-US" sz="2000" dirty="0">
              <a:latin typeface="#9Slide03 Ample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7B2F-0CFF-BD41-82DF-60F52F39BDBD}"/>
              </a:ext>
            </a:extLst>
          </p:cNvPr>
          <p:cNvSpPr txBox="1"/>
          <p:nvPr/>
        </p:nvSpPr>
        <p:spPr>
          <a:xfrm>
            <a:off x="4993064" y="3110766"/>
            <a:ext cx="5484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Ample" panose="02000000000000000000" pitchFamily="2" charset="0"/>
              </a:rPr>
              <a:t>Tính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chất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chảy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và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lan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truyền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được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của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chất</a:t>
            </a:r>
            <a:r>
              <a:rPr lang="en-US" sz="2000" dirty="0">
                <a:latin typeface="#9Slide03 Ample" panose="02000000000000000000" pitchFamily="2" charset="0"/>
              </a:rPr>
              <a:t> ở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lỏng</a:t>
            </a:r>
            <a:endParaRPr lang="en-US" sz="2000" dirty="0">
              <a:latin typeface="#9Slide03 Ampl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5CDB7-F16B-94B5-496A-3BCF5708DA0A}"/>
              </a:ext>
            </a:extLst>
          </p:cNvPr>
          <p:cNvSpPr txBox="1"/>
          <p:nvPr/>
        </p:nvSpPr>
        <p:spPr>
          <a:xfrm>
            <a:off x="4993064" y="4780086"/>
            <a:ext cx="571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Ample" panose="02000000000000000000" pitchFamily="2" charset="0"/>
              </a:rPr>
              <a:t>Tính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chất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giữ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hình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dạng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cố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định</a:t>
            </a:r>
            <a:r>
              <a:rPr lang="en-US" sz="2000" dirty="0"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</a:rPr>
              <a:t>không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chảy</a:t>
            </a:r>
            <a:r>
              <a:rPr lang="en-US" sz="2000" dirty="0"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</a:rPr>
              <a:t>không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bị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nén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của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chất</a:t>
            </a:r>
            <a:r>
              <a:rPr lang="en-US" sz="2000" dirty="0">
                <a:latin typeface="#9Slide03 Ample" panose="02000000000000000000" pitchFamily="2" charset="0"/>
              </a:rPr>
              <a:t> ở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rắn</a:t>
            </a:r>
            <a:endParaRPr lang="en-US" sz="20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696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-trạng-thái-khác-nhau-của-vật-chất-rắn-lỏng-khí-3d-chuyển-động-sơ-đồ-tập-hợp-nước-hóa-học">
            <a:hlinkClick r:id="" action="ppaction://media"/>
            <a:extLst>
              <a:ext uri="{FF2B5EF4-FFF2-40B4-BE49-F238E27FC236}">
                <a16:creationId xmlns:a16="http://schemas.microsoft.com/office/drawing/2014/main" id="{FBF05217-03C0-BA5D-6410-5C92437A5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109" y="1401097"/>
            <a:ext cx="9733935" cy="4884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701C98-3882-901F-C8F8-D5FBA4463900}"/>
              </a:ext>
            </a:extLst>
          </p:cNvPr>
          <p:cNvSpPr txBox="1"/>
          <p:nvPr/>
        </p:nvSpPr>
        <p:spPr>
          <a:xfrm>
            <a:off x="383457" y="748987"/>
            <a:ext cx="10125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Ample" panose="02000000000000000000" pitchFamily="2" charset="0"/>
              </a:rPr>
              <a:t>Các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chất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đều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được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cấu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tạo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từ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các</a:t>
            </a:r>
            <a:r>
              <a:rPr lang="en-US" sz="2400" dirty="0">
                <a:latin typeface="#9Slide03 Ample" panose="02000000000000000000" pitchFamily="2" charset="0"/>
              </a:rPr>
              <a:t> ‘’ </a:t>
            </a:r>
            <a:r>
              <a:rPr lang="en-US" sz="2400" dirty="0" err="1">
                <a:latin typeface="#9Slide03 Ample" panose="02000000000000000000" pitchFamily="2" charset="0"/>
              </a:rPr>
              <a:t>hạt</a:t>
            </a:r>
            <a:r>
              <a:rPr lang="en-US" sz="2400" dirty="0">
                <a:latin typeface="#9Slide03 Ample" panose="02000000000000000000" pitchFamily="2" charset="0"/>
              </a:rPr>
              <a:t>’’ </a:t>
            </a:r>
            <a:r>
              <a:rPr lang="en-US" sz="2400" dirty="0" err="1">
                <a:latin typeface="#9Slide03 Ample" panose="02000000000000000000" pitchFamily="2" charset="0"/>
              </a:rPr>
              <a:t>vô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cùng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nhỏ</a:t>
            </a:r>
            <a:r>
              <a:rPr lang="en-US" sz="2400" dirty="0">
                <a:latin typeface="#9Slide03 Ample" panose="02000000000000000000" pitchFamily="2" charset="0"/>
              </a:rPr>
              <a:t>, </a:t>
            </a:r>
            <a:r>
              <a:rPr lang="en-US" sz="2400" dirty="0" err="1">
                <a:latin typeface="#9Slide03 Ample" panose="02000000000000000000" pitchFamily="2" charset="0"/>
              </a:rPr>
              <a:t>không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thể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nhìn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thấy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bằng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mắt</a:t>
            </a:r>
            <a:r>
              <a:rPr lang="en-US" sz="2400" dirty="0"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latin typeface="#9Slide03 Ample" panose="02000000000000000000" pitchFamily="2" charset="0"/>
              </a:rPr>
              <a:t>thường</a:t>
            </a:r>
            <a:endParaRPr lang="en-US" sz="2400" dirty="0">
              <a:latin typeface="#9Slide03 Ample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ABADC-10E5-7859-CB75-836AB81EAFF2}"/>
              </a:ext>
            </a:extLst>
          </p:cNvPr>
          <p:cNvSpPr txBox="1"/>
          <p:nvPr/>
        </p:nvSpPr>
        <p:spPr>
          <a:xfrm>
            <a:off x="383457" y="287322"/>
            <a:ext cx="2330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#9Slide03 Ample" panose="02000000000000000000" pitchFamily="2" charset="0"/>
              </a:rPr>
              <a:t>EM CÓ BIẾT</a:t>
            </a:r>
          </a:p>
        </p:txBody>
      </p:sp>
    </p:spTree>
    <p:extLst>
      <p:ext uri="{BB962C8B-B14F-4D97-AF65-F5344CB8AC3E}">
        <p14:creationId xmlns:p14="http://schemas.microsoft.com/office/powerpoint/2010/main" val="17161551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59C91B-7C11-C51D-FC9E-5F8120A762A3}"/>
              </a:ext>
            </a:extLst>
          </p:cNvPr>
          <p:cNvSpPr txBox="1"/>
          <p:nvPr/>
        </p:nvSpPr>
        <p:spPr>
          <a:xfrm>
            <a:off x="577647" y="364226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#9Slide03 Ample" panose="02000000000000000000" pitchFamily="2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69B6F-9C60-1899-2C6A-FA63EAC684A3}"/>
              </a:ext>
            </a:extLst>
          </p:cNvPr>
          <p:cNvSpPr txBox="1"/>
          <p:nvPr/>
        </p:nvSpPr>
        <p:spPr>
          <a:xfrm>
            <a:off x="427702" y="887446"/>
            <a:ext cx="10471355" cy="439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1600">
              <a:lnSpc>
                <a:spcPct val="140000"/>
              </a:lnSpc>
              <a:spcAft>
                <a:spcPts val="400"/>
              </a:spcAft>
            </a:pPr>
            <a:r>
              <a:rPr lang="en-US" sz="2800" dirty="0" err="1">
                <a:latin typeface="#9Slide03 Ample" panose="02000000000000000000" pitchFamily="2" charset="0"/>
              </a:rPr>
              <a:t>Câu</a:t>
            </a:r>
            <a:r>
              <a:rPr lang="en-US" sz="2800" dirty="0">
                <a:latin typeface="#9Slide03 Ample" panose="02000000000000000000" pitchFamily="2" charset="0"/>
              </a:rPr>
              <a:t> 1: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Khi ta đốt một tờ giấy (cellulose), tờ gi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ấ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y cháy sinh ra khí carbon dioxide và h</a:t>
            </a:r>
            <a:r>
              <a:rPr lang="en-US" sz="2800" dirty="0" err="1">
                <a:solidFill>
                  <a:srgbClr val="151515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ơi</a:t>
            </a:r>
            <a:r>
              <a:rPr lang="en-US" sz="2800" dirty="0">
                <a:solidFill>
                  <a:srgbClr val="151515"/>
                </a:solidFill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nước.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101600">
              <a:lnSpc>
                <a:spcPct val="14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Thí nghiệm này th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hiện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A.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tính ch</a:t>
            </a: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ấ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 vật lý của cellulose</a:t>
            </a:r>
            <a:endParaRPr lang="en-US" sz="2800" u="none" strike="noStrike" spc="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B.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tính chất bay hơi của cellulose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C.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sự chuyển thể t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ừ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rắn sang khí của cellulose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effectLst/>
                <a:latin typeface="#9Slide03 Ample" panose="02000000000000000000" pitchFamily="2" charset="0"/>
                <a:ea typeface="Arial Unicode MS"/>
                <a:cs typeface="Arial Unicode MS"/>
              </a:rPr>
              <a:t>D. tính chất hóa học của cellulose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CCBC04-407A-3C7F-FC45-A48E814051D1}"/>
              </a:ext>
            </a:extLst>
          </p:cNvPr>
          <p:cNvSpPr/>
          <p:nvPr/>
        </p:nvSpPr>
        <p:spPr>
          <a:xfrm>
            <a:off x="319549" y="4807974"/>
            <a:ext cx="516195" cy="47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61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4B662F-EA1D-9901-DCD9-C4950F07E8B8}"/>
              </a:ext>
            </a:extLst>
          </p:cNvPr>
          <p:cNvSpPr txBox="1"/>
          <p:nvPr/>
        </p:nvSpPr>
        <p:spPr>
          <a:xfrm>
            <a:off x="1037303" y="471949"/>
            <a:ext cx="10117393" cy="484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1600">
              <a:lnSpc>
                <a:spcPct val="140000"/>
              </a:lnSpc>
              <a:spcAft>
                <a:spcPts val="400"/>
              </a:spcAft>
            </a:pPr>
            <a:r>
              <a:rPr lang="en-US" sz="2800" dirty="0" err="1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2: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Quá trình th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hiện tính chất hóa học của muối ăn (sodium chloride) là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A.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Hòa tan muối vào nước</a:t>
            </a:r>
            <a:endParaRPr lang="en-US" sz="2800" u="none" strike="noStrike" spc="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B.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Rang muối tới khô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C.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Điện phân dung dịch đ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sản xuất sodium hydroxide trong công nghiệp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9410" algn="l"/>
              </a:tabLst>
            </a:pP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D. Làm gia vị cho thức ăn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16BBB0-2AF0-F9CD-B8C1-7D2A7B089A52}"/>
              </a:ext>
            </a:extLst>
          </p:cNvPr>
          <p:cNvSpPr/>
          <p:nvPr/>
        </p:nvSpPr>
        <p:spPr>
          <a:xfrm>
            <a:off x="1037302" y="3222522"/>
            <a:ext cx="481781" cy="412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28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4E5AD-377B-87FB-7917-453812F8EDA8}"/>
              </a:ext>
            </a:extLst>
          </p:cNvPr>
          <p:cNvSpPr txBox="1"/>
          <p:nvPr/>
        </p:nvSpPr>
        <p:spPr>
          <a:xfrm>
            <a:off x="471949" y="693174"/>
            <a:ext cx="10766322" cy="519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1600">
              <a:lnSpc>
                <a:spcPct val="140000"/>
              </a:lnSpc>
            </a:pPr>
            <a:r>
              <a:rPr lang="en-US" sz="2800" b="1" dirty="0" err="1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3</a:t>
            </a:r>
            <a:r>
              <a:rPr lang="vi-VN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Đặc điểm của th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lỏng là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buClr>
                <a:srgbClr val="151515"/>
              </a:buClr>
              <a:buSzPts val="1100"/>
              <a:tabLst>
                <a:tab pos="362585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A.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các hạt liên kết chặt chẽ; có hình dạng và th</a:t>
            </a: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tích xác định; rất khó bị nén.</a:t>
            </a:r>
            <a:endParaRPr lang="en-US" sz="2800" u="none" strike="noStrike" spc="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buClr>
                <a:srgbClr val="151515"/>
              </a:buClr>
              <a:buSzPts val="1100"/>
              <a:tabLst>
                <a:tab pos="36449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B.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các hạt liên kết không chặt chẽ; có hình dạng không xác định, có th</a:t>
            </a: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tích xác định; khó bị nén.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buClr>
                <a:srgbClr val="151515"/>
              </a:buClr>
              <a:buSzPts val="1100"/>
              <a:tabLst>
                <a:tab pos="364490" algn="l"/>
              </a:tabLst>
            </a:pP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C.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các hạt chuyển động t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ự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do; có hình dạng và th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ể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tích không xác định; d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ễ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bị nén.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buClr>
                <a:srgbClr val="151515"/>
              </a:buClr>
              <a:buSzPts val="1100"/>
              <a:tabLst>
                <a:tab pos="364490" algn="l"/>
              </a:tabLst>
            </a:pP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D. d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ễ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lan tỏa, chiếm toàn bộ hình dạng vật chứa.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15DFCD-C411-507A-3BB2-2BD9A944BD68}"/>
              </a:ext>
            </a:extLst>
          </p:cNvPr>
          <p:cNvSpPr/>
          <p:nvPr/>
        </p:nvSpPr>
        <p:spPr>
          <a:xfrm>
            <a:off x="486697" y="2684206"/>
            <a:ext cx="412955" cy="442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83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86072-A8C3-6D0E-FE1D-DFA1E1C0DD42}"/>
              </a:ext>
            </a:extLst>
          </p:cNvPr>
          <p:cNvSpPr txBox="1"/>
          <p:nvPr/>
        </p:nvSpPr>
        <p:spPr>
          <a:xfrm>
            <a:off x="1032387" y="634181"/>
            <a:ext cx="9704438" cy="424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01600">
              <a:lnSpc>
                <a:spcPct val="140000"/>
              </a:lnSpc>
              <a:spcAft>
                <a:spcPts val="400"/>
              </a:spcAft>
            </a:pPr>
            <a:r>
              <a:rPr lang="vi-VN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Câu </a:t>
            </a:r>
            <a:r>
              <a:rPr lang="en-US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4.</a:t>
            </a:r>
            <a:r>
              <a:rPr lang="vi-VN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Tính ch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ấ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 hoá học của khí carbon dioxide là</a:t>
            </a:r>
            <a:r>
              <a:rPr lang="en-US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687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A.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Ch</a:t>
            </a:r>
            <a:r>
              <a:rPr lang="en-US" sz="2800" u="none" strike="noStrike" spc="0" dirty="0" err="1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ất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khí, không màu.</a:t>
            </a:r>
            <a:endParaRPr lang="en-US" sz="2800" u="none" strike="noStrike" spc="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6870" algn="l"/>
              </a:tabLst>
            </a:pPr>
            <a:r>
              <a:rPr lang="en-US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B. </a:t>
            </a:r>
            <a:r>
              <a:rPr lang="vi-VN" sz="2800" u="none" strike="noStrike" spc="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Không mùi, không vị.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6870" algn="l"/>
              </a:tabLst>
            </a:pPr>
            <a:r>
              <a:rPr lang="en-US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Tan rất ít trong nước.</a:t>
            </a:r>
            <a:endParaRPr lang="en-US" sz="2800" dirty="0">
              <a:solidFill>
                <a:srgbClr val="151515"/>
              </a:solidFill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>
              <a:lnSpc>
                <a:spcPct val="140000"/>
              </a:lnSpc>
              <a:spcAft>
                <a:spcPts val="400"/>
              </a:spcAft>
              <a:buClr>
                <a:srgbClr val="151515"/>
              </a:buClr>
              <a:buSzPts val="1100"/>
              <a:tabLst>
                <a:tab pos="356870" algn="l"/>
              </a:tabLst>
            </a:pPr>
            <a:r>
              <a:rPr lang="vi-VN" sz="2800" dirty="0">
                <a:solidFill>
                  <a:srgbClr val="151515"/>
                </a:solidFill>
                <a:effectLst/>
                <a:latin typeface="#9Slide03 Ample" panose="020000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D. Làm đục dung dịch nước vôi trong (dung dịch calcium hydroxide).</a:t>
            </a:r>
            <a:endParaRPr lang="en-US" sz="2800" dirty="0">
              <a:solidFill>
                <a:srgbClr val="151515"/>
              </a:solidFill>
              <a:effectLst/>
              <a:latin typeface="#9Slide03 Ample" panose="020000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B9610E-5DBC-2573-C901-8684979A78C5}"/>
              </a:ext>
            </a:extLst>
          </p:cNvPr>
          <p:cNvSpPr/>
          <p:nvPr/>
        </p:nvSpPr>
        <p:spPr>
          <a:xfrm>
            <a:off x="1032387" y="3429000"/>
            <a:ext cx="501445" cy="4055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70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5C2C0-C6D8-39A4-AE20-73CCF1AE7586}"/>
              </a:ext>
            </a:extLst>
          </p:cNvPr>
          <p:cNvSpPr txBox="1"/>
          <p:nvPr/>
        </p:nvSpPr>
        <p:spPr>
          <a:xfrm>
            <a:off x="125242" y="-1983"/>
            <a:ext cx="55027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II. SỰ CHUYỂN THỂ CỦA CHẤT</a:t>
            </a:r>
          </a:p>
        </p:txBody>
      </p:sp>
      <p:pic>
        <p:nvPicPr>
          <p:cNvPr id="2050" name="Picture 2" descr="Dầu ăn bị đông khi trời lạnh có phải là dầu kém chất lượng?">
            <a:extLst>
              <a:ext uri="{FF2B5EF4-FFF2-40B4-BE49-F238E27FC236}">
                <a16:creationId xmlns:a16="http://schemas.microsoft.com/office/drawing/2014/main" id="{3C0670CB-1FF6-DF42-D55D-A12E9BDFA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r="6260"/>
          <a:stretch/>
        </p:blipFill>
        <p:spPr bwMode="auto">
          <a:xfrm>
            <a:off x="306275" y="1198345"/>
            <a:ext cx="563477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ần kiểm tra gắt gao hơn việc hàn xì - Sài Gòn Tiếp Thị">
            <a:extLst>
              <a:ext uri="{FF2B5EF4-FFF2-40B4-BE49-F238E27FC236}">
                <a16:creationId xmlns:a16="http://schemas.microsoft.com/office/drawing/2014/main" id="{675CB76E-A774-A8F9-FB14-107524B7C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21" y="1198345"/>
            <a:ext cx="563477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1C0D7-26AE-690E-2814-290E59E7F114}"/>
              </a:ext>
            </a:extLst>
          </p:cNvPr>
          <p:cNvSpPr txBox="1"/>
          <p:nvPr/>
        </p:nvSpPr>
        <p:spPr>
          <a:xfrm>
            <a:off x="786598" y="5236945"/>
            <a:ext cx="467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Mùa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đông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dầu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ăn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đông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lại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0CB49-C9DA-6A85-1FB8-072059B19600}"/>
              </a:ext>
            </a:extLst>
          </p:cNvPr>
          <p:cNvSpPr txBox="1"/>
          <p:nvPr/>
        </p:nvSpPr>
        <p:spPr>
          <a:xfrm>
            <a:off x="6699672" y="5236945"/>
            <a:ext cx="467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thiếc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hàn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kim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loại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81CC0-4424-EABF-049E-97152D6CCB74}"/>
              </a:ext>
            </a:extLst>
          </p:cNvPr>
          <p:cNvSpPr txBox="1"/>
          <p:nvPr/>
        </p:nvSpPr>
        <p:spPr>
          <a:xfrm>
            <a:off x="125242" y="6073214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=&gt; Khi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đổi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49F8A-E56E-B548-74AA-226617FDF185}"/>
              </a:ext>
            </a:extLst>
          </p:cNvPr>
          <p:cNvSpPr txBox="1"/>
          <p:nvPr/>
        </p:nvSpPr>
        <p:spPr>
          <a:xfrm>
            <a:off x="382801" y="613570"/>
            <a:ext cx="51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1. SỰ NÓNG CHẢY VÀ ĐÔNG ĐẶC</a:t>
            </a:r>
          </a:p>
        </p:txBody>
      </p:sp>
    </p:spTree>
    <p:extLst>
      <p:ext uri="{BB962C8B-B14F-4D97-AF65-F5344CB8AC3E}">
        <p14:creationId xmlns:p14="http://schemas.microsoft.com/office/powerpoint/2010/main" val="8457437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horse pulling a horse&#10;&#10;Description automatically generated">
            <a:extLst>
              <a:ext uri="{FF2B5EF4-FFF2-40B4-BE49-F238E27FC236}">
                <a16:creationId xmlns:a16="http://schemas.microsoft.com/office/drawing/2014/main" id="{C818C110-E05E-12D4-B999-2979B18BB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" r="7969"/>
          <a:stretch/>
        </p:blipFill>
        <p:spPr>
          <a:xfrm>
            <a:off x="457198" y="457200"/>
            <a:ext cx="112775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942034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300EA-5632-3DDA-2C63-9175DF496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28" y="527519"/>
            <a:ext cx="8756552" cy="344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CF4F96-10B1-E25C-ABE1-175F40DF2281}"/>
              </a:ext>
            </a:extLst>
          </p:cNvPr>
          <p:cNvSpPr txBox="1"/>
          <p:nvPr/>
        </p:nvSpPr>
        <p:spPr>
          <a:xfrm>
            <a:off x="238125" y="0"/>
            <a:ext cx="51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1. SỰ NÓNG CHẢY VÀ ĐÔNG ĐẶC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82929-67F8-01D1-CE9B-AD0E38BBE0D5}"/>
              </a:ext>
            </a:extLst>
          </p:cNvPr>
          <p:cNvSpPr txBox="1"/>
          <p:nvPr/>
        </p:nvSpPr>
        <p:spPr>
          <a:xfrm>
            <a:off x="142559" y="4073036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nóng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chảy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rắn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lỏng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555C6-759E-8465-862F-034B0A581931}"/>
              </a:ext>
            </a:extLst>
          </p:cNvPr>
          <p:cNvSpPr txBox="1"/>
          <p:nvPr/>
        </p:nvSpPr>
        <p:spPr>
          <a:xfrm>
            <a:off x="142559" y="4737784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này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xảy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nóng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chảy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D84F6E-217A-8A32-01C6-A21DED367EEC}"/>
              </a:ext>
            </a:extLst>
          </p:cNvPr>
          <p:cNvSpPr txBox="1"/>
          <p:nvPr/>
        </p:nvSpPr>
        <p:spPr>
          <a:xfrm>
            <a:off x="142559" y="5402532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đông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đặc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lỏng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rắn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E5E55-100A-3803-E969-C8F36277FBC6}"/>
              </a:ext>
            </a:extLst>
          </p:cNvPr>
          <p:cNvSpPr txBox="1"/>
          <p:nvPr/>
        </p:nvSpPr>
        <p:spPr>
          <a:xfrm>
            <a:off x="142559" y="6067280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này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xảy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gọi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đông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đặc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51888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2E6D1-949C-7DD0-40D7-5B28D35D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70" y="703046"/>
            <a:ext cx="11667259" cy="615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10FDC-A45E-7E5D-C363-673EB55468CB}"/>
              </a:ext>
            </a:extLst>
          </p:cNvPr>
          <p:cNvSpPr txBox="1"/>
          <p:nvPr/>
        </p:nvSpPr>
        <p:spPr>
          <a:xfrm>
            <a:off x="118851" y="76242"/>
            <a:ext cx="51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1. SỰ NÓNG CHẢY VÀ ĐÔNG ĐẶC</a:t>
            </a:r>
          </a:p>
        </p:txBody>
      </p:sp>
    </p:spTree>
    <p:extLst>
      <p:ext uri="{BB962C8B-B14F-4D97-AF65-F5344CB8AC3E}">
        <p14:creationId xmlns:p14="http://schemas.microsoft.com/office/powerpoint/2010/main" val="3724466614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1C0D7-26AE-690E-2814-290E59E7F114}"/>
              </a:ext>
            </a:extLst>
          </p:cNvPr>
          <p:cNvSpPr txBox="1"/>
          <p:nvPr/>
        </p:nvSpPr>
        <p:spPr>
          <a:xfrm>
            <a:off x="386499" y="5236945"/>
            <a:ext cx="518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Nước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đọng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lại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cốc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0CB49-C9DA-6A85-1FB8-072059B19600}"/>
              </a:ext>
            </a:extLst>
          </p:cNvPr>
          <p:cNvSpPr txBox="1"/>
          <p:nvPr/>
        </p:nvSpPr>
        <p:spPr>
          <a:xfrm>
            <a:off x="6096000" y="5236945"/>
            <a:ext cx="527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Hơi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nước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cửa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kính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sáng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sớm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49F8A-E56E-B548-74AA-226617FDF185}"/>
              </a:ext>
            </a:extLst>
          </p:cNvPr>
          <p:cNvSpPr txBox="1"/>
          <p:nvPr/>
        </p:nvSpPr>
        <p:spPr>
          <a:xfrm>
            <a:off x="125242" y="133476"/>
            <a:ext cx="51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2. SỰ HÓA HƠI VÀ SỰ NGƯNG TỤ</a:t>
            </a:r>
          </a:p>
        </p:txBody>
      </p:sp>
      <p:pic>
        <p:nvPicPr>
          <p:cNvPr id="3074" name="Picture 2" descr="Cách giải bài tập Sự bay hơi, ngưng tụ cực hay">
            <a:extLst>
              <a:ext uri="{FF2B5EF4-FFF2-40B4-BE49-F238E27FC236}">
                <a16:creationId xmlns:a16="http://schemas.microsoft.com/office/drawing/2014/main" id="{9194977C-62DA-848D-48AB-65EB68D4C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1"/>
          <a:stretch/>
        </p:blipFill>
        <p:spPr bwMode="auto">
          <a:xfrm>
            <a:off x="1154243" y="1046396"/>
            <a:ext cx="3314062" cy="4099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ải làm gì về sự ngưng tụ hơi nước">
            <a:extLst>
              <a:ext uri="{FF2B5EF4-FFF2-40B4-BE49-F238E27FC236}">
                <a16:creationId xmlns:a16="http://schemas.microsoft.com/office/drawing/2014/main" id="{E1ABE839-52D0-E52E-F9D8-E51894A2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42" y="1019308"/>
            <a:ext cx="3314062" cy="410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08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00CB49-C9DA-6A85-1FB8-072059B19600}"/>
              </a:ext>
            </a:extLst>
          </p:cNvPr>
          <p:cNvSpPr txBox="1"/>
          <p:nvPr/>
        </p:nvSpPr>
        <p:spPr>
          <a:xfrm>
            <a:off x="2643252" y="6201304"/>
            <a:ext cx="6905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Vòng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tuần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hơi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nước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nhiên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49F8A-E56E-B548-74AA-226617FDF185}"/>
              </a:ext>
            </a:extLst>
          </p:cNvPr>
          <p:cNvSpPr txBox="1"/>
          <p:nvPr/>
        </p:nvSpPr>
        <p:spPr>
          <a:xfrm>
            <a:off x="125242" y="133476"/>
            <a:ext cx="51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2. SỰ HÓA HƠI VÀ SỰ NGƯNG TỤ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2EC5D-9260-0A93-D027-A272C0D18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13" y="732730"/>
            <a:ext cx="8343174" cy="5392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9478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B49F8A-E56E-B548-74AA-226617FDF185}"/>
              </a:ext>
            </a:extLst>
          </p:cNvPr>
          <p:cNvSpPr txBox="1"/>
          <p:nvPr/>
        </p:nvSpPr>
        <p:spPr>
          <a:xfrm>
            <a:off x="125242" y="133476"/>
            <a:ext cx="518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2. SỰ HÓA HƠI VÀ SỰ NGƯNG TỤ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1DA8E-D42D-F828-94E4-69205DA3976B}"/>
              </a:ext>
            </a:extLst>
          </p:cNvPr>
          <p:cNvSpPr txBox="1"/>
          <p:nvPr/>
        </p:nvSpPr>
        <p:spPr>
          <a:xfrm>
            <a:off x="125243" y="4862045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ngưng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tụ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hơi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)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lỏng</a:t>
            </a:r>
            <a:endParaRPr lang="en-US" sz="2800" b="1" dirty="0">
              <a:latin typeface="#9Slide03 Ample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266660-0240-2088-84E2-00B7AF84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870" y="693245"/>
            <a:ext cx="10267535" cy="382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10B4F1-4D64-43FA-D4F0-23653EA4FC6D}"/>
              </a:ext>
            </a:extLst>
          </p:cNvPr>
          <p:cNvSpPr txBox="1"/>
          <p:nvPr/>
        </p:nvSpPr>
        <p:spPr>
          <a:xfrm>
            <a:off x="125242" y="5641535"/>
            <a:ext cx="120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hơi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quá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trình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chất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lỏng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#9Slide03 Ample" panose="02000000000000000000" pitchFamily="2" charset="0"/>
                <a:ea typeface="Roboto" panose="02000000000000000000" pitchFamily="2" charset="0"/>
              </a:rPr>
              <a:t>hơi</a:t>
            </a:r>
            <a:r>
              <a:rPr lang="en-US" sz="2800" b="1" dirty="0">
                <a:latin typeface="#9Slide03 Ample" panose="02000000000000000000" pitchFamily="2" charset="0"/>
                <a:ea typeface="Roboto" panose="02000000000000000000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629470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7FC47-195F-DE28-9994-8C39C238F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" t="7423" r="3969" b="6804"/>
          <a:stretch/>
        </p:blipFill>
        <p:spPr>
          <a:xfrm>
            <a:off x="-142685" y="0"/>
            <a:ext cx="12477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18290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C45F7E-1B08-7C9B-ADF6-509266621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4" t="7544" r="4494" b="8812"/>
          <a:stretch/>
        </p:blipFill>
        <p:spPr>
          <a:xfrm>
            <a:off x="-163286" y="0"/>
            <a:ext cx="12507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7397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PReplay-Final1695873166">
            <a:hlinkClick r:id="" action="ppaction://media"/>
            <a:extLst>
              <a:ext uri="{FF2B5EF4-FFF2-40B4-BE49-F238E27FC236}">
                <a16:creationId xmlns:a16="http://schemas.microsoft.com/office/drawing/2014/main" id="{09E4B6DD-E0E7-42A7-EE06-CE5C31EA3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206" y="730897"/>
            <a:ext cx="10037588" cy="612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18F8B-5253-DD34-3EE1-E23769691AA7}"/>
              </a:ext>
            </a:extLst>
          </p:cNvPr>
          <p:cNvSpPr txBox="1"/>
          <p:nvPr/>
        </p:nvSpPr>
        <p:spPr>
          <a:xfrm>
            <a:off x="125242" y="-1983"/>
            <a:ext cx="55027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II. SỰ CHUYỂN THỂ CỦA CHẤT</a:t>
            </a:r>
          </a:p>
        </p:txBody>
      </p:sp>
    </p:spTree>
    <p:extLst>
      <p:ext uri="{BB962C8B-B14F-4D97-AF65-F5344CB8AC3E}">
        <p14:creationId xmlns:p14="http://schemas.microsoft.com/office/powerpoint/2010/main" val="17880138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818F8B-5253-DD34-3EE1-E23769691AA7}"/>
              </a:ext>
            </a:extLst>
          </p:cNvPr>
          <p:cNvSpPr txBox="1"/>
          <p:nvPr/>
        </p:nvSpPr>
        <p:spPr>
          <a:xfrm>
            <a:off x="125242" y="71163"/>
            <a:ext cx="55027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II. SỰ CHUYỂN THỂ CỦA CHẤT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62822-5283-BA2A-C8E9-1E8EB027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830" y="831023"/>
            <a:ext cx="4335314" cy="551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355C86-B86D-EDC9-2689-0BA83D728DDC}"/>
              </a:ext>
            </a:extLst>
          </p:cNvPr>
          <p:cNvSpPr/>
          <p:nvPr/>
        </p:nvSpPr>
        <p:spPr>
          <a:xfrm>
            <a:off x="7649514" y="2547256"/>
            <a:ext cx="2953172" cy="14260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nguội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cốc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sôi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98102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818F8B-5253-DD34-3EE1-E23769691AA7}"/>
              </a:ext>
            </a:extLst>
          </p:cNvPr>
          <p:cNvSpPr txBox="1"/>
          <p:nvPr/>
        </p:nvSpPr>
        <p:spPr>
          <a:xfrm>
            <a:off x="125242" y="71163"/>
            <a:ext cx="55027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II. SỰ CHUYỂN THỂ CỦA CHẤT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05138-5BB1-5C5A-9AA9-764ECEB80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1" y="1155754"/>
            <a:ext cx="6871636" cy="454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BB61D3-EE5F-9970-6E5B-AFB36DD065E6}"/>
              </a:ext>
            </a:extLst>
          </p:cNvPr>
          <p:cNvSpPr/>
          <p:nvPr/>
        </p:nvSpPr>
        <p:spPr>
          <a:xfrm>
            <a:off x="8106714" y="1348818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0DA528-B4B7-A85D-658D-447EEADC7DB3}"/>
              </a:ext>
            </a:extLst>
          </p:cNvPr>
          <p:cNvSpPr/>
          <p:nvPr/>
        </p:nvSpPr>
        <p:spPr>
          <a:xfrm>
            <a:off x="8106714" y="2971800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Gió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F3C77B-93CA-3A3F-6DA2-88CDC242DE92}"/>
              </a:ext>
            </a:extLst>
          </p:cNvPr>
          <p:cNvSpPr/>
          <p:nvPr/>
        </p:nvSpPr>
        <p:spPr>
          <a:xfrm>
            <a:off x="8106714" y="4508376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thoáng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82B00-2DFA-186A-04EF-1F51FC37E57F}"/>
              </a:ext>
            </a:extLst>
          </p:cNvPr>
          <p:cNvSpPr txBox="1"/>
          <p:nvPr/>
        </p:nvSpPr>
        <p:spPr>
          <a:xfrm>
            <a:off x="2438400" y="5909673"/>
            <a:ext cx="26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3 Ample" panose="02000000000000000000" pitchFamily="2" charset="0"/>
              </a:rPr>
              <a:t>Phơi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quần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áo</a:t>
            </a:r>
            <a:endParaRPr lang="en-US" sz="32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329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Cận cảnh băng giá 'đóng' dày đặc trên đỉnh Mẫu Sơn sáng nay">
            <a:extLst>
              <a:ext uri="{FF2B5EF4-FFF2-40B4-BE49-F238E27FC236}">
                <a16:creationId xmlns:a16="http://schemas.microsoft.com/office/drawing/2014/main" id="{23EDC647-1CEB-F3FB-EB95-95AAD5BB0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6" r="-2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ỳ ảo băng giá bọc kín hoa cỏ nơi đỉnh núi rét nhất Việt Nam">
            <a:extLst>
              <a:ext uri="{FF2B5EF4-FFF2-40B4-BE49-F238E27FC236}">
                <a16:creationId xmlns:a16="http://schemas.microsoft.com/office/drawing/2014/main" id="{F0F608B6-8CF3-4135-F36E-19A286F9C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r="17026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6016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9B32E-0193-8DA2-E0DA-6DC4A26B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154" y="0"/>
            <a:ext cx="13062154" cy="67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25167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6F5A1-B6C2-19F8-C435-5A170A01E910}"/>
              </a:ext>
            </a:extLst>
          </p:cNvPr>
          <p:cNvSpPr txBox="1"/>
          <p:nvPr/>
        </p:nvSpPr>
        <p:spPr>
          <a:xfrm>
            <a:off x="648928" y="943897"/>
            <a:ext cx="952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 1: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Nêu điểm giống và khác nhau giữa sự bay hơi và sự sôi</a:t>
            </a:r>
            <a:r>
              <a:rPr lang="vi-VN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FB801-8092-88F0-4535-DF8A0F48E557}"/>
              </a:ext>
            </a:extLst>
          </p:cNvPr>
          <p:cNvSpPr txBox="1"/>
          <p:nvPr/>
        </p:nvSpPr>
        <p:spPr>
          <a:xfrm>
            <a:off x="648928" y="1951672"/>
            <a:ext cx="996990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Điểm giống nhau: đều là sự chuyển từ thể lỏng sang thể hơi.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Điểm khác nhau 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+ Sự bay hơi : chất lỏng chỉ bay hơi trên mặt thoáng và sự bay hơi thì có thể xảy ra ở bất kì nhiệt độ nào.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#9Slide03 Ample" panose="02000000000000000000" pitchFamily="2" charset="0"/>
              </a:rPr>
              <a:t>+ Sự sôi : chất lỏng vừa hóa hơi trong lòng chất lỏng vừa hóa hơi trên mặt thoáng và sự sôi chỉ xảy ra ở nhiệt độ sôi.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E562D-2066-95AB-4F6E-FB297350A7FC}"/>
              </a:ext>
            </a:extLst>
          </p:cNvPr>
          <p:cNvSpPr txBox="1"/>
          <p:nvPr/>
        </p:nvSpPr>
        <p:spPr>
          <a:xfrm>
            <a:off x="648928" y="176981"/>
            <a:ext cx="175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26610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D25047B-9B6D-807A-C7B3-0B01B3FA8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326734"/>
            <a:ext cx="1072207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 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Hiện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tượng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tự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nhiên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đây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do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hơi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ngưng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tụ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Ample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A.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Tạo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mây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          B.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Gió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thổi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          C.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Mưa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rơi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          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D.Lốc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#9Slide03 Ample" panose="02000000000000000000" pitchFamily="2" charset="0"/>
                <a:cs typeface="Open Sans" panose="020B0606030504020204" pitchFamily="34" charset="0"/>
              </a:rPr>
              <a:t>xoáy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3 Ample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6F95A5-1AE1-7AF5-FCDC-14C9ECBD9712}"/>
              </a:ext>
            </a:extLst>
          </p:cNvPr>
          <p:cNvSpPr/>
          <p:nvPr/>
        </p:nvSpPr>
        <p:spPr>
          <a:xfrm>
            <a:off x="560438" y="855406"/>
            <a:ext cx="457200" cy="412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20F5A14-7AC4-DF6C-9E84-F23CDDDC3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16" y="2474893"/>
            <a:ext cx="117249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Câu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3: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chuyển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thể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nào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sau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đây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xảy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ra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tại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nhiệt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độ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xác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định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A.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Ngưng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tụ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                            B.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Hóa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hơi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           C.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Sôi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                           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D.Bay</a:t>
            </a:r>
            <a:r>
              <a:rPr lang="en-US" altLang="en-US" sz="2800" dirty="0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#9Slide03 Ample" panose="02000000000000000000" pitchFamily="2" charset="0"/>
                <a:cs typeface="Open Sans" panose="020B0606030504020204" pitchFamily="34" charset="0"/>
              </a:rPr>
              <a:t>hơi</a:t>
            </a:r>
            <a:endParaRPr lang="en-US" altLang="en-US" sz="2800" dirty="0">
              <a:solidFill>
                <a:srgbClr val="000000"/>
              </a:solidFill>
              <a:latin typeface="#9Slide03 Ample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E13E3D-A5FE-742A-DDB0-E2AC5BB2F76A}"/>
              </a:ext>
            </a:extLst>
          </p:cNvPr>
          <p:cNvSpPr/>
          <p:nvPr/>
        </p:nvSpPr>
        <p:spPr>
          <a:xfrm>
            <a:off x="6916994" y="2951946"/>
            <a:ext cx="442451" cy="477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237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3C0C-6917-450F-9D4C-FCD2EF995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721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2D37C-1EFE-A660-2A17-8A4FEC4E7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40"/>
            <a:ext cx="12408594" cy="72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7094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D4DE7-A84F-F908-B2AA-6EC5F84CE159}"/>
              </a:ext>
            </a:extLst>
          </p:cNvPr>
          <p:cNvSpPr txBox="1"/>
          <p:nvPr/>
        </p:nvSpPr>
        <p:spPr>
          <a:xfrm>
            <a:off x="238125" y="95250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I. CÁC THỂ CỦA CHẤT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31D54-79F7-2E90-DDB6-2648C9AD9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3" y="746509"/>
            <a:ext cx="11390433" cy="6016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0281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A0840-1285-1756-B7CF-A5E02E64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990"/>
            <a:ext cx="12192000" cy="5530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0FF05-6706-9185-71FA-81E6BED3A7EF}"/>
              </a:ext>
            </a:extLst>
          </p:cNvPr>
          <p:cNvSpPr txBox="1"/>
          <p:nvPr/>
        </p:nvSpPr>
        <p:spPr>
          <a:xfrm>
            <a:off x="207390" y="6362445"/>
            <a:ext cx="795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mple" panose="02000000000000000000" pitchFamily="2" charset="0"/>
              </a:rPr>
              <a:t>TRẢ LỜI PHẦN ? TRANG 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4098C-3B29-4205-F0DA-2B84EB52EE41}"/>
              </a:ext>
            </a:extLst>
          </p:cNvPr>
          <p:cNvSpPr txBox="1"/>
          <p:nvPr/>
        </p:nvSpPr>
        <p:spPr>
          <a:xfrm>
            <a:off x="238125" y="95250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I. CÁC THỂ CỦA CHẤT</a:t>
            </a:r>
          </a:p>
        </p:txBody>
      </p:sp>
    </p:spTree>
    <p:extLst>
      <p:ext uri="{BB962C8B-B14F-4D97-AF65-F5344CB8AC3E}">
        <p14:creationId xmlns:p14="http://schemas.microsoft.com/office/powerpoint/2010/main" val="544458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295DC-3CA9-E46E-5045-B2E11804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85850"/>
            <a:ext cx="4263897" cy="505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DD25AF-8A64-7E1C-762E-99BB4EC26BE4}"/>
              </a:ext>
            </a:extLst>
          </p:cNvPr>
          <p:cNvSpPr/>
          <p:nvPr/>
        </p:nvSpPr>
        <p:spPr>
          <a:xfrm>
            <a:off x="5026057" y="1534555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dạng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D2BD89-ED53-E483-6D05-9E9CFFAB7FB1}"/>
              </a:ext>
            </a:extLst>
          </p:cNvPr>
          <p:cNvSpPr/>
          <p:nvPr/>
        </p:nvSpPr>
        <p:spPr>
          <a:xfrm>
            <a:off x="5026057" y="3157537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truyền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8539C1-7BC5-4B77-A3AE-37F32564D0E4}"/>
              </a:ext>
            </a:extLst>
          </p:cNvPr>
          <p:cNvSpPr/>
          <p:nvPr/>
        </p:nvSpPr>
        <p:spPr>
          <a:xfrm>
            <a:off x="5026057" y="4780519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chịu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nén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312BD-9011-D34C-D921-804DD357E24C}"/>
              </a:ext>
            </a:extLst>
          </p:cNvPr>
          <p:cNvSpPr txBox="1"/>
          <p:nvPr/>
        </p:nvSpPr>
        <p:spPr>
          <a:xfrm>
            <a:off x="7689977" y="1730145"/>
            <a:ext cx="450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Hình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dạng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cố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định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2BDCF-F0D6-68D0-3D04-4803E7F0E033}"/>
              </a:ext>
            </a:extLst>
          </p:cNvPr>
          <p:cNvSpPr txBox="1"/>
          <p:nvPr/>
        </p:nvSpPr>
        <p:spPr>
          <a:xfrm>
            <a:off x="7689976" y="3353127"/>
            <a:ext cx="450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Không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84AFB-DEF0-6807-1A2A-C6C3F8707D81}"/>
              </a:ext>
            </a:extLst>
          </p:cNvPr>
          <p:cNvSpPr txBox="1"/>
          <p:nvPr/>
        </p:nvSpPr>
        <p:spPr>
          <a:xfrm>
            <a:off x="7689976" y="4976109"/>
            <a:ext cx="450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Rất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khó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nén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A3252-3511-F714-6F92-695F731A6745}"/>
              </a:ext>
            </a:extLst>
          </p:cNvPr>
          <p:cNvSpPr txBox="1"/>
          <p:nvPr/>
        </p:nvSpPr>
        <p:spPr>
          <a:xfrm>
            <a:off x="238125" y="95250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I. CÁC THỂ CỦA CHẤT</a:t>
            </a:r>
          </a:p>
        </p:txBody>
      </p:sp>
    </p:spTree>
    <p:extLst>
      <p:ext uri="{BB962C8B-B14F-4D97-AF65-F5344CB8AC3E}">
        <p14:creationId xmlns:p14="http://schemas.microsoft.com/office/powerpoint/2010/main" val="4789462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DD25AF-8A64-7E1C-762E-99BB4EC26BE4}"/>
              </a:ext>
            </a:extLst>
          </p:cNvPr>
          <p:cNvSpPr/>
          <p:nvPr/>
        </p:nvSpPr>
        <p:spPr>
          <a:xfrm>
            <a:off x="5026057" y="1534555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dạng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D2BD89-ED53-E483-6D05-9E9CFFAB7FB1}"/>
              </a:ext>
            </a:extLst>
          </p:cNvPr>
          <p:cNvSpPr/>
          <p:nvPr/>
        </p:nvSpPr>
        <p:spPr>
          <a:xfrm>
            <a:off x="5026057" y="3157537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truyền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8539C1-7BC5-4B77-A3AE-37F32564D0E4}"/>
              </a:ext>
            </a:extLst>
          </p:cNvPr>
          <p:cNvSpPr/>
          <p:nvPr/>
        </p:nvSpPr>
        <p:spPr>
          <a:xfrm>
            <a:off x="5026057" y="4780519"/>
            <a:ext cx="2139885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chịu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nén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312BD-9011-D34C-D921-804DD357E24C}"/>
              </a:ext>
            </a:extLst>
          </p:cNvPr>
          <p:cNvSpPr txBox="1"/>
          <p:nvPr/>
        </p:nvSpPr>
        <p:spPr>
          <a:xfrm>
            <a:off x="7689977" y="1730145"/>
            <a:ext cx="4502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mple" panose="02000000000000000000" pitchFamily="2" charset="0"/>
              </a:rPr>
              <a:t>Có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hình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dạng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của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phần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vật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chứa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nó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2BDCF-F0D6-68D0-3D04-4803E7F0E033}"/>
              </a:ext>
            </a:extLst>
          </p:cNvPr>
          <p:cNvSpPr txBox="1"/>
          <p:nvPr/>
        </p:nvSpPr>
        <p:spPr>
          <a:xfrm>
            <a:off x="7689976" y="3353127"/>
            <a:ext cx="4502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#9Slide03 Ample" panose="02000000000000000000" pitchFamily="2" charset="0"/>
              </a:rPr>
              <a:t>Có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thể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rót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được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và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chảy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tràn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bề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mặt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384AFB-DEF0-6807-1A2A-C6C3F8707D81}"/>
              </a:ext>
            </a:extLst>
          </p:cNvPr>
          <p:cNvSpPr txBox="1"/>
          <p:nvPr/>
        </p:nvSpPr>
        <p:spPr>
          <a:xfrm>
            <a:off x="7689976" y="4976109"/>
            <a:ext cx="450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Khó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nén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27A68-9975-7EE6-A85D-6D9AD364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990600"/>
            <a:ext cx="4355646" cy="554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46BFEE-D849-DADA-F43C-8852FA84753F}"/>
              </a:ext>
            </a:extLst>
          </p:cNvPr>
          <p:cNvSpPr txBox="1"/>
          <p:nvPr/>
        </p:nvSpPr>
        <p:spPr>
          <a:xfrm>
            <a:off x="238125" y="95250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#9Slide03 Ample" panose="02000000000000000000" pitchFamily="2" charset="0"/>
                <a:ea typeface="Roboto" panose="02000000000000000000" pitchFamily="2" charset="0"/>
              </a:rPr>
              <a:t>I. CÁC THỂ CỦA CHẤT</a:t>
            </a:r>
          </a:p>
        </p:txBody>
      </p:sp>
    </p:spTree>
    <p:extLst>
      <p:ext uri="{BB962C8B-B14F-4D97-AF65-F5344CB8AC3E}">
        <p14:creationId xmlns:p14="http://schemas.microsoft.com/office/powerpoint/2010/main" val="24066443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1248</Words>
  <Application>Microsoft Office PowerPoint</Application>
  <PresentationFormat>Widescreen</PresentationFormat>
  <Paragraphs>130</Paragraphs>
  <Slides>32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#9Slide03 Ample</vt:lpstr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Huyền Nguyễn</dc:creator>
  <cp:lastModifiedBy>Administrator</cp:lastModifiedBy>
  <cp:revision>14</cp:revision>
  <dcterms:created xsi:type="dcterms:W3CDTF">2023-09-28T02:48:27Z</dcterms:created>
  <dcterms:modified xsi:type="dcterms:W3CDTF">2023-10-11T04:46:00Z</dcterms:modified>
</cp:coreProperties>
</file>