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7" r:id="rId4"/>
    <p:sldId id="258" r:id="rId5"/>
    <p:sldId id="259" r:id="rId6"/>
    <p:sldId id="260" r:id="rId7"/>
    <p:sldId id="261" r:id="rId8"/>
    <p:sldId id="268" r:id="rId9"/>
    <p:sldId id="298" r:id="rId10"/>
    <p:sldId id="267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C4A8E-5C12-4B74-B3CE-35ECBDAFE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55B42-5812-4E88-9DBF-45BD4B13F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DF137-E82F-41D2-9004-88D26B25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5888-3098-4FC1-A1D8-7D5E5C08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CECCB-54BA-4FD5-B5DA-916F2438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9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E562-A889-4EA9-A057-3F818F65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010F6-7779-463C-8275-AF3D37627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834C6-5E06-4CB2-A825-118D26C7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4A9A1-E1DC-4C09-A7A3-D70887CA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24E2-A8FB-4195-97E7-787158CA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94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E4D52-C3E1-4909-9C01-B0E0E61B9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D78-3C15-4936-A6F1-D73FB0EE3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C3754-5B97-41DA-9946-F35D0914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0AC81-7E2D-495C-9880-8DCA872C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F261F-C791-4601-87C4-42D8CBD3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1C32-4AAD-4F4E-BF5F-84FE139E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5CCC2-2D46-4D9F-90E6-C2446BE1E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6AAB-0C06-479D-B268-3C4A122A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05987-FB61-4CDE-B6A1-60F54E080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326A0-21FD-4014-BB6E-13D75519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1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D1C03-6C0E-4E7E-A8EF-F0BD44B4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E6456-46C9-4228-A564-EA1C37EAC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2CB4A-D792-4E4C-9465-6295EE47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19C3E-3A4A-487B-BCFA-2A633C72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78B2C-1DB3-4616-849D-AC703790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70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2846-48F4-44A4-85F4-4C053A45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C66B9-5573-4EAF-B818-DD8ABC81E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04CE6-C422-46EA-A23B-F6B2822A9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83880-8D6D-41C2-ABD0-D30EDB54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1FDC1-90E4-4394-9D8C-9B8D124B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C24F5-181D-4A66-9D46-3A3F57D0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83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9E7BC-637B-4A5A-9464-592147BE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5568F-62AC-4A53-8C31-F80442B6D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F3CAA-3A76-4544-B8F0-82E761483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1322B-C870-43BA-BFBE-F14A3E2B2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66BC-12AD-4E9F-9309-E5E0A59EF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F9382-AEE7-47DB-B0CB-BE6B865B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73BDFD-220F-4001-B711-A3A62C6A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61FABA-7376-4769-9C54-7FED81AB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4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BD83-1604-455C-A337-773F64E4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B89B4-ECF3-4D36-9B3A-814BAF81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27512-4F9D-4D0F-89AB-509CE077D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04A84-3E43-436F-B21E-541D2DFA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5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10956B-70AA-47C4-8F4C-8C5AE50A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26141-31E0-4E6F-9017-DD57FC804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99D81-F59D-4739-84AB-4F47E1B2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0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ACEB-E63A-4DC7-9A3D-88127A6A0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56E5F-F03C-4061-8EB9-9CADDE263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E1F1C-DCE1-45F9-AEB7-D9E6A07E8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F124E-B17A-4422-B28C-443E0D80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C76F1-5D8A-4B87-B956-D137BEAB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947EC-4C5A-45D1-AE85-3AB75BDA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48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E6A8-3731-4D70-86E0-D44263B1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F7666-D887-43E4-A589-EDEADD930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F79E6-F4F7-4750-B040-293BC59B8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F3F11-1BCA-4567-B888-CCFCF98C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08557-6F20-41C1-AF91-0A11A8D0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C67AE-AFFD-4604-8D3C-C696B9D5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3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85067-9B0C-4B1C-9D3D-5384AD19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05360-A75D-4347-BDC3-9DF99CF6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77107-1910-4687-A1F2-36AF81BC4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D8C0F-CF92-4266-8EFA-921FCD86144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5F96-24A1-46F4-88E9-BAAB735D7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D22D1-6C0B-4035-86F9-4C5CF0A84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53761-5269-4979-8644-55788B2A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8309" y="1800497"/>
            <a:ext cx="57868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102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86"/>
            <a:ext cx="5042261" cy="50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95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7187FE-A9B4-4469-906A-7760FCA215E5}"/>
              </a:ext>
            </a:extLst>
          </p:cNvPr>
          <p:cNvSpPr/>
          <p:nvPr/>
        </p:nvSpPr>
        <p:spPr>
          <a:xfrm>
            <a:off x="526680" y="335685"/>
            <a:ext cx="5765361" cy="373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19A1C-9346-4886-B714-DEBA8DC4843E}"/>
              </a:ext>
            </a:extLst>
          </p:cNvPr>
          <p:cNvSpPr/>
          <p:nvPr/>
        </p:nvSpPr>
        <p:spPr>
          <a:xfrm>
            <a:off x="212492" y="917849"/>
            <a:ext cx="11797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GV tổ chức trò chơi “Cặp đôi hoàn hảo”, yêu cầu HS quan sát hình 30.1 SGK đọc thông tin suy nghĩ và trả lời câu hỏi nhanh vào bảng nhóm.</a:t>
            </a:r>
          </a:p>
        </p:txBody>
      </p:sp>
      <p:pic>
        <p:nvPicPr>
          <p:cNvPr id="6" name="Picture 5" descr="Giáo án Sinh học 8 Kết nối tri thức (năm 2023 mới nhất) | Giáo án Khoa học tự nhiên 8">
            <a:extLst>
              <a:ext uri="{FF2B5EF4-FFF2-40B4-BE49-F238E27FC236}">
                <a16:creationId xmlns:a16="http://schemas.microsoft.com/office/drawing/2014/main" id="{1F8D3095-1E0A-4587-91F2-3D8FEFFA36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2" y="2790333"/>
            <a:ext cx="6342667" cy="39404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1D2D0-911B-4394-BA27-8BEA3C2A63E0}"/>
              </a:ext>
            </a:extLst>
          </p:cNvPr>
          <p:cNvSpPr/>
          <p:nvPr/>
        </p:nvSpPr>
        <p:spPr>
          <a:xfrm>
            <a:off x="6693030" y="2881288"/>
            <a:ext cx="5316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có cấu tạo gồm các phần nào?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3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F21369-9BEE-4C57-A09F-E8150831455B}"/>
              </a:ext>
            </a:extLst>
          </p:cNvPr>
          <p:cNvSpPr/>
          <p:nvPr/>
        </p:nvSpPr>
        <p:spPr>
          <a:xfrm>
            <a:off x="653592" y="480797"/>
            <a:ext cx="11393864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bao gồm các phần: đầu, cổ, thân, hai tay và hai chân.</a:t>
            </a:r>
            <a:endParaRPr lang="en-US" sz="5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Toàn bộ cơ thể được bao bọc bên ngoài bởi một lớp da, dưới da là lớp mỡ, dưới lớp mỡ là cơ và xương.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44" y="795816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808241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2AA488-1605-463E-8822-B28513BF04F5}"/>
              </a:ext>
            </a:extLst>
          </p:cNvPr>
          <p:cNvSpPr/>
          <p:nvPr/>
        </p:nvSpPr>
        <p:spPr>
          <a:xfrm>
            <a:off x="238813" y="446508"/>
            <a:ext cx="11733228" cy="1616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</a:t>
            </a:r>
          </a:p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người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4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1DE31C-5085-4D40-8ECB-A3A6919D00C6}"/>
              </a:ext>
            </a:extLst>
          </p:cNvPr>
          <p:cNvSpPr/>
          <p:nvPr/>
        </p:nvSpPr>
        <p:spPr>
          <a:xfrm>
            <a:off x="28280" y="1931356"/>
            <a:ext cx="11943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chia lớp thành 4 nhóm, hoạt động trong vòng 3  phút. Hoàn thành phiếu học tập sau ( phiếu học tập số 1).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05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1AFB78-9736-4F4F-9FE0-2E2C5581C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43971"/>
              </p:ext>
            </p:extLst>
          </p:nvPr>
        </p:nvGraphicFramePr>
        <p:xfrm>
          <a:off x="84841" y="138683"/>
          <a:ext cx="11792932" cy="6719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3138288837"/>
                    </a:ext>
                  </a:extLst>
                </a:gridCol>
                <a:gridCol w="4175330">
                  <a:extLst>
                    <a:ext uri="{9D8B030D-6E8A-4147-A177-3AD203B41FA5}">
                      <a16:colId xmlns:a16="http://schemas.microsoft.com/office/drawing/2014/main" val="3931954440"/>
                    </a:ext>
                  </a:extLst>
                </a:gridCol>
                <a:gridCol w="4864231">
                  <a:extLst>
                    <a:ext uri="{9D8B030D-6E8A-4147-A177-3AD203B41FA5}">
                      <a16:colId xmlns:a16="http://schemas.microsoft.com/office/drawing/2014/main" val="3916320840"/>
                    </a:ext>
                  </a:extLst>
                </a:gridCol>
              </a:tblGrid>
              <a:tr h="122169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806181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135069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347127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802945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6813736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5074137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574980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00659686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473471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0325253"/>
                  </a:ext>
                </a:extLst>
              </a:tr>
            </a:tbl>
          </a:graphicData>
        </a:graphic>
      </p:graphicFrame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id="{AF0CC37C-B1FA-49D1-80B3-065BC2263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573" y="96323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BE311A-088A-4F33-8BE8-B9050A2FF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984227"/>
              </p:ext>
            </p:extLst>
          </p:nvPr>
        </p:nvGraphicFramePr>
        <p:xfrm>
          <a:off x="0" y="61130"/>
          <a:ext cx="12122869" cy="6827520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64454">
                  <a:extLst>
                    <a:ext uri="{9D8B030D-6E8A-4147-A177-3AD203B41FA5}">
                      <a16:colId xmlns:a16="http://schemas.microsoft.com/office/drawing/2014/main" val="4127499416"/>
                    </a:ext>
                  </a:extLst>
                </a:gridCol>
                <a:gridCol w="4109723">
                  <a:extLst>
                    <a:ext uri="{9D8B030D-6E8A-4147-A177-3AD203B41FA5}">
                      <a16:colId xmlns:a16="http://schemas.microsoft.com/office/drawing/2014/main" val="1186494060"/>
                    </a:ext>
                  </a:extLst>
                </a:gridCol>
                <a:gridCol w="5448692">
                  <a:extLst>
                    <a:ext uri="{9D8B030D-6E8A-4147-A177-3AD203B41FA5}">
                      <a16:colId xmlns:a16="http://schemas.microsoft.com/office/drawing/2014/main" val="3295258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679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04301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6740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1100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909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579740"/>
              </p:ext>
            </p:extLst>
          </p:nvPr>
        </p:nvGraphicFramePr>
        <p:xfrm>
          <a:off x="113122" y="44275"/>
          <a:ext cx="12078879" cy="6648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5148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4394079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5129652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2216252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thải chất bã ra ngoài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  <a:tr h="166218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6639411"/>
                  </a:ext>
                </a:extLst>
              </a:tr>
              <a:tr h="277031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743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398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A69AE9-16C0-4A50-B78E-9C548CD3B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557879"/>
              </p:ext>
            </p:extLst>
          </p:nvPr>
        </p:nvGraphicFramePr>
        <p:xfrm>
          <a:off x="75414" y="54099"/>
          <a:ext cx="12000322" cy="6679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0201">
                  <a:extLst>
                    <a:ext uri="{9D8B030D-6E8A-4147-A177-3AD203B41FA5}">
                      <a16:colId xmlns:a16="http://schemas.microsoft.com/office/drawing/2014/main" val="2148574315"/>
                    </a:ext>
                  </a:extLst>
                </a:gridCol>
                <a:gridCol w="4683830">
                  <a:extLst>
                    <a:ext uri="{9D8B030D-6E8A-4147-A177-3AD203B41FA5}">
                      <a16:colId xmlns:a16="http://schemas.microsoft.com/office/drawing/2014/main" val="1455961662"/>
                    </a:ext>
                  </a:extLst>
                </a:gridCol>
                <a:gridCol w="5096291">
                  <a:extLst>
                    <a:ext uri="{9D8B030D-6E8A-4147-A177-3AD203B41FA5}">
                      <a16:colId xmlns:a16="http://schemas.microsoft.com/office/drawing/2014/main" val="3907727087"/>
                    </a:ext>
                  </a:extLst>
                </a:gridCol>
              </a:tblGrid>
              <a:tr h="138047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27438"/>
                  </a:ext>
                </a:extLst>
              </a:tr>
              <a:tr h="230079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4475744"/>
                  </a:ext>
                </a:extLst>
              </a:tr>
              <a:tr h="277854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42215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799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thể người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cơ quan trong cơ thể người gồm: hệ vận động, hệ tuần hoàn, hệ hô hấp, hệ tiêu hóa, hệ bài tiết, hệ thần kinh và các giác quan, hệ nội tiết, hệ sinh dục.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Mỗi cơ quan, hệ cơ quan có một vai trò nhất định và có mối liên quan chặt chẽ với các cơ quan, hệ cơ quan khác.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Nội dung phiếu học tập số 1.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109221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73CF5C-86C4-44AD-9D4D-B6012901F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480630"/>
              </p:ext>
            </p:extLst>
          </p:nvPr>
        </p:nvGraphicFramePr>
        <p:xfrm>
          <a:off x="0" y="49100"/>
          <a:ext cx="12094588" cy="6700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252">
                  <a:extLst>
                    <a:ext uri="{9D8B030D-6E8A-4147-A177-3AD203B41FA5}">
                      <a16:colId xmlns:a16="http://schemas.microsoft.com/office/drawing/2014/main" val="600667529"/>
                    </a:ext>
                  </a:extLst>
                </a:gridCol>
                <a:gridCol w="5252013">
                  <a:extLst>
                    <a:ext uri="{9D8B030D-6E8A-4147-A177-3AD203B41FA5}">
                      <a16:colId xmlns:a16="http://schemas.microsoft.com/office/drawing/2014/main" val="3639101731"/>
                    </a:ext>
                  </a:extLst>
                </a:gridCol>
                <a:gridCol w="5136323">
                  <a:extLst>
                    <a:ext uri="{9D8B030D-6E8A-4147-A177-3AD203B41FA5}">
                      <a16:colId xmlns:a16="http://schemas.microsoft.com/office/drawing/2014/main" val="2373053621"/>
                    </a:ext>
                  </a:extLst>
                </a:gridCol>
              </a:tblGrid>
              <a:tr h="48089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373880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2212921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16764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13245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thải chất bã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23541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2792052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0211021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6095654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256824"/>
                  </a:ext>
                </a:extLst>
              </a:tr>
              <a:tr h="73737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668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777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4152291" y="227757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1ACC5-8AF5-4D9C-A974-FBDD6A5CB354}"/>
              </a:ext>
            </a:extLst>
          </p:cNvPr>
          <p:cNvSpPr/>
          <p:nvPr/>
        </p:nvSpPr>
        <p:spPr>
          <a:xfrm>
            <a:off x="67586" y="1209056"/>
            <a:ext cx="12056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 HS vẽ sơ đồ tư duy khái quát về cơ thể người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80250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1863" y="653453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24235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THEO LỜI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6651" y="4501303"/>
            <a:ext cx="8007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/>
              <a:t>GV </a:t>
            </a:r>
            <a:r>
              <a:rPr lang="en-US" sz="3600" err="1"/>
              <a:t>cho</a:t>
            </a:r>
            <a:r>
              <a:rPr lang="en-US" sz="3600"/>
              <a:t> HS </a:t>
            </a:r>
            <a:r>
              <a:rPr lang="en-US" sz="3600" err="1"/>
              <a:t>cùng</a:t>
            </a:r>
            <a:r>
              <a:rPr lang="en-US" sz="3600"/>
              <a:t> </a:t>
            </a:r>
            <a:r>
              <a:rPr lang="en-US" sz="3600" err="1"/>
              <a:t>nghe</a:t>
            </a:r>
            <a:r>
              <a:rPr lang="en-US" sz="3600"/>
              <a:t> </a:t>
            </a:r>
            <a:r>
              <a:rPr lang="en-US" sz="3600" err="1"/>
              <a:t>bài</a:t>
            </a:r>
            <a:r>
              <a:rPr lang="en-US" sz="3600"/>
              <a:t> </a:t>
            </a:r>
            <a:r>
              <a:rPr lang="en-US" sz="3600" err="1"/>
              <a:t>hát</a:t>
            </a:r>
            <a:r>
              <a:rPr lang="en-US" sz="3600"/>
              <a:t> </a:t>
            </a:r>
            <a:r>
              <a:rPr lang="en-US" sz="3600" err="1"/>
              <a:t>và</a:t>
            </a:r>
            <a:r>
              <a:rPr lang="en-US" sz="3600"/>
              <a:t> </a:t>
            </a:r>
            <a:r>
              <a:rPr lang="en-US" sz="3600" err="1"/>
              <a:t>làm</a:t>
            </a:r>
            <a:r>
              <a:rPr lang="en-US" sz="3600"/>
              <a:t> </a:t>
            </a:r>
            <a:r>
              <a:rPr lang="en-US" sz="3600" err="1"/>
              <a:t>theo</a:t>
            </a:r>
            <a:r>
              <a:rPr lang="en-US" sz="3600"/>
              <a:t> </a:t>
            </a:r>
            <a:r>
              <a:rPr lang="en-US" sz="3600" err="1"/>
              <a:t>lời</a:t>
            </a:r>
            <a:r>
              <a:rPr lang="en-US" sz="3600"/>
              <a:t> </a:t>
            </a:r>
            <a:r>
              <a:rPr lang="en-US" sz="3600" err="1"/>
              <a:t>bài</a:t>
            </a:r>
            <a:r>
              <a:rPr lang="en-US" sz="3600"/>
              <a:t> </a:t>
            </a:r>
            <a:r>
              <a:rPr lang="en-US" sz="3600" err="1"/>
              <a:t>hát</a:t>
            </a:r>
            <a:r>
              <a:rPr lang="en-US" sz="3600"/>
              <a:t>. Ai </a:t>
            </a:r>
            <a:r>
              <a:rPr lang="en-US" sz="3600" err="1"/>
              <a:t>làm</a:t>
            </a:r>
            <a:r>
              <a:rPr lang="en-US" sz="3600"/>
              <a:t> </a:t>
            </a:r>
            <a:r>
              <a:rPr lang="en-US" sz="3600" err="1"/>
              <a:t>chậm</a:t>
            </a:r>
            <a:r>
              <a:rPr lang="en-US" sz="3600"/>
              <a:t> </a:t>
            </a:r>
            <a:r>
              <a:rPr lang="en-US" sz="3600" err="1"/>
              <a:t>và</a:t>
            </a:r>
            <a:r>
              <a:rPr lang="en-US" sz="3600"/>
              <a:t> </a:t>
            </a:r>
            <a:r>
              <a:rPr lang="en-US" sz="3600" err="1"/>
              <a:t>sai</a:t>
            </a:r>
            <a:r>
              <a:rPr lang="en-US" sz="3600"/>
              <a:t> </a:t>
            </a:r>
            <a:r>
              <a:rPr lang="en-US" sz="3600" err="1"/>
              <a:t>sẽ</a:t>
            </a:r>
            <a:r>
              <a:rPr lang="en-US" sz="3600"/>
              <a:t> </a:t>
            </a:r>
            <a:r>
              <a:rPr lang="en-US" sz="3600" err="1"/>
              <a:t>bị</a:t>
            </a:r>
            <a:r>
              <a:rPr lang="en-US" sz="3600"/>
              <a:t> </a:t>
            </a:r>
            <a:r>
              <a:rPr lang="en-US" sz="3600" err="1"/>
              <a:t>phạt</a:t>
            </a:r>
            <a:r>
              <a:rPr lang="en-US" sz="3600"/>
              <a:t> ( </a:t>
            </a:r>
            <a:r>
              <a:rPr lang="en-US" sz="3600" err="1"/>
              <a:t>Hình</a:t>
            </a:r>
            <a:r>
              <a:rPr lang="en-US" sz="3600"/>
              <a:t> </a:t>
            </a:r>
            <a:r>
              <a:rPr lang="en-US" sz="3600" err="1"/>
              <a:t>phạt</a:t>
            </a:r>
            <a:r>
              <a:rPr lang="en-US" sz="3600"/>
              <a:t> do </a:t>
            </a:r>
            <a:r>
              <a:rPr lang="en-US" sz="3600" err="1"/>
              <a:t>lớp</a:t>
            </a:r>
            <a:r>
              <a:rPr lang="en-US" sz="3600"/>
              <a:t> qui </a:t>
            </a:r>
            <a:r>
              <a:rPr lang="en-US" sz="3600" err="1"/>
              <a:t>định</a:t>
            </a:r>
            <a:r>
              <a:rPr lang="en-US" sz="3600"/>
              <a:t>)</a:t>
            </a:r>
            <a:endParaRPr lang="en-US" sz="3600" b="1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00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tiếng anh cho bé qua bài hát- Bộ phận cơ thể (Head, shoulders, knees and toes)">
            <a:hlinkClick r:id="" action="ppaction://media"/>
            <a:extLst>
              <a:ext uri="{FF2B5EF4-FFF2-40B4-BE49-F238E27FC236}">
                <a16:creationId xmlns:a16="http://schemas.microsoft.com/office/drawing/2014/main" id="{78F8706E-E6D8-49F7-AD1A-6FB54744D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197"/>
            <a:ext cx="12094589" cy="62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3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D416-D2D4-4CBC-965A-540EECBA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1077280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109A1-D5EA-4837-B963-1BB81206A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chi( tay, Chân)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0E714-4E29-435E-96BB-AA639763F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70" y="2432116"/>
            <a:ext cx="6381946" cy="44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3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95A1-AB0E-4909-AD88-E12A92E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652"/>
          </a:xfrm>
        </p:spPr>
        <p:txBody>
          <a:bodyPr/>
          <a:lstStyle/>
          <a:p>
            <a:r>
              <a:rPr lang="en-US"/>
              <a:t>Quan </a:t>
            </a:r>
            <a:r>
              <a:rPr lang="en-US" err="1"/>
              <a:t>sát</a:t>
            </a:r>
            <a:r>
              <a:rPr lang="en-US"/>
              <a:t> </a:t>
            </a:r>
            <a:r>
              <a:rPr lang="en-US" err="1"/>
              <a:t>hình</a:t>
            </a:r>
            <a:r>
              <a:rPr lang="en-US"/>
              <a:t> </a:t>
            </a:r>
            <a:r>
              <a:rPr lang="en-US" err="1"/>
              <a:t>ảnh</a:t>
            </a:r>
            <a:r>
              <a:rPr lang="en-US"/>
              <a:t> </a:t>
            </a:r>
            <a:r>
              <a:rPr lang="en-US" err="1"/>
              <a:t>các</a:t>
            </a:r>
            <a:r>
              <a:rPr lang="en-US"/>
              <a:t> </a:t>
            </a:r>
            <a:r>
              <a:rPr lang="en-US" err="1"/>
              <a:t>màu</a:t>
            </a:r>
            <a:r>
              <a:rPr lang="en-US"/>
              <a:t> da </a:t>
            </a:r>
            <a:r>
              <a:rPr lang="en-US" err="1"/>
              <a:t>của</a:t>
            </a:r>
            <a:r>
              <a:rPr lang="en-US"/>
              <a:t> </a:t>
            </a:r>
            <a:r>
              <a:rPr lang="en-US" err="1"/>
              <a:t>khác</a:t>
            </a:r>
            <a:r>
              <a:rPr lang="en-US"/>
              <a:t> </a:t>
            </a:r>
            <a:r>
              <a:rPr lang="en-US" err="1"/>
              <a:t>nhau</a:t>
            </a:r>
            <a:r>
              <a:rPr lang="en-US"/>
              <a:t>.</a:t>
            </a:r>
          </a:p>
        </p:txBody>
      </p:sp>
      <p:pic>
        <p:nvPicPr>
          <p:cNvPr id="4" name="Content Placeholder 3" descr="Giáo án Sinh học 8 Kết nối tri thức (năm 2023 mới nhất) | Giáo án Khoa học tự nhiên 8">
            <a:extLst>
              <a:ext uri="{FF2B5EF4-FFF2-40B4-BE49-F238E27FC236}">
                <a16:creationId xmlns:a16="http://schemas.microsoft.com/office/drawing/2014/main" id="{97B342D1-620A-461D-B8D6-D6F021974D4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4079"/>
            <a:ext cx="9898930" cy="5321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269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1A18B-9E9A-4144-9236-EE1BC1DA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8" y="402178"/>
            <a:ext cx="11171548" cy="4351338"/>
          </a:xfrm>
        </p:spPr>
        <p:txBody>
          <a:bodyPr>
            <a:normAutofit/>
          </a:bodyPr>
          <a:lstStyle/>
          <a:p>
            <a:pPr algn="just"/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</a:p>
          <a:p>
            <a:pPr marL="0" indent="0" algn="just">
              <a:buNone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6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2D5AD-32F3-43EA-8C85-7FA3C0EC6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7" y="402171"/>
            <a:ext cx="11726945" cy="5376460"/>
          </a:xfrm>
        </p:spPr>
        <p:txBody>
          <a:bodyPr>
            <a:noAutofit/>
          </a:bodyPr>
          <a:lstStyle/>
          <a:p>
            <a:pPr algn="just"/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0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E9CCBD-B9E2-47D6-A185-DBCDF45018E2}"/>
              </a:ext>
            </a:extLst>
          </p:cNvPr>
          <p:cNvSpPr/>
          <p:nvPr/>
        </p:nvSpPr>
        <p:spPr>
          <a:xfrm>
            <a:off x="254525" y="761463"/>
            <a:ext cx="114535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chưa chốt kiến thức mà dẫn dắt vào bài học mới: Để giải thích câu hỏi này đầy đủ và chính xác, chúng ta cùng đi vào bài học ngày hôm nay.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55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origami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53D4EE-554B-185B-E90E-F7D0F5CE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56"/>
            <a:ext cx="12191999" cy="6823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86417-3DA9-470C-8EEF-296BE9CD1195}"/>
              </a:ext>
            </a:extLst>
          </p:cNvPr>
          <p:cNvSpPr txBox="1"/>
          <p:nvPr/>
        </p:nvSpPr>
        <p:spPr>
          <a:xfrm>
            <a:off x="18034" y="252446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30: </a:t>
            </a:r>
            <a:r>
              <a:rPr lang="en-US" sz="6000" b="1">
                <a:solidFill>
                  <a:srgbClr val="FF0000"/>
                </a:solidFill>
              </a:rPr>
              <a:t>KHÁI QUÁT VỀ CƠ THỂ NGƯỜI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96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1366</Words>
  <PresentationFormat>Widescreen</PresentationFormat>
  <Paragraphs>124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Qua hoạt động khởi động làm theo lời bài hát em hãy cho biết cơ thể người được chia làm mấy phần ?</vt:lpstr>
      <vt:lpstr>Quan sát hình ảnh các màu da của khác nhau.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2023-03-24T03:33:04Z</dcterms:created>
  <dcterms:modified xsi:type="dcterms:W3CDTF">2023-04-04T23:19:36Z</dcterms:modified>
  <cp:version>n</cp:version>
</cp:coreProperties>
</file>