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sldIdLst>
    <p:sldId id="274" r:id="rId2"/>
    <p:sldId id="275" r:id="rId3"/>
    <p:sldId id="276" r:id="rId4"/>
    <p:sldId id="281" r:id="rId5"/>
    <p:sldId id="283" r:id="rId6"/>
    <p:sldId id="282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57" r:id="rId17"/>
    <p:sldId id="295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9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8561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9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571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08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8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5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5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5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78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8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5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6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3B2A-70F4-458B-83B3-7369115F901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C0B6FD-AA82-4394-8AAE-E0476984B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7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17" Type="http://schemas.openxmlformats.org/officeDocument/2006/relationships/image" Target="../media/image2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3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2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jpe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25.png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4" Type="http://schemas.openxmlformats.org/officeDocument/2006/relationships/image" Target="../media/image24.jpeg"/><Relationship Id="rId9" Type="http://schemas.openxmlformats.org/officeDocument/2006/relationships/image" Target="../media/image27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10.jpe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5" Type="http://schemas.openxmlformats.org/officeDocument/2006/relationships/image" Target="../media/image2.png"/><Relationship Id="rId10" Type="http://schemas.microsoft.com/office/2007/relationships/hdphoto" Target="../media/hdphoto16.wdp"/><Relationship Id="rId4" Type="http://schemas.openxmlformats.org/officeDocument/2006/relationships/image" Target="../media/image7.png"/><Relationship Id="rId9" Type="http://schemas.openxmlformats.org/officeDocument/2006/relationships/image" Target="../media/image30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10.jpe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11.png"/><Relationship Id="rId5" Type="http://schemas.openxmlformats.org/officeDocument/2006/relationships/image" Target="../media/image31.png"/><Relationship Id="rId1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7.jpeg"/><Relationship Id="rId9" Type="http://schemas.microsoft.com/office/2007/relationships/hdphoto" Target="../media/hdphoto18.wdp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10.jpeg"/><Relationship Id="rId5" Type="http://schemas.openxmlformats.org/officeDocument/2006/relationships/image" Target="../media/image34.png"/><Relationship Id="rId10" Type="http://schemas.openxmlformats.org/officeDocument/2006/relationships/image" Target="../media/image2.png"/><Relationship Id="rId4" Type="http://schemas.openxmlformats.org/officeDocument/2006/relationships/image" Target="../media/image24.jpe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nutrihome.vn/cac-bai-tap-tang-chieu-cao-cho-tre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4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10.jpeg"/><Relationship Id="rId5" Type="http://schemas.openxmlformats.org/officeDocument/2006/relationships/image" Target="../media/image11.png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4.jpeg"/><Relationship Id="rId9" Type="http://schemas.microsoft.com/office/2007/relationships/hdphoto" Target="../media/hdphoto6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16564C3-3E92-4649-86EB-E370F366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02" y="24371"/>
            <a:ext cx="7886700" cy="1027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SINH TRƯỞNG VÀ PHÁT TRIỂN </a:t>
            </a:r>
            <a:b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SINH VẬT VÀO THỰC TIỄN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D81E6-45AA-448B-9060-4DDCBB36B584}"/>
              </a:ext>
            </a:extLst>
          </p:cNvPr>
          <p:cNvSpPr txBox="1"/>
          <p:nvPr/>
        </p:nvSpPr>
        <p:spPr>
          <a:xfrm>
            <a:off x="0" y="140572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" indent="423545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3FCC4-698B-4451-9D5F-65AAE441CB6E}"/>
              </a:ext>
            </a:extLst>
          </p:cNvPr>
          <p:cNvSpPr txBox="1"/>
          <p:nvPr/>
        </p:nvSpPr>
        <p:spPr>
          <a:xfrm>
            <a:off x="101600" y="778544"/>
            <a:ext cx="90424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006EA-5EB3-4D65-A95C-B69A477AD4B0}"/>
              </a:ext>
            </a:extLst>
          </p:cNvPr>
          <p:cNvSpPr txBox="1"/>
          <p:nvPr/>
        </p:nvSpPr>
        <p:spPr>
          <a:xfrm>
            <a:off x="265289" y="2344484"/>
            <a:ext cx="8715022" cy="3336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" indent="423545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 ĐỘNG CÁ NHÂN: 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6670" indent="423545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?1.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Cho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?2. Khi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37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4" y="390984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30987" y="311240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411480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1" y="312420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1" y="3623470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4" y="441057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129540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12788" y="311240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Ủ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72000" y="312420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721787" y="1676401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87680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1165252" y="3908535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281902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-83817" y="3124200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33CC"/>
                </a:solidFill>
              </a:rPr>
              <a:t>A.Trứng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020498" y="3112407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33CC"/>
                </a:solidFill>
              </a:rPr>
              <a:t>B.Con</a:t>
            </a:r>
            <a:r>
              <a:rPr lang="en-US" sz="2400" dirty="0" smtClean="0">
                <a:solidFill>
                  <a:srgbClr val="0033CC"/>
                </a:solidFill>
              </a:rPr>
              <a:t> non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68974" y="3171826"/>
            <a:ext cx="244642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33CC"/>
                </a:solidFill>
              </a:rPr>
              <a:t>D.Trưởng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thành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217890" y="3140813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 </a:t>
            </a:r>
            <a:r>
              <a:rPr lang="en-US" sz="2400" dirty="0" err="1" smtClean="0">
                <a:solidFill>
                  <a:srgbClr val="0033CC"/>
                </a:solidFill>
              </a:rPr>
              <a:t>Ấu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trùng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269067" y="1676401"/>
            <a:ext cx="518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477202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1605248" y="4861035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3514905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5" y="297553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98938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16303" y="4582537"/>
            <a:ext cx="713186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C.Mức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nhiệt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thấp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nhất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chịu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đựng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4467" y="3847088"/>
            <a:ext cx="707913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B.Mức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nhiệt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nhất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chịu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đựng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910" y="5381625"/>
            <a:ext cx="7206655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D.Mức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nhiệt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ngoài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khoảng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nhiệt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độ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trưởng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triển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786" y="3048000"/>
            <a:ext cx="71588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A..</a:t>
            </a:r>
            <a:r>
              <a:rPr lang="en-US" dirty="0" err="1" smtClean="0">
                <a:solidFill>
                  <a:schemeClr val="tx1"/>
                </a:solidFill>
              </a:rPr>
              <a:t>Mức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nhiệt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thích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hợp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nhất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đối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với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trưởng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triển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của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vật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572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476500" y="161925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694813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6617661" y="164862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04677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480031"/>
            <a:ext cx="1600200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090158" y="4370394"/>
            <a:ext cx="1824246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513856"/>
            <a:ext cx="1676400" cy="12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595" y="3252722"/>
            <a:ext cx="4151392" cy="3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41027" y="3169570"/>
            <a:ext cx="6837105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A. người nhỏ bé,  ở bé trai đặc điểm sinh dục phụ nam kém phát triển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9964" y="3957564"/>
            <a:ext cx="746253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/>
              <a:t>B. người nhỏ bé,  ở bé gái đặc điểm sinh dục phụ nữ kém phát triển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9965" y="6078941"/>
            <a:ext cx="574803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 </a:t>
            </a:r>
            <a:r>
              <a:rPr lang="en-US" dirty="0" smtClean="0"/>
              <a:t>D.</a:t>
            </a:r>
            <a:r>
              <a:rPr lang="vi-VN" dirty="0" smtClean="0"/>
              <a:t>người </a:t>
            </a:r>
            <a:r>
              <a:rPr lang="vi-VN" dirty="0"/>
              <a:t>nhỏ bé hoặc khổng lồ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0098" y="4877241"/>
            <a:ext cx="575789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C.chậm</a:t>
            </a:r>
            <a:r>
              <a:rPr lang="en-US" dirty="0" smtClean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ngừng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,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 </a:t>
            </a:r>
            <a:r>
              <a:rPr lang="en-US" dirty="0" err="1"/>
              <a:t>kém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590800" y="167640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Hậu</a:t>
            </a:r>
            <a:r>
              <a:rPr lang="en-US" dirty="0" smtClean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tirôxin</a:t>
            </a:r>
            <a:r>
              <a:rPr lang="en-US" dirty="0"/>
              <a:t> </a:t>
            </a:r>
            <a:r>
              <a:rPr lang="en-US" dirty="0" err="1"/>
              <a:t>là</a:t>
            </a:r>
            <a:endParaRPr lang="en-US" dirty="0"/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465772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6972300" y="1215004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2"/>
            <a:ext cx="9143999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7800" y="3656939"/>
            <a:ext cx="2286000" cy="195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4114800"/>
            <a:ext cx="1308087" cy="13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502707"/>
            <a:ext cx="1771651" cy="13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001" y="-152400"/>
            <a:ext cx="6277493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72440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001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2239012" y="1562101"/>
            <a:ext cx="491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2400" y="299810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70C0"/>
                </a:solidFill>
              </a:rPr>
              <a:t>A. </a:t>
            </a:r>
            <a:r>
              <a:rPr lang="en-US" b="1" dirty="0" err="1" smtClean="0">
                <a:solidFill>
                  <a:srgbClr val="0070C0"/>
                </a:solidFill>
              </a:rPr>
              <a:t>trưởng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thành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85999" y="2950985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07524" y="300990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70C0"/>
                </a:solidFill>
              </a:rPr>
              <a:t>C.sau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sơ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sinh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72300" y="299810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942094" y="418616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58" y="642611"/>
            <a:ext cx="9181758" cy="53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5696748" y="4037138"/>
            <a:ext cx="2043077" cy="16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962401"/>
            <a:ext cx="2598738" cy="15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0501" y="-583293"/>
            <a:ext cx="6907184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44" y="4844153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6400" y="7867650"/>
            <a:ext cx="609600" cy="6096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87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2569387" y="1676401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33CC"/>
                </a:solidFill>
              </a:rPr>
              <a:t>Thầy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cô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điền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câu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err="1">
                <a:solidFill>
                  <a:srgbClr val="0033CC"/>
                </a:solidFill>
              </a:rPr>
              <a:t>hỏi</a:t>
            </a:r>
            <a:r>
              <a:rPr lang="en-US" sz="2800" dirty="0">
                <a:solidFill>
                  <a:srgbClr val="0033CC"/>
                </a:solidFill>
              </a:rPr>
              <a:t> ở </a:t>
            </a:r>
            <a:r>
              <a:rPr lang="en-US" sz="2800" dirty="0" err="1">
                <a:solidFill>
                  <a:srgbClr val="0033CC"/>
                </a:solidFill>
              </a:rPr>
              <a:t>đây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787" y="311240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36588" y="311240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550588" y="312420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264587" y="3112407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33CC"/>
                </a:solidFill>
              </a:rPr>
              <a:t>B.</a:t>
            </a:r>
            <a:r>
              <a:rPr lang="en-US" sz="2000" dirty="0" err="1">
                <a:solidFill>
                  <a:srgbClr val="0033CC"/>
                </a:solidFill>
              </a:rPr>
              <a:t>Đáp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án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 err="1">
                <a:solidFill>
                  <a:srgbClr val="0033CC"/>
                </a:solidFill>
              </a:rPr>
              <a:t>Đúng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Explosion 2 54"/>
          <p:cNvSpPr/>
          <p:nvPr/>
        </p:nvSpPr>
        <p:spPr>
          <a:xfrm>
            <a:off x="1190171" y="322646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E083-219E-4A7D-89B2-E96D72D4A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4" y="0"/>
            <a:ext cx="8945036" cy="139982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Quảng cáo sữa Vinamilk Ai mắt kiếng, ai giày độn không HD">
            <a:hlinkClick r:id="" action="ppaction://media"/>
            <a:extLst>
              <a:ext uri="{FF2B5EF4-FFF2-40B4-BE49-F238E27FC236}">
                <a16:creationId xmlns:a16="http://schemas.microsoft.com/office/drawing/2014/main" id="{E11594E6-5A86-4430-BFC4-E0A497BC9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12711"/>
            <a:ext cx="9144000" cy="53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2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77"/>
    </mc:Choice>
    <mc:Fallback xmlns="">
      <p:transition spd="slow" advTm="29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643" y="914273"/>
            <a:ext cx="8105423" cy="440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1.Sữa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canxi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phospho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vitamin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vitamin D,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loãng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tiềm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20"/>
              </a:lnSpc>
            </a:pP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tập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triển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chiều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cao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chuyền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xà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20"/>
              </a:lnSpc>
              <a:spcAft>
                <a:spcPts val="1200"/>
              </a:spcAft>
            </a:pP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canxi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phospho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vitamin D3,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kẽm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mangan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DHA...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711" y="0"/>
            <a:ext cx="7772400" cy="211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tabLst>
                <a:tab pos="38481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Hãy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chiếm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tỉ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lệ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đóng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nhưthế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2000"/>
              </a:lnSpc>
              <a:tabLst>
                <a:tab pos="384810" algn="l"/>
              </a:tabLst>
            </a:pP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3.Vận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hưởng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trưởng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canh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trổng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trưởng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suất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2B2B2C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2000"/>
              </a:lnSpc>
              <a:tabLst>
                <a:tab pos="384810" algn="l"/>
              </a:tabLst>
            </a:pPr>
            <a:endParaRPr lang="en-US" sz="1000" dirty="0">
              <a:solidFill>
                <a:srgbClr val="2B2B2C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711" y="1961148"/>
            <a:ext cx="7715957" cy="1740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tabLst>
                <a:tab pos="425450" algn="l"/>
              </a:tabLst>
            </a:pPr>
            <a:r>
              <a:rPr lang="en-US" dirty="0" smtClean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2.Nước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chiếm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khoảng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70%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khối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lượng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cơ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thể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người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;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nước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cấu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tạo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các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/>
            </a:r>
            <a:b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sõng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môi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trường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cho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sự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trao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đổi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chất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và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chuyển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hoá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năng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lượng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trong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cơ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/>
            </a:r>
            <a:b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thể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người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,...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Vì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vậy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hằng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ngày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cấn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cung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cấp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đủ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nước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cho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cơ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thể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thông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qua</a:t>
            </a:r>
            <a:b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việc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uống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nước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ăn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đó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ăn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có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chứa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nước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không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nhịn</a:t>
            </a:r>
            <a:r>
              <a:rPr lang="en-US" dirty="0">
                <a:solidFill>
                  <a:srgbClr val="3D3D3E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khát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tuy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nhiên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cũng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/>
            </a:r>
            <a:b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</a:b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không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nên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uống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quá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nhiều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nước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một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lúc</a:t>
            </a:r>
            <a:r>
              <a:rPr lang="en-US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endParaRPr lang="en-US" sz="1100" dirty="0">
              <a:solidFill>
                <a:srgbClr val="2B2B2C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658812"/>
              </p:ext>
            </p:extLst>
          </p:nvPr>
        </p:nvGraphicFramePr>
        <p:xfrm>
          <a:off x="242711" y="3782314"/>
          <a:ext cx="8483600" cy="3028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3961">
                  <a:extLst>
                    <a:ext uri="{9D8B030D-6E8A-4147-A177-3AD203B41FA5}">
                      <a16:colId xmlns:a16="http://schemas.microsoft.com/office/drawing/2014/main" val="1776405167"/>
                    </a:ext>
                  </a:extLst>
                </a:gridCol>
                <a:gridCol w="6169639">
                  <a:extLst>
                    <a:ext uri="{9D8B030D-6E8A-4147-A177-3AD203B41FA5}">
                      <a16:colId xmlns:a16="http://schemas.microsoft.com/office/drawing/2014/main" val="3656418200"/>
                    </a:ext>
                  </a:extLst>
                </a:gridCol>
              </a:tblGrid>
              <a:tr h="2333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bên ngoài</a:t>
                      </a:r>
                      <a:endParaRPr lang="en-US" sz="180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canh tác</a:t>
                      </a:r>
                      <a:endParaRPr lang="en-US" sz="180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4286886656"/>
                  </a:ext>
                </a:extLst>
              </a:tr>
              <a:tr h="6763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</a:t>
                      </a:r>
                      <a:endParaRPr lang="en-US" sz="180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 nhà kính trồng cây nhằm ổn định nhiệt độ khi mòi</a:t>
                      </a:r>
                      <a:b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quá nóng hay quá lạnh; phủ rơm rạ trên mặt</a:t>
                      </a:r>
                      <a:b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khi gieo hạt, giữ âm giúp sự nảy mầm thuận lợi.</a:t>
                      </a:r>
                      <a:endParaRPr lang="en-US" sz="180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403401639"/>
                  </a:ext>
                </a:extLst>
              </a:tr>
              <a:tr h="4684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 sáng</a:t>
                      </a:r>
                      <a:endParaRPr lang="en-US" sz="180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 xen cây có nhu cầu ánh sáng khác nhau, làm luống</a:t>
                      </a:r>
                      <a:b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 khoảng cách tránh sựche lấp ánh sáng lẫn nhau.</a:t>
                      </a:r>
                      <a:endParaRPr lang="en-US" sz="180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028194185"/>
                  </a:ext>
                </a:extLst>
              </a:tr>
              <a:tr h="4684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dinh dưỡng</a:t>
                      </a:r>
                      <a:endParaRPr lang="en-US" sz="180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 phân hợp lí theo nhu cầu của cây trổng, trồng</a:t>
                      </a:r>
                      <a:b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luân phiên các loại cây khác nhau trên một khu đất.</a:t>
                      </a:r>
                      <a:endParaRPr lang="en-US" sz="180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682445879"/>
                  </a:ext>
                </a:extLst>
              </a:tr>
              <a:tr h="4463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ẩm</a:t>
                      </a:r>
                      <a:endParaRPr lang="en-US" sz="180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trổng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2B2B2C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937744247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02541" y="407572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5450" algn="l"/>
              </a:tabLst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3.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748135"/>
              </p:ext>
            </p:extLst>
          </p:nvPr>
        </p:nvGraphicFramePr>
        <p:xfrm>
          <a:off x="237067" y="101600"/>
          <a:ext cx="8726311" cy="1828800"/>
        </p:xfrm>
        <a:graphic>
          <a:graphicData uri="http://schemas.openxmlformats.org/drawingml/2006/table">
            <a:tbl>
              <a:tblPr/>
              <a:tblGrid>
                <a:gridCol w="8726311">
                  <a:extLst>
                    <a:ext uri="{9D8B030D-6E8A-4147-A177-3AD203B41FA5}">
                      <a16:colId xmlns:a16="http://schemas.microsoft.com/office/drawing/2014/main" val="4092260806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646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1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E61B3F-B937-4492-B69D-6C6BC9061AE9}"/>
              </a:ext>
            </a:extLst>
          </p:cNvPr>
          <p:cNvSpPr txBox="1"/>
          <p:nvPr/>
        </p:nvSpPr>
        <p:spPr>
          <a:xfrm>
            <a:off x="0" y="0"/>
            <a:ext cx="9144000" cy="4486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 LỜI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?1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:+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chuồng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endParaRPr lang="en-US" sz="2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+ Khi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chuồng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endParaRPr lang="en-US" sz="2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vitamin A, C, D, E,…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endParaRPr lang="en-US" sz="2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F00623-3B9C-4663-8FCA-9077A738ECBD}"/>
              </a:ext>
            </a:extLst>
          </p:cNvPr>
          <p:cNvSpPr txBox="1"/>
          <p:nvPr/>
        </p:nvSpPr>
        <p:spPr>
          <a:xfrm>
            <a:off x="0" y="4401775"/>
            <a:ext cx="9008533" cy="24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 LỜI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?2: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2DA2F-84B1-4D1F-96E3-D8A85C9A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02" y="24371"/>
            <a:ext cx="7886700" cy="1027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SINH TRƯỞNG VÀ PHÁT TRIỂN </a:t>
            </a:r>
            <a:b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SINH VẬT VÀO THỰC TIỄN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B4EB9-DC56-42BB-A5A2-2ECE546B2154}"/>
              </a:ext>
            </a:extLst>
          </p:cNvPr>
          <p:cNvSpPr txBox="1"/>
          <p:nvPr/>
        </p:nvSpPr>
        <p:spPr>
          <a:xfrm>
            <a:off x="0" y="1769913"/>
            <a:ext cx="87601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" indent="423545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441E4-4D95-42C0-B716-6CAD79B97DD1}"/>
              </a:ext>
            </a:extLst>
          </p:cNvPr>
          <p:cNvSpPr txBox="1"/>
          <p:nvPr/>
        </p:nvSpPr>
        <p:spPr>
          <a:xfrm>
            <a:off x="101600" y="1051660"/>
            <a:ext cx="90424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EB14F-C7ED-4316-9EBB-474C80009879}"/>
              </a:ext>
            </a:extLst>
          </p:cNvPr>
          <p:cNvSpPr txBox="1"/>
          <p:nvPr/>
        </p:nvSpPr>
        <p:spPr>
          <a:xfrm>
            <a:off x="489302" y="2609543"/>
            <a:ext cx="71063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274972-0FCD-48A8-BC31-E06607F54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02" y="24371"/>
            <a:ext cx="7886700" cy="102728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37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SINH TRƯỞNG VÀ PHÁT TRIỂN </a:t>
            </a: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SINH VẬT VÀO THỰC TIỄN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7F335-B2AD-4B73-A350-680CA5388E2C}"/>
              </a:ext>
            </a:extLst>
          </p:cNvPr>
          <p:cNvSpPr txBox="1"/>
          <p:nvPr/>
        </p:nvSpPr>
        <p:spPr>
          <a:xfrm>
            <a:off x="25400" y="714026"/>
            <a:ext cx="9093200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20E14-4088-43A8-BA07-15F5ADF56438}"/>
              </a:ext>
            </a:extLst>
          </p:cNvPr>
          <p:cNvSpPr txBox="1"/>
          <p:nvPr/>
        </p:nvSpPr>
        <p:spPr>
          <a:xfrm>
            <a:off x="180622" y="1435482"/>
            <a:ext cx="8839200" cy="5298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NHÓM: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37.5,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Theo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endParaRPr lang="en-US" sz="1400" b="1" i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5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8811F8-6808-42F8-A34B-3E0AE78FE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97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D0AF48-7FE1-4E5A-8F86-B3F77187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02" y="24371"/>
            <a:ext cx="7886700" cy="1027289"/>
          </a:xfrm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37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SINH TRƯỞNG VÀ PHÁT TRIỂN </a:t>
            </a:r>
            <a:b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SINH VẬT VÀO THỰC TIỄN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2182D-E5D1-4994-8D23-4909BE5FC3ED}"/>
              </a:ext>
            </a:extLst>
          </p:cNvPr>
          <p:cNvSpPr txBox="1"/>
          <p:nvPr/>
        </p:nvSpPr>
        <p:spPr>
          <a:xfrm>
            <a:off x="101600" y="1051660"/>
            <a:ext cx="90424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1A3F7-8194-49A5-AD09-46DDBC518AF8}"/>
              </a:ext>
            </a:extLst>
          </p:cNvPr>
          <p:cNvSpPr txBox="1"/>
          <p:nvPr/>
        </p:nvSpPr>
        <p:spPr>
          <a:xfrm>
            <a:off x="101600" y="1740467"/>
            <a:ext cx="7303911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0DD5A-3722-4CC2-B7AD-607074EBFE16}"/>
              </a:ext>
            </a:extLst>
          </p:cNvPr>
          <p:cNvSpPr txBox="1"/>
          <p:nvPr/>
        </p:nvSpPr>
        <p:spPr>
          <a:xfrm>
            <a:off x="101600" y="2754748"/>
            <a:ext cx="74845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3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77400" y="539115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4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2743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1114962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5758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402214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3758907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06680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79760" y="1364103"/>
            <a:ext cx="433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311240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vitamin 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40788" y="311240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vitamin B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07524" y="312420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C.vitamin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10400" y="311240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464820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500866" y="4445434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871538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477202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6" y="270439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05227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182880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777458" y="1415992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311240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33CC"/>
                </a:solidFill>
              </a:rPr>
              <a:t>A.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34201" y="311240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D.Tưới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1" y="312420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Che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nilon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3112407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140979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99060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157772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156610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211839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85911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88405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185624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851504" y="4514135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1713</TotalTime>
  <Words>1140</Words>
  <Application>Microsoft Office PowerPoint</Application>
  <PresentationFormat>On-screen Show (4:3)</PresentationFormat>
  <Paragraphs>102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Segoe UI</vt:lpstr>
      <vt:lpstr>Times New Roman</vt:lpstr>
      <vt:lpstr>Trebuchet MS</vt:lpstr>
      <vt:lpstr>Wingdings 3</vt:lpstr>
      <vt:lpstr>Facet</vt:lpstr>
      <vt:lpstr>BÀI 37: ỨNG DỤNG SINH TRƯỞNG VÀ PHÁT TRIỂN  Ở SINH VẬT VÀO THỰC TIỄN</vt:lpstr>
      <vt:lpstr>PowerPoint Presentation</vt:lpstr>
      <vt:lpstr>BÀI 37: ỨNG DỤNG SINH TRƯỞNG VÀ PHÁT TRIỂN  Ở SINH VẬT VÀO THỰC TIỄN</vt:lpstr>
      <vt:lpstr>BÀI 37: ỨNG DỤNG SINH TRƯỞNG VÀ PHÁT TRIỂN  Ở SINH VẬT VÀO THỰC TIỄN</vt:lpstr>
      <vt:lpstr>PowerPoint Presentation</vt:lpstr>
      <vt:lpstr>BÀI 37: ỨNG DỤNG SINH TRƯỞNG VÀ PHÁT TRIỂN  Ở SINH VẬT VÀO THỰC TIỄN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  Xem video và trả lời câu hỏi: Vì sao uống sữa lại giúp tăng trưởng chiều cao của em? Ngoài uống sữa, theo em cần phải làm gì để đạt chiều cao em mong muốn?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Ngoc Hien</dc:creator>
  <cp:lastModifiedBy>Admin</cp:lastModifiedBy>
  <cp:revision>55</cp:revision>
  <dcterms:created xsi:type="dcterms:W3CDTF">2022-06-30T17:00:06Z</dcterms:created>
  <dcterms:modified xsi:type="dcterms:W3CDTF">2024-03-17T08:54:18Z</dcterms:modified>
</cp:coreProperties>
</file>