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9" r:id="rId3"/>
    <p:sldId id="258" r:id="rId4"/>
    <p:sldId id="260" r:id="rId5"/>
    <p:sldId id="261" r:id="rId6"/>
    <p:sldId id="256" r:id="rId7"/>
    <p:sldId id="262" r:id="rId8"/>
    <p:sldId id="263" r:id="rId9"/>
    <p:sldId id="264" r:id="rId10"/>
    <p:sldId id="267" r:id="rId11"/>
    <p:sldId id="266" r:id="rId12"/>
    <p:sldId id="265" r:id="rId13"/>
    <p:sldId id="268" r:id="rId14"/>
    <p:sldId id="273" r:id="rId15"/>
    <p:sldId id="272" r:id="rId16"/>
    <p:sldId id="271" r:id="rId17"/>
    <p:sldId id="274" r:id="rId18"/>
    <p:sldId id="277" r:id="rId19"/>
    <p:sldId id="278" r:id="rId20"/>
    <p:sldId id="279" r:id="rId21"/>
    <p:sldId id="280" r:id="rId22"/>
    <p:sldId id="281" r:id="rId23"/>
    <p:sldId id="282" r:id="rId24"/>
    <p:sldId id="276" r:id="rId25"/>
    <p:sldId id="27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1" d="100"/>
          <a:sy n="61" d="100"/>
        </p:scale>
        <p:origin x="144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55D92D-57EB-4495-87A8-348EA4D7C88A}" type="datetimeFigureOut">
              <a:rPr lang="en-US" smtClean="0"/>
              <a:pPr/>
              <a:t>3/15/2024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819C40-64A8-44E5-9EE9-7CA53618DBC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B9E1C6-B4B0-4B84-BFAC-A2273FD97B3B}" type="slidenum">
              <a:rPr lang="en-US" smtClean="0"/>
              <a:pPr/>
              <a:t>4</a:t>
            </a:fld>
            <a:endParaRPr lang="en-US"/>
          </a:p>
        </p:txBody>
      </p:sp>
    </p:spTree>
    <p:extLst>
      <p:ext uri="{BB962C8B-B14F-4D97-AF65-F5344CB8AC3E}">
        <p14:creationId xmlns:p14="http://schemas.microsoft.com/office/powerpoint/2010/main" val="1119944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8729d97241_0_5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8729d97241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g910fe588ec_0_1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4" name="Google Shape;1294;g910fe588ec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910fe588ec_0_1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910fe588ec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7"/>
        <p:cNvGrpSpPr/>
        <p:nvPr/>
      </p:nvGrpSpPr>
      <p:grpSpPr>
        <a:xfrm>
          <a:off x="0" y="0"/>
          <a:ext cx="0" cy="0"/>
          <a:chOff x="0" y="0"/>
          <a:chExt cx="0" cy="0"/>
        </a:xfrm>
      </p:grpSpPr>
      <p:sp>
        <p:nvSpPr>
          <p:cNvPr id="1348" name="Google Shape;1348;g910fe588ec_0_1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9" name="Google Shape;1349;g910fe588ec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0E0D5C9-D3F8-4440-AB84-D8F122D02254}" type="datetimeFigureOut">
              <a:rPr lang="en-US" smtClean="0"/>
              <a:pPr/>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E0D5C9-D3F8-4440-AB84-D8F122D02254}" type="datetimeFigureOut">
              <a:rPr lang="en-US" smtClean="0"/>
              <a:pPr/>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E0D5C9-D3F8-4440-AB84-D8F122D02254}" type="datetimeFigureOut">
              <a:rPr lang="en-US" smtClean="0"/>
              <a:pPr/>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E0D5C9-D3F8-4440-AB84-D8F122D02254}" type="datetimeFigureOut">
              <a:rPr lang="en-US" smtClean="0"/>
              <a:pPr/>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E0D5C9-D3F8-4440-AB84-D8F122D02254}" type="datetimeFigureOut">
              <a:rPr lang="en-US" smtClean="0"/>
              <a:pPr/>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E0D5C9-D3F8-4440-AB84-D8F122D02254}" type="datetimeFigureOut">
              <a:rPr lang="en-US" smtClean="0"/>
              <a:pPr/>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E0D5C9-D3F8-4440-AB84-D8F122D02254}" type="datetimeFigureOut">
              <a:rPr lang="en-US" smtClean="0"/>
              <a:pPr/>
              <a:t>3/15/2024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E0D5C9-D3F8-4440-AB84-D8F122D02254}" type="datetimeFigureOut">
              <a:rPr lang="en-US" smtClean="0"/>
              <a:pPr/>
              <a:t>3/15/2024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0D5C9-D3F8-4440-AB84-D8F122D02254}" type="datetimeFigureOut">
              <a:rPr lang="en-US" smtClean="0"/>
              <a:pPr/>
              <a:t>3/15/2024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E0D5C9-D3F8-4440-AB84-D8F122D02254}" type="datetimeFigureOut">
              <a:rPr lang="en-US" smtClean="0"/>
              <a:pPr/>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E0D5C9-D3F8-4440-AB84-D8F122D02254}" type="datetimeFigureOut">
              <a:rPr lang="en-US" smtClean="0"/>
              <a:pPr/>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E0D5C9-D3F8-4440-AB84-D8F122D02254}" type="datetimeFigureOut">
              <a:rPr lang="en-US" smtClean="0"/>
              <a:pPr/>
              <a:t>3/15/2024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1A4DE0-0079-4A6F-8C53-26AAE49612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Fundo de spa realista 435484 Vetor no Vecteezy"/>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533400" y="457200"/>
            <a:ext cx="8382000" cy="1754326"/>
          </a:xfrm>
          <a:prstGeom prst="rect">
            <a:avLst/>
          </a:prstGeom>
          <a:noFill/>
        </p:spPr>
        <p:txBody>
          <a:bodyPr wrap="square" lIns="91440" tIns="45720" rIns="91440" bIns="45720">
            <a:spAutoFit/>
          </a:bodyPr>
          <a:lstStyle/>
          <a:p>
            <a:pPr algn="ctr"/>
            <a:r>
              <a:rPr lang="vi-VN" sz="5400" b="1" i="1" kern="10" cap="none"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C</a:t>
            </a:r>
            <a:r>
              <a:rPr lang="en-US" sz="5400" b="1" i="1" kern="10" cap="none"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HÀO MỪNG QUÝ THẦY</a:t>
            </a:r>
            <a:r>
              <a:rPr lang="vi-VN" sz="5400" b="1" i="1" kern="10"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 </a:t>
            </a:r>
            <a:r>
              <a:rPr lang="en-US" sz="5400" b="1" i="1" kern="10" cap="none"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CÔ ĐẾN DỰGIỜ</a:t>
            </a:r>
            <a:endParaRPr lang="en-US" sz="5400" b="1" cap="none"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endParaRPr>
          </a:p>
        </p:txBody>
      </p:sp>
      <p:sp>
        <p:nvSpPr>
          <p:cNvPr id="4" name="Rectangle 3"/>
          <p:cNvSpPr/>
          <p:nvPr/>
        </p:nvSpPr>
        <p:spPr>
          <a:xfrm>
            <a:off x="2133600" y="4953000"/>
            <a:ext cx="5293437" cy="1015663"/>
          </a:xfrm>
          <a:prstGeom prst="rect">
            <a:avLst/>
          </a:prstGeom>
        </p:spPr>
        <p:txBody>
          <a:bodyPr wrap="none">
            <a:spAutoFit/>
          </a:bodyPr>
          <a:lstStyle/>
          <a:p>
            <a:pPr lvl="0" algn="ctr" eaLnBrk="0" fontAlgn="base" hangingPunct="0">
              <a:spcBef>
                <a:spcPct val="0"/>
              </a:spcBef>
              <a:spcAft>
                <a:spcPct val="0"/>
              </a:spcAft>
              <a:buClrTx/>
              <a:buNone/>
              <a:defRPr/>
            </a:pPr>
            <a:r>
              <a:rPr lang="vi-VN" altLang="en-US" sz="6000" b="1" kern="0" dirty="0">
                <a:solidFill>
                  <a:srgbClr val="FF0000"/>
                </a:solidFill>
                <a:latin typeface="+mj-lt"/>
              </a:rPr>
              <a:t>MÔN</a:t>
            </a:r>
            <a:r>
              <a:rPr lang="en-US" altLang="en-US" sz="6000" b="1" kern="0" dirty="0">
                <a:solidFill>
                  <a:srgbClr val="FF0000"/>
                </a:solidFill>
                <a:latin typeface="+mj-lt"/>
              </a:rPr>
              <a:t>: </a:t>
            </a:r>
            <a:r>
              <a:rPr lang="vi-VN" altLang="en-US" sz="6000" b="1" kern="0" dirty="0">
                <a:solidFill>
                  <a:srgbClr val="FF0000"/>
                </a:solidFill>
                <a:latin typeface="+mj-lt"/>
              </a:rPr>
              <a:t>KHTN 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609600" y="0"/>
            <a:ext cx="7391400" cy="2133600"/>
          </a:xfrm>
          <a:prstGeom prst="cloud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vi-VN" sz="3200" dirty="0">
                <a:latin typeface="Times New Roman" pitchFamily="18" charset="0"/>
                <a:cs typeface="Times New Roman" pitchFamily="18" charset="0"/>
              </a:rPr>
              <a:t>Đóng công tắc K. Quan sát đèn LED</a:t>
            </a:r>
          </a:p>
        </p:txBody>
      </p:sp>
      <p:sp>
        <p:nvSpPr>
          <p:cNvPr id="4" name="Cloud Callout 3"/>
          <p:cNvSpPr/>
          <p:nvPr/>
        </p:nvSpPr>
        <p:spPr>
          <a:xfrm>
            <a:off x="533400" y="0"/>
            <a:ext cx="8382000" cy="2286000"/>
          </a:xfrm>
          <a:prstGeom prst="cloud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vi-VN" sz="3200" dirty="0">
                <a:latin typeface="Times New Roman" pitchFamily="18" charset="0"/>
                <a:cs typeface="Times New Roman" pitchFamily="18" charset="0"/>
              </a:rPr>
              <a:t>Đảo ngược hai đầu dây đèn LED, đóng công tắc K. Đèn LED có sáng không?</a:t>
            </a:r>
          </a:p>
        </p:txBody>
      </p:sp>
      <p:sp>
        <p:nvSpPr>
          <p:cNvPr id="5" name="Rectangle 4"/>
          <p:cNvSpPr/>
          <p:nvPr/>
        </p:nvSpPr>
        <p:spPr>
          <a:xfrm>
            <a:off x="0" y="0"/>
            <a:ext cx="3567002" cy="584775"/>
          </a:xfrm>
          <a:prstGeom prst="rect">
            <a:avLst/>
          </a:prstGeom>
        </p:spPr>
        <p:txBody>
          <a:bodyPr wrap="none">
            <a:spAutoFit/>
          </a:bodyPr>
          <a:lstStyle/>
          <a:p>
            <a:r>
              <a:rPr lang="en-US" sz="3200" b="1" dirty="0" err="1">
                <a:latin typeface="Times New Roman" pitchFamily="18" charset="0"/>
                <a:cs typeface="Times New Roman" pitchFamily="18" charset="0"/>
              </a:rPr>
              <a:t>Kết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thí</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nghiệm</a:t>
            </a:r>
            <a:endParaRPr lang="en-US" sz="3200" dirty="0">
              <a:latin typeface="Times New Roman" pitchFamily="18" charset="0"/>
              <a:cs typeface="Times New Roman" pitchFamily="18" charset="0"/>
            </a:endParaRPr>
          </a:p>
        </p:txBody>
      </p:sp>
      <p:sp>
        <p:nvSpPr>
          <p:cNvPr id="6" name="Rectangle 5"/>
          <p:cNvSpPr/>
          <p:nvPr/>
        </p:nvSpPr>
        <p:spPr>
          <a:xfrm>
            <a:off x="152400" y="533400"/>
            <a:ext cx="5761514" cy="584775"/>
          </a:xfrm>
          <a:prstGeom prst="rect">
            <a:avLst/>
          </a:prstGeom>
        </p:spPr>
        <p:txBody>
          <a:bodyPr wrap="none">
            <a:spAutoFit/>
          </a:bodyPr>
          <a:lstStyle/>
          <a:p>
            <a:r>
              <a:rPr lang="vi-VN" sz="3200" dirty="0">
                <a:latin typeface="Times New Roman" pitchFamily="18" charset="0"/>
                <a:cs typeface="Times New Roman" pitchFamily="18" charset="0"/>
              </a:rPr>
              <a:t>Đóng công tắc K, đèn không sáng</a:t>
            </a:r>
          </a:p>
        </p:txBody>
      </p:sp>
      <p:sp>
        <p:nvSpPr>
          <p:cNvPr id="7" name="Rectangle 6"/>
          <p:cNvSpPr/>
          <p:nvPr/>
        </p:nvSpPr>
        <p:spPr>
          <a:xfrm>
            <a:off x="0" y="990600"/>
            <a:ext cx="8915400" cy="1077218"/>
          </a:xfrm>
          <a:prstGeom prst="rect">
            <a:avLst/>
          </a:prstGeom>
        </p:spPr>
        <p:txBody>
          <a:bodyPr wrap="square">
            <a:spAutoFit/>
          </a:bodyPr>
          <a:lstStyle/>
          <a:p>
            <a:r>
              <a:rPr lang="vi-VN" sz="3200" dirty="0">
                <a:latin typeface="Times New Roman" pitchFamily="18" charset="0"/>
                <a:cs typeface="Times New Roman" pitchFamily="18" charset="0"/>
              </a:rPr>
              <a:t>Đảo ngược hai đầu dây đèn LED, đóng công tắc, đèn sáng.</a:t>
            </a:r>
          </a:p>
        </p:txBody>
      </p:sp>
      <p:sp>
        <p:nvSpPr>
          <p:cNvPr id="8" name="Rectangle 7"/>
          <p:cNvSpPr/>
          <p:nvPr/>
        </p:nvSpPr>
        <p:spPr>
          <a:xfrm>
            <a:off x="0" y="2057400"/>
            <a:ext cx="9144000" cy="1077218"/>
          </a:xfrm>
          <a:prstGeom prst="rect">
            <a:avLst/>
          </a:prstGeom>
        </p:spPr>
        <p:txBody>
          <a:bodyPr wrap="square">
            <a:spAutoFit/>
          </a:bodyPr>
          <a:lstStyle/>
          <a:p>
            <a:r>
              <a:rPr lang="vi-VN" sz="3200" dirty="0">
                <a:latin typeface="Times New Roman" pitchFamily="18" charset="0"/>
                <a:cs typeface="Times New Roman" pitchFamily="18" charset="0"/>
              </a:rPr>
              <a:t>Qua thí nghiệm có thể rút ra kết luận gì về tác dụng của dòng điện.</a:t>
            </a:r>
            <a:endParaRPr lang="en-US" sz="3200" dirty="0">
              <a:latin typeface="Times New Roman" pitchFamily="18" charset="0"/>
              <a:cs typeface="Times New Roman" pitchFamily="18" charset="0"/>
            </a:endParaRPr>
          </a:p>
        </p:txBody>
      </p:sp>
      <p:sp>
        <p:nvSpPr>
          <p:cNvPr id="9" name="Rectangle 8"/>
          <p:cNvSpPr/>
          <p:nvPr/>
        </p:nvSpPr>
        <p:spPr>
          <a:xfrm>
            <a:off x="0" y="2057400"/>
            <a:ext cx="9144000" cy="2062103"/>
          </a:xfrm>
          <a:prstGeom prst="rect">
            <a:avLst/>
          </a:prstGeom>
        </p:spPr>
        <p:txBody>
          <a:bodyPr wrap="square">
            <a:spAutoFit/>
          </a:bodyPr>
          <a:lstStyle/>
          <a:p>
            <a:r>
              <a:rPr lang="vi-VN" sz="3200" dirty="0">
                <a:latin typeface="Times New Roman" pitchFamily="18" charset="0"/>
                <a:cs typeface="Times New Roman" pitchFamily="18" charset="0"/>
              </a:rPr>
              <a:t>Dòng điện chạy qua đèn LED đúng chiều (cực dương của đèn nối với cực dương của nguồn điện, cực âm của đèn nối với cực âm của nguồn điện) thì đèn phát sáng.</a:t>
            </a:r>
            <a:endParaRPr lang="en-US" sz="3200" dirty="0">
              <a:latin typeface="Times New Roman" pitchFamily="18" charset="0"/>
              <a:cs typeface="Times New Roman" pitchFamily="18" charset="0"/>
            </a:endParaRPr>
          </a:p>
        </p:txBody>
      </p:sp>
      <p:sp>
        <p:nvSpPr>
          <p:cNvPr id="10" name="Rectangle 9"/>
          <p:cNvSpPr/>
          <p:nvPr/>
        </p:nvSpPr>
        <p:spPr>
          <a:xfrm>
            <a:off x="0" y="4114800"/>
            <a:ext cx="1699504" cy="584775"/>
          </a:xfrm>
          <a:prstGeom prst="rect">
            <a:avLst/>
          </a:prstGeom>
        </p:spPr>
        <p:txBody>
          <a:bodyPr wrap="none">
            <a:spAutoFit/>
          </a:bodyPr>
          <a:lstStyle/>
          <a:p>
            <a:r>
              <a:rPr lang="en-US" sz="3200" b="1" dirty="0" err="1">
                <a:solidFill>
                  <a:srgbClr val="C00000"/>
                </a:solidFill>
                <a:latin typeface="Times New Roman" pitchFamily="18" charset="0"/>
                <a:cs typeface="Times New Roman" pitchFamily="18" charset="0"/>
              </a:rPr>
              <a:t>Kết</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luận</a:t>
            </a:r>
            <a:endParaRPr lang="en-US" sz="3200" dirty="0">
              <a:solidFill>
                <a:srgbClr val="C00000"/>
              </a:solidFill>
              <a:latin typeface="Times New Roman" pitchFamily="18" charset="0"/>
              <a:cs typeface="Times New Roman" pitchFamily="18" charset="0"/>
            </a:endParaRPr>
          </a:p>
        </p:txBody>
      </p:sp>
      <p:sp>
        <p:nvSpPr>
          <p:cNvPr id="11" name="Rectangle 10"/>
          <p:cNvSpPr/>
          <p:nvPr/>
        </p:nvSpPr>
        <p:spPr>
          <a:xfrm>
            <a:off x="0" y="4724400"/>
            <a:ext cx="9144000" cy="1077218"/>
          </a:xfrm>
          <a:prstGeom prst="rect">
            <a:avLst/>
          </a:prstGeom>
        </p:spPr>
        <p:txBody>
          <a:bodyPr wrap="square">
            <a:spAutoFit/>
          </a:bodyPr>
          <a:lstStyle/>
          <a:p>
            <a:r>
              <a:rPr lang="vi-VN" sz="3200" dirty="0">
                <a:latin typeface="Times New Roman" pitchFamily="18" charset="0"/>
                <a:cs typeface="Times New Roman" pitchFamily="18" charset="0"/>
              </a:rPr>
              <a:t>Dòng điện có thể làm đèn điện phát sáng, đó là tác dụng phát sáng của dòng điện.</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edge">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edge">
                                      <p:cBhvr>
                                        <p:cTn id="27" dur="20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heel(4)">
                                      <p:cBhvr>
                                        <p:cTn id="32" dur="20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edge">
                                      <p:cBhvr>
                                        <p:cTn id="37" dur="20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blinds(horizontal)">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8">
                                            <p:txEl>
                                              <p:pRg st="0" end="0"/>
                                            </p:txEl>
                                          </p:spTgt>
                                        </p:tgtEl>
                                      </p:cBhvr>
                                    </p:animEffect>
                                    <p:set>
                                      <p:cBhvr>
                                        <p:cTn id="47" dur="1" fill="hold">
                                          <p:stCondLst>
                                            <p:cond delay="499"/>
                                          </p:stCondLst>
                                        </p:cTn>
                                        <p:tgtEl>
                                          <p:spTgt spid="8">
                                            <p:txEl>
                                              <p:pRg st="0" end="0"/>
                                            </p:txEl>
                                          </p:spTgt>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9">
                                            <p:txEl>
                                              <p:pRg st="0" end="0"/>
                                            </p:txEl>
                                          </p:spTgt>
                                        </p:tgtEl>
                                        <p:attrNameLst>
                                          <p:attrName>style.visibility</p:attrName>
                                        </p:attrNameLst>
                                      </p:cBhvr>
                                      <p:to>
                                        <p:strVal val="visible"/>
                                      </p:to>
                                    </p:set>
                                    <p:animEffect transition="in" filter="blinds(horizontal)">
                                      <p:cBhvr>
                                        <p:cTn id="52" dur="500"/>
                                        <p:tgtEl>
                                          <p:spTgt spid="9">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4" fill="hold" nodeType="clickEffect">
                                  <p:stCondLst>
                                    <p:cond delay="0"/>
                                  </p:stCondLst>
                                  <p:childTnLst>
                                    <p:set>
                                      <p:cBhvr>
                                        <p:cTn id="56" dur="1" fill="hold">
                                          <p:stCondLst>
                                            <p:cond delay="0"/>
                                          </p:stCondLst>
                                        </p:cTn>
                                        <p:tgtEl>
                                          <p:spTgt spid="10">
                                            <p:txEl>
                                              <p:pRg st="0" end="0"/>
                                            </p:txEl>
                                          </p:spTgt>
                                        </p:tgtEl>
                                        <p:attrNameLst>
                                          <p:attrName>style.visibility</p:attrName>
                                        </p:attrNameLst>
                                      </p:cBhvr>
                                      <p:to>
                                        <p:strVal val="visible"/>
                                      </p:to>
                                    </p:set>
                                    <p:animEffect transition="in" filter="wheel(4)">
                                      <p:cBhvr>
                                        <p:cTn id="57" dur="2000"/>
                                        <p:tgtEl>
                                          <p:spTgt spid="10">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1">
                                            <p:txEl>
                                              <p:pRg st="0" end="0"/>
                                            </p:txEl>
                                          </p:spTgt>
                                        </p:tgtEl>
                                        <p:attrNameLst>
                                          <p:attrName>style.visibility</p:attrName>
                                        </p:attrNameLst>
                                      </p:cBhvr>
                                      <p:to>
                                        <p:strVal val="visible"/>
                                      </p:to>
                                    </p:set>
                                    <p:animEffect transition="in" filter="wipe(down)">
                                      <p:cBhvr>
                                        <p:cTn id="6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41045" cy="584775"/>
          </a:xfrm>
          <a:prstGeom prst="rect">
            <a:avLst/>
          </a:prstGeom>
        </p:spPr>
        <p:txBody>
          <a:bodyPr wrap="none">
            <a:spAutoFit/>
          </a:bodyPr>
          <a:lstStyle/>
          <a:p>
            <a:r>
              <a:rPr lang="vi-VN" sz="3200" b="1" dirty="0">
                <a:solidFill>
                  <a:srgbClr val="C00000"/>
                </a:solidFill>
                <a:latin typeface="Times New Roman" pitchFamily="18" charset="0"/>
                <a:cs typeface="Times New Roman" pitchFamily="18" charset="0"/>
              </a:rPr>
              <a:t>Lưu ý</a:t>
            </a:r>
            <a:endParaRPr lang="en-US" sz="3200" dirty="0">
              <a:solidFill>
                <a:srgbClr val="C00000"/>
              </a:solidFill>
              <a:latin typeface="Times New Roman" pitchFamily="18" charset="0"/>
              <a:cs typeface="Times New Roman" pitchFamily="18" charset="0"/>
            </a:endParaRPr>
          </a:p>
        </p:txBody>
      </p:sp>
      <p:sp>
        <p:nvSpPr>
          <p:cNvPr id="3" name="Rectangle 2"/>
          <p:cNvSpPr/>
          <p:nvPr/>
        </p:nvSpPr>
        <p:spPr>
          <a:xfrm>
            <a:off x="0" y="1905000"/>
            <a:ext cx="9144000" cy="584775"/>
          </a:xfrm>
          <a:prstGeom prst="rect">
            <a:avLst/>
          </a:prstGeom>
        </p:spPr>
        <p:txBody>
          <a:bodyPr wrap="square">
            <a:spAutoFit/>
          </a:bodyPr>
          <a:lstStyle/>
          <a:p>
            <a:r>
              <a:rPr lang="vi-VN" sz="3200" dirty="0">
                <a:latin typeface="Times New Roman" pitchFamily="18" charset="0"/>
                <a:cs typeface="Times New Roman" pitchFamily="18" charset="0"/>
              </a:rPr>
              <a:t>Cực dương của đèn có bản cực nhỏ, chân dài</a:t>
            </a:r>
          </a:p>
        </p:txBody>
      </p:sp>
      <p:sp>
        <p:nvSpPr>
          <p:cNvPr id="4" name="Rectangle 3"/>
          <p:cNvSpPr/>
          <p:nvPr/>
        </p:nvSpPr>
        <p:spPr>
          <a:xfrm>
            <a:off x="0" y="457200"/>
            <a:ext cx="9144000" cy="1077218"/>
          </a:xfrm>
          <a:prstGeom prst="rect">
            <a:avLst/>
          </a:prstGeom>
        </p:spPr>
        <p:txBody>
          <a:bodyPr wrap="square">
            <a:spAutoFit/>
          </a:bodyPr>
          <a:lstStyle/>
          <a:p>
            <a:r>
              <a:rPr lang="vi-VN" sz="3200" dirty="0">
                <a:latin typeface="Times New Roman" pitchFamily="18" charset="0"/>
                <a:cs typeface="Times New Roman" pitchFamily="18" charset="0"/>
              </a:rPr>
              <a:t>Đèn điôt phát quang chỉ cho dòng điện đi qua theo 1 chiều nhất định</a:t>
            </a:r>
          </a:p>
        </p:txBody>
      </p:sp>
      <p:sp>
        <p:nvSpPr>
          <p:cNvPr id="5" name="Rectangle 4"/>
          <p:cNvSpPr/>
          <p:nvPr/>
        </p:nvSpPr>
        <p:spPr>
          <a:xfrm>
            <a:off x="0" y="1371600"/>
            <a:ext cx="8991600" cy="584775"/>
          </a:xfrm>
          <a:prstGeom prst="rect">
            <a:avLst/>
          </a:prstGeom>
        </p:spPr>
        <p:txBody>
          <a:bodyPr wrap="square">
            <a:spAutoFit/>
          </a:bodyPr>
          <a:lstStyle/>
          <a:p>
            <a:r>
              <a:rPr lang="vi-VN" sz="3200" dirty="0">
                <a:latin typeface="Times New Roman" pitchFamily="18" charset="0"/>
                <a:cs typeface="Times New Roman" pitchFamily="18" charset="0"/>
              </a:rPr>
              <a:t>Cực âm của đèn có bản cực lớn, chân ngắn</a:t>
            </a:r>
          </a:p>
        </p:txBody>
      </p:sp>
      <p:sp>
        <p:nvSpPr>
          <p:cNvPr id="7" name="Rectangle 6"/>
          <p:cNvSpPr/>
          <p:nvPr/>
        </p:nvSpPr>
        <p:spPr>
          <a:xfrm>
            <a:off x="3200400" y="2438400"/>
            <a:ext cx="2954655" cy="646331"/>
          </a:xfrm>
          <a:prstGeom prst="rect">
            <a:avLst/>
          </a:prstGeom>
        </p:spPr>
        <p:txBody>
          <a:bodyPr wrap="none">
            <a:spAutoFit/>
          </a:bodyPr>
          <a:lstStyle/>
          <a:p>
            <a:pPr algn="ctr"/>
            <a:r>
              <a:rPr lang="vi-VN" sz="3600" b="1" dirty="0">
                <a:latin typeface="Times New Roman" pitchFamily="18" charset="0"/>
                <a:cs typeface="Times New Roman" pitchFamily="18" charset="0"/>
              </a:rPr>
              <a:t>EM CÓ BIẾT</a:t>
            </a:r>
            <a:endParaRPr lang="vi-VN" sz="3600" dirty="0">
              <a:latin typeface="Times New Roman" pitchFamily="18" charset="0"/>
              <a:cs typeface="Times New Roman" pitchFamily="18" charset="0"/>
            </a:endParaRPr>
          </a:p>
        </p:txBody>
      </p:sp>
      <p:sp>
        <p:nvSpPr>
          <p:cNvPr id="8" name="Rectangle 7"/>
          <p:cNvSpPr/>
          <p:nvPr/>
        </p:nvSpPr>
        <p:spPr>
          <a:xfrm>
            <a:off x="0" y="2971800"/>
            <a:ext cx="9144000" cy="1077218"/>
          </a:xfrm>
          <a:prstGeom prst="rect">
            <a:avLst/>
          </a:prstGeom>
        </p:spPr>
        <p:txBody>
          <a:bodyPr wrap="square">
            <a:spAutoFit/>
          </a:bodyPr>
          <a:lstStyle/>
          <a:p>
            <a:r>
              <a:rPr lang="vi-VN" sz="3200" dirty="0">
                <a:latin typeface="Times New Roman" pitchFamily="18" charset="0"/>
                <a:cs typeface="Times New Roman" pitchFamily="18" charset="0"/>
              </a:rPr>
              <a:t>Đèn LED là một điốt phát quang. Cho dòng điện chạy qua đèn LED đúng chiều thì đèn phát sáng.</a:t>
            </a:r>
          </a:p>
        </p:txBody>
      </p:sp>
      <p:sp>
        <p:nvSpPr>
          <p:cNvPr id="9" name="Rectangle 8"/>
          <p:cNvSpPr/>
          <p:nvPr/>
        </p:nvSpPr>
        <p:spPr>
          <a:xfrm>
            <a:off x="0" y="4114800"/>
            <a:ext cx="9144000" cy="1569660"/>
          </a:xfrm>
          <a:prstGeom prst="rect">
            <a:avLst/>
          </a:prstGeom>
        </p:spPr>
        <p:txBody>
          <a:bodyPr wrap="square">
            <a:spAutoFit/>
          </a:bodyPr>
          <a:lstStyle/>
          <a:p>
            <a:r>
              <a:rPr lang="vi-VN" sz="3200" dirty="0">
                <a:latin typeface="Times New Roman" pitchFamily="18" charset="0"/>
                <a:cs typeface="Times New Roman" pitchFamily="18" charset="0"/>
              </a:rPr>
              <a:t>Dùng đèn LED vào mục đích chiếu sáng rất tiết kiệm điện năng so với đèn sợi đốt vì nhiệt tỏa ra trên đèn LED không đáng kể và tuổi thọ rất lớn.</a:t>
            </a:r>
            <a:endParaRPr lang="en-US" sz="3200" dirty="0">
              <a:latin typeface="Times New Roman" pitchFamily="18" charset="0"/>
              <a:cs typeface="Times New Roman" pitchFamily="18" charset="0"/>
            </a:endParaRPr>
          </a:p>
        </p:txBody>
      </p:sp>
      <p:sp>
        <p:nvSpPr>
          <p:cNvPr id="10" name="Rectangle 9"/>
          <p:cNvSpPr/>
          <p:nvPr/>
        </p:nvSpPr>
        <p:spPr>
          <a:xfrm>
            <a:off x="0" y="5715000"/>
            <a:ext cx="7127272" cy="584775"/>
          </a:xfrm>
          <a:prstGeom prst="rect">
            <a:avLst/>
          </a:prstGeom>
        </p:spPr>
        <p:txBody>
          <a:bodyPr wrap="none">
            <a:spAutoFit/>
          </a:bodyPr>
          <a:lstStyle/>
          <a:p>
            <a:r>
              <a:rPr lang="vi-VN" sz="3200" dirty="0">
                <a:latin typeface="Times New Roman" pitchFamily="18" charset="0"/>
                <a:cs typeface="Times New Roman" pitchFamily="18" charset="0"/>
              </a:rPr>
              <a:t>Đèn LED còn được ứng dụng trong y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arn(inHorizontal)">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wedge">
                                      <p:cBhvr>
                                        <p:cTn id="33" dur="2000"/>
                                        <p:tgtEl>
                                          <p:spTgt spid="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blinds(horizontal)">
                                      <p:cBhvr>
                                        <p:cTn id="38" dur="500"/>
                                        <p:tgtEl>
                                          <p:spTgt spid="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569660"/>
          </a:xfrm>
          <a:prstGeom prst="rect">
            <a:avLst/>
          </a:prstGeom>
        </p:spPr>
        <p:txBody>
          <a:bodyPr wrap="square">
            <a:spAutoFit/>
          </a:bodyPr>
          <a:lstStyle/>
          <a:p>
            <a:r>
              <a:rPr lang="vi-VN" sz="3200" dirty="0">
                <a:latin typeface="Times New Roman" pitchFamily="18" charset="0"/>
                <a:cs typeface="Times New Roman" pitchFamily="18" charset="0"/>
              </a:rPr>
              <a:t>Ví dụ, dùng đèn LED với ánh sáng thích hợp có tác dụng làm trẻ hóa da, trị mụn trứng cá trên da, trị bệnh vàng da sơ sinh.</a:t>
            </a:r>
          </a:p>
        </p:txBody>
      </p:sp>
      <p:sp>
        <p:nvSpPr>
          <p:cNvPr id="3" name="Rectangle 2"/>
          <p:cNvSpPr/>
          <p:nvPr/>
        </p:nvSpPr>
        <p:spPr>
          <a:xfrm>
            <a:off x="0" y="1524000"/>
            <a:ext cx="6947415" cy="646331"/>
          </a:xfrm>
          <a:prstGeom prst="rect">
            <a:avLst/>
          </a:prstGeom>
        </p:spPr>
        <p:txBody>
          <a:bodyPr wrap="none">
            <a:spAutoFit/>
          </a:bodyPr>
          <a:lstStyle/>
          <a:p>
            <a:r>
              <a:rPr lang="vi-VN" sz="3600" b="1" dirty="0">
                <a:solidFill>
                  <a:srgbClr val="C00000"/>
                </a:solidFill>
                <a:latin typeface="Times New Roman" pitchFamily="18" charset="0"/>
                <a:cs typeface="Times New Roman" pitchFamily="18" charset="0"/>
              </a:rPr>
              <a:t>3. Tác dụng hóa học của dòng điện</a:t>
            </a:r>
            <a:endParaRPr lang="en-US" sz="3600" dirty="0">
              <a:solidFill>
                <a:srgbClr val="C00000"/>
              </a:solidFill>
              <a:latin typeface="Times New Roman" pitchFamily="18" charset="0"/>
              <a:cs typeface="Times New Roman" pitchFamily="18" charset="0"/>
            </a:endParaRPr>
          </a:p>
        </p:txBody>
      </p:sp>
      <p:sp>
        <p:nvSpPr>
          <p:cNvPr id="5" name="Rectangle 4"/>
          <p:cNvSpPr/>
          <p:nvPr/>
        </p:nvSpPr>
        <p:spPr>
          <a:xfrm>
            <a:off x="228600" y="2057400"/>
            <a:ext cx="2454518" cy="646331"/>
          </a:xfrm>
          <a:prstGeom prst="rect">
            <a:avLst/>
          </a:prstGeom>
        </p:spPr>
        <p:txBody>
          <a:bodyPr wrap="none">
            <a:spAutoFit/>
          </a:bodyPr>
          <a:lstStyle/>
          <a:p>
            <a:r>
              <a:rPr lang="vi-VN" sz="3600" b="1" dirty="0">
                <a:latin typeface="Times New Roman" pitchFamily="18" charset="0"/>
                <a:cs typeface="Times New Roman" pitchFamily="18" charset="0"/>
              </a:rPr>
              <a:t>Thí nghiệm</a:t>
            </a:r>
            <a:endParaRPr lang="vi-VN" sz="3600" dirty="0">
              <a:latin typeface="Times New Roman" pitchFamily="18" charset="0"/>
              <a:cs typeface="Times New Roman" pitchFamily="18" charset="0"/>
            </a:endParaRPr>
          </a:p>
        </p:txBody>
      </p:sp>
      <p:sp>
        <p:nvSpPr>
          <p:cNvPr id="6" name="Rectangle 5"/>
          <p:cNvSpPr/>
          <p:nvPr/>
        </p:nvSpPr>
        <p:spPr>
          <a:xfrm>
            <a:off x="457200" y="2667000"/>
            <a:ext cx="1678665" cy="584775"/>
          </a:xfrm>
          <a:prstGeom prst="rect">
            <a:avLst/>
          </a:prstGeom>
        </p:spPr>
        <p:txBody>
          <a:bodyPr wrap="none">
            <a:spAutoFit/>
          </a:bodyPr>
          <a:lstStyle/>
          <a:p>
            <a:r>
              <a:rPr lang="vi-VN" sz="3200" dirty="0">
                <a:latin typeface="Times New Roman" pitchFamily="18" charset="0"/>
                <a:cs typeface="Times New Roman" pitchFamily="18" charset="0"/>
              </a:rPr>
              <a:t>Chuẩn bị</a:t>
            </a:r>
          </a:p>
        </p:txBody>
      </p:sp>
      <p:sp>
        <p:nvSpPr>
          <p:cNvPr id="7" name="Rectangle 6"/>
          <p:cNvSpPr/>
          <p:nvPr/>
        </p:nvSpPr>
        <p:spPr>
          <a:xfrm>
            <a:off x="228600" y="3200400"/>
            <a:ext cx="8915400" cy="3046988"/>
          </a:xfrm>
          <a:prstGeom prst="rect">
            <a:avLst/>
          </a:prstGeom>
        </p:spPr>
        <p:txBody>
          <a:bodyPr wrap="square">
            <a:spAutoFit/>
          </a:bodyPr>
          <a:lstStyle/>
          <a:p>
            <a:r>
              <a:rPr lang="vi-VN" sz="3200" dirty="0">
                <a:latin typeface="Times New Roman" pitchFamily="18" charset="0"/>
                <a:cs typeface="Times New Roman" pitchFamily="18" charset="0"/>
              </a:rPr>
              <a:t>Nguồn điện 6V</a:t>
            </a:r>
          </a:p>
          <a:p>
            <a:r>
              <a:rPr lang="vi-VN" sz="3200" dirty="0">
                <a:latin typeface="Times New Roman" pitchFamily="18" charset="0"/>
                <a:cs typeface="Times New Roman" pitchFamily="18" charset="0"/>
              </a:rPr>
              <a:t>Bóng đèn pin Đ</a:t>
            </a:r>
          </a:p>
          <a:p>
            <a:r>
              <a:rPr lang="vi-VN" sz="3200" dirty="0">
                <a:latin typeface="Times New Roman" pitchFamily="18" charset="0"/>
                <a:cs typeface="Times New Roman" pitchFamily="18" charset="0"/>
              </a:rPr>
              <a:t>Công tắc K</a:t>
            </a:r>
          </a:p>
          <a:p>
            <a:r>
              <a:rPr lang="vi-VN" sz="3200" dirty="0">
                <a:latin typeface="Times New Roman" pitchFamily="18" charset="0"/>
                <a:cs typeface="Times New Roman" pitchFamily="18" charset="0"/>
              </a:rPr>
              <a:t>Bình đựng dung dịch muối copper (II) sulfate (CuSO</a:t>
            </a:r>
            <a:r>
              <a:rPr lang="vi-VN" sz="3200" baseline="-25000" dirty="0">
                <a:latin typeface="Times New Roman" pitchFamily="18" charset="0"/>
                <a:cs typeface="Times New Roman" pitchFamily="18" charset="0"/>
              </a:rPr>
              <a:t>4</a:t>
            </a:r>
            <a:r>
              <a:rPr lang="vi-VN" sz="3200" dirty="0">
                <a:latin typeface="Times New Roman" pitchFamily="18" charset="0"/>
                <a:cs typeface="Times New Roman" pitchFamily="18" charset="0"/>
              </a:rPr>
              <a:t>)</a:t>
            </a:r>
          </a:p>
          <a:p>
            <a:r>
              <a:rPr lang="vi-VN" sz="3200" dirty="0">
                <a:latin typeface="Times New Roman" pitchFamily="18" charset="0"/>
                <a:cs typeface="Times New Roman" pitchFamily="18" charset="0"/>
              </a:rPr>
              <a:t>Hai thỏi than được nối với hai cực của nguồn điện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heel(4)">
                                      <p:cBhvr>
                                        <p:cTn id="23" dur="20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Thí nghiệm. Dụng cụ:Nguồn điện 6 V"/>
          <p:cNvPicPr>
            <a:picLocks noChangeAspect="1" noChangeArrowheads="1"/>
          </p:cNvPicPr>
          <p:nvPr/>
        </p:nvPicPr>
        <p:blipFill>
          <a:blip r:embed="rId2"/>
          <a:srcRect/>
          <a:stretch>
            <a:fillRect/>
          </a:stretch>
        </p:blipFill>
        <p:spPr bwMode="auto">
          <a:xfrm>
            <a:off x="5181600" y="0"/>
            <a:ext cx="3962400" cy="4428180"/>
          </a:xfrm>
          <a:prstGeom prst="rect">
            <a:avLst/>
          </a:prstGeom>
          <a:noFill/>
        </p:spPr>
      </p:pic>
      <p:sp>
        <p:nvSpPr>
          <p:cNvPr id="6" name="Rectangle 5"/>
          <p:cNvSpPr/>
          <p:nvPr/>
        </p:nvSpPr>
        <p:spPr>
          <a:xfrm>
            <a:off x="0" y="0"/>
            <a:ext cx="2189702" cy="646331"/>
          </a:xfrm>
          <a:prstGeom prst="rect">
            <a:avLst/>
          </a:prstGeom>
        </p:spPr>
        <p:txBody>
          <a:bodyPr wrap="none">
            <a:spAutoFit/>
          </a:bodyPr>
          <a:lstStyle/>
          <a:p>
            <a:r>
              <a:rPr lang="vi-VN" sz="3600" b="1" dirty="0">
                <a:latin typeface="Times New Roman" pitchFamily="18" charset="0"/>
                <a:cs typeface="Times New Roman" pitchFamily="18" charset="0"/>
              </a:rPr>
              <a:t>Tiến hành</a:t>
            </a:r>
            <a:endParaRPr lang="vi-VN" sz="3600" dirty="0">
              <a:latin typeface="Times New Roman" pitchFamily="18" charset="0"/>
              <a:cs typeface="Times New Roman" pitchFamily="18" charset="0"/>
            </a:endParaRPr>
          </a:p>
        </p:txBody>
      </p:sp>
      <p:sp>
        <p:nvSpPr>
          <p:cNvPr id="7" name="Rectangle 6"/>
          <p:cNvSpPr/>
          <p:nvPr/>
        </p:nvSpPr>
        <p:spPr>
          <a:xfrm>
            <a:off x="0" y="609600"/>
            <a:ext cx="5012911" cy="584775"/>
          </a:xfrm>
          <a:prstGeom prst="rect">
            <a:avLst/>
          </a:prstGeom>
        </p:spPr>
        <p:txBody>
          <a:bodyPr wrap="none">
            <a:spAutoFit/>
          </a:bodyPr>
          <a:lstStyle/>
          <a:p>
            <a:r>
              <a:rPr lang="vi-VN" sz="3200" dirty="0">
                <a:latin typeface="Times New Roman" pitchFamily="18" charset="0"/>
                <a:cs typeface="Times New Roman" pitchFamily="18" charset="0"/>
              </a:rPr>
              <a:t>Lắp mạch điện như hình 23.4</a:t>
            </a:r>
          </a:p>
        </p:txBody>
      </p:sp>
      <p:sp>
        <p:nvSpPr>
          <p:cNvPr id="8" name="Cloud Callout 7"/>
          <p:cNvSpPr/>
          <p:nvPr/>
        </p:nvSpPr>
        <p:spPr>
          <a:xfrm>
            <a:off x="0" y="1143000"/>
            <a:ext cx="6248400" cy="2057400"/>
          </a:xfrm>
          <a:prstGeom prst="cloud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3200" dirty="0">
                <a:latin typeface="Times New Roman" pitchFamily="18" charset="0"/>
                <a:cs typeface="Times New Roman" pitchFamily="18" charset="0"/>
              </a:rPr>
              <a:t>Khi công tắc mở, đèn Đ có sáng không, các thỏi than có màu gì?</a:t>
            </a:r>
            <a:endParaRPr lang="en-US" sz="3200" dirty="0">
              <a:latin typeface="Times New Roman" pitchFamily="18" charset="0"/>
              <a:cs typeface="Times New Roman" pitchFamily="18" charset="0"/>
            </a:endParaRPr>
          </a:p>
        </p:txBody>
      </p:sp>
      <p:sp>
        <p:nvSpPr>
          <p:cNvPr id="9" name="Cloud Callout 8"/>
          <p:cNvSpPr/>
          <p:nvPr/>
        </p:nvSpPr>
        <p:spPr>
          <a:xfrm>
            <a:off x="533400" y="1219200"/>
            <a:ext cx="5486400" cy="1828800"/>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3200" dirty="0">
                <a:latin typeface="Times New Roman" pitchFamily="18" charset="0"/>
                <a:cs typeface="Times New Roman" pitchFamily="18" charset="0"/>
              </a:rPr>
              <a:t>Đóng công tắc K, đèn Đ có sáng không?</a:t>
            </a:r>
            <a:endParaRPr lang="en-US" sz="3200" dirty="0">
              <a:latin typeface="Times New Roman" pitchFamily="18" charset="0"/>
              <a:cs typeface="Times New Roman" pitchFamily="18" charset="0"/>
            </a:endParaRPr>
          </a:p>
        </p:txBody>
      </p:sp>
      <p:sp>
        <p:nvSpPr>
          <p:cNvPr id="10" name="Cloud Callout 9"/>
          <p:cNvSpPr/>
          <p:nvPr/>
        </p:nvSpPr>
        <p:spPr>
          <a:xfrm>
            <a:off x="533400" y="1066800"/>
            <a:ext cx="5486400" cy="2971800"/>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3200" dirty="0">
                <a:latin typeface="Times New Roman" pitchFamily="18" charset="0"/>
                <a:cs typeface="Times New Roman" pitchFamily="18" charset="0"/>
              </a:rPr>
              <a:t>Sau vài phút, nhấc thỏi than nối với cực âm của nguồn điện ra ngoài, thỏi than có màu gì?</a:t>
            </a:r>
            <a:endParaRPr lang="en-US" sz="3200" dirty="0">
              <a:latin typeface="Times New Roman" pitchFamily="18" charset="0"/>
              <a:cs typeface="Times New Roman" pitchFamily="18" charset="0"/>
            </a:endParaRPr>
          </a:p>
        </p:txBody>
      </p:sp>
      <p:sp>
        <p:nvSpPr>
          <p:cNvPr id="11" name="Rectangle 10"/>
          <p:cNvSpPr/>
          <p:nvPr/>
        </p:nvSpPr>
        <p:spPr>
          <a:xfrm>
            <a:off x="0" y="1066800"/>
            <a:ext cx="3567002" cy="584775"/>
          </a:xfrm>
          <a:prstGeom prst="rect">
            <a:avLst/>
          </a:prstGeom>
        </p:spPr>
        <p:txBody>
          <a:bodyPr wrap="none">
            <a:spAutoFit/>
          </a:bodyPr>
          <a:lstStyle/>
          <a:p>
            <a:r>
              <a:rPr lang="en-US" sz="3200" b="1" dirty="0" err="1">
                <a:latin typeface="Times New Roman" pitchFamily="18" charset="0"/>
                <a:cs typeface="Times New Roman" pitchFamily="18" charset="0"/>
              </a:rPr>
              <a:t>Kết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thí</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nghiệm</a:t>
            </a:r>
            <a:endParaRPr lang="en-US" sz="3200" dirty="0">
              <a:latin typeface="Times New Roman" pitchFamily="18" charset="0"/>
              <a:cs typeface="Times New Roman" pitchFamily="18" charset="0"/>
            </a:endParaRPr>
          </a:p>
        </p:txBody>
      </p:sp>
      <p:sp>
        <p:nvSpPr>
          <p:cNvPr id="12" name="Rectangle 11"/>
          <p:cNvSpPr/>
          <p:nvPr/>
        </p:nvSpPr>
        <p:spPr>
          <a:xfrm>
            <a:off x="0" y="1600200"/>
            <a:ext cx="5257800" cy="3046988"/>
          </a:xfrm>
          <a:prstGeom prst="rect">
            <a:avLst/>
          </a:prstGeom>
        </p:spPr>
        <p:txBody>
          <a:bodyPr wrap="square">
            <a:spAutoFit/>
          </a:bodyPr>
          <a:lstStyle/>
          <a:p>
            <a:r>
              <a:rPr lang="vi-VN" sz="3200" dirty="0">
                <a:latin typeface="Times New Roman" pitchFamily="18" charset="0"/>
                <a:cs typeface="Times New Roman" pitchFamily="18" charset="0"/>
              </a:rPr>
              <a:t>Khi đóng công tắc K, đèn Đ sáng, chứng tỏ có dòng điện chạy trong mạch. Sau vài phút, nhấc thỏi than nối với cực âm của nguồn điện ra ngoài, thỏi than có màu đồng.</a:t>
            </a:r>
            <a:endParaRPr lang="en-US" sz="3200" dirty="0">
              <a:latin typeface="Times New Roman" pitchFamily="18" charset="0"/>
              <a:cs typeface="Times New Roman" pitchFamily="18" charset="0"/>
            </a:endParaRPr>
          </a:p>
        </p:txBody>
      </p:sp>
      <p:sp>
        <p:nvSpPr>
          <p:cNvPr id="13" name="Rectangle 12"/>
          <p:cNvSpPr/>
          <p:nvPr/>
        </p:nvSpPr>
        <p:spPr>
          <a:xfrm>
            <a:off x="0" y="4572000"/>
            <a:ext cx="2428870" cy="646331"/>
          </a:xfrm>
          <a:prstGeom prst="rect">
            <a:avLst/>
          </a:prstGeom>
        </p:spPr>
        <p:txBody>
          <a:bodyPr wrap="none">
            <a:spAutoFit/>
          </a:bodyPr>
          <a:lstStyle/>
          <a:p>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Kết</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luận</a:t>
            </a:r>
            <a:r>
              <a:rPr lang="vi-VN" sz="3600" b="1" i="1" dirty="0">
                <a:solidFill>
                  <a:srgbClr val="C00000"/>
                </a:solidFill>
                <a:latin typeface="Times New Roman" pitchFamily="18" charset="0"/>
                <a:cs typeface="Times New Roman" pitchFamily="18" charset="0"/>
              </a:rPr>
              <a:t>:</a:t>
            </a:r>
            <a:r>
              <a:rPr lang="vi-VN" sz="3600" dirty="0">
                <a:solidFill>
                  <a:srgbClr val="C00000"/>
                </a:solidFill>
                <a:latin typeface="Times New Roman" pitchFamily="18" charset="0"/>
                <a:cs typeface="Times New Roman" pitchFamily="18" charset="0"/>
              </a:rPr>
              <a:t> </a:t>
            </a:r>
            <a:endParaRPr lang="en-US" sz="3600" dirty="0">
              <a:solidFill>
                <a:srgbClr val="C00000"/>
              </a:solidFill>
              <a:latin typeface="Times New Roman" pitchFamily="18" charset="0"/>
              <a:cs typeface="Times New Roman" pitchFamily="18" charset="0"/>
            </a:endParaRPr>
          </a:p>
        </p:txBody>
      </p:sp>
      <p:sp>
        <p:nvSpPr>
          <p:cNvPr id="14" name="Rectangle 13"/>
          <p:cNvSpPr/>
          <p:nvPr/>
        </p:nvSpPr>
        <p:spPr>
          <a:xfrm>
            <a:off x="0" y="5105400"/>
            <a:ext cx="8991600" cy="1569660"/>
          </a:xfrm>
          <a:prstGeom prst="rect">
            <a:avLst/>
          </a:prstGeom>
        </p:spPr>
        <p:txBody>
          <a:bodyPr wrap="square">
            <a:spAutoFit/>
          </a:bodyPr>
          <a:lstStyle/>
          <a:p>
            <a:r>
              <a:rPr lang="vi-VN" sz="3200" dirty="0">
                <a:latin typeface="Times New Roman" pitchFamily="18" charset="0"/>
                <a:cs typeface="Times New Roman" pitchFamily="18" charset="0"/>
              </a:rPr>
              <a:t>Dòng điện chạy qua dung dịch điện phân có thể làm tách các chất khỏi dung dịch, đó là tác dụng hóa học của dòng điện.</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edg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650"/>
                                        </p:tgtEl>
                                        <p:attrNameLst>
                                          <p:attrName>style.visibility</p:attrName>
                                        </p:attrNameLst>
                                      </p:cBhvr>
                                      <p:to>
                                        <p:strVal val="visible"/>
                                      </p:to>
                                    </p:set>
                                    <p:animEffect transition="in" filter="blinds(horizontal)">
                                      <p:cBhvr>
                                        <p:cTn id="17" dur="500"/>
                                        <p:tgtEl>
                                          <p:spTgt spid="2765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edge">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xit" presetSubtype="10" fill="hold" grpId="1" nodeType="clickEffect">
                                  <p:stCondLst>
                                    <p:cond delay="0"/>
                                  </p:stCondLst>
                                  <p:childTnLst>
                                    <p:animEffect transition="out" filter="checkerboard(across)">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1" nodeType="clickEffect">
                                  <p:stCondLst>
                                    <p:cond delay="0"/>
                                  </p:stCondLst>
                                  <p:childTnLst>
                                    <p:animEffect transition="out" filter="blinds(horizontal)">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1">
                                            <p:txEl>
                                              <p:pRg st="0" end="0"/>
                                            </p:txEl>
                                          </p:spTgt>
                                        </p:tgtEl>
                                        <p:attrNameLst>
                                          <p:attrName>style.visibility</p:attrName>
                                        </p:attrNameLst>
                                      </p:cBhvr>
                                      <p:to>
                                        <p:strVal val="visible"/>
                                      </p:to>
                                    </p:set>
                                    <p:animEffect transition="in" filter="blinds(horizontal)">
                                      <p:cBhvr>
                                        <p:cTn id="52" dur="500"/>
                                        <p:tgtEl>
                                          <p:spTgt spid="11">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2">
                                            <p:txEl>
                                              <p:pRg st="0" end="0"/>
                                            </p:txEl>
                                          </p:spTgt>
                                        </p:tgtEl>
                                        <p:attrNameLst>
                                          <p:attrName>style.visibility</p:attrName>
                                        </p:attrNameLst>
                                      </p:cBhvr>
                                      <p:to>
                                        <p:strVal val="visible"/>
                                      </p:to>
                                    </p:set>
                                    <p:animEffect transition="in" filter="blinds(horizontal)">
                                      <p:cBhvr>
                                        <p:cTn id="57" dur="500"/>
                                        <p:tgtEl>
                                          <p:spTgt spid="1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4" fill="hold" nodeType="clickEffect">
                                  <p:stCondLst>
                                    <p:cond delay="0"/>
                                  </p:stCondLst>
                                  <p:childTnLst>
                                    <p:set>
                                      <p:cBhvr>
                                        <p:cTn id="61" dur="1" fill="hold">
                                          <p:stCondLst>
                                            <p:cond delay="0"/>
                                          </p:stCondLst>
                                        </p:cTn>
                                        <p:tgtEl>
                                          <p:spTgt spid="13">
                                            <p:txEl>
                                              <p:pRg st="0" end="0"/>
                                            </p:txEl>
                                          </p:spTgt>
                                        </p:tgtEl>
                                        <p:attrNameLst>
                                          <p:attrName>style.visibility</p:attrName>
                                        </p:attrNameLst>
                                      </p:cBhvr>
                                      <p:to>
                                        <p:strVal val="visible"/>
                                      </p:to>
                                    </p:set>
                                    <p:animEffect transition="in" filter="wheel(4)">
                                      <p:cBhvr>
                                        <p:cTn id="62" dur="2000"/>
                                        <p:tgtEl>
                                          <p:spTgt spid="13">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4">
                                            <p:txEl>
                                              <p:pRg st="0" end="0"/>
                                            </p:txEl>
                                          </p:spTgt>
                                        </p:tgtEl>
                                        <p:attrNameLst>
                                          <p:attrName>style.visibility</p:attrName>
                                        </p:attrNameLst>
                                      </p:cBhvr>
                                      <p:to>
                                        <p:strVal val="visible"/>
                                      </p:to>
                                    </p:set>
                                    <p:animEffect transition="in" filter="blinds(horizontal)">
                                      <p:cBhvr>
                                        <p:cTn id="6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8" grpId="1" animBg="1"/>
      <p:bldP spid="9" grpId="0" animBg="1"/>
      <p:bldP spid="9" grpId="1" animBg="1"/>
      <p:bldP spid="10" grpId="0" animBg="1"/>
      <p:bldP spid="1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077218"/>
          </a:xfrm>
          <a:prstGeom prst="rect">
            <a:avLst/>
          </a:prstGeom>
        </p:spPr>
        <p:txBody>
          <a:bodyPr wrap="square">
            <a:spAutoFit/>
          </a:bodyPr>
          <a:lstStyle/>
          <a:p>
            <a:r>
              <a:rPr lang="vi-VN" sz="3200" dirty="0">
                <a:latin typeface="Times New Roman" pitchFamily="18" charset="0"/>
                <a:cs typeface="Times New Roman" pitchFamily="18" charset="0"/>
              </a:rPr>
              <a:t>Quan sát một số hình ảnh về ứng dụng tác dụng hóa học của dòng điện: </a:t>
            </a:r>
            <a:r>
              <a:rPr lang="vi-VN" sz="3200" b="1" dirty="0">
                <a:latin typeface="Times New Roman" pitchFamily="18" charset="0"/>
                <a:cs typeface="Times New Roman" pitchFamily="18" charset="0"/>
              </a:rPr>
              <a:t>mạ điện</a:t>
            </a:r>
            <a:endParaRPr lang="en-US" sz="3200" dirty="0">
              <a:latin typeface="Times New Roman" pitchFamily="18" charset="0"/>
              <a:cs typeface="Times New Roman" pitchFamily="18" charset="0"/>
            </a:endParaRPr>
          </a:p>
        </p:txBody>
      </p:sp>
      <p:sp>
        <p:nvSpPr>
          <p:cNvPr id="3" name="Cloud Callout 2"/>
          <p:cNvSpPr/>
          <p:nvPr/>
        </p:nvSpPr>
        <p:spPr>
          <a:xfrm>
            <a:off x="381000" y="1143000"/>
            <a:ext cx="8077200" cy="2209800"/>
          </a:xfrm>
          <a:prstGeom prst="cloud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3200" b="1" dirty="0">
                <a:solidFill>
                  <a:schemeClr val="tx1"/>
                </a:solidFill>
                <a:latin typeface="Times New Roman" pitchFamily="18" charset="0"/>
                <a:cs typeface="Times New Roman" pitchFamily="18" charset="0"/>
              </a:rPr>
              <a:t>Nêu ví dụ ứng dụng tác dụng phát sáng của dòng điện trong thực tế.</a:t>
            </a:r>
            <a:endParaRPr lang="en-US" sz="3200" b="1" dirty="0">
              <a:solidFill>
                <a:schemeClr val="tx1"/>
              </a:solidFill>
              <a:latin typeface="Times New Roman" pitchFamily="18" charset="0"/>
              <a:cs typeface="Times New Roman" pitchFamily="18" charset="0"/>
            </a:endParaRPr>
          </a:p>
        </p:txBody>
      </p:sp>
      <p:sp>
        <p:nvSpPr>
          <p:cNvPr id="4" name="Rectangle 3"/>
          <p:cNvSpPr/>
          <p:nvPr/>
        </p:nvSpPr>
        <p:spPr>
          <a:xfrm>
            <a:off x="0" y="4343400"/>
            <a:ext cx="9144000" cy="1569660"/>
          </a:xfrm>
          <a:prstGeom prst="rect">
            <a:avLst/>
          </a:prstGeom>
        </p:spPr>
        <p:txBody>
          <a:bodyPr wrap="square">
            <a:spAutoFit/>
          </a:bodyPr>
          <a:lstStyle/>
          <a:p>
            <a:r>
              <a:rPr lang="vi-VN" sz="3200" dirty="0">
                <a:latin typeface="Times New Roman" pitchFamily="18" charset="0"/>
                <a:cs typeface="Times New Roman" pitchFamily="18" charset="0"/>
              </a:rPr>
              <a:t>- Làm đèn ống phát sáng: Có chất bột phát quang phủ bên trong thành ống. Khi dòng điện chạy qua, chất bột này phát sáng nên đèn nóng lên rất ít.</a:t>
            </a:r>
          </a:p>
        </p:txBody>
      </p:sp>
      <p:sp>
        <p:nvSpPr>
          <p:cNvPr id="5" name="Rectangle 4"/>
          <p:cNvSpPr/>
          <p:nvPr/>
        </p:nvSpPr>
        <p:spPr>
          <a:xfrm>
            <a:off x="0" y="1066800"/>
            <a:ext cx="9144000" cy="1077218"/>
          </a:xfrm>
          <a:prstGeom prst="rect">
            <a:avLst/>
          </a:prstGeom>
        </p:spPr>
        <p:txBody>
          <a:bodyPr wrap="square">
            <a:spAutoFit/>
          </a:bodyPr>
          <a:lstStyle/>
          <a:p>
            <a:r>
              <a:rPr lang="vi-VN" sz="3200" b="1" dirty="0">
                <a:solidFill>
                  <a:srgbClr val="002060"/>
                </a:solidFill>
                <a:latin typeface="Times New Roman" pitchFamily="18" charset="0"/>
                <a:cs typeface="Times New Roman" pitchFamily="18" charset="0"/>
              </a:rPr>
              <a:t>Ví dụ ứng dụng tác dụng phát sáng của dòng điện trong thực tế:</a:t>
            </a:r>
          </a:p>
        </p:txBody>
      </p:sp>
      <p:sp>
        <p:nvSpPr>
          <p:cNvPr id="6" name="Rectangle 5"/>
          <p:cNvSpPr/>
          <p:nvPr/>
        </p:nvSpPr>
        <p:spPr>
          <a:xfrm>
            <a:off x="0" y="2133600"/>
            <a:ext cx="9144000" cy="1077218"/>
          </a:xfrm>
          <a:prstGeom prst="rect">
            <a:avLst/>
          </a:prstGeom>
        </p:spPr>
        <p:txBody>
          <a:bodyPr wrap="square">
            <a:spAutoFit/>
          </a:bodyPr>
          <a:lstStyle/>
          <a:p>
            <a:r>
              <a:rPr lang="vi-VN" sz="3200" dirty="0">
                <a:latin typeface="Times New Roman" pitchFamily="18" charset="0"/>
                <a:cs typeface="Times New Roman" pitchFamily="18" charset="0"/>
              </a:rPr>
              <a:t>- Làm sáng bóng đèn bút thử điện để nhận biết có điện hay không.</a:t>
            </a:r>
          </a:p>
        </p:txBody>
      </p:sp>
      <p:sp>
        <p:nvSpPr>
          <p:cNvPr id="7" name="Rectangle 6"/>
          <p:cNvSpPr/>
          <p:nvPr/>
        </p:nvSpPr>
        <p:spPr>
          <a:xfrm>
            <a:off x="0" y="3200400"/>
            <a:ext cx="9144000" cy="1077218"/>
          </a:xfrm>
          <a:prstGeom prst="rect">
            <a:avLst/>
          </a:prstGeom>
        </p:spPr>
        <p:txBody>
          <a:bodyPr wrap="square">
            <a:spAutoFit/>
          </a:bodyPr>
          <a:lstStyle/>
          <a:p>
            <a:r>
              <a:rPr lang="vi-VN" sz="3200" dirty="0">
                <a:latin typeface="Times New Roman" pitchFamily="18" charset="0"/>
                <a:cs typeface="Times New Roman" pitchFamily="18" charset="0"/>
              </a:rPr>
              <a:t>- Làm đèn đi - ốt phát quang (đèn LED) trong các dụng cụ như ra - đi – ô, máy tính, điện thoại,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edge">
                                      <p:cBhvr>
                                        <p:cTn id="22" dur="2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plus(in)">
                                      <p:cBhvr>
                                        <p:cTn id="27" dur="20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blinds(horizontal)">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blinds(horizontal)">
                                      <p:cBhvr>
                                        <p:cTn id="3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558206" cy="646331"/>
          </a:xfrm>
          <a:prstGeom prst="rect">
            <a:avLst/>
          </a:prstGeom>
        </p:spPr>
        <p:txBody>
          <a:bodyPr wrap="none">
            <a:spAutoFit/>
          </a:bodyPr>
          <a:lstStyle/>
          <a:p>
            <a:r>
              <a:rPr lang="vi-VN" sz="3600" b="1" dirty="0">
                <a:solidFill>
                  <a:srgbClr val="C00000"/>
                </a:solidFill>
                <a:latin typeface="Times New Roman" pitchFamily="18" charset="0"/>
                <a:cs typeface="Times New Roman" pitchFamily="18" charset="0"/>
              </a:rPr>
              <a:t>4.Tác dụng sinh lí của dòng điện</a:t>
            </a:r>
            <a:endParaRPr lang="vi-VN" sz="3600" dirty="0">
              <a:solidFill>
                <a:srgbClr val="C00000"/>
              </a:solidFill>
              <a:latin typeface="Times New Roman" pitchFamily="18" charset="0"/>
              <a:cs typeface="Times New Roman" pitchFamily="18" charset="0"/>
            </a:endParaRPr>
          </a:p>
        </p:txBody>
      </p:sp>
      <p:sp>
        <p:nvSpPr>
          <p:cNvPr id="3" name="Cloud Callout 2"/>
          <p:cNvSpPr/>
          <p:nvPr/>
        </p:nvSpPr>
        <p:spPr>
          <a:xfrm>
            <a:off x="457200" y="685800"/>
            <a:ext cx="7315200" cy="1524000"/>
          </a:xfrm>
          <a:prstGeom prst="cloud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vi-VN" sz="3200" dirty="0">
                <a:latin typeface="Times New Roman" pitchFamily="18" charset="0"/>
                <a:cs typeface="Times New Roman" pitchFamily="18" charset="0"/>
              </a:rPr>
              <a:t>Thế nào là tác dụng sinh lí của dòng điện?</a:t>
            </a:r>
            <a:endParaRPr lang="en-US" sz="3200" dirty="0">
              <a:latin typeface="Times New Roman" pitchFamily="18" charset="0"/>
              <a:cs typeface="Times New Roman" pitchFamily="18" charset="0"/>
            </a:endParaRPr>
          </a:p>
        </p:txBody>
      </p:sp>
      <p:sp>
        <p:nvSpPr>
          <p:cNvPr id="4" name="Rectangle 3"/>
          <p:cNvSpPr/>
          <p:nvPr/>
        </p:nvSpPr>
        <p:spPr>
          <a:xfrm>
            <a:off x="0" y="533400"/>
            <a:ext cx="9144000" cy="1569660"/>
          </a:xfrm>
          <a:prstGeom prst="rect">
            <a:avLst/>
          </a:prstGeom>
        </p:spPr>
        <p:txBody>
          <a:bodyPr wrap="square">
            <a:spAutoFit/>
          </a:bodyPr>
          <a:lstStyle/>
          <a:p>
            <a:r>
              <a:rPr lang="vi-VN" sz="3200" b="1" dirty="0">
                <a:latin typeface="Times New Roman" pitchFamily="18" charset="0"/>
                <a:cs typeface="Times New Roman" pitchFamily="18" charset="0"/>
              </a:rPr>
              <a:t>Tác dụng sinh lí của dòng điện:</a:t>
            </a:r>
            <a:r>
              <a:rPr lang="vi-VN" sz="3200" dirty="0">
                <a:latin typeface="Times New Roman" pitchFamily="18" charset="0"/>
                <a:cs typeface="Times New Roman" pitchFamily="18" charset="0"/>
              </a:rPr>
              <a:t> dòng điện đi qua cơ thể người, cơ thể động vật sẽ làm các cơ co giật, có thể làm tim ngừng đập, ngạt thở và thần kinh bị tê liệt.</a:t>
            </a:r>
            <a:endParaRPr lang="en-US" sz="3200" dirty="0">
              <a:latin typeface="Times New Roman" pitchFamily="18" charset="0"/>
              <a:cs typeface="Times New Roman" pitchFamily="18" charset="0"/>
            </a:endParaRPr>
          </a:p>
        </p:txBody>
      </p:sp>
      <p:sp>
        <p:nvSpPr>
          <p:cNvPr id="5" name="Explosion 1 4"/>
          <p:cNvSpPr/>
          <p:nvPr/>
        </p:nvSpPr>
        <p:spPr>
          <a:xfrm>
            <a:off x="685800" y="1828800"/>
            <a:ext cx="8077200" cy="3505200"/>
          </a:xfrm>
          <a:prstGeom prst="irregularSeal1">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vi-VN" sz="3200" dirty="0">
                <a:solidFill>
                  <a:schemeClr val="tx1"/>
                </a:solidFill>
                <a:latin typeface="Times New Roman" pitchFamily="18" charset="0"/>
                <a:cs typeface="Times New Roman" pitchFamily="18" charset="0"/>
              </a:rPr>
              <a:t>Nêu ví dụ ứng dụng tác dụng sinh lí của dòng điện trong thực tế.</a:t>
            </a:r>
            <a:endParaRPr lang="en-US" sz="3200" dirty="0">
              <a:solidFill>
                <a:schemeClr val="tx1"/>
              </a:solidFill>
              <a:latin typeface="Times New Roman" pitchFamily="18" charset="0"/>
              <a:cs typeface="Times New Roman" pitchFamily="18" charset="0"/>
            </a:endParaRPr>
          </a:p>
        </p:txBody>
      </p:sp>
      <p:sp>
        <p:nvSpPr>
          <p:cNvPr id="6" name="Rectangle 5"/>
          <p:cNvSpPr/>
          <p:nvPr/>
        </p:nvSpPr>
        <p:spPr>
          <a:xfrm>
            <a:off x="0" y="3581400"/>
            <a:ext cx="9144000" cy="1077218"/>
          </a:xfrm>
          <a:prstGeom prst="rect">
            <a:avLst/>
          </a:prstGeom>
        </p:spPr>
        <p:txBody>
          <a:bodyPr wrap="square">
            <a:spAutoFit/>
          </a:bodyPr>
          <a:lstStyle/>
          <a:p>
            <a:r>
              <a:rPr lang="vi-VN" b="1" dirty="0"/>
              <a:t> </a:t>
            </a:r>
            <a:r>
              <a:rPr lang="vi-VN" sz="3200" dirty="0">
                <a:latin typeface="Times New Roman" pitchFamily="18" charset="0"/>
                <a:cs typeface="Times New Roman" pitchFamily="18" charset="0"/>
              </a:rPr>
              <a:t>Sốc điện ngoài lồng ngực: cấp cứu tim mạch, chữa các bệnh về thần kinh,…</a:t>
            </a:r>
          </a:p>
        </p:txBody>
      </p:sp>
      <p:sp>
        <p:nvSpPr>
          <p:cNvPr id="7" name="Rectangle 6"/>
          <p:cNvSpPr/>
          <p:nvPr/>
        </p:nvSpPr>
        <p:spPr>
          <a:xfrm>
            <a:off x="0" y="2057400"/>
            <a:ext cx="9144000" cy="1077218"/>
          </a:xfrm>
          <a:prstGeom prst="rect">
            <a:avLst/>
          </a:prstGeom>
        </p:spPr>
        <p:txBody>
          <a:bodyPr wrap="square">
            <a:spAutoFit/>
          </a:bodyPr>
          <a:lstStyle/>
          <a:p>
            <a:r>
              <a:rPr lang="vi-VN" sz="3200" b="1" dirty="0">
                <a:solidFill>
                  <a:srgbClr val="7030A0"/>
                </a:solidFill>
                <a:latin typeface="Times New Roman" pitchFamily="18" charset="0"/>
                <a:cs typeface="Times New Roman" pitchFamily="18" charset="0"/>
              </a:rPr>
              <a:t>C1.Ví dụ ứng dụng tác dụng sinh lí của dòng điện trong thực tế:</a:t>
            </a:r>
            <a:endParaRPr lang="en-US" sz="3200" b="1" dirty="0">
              <a:solidFill>
                <a:srgbClr val="7030A0"/>
              </a:solidFill>
              <a:latin typeface="Times New Roman" pitchFamily="18" charset="0"/>
              <a:cs typeface="Times New Roman" pitchFamily="18" charset="0"/>
            </a:endParaRPr>
          </a:p>
        </p:txBody>
      </p:sp>
      <p:sp>
        <p:nvSpPr>
          <p:cNvPr id="8" name="Rectangle 7"/>
          <p:cNvSpPr/>
          <p:nvPr/>
        </p:nvSpPr>
        <p:spPr>
          <a:xfrm>
            <a:off x="0" y="3048000"/>
            <a:ext cx="9144000" cy="584775"/>
          </a:xfrm>
          <a:prstGeom prst="rect">
            <a:avLst/>
          </a:prstGeom>
        </p:spPr>
        <p:txBody>
          <a:bodyPr wrap="square">
            <a:spAutoFit/>
          </a:bodyPr>
          <a:lstStyle/>
          <a:p>
            <a:r>
              <a:rPr lang="vi-VN" sz="3200" dirty="0">
                <a:latin typeface="Times New Roman" pitchFamily="18" charset="0"/>
                <a:cs typeface="Times New Roman" pitchFamily="18" charset="0"/>
              </a:rPr>
              <a:t>Điện châm (châm cứu): giúp giảm đau, gây tê,...</a:t>
            </a:r>
          </a:p>
        </p:txBody>
      </p:sp>
      <p:sp>
        <p:nvSpPr>
          <p:cNvPr id="10" name="Cloud Callout 9"/>
          <p:cNvSpPr/>
          <p:nvPr/>
        </p:nvSpPr>
        <p:spPr>
          <a:xfrm>
            <a:off x="228600" y="4800600"/>
            <a:ext cx="8915400" cy="1752600"/>
          </a:xfrm>
          <a:prstGeom prst="cloud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vi-VN" sz="3200" dirty="0">
                <a:latin typeface="Times New Roman" pitchFamily="18" charset="0"/>
                <a:cs typeface="Times New Roman" pitchFamily="18" charset="0"/>
              </a:rPr>
              <a:t>Vì sao khi trời mưa gió không được lại gần dây điện rơi xuống mặt đường?</a:t>
            </a:r>
            <a:endParaRPr lang="en-US" sz="3200" dirty="0">
              <a:latin typeface="Times New Roman" pitchFamily="18" charset="0"/>
              <a:cs typeface="Times New Roman" pitchFamily="18" charset="0"/>
            </a:endParaRPr>
          </a:p>
        </p:txBody>
      </p:sp>
      <p:sp>
        <p:nvSpPr>
          <p:cNvPr id="11" name="Rectangle 10"/>
          <p:cNvSpPr/>
          <p:nvPr/>
        </p:nvSpPr>
        <p:spPr>
          <a:xfrm>
            <a:off x="0" y="4572000"/>
            <a:ext cx="9144000" cy="2062103"/>
          </a:xfrm>
          <a:prstGeom prst="rect">
            <a:avLst/>
          </a:prstGeom>
        </p:spPr>
        <p:txBody>
          <a:bodyPr wrap="square">
            <a:spAutoFit/>
          </a:bodyPr>
          <a:lstStyle/>
          <a:p>
            <a:r>
              <a:rPr lang="vi-VN" sz="3200" dirty="0">
                <a:latin typeface="Times New Roman" pitchFamily="18" charset="0"/>
                <a:cs typeface="Times New Roman" pitchFamily="18" charset="0"/>
              </a:rPr>
              <a:t>C2.Vì trong dây điện có dẫn điện,và khi trời mưa thì không khí và nước mưa dưới đất có tính dẫn điện khiến cho dưới đất có điện, nếu lại gần dây điện rơi xuống đất thì rất dễ bị điện truyền vào và bị điện giật.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linds(horizont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edge">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1" nodeType="clickEffect">
                                  <p:stCondLst>
                                    <p:cond delay="0"/>
                                  </p:stCondLst>
                                  <p:childTnLst>
                                    <p:anim calcmode="lin" valueType="num">
                                      <p:cBhvr additive="base">
                                        <p:cTn id="31" dur="500"/>
                                        <p:tgtEl>
                                          <p:spTgt spid="5"/>
                                        </p:tgtEl>
                                        <p:attrNameLst>
                                          <p:attrName>ppt_x</p:attrName>
                                        </p:attrNameLst>
                                      </p:cBhvr>
                                      <p:tavLst>
                                        <p:tav tm="0">
                                          <p:val>
                                            <p:strVal val="ppt_x"/>
                                          </p:val>
                                        </p:tav>
                                        <p:tav tm="100000">
                                          <p:val>
                                            <p:strVal val="ppt_x"/>
                                          </p:val>
                                        </p:tav>
                                      </p:tavLst>
                                    </p:anim>
                                    <p:anim calcmode="lin" valueType="num">
                                      <p:cBhvr additive="base">
                                        <p:cTn id="32" dur="500"/>
                                        <p:tgtEl>
                                          <p:spTgt spid="5"/>
                                        </p:tgtEl>
                                        <p:attrNameLst>
                                          <p:attrName>ppt_y</p:attrName>
                                        </p:attrNameLst>
                                      </p:cBhvr>
                                      <p:tavLst>
                                        <p:tav tm="0">
                                          <p:val>
                                            <p:strVal val="ppt_y"/>
                                          </p:val>
                                        </p:tav>
                                        <p:tav tm="100000">
                                          <p:val>
                                            <p:strVal val="1+ppt_h/2"/>
                                          </p:val>
                                        </p:tav>
                                      </p:tavLst>
                                    </p:anim>
                                    <p:set>
                                      <p:cBhvr>
                                        <p:cTn id="33" dur="1" fill="hold">
                                          <p:stCondLst>
                                            <p:cond delay="499"/>
                                          </p:stCondLst>
                                        </p:cTn>
                                        <p:tgtEl>
                                          <p:spTgt spid="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6" fill="hold"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Effect transition="in" filter="barn(inHorizontal)">
                                      <p:cBhvr>
                                        <p:cTn id="38" dur="500"/>
                                        <p:tgtEl>
                                          <p:spTgt spid="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Effect transition="in" filter="wipe(down)">
                                      <p:cBhvr>
                                        <p:cTn id="43" dur="500"/>
                                        <p:tgtEl>
                                          <p:spTgt spid="8">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down)">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xit" presetSubtype="10" fill="hold" grpId="1" nodeType="clickEffect">
                                  <p:stCondLst>
                                    <p:cond delay="0"/>
                                  </p:stCondLst>
                                  <p:childTnLst>
                                    <p:animEffect transition="out" filter="checkerboard(across)">
                                      <p:cBhvr>
                                        <p:cTn id="52" dur="500"/>
                                        <p:tgtEl>
                                          <p:spTgt spid="10"/>
                                        </p:tgtEl>
                                      </p:cBhvr>
                                    </p:animEffect>
                                    <p:set>
                                      <p:cBhvr>
                                        <p:cTn id="53" dur="1" fill="hold">
                                          <p:stCondLst>
                                            <p:cond delay="499"/>
                                          </p:stCondLst>
                                        </p:cTn>
                                        <p:tgtEl>
                                          <p:spTgt spid="10"/>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blinds(horizontal)">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10" grpId="0" animBg="1"/>
      <p:bldP spid="10" grpId="1"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0"/>
            <a:ext cx="2766078" cy="584775"/>
          </a:xfrm>
          <a:prstGeom prst="rect">
            <a:avLst/>
          </a:prstGeom>
        </p:spPr>
        <p:txBody>
          <a:bodyPr wrap="none">
            <a:spAutoFit/>
          </a:bodyPr>
          <a:lstStyle/>
          <a:p>
            <a:r>
              <a:rPr lang="en-US" sz="3200" b="1" dirty="0">
                <a:solidFill>
                  <a:srgbClr val="7030A0"/>
                </a:solidFill>
                <a:latin typeface="Times New Roman" pitchFamily="18" charset="0"/>
                <a:cs typeface="Times New Roman" pitchFamily="18" charset="0"/>
              </a:rPr>
              <a:t>* TỔNG KẾT</a:t>
            </a:r>
            <a:r>
              <a:rPr lang="vi-VN" sz="3200" dirty="0">
                <a:solidFill>
                  <a:srgbClr val="7030A0"/>
                </a:solidFill>
                <a:latin typeface="Times New Roman" pitchFamily="18" charset="0"/>
                <a:cs typeface="Times New Roman" pitchFamily="18" charset="0"/>
              </a:rPr>
              <a:t> </a:t>
            </a:r>
            <a:endParaRPr lang="en-US" sz="3200" dirty="0">
              <a:solidFill>
                <a:srgbClr val="7030A0"/>
              </a:solidFill>
              <a:latin typeface="Times New Roman" pitchFamily="18" charset="0"/>
              <a:cs typeface="Times New Roman" pitchFamily="18" charset="0"/>
            </a:endParaRPr>
          </a:p>
        </p:txBody>
      </p:sp>
      <p:sp>
        <p:nvSpPr>
          <p:cNvPr id="3" name="Rectangle 2"/>
          <p:cNvSpPr/>
          <p:nvPr/>
        </p:nvSpPr>
        <p:spPr>
          <a:xfrm>
            <a:off x="0" y="4724400"/>
            <a:ext cx="9144000" cy="1200329"/>
          </a:xfrm>
          <a:prstGeom prst="rect">
            <a:avLst/>
          </a:prstGeom>
        </p:spPr>
        <p:txBody>
          <a:bodyPr wrap="square">
            <a:spAutoFit/>
          </a:bodyPr>
          <a:lstStyle/>
          <a:p>
            <a:r>
              <a:rPr lang="en-US" sz="3600" b="1" dirty="0">
                <a:latin typeface="Times New Roman" pitchFamily="18" charset="0"/>
                <a:cs typeface="Times New Roman" pitchFamily="18" charset="0"/>
              </a:rPr>
              <a:t>-</a:t>
            </a:r>
            <a:r>
              <a:rPr lang="en-US" sz="3600" dirty="0" err="1">
                <a:latin typeface="Times New Roman" pitchFamily="18" charset="0"/>
                <a:cs typeface="Times New Roman" pitchFamily="18" charset="0"/>
              </a:rPr>
              <a:t>Dòng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b="1" i="1" dirty="0" err="1">
                <a:solidFill>
                  <a:srgbClr val="0070C0"/>
                </a:solidFill>
                <a:latin typeface="Times New Roman" pitchFamily="18" charset="0"/>
                <a:cs typeface="Times New Roman" pitchFamily="18" charset="0"/>
              </a:rPr>
              <a:t>tác</a:t>
            </a:r>
            <a:r>
              <a:rPr lang="en-US" sz="3600" b="1" i="1" dirty="0">
                <a:solidFill>
                  <a:srgbClr val="0070C0"/>
                </a:solidFill>
                <a:latin typeface="Times New Roman" pitchFamily="18" charset="0"/>
                <a:cs typeface="Times New Roman" pitchFamily="18" charset="0"/>
              </a:rPr>
              <a:t> </a:t>
            </a:r>
            <a:r>
              <a:rPr lang="en-US" sz="3600" b="1" i="1" dirty="0" err="1">
                <a:solidFill>
                  <a:srgbClr val="0070C0"/>
                </a:solidFill>
                <a:latin typeface="Times New Roman" pitchFamily="18" charset="0"/>
                <a:cs typeface="Times New Roman" pitchFamily="18" charset="0"/>
              </a:rPr>
              <a:t>dụng</a:t>
            </a:r>
            <a:r>
              <a:rPr lang="en-US" sz="3600" b="1" i="1" dirty="0">
                <a:solidFill>
                  <a:srgbClr val="0070C0"/>
                </a:solidFill>
                <a:latin typeface="Times New Roman" pitchFamily="18" charset="0"/>
                <a:cs typeface="Times New Roman" pitchFamily="18" charset="0"/>
              </a:rPr>
              <a:t> </a:t>
            </a:r>
            <a:r>
              <a:rPr lang="en-US" sz="3600" b="1" i="1" dirty="0" err="1">
                <a:solidFill>
                  <a:srgbClr val="0070C0"/>
                </a:solidFill>
                <a:latin typeface="Times New Roman" pitchFamily="18" charset="0"/>
                <a:cs typeface="Times New Roman" pitchFamily="18" charset="0"/>
              </a:rPr>
              <a:t>sinh</a:t>
            </a:r>
            <a:r>
              <a:rPr lang="en-US" sz="3600" b="1" i="1" dirty="0">
                <a:solidFill>
                  <a:srgbClr val="0070C0"/>
                </a:solidFill>
                <a:latin typeface="Times New Roman" pitchFamily="18" charset="0"/>
                <a:cs typeface="Times New Roman" pitchFamily="18" charset="0"/>
              </a:rPr>
              <a:t> </a:t>
            </a:r>
            <a:r>
              <a:rPr lang="en-US" sz="3600" b="1" i="1" dirty="0" err="1">
                <a:solidFill>
                  <a:srgbClr val="0070C0"/>
                </a:solidFill>
                <a:latin typeface="Times New Roman" pitchFamily="18" charset="0"/>
                <a:cs typeface="Times New Roman" pitchFamily="18" charset="0"/>
              </a:rPr>
              <a:t>lí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a:t>
            </a:r>
            <a:r>
              <a:rPr lang="en-US" sz="3600" dirty="0">
                <a:latin typeface="Times New Roman" pitchFamily="18" charset="0"/>
                <a:cs typeface="Times New Roman" pitchFamily="18" charset="0"/>
              </a:rPr>
              <a:t> qua </a:t>
            </a:r>
            <a:r>
              <a:rPr lang="en-US" sz="3600" dirty="0" err="1">
                <a:latin typeface="Times New Roman" pitchFamily="18" charset="0"/>
                <a:cs typeface="Times New Roman" pitchFamily="18" charset="0"/>
              </a:rPr>
              <a:t>cơ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người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vật</a:t>
            </a:r>
            <a:r>
              <a:rPr lang="en-US" sz="3600" dirty="0">
                <a:latin typeface="Times New Roman" pitchFamily="18" charset="0"/>
                <a:cs typeface="Times New Roman" pitchFamily="18" charset="0"/>
              </a:rPr>
              <a:t>.</a:t>
            </a:r>
          </a:p>
        </p:txBody>
      </p:sp>
      <p:sp>
        <p:nvSpPr>
          <p:cNvPr id="4" name="Rectangle 3"/>
          <p:cNvSpPr/>
          <p:nvPr/>
        </p:nvSpPr>
        <p:spPr>
          <a:xfrm>
            <a:off x="0" y="533400"/>
            <a:ext cx="8991600" cy="1200329"/>
          </a:xfrm>
          <a:prstGeom prst="rect">
            <a:avLst/>
          </a:prstGeom>
        </p:spPr>
        <p:txBody>
          <a:bodyPr wrap="square">
            <a:spAutoFit/>
          </a:bodyPr>
          <a:lstStyle/>
          <a:p>
            <a:r>
              <a:rPr lang="en-US" b="1" dirty="0"/>
              <a:t>-</a:t>
            </a:r>
            <a:r>
              <a:rPr lang="en-US" sz="3600" dirty="0" err="1">
                <a:latin typeface="Times New Roman" pitchFamily="18" charset="0"/>
                <a:cs typeface="Times New Roman" pitchFamily="18" charset="0"/>
              </a:rPr>
              <a:t>Vật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dẫn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nóng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dòng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chạy</a:t>
            </a:r>
            <a:r>
              <a:rPr lang="en-US" sz="3600" dirty="0">
                <a:latin typeface="Times New Roman" pitchFamily="18" charset="0"/>
                <a:cs typeface="Times New Roman" pitchFamily="18" charset="0"/>
              </a:rPr>
              <a:t> qua, </a:t>
            </a:r>
            <a:r>
              <a:rPr lang="en-US" sz="3600" dirty="0" err="1">
                <a:latin typeface="Times New Roman" pitchFamily="18" charset="0"/>
                <a:cs typeface="Times New Roman" pitchFamily="18" charset="0"/>
              </a:rPr>
              <a:t>đó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tác</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dụng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nhiệt</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của</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dòng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điện</a:t>
            </a:r>
            <a:r>
              <a:rPr lang="en-US" sz="3600" b="1" i="1" dirty="0">
                <a:solidFill>
                  <a:srgbClr val="FF0000"/>
                </a:solidFill>
                <a:latin typeface="Times New Roman" pitchFamily="18" charset="0"/>
                <a:cs typeface="Times New Roman" pitchFamily="18" charset="0"/>
              </a:rPr>
              <a:t>.</a:t>
            </a:r>
            <a:r>
              <a:rPr lang="vi-VN" sz="3600" dirty="0">
                <a:solidFill>
                  <a:srgbClr val="FF0000"/>
                </a:solidFill>
                <a:latin typeface="Times New Roman" pitchFamily="18" charset="0"/>
                <a:cs typeface="Times New Roman" pitchFamily="18" charset="0"/>
              </a:rPr>
              <a:t> </a:t>
            </a:r>
            <a:endParaRPr lang="en-US" sz="3600" dirty="0">
              <a:solidFill>
                <a:srgbClr val="FF0000"/>
              </a:solidFill>
              <a:latin typeface="Times New Roman" pitchFamily="18" charset="0"/>
              <a:cs typeface="Times New Roman" pitchFamily="18" charset="0"/>
            </a:endParaRPr>
          </a:p>
        </p:txBody>
      </p:sp>
      <p:sp>
        <p:nvSpPr>
          <p:cNvPr id="5" name="Rectangle 4"/>
          <p:cNvSpPr/>
          <p:nvPr/>
        </p:nvSpPr>
        <p:spPr>
          <a:xfrm>
            <a:off x="0" y="1752600"/>
            <a:ext cx="9144000" cy="1200329"/>
          </a:xfrm>
          <a:prstGeom prst="rect">
            <a:avLst/>
          </a:prstGeom>
        </p:spPr>
        <p:txBody>
          <a:bodyPr wrap="square">
            <a:spAutoFit/>
          </a:bodyPr>
          <a:lstStyle/>
          <a:p>
            <a:r>
              <a:rPr lang="en-US" sz="3600" b="1" dirty="0">
                <a:latin typeface="Times New Roman" pitchFamily="18" charset="0"/>
                <a:cs typeface="Times New Roman" pitchFamily="18" charset="0"/>
              </a:rPr>
              <a:t>-</a:t>
            </a:r>
            <a:r>
              <a:rPr lang="en-US" sz="3600" dirty="0" err="1">
                <a:latin typeface="Times New Roman" pitchFamily="18" charset="0"/>
                <a:cs typeface="Times New Roman" pitchFamily="18" charset="0"/>
              </a:rPr>
              <a:t>Dòng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đèn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sáng,đó</a:t>
            </a:r>
            <a:r>
              <a:rPr lang="vi-VN"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tác</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dụng</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phát</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sáng</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của</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dòng</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điện</a:t>
            </a:r>
            <a:r>
              <a:rPr lang="en-US" sz="3600" b="1" i="1" dirty="0">
                <a:solidFill>
                  <a:srgbClr val="002060"/>
                </a:solidFill>
                <a:latin typeface="Times New Roman" pitchFamily="18" charset="0"/>
                <a:cs typeface="Times New Roman" pitchFamily="18" charset="0"/>
              </a:rPr>
              <a:t>.</a:t>
            </a:r>
            <a:endParaRPr lang="en-US" sz="3600" dirty="0">
              <a:solidFill>
                <a:srgbClr val="002060"/>
              </a:solidFill>
              <a:latin typeface="Times New Roman" pitchFamily="18" charset="0"/>
              <a:cs typeface="Times New Roman" pitchFamily="18" charset="0"/>
            </a:endParaRPr>
          </a:p>
        </p:txBody>
      </p:sp>
      <p:sp>
        <p:nvSpPr>
          <p:cNvPr id="6" name="Rectangle 5"/>
          <p:cNvSpPr/>
          <p:nvPr/>
        </p:nvSpPr>
        <p:spPr>
          <a:xfrm>
            <a:off x="0" y="2971800"/>
            <a:ext cx="9144000" cy="1754326"/>
          </a:xfrm>
          <a:prstGeom prst="rect">
            <a:avLst/>
          </a:prstGeom>
        </p:spPr>
        <p:txBody>
          <a:bodyPr wrap="square">
            <a:spAutoFit/>
          </a:bodyPr>
          <a:lstStyle/>
          <a:p>
            <a:r>
              <a:rPr lang="en-US" sz="3600" b="1" dirty="0">
                <a:latin typeface="Times New Roman" pitchFamily="18" charset="0"/>
                <a:cs typeface="Times New Roman" pitchFamily="18" charset="0"/>
              </a:rPr>
              <a:t>-</a:t>
            </a:r>
            <a:r>
              <a:rPr lang="en-US" sz="3600" dirty="0" err="1">
                <a:latin typeface="Times New Roman" pitchFamily="18" charset="0"/>
                <a:cs typeface="Times New Roman" pitchFamily="18" charset="0"/>
              </a:rPr>
              <a:t>Dòng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chạy</a:t>
            </a:r>
            <a:r>
              <a:rPr lang="en-US" sz="3600" dirty="0">
                <a:latin typeface="Times New Roman" pitchFamily="18" charset="0"/>
                <a:cs typeface="Times New Roman" pitchFamily="18" charset="0"/>
              </a:rPr>
              <a:t> qua dung </a:t>
            </a:r>
            <a:r>
              <a:rPr lang="en-US" sz="3600" dirty="0" err="1">
                <a:latin typeface="Times New Roman" pitchFamily="18" charset="0"/>
                <a:cs typeface="Times New Roman" pitchFamily="18" charset="0"/>
              </a:rPr>
              <a:t>dịch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khỏi</a:t>
            </a:r>
            <a:r>
              <a:rPr lang="en-US" sz="3600" dirty="0">
                <a:latin typeface="Times New Roman" pitchFamily="18" charset="0"/>
                <a:cs typeface="Times New Roman" pitchFamily="18" charset="0"/>
              </a:rPr>
              <a:t> dung </a:t>
            </a:r>
            <a:r>
              <a:rPr lang="en-US" sz="3600" dirty="0" err="1">
                <a:latin typeface="Times New Roman" pitchFamily="18" charset="0"/>
                <a:cs typeface="Times New Roman" pitchFamily="18" charset="0"/>
              </a:rPr>
              <a:t>dịch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b="1" i="1" dirty="0" err="1">
                <a:solidFill>
                  <a:srgbClr val="7030A0"/>
                </a:solidFill>
                <a:latin typeface="Times New Roman" pitchFamily="18" charset="0"/>
                <a:cs typeface="Times New Roman" pitchFamily="18" charset="0"/>
              </a:rPr>
              <a:t>tác</a:t>
            </a:r>
            <a:r>
              <a:rPr lang="en-US" sz="3600" b="1" i="1" dirty="0">
                <a:solidFill>
                  <a:srgbClr val="7030A0"/>
                </a:solidFill>
                <a:latin typeface="Times New Roman" pitchFamily="18" charset="0"/>
                <a:cs typeface="Times New Roman" pitchFamily="18" charset="0"/>
              </a:rPr>
              <a:t> </a:t>
            </a:r>
            <a:r>
              <a:rPr lang="en-US" sz="3600" b="1" i="1" dirty="0" err="1">
                <a:solidFill>
                  <a:srgbClr val="7030A0"/>
                </a:solidFill>
                <a:latin typeface="Times New Roman" pitchFamily="18" charset="0"/>
                <a:cs typeface="Times New Roman" pitchFamily="18" charset="0"/>
              </a:rPr>
              <a:t>dụng</a:t>
            </a:r>
            <a:r>
              <a:rPr lang="en-US" sz="3600" b="1" i="1" dirty="0">
                <a:solidFill>
                  <a:srgbClr val="7030A0"/>
                </a:solidFill>
                <a:latin typeface="Times New Roman" pitchFamily="18" charset="0"/>
                <a:cs typeface="Times New Roman" pitchFamily="18" charset="0"/>
              </a:rPr>
              <a:t> </a:t>
            </a:r>
            <a:r>
              <a:rPr lang="en-US" sz="3600" b="1" i="1" dirty="0" err="1">
                <a:solidFill>
                  <a:srgbClr val="7030A0"/>
                </a:solidFill>
                <a:latin typeface="Times New Roman" pitchFamily="18" charset="0"/>
                <a:cs typeface="Times New Roman" pitchFamily="18" charset="0"/>
              </a:rPr>
              <a:t>hoá</a:t>
            </a:r>
            <a:r>
              <a:rPr lang="en-US" sz="3600" b="1" i="1" dirty="0">
                <a:solidFill>
                  <a:srgbClr val="7030A0"/>
                </a:solidFill>
                <a:latin typeface="Times New Roman" pitchFamily="18" charset="0"/>
                <a:cs typeface="Times New Roman" pitchFamily="18" charset="0"/>
              </a:rPr>
              <a:t> </a:t>
            </a:r>
            <a:r>
              <a:rPr lang="en-US" sz="3600" b="1" i="1" dirty="0" err="1">
                <a:solidFill>
                  <a:srgbClr val="7030A0"/>
                </a:solidFill>
                <a:latin typeface="Times New Roman" pitchFamily="18" charset="0"/>
                <a:cs typeface="Times New Roman" pitchFamily="18" charset="0"/>
              </a:rPr>
              <a:t>học</a:t>
            </a:r>
            <a:r>
              <a:rPr lang="en-US" sz="3600" b="1" i="1" dirty="0">
                <a:solidFill>
                  <a:srgbClr val="7030A0"/>
                </a:solidFill>
                <a:latin typeface="Times New Roman" pitchFamily="18" charset="0"/>
                <a:cs typeface="Times New Roman" pitchFamily="18" charset="0"/>
              </a:rPr>
              <a:t> </a:t>
            </a:r>
            <a:r>
              <a:rPr lang="en-US" sz="3600" b="1" i="1" dirty="0" err="1">
                <a:solidFill>
                  <a:srgbClr val="7030A0"/>
                </a:solidFill>
                <a:latin typeface="Times New Roman" pitchFamily="18" charset="0"/>
                <a:cs typeface="Times New Roman" pitchFamily="18" charset="0"/>
              </a:rPr>
              <a:t>của</a:t>
            </a:r>
            <a:r>
              <a:rPr lang="en-US" sz="3600" b="1" i="1" dirty="0">
                <a:solidFill>
                  <a:srgbClr val="7030A0"/>
                </a:solidFill>
                <a:latin typeface="Times New Roman" pitchFamily="18" charset="0"/>
                <a:cs typeface="Times New Roman" pitchFamily="18" charset="0"/>
              </a:rPr>
              <a:t> </a:t>
            </a:r>
            <a:r>
              <a:rPr lang="en-US" sz="3600" b="1" i="1" dirty="0" err="1">
                <a:solidFill>
                  <a:srgbClr val="7030A0"/>
                </a:solidFill>
                <a:latin typeface="Times New Roman" pitchFamily="18" charset="0"/>
                <a:cs typeface="Times New Roman" pitchFamily="18" charset="0"/>
              </a:rPr>
              <a:t>dòng</a:t>
            </a:r>
            <a:r>
              <a:rPr lang="en-US" sz="3600" b="1" i="1" dirty="0">
                <a:solidFill>
                  <a:srgbClr val="7030A0"/>
                </a:solidFill>
                <a:latin typeface="Times New Roman" pitchFamily="18" charset="0"/>
                <a:cs typeface="Times New Roman" pitchFamily="18" charset="0"/>
              </a:rPr>
              <a:t> </a:t>
            </a:r>
            <a:r>
              <a:rPr lang="en-US" sz="3600" b="1" i="1" dirty="0" err="1">
                <a:solidFill>
                  <a:srgbClr val="7030A0"/>
                </a:solidFill>
                <a:latin typeface="Times New Roman" pitchFamily="18" charset="0"/>
                <a:cs typeface="Times New Roman" pitchFamily="18" charset="0"/>
              </a:rPr>
              <a:t>điện</a:t>
            </a:r>
            <a:r>
              <a:rPr lang="en-US" sz="3600" b="1" i="1" dirty="0">
                <a:solidFill>
                  <a:srgbClr val="7030A0"/>
                </a:solidFill>
                <a:latin typeface="Times New Roman" pitchFamily="18" charset="0"/>
                <a:cs typeface="Times New Roman" pitchFamily="18" charset="0"/>
              </a:rPr>
              <a:t>.</a:t>
            </a:r>
            <a:r>
              <a:rPr lang="vi-VN" sz="3600" dirty="0">
                <a:solidFill>
                  <a:srgbClr val="7030A0"/>
                </a:solidFill>
                <a:latin typeface="Times New Roman" pitchFamily="18" charset="0"/>
                <a:cs typeface="Times New Roman" pitchFamily="18" charset="0"/>
              </a:rPr>
              <a:t> </a:t>
            </a:r>
            <a:endParaRPr lang="en-US" sz="3600"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edge">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heel(4)">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barn(inHorizontal)">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grpSp>
        <p:nvGrpSpPr>
          <p:cNvPr id="2" name="Google Shape;643;p28"/>
          <p:cNvGrpSpPr/>
          <p:nvPr/>
        </p:nvGrpSpPr>
        <p:grpSpPr>
          <a:xfrm>
            <a:off x="0" y="1447800"/>
            <a:ext cx="9144000" cy="1010467"/>
            <a:chOff x="2206725" y="1254350"/>
            <a:chExt cx="5735801" cy="757850"/>
          </a:xfrm>
        </p:grpSpPr>
        <p:sp>
          <p:nvSpPr>
            <p:cNvPr id="644" name="Google Shape;644;p28"/>
            <p:cNvSpPr/>
            <p:nvPr/>
          </p:nvSpPr>
          <p:spPr>
            <a:xfrm flipV="1">
              <a:off x="2820775" y="1579910"/>
              <a:ext cx="527547" cy="34289"/>
            </a:xfrm>
            <a:custGeom>
              <a:avLst/>
              <a:gdLst/>
              <a:ahLst/>
              <a:cxnLst/>
              <a:rect l="l" t="t" r="r" b="b"/>
              <a:pathLst>
                <a:path w="57615" h="1" fill="none" extrusionOk="0">
                  <a:moveTo>
                    <a:pt x="1" y="1"/>
                  </a:moveTo>
                  <a:lnTo>
                    <a:pt x="57615" y="1"/>
                  </a:lnTo>
                </a:path>
              </a:pathLst>
            </a:custGeom>
            <a:noFill/>
            <a:ln w="33625" cap="rnd" cmpd="sng">
              <a:solidFill>
                <a:srgbClr val="69E78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8"/>
            <p:cNvSpPr/>
            <p:nvPr/>
          </p:nvSpPr>
          <p:spPr>
            <a:xfrm>
              <a:off x="2206725" y="1254350"/>
              <a:ext cx="656350" cy="757850"/>
            </a:xfrm>
            <a:custGeom>
              <a:avLst/>
              <a:gdLst/>
              <a:ahLst/>
              <a:cxnLst/>
              <a:rect l="l" t="t" r="r" b="b"/>
              <a:pathLst>
                <a:path w="26254" h="30314" extrusionOk="0">
                  <a:moveTo>
                    <a:pt x="13133" y="0"/>
                  </a:moveTo>
                  <a:lnTo>
                    <a:pt x="0" y="7572"/>
                  </a:lnTo>
                  <a:lnTo>
                    <a:pt x="0" y="22729"/>
                  </a:lnTo>
                  <a:lnTo>
                    <a:pt x="13133" y="30313"/>
                  </a:lnTo>
                  <a:lnTo>
                    <a:pt x="26253" y="22729"/>
                  </a:lnTo>
                  <a:lnTo>
                    <a:pt x="26253" y="7572"/>
                  </a:lnTo>
                  <a:lnTo>
                    <a:pt x="13133" y="0"/>
                  </a:lnTo>
                  <a:close/>
                </a:path>
              </a:pathLst>
            </a:custGeom>
            <a:solidFill>
              <a:srgbClr val="FFFFFF"/>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8"/>
            <p:cNvSpPr/>
            <p:nvPr/>
          </p:nvSpPr>
          <p:spPr>
            <a:xfrm>
              <a:off x="2268325" y="1325175"/>
              <a:ext cx="533425" cy="615875"/>
            </a:xfrm>
            <a:custGeom>
              <a:avLst/>
              <a:gdLst/>
              <a:ahLst/>
              <a:cxnLst/>
              <a:rect l="l" t="t" r="r" b="b"/>
              <a:pathLst>
                <a:path w="21337" h="24635" extrusionOk="0">
                  <a:moveTo>
                    <a:pt x="10669" y="1"/>
                  </a:moveTo>
                  <a:lnTo>
                    <a:pt x="1" y="6156"/>
                  </a:lnTo>
                  <a:lnTo>
                    <a:pt x="1" y="18479"/>
                  </a:lnTo>
                  <a:lnTo>
                    <a:pt x="10669" y="24635"/>
                  </a:lnTo>
                  <a:lnTo>
                    <a:pt x="21337" y="18479"/>
                  </a:lnTo>
                  <a:lnTo>
                    <a:pt x="21337" y="6156"/>
                  </a:lnTo>
                  <a:lnTo>
                    <a:pt x="10669" y="1"/>
                  </a:ln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8"/>
            <p:cNvSpPr/>
            <p:nvPr/>
          </p:nvSpPr>
          <p:spPr>
            <a:xfrm>
              <a:off x="2369825" y="1468050"/>
              <a:ext cx="330125" cy="330125"/>
            </a:xfrm>
            <a:custGeom>
              <a:avLst/>
              <a:gdLst/>
              <a:ahLst/>
              <a:cxnLst/>
              <a:rect l="l" t="t" r="r" b="b"/>
              <a:pathLst>
                <a:path w="13205" h="13205" extrusionOk="0">
                  <a:moveTo>
                    <a:pt x="6611" y="2399"/>
                  </a:moveTo>
                  <a:cubicBezTo>
                    <a:pt x="7277" y="2399"/>
                    <a:pt x="7954" y="2558"/>
                    <a:pt x="8585" y="2894"/>
                  </a:cubicBezTo>
                  <a:cubicBezTo>
                    <a:pt x="10633" y="3977"/>
                    <a:pt x="11407" y="6525"/>
                    <a:pt x="10324" y="8585"/>
                  </a:cubicBezTo>
                  <a:cubicBezTo>
                    <a:pt x="9564" y="10005"/>
                    <a:pt x="8105" y="10813"/>
                    <a:pt x="6599" y="10813"/>
                  </a:cubicBezTo>
                  <a:cubicBezTo>
                    <a:pt x="5934" y="10813"/>
                    <a:pt x="5260" y="10655"/>
                    <a:pt x="4632" y="10323"/>
                  </a:cubicBezTo>
                  <a:cubicBezTo>
                    <a:pt x="2584" y="9228"/>
                    <a:pt x="1799" y="6680"/>
                    <a:pt x="2894" y="4632"/>
                  </a:cubicBezTo>
                  <a:cubicBezTo>
                    <a:pt x="3654" y="3212"/>
                    <a:pt x="5106" y="2399"/>
                    <a:pt x="6611" y="2399"/>
                  </a:cubicBezTo>
                  <a:close/>
                  <a:moveTo>
                    <a:pt x="5680" y="1"/>
                  </a:moveTo>
                  <a:lnTo>
                    <a:pt x="3692" y="608"/>
                  </a:lnTo>
                  <a:lnTo>
                    <a:pt x="3977" y="1548"/>
                  </a:lnTo>
                  <a:cubicBezTo>
                    <a:pt x="3287" y="1918"/>
                    <a:pt x="2656" y="2418"/>
                    <a:pt x="2156" y="3061"/>
                  </a:cubicBezTo>
                  <a:lnTo>
                    <a:pt x="1275" y="2596"/>
                  </a:lnTo>
                  <a:lnTo>
                    <a:pt x="298" y="4430"/>
                  </a:lnTo>
                  <a:lnTo>
                    <a:pt x="1180" y="4894"/>
                  </a:lnTo>
                  <a:cubicBezTo>
                    <a:pt x="929" y="5668"/>
                    <a:pt x="858" y="6466"/>
                    <a:pt x="941" y="7252"/>
                  </a:cubicBezTo>
                  <a:lnTo>
                    <a:pt x="1" y="7537"/>
                  </a:lnTo>
                  <a:lnTo>
                    <a:pt x="608" y="9526"/>
                  </a:lnTo>
                  <a:lnTo>
                    <a:pt x="1549" y="9240"/>
                  </a:lnTo>
                  <a:cubicBezTo>
                    <a:pt x="1918" y="9930"/>
                    <a:pt x="2418" y="10561"/>
                    <a:pt x="3061" y="11062"/>
                  </a:cubicBezTo>
                  <a:lnTo>
                    <a:pt x="2596" y="11931"/>
                  </a:lnTo>
                  <a:lnTo>
                    <a:pt x="4430" y="12907"/>
                  </a:lnTo>
                  <a:lnTo>
                    <a:pt x="4894" y="12038"/>
                  </a:lnTo>
                  <a:cubicBezTo>
                    <a:pt x="5449" y="12217"/>
                    <a:pt x="6016" y="12305"/>
                    <a:pt x="6583" y="12305"/>
                  </a:cubicBezTo>
                  <a:cubicBezTo>
                    <a:pt x="6806" y="12305"/>
                    <a:pt x="7029" y="12291"/>
                    <a:pt x="7252" y="12264"/>
                  </a:cubicBezTo>
                  <a:lnTo>
                    <a:pt x="7537" y="13205"/>
                  </a:lnTo>
                  <a:lnTo>
                    <a:pt x="9526" y="12597"/>
                  </a:lnTo>
                  <a:lnTo>
                    <a:pt x="9240" y="11657"/>
                  </a:lnTo>
                  <a:cubicBezTo>
                    <a:pt x="9931" y="11300"/>
                    <a:pt x="10562" y="10788"/>
                    <a:pt x="11062" y="10157"/>
                  </a:cubicBezTo>
                  <a:lnTo>
                    <a:pt x="11931" y="10621"/>
                  </a:lnTo>
                  <a:lnTo>
                    <a:pt x="12907" y="8776"/>
                  </a:lnTo>
                  <a:lnTo>
                    <a:pt x="12038" y="8323"/>
                  </a:lnTo>
                  <a:cubicBezTo>
                    <a:pt x="12288" y="7537"/>
                    <a:pt x="12359" y="6740"/>
                    <a:pt x="12264" y="5966"/>
                  </a:cubicBezTo>
                  <a:lnTo>
                    <a:pt x="13205" y="5668"/>
                  </a:lnTo>
                  <a:lnTo>
                    <a:pt x="12598" y="3680"/>
                  </a:lnTo>
                  <a:lnTo>
                    <a:pt x="11657" y="3977"/>
                  </a:lnTo>
                  <a:cubicBezTo>
                    <a:pt x="11300" y="3275"/>
                    <a:pt x="10788" y="2656"/>
                    <a:pt x="10157" y="2144"/>
                  </a:cubicBezTo>
                  <a:lnTo>
                    <a:pt x="10621" y="1275"/>
                  </a:lnTo>
                  <a:lnTo>
                    <a:pt x="8776" y="298"/>
                  </a:lnTo>
                  <a:lnTo>
                    <a:pt x="8323" y="1179"/>
                  </a:lnTo>
                  <a:cubicBezTo>
                    <a:pt x="7745" y="995"/>
                    <a:pt x="7160" y="908"/>
                    <a:pt x="6583" y="908"/>
                  </a:cubicBezTo>
                  <a:cubicBezTo>
                    <a:pt x="6376" y="908"/>
                    <a:pt x="6170" y="919"/>
                    <a:pt x="5966" y="941"/>
                  </a:cubicBezTo>
                  <a:lnTo>
                    <a:pt x="56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8"/>
            <p:cNvSpPr txBox="1"/>
            <p:nvPr/>
          </p:nvSpPr>
          <p:spPr>
            <a:xfrm>
              <a:off x="4171768" y="1464043"/>
              <a:ext cx="3770758" cy="300300"/>
            </a:xfrm>
            <a:prstGeom prst="rect">
              <a:avLst/>
            </a:prstGeom>
            <a:noFill/>
            <a:ln>
              <a:noFill/>
            </a:ln>
          </p:spPr>
          <p:txBody>
            <a:bodyPr spcFirstLastPara="1" wrap="square" lIns="91425" tIns="91425" rIns="91425" bIns="91425" anchor="ctr" anchorCtr="0">
              <a:noAutofit/>
            </a:bodyPr>
            <a:lstStyle/>
            <a:p>
              <a:r>
                <a:rPr lang="en-US" sz="2800" dirty="0">
                  <a:latin typeface="Times New Roman" pitchFamily="18" charset="0"/>
                  <a:cs typeface="Times New Roman" pitchFamily="18" charset="0"/>
                </a:rPr>
                <a:t> </a:t>
              </a:r>
              <a:r>
                <a:rPr lang="vi-VN" sz="3200" dirty="0">
                  <a:latin typeface="Times New Roman" pitchFamily="18" charset="0"/>
                  <a:cs typeface="Times New Roman" pitchFamily="18" charset="0"/>
                </a:rPr>
                <a:t>Bóng đèn chỉ nóng lên</a:t>
              </a:r>
            </a:p>
          </p:txBody>
        </p:sp>
        <p:sp>
          <p:nvSpPr>
            <p:cNvPr id="649" name="Google Shape;649;p28"/>
            <p:cNvSpPr/>
            <p:nvPr/>
          </p:nvSpPr>
          <p:spPr>
            <a:xfrm>
              <a:off x="3348322" y="1371600"/>
              <a:ext cx="531345" cy="400049"/>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vi-VN" sz="3600" b="1" dirty="0">
                  <a:solidFill>
                    <a:srgbClr val="FFFFFF"/>
                  </a:solidFill>
                  <a:latin typeface="Times New Roman" pitchFamily="18" charset="0"/>
                  <a:ea typeface="Fira Sans Extra Condensed Medium"/>
                  <a:cs typeface="Times New Roman" pitchFamily="18" charset="0"/>
                  <a:sym typeface="Fira Sans Extra Condensed Medium"/>
                </a:rPr>
                <a:t>A</a:t>
              </a:r>
              <a:endParaRPr sz="3600" b="1">
                <a:solidFill>
                  <a:srgbClr val="FFFFFF"/>
                </a:solidFill>
                <a:latin typeface="Times New Roman" pitchFamily="18" charset="0"/>
                <a:cs typeface="Times New Roman" pitchFamily="18" charset="0"/>
              </a:endParaRPr>
            </a:p>
          </p:txBody>
        </p:sp>
      </p:grpSp>
      <p:grpSp>
        <p:nvGrpSpPr>
          <p:cNvPr id="3" name="Google Shape;650;p28"/>
          <p:cNvGrpSpPr/>
          <p:nvPr/>
        </p:nvGrpSpPr>
        <p:grpSpPr>
          <a:xfrm>
            <a:off x="457200" y="2667000"/>
            <a:ext cx="8686800" cy="1010467"/>
            <a:chOff x="2922575" y="1798150"/>
            <a:chExt cx="5019950" cy="757850"/>
          </a:xfrm>
        </p:grpSpPr>
        <p:sp>
          <p:nvSpPr>
            <p:cNvPr id="651" name="Google Shape;651;p28"/>
            <p:cNvSpPr/>
            <p:nvPr/>
          </p:nvSpPr>
          <p:spPr>
            <a:xfrm>
              <a:off x="3523550" y="2181525"/>
              <a:ext cx="468088" cy="34289"/>
            </a:xfrm>
            <a:custGeom>
              <a:avLst/>
              <a:gdLst/>
              <a:ahLst/>
              <a:cxnLst/>
              <a:rect l="l" t="t" r="r" b="b"/>
              <a:pathLst>
                <a:path w="29504" h="1" fill="none" extrusionOk="0">
                  <a:moveTo>
                    <a:pt x="0" y="1"/>
                  </a:moveTo>
                  <a:lnTo>
                    <a:pt x="29504" y="1"/>
                  </a:lnTo>
                </a:path>
              </a:pathLst>
            </a:custGeom>
            <a:noFill/>
            <a:ln w="33625" cap="rnd" cmpd="sng">
              <a:solidFill>
                <a:srgbClr val="FCBD2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8"/>
            <p:cNvSpPr/>
            <p:nvPr/>
          </p:nvSpPr>
          <p:spPr>
            <a:xfrm>
              <a:off x="2922575" y="1798150"/>
              <a:ext cx="656350" cy="757850"/>
            </a:xfrm>
            <a:custGeom>
              <a:avLst/>
              <a:gdLst/>
              <a:ahLst/>
              <a:cxnLst/>
              <a:rect l="l" t="t" r="r" b="b"/>
              <a:pathLst>
                <a:path w="26254" h="30314" extrusionOk="0">
                  <a:moveTo>
                    <a:pt x="13133" y="1"/>
                  </a:moveTo>
                  <a:lnTo>
                    <a:pt x="1" y="7585"/>
                  </a:lnTo>
                  <a:lnTo>
                    <a:pt x="1" y="22742"/>
                  </a:lnTo>
                  <a:lnTo>
                    <a:pt x="13133" y="30314"/>
                  </a:lnTo>
                  <a:lnTo>
                    <a:pt x="26254" y="22742"/>
                  </a:lnTo>
                  <a:lnTo>
                    <a:pt x="26254" y="7585"/>
                  </a:lnTo>
                  <a:lnTo>
                    <a:pt x="13133" y="1"/>
                  </a:lnTo>
                  <a:close/>
                </a:path>
              </a:pathLst>
            </a:custGeom>
            <a:solidFill>
              <a:srgbClr val="FFFFFF"/>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8"/>
            <p:cNvSpPr/>
            <p:nvPr/>
          </p:nvSpPr>
          <p:spPr>
            <a:xfrm>
              <a:off x="2984200" y="1869300"/>
              <a:ext cx="533425" cy="615875"/>
            </a:xfrm>
            <a:custGeom>
              <a:avLst/>
              <a:gdLst/>
              <a:ahLst/>
              <a:cxnLst/>
              <a:rect l="l" t="t" r="r" b="b"/>
              <a:pathLst>
                <a:path w="21337" h="24635" extrusionOk="0">
                  <a:moveTo>
                    <a:pt x="10668" y="0"/>
                  </a:moveTo>
                  <a:lnTo>
                    <a:pt x="0" y="6156"/>
                  </a:lnTo>
                  <a:lnTo>
                    <a:pt x="0" y="18467"/>
                  </a:lnTo>
                  <a:lnTo>
                    <a:pt x="10668" y="24634"/>
                  </a:lnTo>
                  <a:lnTo>
                    <a:pt x="21336" y="18467"/>
                  </a:lnTo>
                  <a:lnTo>
                    <a:pt x="21336" y="6156"/>
                  </a:lnTo>
                  <a:lnTo>
                    <a:pt x="10668" y="0"/>
                  </a:ln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8"/>
            <p:cNvSpPr/>
            <p:nvPr/>
          </p:nvSpPr>
          <p:spPr>
            <a:xfrm>
              <a:off x="3100875" y="2027050"/>
              <a:ext cx="300050" cy="300050"/>
            </a:xfrm>
            <a:custGeom>
              <a:avLst/>
              <a:gdLst/>
              <a:ahLst/>
              <a:cxnLst/>
              <a:rect l="l" t="t" r="r" b="b"/>
              <a:pathLst>
                <a:path w="12002" h="12002" extrusionOk="0">
                  <a:moveTo>
                    <a:pt x="6001" y="989"/>
                  </a:moveTo>
                  <a:cubicBezTo>
                    <a:pt x="8764" y="989"/>
                    <a:pt x="11014" y="3239"/>
                    <a:pt x="11014" y="6001"/>
                  </a:cubicBezTo>
                  <a:cubicBezTo>
                    <a:pt x="11014" y="8775"/>
                    <a:pt x="8764" y="11014"/>
                    <a:pt x="6001" y="11014"/>
                  </a:cubicBezTo>
                  <a:cubicBezTo>
                    <a:pt x="3227" y="11014"/>
                    <a:pt x="989" y="8775"/>
                    <a:pt x="989" y="6001"/>
                  </a:cubicBezTo>
                  <a:cubicBezTo>
                    <a:pt x="989" y="3239"/>
                    <a:pt x="3227" y="989"/>
                    <a:pt x="6001" y="989"/>
                  </a:cubicBezTo>
                  <a:close/>
                  <a:moveTo>
                    <a:pt x="6001" y="1"/>
                  </a:moveTo>
                  <a:cubicBezTo>
                    <a:pt x="2679" y="1"/>
                    <a:pt x="1" y="2691"/>
                    <a:pt x="1" y="6001"/>
                  </a:cubicBezTo>
                  <a:cubicBezTo>
                    <a:pt x="1" y="9323"/>
                    <a:pt x="2679" y="12002"/>
                    <a:pt x="6001" y="12002"/>
                  </a:cubicBezTo>
                  <a:cubicBezTo>
                    <a:pt x="9311" y="12002"/>
                    <a:pt x="12002" y="9323"/>
                    <a:pt x="12002" y="6001"/>
                  </a:cubicBezTo>
                  <a:cubicBezTo>
                    <a:pt x="12002" y="2691"/>
                    <a:pt x="9311" y="1"/>
                    <a:pt x="60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8"/>
            <p:cNvSpPr/>
            <p:nvPr/>
          </p:nvSpPr>
          <p:spPr>
            <a:xfrm>
              <a:off x="3171725" y="2100950"/>
              <a:ext cx="136650" cy="98475"/>
            </a:xfrm>
            <a:custGeom>
              <a:avLst/>
              <a:gdLst/>
              <a:ahLst/>
              <a:cxnLst/>
              <a:rect l="l" t="t" r="r" b="b"/>
              <a:pathLst>
                <a:path w="5466" h="3939" extrusionOk="0">
                  <a:moveTo>
                    <a:pt x="560" y="0"/>
                  </a:moveTo>
                  <a:cubicBezTo>
                    <a:pt x="429" y="0"/>
                    <a:pt x="298" y="51"/>
                    <a:pt x="203" y="152"/>
                  </a:cubicBezTo>
                  <a:cubicBezTo>
                    <a:pt x="0" y="343"/>
                    <a:pt x="0" y="676"/>
                    <a:pt x="203" y="866"/>
                  </a:cubicBezTo>
                  <a:lnTo>
                    <a:pt x="2274" y="2950"/>
                  </a:lnTo>
                  <a:cubicBezTo>
                    <a:pt x="2274" y="2986"/>
                    <a:pt x="2274" y="3010"/>
                    <a:pt x="2274" y="3045"/>
                  </a:cubicBezTo>
                  <a:cubicBezTo>
                    <a:pt x="2274" y="3545"/>
                    <a:pt x="2667" y="3938"/>
                    <a:pt x="3167" y="3938"/>
                  </a:cubicBezTo>
                  <a:cubicBezTo>
                    <a:pt x="3655" y="3938"/>
                    <a:pt x="4048" y="3545"/>
                    <a:pt x="4060" y="3057"/>
                  </a:cubicBezTo>
                  <a:lnTo>
                    <a:pt x="5263" y="1855"/>
                  </a:lnTo>
                  <a:cubicBezTo>
                    <a:pt x="5465" y="1652"/>
                    <a:pt x="5465" y="1331"/>
                    <a:pt x="5263" y="1128"/>
                  </a:cubicBezTo>
                  <a:cubicBezTo>
                    <a:pt x="5162" y="1027"/>
                    <a:pt x="5031" y="977"/>
                    <a:pt x="4900" y="977"/>
                  </a:cubicBezTo>
                  <a:cubicBezTo>
                    <a:pt x="4769" y="977"/>
                    <a:pt x="4638" y="1027"/>
                    <a:pt x="4537" y="1128"/>
                  </a:cubicBezTo>
                  <a:lnTo>
                    <a:pt x="3465" y="2212"/>
                  </a:lnTo>
                  <a:cubicBezTo>
                    <a:pt x="3370" y="2176"/>
                    <a:pt x="3274" y="2152"/>
                    <a:pt x="3167" y="2152"/>
                  </a:cubicBezTo>
                  <a:cubicBezTo>
                    <a:pt x="3096" y="2152"/>
                    <a:pt x="3024" y="2164"/>
                    <a:pt x="2953" y="2176"/>
                  </a:cubicBezTo>
                  <a:lnTo>
                    <a:pt x="917" y="152"/>
                  </a:lnTo>
                  <a:cubicBezTo>
                    <a:pt x="822" y="51"/>
                    <a:pt x="691" y="0"/>
                    <a:pt x="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8"/>
            <p:cNvSpPr/>
            <p:nvPr/>
          </p:nvSpPr>
          <p:spPr>
            <a:xfrm>
              <a:off x="3991638" y="1969600"/>
              <a:ext cx="520588" cy="380862"/>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vi-VN" sz="3600" b="1" dirty="0">
                  <a:solidFill>
                    <a:srgbClr val="FFFFFF"/>
                  </a:solidFill>
                  <a:latin typeface="+mj-lt"/>
                  <a:ea typeface="Fira Sans Extra Condensed Medium"/>
                  <a:cs typeface="Fira Sans Extra Condensed Medium"/>
                  <a:sym typeface="Fira Sans Extra Condensed Medium"/>
                </a:rPr>
                <a:t>B</a:t>
              </a:r>
              <a:endParaRPr sz="3600" b="1">
                <a:solidFill>
                  <a:srgbClr val="FFFFFF"/>
                </a:solidFill>
                <a:latin typeface="+mj-lt"/>
              </a:endParaRPr>
            </a:p>
          </p:txBody>
        </p:sp>
        <p:sp>
          <p:nvSpPr>
            <p:cNvPr id="657" name="Google Shape;657;p28"/>
            <p:cNvSpPr txBox="1"/>
            <p:nvPr/>
          </p:nvSpPr>
          <p:spPr>
            <a:xfrm>
              <a:off x="4735335" y="2031393"/>
              <a:ext cx="3207190" cy="300300"/>
            </a:xfrm>
            <a:prstGeom prst="rect">
              <a:avLst/>
            </a:prstGeom>
            <a:noFill/>
            <a:ln>
              <a:noFill/>
            </a:ln>
          </p:spPr>
          <p:txBody>
            <a:bodyPr spcFirstLastPara="1" wrap="square" lIns="91425" tIns="91425" rIns="91425" bIns="91425" anchor="ctr" anchorCtr="0">
              <a:noAutofit/>
            </a:bodyPr>
            <a:lstStyle/>
            <a:p>
              <a:r>
                <a:rPr lang="vi-VN" sz="2800" dirty="0"/>
                <a:t> </a:t>
              </a:r>
              <a:r>
                <a:rPr lang="vi-VN" sz="3200" dirty="0">
                  <a:latin typeface="Times New Roman" pitchFamily="18" charset="0"/>
                  <a:cs typeface="Times New Roman" pitchFamily="18" charset="0"/>
                </a:rPr>
                <a:t>Bóng đèn chỉ phát sáng</a:t>
              </a:r>
            </a:p>
            <a:p>
              <a:pPr lvl="0"/>
              <a:endParaRPr sz="2800">
                <a:solidFill>
                  <a:srgbClr val="434343"/>
                </a:solidFill>
                <a:latin typeface="Times New Roman" pitchFamily="18" charset="0"/>
                <a:ea typeface="Roboto"/>
                <a:cs typeface="Times New Roman" pitchFamily="18" charset="0"/>
                <a:sym typeface="Roboto"/>
              </a:endParaRPr>
            </a:p>
          </p:txBody>
        </p:sp>
      </p:grpSp>
      <p:grpSp>
        <p:nvGrpSpPr>
          <p:cNvPr id="4" name="Google Shape;665;p28"/>
          <p:cNvGrpSpPr/>
          <p:nvPr/>
        </p:nvGrpSpPr>
        <p:grpSpPr>
          <a:xfrm>
            <a:off x="381000" y="3886200"/>
            <a:ext cx="8763000" cy="1010467"/>
            <a:chOff x="2922575" y="3259950"/>
            <a:chExt cx="5019950" cy="757850"/>
          </a:xfrm>
        </p:grpSpPr>
        <p:sp>
          <p:nvSpPr>
            <p:cNvPr id="666" name="Google Shape;666;p28"/>
            <p:cNvSpPr/>
            <p:nvPr/>
          </p:nvSpPr>
          <p:spPr>
            <a:xfrm flipV="1">
              <a:off x="3523550" y="3602851"/>
              <a:ext cx="478080" cy="36000"/>
            </a:xfrm>
            <a:custGeom>
              <a:avLst/>
              <a:gdLst/>
              <a:ahLst/>
              <a:cxnLst/>
              <a:rect l="l" t="t" r="r" b="b"/>
              <a:pathLst>
                <a:path w="29504" h="1" fill="none" extrusionOk="0">
                  <a:moveTo>
                    <a:pt x="0" y="1"/>
                  </a:moveTo>
                  <a:lnTo>
                    <a:pt x="29504" y="1"/>
                  </a:lnTo>
                </a:path>
              </a:pathLst>
            </a:custGeom>
            <a:noFill/>
            <a:ln w="33625" cap="rnd" cmpd="sng">
              <a:solidFill>
                <a:srgbClr val="EC3A3B"/>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8"/>
            <p:cNvSpPr/>
            <p:nvPr/>
          </p:nvSpPr>
          <p:spPr>
            <a:xfrm>
              <a:off x="2922575" y="3259950"/>
              <a:ext cx="656350" cy="757850"/>
            </a:xfrm>
            <a:custGeom>
              <a:avLst/>
              <a:gdLst/>
              <a:ahLst/>
              <a:cxnLst/>
              <a:rect l="l" t="t" r="r" b="b"/>
              <a:pathLst>
                <a:path w="26254" h="30314" extrusionOk="0">
                  <a:moveTo>
                    <a:pt x="13133" y="0"/>
                  </a:moveTo>
                  <a:lnTo>
                    <a:pt x="1" y="7573"/>
                  </a:lnTo>
                  <a:lnTo>
                    <a:pt x="1" y="22729"/>
                  </a:lnTo>
                  <a:lnTo>
                    <a:pt x="13133" y="30313"/>
                  </a:lnTo>
                  <a:lnTo>
                    <a:pt x="26254" y="22729"/>
                  </a:lnTo>
                  <a:lnTo>
                    <a:pt x="26254" y="7573"/>
                  </a:lnTo>
                  <a:lnTo>
                    <a:pt x="13133" y="0"/>
                  </a:lnTo>
                  <a:close/>
                </a:path>
              </a:pathLst>
            </a:custGeom>
            <a:solidFill>
              <a:srgbClr val="FFFFFF"/>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8"/>
            <p:cNvSpPr/>
            <p:nvPr/>
          </p:nvSpPr>
          <p:spPr>
            <a:xfrm>
              <a:off x="2984200" y="3330775"/>
              <a:ext cx="533425" cy="615875"/>
            </a:xfrm>
            <a:custGeom>
              <a:avLst/>
              <a:gdLst/>
              <a:ahLst/>
              <a:cxnLst/>
              <a:rect l="l" t="t" r="r" b="b"/>
              <a:pathLst>
                <a:path w="21337" h="24635" extrusionOk="0">
                  <a:moveTo>
                    <a:pt x="10668" y="1"/>
                  </a:moveTo>
                  <a:lnTo>
                    <a:pt x="0" y="6156"/>
                  </a:lnTo>
                  <a:lnTo>
                    <a:pt x="0" y="18479"/>
                  </a:lnTo>
                  <a:lnTo>
                    <a:pt x="10668" y="24635"/>
                  </a:lnTo>
                  <a:lnTo>
                    <a:pt x="21336" y="18479"/>
                  </a:lnTo>
                  <a:lnTo>
                    <a:pt x="21336" y="6156"/>
                  </a:lnTo>
                  <a:lnTo>
                    <a:pt x="10668" y="1"/>
                  </a:ln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8"/>
            <p:cNvSpPr/>
            <p:nvPr/>
          </p:nvSpPr>
          <p:spPr>
            <a:xfrm>
              <a:off x="3067550" y="3508475"/>
              <a:ext cx="366425" cy="260775"/>
            </a:xfrm>
            <a:custGeom>
              <a:avLst/>
              <a:gdLst/>
              <a:ahLst/>
              <a:cxnLst/>
              <a:rect l="l" t="t" r="r" b="b"/>
              <a:pathLst>
                <a:path w="14657" h="10431" extrusionOk="0">
                  <a:moveTo>
                    <a:pt x="13276" y="5144"/>
                  </a:moveTo>
                  <a:cubicBezTo>
                    <a:pt x="13025" y="5144"/>
                    <a:pt x="12775" y="5144"/>
                    <a:pt x="12537" y="5144"/>
                  </a:cubicBezTo>
                  <a:lnTo>
                    <a:pt x="8739" y="906"/>
                  </a:lnTo>
                  <a:cubicBezTo>
                    <a:pt x="8739" y="906"/>
                    <a:pt x="8739" y="906"/>
                    <a:pt x="8739" y="906"/>
                  </a:cubicBezTo>
                  <a:cubicBezTo>
                    <a:pt x="8775" y="822"/>
                    <a:pt x="8799" y="727"/>
                    <a:pt x="8799" y="632"/>
                  </a:cubicBezTo>
                  <a:cubicBezTo>
                    <a:pt x="8799" y="275"/>
                    <a:pt x="8525" y="1"/>
                    <a:pt x="8168" y="1"/>
                  </a:cubicBezTo>
                  <a:cubicBezTo>
                    <a:pt x="7822" y="1"/>
                    <a:pt x="7537" y="275"/>
                    <a:pt x="7537" y="632"/>
                  </a:cubicBezTo>
                  <a:cubicBezTo>
                    <a:pt x="7537" y="977"/>
                    <a:pt x="7822" y="1263"/>
                    <a:pt x="8168" y="1263"/>
                  </a:cubicBezTo>
                  <a:cubicBezTo>
                    <a:pt x="8227" y="1263"/>
                    <a:pt x="8275" y="1251"/>
                    <a:pt x="8323" y="1239"/>
                  </a:cubicBezTo>
                  <a:cubicBezTo>
                    <a:pt x="8334" y="1251"/>
                    <a:pt x="8334" y="1251"/>
                    <a:pt x="8334" y="1263"/>
                  </a:cubicBezTo>
                  <a:lnTo>
                    <a:pt x="11799" y="5144"/>
                  </a:lnTo>
                  <a:cubicBezTo>
                    <a:pt x="8823" y="5132"/>
                    <a:pt x="5846" y="5132"/>
                    <a:pt x="2858" y="5144"/>
                  </a:cubicBezTo>
                  <a:lnTo>
                    <a:pt x="6346" y="1239"/>
                  </a:lnTo>
                  <a:cubicBezTo>
                    <a:pt x="6394" y="1251"/>
                    <a:pt x="6441" y="1263"/>
                    <a:pt x="6489" y="1263"/>
                  </a:cubicBezTo>
                  <a:cubicBezTo>
                    <a:pt x="6846" y="1263"/>
                    <a:pt x="7120" y="977"/>
                    <a:pt x="7120" y="632"/>
                  </a:cubicBezTo>
                  <a:cubicBezTo>
                    <a:pt x="7120" y="275"/>
                    <a:pt x="6846" y="1"/>
                    <a:pt x="6489" y="1"/>
                  </a:cubicBezTo>
                  <a:cubicBezTo>
                    <a:pt x="6144" y="1"/>
                    <a:pt x="5858" y="275"/>
                    <a:pt x="5858" y="632"/>
                  </a:cubicBezTo>
                  <a:cubicBezTo>
                    <a:pt x="5858" y="727"/>
                    <a:pt x="5882" y="822"/>
                    <a:pt x="5929" y="906"/>
                  </a:cubicBezTo>
                  <a:lnTo>
                    <a:pt x="2131" y="5144"/>
                  </a:lnTo>
                  <a:cubicBezTo>
                    <a:pt x="1881" y="5144"/>
                    <a:pt x="1643" y="5144"/>
                    <a:pt x="1393" y="5144"/>
                  </a:cubicBezTo>
                  <a:cubicBezTo>
                    <a:pt x="0" y="5144"/>
                    <a:pt x="60" y="6656"/>
                    <a:pt x="1393" y="6656"/>
                  </a:cubicBezTo>
                  <a:lnTo>
                    <a:pt x="1607" y="6656"/>
                  </a:lnTo>
                  <a:lnTo>
                    <a:pt x="2048" y="9169"/>
                  </a:lnTo>
                  <a:cubicBezTo>
                    <a:pt x="2167" y="9883"/>
                    <a:pt x="2524" y="10431"/>
                    <a:pt x="3620" y="10431"/>
                  </a:cubicBezTo>
                  <a:lnTo>
                    <a:pt x="11037" y="10431"/>
                  </a:lnTo>
                  <a:cubicBezTo>
                    <a:pt x="12144" y="10431"/>
                    <a:pt x="12490" y="9883"/>
                    <a:pt x="12621" y="9169"/>
                  </a:cubicBezTo>
                  <a:lnTo>
                    <a:pt x="13049" y="6656"/>
                  </a:lnTo>
                  <a:lnTo>
                    <a:pt x="13276" y="6656"/>
                  </a:lnTo>
                  <a:cubicBezTo>
                    <a:pt x="14597" y="6645"/>
                    <a:pt x="14657" y="5144"/>
                    <a:pt x="13276" y="5144"/>
                  </a:cubicBezTo>
                  <a:close/>
                  <a:moveTo>
                    <a:pt x="3893" y="9478"/>
                  </a:moveTo>
                  <a:cubicBezTo>
                    <a:pt x="3643" y="9478"/>
                    <a:pt x="3405" y="9264"/>
                    <a:pt x="3370" y="9014"/>
                  </a:cubicBezTo>
                  <a:cubicBezTo>
                    <a:pt x="3322" y="8633"/>
                    <a:pt x="3274" y="8252"/>
                    <a:pt x="3215" y="7871"/>
                  </a:cubicBezTo>
                  <a:cubicBezTo>
                    <a:pt x="3167" y="7490"/>
                    <a:pt x="3108" y="7109"/>
                    <a:pt x="3060" y="6728"/>
                  </a:cubicBezTo>
                  <a:cubicBezTo>
                    <a:pt x="3060" y="6704"/>
                    <a:pt x="3060" y="6680"/>
                    <a:pt x="3060" y="6645"/>
                  </a:cubicBezTo>
                  <a:lnTo>
                    <a:pt x="4036" y="6645"/>
                  </a:lnTo>
                  <a:cubicBezTo>
                    <a:pt x="4048" y="6680"/>
                    <a:pt x="4048" y="6704"/>
                    <a:pt x="4048" y="6728"/>
                  </a:cubicBezTo>
                  <a:cubicBezTo>
                    <a:pt x="4096" y="7109"/>
                    <a:pt x="4132" y="7490"/>
                    <a:pt x="4179" y="7871"/>
                  </a:cubicBezTo>
                  <a:cubicBezTo>
                    <a:pt x="4215" y="8252"/>
                    <a:pt x="4251" y="8633"/>
                    <a:pt x="4298" y="9014"/>
                  </a:cubicBezTo>
                  <a:cubicBezTo>
                    <a:pt x="4322" y="9264"/>
                    <a:pt x="4143" y="9478"/>
                    <a:pt x="3893" y="9478"/>
                  </a:cubicBezTo>
                  <a:close/>
                  <a:moveTo>
                    <a:pt x="5608" y="9478"/>
                  </a:moveTo>
                  <a:cubicBezTo>
                    <a:pt x="5358" y="9478"/>
                    <a:pt x="5144" y="9264"/>
                    <a:pt x="5120" y="9014"/>
                  </a:cubicBezTo>
                  <a:cubicBezTo>
                    <a:pt x="5096" y="8633"/>
                    <a:pt x="5060" y="8252"/>
                    <a:pt x="5036" y="7871"/>
                  </a:cubicBezTo>
                  <a:cubicBezTo>
                    <a:pt x="5001" y="7490"/>
                    <a:pt x="4977" y="7109"/>
                    <a:pt x="4953" y="6728"/>
                  </a:cubicBezTo>
                  <a:cubicBezTo>
                    <a:pt x="4941" y="6704"/>
                    <a:pt x="4953" y="6680"/>
                    <a:pt x="4953" y="6645"/>
                  </a:cubicBezTo>
                  <a:lnTo>
                    <a:pt x="5929" y="6645"/>
                  </a:lnTo>
                  <a:cubicBezTo>
                    <a:pt x="5929" y="6680"/>
                    <a:pt x="5941" y="6704"/>
                    <a:pt x="5941" y="6728"/>
                  </a:cubicBezTo>
                  <a:cubicBezTo>
                    <a:pt x="5953" y="7109"/>
                    <a:pt x="5977" y="7490"/>
                    <a:pt x="5989" y="7871"/>
                  </a:cubicBezTo>
                  <a:cubicBezTo>
                    <a:pt x="6013" y="8252"/>
                    <a:pt x="6025" y="8633"/>
                    <a:pt x="6048" y="9014"/>
                  </a:cubicBezTo>
                  <a:cubicBezTo>
                    <a:pt x="6048" y="9264"/>
                    <a:pt x="5858" y="9478"/>
                    <a:pt x="5608" y="9478"/>
                  </a:cubicBezTo>
                  <a:close/>
                  <a:moveTo>
                    <a:pt x="7811" y="7871"/>
                  </a:moveTo>
                  <a:cubicBezTo>
                    <a:pt x="7799" y="8252"/>
                    <a:pt x="7799" y="8633"/>
                    <a:pt x="7787" y="9014"/>
                  </a:cubicBezTo>
                  <a:cubicBezTo>
                    <a:pt x="7787" y="9264"/>
                    <a:pt x="7584" y="9478"/>
                    <a:pt x="7334" y="9478"/>
                  </a:cubicBezTo>
                  <a:cubicBezTo>
                    <a:pt x="7084" y="9478"/>
                    <a:pt x="6870" y="9264"/>
                    <a:pt x="6870" y="9014"/>
                  </a:cubicBezTo>
                  <a:cubicBezTo>
                    <a:pt x="6870" y="8633"/>
                    <a:pt x="6858" y="8252"/>
                    <a:pt x="6858" y="7871"/>
                  </a:cubicBezTo>
                  <a:cubicBezTo>
                    <a:pt x="6846" y="7490"/>
                    <a:pt x="6846" y="7109"/>
                    <a:pt x="6834" y="6728"/>
                  </a:cubicBezTo>
                  <a:cubicBezTo>
                    <a:pt x="6834" y="6704"/>
                    <a:pt x="6834" y="6680"/>
                    <a:pt x="6846" y="6645"/>
                  </a:cubicBezTo>
                  <a:lnTo>
                    <a:pt x="7822" y="6645"/>
                  </a:lnTo>
                  <a:cubicBezTo>
                    <a:pt x="7822" y="6680"/>
                    <a:pt x="7822" y="6704"/>
                    <a:pt x="7822" y="6728"/>
                  </a:cubicBezTo>
                  <a:cubicBezTo>
                    <a:pt x="7822" y="7109"/>
                    <a:pt x="7811" y="7490"/>
                    <a:pt x="7811" y="7871"/>
                  </a:cubicBezTo>
                  <a:close/>
                  <a:moveTo>
                    <a:pt x="9632" y="7871"/>
                  </a:moveTo>
                  <a:cubicBezTo>
                    <a:pt x="9596" y="8252"/>
                    <a:pt x="9573" y="8633"/>
                    <a:pt x="9537" y="9014"/>
                  </a:cubicBezTo>
                  <a:cubicBezTo>
                    <a:pt x="9525" y="9264"/>
                    <a:pt x="9299" y="9478"/>
                    <a:pt x="9049" y="9478"/>
                  </a:cubicBezTo>
                  <a:cubicBezTo>
                    <a:pt x="8799" y="9478"/>
                    <a:pt x="8608" y="9264"/>
                    <a:pt x="8620" y="9014"/>
                  </a:cubicBezTo>
                  <a:cubicBezTo>
                    <a:pt x="8632" y="8633"/>
                    <a:pt x="8656" y="8252"/>
                    <a:pt x="8668" y="7871"/>
                  </a:cubicBezTo>
                  <a:cubicBezTo>
                    <a:pt x="8692" y="7490"/>
                    <a:pt x="8704" y="7109"/>
                    <a:pt x="8715" y="6728"/>
                  </a:cubicBezTo>
                  <a:cubicBezTo>
                    <a:pt x="8727" y="6704"/>
                    <a:pt x="8727" y="6680"/>
                    <a:pt x="8739" y="6645"/>
                  </a:cubicBezTo>
                  <a:lnTo>
                    <a:pt x="9716" y="6645"/>
                  </a:lnTo>
                  <a:cubicBezTo>
                    <a:pt x="9716" y="6680"/>
                    <a:pt x="9716" y="6704"/>
                    <a:pt x="9716" y="6728"/>
                  </a:cubicBezTo>
                  <a:cubicBezTo>
                    <a:pt x="9692" y="7109"/>
                    <a:pt x="9656" y="7490"/>
                    <a:pt x="9632" y="7871"/>
                  </a:cubicBezTo>
                  <a:close/>
                  <a:moveTo>
                    <a:pt x="11597" y="6728"/>
                  </a:moveTo>
                  <a:cubicBezTo>
                    <a:pt x="11549" y="7109"/>
                    <a:pt x="11501" y="7490"/>
                    <a:pt x="11442" y="7871"/>
                  </a:cubicBezTo>
                  <a:cubicBezTo>
                    <a:pt x="11394" y="8252"/>
                    <a:pt x="11335" y="8633"/>
                    <a:pt x="11287" y="9014"/>
                  </a:cubicBezTo>
                  <a:cubicBezTo>
                    <a:pt x="11251" y="9264"/>
                    <a:pt x="11025" y="9478"/>
                    <a:pt x="10775" y="9478"/>
                  </a:cubicBezTo>
                  <a:cubicBezTo>
                    <a:pt x="10525" y="9478"/>
                    <a:pt x="10347" y="9264"/>
                    <a:pt x="10370" y="9014"/>
                  </a:cubicBezTo>
                  <a:cubicBezTo>
                    <a:pt x="10406" y="8633"/>
                    <a:pt x="10454" y="8252"/>
                    <a:pt x="10489" y="7871"/>
                  </a:cubicBezTo>
                  <a:cubicBezTo>
                    <a:pt x="10525" y="7490"/>
                    <a:pt x="10573" y="7109"/>
                    <a:pt x="10609" y="6728"/>
                  </a:cubicBezTo>
                  <a:cubicBezTo>
                    <a:pt x="10609" y="6704"/>
                    <a:pt x="10620" y="6680"/>
                    <a:pt x="10620" y="6645"/>
                  </a:cubicBezTo>
                  <a:lnTo>
                    <a:pt x="11609" y="6645"/>
                  </a:lnTo>
                  <a:cubicBezTo>
                    <a:pt x="11609" y="6680"/>
                    <a:pt x="11609" y="6704"/>
                    <a:pt x="11597" y="67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8"/>
            <p:cNvSpPr/>
            <p:nvPr/>
          </p:nvSpPr>
          <p:spPr>
            <a:xfrm>
              <a:off x="3954715" y="3374250"/>
              <a:ext cx="515678" cy="40005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vi-VN" sz="3600" b="1" dirty="0">
                  <a:solidFill>
                    <a:srgbClr val="FFFFFF"/>
                  </a:solidFill>
                  <a:latin typeface="+mj-lt"/>
                  <a:ea typeface="Fira Sans Extra Condensed Medium"/>
                  <a:cs typeface="Fira Sans Extra Condensed Medium"/>
                  <a:sym typeface="Fira Sans Extra Condensed Medium"/>
                </a:rPr>
                <a:t>C</a:t>
              </a:r>
              <a:endParaRPr sz="3600" b="1">
                <a:solidFill>
                  <a:srgbClr val="FFFFFF"/>
                </a:solidFill>
                <a:latin typeface="+mj-lt"/>
              </a:endParaRPr>
            </a:p>
          </p:txBody>
        </p:sp>
        <p:sp>
          <p:nvSpPr>
            <p:cNvPr id="671" name="Google Shape;671;p28"/>
            <p:cNvSpPr txBox="1"/>
            <p:nvPr/>
          </p:nvSpPr>
          <p:spPr>
            <a:xfrm>
              <a:off x="4494038" y="3488555"/>
              <a:ext cx="3448487" cy="300300"/>
            </a:xfrm>
            <a:prstGeom prst="rect">
              <a:avLst/>
            </a:prstGeom>
            <a:noFill/>
            <a:ln>
              <a:noFill/>
            </a:ln>
          </p:spPr>
          <p:txBody>
            <a:bodyPr spcFirstLastPara="1" wrap="square" lIns="91425" tIns="91425" rIns="91425" bIns="91425" anchor="ctr" anchorCtr="0">
              <a:noAutofit/>
            </a:bodyPr>
            <a:lstStyle/>
            <a:p>
              <a:r>
                <a:rPr lang="vi-VN" sz="3200" dirty="0">
                  <a:latin typeface="Times New Roman" pitchFamily="18" charset="0"/>
                  <a:cs typeface="Times New Roman" pitchFamily="18" charset="0"/>
                </a:rPr>
                <a:t>Bóng đèn vừa phát sáng, vừa nóng lên.</a:t>
              </a:r>
            </a:p>
            <a:p>
              <a:pPr lvl="0"/>
              <a:r>
                <a:rPr lang="en-US" sz="2800" dirty="0">
                  <a:latin typeface="Times New Roman" pitchFamily="18" charset="0"/>
                  <a:cs typeface="Times New Roman" pitchFamily="18" charset="0"/>
                </a:rPr>
                <a:t> </a:t>
              </a:r>
              <a:endParaRPr sz="2800">
                <a:solidFill>
                  <a:srgbClr val="434343"/>
                </a:solidFill>
                <a:latin typeface="Times New Roman" pitchFamily="18" charset="0"/>
                <a:ea typeface="Roboto"/>
                <a:cs typeface="Times New Roman" pitchFamily="18" charset="0"/>
                <a:sym typeface="Roboto"/>
              </a:endParaRPr>
            </a:p>
          </p:txBody>
        </p:sp>
      </p:grpSp>
      <p:grpSp>
        <p:nvGrpSpPr>
          <p:cNvPr id="5" name="Google Shape;672;p28"/>
          <p:cNvGrpSpPr/>
          <p:nvPr/>
        </p:nvGrpSpPr>
        <p:grpSpPr>
          <a:xfrm>
            <a:off x="0" y="5181600"/>
            <a:ext cx="8915400" cy="1010067"/>
            <a:chOff x="2206725" y="3849300"/>
            <a:chExt cx="5735800" cy="757550"/>
          </a:xfrm>
        </p:grpSpPr>
        <p:sp>
          <p:nvSpPr>
            <p:cNvPr id="673" name="Google Shape;673;p28"/>
            <p:cNvSpPr/>
            <p:nvPr/>
          </p:nvSpPr>
          <p:spPr>
            <a:xfrm flipV="1">
              <a:off x="2820776" y="4192200"/>
              <a:ext cx="596255" cy="35725"/>
            </a:xfrm>
            <a:custGeom>
              <a:avLst/>
              <a:gdLst/>
              <a:ahLst/>
              <a:cxnLst/>
              <a:rect l="l" t="t" r="r" b="b"/>
              <a:pathLst>
                <a:path w="57615" h="1" fill="none" extrusionOk="0">
                  <a:moveTo>
                    <a:pt x="1" y="0"/>
                  </a:moveTo>
                  <a:lnTo>
                    <a:pt x="57615" y="0"/>
                  </a:lnTo>
                </a:path>
              </a:pathLst>
            </a:custGeom>
            <a:noFill/>
            <a:ln w="33625" cap="rnd" cmpd="sng">
              <a:solidFill>
                <a:srgbClr val="4949E7"/>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8"/>
            <p:cNvSpPr/>
            <p:nvPr/>
          </p:nvSpPr>
          <p:spPr>
            <a:xfrm>
              <a:off x="2206725" y="3849300"/>
              <a:ext cx="656350" cy="757550"/>
            </a:xfrm>
            <a:custGeom>
              <a:avLst/>
              <a:gdLst/>
              <a:ahLst/>
              <a:cxnLst/>
              <a:rect l="l" t="t" r="r" b="b"/>
              <a:pathLst>
                <a:path w="26254" h="30302" extrusionOk="0">
                  <a:moveTo>
                    <a:pt x="13133" y="0"/>
                  </a:moveTo>
                  <a:lnTo>
                    <a:pt x="0" y="7573"/>
                  </a:lnTo>
                  <a:lnTo>
                    <a:pt x="0" y="22729"/>
                  </a:lnTo>
                  <a:lnTo>
                    <a:pt x="13133" y="30302"/>
                  </a:lnTo>
                  <a:lnTo>
                    <a:pt x="26253" y="22729"/>
                  </a:lnTo>
                  <a:lnTo>
                    <a:pt x="26253" y="7573"/>
                  </a:lnTo>
                  <a:lnTo>
                    <a:pt x="13133"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8"/>
            <p:cNvSpPr/>
            <p:nvPr/>
          </p:nvSpPr>
          <p:spPr>
            <a:xfrm>
              <a:off x="2268325" y="3920150"/>
              <a:ext cx="533425" cy="615875"/>
            </a:xfrm>
            <a:custGeom>
              <a:avLst/>
              <a:gdLst/>
              <a:ahLst/>
              <a:cxnLst/>
              <a:rect l="l" t="t" r="r" b="b"/>
              <a:pathLst>
                <a:path w="21337" h="24635" extrusionOk="0">
                  <a:moveTo>
                    <a:pt x="10669" y="0"/>
                  </a:moveTo>
                  <a:lnTo>
                    <a:pt x="1" y="6156"/>
                  </a:lnTo>
                  <a:lnTo>
                    <a:pt x="1" y="18479"/>
                  </a:lnTo>
                  <a:lnTo>
                    <a:pt x="10669" y="24634"/>
                  </a:lnTo>
                  <a:lnTo>
                    <a:pt x="21337" y="18479"/>
                  </a:lnTo>
                  <a:lnTo>
                    <a:pt x="21337" y="6156"/>
                  </a:lnTo>
                  <a:lnTo>
                    <a:pt x="10669" y="0"/>
                  </a:ln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8"/>
            <p:cNvSpPr/>
            <p:nvPr/>
          </p:nvSpPr>
          <p:spPr>
            <a:xfrm>
              <a:off x="2384125" y="4044275"/>
              <a:ext cx="298875" cy="300200"/>
            </a:xfrm>
            <a:custGeom>
              <a:avLst/>
              <a:gdLst/>
              <a:ahLst/>
              <a:cxnLst/>
              <a:rect l="l" t="t" r="r" b="b"/>
              <a:pathLst>
                <a:path w="11955" h="12008" extrusionOk="0">
                  <a:moveTo>
                    <a:pt x="5080" y="0"/>
                  </a:moveTo>
                  <a:cubicBezTo>
                    <a:pt x="4833" y="0"/>
                    <a:pt x="4541" y="139"/>
                    <a:pt x="4298" y="452"/>
                  </a:cubicBezTo>
                  <a:cubicBezTo>
                    <a:pt x="4108" y="703"/>
                    <a:pt x="3929" y="1179"/>
                    <a:pt x="3894" y="1476"/>
                  </a:cubicBezTo>
                  <a:cubicBezTo>
                    <a:pt x="3786" y="2405"/>
                    <a:pt x="4382" y="2953"/>
                    <a:pt x="4608" y="3286"/>
                  </a:cubicBezTo>
                  <a:cubicBezTo>
                    <a:pt x="4763" y="3512"/>
                    <a:pt x="4846" y="3929"/>
                    <a:pt x="4691" y="4441"/>
                  </a:cubicBezTo>
                  <a:lnTo>
                    <a:pt x="1096" y="4441"/>
                  </a:lnTo>
                  <a:cubicBezTo>
                    <a:pt x="393" y="4441"/>
                    <a:pt x="0" y="4989"/>
                    <a:pt x="238" y="5656"/>
                  </a:cubicBezTo>
                  <a:lnTo>
                    <a:pt x="2072" y="10728"/>
                  </a:lnTo>
                  <a:cubicBezTo>
                    <a:pt x="2179" y="11013"/>
                    <a:pt x="2513" y="11251"/>
                    <a:pt x="2810" y="11251"/>
                  </a:cubicBezTo>
                  <a:lnTo>
                    <a:pt x="7132" y="11251"/>
                  </a:lnTo>
                  <a:cubicBezTo>
                    <a:pt x="7430" y="11251"/>
                    <a:pt x="7858" y="11430"/>
                    <a:pt x="8073" y="11644"/>
                  </a:cubicBezTo>
                  <a:lnTo>
                    <a:pt x="8275" y="11847"/>
                  </a:lnTo>
                  <a:cubicBezTo>
                    <a:pt x="8382" y="11954"/>
                    <a:pt x="8525" y="12007"/>
                    <a:pt x="8668" y="12007"/>
                  </a:cubicBezTo>
                  <a:cubicBezTo>
                    <a:pt x="8811" y="12007"/>
                    <a:pt x="8954" y="11954"/>
                    <a:pt x="9061" y="11847"/>
                  </a:cubicBezTo>
                  <a:lnTo>
                    <a:pt x="11728" y="9168"/>
                  </a:lnTo>
                  <a:cubicBezTo>
                    <a:pt x="11954" y="8954"/>
                    <a:pt x="11954" y="8596"/>
                    <a:pt x="11728" y="8382"/>
                  </a:cubicBezTo>
                  <a:lnTo>
                    <a:pt x="9371" y="6013"/>
                  </a:lnTo>
                  <a:cubicBezTo>
                    <a:pt x="9144" y="5798"/>
                    <a:pt x="8978" y="5620"/>
                    <a:pt x="8978" y="5608"/>
                  </a:cubicBezTo>
                  <a:cubicBezTo>
                    <a:pt x="8978" y="5608"/>
                    <a:pt x="8013" y="3810"/>
                    <a:pt x="6608" y="2893"/>
                  </a:cubicBezTo>
                  <a:cubicBezTo>
                    <a:pt x="5215" y="1965"/>
                    <a:pt x="5608" y="1298"/>
                    <a:pt x="5608" y="548"/>
                  </a:cubicBezTo>
                  <a:cubicBezTo>
                    <a:pt x="5608" y="203"/>
                    <a:pt x="5377" y="0"/>
                    <a:pt x="50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8"/>
            <p:cNvSpPr/>
            <p:nvPr/>
          </p:nvSpPr>
          <p:spPr>
            <a:xfrm>
              <a:off x="3417031" y="4020750"/>
              <a:ext cx="554555" cy="40005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vi-VN" sz="3600" b="1" dirty="0">
                  <a:solidFill>
                    <a:srgbClr val="FFFFFF"/>
                  </a:solidFill>
                  <a:latin typeface="+mj-lt"/>
                  <a:ea typeface="Fira Sans Extra Condensed Medium"/>
                  <a:cs typeface="Fira Sans Extra Condensed Medium"/>
                  <a:sym typeface="Fira Sans Extra Condensed Medium"/>
                </a:rPr>
                <a:t>D</a:t>
              </a:r>
              <a:endParaRPr sz="3600" b="1">
                <a:solidFill>
                  <a:srgbClr val="FFFFFF"/>
                </a:solidFill>
                <a:latin typeface="+mj-lt"/>
              </a:endParaRPr>
            </a:p>
          </p:txBody>
        </p:sp>
        <p:sp>
          <p:nvSpPr>
            <p:cNvPr id="678" name="Google Shape;678;p28"/>
            <p:cNvSpPr txBox="1"/>
            <p:nvPr/>
          </p:nvSpPr>
          <p:spPr>
            <a:xfrm>
              <a:off x="4258984" y="4077943"/>
              <a:ext cx="3683541" cy="300300"/>
            </a:xfrm>
            <a:prstGeom prst="rect">
              <a:avLst/>
            </a:prstGeom>
            <a:noFill/>
            <a:ln>
              <a:noFill/>
            </a:ln>
          </p:spPr>
          <p:txBody>
            <a:bodyPr spcFirstLastPara="1" wrap="square" lIns="91425" tIns="91425" rIns="91425" bIns="91425" anchor="ctr" anchorCtr="0">
              <a:noAutofit/>
            </a:bodyPr>
            <a:lstStyle/>
            <a:p>
              <a:r>
                <a:rPr lang="vi-VN" sz="3200" dirty="0">
                  <a:latin typeface="Times New Roman" pitchFamily="18" charset="0"/>
                  <a:cs typeface="Times New Roman" pitchFamily="18" charset="0"/>
                </a:rPr>
                <a:t>Bóng đèn phát sáng nhưng không nóng lên</a:t>
              </a:r>
            </a:p>
            <a:p>
              <a:pPr lvl="0"/>
              <a:endParaRPr sz="2800">
                <a:solidFill>
                  <a:srgbClr val="434343"/>
                </a:solidFill>
                <a:latin typeface="Times New Roman" pitchFamily="18" charset="0"/>
                <a:ea typeface="Roboto"/>
                <a:cs typeface="Times New Roman" pitchFamily="18" charset="0"/>
                <a:sym typeface="Roboto"/>
              </a:endParaRPr>
            </a:p>
          </p:txBody>
        </p:sp>
      </p:grpSp>
      <p:sp>
        <p:nvSpPr>
          <p:cNvPr id="40" name="Flowchart: Terminator 39"/>
          <p:cNvSpPr/>
          <p:nvPr/>
        </p:nvSpPr>
        <p:spPr>
          <a:xfrm>
            <a:off x="0" y="0"/>
            <a:ext cx="9144000" cy="1143000"/>
          </a:xfrm>
          <a:prstGeom prst="flowChartTerminator">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600" b="1" dirty="0" err="1">
                <a:solidFill>
                  <a:schemeClr val="tx1"/>
                </a:solidFill>
                <a:latin typeface="Times New Roman" pitchFamily="18" charset="0"/>
                <a:cs typeface="Times New Roman" pitchFamily="18" charset="0"/>
              </a:rPr>
              <a:t>Câu</a:t>
            </a:r>
            <a:r>
              <a:rPr lang="en-US" sz="3600" b="1" dirty="0">
                <a:solidFill>
                  <a:schemeClr val="tx1"/>
                </a:solidFill>
                <a:latin typeface="Times New Roman" pitchFamily="18" charset="0"/>
                <a:cs typeface="Times New Roman" pitchFamily="18" charset="0"/>
              </a:rPr>
              <a:t> </a:t>
            </a:r>
            <a:r>
              <a:rPr lang="vi-VN" sz="3600" b="1" dirty="0">
                <a:solidFill>
                  <a:schemeClr val="tx1"/>
                </a:solidFill>
                <a:latin typeface="Times New Roman" pitchFamily="18" charset="0"/>
                <a:cs typeface="Times New Roman" pitchFamily="18" charset="0"/>
              </a:rPr>
              <a:t>1</a:t>
            </a:r>
            <a:r>
              <a:rPr lang="en-US" sz="3600" b="1" dirty="0">
                <a:solidFill>
                  <a:schemeClr val="tx1"/>
                </a:solidFill>
                <a:latin typeface="Times New Roman" pitchFamily="18" charset="0"/>
                <a:cs typeface="Times New Roman" pitchFamily="18" charset="0"/>
              </a:rPr>
              <a:t>:</a:t>
            </a:r>
            <a:r>
              <a:rPr lang="vi-VN" sz="3200" b="1" dirty="0">
                <a:solidFill>
                  <a:schemeClr val="tx1"/>
                </a:solidFill>
                <a:latin typeface="Times New Roman" pitchFamily="18" charset="0"/>
                <a:cs typeface="Times New Roman" pitchFamily="18" charset="0"/>
              </a:rPr>
              <a:t>Khi có dòng điện chạy qua một bóng đèn dây tóc, phát biểu nào sau đây là đúng?</a:t>
            </a:r>
            <a:endParaRPr lang="en-US" sz="3200" b="1" dirty="0">
              <a:solidFill>
                <a:schemeClr val="tx1"/>
              </a:solidFill>
              <a:latin typeface="Times New Roman" pitchFamily="18" charset="0"/>
              <a:cs typeface="Times New Roman" pitchFamily="18" charset="0"/>
            </a:endParaRPr>
          </a:p>
        </p:txBody>
      </p:sp>
      <p:sp>
        <p:nvSpPr>
          <p:cNvPr id="34" name="Rectangle 33"/>
          <p:cNvSpPr/>
          <p:nvPr/>
        </p:nvSpPr>
        <p:spPr>
          <a:xfrm>
            <a:off x="3124200" y="3657600"/>
            <a:ext cx="5867400" cy="1077218"/>
          </a:xfrm>
          <a:prstGeom prst="rect">
            <a:avLst/>
          </a:prstGeom>
        </p:spPr>
        <p:txBody>
          <a:bodyPr wrap="square">
            <a:spAutoFit/>
          </a:bodyPr>
          <a:lstStyle/>
          <a:p>
            <a:r>
              <a:rPr lang="vi-VN" sz="3200" dirty="0">
                <a:solidFill>
                  <a:srgbClr val="FF0000"/>
                </a:solidFill>
                <a:latin typeface="Times New Roman" pitchFamily="18" charset="0"/>
                <a:cs typeface="Times New Roman" pitchFamily="18" charset="0"/>
              </a:rPr>
              <a:t>Bóng đèn vừa phát sáng, vừa nóng lên.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ppt_x"/>
                                          </p:val>
                                        </p:tav>
                                        <p:tav tm="100000">
                                          <p:val>
                                            <p:strVal val="#ppt_x"/>
                                          </p:val>
                                        </p:tav>
                                      </p:tavLst>
                                    </p:anim>
                                    <p:anim calcmode="lin" valueType="num">
                                      <p:cBhvr additive="base">
                                        <p:cTn id="13"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lide(fromBottom)">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4">
                                            <p:txEl>
                                              <p:pRg st="0" end="0"/>
                                            </p:txEl>
                                          </p:spTgt>
                                        </p:tgtEl>
                                        <p:attrNameLst>
                                          <p:attrName>style.visibility</p:attrName>
                                        </p:attrNameLst>
                                      </p:cBhvr>
                                      <p:to>
                                        <p:strVal val="visible"/>
                                      </p:to>
                                    </p:set>
                                    <p:animEffect transition="in" filter="blinds(horizontal)">
                                      <p:cBhvr>
                                        <p:cTn id="33"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95"/>
        <p:cNvGrpSpPr/>
        <p:nvPr/>
      </p:nvGrpSpPr>
      <p:grpSpPr>
        <a:xfrm>
          <a:off x="0" y="0"/>
          <a:ext cx="0" cy="0"/>
          <a:chOff x="0" y="0"/>
          <a:chExt cx="0" cy="0"/>
        </a:xfrm>
      </p:grpSpPr>
      <p:sp>
        <p:nvSpPr>
          <p:cNvPr id="1296" name="Google Shape;1296;p42"/>
          <p:cNvSpPr txBox="1">
            <a:spLocks noGrp="1"/>
          </p:cNvSpPr>
          <p:nvPr>
            <p:ph type="title"/>
          </p:nvPr>
        </p:nvSpPr>
        <p:spPr>
          <a:xfrm>
            <a:off x="0" y="0"/>
            <a:ext cx="8784000" cy="763600"/>
          </a:xfrm>
          <a:prstGeom prst="rect">
            <a:avLst/>
          </a:prstGeom>
        </p:spPr>
        <p:txBody>
          <a:bodyPr spcFirstLastPara="1" wrap="square" lIns="91425" tIns="91425" rIns="91425" bIns="91425" anchor="t" anchorCtr="0">
            <a:noAutofit/>
          </a:bodyPr>
          <a:lstStyle/>
          <a:p>
            <a:pPr lvl="0" algn="l">
              <a:spcBef>
                <a:spcPts val="0"/>
              </a:spcBef>
            </a:pPr>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2: </a:t>
            </a:r>
            <a:r>
              <a:rPr lang="en-US" sz="3200" dirty="0" err="1">
                <a:latin typeface="Times New Roman" pitchFamily="18" charset="0"/>
                <a:cs typeface="Times New Roman" pitchFamily="18" charset="0"/>
              </a:rPr>
              <a:t>Dòng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chạy</a:t>
            </a:r>
            <a:r>
              <a:rPr lang="en-US" sz="3200" dirty="0">
                <a:latin typeface="Times New Roman" pitchFamily="18" charset="0"/>
                <a:cs typeface="Times New Roman" pitchFamily="18" charset="0"/>
              </a:rPr>
              <a:t> qua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cụ</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dưới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chúng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thường</a:t>
            </a:r>
            <a:r>
              <a:rPr lang="en-US" sz="3200" dirty="0">
                <a:latin typeface="Times New Roman" pitchFamily="18" charset="0"/>
                <a:cs typeface="Times New Roman" pitchFamily="18" charset="0"/>
              </a:rPr>
              <a:t>?</a:t>
            </a:r>
            <a:endParaRPr sz="3200">
              <a:latin typeface="Times New Roman" pitchFamily="18" charset="0"/>
              <a:cs typeface="Times New Roman" pitchFamily="18" charset="0"/>
            </a:endParaRPr>
          </a:p>
        </p:txBody>
      </p:sp>
      <p:sp>
        <p:nvSpPr>
          <p:cNvPr id="1303" name="Google Shape;1303;p42"/>
          <p:cNvSpPr txBox="1"/>
          <p:nvPr/>
        </p:nvSpPr>
        <p:spPr>
          <a:xfrm>
            <a:off x="6539400" y="4360364"/>
            <a:ext cx="1920900" cy="5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s" sz="1700">
                <a:solidFill>
                  <a:schemeClr val="lt2"/>
                </a:solidFill>
                <a:latin typeface="Fira Sans Extra Condensed Medium"/>
                <a:ea typeface="Fira Sans Extra Condensed Medium"/>
                <a:cs typeface="Fira Sans Extra Condensed Medium"/>
                <a:sym typeface="Fira Sans Extra Condensed Medium"/>
              </a:rPr>
              <a:t>Mars</a:t>
            </a:r>
            <a:endParaRPr sz="1700">
              <a:solidFill>
                <a:schemeClr val="lt2"/>
              </a:solidFill>
              <a:latin typeface="Fira Sans Extra Condensed Medium"/>
              <a:ea typeface="Fira Sans Extra Condensed Medium"/>
              <a:cs typeface="Fira Sans Extra Condensed Medium"/>
              <a:sym typeface="Fira Sans Extra Condensed Medium"/>
            </a:endParaRPr>
          </a:p>
        </p:txBody>
      </p:sp>
      <p:sp>
        <p:nvSpPr>
          <p:cNvPr id="53" name="Rectangle 52"/>
          <p:cNvSpPr/>
          <p:nvPr/>
        </p:nvSpPr>
        <p:spPr>
          <a:xfrm>
            <a:off x="152400" y="2133600"/>
            <a:ext cx="28194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buClr>
                <a:srgbClr val="000000"/>
              </a:buClr>
              <a:buSzPts val="1100"/>
            </a:pPr>
            <a:r>
              <a:rPr lang="vi-VN" sz="3200" dirty="0">
                <a:latin typeface="Times New Roman" pitchFamily="18" charset="0"/>
                <a:cs typeface="Times New Roman" pitchFamily="18" charset="0"/>
              </a:rPr>
              <a:t>Máy bơm nước chạy điện</a:t>
            </a:r>
            <a:endParaRPr lang="vi-VN" sz="3200" dirty="0">
              <a:latin typeface="Times New Roman" pitchFamily="18" charset="0"/>
              <a:ea typeface="Fira Sans"/>
              <a:cs typeface="Times New Roman" pitchFamily="18" charset="0"/>
              <a:sym typeface="Fira Sans"/>
            </a:endParaRPr>
          </a:p>
        </p:txBody>
      </p:sp>
      <p:sp>
        <p:nvSpPr>
          <p:cNvPr id="54" name="Google Shape;1322;p42"/>
          <p:cNvSpPr/>
          <p:nvPr/>
        </p:nvSpPr>
        <p:spPr>
          <a:xfrm>
            <a:off x="2971800" y="1676400"/>
            <a:ext cx="1970005" cy="1787091"/>
          </a:xfrm>
          <a:custGeom>
            <a:avLst/>
            <a:gdLst/>
            <a:ahLst/>
            <a:cxnLst/>
            <a:rect l="l" t="t" r="r" b="b"/>
            <a:pathLst>
              <a:path w="26052" h="21864" extrusionOk="0">
                <a:moveTo>
                  <a:pt x="13051" y="1"/>
                </a:moveTo>
                <a:cubicBezTo>
                  <a:pt x="5849" y="1"/>
                  <a:pt x="0" y="5849"/>
                  <a:pt x="0" y="13051"/>
                </a:cubicBezTo>
                <a:cubicBezTo>
                  <a:pt x="0" y="16341"/>
                  <a:pt x="1235" y="19473"/>
                  <a:pt x="3458" y="21864"/>
                </a:cubicBezTo>
                <a:cubicBezTo>
                  <a:pt x="6175" y="19760"/>
                  <a:pt x="9553" y="18604"/>
                  <a:pt x="13051" y="18604"/>
                </a:cubicBezTo>
                <a:cubicBezTo>
                  <a:pt x="16508" y="18604"/>
                  <a:pt x="19877" y="19760"/>
                  <a:pt x="22594" y="21864"/>
                </a:cubicBezTo>
                <a:cubicBezTo>
                  <a:pt x="24817" y="19473"/>
                  <a:pt x="26052" y="16341"/>
                  <a:pt x="26052" y="13051"/>
                </a:cubicBezTo>
                <a:cubicBezTo>
                  <a:pt x="26052" y="9268"/>
                  <a:pt x="24412" y="5642"/>
                  <a:pt x="21527" y="3172"/>
                </a:cubicBezTo>
                <a:cubicBezTo>
                  <a:pt x="19186" y="1117"/>
                  <a:pt x="16133" y="1"/>
                  <a:pt x="13051" y="1"/>
                </a:cubicBezTo>
                <a:close/>
              </a:path>
            </a:pathLst>
          </a:custGeom>
          <a:solidFill>
            <a:srgbClr val="C84F5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solidFill>
                  <a:srgbClr val="FFFF00"/>
                </a:solidFill>
                <a:latin typeface="Times New Roman" pitchFamily="18" charset="0"/>
                <a:cs typeface="Times New Roman" pitchFamily="18" charset="0"/>
              </a:rPr>
              <a:t>A</a:t>
            </a:r>
            <a:endParaRPr sz="3600" b="1">
              <a:solidFill>
                <a:srgbClr val="FFFF00"/>
              </a:solidFill>
              <a:latin typeface="Times New Roman" pitchFamily="18" charset="0"/>
              <a:cs typeface="Times New Roman" pitchFamily="18" charset="0"/>
            </a:endParaRPr>
          </a:p>
        </p:txBody>
      </p:sp>
      <p:sp>
        <p:nvSpPr>
          <p:cNvPr id="55" name="Google Shape;1318;p42"/>
          <p:cNvSpPr/>
          <p:nvPr/>
        </p:nvSpPr>
        <p:spPr>
          <a:xfrm>
            <a:off x="4724400" y="1676400"/>
            <a:ext cx="1522571" cy="2130303"/>
          </a:xfrm>
          <a:custGeom>
            <a:avLst/>
            <a:gdLst/>
            <a:ahLst/>
            <a:cxnLst/>
            <a:rect l="l" t="t" r="r" b="b"/>
            <a:pathLst>
              <a:path w="20135" h="26063" extrusionOk="0">
                <a:moveTo>
                  <a:pt x="7124" y="1"/>
                </a:moveTo>
                <a:cubicBezTo>
                  <a:pt x="4526" y="1"/>
                  <a:pt x="2105" y="742"/>
                  <a:pt x="1" y="2105"/>
                </a:cubicBezTo>
                <a:cubicBezTo>
                  <a:pt x="2846" y="5020"/>
                  <a:pt x="4447" y="8932"/>
                  <a:pt x="4447" y="13051"/>
                </a:cubicBezTo>
                <a:cubicBezTo>
                  <a:pt x="4447" y="17122"/>
                  <a:pt x="2846" y="21034"/>
                  <a:pt x="1" y="23958"/>
                </a:cubicBezTo>
                <a:cubicBezTo>
                  <a:pt x="2105" y="25361"/>
                  <a:pt x="4526" y="26063"/>
                  <a:pt x="7124" y="26063"/>
                </a:cubicBezTo>
                <a:cubicBezTo>
                  <a:pt x="10206" y="26063"/>
                  <a:pt x="13259" y="24946"/>
                  <a:pt x="15600" y="22931"/>
                </a:cubicBezTo>
                <a:cubicBezTo>
                  <a:pt x="18485" y="20421"/>
                  <a:pt x="20135" y="16835"/>
                  <a:pt x="20135" y="13051"/>
                </a:cubicBezTo>
                <a:cubicBezTo>
                  <a:pt x="20135" y="5849"/>
                  <a:pt x="14286" y="1"/>
                  <a:pt x="7124" y="1"/>
                </a:cubicBezTo>
                <a:close/>
              </a:path>
            </a:pathLst>
          </a:custGeom>
          <a:solidFill>
            <a:srgbClr val="EEB1B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solidFill>
                  <a:srgbClr val="002060"/>
                </a:solidFill>
                <a:latin typeface="Times New Roman" pitchFamily="18" charset="0"/>
                <a:cs typeface="Times New Roman" pitchFamily="18" charset="0"/>
              </a:rPr>
              <a:t>B</a:t>
            </a:r>
            <a:endParaRPr sz="3600" b="1">
              <a:solidFill>
                <a:srgbClr val="002060"/>
              </a:solidFill>
              <a:latin typeface="Times New Roman" pitchFamily="18" charset="0"/>
              <a:cs typeface="Times New Roman" pitchFamily="18" charset="0"/>
            </a:endParaRPr>
          </a:p>
        </p:txBody>
      </p:sp>
      <p:sp>
        <p:nvSpPr>
          <p:cNvPr id="56" name="Rounded Rectangle 55"/>
          <p:cNvSpPr/>
          <p:nvPr/>
        </p:nvSpPr>
        <p:spPr>
          <a:xfrm>
            <a:off x="6172200" y="2057400"/>
            <a:ext cx="2743200"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tắc</a:t>
            </a:r>
            <a:endParaRPr lang="en-US" sz="3200" dirty="0">
              <a:latin typeface="Times New Roman" pitchFamily="18" charset="0"/>
              <a:cs typeface="Times New Roman" pitchFamily="18" charset="0"/>
            </a:endParaRPr>
          </a:p>
        </p:txBody>
      </p:sp>
      <p:sp>
        <p:nvSpPr>
          <p:cNvPr id="57" name="Google Shape;1316;p42"/>
          <p:cNvSpPr/>
          <p:nvPr/>
        </p:nvSpPr>
        <p:spPr>
          <a:xfrm>
            <a:off x="4267200" y="3581400"/>
            <a:ext cx="1970762" cy="1787091"/>
          </a:xfrm>
          <a:custGeom>
            <a:avLst/>
            <a:gdLst/>
            <a:ahLst/>
            <a:cxnLst/>
            <a:rect l="l" t="t" r="r" b="b"/>
            <a:pathLst>
              <a:path w="26062" h="21864" extrusionOk="0">
                <a:moveTo>
                  <a:pt x="3458" y="0"/>
                </a:moveTo>
                <a:cubicBezTo>
                  <a:pt x="1235" y="2430"/>
                  <a:pt x="0" y="5513"/>
                  <a:pt x="0" y="8852"/>
                </a:cubicBezTo>
                <a:cubicBezTo>
                  <a:pt x="0" y="12636"/>
                  <a:pt x="1650" y="16222"/>
                  <a:pt x="4525" y="18692"/>
                </a:cubicBezTo>
                <a:cubicBezTo>
                  <a:pt x="6876" y="20747"/>
                  <a:pt x="9919" y="21863"/>
                  <a:pt x="13051" y="21863"/>
                </a:cubicBezTo>
                <a:cubicBezTo>
                  <a:pt x="20213" y="21863"/>
                  <a:pt x="26062" y="16015"/>
                  <a:pt x="26062" y="8852"/>
                </a:cubicBezTo>
                <a:cubicBezTo>
                  <a:pt x="26062" y="5513"/>
                  <a:pt x="24866" y="2430"/>
                  <a:pt x="22604" y="0"/>
                </a:cubicBezTo>
                <a:cubicBezTo>
                  <a:pt x="19887" y="2104"/>
                  <a:pt x="16509" y="3250"/>
                  <a:pt x="13051" y="3250"/>
                </a:cubicBezTo>
                <a:cubicBezTo>
                  <a:pt x="9514" y="3250"/>
                  <a:pt x="6214" y="2144"/>
                  <a:pt x="3458" y="0"/>
                </a:cubicBezTo>
                <a:close/>
              </a:path>
            </a:pathLst>
          </a:custGeom>
          <a:solidFill>
            <a:srgbClr val="53BBB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latin typeface="Times New Roman" pitchFamily="18" charset="0"/>
                <a:cs typeface="Times New Roman" pitchFamily="18" charset="0"/>
              </a:rPr>
              <a:t>C</a:t>
            </a:r>
            <a:endParaRPr sz="3600" b="1">
              <a:latin typeface="Times New Roman" pitchFamily="18" charset="0"/>
              <a:cs typeface="Times New Roman" pitchFamily="18" charset="0"/>
            </a:endParaRPr>
          </a:p>
        </p:txBody>
      </p:sp>
      <p:sp>
        <p:nvSpPr>
          <p:cNvPr id="58" name="Rounded Rectangle 57"/>
          <p:cNvSpPr/>
          <p:nvPr/>
        </p:nvSpPr>
        <p:spPr>
          <a:xfrm>
            <a:off x="6096000" y="3962400"/>
            <a:ext cx="2819400" cy="990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err="1">
                <a:latin typeface="Times New Roman" pitchFamily="18" charset="0"/>
                <a:cs typeface="Times New Roman" pitchFamily="18" charset="0"/>
              </a:rPr>
              <a:t>Dây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dẫn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 ở </a:t>
            </a:r>
            <a:r>
              <a:rPr lang="en-US" sz="3200" dirty="0" err="1">
                <a:latin typeface="Times New Roman" pitchFamily="18" charset="0"/>
                <a:cs typeface="Times New Roman" pitchFamily="18" charset="0"/>
              </a:rPr>
              <a:t>gia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đình</a:t>
            </a:r>
            <a:r>
              <a:rPr lang="vi-VN" sz="320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59" name="Google Shape;1320;p42"/>
          <p:cNvSpPr/>
          <p:nvPr/>
        </p:nvSpPr>
        <p:spPr>
          <a:xfrm>
            <a:off x="2971800" y="3276600"/>
            <a:ext cx="1521816" cy="2130303"/>
          </a:xfrm>
          <a:custGeom>
            <a:avLst/>
            <a:gdLst/>
            <a:ahLst/>
            <a:cxnLst/>
            <a:rect l="l" t="t" r="r" b="b"/>
            <a:pathLst>
              <a:path w="20125" h="26063" extrusionOk="0">
                <a:moveTo>
                  <a:pt x="13051" y="0"/>
                </a:moveTo>
                <a:cubicBezTo>
                  <a:pt x="9919" y="0"/>
                  <a:pt x="6876" y="1117"/>
                  <a:pt x="4525" y="3172"/>
                </a:cubicBezTo>
                <a:cubicBezTo>
                  <a:pt x="1650" y="5642"/>
                  <a:pt x="0" y="9267"/>
                  <a:pt x="0" y="13051"/>
                </a:cubicBezTo>
                <a:cubicBezTo>
                  <a:pt x="0" y="20214"/>
                  <a:pt x="5849" y="26062"/>
                  <a:pt x="13051" y="26062"/>
                </a:cubicBezTo>
                <a:cubicBezTo>
                  <a:pt x="15600" y="26062"/>
                  <a:pt x="18030" y="25361"/>
                  <a:pt x="20124" y="23958"/>
                </a:cubicBezTo>
                <a:cubicBezTo>
                  <a:pt x="17289" y="21033"/>
                  <a:pt x="15679" y="17121"/>
                  <a:pt x="15679" y="13051"/>
                </a:cubicBezTo>
                <a:cubicBezTo>
                  <a:pt x="15679" y="8892"/>
                  <a:pt x="17249" y="5069"/>
                  <a:pt x="20124" y="2105"/>
                </a:cubicBezTo>
                <a:cubicBezTo>
                  <a:pt x="18030" y="741"/>
                  <a:pt x="15600" y="0"/>
                  <a:pt x="13051" y="0"/>
                </a:cubicBezTo>
                <a:close/>
              </a:path>
            </a:pathLst>
          </a:custGeom>
          <a:solidFill>
            <a:srgbClr val="6F262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solidFill>
                  <a:srgbClr val="FFFF00"/>
                </a:solidFill>
                <a:latin typeface="Times New Roman" pitchFamily="18" charset="0"/>
                <a:cs typeface="Times New Roman" pitchFamily="18" charset="0"/>
              </a:rPr>
              <a:t>D</a:t>
            </a:r>
            <a:endParaRPr sz="3600" b="1">
              <a:solidFill>
                <a:srgbClr val="FFFF00"/>
              </a:solidFill>
              <a:latin typeface="Times New Roman" pitchFamily="18" charset="0"/>
              <a:cs typeface="Times New Roman" pitchFamily="18" charset="0"/>
            </a:endParaRPr>
          </a:p>
        </p:txBody>
      </p:sp>
      <p:sp>
        <p:nvSpPr>
          <p:cNvPr id="60" name="Rounded Rectangle 59"/>
          <p:cNvSpPr/>
          <p:nvPr/>
        </p:nvSpPr>
        <p:spPr>
          <a:xfrm>
            <a:off x="228600" y="3886200"/>
            <a:ext cx="28194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err="1">
                <a:latin typeface="Times New Roman" pitchFamily="18" charset="0"/>
                <a:cs typeface="Times New Roman" pitchFamily="18" charset="0"/>
              </a:rPr>
              <a:t>Đèn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tivi</a:t>
            </a:r>
            <a:r>
              <a:rPr lang="en-US" sz="3200" i="1"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96"/>
                                        </p:tgtEl>
                                        <p:attrNameLst>
                                          <p:attrName>style.visibility</p:attrName>
                                        </p:attrNameLst>
                                      </p:cBhvr>
                                      <p:to>
                                        <p:strVal val="visible"/>
                                      </p:to>
                                    </p:set>
                                    <p:animEffect transition="in" filter="blinds(horizontal)">
                                      <p:cBhvr>
                                        <p:cTn id="7" dur="500"/>
                                        <p:tgtEl>
                                          <p:spTgt spid="1296"/>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additive="base">
                                        <p:cTn id="12" dur="5000" fill="hold"/>
                                        <p:tgtEl>
                                          <p:spTgt spid="54"/>
                                        </p:tgtEl>
                                        <p:attrNameLst>
                                          <p:attrName>ppt_x</p:attrName>
                                        </p:attrNameLst>
                                      </p:cBhvr>
                                      <p:tavLst>
                                        <p:tav tm="0">
                                          <p:val>
                                            <p:strVal val="#ppt_x"/>
                                          </p:val>
                                        </p:tav>
                                        <p:tav tm="100000">
                                          <p:val>
                                            <p:strVal val="#ppt_x"/>
                                          </p:val>
                                        </p:tav>
                                      </p:tavLst>
                                    </p:anim>
                                    <p:anim calcmode="lin" valueType="num">
                                      <p:cBhvr additive="base">
                                        <p:cTn id="13" dur="50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plus(in)">
                                      <p:cBhvr>
                                        <p:cTn id="18" dur="2000"/>
                                        <p:tgtEl>
                                          <p:spTgt spid="53"/>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edge">
                                      <p:cBhvr>
                                        <p:cTn id="23" dur="2000"/>
                                        <p:tgtEl>
                                          <p:spTgt spid="5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down)">
                                      <p:cBhvr>
                                        <p:cTn id="28" dur="500"/>
                                        <p:tgtEl>
                                          <p:spTgt spid="5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grpId="0" nodeType="click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barn(inHorizontal)">
                                      <p:cBhvr>
                                        <p:cTn id="33" dur="500"/>
                                        <p:tgtEl>
                                          <p:spTgt spid="57"/>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blinds(horizontal)">
                                      <p:cBhvr>
                                        <p:cTn id="38" dur="500"/>
                                        <p:tgtEl>
                                          <p:spTgt spid="58"/>
                                        </p:tgtEl>
                                      </p:cBhvr>
                                    </p:animEffect>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grpId="0" nodeType="click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wedge">
                                      <p:cBhvr>
                                        <p:cTn id="43" dur="2000"/>
                                        <p:tgtEl>
                                          <p:spTgt spid="59"/>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checkerboard(across)">
                                      <p:cBhvr>
                                        <p:cTn id="48" dur="500"/>
                                        <p:tgtEl>
                                          <p:spTgt spid="60"/>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mph" presetSubtype="0" fill="hold" grpId="1" nodeType="clickEffect">
                                  <p:stCondLst>
                                    <p:cond delay="0"/>
                                  </p:stCondLst>
                                  <p:childTnLst>
                                    <p:animEffect transition="out" filter="fade">
                                      <p:cBhvr>
                                        <p:cTn id="52" dur="500" tmFilter="0, 0; .2, .5; .8, .5; 1, 0"/>
                                        <p:tgtEl>
                                          <p:spTgt spid="60"/>
                                        </p:tgtEl>
                                      </p:cBhvr>
                                    </p:animEffect>
                                    <p:animScale>
                                      <p:cBhvr>
                                        <p:cTn id="53" dur="250" autoRev="1" fill="hold"/>
                                        <p:tgtEl>
                                          <p:spTgt spid="6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6" grpId="0"/>
      <p:bldP spid="53" grpId="0" animBg="1"/>
      <p:bldP spid="54" grpId="0" animBg="1"/>
      <p:bldP spid="55" grpId="0" animBg="1"/>
      <p:bldP spid="56" grpId="0" animBg="1"/>
      <p:bldP spid="57" grpId="0" animBg="1"/>
      <p:bldP spid="58" grpId="0" animBg="1"/>
      <p:bldP spid="59" grpId="0" animBg="1"/>
      <p:bldP spid="60" grpId="0" animBg="1"/>
      <p:bldP spid="6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23"/>
          <p:cNvSpPr txBox="1">
            <a:spLocks noGrp="1"/>
          </p:cNvSpPr>
          <p:nvPr>
            <p:ph type="title"/>
          </p:nvPr>
        </p:nvSpPr>
        <p:spPr>
          <a:xfrm>
            <a:off x="0" y="228600"/>
            <a:ext cx="8915400" cy="763600"/>
          </a:xfrm>
          <a:prstGeom prst="rect">
            <a:avLst/>
          </a:prstGeom>
        </p:spPr>
        <p:txBody>
          <a:bodyPr spcFirstLastPara="1" wrap="square" lIns="91425" tIns="91425" rIns="91425" bIns="91425" anchor="t" anchorCtr="0">
            <a:noAutofit/>
          </a:bodyPr>
          <a:lstStyle/>
          <a:p>
            <a:pPr lvl="0" algn="l">
              <a:spcBef>
                <a:spcPts val="0"/>
              </a:spcBef>
            </a:pPr>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3:Cầu </a:t>
            </a:r>
            <a:r>
              <a:rPr lang="en-US" sz="3600" b="1" dirty="0" err="1">
                <a:latin typeface="Times New Roman" pitchFamily="18" charset="0"/>
                <a:cs typeface="Times New Roman" pitchFamily="18" charset="0"/>
              </a:rPr>
              <a:t>chì</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hoạt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động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dựa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dụng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nào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dòng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điện</a:t>
            </a:r>
            <a:r>
              <a:rPr lang="en-US" sz="3600" b="1" dirty="0">
                <a:latin typeface="Times New Roman" pitchFamily="18" charset="0"/>
                <a:cs typeface="Times New Roman" pitchFamily="18" charset="0"/>
              </a:rPr>
              <a:t>?</a:t>
            </a:r>
            <a:r>
              <a:rPr lang="vi-VN" sz="3600" b="1" i="1" dirty="0">
                <a:latin typeface="Times New Roman" pitchFamily="18" charset="0"/>
                <a:cs typeface="Times New Roman" pitchFamily="18" charset="0"/>
              </a:rPr>
              <a:t> </a:t>
            </a:r>
            <a:endParaRPr sz="3600" b="1">
              <a:latin typeface="Times New Roman" pitchFamily="18" charset="0"/>
              <a:cs typeface="Times New Roman" pitchFamily="18" charset="0"/>
            </a:endParaRPr>
          </a:p>
        </p:txBody>
      </p:sp>
      <p:grpSp>
        <p:nvGrpSpPr>
          <p:cNvPr id="2" name="Google Shape;467;p23"/>
          <p:cNvGrpSpPr/>
          <p:nvPr/>
        </p:nvGrpSpPr>
        <p:grpSpPr>
          <a:xfrm>
            <a:off x="2971800" y="1676400"/>
            <a:ext cx="3246938" cy="4151624"/>
            <a:chOff x="2961075" y="1314450"/>
            <a:chExt cx="3171919" cy="3113719"/>
          </a:xfrm>
        </p:grpSpPr>
        <p:grpSp>
          <p:nvGrpSpPr>
            <p:cNvPr id="3" name="Google Shape;468;p23"/>
            <p:cNvGrpSpPr/>
            <p:nvPr/>
          </p:nvGrpSpPr>
          <p:grpSpPr>
            <a:xfrm>
              <a:off x="2961075" y="1314450"/>
              <a:ext cx="3171919" cy="3113719"/>
              <a:chOff x="2961075" y="1314450"/>
              <a:chExt cx="3171919" cy="3113719"/>
            </a:xfrm>
          </p:grpSpPr>
          <p:sp>
            <p:nvSpPr>
              <p:cNvPr id="469" name="Google Shape;469;p23"/>
              <p:cNvSpPr/>
              <p:nvPr/>
            </p:nvSpPr>
            <p:spPr>
              <a:xfrm>
                <a:off x="2961075" y="1994860"/>
                <a:ext cx="1613375" cy="1710609"/>
              </a:xfrm>
              <a:custGeom>
                <a:avLst/>
                <a:gdLst/>
                <a:ahLst/>
                <a:cxnLst/>
                <a:rect l="l" t="t" r="r" b="b"/>
                <a:pathLst>
                  <a:path w="7233" h="7669" extrusionOk="0">
                    <a:moveTo>
                      <a:pt x="3377" y="0"/>
                    </a:moveTo>
                    <a:lnTo>
                      <a:pt x="548" y="2830"/>
                    </a:lnTo>
                    <a:cubicBezTo>
                      <a:pt x="1" y="3377"/>
                      <a:pt x="1" y="4276"/>
                      <a:pt x="548" y="4823"/>
                    </a:cubicBezTo>
                    <a:lnTo>
                      <a:pt x="3377" y="7669"/>
                    </a:lnTo>
                    <a:lnTo>
                      <a:pt x="7232" y="3835"/>
                    </a:lnTo>
                    <a:lnTo>
                      <a:pt x="33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3"/>
              <p:cNvSpPr/>
              <p:nvPr/>
            </p:nvSpPr>
            <p:spPr>
              <a:xfrm>
                <a:off x="3657600" y="1314450"/>
                <a:ext cx="1715312" cy="1582798"/>
              </a:xfrm>
              <a:custGeom>
                <a:avLst/>
                <a:gdLst/>
                <a:ahLst/>
                <a:cxnLst/>
                <a:rect l="l" t="t" r="r" b="b"/>
                <a:pathLst>
                  <a:path w="7690" h="7096" extrusionOk="0">
                    <a:moveTo>
                      <a:pt x="3848" y="1"/>
                    </a:moveTo>
                    <a:cubicBezTo>
                      <a:pt x="3486" y="1"/>
                      <a:pt x="3124" y="137"/>
                      <a:pt x="2851" y="411"/>
                    </a:cubicBezTo>
                    <a:lnTo>
                      <a:pt x="0" y="3261"/>
                    </a:lnTo>
                    <a:lnTo>
                      <a:pt x="3855" y="7096"/>
                    </a:lnTo>
                    <a:lnTo>
                      <a:pt x="7690" y="3261"/>
                    </a:lnTo>
                    <a:lnTo>
                      <a:pt x="4844" y="411"/>
                    </a:lnTo>
                    <a:cubicBezTo>
                      <a:pt x="4571" y="137"/>
                      <a:pt x="4209" y="1"/>
                      <a:pt x="38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3"/>
              <p:cNvSpPr/>
              <p:nvPr/>
            </p:nvSpPr>
            <p:spPr>
              <a:xfrm>
                <a:off x="3714340" y="2850055"/>
                <a:ext cx="1715312" cy="1578114"/>
              </a:xfrm>
              <a:custGeom>
                <a:avLst/>
                <a:gdLst/>
                <a:ahLst/>
                <a:cxnLst/>
                <a:rect l="l" t="t" r="r" b="b"/>
                <a:pathLst>
                  <a:path w="7690" h="7075" extrusionOk="0">
                    <a:moveTo>
                      <a:pt x="3855" y="1"/>
                    </a:moveTo>
                    <a:lnTo>
                      <a:pt x="0" y="3835"/>
                    </a:lnTo>
                    <a:lnTo>
                      <a:pt x="2851" y="6664"/>
                    </a:lnTo>
                    <a:cubicBezTo>
                      <a:pt x="3124" y="6938"/>
                      <a:pt x="3486" y="7074"/>
                      <a:pt x="3848" y="7074"/>
                    </a:cubicBezTo>
                    <a:cubicBezTo>
                      <a:pt x="4209" y="7074"/>
                      <a:pt x="4571" y="6938"/>
                      <a:pt x="4844" y="6664"/>
                    </a:cubicBezTo>
                    <a:lnTo>
                      <a:pt x="7690" y="3835"/>
                    </a:lnTo>
                    <a:lnTo>
                      <a:pt x="38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3"/>
              <p:cNvSpPr/>
              <p:nvPr/>
            </p:nvSpPr>
            <p:spPr>
              <a:xfrm>
                <a:off x="4524303" y="2000250"/>
                <a:ext cx="1608691" cy="1710609"/>
              </a:xfrm>
              <a:custGeom>
                <a:avLst/>
                <a:gdLst/>
                <a:ahLst/>
                <a:cxnLst/>
                <a:rect l="l" t="t" r="r" b="b"/>
                <a:pathLst>
                  <a:path w="7212" h="7669" extrusionOk="0">
                    <a:moveTo>
                      <a:pt x="3835" y="0"/>
                    </a:moveTo>
                    <a:lnTo>
                      <a:pt x="0" y="3835"/>
                    </a:lnTo>
                    <a:lnTo>
                      <a:pt x="3835" y="7669"/>
                    </a:lnTo>
                    <a:lnTo>
                      <a:pt x="6664" y="4823"/>
                    </a:lnTo>
                    <a:cubicBezTo>
                      <a:pt x="7211" y="4276"/>
                      <a:pt x="7211" y="3377"/>
                      <a:pt x="6664" y="2830"/>
                    </a:cubicBezTo>
                    <a:lnTo>
                      <a:pt x="38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3"/>
              <p:cNvSpPr/>
              <p:nvPr/>
            </p:nvSpPr>
            <p:spPr>
              <a:xfrm>
                <a:off x="3709655" y="2001328"/>
                <a:ext cx="1725796" cy="1697449"/>
              </a:xfrm>
              <a:custGeom>
                <a:avLst/>
                <a:gdLst/>
                <a:ahLst/>
                <a:cxnLst/>
                <a:rect l="l" t="t" r="r" b="b"/>
                <a:pathLst>
                  <a:path w="7737" h="7610" extrusionOk="0">
                    <a:moveTo>
                      <a:pt x="3874" y="0"/>
                    </a:moveTo>
                    <a:cubicBezTo>
                      <a:pt x="3679" y="0"/>
                      <a:pt x="3482" y="71"/>
                      <a:pt x="3329" y="213"/>
                    </a:cubicBezTo>
                    <a:lnTo>
                      <a:pt x="284" y="3259"/>
                    </a:lnTo>
                    <a:cubicBezTo>
                      <a:pt x="0" y="3564"/>
                      <a:pt x="0" y="4047"/>
                      <a:pt x="284" y="4331"/>
                    </a:cubicBezTo>
                    <a:lnTo>
                      <a:pt x="3329" y="7377"/>
                    </a:lnTo>
                    <a:cubicBezTo>
                      <a:pt x="3482" y="7532"/>
                      <a:pt x="3679" y="7609"/>
                      <a:pt x="3874" y="7609"/>
                    </a:cubicBezTo>
                    <a:cubicBezTo>
                      <a:pt x="4068" y="7609"/>
                      <a:pt x="4260" y="7532"/>
                      <a:pt x="4402" y="7377"/>
                    </a:cubicBezTo>
                    <a:lnTo>
                      <a:pt x="7448" y="4331"/>
                    </a:lnTo>
                    <a:cubicBezTo>
                      <a:pt x="7737" y="4047"/>
                      <a:pt x="7737" y="3564"/>
                      <a:pt x="7448" y="3259"/>
                    </a:cubicBezTo>
                    <a:lnTo>
                      <a:pt x="4402" y="213"/>
                    </a:lnTo>
                    <a:cubicBezTo>
                      <a:pt x="4260" y="71"/>
                      <a:pt x="4068" y="0"/>
                      <a:pt x="38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6" name="Google Shape;516;p23"/>
            <p:cNvSpPr/>
            <p:nvPr/>
          </p:nvSpPr>
          <p:spPr>
            <a:xfrm>
              <a:off x="5311465" y="3752813"/>
              <a:ext cx="395712" cy="216760"/>
            </a:xfrm>
            <a:custGeom>
              <a:avLst/>
              <a:gdLst/>
              <a:ahLst/>
              <a:cxnLst/>
              <a:rect l="l" t="t" r="r" b="b"/>
              <a:pathLst>
                <a:path w="1884" h="1032" extrusionOk="0">
                  <a:moveTo>
                    <a:pt x="0" y="1"/>
                  </a:moveTo>
                  <a:lnTo>
                    <a:pt x="0" y="22"/>
                  </a:lnTo>
                  <a:lnTo>
                    <a:pt x="0" y="1011"/>
                  </a:lnTo>
                  <a:cubicBezTo>
                    <a:pt x="0" y="1011"/>
                    <a:pt x="21" y="1032"/>
                    <a:pt x="42" y="1032"/>
                  </a:cubicBezTo>
                  <a:lnTo>
                    <a:pt x="1862" y="1032"/>
                  </a:lnTo>
                  <a:cubicBezTo>
                    <a:pt x="1883" y="1032"/>
                    <a:pt x="1883" y="1011"/>
                    <a:pt x="1883" y="1011"/>
                  </a:cubicBezTo>
                  <a:lnTo>
                    <a:pt x="1883" y="22"/>
                  </a:lnTo>
                  <a:lnTo>
                    <a:pt x="1883" y="1"/>
                  </a:lnTo>
                  <a:lnTo>
                    <a:pt x="963" y="706"/>
                  </a:lnTo>
                  <a:lnTo>
                    <a:pt x="942" y="706"/>
                  </a:lnTo>
                  <a:lnTo>
                    <a:pt x="21"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FEFEF"/>
                </a:solidFill>
              </a:endParaRPr>
            </a:p>
          </p:txBody>
        </p:sp>
      </p:grpSp>
      <p:sp>
        <p:nvSpPr>
          <p:cNvPr id="70" name="Google Shape;476;p23"/>
          <p:cNvSpPr/>
          <p:nvPr/>
        </p:nvSpPr>
        <p:spPr>
          <a:xfrm>
            <a:off x="4800600" y="1905000"/>
            <a:ext cx="1227262" cy="1636629"/>
          </a:xfrm>
          <a:custGeom>
            <a:avLst/>
            <a:gdLst/>
            <a:ahLst/>
            <a:cxnLst/>
            <a:rect l="l" t="t" r="r" b="b"/>
            <a:pathLst>
              <a:path w="5502" h="5503" extrusionOk="0">
                <a:moveTo>
                  <a:pt x="2725" y="1"/>
                </a:moveTo>
                <a:cubicBezTo>
                  <a:pt x="1206" y="1"/>
                  <a:pt x="1" y="1286"/>
                  <a:pt x="1" y="2804"/>
                </a:cubicBezTo>
                <a:lnTo>
                  <a:pt x="1" y="5087"/>
                </a:lnTo>
                <a:cubicBezTo>
                  <a:pt x="1" y="5329"/>
                  <a:pt x="174" y="5503"/>
                  <a:pt x="395" y="5503"/>
                </a:cubicBezTo>
                <a:lnTo>
                  <a:pt x="2693" y="5503"/>
                </a:lnTo>
                <a:cubicBezTo>
                  <a:pt x="4229" y="5503"/>
                  <a:pt x="5502" y="4277"/>
                  <a:pt x="5502" y="2741"/>
                </a:cubicBezTo>
                <a:cubicBezTo>
                  <a:pt x="5476" y="1227"/>
                  <a:pt x="4271" y="1"/>
                  <a:pt x="2762" y="1"/>
                </a:cubicBezTo>
                <a:cubicBezTo>
                  <a:pt x="2750" y="1"/>
                  <a:pt x="2737" y="1"/>
                  <a:pt x="2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latin typeface="Times New Roman" pitchFamily="18" charset="0"/>
                <a:cs typeface="Times New Roman" pitchFamily="18" charset="0"/>
              </a:rPr>
              <a:t>B</a:t>
            </a:r>
            <a:endParaRPr sz="3600" b="1">
              <a:latin typeface="Times New Roman" pitchFamily="18" charset="0"/>
              <a:cs typeface="Times New Roman" pitchFamily="18" charset="0"/>
            </a:endParaRPr>
          </a:p>
        </p:txBody>
      </p:sp>
      <p:sp>
        <p:nvSpPr>
          <p:cNvPr id="71" name="Google Shape;474;p23"/>
          <p:cNvSpPr/>
          <p:nvPr/>
        </p:nvSpPr>
        <p:spPr>
          <a:xfrm>
            <a:off x="3048000" y="1828800"/>
            <a:ext cx="1231947" cy="1636629"/>
          </a:xfrm>
          <a:custGeom>
            <a:avLst/>
            <a:gdLst/>
            <a:ahLst/>
            <a:cxnLst/>
            <a:rect l="l" t="t" r="r" b="b"/>
            <a:pathLst>
              <a:path w="5523" h="5503" extrusionOk="0">
                <a:moveTo>
                  <a:pt x="2777" y="1"/>
                </a:moveTo>
                <a:cubicBezTo>
                  <a:pt x="2765" y="1"/>
                  <a:pt x="2753" y="1"/>
                  <a:pt x="2740" y="1"/>
                </a:cubicBezTo>
                <a:cubicBezTo>
                  <a:pt x="1252" y="1"/>
                  <a:pt x="21" y="1227"/>
                  <a:pt x="0" y="2741"/>
                </a:cubicBezTo>
                <a:cubicBezTo>
                  <a:pt x="0" y="4277"/>
                  <a:pt x="1273" y="5503"/>
                  <a:pt x="2803" y="5503"/>
                </a:cubicBezTo>
                <a:lnTo>
                  <a:pt x="5107" y="5503"/>
                </a:lnTo>
                <a:cubicBezTo>
                  <a:pt x="5328" y="5503"/>
                  <a:pt x="5523" y="5329"/>
                  <a:pt x="5523" y="5087"/>
                </a:cubicBezTo>
                <a:lnTo>
                  <a:pt x="5523" y="2804"/>
                </a:lnTo>
                <a:cubicBezTo>
                  <a:pt x="5523" y="1286"/>
                  <a:pt x="4296" y="1"/>
                  <a:pt x="2777" y="1"/>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solidFill>
                  <a:schemeClr val="tx1"/>
                </a:solidFill>
                <a:latin typeface="Times New Roman" pitchFamily="18" charset="0"/>
                <a:cs typeface="Times New Roman" pitchFamily="18" charset="0"/>
              </a:rPr>
              <a:t>A</a:t>
            </a:r>
            <a:endParaRPr sz="3600" b="1">
              <a:solidFill>
                <a:schemeClr val="tx1"/>
              </a:solidFill>
              <a:latin typeface="Times New Roman" pitchFamily="18" charset="0"/>
              <a:cs typeface="Times New Roman" pitchFamily="18" charset="0"/>
            </a:endParaRPr>
          </a:p>
        </p:txBody>
      </p:sp>
      <p:sp>
        <p:nvSpPr>
          <p:cNvPr id="72" name="Google Shape;475;p23"/>
          <p:cNvSpPr/>
          <p:nvPr/>
        </p:nvSpPr>
        <p:spPr>
          <a:xfrm>
            <a:off x="4876800" y="3733800"/>
            <a:ext cx="1227262" cy="1636629"/>
          </a:xfrm>
          <a:custGeom>
            <a:avLst/>
            <a:gdLst/>
            <a:ahLst/>
            <a:cxnLst/>
            <a:rect l="l" t="t" r="r" b="b"/>
            <a:pathLst>
              <a:path w="5502" h="5503" extrusionOk="0">
                <a:moveTo>
                  <a:pt x="395" y="1"/>
                </a:moveTo>
                <a:cubicBezTo>
                  <a:pt x="174" y="1"/>
                  <a:pt x="1" y="174"/>
                  <a:pt x="1" y="395"/>
                </a:cubicBezTo>
                <a:lnTo>
                  <a:pt x="1" y="2694"/>
                </a:lnTo>
                <a:cubicBezTo>
                  <a:pt x="1" y="4229"/>
                  <a:pt x="1226" y="5502"/>
                  <a:pt x="2762" y="5502"/>
                </a:cubicBezTo>
                <a:cubicBezTo>
                  <a:pt x="4271" y="5502"/>
                  <a:pt x="5476" y="4271"/>
                  <a:pt x="5502" y="2762"/>
                </a:cubicBezTo>
                <a:cubicBezTo>
                  <a:pt x="5502" y="1226"/>
                  <a:pt x="4229" y="1"/>
                  <a:pt x="2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latin typeface="Times New Roman" pitchFamily="18" charset="0"/>
                <a:cs typeface="Times New Roman" pitchFamily="18" charset="0"/>
              </a:rPr>
              <a:t>C</a:t>
            </a:r>
            <a:endParaRPr sz="3600" b="1">
              <a:latin typeface="Times New Roman" pitchFamily="18" charset="0"/>
              <a:cs typeface="Times New Roman" pitchFamily="18" charset="0"/>
            </a:endParaRPr>
          </a:p>
        </p:txBody>
      </p:sp>
      <p:sp>
        <p:nvSpPr>
          <p:cNvPr id="73" name="Google Shape;473;p23"/>
          <p:cNvSpPr/>
          <p:nvPr/>
        </p:nvSpPr>
        <p:spPr>
          <a:xfrm>
            <a:off x="3200400" y="3886200"/>
            <a:ext cx="1231947" cy="1636629"/>
          </a:xfrm>
          <a:custGeom>
            <a:avLst/>
            <a:gdLst/>
            <a:ahLst/>
            <a:cxnLst/>
            <a:rect l="l" t="t" r="r" b="b"/>
            <a:pathLst>
              <a:path w="5523" h="5503" extrusionOk="0">
                <a:moveTo>
                  <a:pt x="2803" y="1"/>
                </a:moveTo>
                <a:cubicBezTo>
                  <a:pt x="1273" y="1"/>
                  <a:pt x="0" y="1226"/>
                  <a:pt x="0" y="2762"/>
                </a:cubicBezTo>
                <a:cubicBezTo>
                  <a:pt x="21" y="4271"/>
                  <a:pt x="1252" y="5502"/>
                  <a:pt x="2740" y="5502"/>
                </a:cubicBezTo>
                <a:cubicBezTo>
                  <a:pt x="4276" y="5502"/>
                  <a:pt x="5523" y="4229"/>
                  <a:pt x="5523" y="2694"/>
                </a:cubicBezTo>
                <a:lnTo>
                  <a:pt x="5523" y="395"/>
                </a:lnTo>
                <a:cubicBezTo>
                  <a:pt x="5523" y="174"/>
                  <a:pt x="5328" y="1"/>
                  <a:pt x="5107" y="1"/>
                </a:cubicBezTo>
                <a:close/>
              </a:path>
            </a:pathLst>
          </a:custGeom>
          <a:solidFill>
            <a:srgbClr val="53BBB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latin typeface="Times New Roman" pitchFamily="18" charset="0"/>
                <a:cs typeface="Times New Roman" pitchFamily="18" charset="0"/>
              </a:rPr>
              <a:t>D</a:t>
            </a:r>
            <a:endParaRPr sz="3600" b="1">
              <a:latin typeface="Times New Roman" pitchFamily="18" charset="0"/>
              <a:cs typeface="Times New Roman" pitchFamily="18" charset="0"/>
            </a:endParaRPr>
          </a:p>
        </p:txBody>
      </p:sp>
      <p:sp>
        <p:nvSpPr>
          <p:cNvPr id="74" name="Flowchart: Alternate Process 73"/>
          <p:cNvSpPr/>
          <p:nvPr/>
        </p:nvSpPr>
        <p:spPr>
          <a:xfrm>
            <a:off x="0" y="2057400"/>
            <a:ext cx="3124200" cy="990600"/>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dirty="0" err="1">
                <a:latin typeface="Times New Roman" pitchFamily="18" charset="0"/>
                <a:cs typeface="Times New Roman" pitchFamily="18" charset="0"/>
              </a:rPr>
              <a:t>Tác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dụng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nhiệt</a:t>
            </a:r>
            <a:endParaRPr lang="en-US" sz="3600" dirty="0">
              <a:latin typeface="Times New Roman" pitchFamily="18" charset="0"/>
              <a:cs typeface="Times New Roman" pitchFamily="18" charset="0"/>
            </a:endParaRPr>
          </a:p>
        </p:txBody>
      </p:sp>
      <p:sp>
        <p:nvSpPr>
          <p:cNvPr id="75" name="Flowchart: Alternate Process 74"/>
          <p:cNvSpPr/>
          <p:nvPr/>
        </p:nvSpPr>
        <p:spPr>
          <a:xfrm>
            <a:off x="5867400" y="2209800"/>
            <a:ext cx="3124200" cy="990600"/>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solidFill>
                  <a:schemeClr val="tx1"/>
                </a:solidFill>
                <a:latin typeface="Times New Roman" pitchFamily="18" charset="0"/>
                <a:cs typeface="Times New Roman" pitchFamily="18" charset="0"/>
              </a:rPr>
              <a:t>Tác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dụng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phát</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sáng</a:t>
            </a:r>
            <a:endParaRPr lang="en-US" sz="3600" dirty="0">
              <a:solidFill>
                <a:schemeClr val="tx1"/>
              </a:solidFill>
              <a:latin typeface="Times New Roman" pitchFamily="18" charset="0"/>
              <a:cs typeface="Times New Roman" pitchFamily="18" charset="0"/>
            </a:endParaRPr>
          </a:p>
        </p:txBody>
      </p:sp>
      <p:sp>
        <p:nvSpPr>
          <p:cNvPr id="76" name="Flowchart: Alternate Process 75"/>
          <p:cNvSpPr/>
          <p:nvPr/>
        </p:nvSpPr>
        <p:spPr>
          <a:xfrm>
            <a:off x="6019800" y="4267200"/>
            <a:ext cx="3124200" cy="990600"/>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err="1">
                <a:solidFill>
                  <a:schemeClr val="tx1"/>
                </a:solidFill>
                <a:latin typeface="Times New Roman" pitchFamily="18" charset="0"/>
                <a:cs typeface="Times New Roman" pitchFamily="18" charset="0"/>
              </a:rPr>
              <a:t>Tác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dụng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hóa</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học</a:t>
            </a:r>
            <a:endParaRPr lang="en-US" sz="3600" dirty="0">
              <a:solidFill>
                <a:schemeClr val="tx1"/>
              </a:solidFill>
              <a:latin typeface="Times New Roman" pitchFamily="18" charset="0"/>
              <a:cs typeface="Times New Roman" pitchFamily="18" charset="0"/>
            </a:endParaRPr>
          </a:p>
        </p:txBody>
      </p:sp>
      <p:sp>
        <p:nvSpPr>
          <p:cNvPr id="77" name="Flowchart: Alternate Process 76"/>
          <p:cNvSpPr/>
          <p:nvPr/>
        </p:nvSpPr>
        <p:spPr>
          <a:xfrm>
            <a:off x="152400" y="4343400"/>
            <a:ext cx="3124200" cy="990600"/>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dirty="0" err="1">
                <a:solidFill>
                  <a:schemeClr val="tx1"/>
                </a:solidFill>
                <a:latin typeface="Times New Roman" pitchFamily="18" charset="0"/>
                <a:cs typeface="Times New Roman" pitchFamily="18" charset="0"/>
              </a:rPr>
              <a:t>Một</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tác</a:t>
            </a:r>
            <a:r>
              <a:rPr lang="vi-VN" sz="3600" dirty="0">
                <a:solidFill>
                  <a:schemeClr val="tx1"/>
                </a:solidFill>
                <a:latin typeface="Times New Roman" pitchFamily="18" charset="0"/>
                <a:cs typeface="Times New Roman" pitchFamily="18" charset="0"/>
              </a:rPr>
              <a:t> dụng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sinh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lí</a:t>
            </a:r>
            <a:r>
              <a:rPr lang="vi-VN" sz="3600" i="1" dirty="0">
                <a:solidFill>
                  <a:schemeClr val="tx1"/>
                </a:solidFill>
                <a:latin typeface="Times New Roman" pitchFamily="18" charset="0"/>
                <a:cs typeface="Times New Roman" pitchFamily="18" charset="0"/>
              </a:rPr>
              <a:t> </a:t>
            </a:r>
            <a:endParaRPr lang="en-US" sz="36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4"/>
                                        </p:tgtEl>
                                        <p:attrNameLst>
                                          <p:attrName>style.visibility</p:attrName>
                                        </p:attrNameLst>
                                      </p:cBhvr>
                                      <p:to>
                                        <p:strVal val="visible"/>
                                      </p:to>
                                    </p:set>
                                    <p:animEffect transition="in" filter="blinds(horizontal)">
                                      <p:cBhvr>
                                        <p:cTn id="7" dur="500"/>
                                        <p:tgtEl>
                                          <p:spTgt spid="45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dissolv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edge">
                                      <p:cBhvr>
                                        <p:cTn id="22" dur="2000"/>
                                        <p:tgtEl>
                                          <p:spTgt spid="74"/>
                                        </p:tgtEl>
                                      </p:cBhvr>
                                    </p:animEffect>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grpId="0" nodeType="clickEffect">
                                  <p:stCondLst>
                                    <p:cond delay="0"/>
                                  </p:stCondLst>
                                  <p:childTnLst>
                                    <p:set>
                                      <p:cBhvr>
                                        <p:cTn id="26" dur="1" fill="hold">
                                          <p:stCondLst>
                                            <p:cond delay="0"/>
                                          </p:stCondLst>
                                        </p:cTn>
                                        <p:tgtEl>
                                          <p:spTgt spid="70"/>
                                        </p:tgtEl>
                                        <p:attrNameLst>
                                          <p:attrName>style.visibility</p:attrName>
                                        </p:attrNameLst>
                                      </p:cBhvr>
                                      <p:to>
                                        <p:strVal val="visible"/>
                                      </p:to>
                                    </p:set>
                                    <p:anim calcmode="lin" valueType="num">
                                      <p:cBhvr additive="base">
                                        <p:cTn id="27" dur="5000" fill="hold"/>
                                        <p:tgtEl>
                                          <p:spTgt spid="70"/>
                                        </p:tgtEl>
                                        <p:attrNameLst>
                                          <p:attrName>ppt_x</p:attrName>
                                        </p:attrNameLst>
                                      </p:cBhvr>
                                      <p:tavLst>
                                        <p:tav tm="0">
                                          <p:val>
                                            <p:strVal val="#ppt_x"/>
                                          </p:val>
                                        </p:tav>
                                        <p:tav tm="100000">
                                          <p:val>
                                            <p:strVal val="#ppt_x"/>
                                          </p:val>
                                        </p:tav>
                                      </p:tavLst>
                                    </p:anim>
                                    <p:anim calcmode="lin" valueType="num">
                                      <p:cBhvr additive="base">
                                        <p:cTn id="28" dur="50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3" presetClass="entr" presetSubtype="16" fill="hold" grpId="0" nodeType="clickEffect">
                                  <p:stCondLst>
                                    <p:cond delay="0"/>
                                  </p:stCondLst>
                                  <p:childTnLst>
                                    <p:set>
                                      <p:cBhvr>
                                        <p:cTn id="32" dur="1" fill="hold">
                                          <p:stCondLst>
                                            <p:cond delay="0"/>
                                          </p:stCondLst>
                                        </p:cTn>
                                        <p:tgtEl>
                                          <p:spTgt spid="75"/>
                                        </p:tgtEl>
                                        <p:attrNameLst>
                                          <p:attrName>style.visibility</p:attrName>
                                        </p:attrNameLst>
                                      </p:cBhvr>
                                      <p:to>
                                        <p:strVal val="visible"/>
                                      </p:to>
                                    </p:set>
                                    <p:animEffect transition="in" filter="plus(in)">
                                      <p:cBhvr>
                                        <p:cTn id="33" dur="2000"/>
                                        <p:tgtEl>
                                          <p:spTgt spid="75"/>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grpId="0" nodeType="clickEffect">
                                  <p:stCondLst>
                                    <p:cond delay="0"/>
                                  </p:stCondLst>
                                  <p:childTnLst>
                                    <p:set>
                                      <p:cBhvr>
                                        <p:cTn id="37" dur="1" fill="hold">
                                          <p:stCondLst>
                                            <p:cond delay="0"/>
                                          </p:stCondLst>
                                        </p:cTn>
                                        <p:tgtEl>
                                          <p:spTgt spid="72"/>
                                        </p:tgtEl>
                                        <p:attrNameLst>
                                          <p:attrName>style.visibility</p:attrName>
                                        </p:attrNameLst>
                                      </p:cBhvr>
                                      <p:to>
                                        <p:strVal val="visible"/>
                                      </p:to>
                                    </p:set>
                                    <p:animEffect transition="in" filter="wheel(4)">
                                      <p:cBhvr>
                                        <p:cTn id="38" dur="2000"/>
                                        <p:tgtEl>
                                          <p:spTgt spid="72"/>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blinds(horizontal)">
                                      <p:cBhvr>
                                        <p:cTn id="43" dur="500"/>
                                        <p:tgtEl>
                                          <p:spTgt spid="7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wipe(down)">
                                      <p:cBhvr>
                                        <p:cTn id="48" dur="500"/>
                                        <p:tgtEl>
                                          <p:spTgt spid="73"/>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4" fill="hold" grpId="0" nodeType="click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wheel(4)">
                                      <p:cBhvr>
                                        <p:cTn id="53" dur="2000"/>
                                        <p:tgtEl>
                                          <p:spTgt spid="77"/>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mph" presetSubtype="0" fill="hold" grpId="1" nodeType="clickEffect">
                                  <p:stCondLst>
                                    <p:cond delay="0"/>
                                  </p:stCondLst>
                                  <p:childTnLst>
                                    <p:animScale>
                                      <p:cBhvr>
                                        <p:cTn id="57" dur="2000" fill="hold"/>
                                        <p:tgtEl>
                                          <p:spTgt spid="71"/>
                                        </p:tgtEl>
                                      </p:cBhvr>
                                      <p:by x="150000" y="150000"/>
                                    </p:animScale>
                                  </p:childTnLst>
                                </p:cTn>
                              </p:par>
                            </p:childTnLst>
                          </p:cTn>
                        </p:par>
                      </p:childTnLst>
                    </p:cTn>
                  </p:par>
                  <p:par>
                    <p:cTn id="58" fill="hold">
                      <p:stCondLst>
                        <p:cond delay="indefinite"/>
                      </p:stCondLst>
                      <p:childTnLst>
                        <p:par>
                          <p:cTn id="59" fill="hold">
                            <p:stCondLst>
                              <p:cond delay="0"/>
                            </p:stCondLst>
                            <p:childTnLst>
                              <p:par>
                                <p:cTn id="60" presetID="6" presetClass="emph" presetSubtype="0" fill="hold" grpId="1" nodeType="clickEffect">
                                  <p:stCondLst>
                                    <p:cond delay="0"/>
                                  </p:stCondLst>
                                  <p:childTnLst>
                                    <p:animScale>
                                      <p:cBhvr>
                                        <p:cTn id="61" dur="2000" fill="hold"/>
                                        <p:tgtEl>
                                          <p:spTgt spid="7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 grpId="0"/>
      <p:bldP spid="70" grpId="0" animBg="1"/>
      <p:bldP spid="71" grpId="0" animBg="1"/>
      <p:bldP spid="71" grpId="1" animBg="1"/>
      <p:bldP spid="72" grpId="0" animBg="1"/>
      <p:bldP spid="73" grpId="0" animBg="1"/>
      <p:bldP spid="74" grpId="0" animBg="1"/>
      <p:bldP spid="74" grpId="1" animBg="1"/>
      <p:bldP spid="75" grpId="0" animBg="1"/>
      <p:bldP spid="76" grpId="0" animBg="1"/>
      <p:bldP spid="7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ình nền Powerpoint đơn giản, đẹp (7)"/>
          <p:cNvPicPr>
            <a:picLocks noChangeAspect="1" noChangeArrowheads="1"/>
          </p:cNvPicPr>
          <p:nvPr/>
        </p:nvPicPr>
        <p:blipFill>
          <a:blip r:embed="rId2"/>
          <a:srcRect/>
          <a:stretch>
            <a:fillRect/>
          </a:stretch>
        </p:blipFill>
        <p:spPr bwMode="auto">
          <a:xfrm>
            <a:off x="0" y="1"/>
            <a:ext cx="9144000" cy="6857999"/>
          </a:xfrm>
          <a:prstGeom prst="rect">
            <a:avLst/>
          </a:prstGeom>
          <a:noFill/>
        </p:spPr>
      </p:pic>
      <p:pic>
        <p:nvPicPr>
          <p:cNvPr id="4" name="Picture 3">
            <a:extLst>
              <a:ext uri="{FF2B5EF4-FFF2-40B4-BE49-F238E27FC236}">
                <a16:creationId xmlns:a16="http://schemas.microsoft.com/office/drawing/2014/main" id="{7B5668F4-76B5-4B82-ADAF-0BB3A8C765E1}"/>
              </a:ext>
            </a:extLst>
          </p:cNvPr>
          <p:cNvPicPr>
            <a:picLocks noChangeAspect="1"/>
          </p:cNvPicPr>
          <p:nvPr/>
        </p:nvPicPr>
        <p:blipFill>
          <a:blip r:embed="rId3" cstate="print"/>
          <a:stretch>
            <a:fillRect/>
          </a:stretch>
        </p:blipFill>
        <p:spPr>
          <a:xfrm>
            <a:off x="-304800" y="2819400"/>
            <a:ext cx="3810000" cy="3810000"/>
          </a:xfrm>
          <a:prstGeom prst="rect">
            <a:avLst/>
          </a:prstGeom>
        </p:spPr>
      </p:pic>
      <p:grpSp>
        <p:nvGrpSpPr>
          <p:cNvPr id="2" name="Group 4">
            <a:extLst>
              <a:ext uri="{FF2B5EF4-FFF2-40B4-BE49-F238E27FC236}">
                <a16:creationId xmlns:a16="http://schemas.microsoft.com/office/drawing/2014/main" id="{6C3229B2-12E8-4329-BDD8-1B0A0D667E1B}"/>
              </a:ext>
            </a:extLst>
          </p:cNvPr>
          <p:cNvGrpSpPr/>
          <p:nvPr/>
        </p:nvGrpSpPr>
        <p:grpSpPr>
          <a:xfrm>
            <a:off x="228601" y="380986"/>
            <a:ext cx="8177522" cy="3582947"/>
            <a:chOff x="363649" y="182982"/>
            <a:chExt cx="7110715" cy="2932203"/>
          </a:xfrm>
        </p:grpSpPr>
        <p:grpSp>
          <p:nvGrpSpPr>
            <p:cNvPr id="3" name="Google Shape;447;p35">
              <a:extLst>
                <a:ext uri="{FF2B5EF4-FFF2-40B4-BE49-F238E27FC236}">
                  <a16:creationId xmlns:a16="http://schemas.microsoft.com/office/drawing/2014/main" id="{526D82A2-AF3C-4058-86E9-B24497DFFCDE}"/>
                </a:ext>
              </a:extLst>
            </p:cNvPr>
            <p:cNvGrpSpPr/>
            <p:nvPr/>
          </p:nvGrpSpPr>
          <p:grpSpPr>
            <a:xfrm rot="20788733">
              <a:off x="363649" y="182982"/>
              <a:ext cx="7110715" cy="2932203"/>
              <a:chOff x="2991025" y="3977000"/>
              <a:chExt cx="1097075" cy="1027925"/>
            </a:xfrm>
          </p:grpSpPr>
          <p:sp>
            <p:nvSpPr>
              <p:cNvPr id="8" name="Google Shape;448;p35">
                <a:extLst>
                  <a:ext uri="{FF2B5EF4-FFF2-40B4-BE49-F238E27FC236}">
                    <a16:creationId xmlns:a16="http://schemas.microsoft.com/office/drawing/2014/main" id="{0372E9AA-B8B3-4550-A339-7921BFABBB7E}"/>
                  </a:ext>
                </a:extLst>
              </p:cNvPr>
              <p:cNvSpPr/>
              <p:nvPr/>
            </p:nvSpPr>
            <p:spPr>
              <a:xfrm>
                <a:off x="3671200" y="4884775"/>
                <a:ext cx="107750" cy="84725"/>
              </a:xfrm>
              <a:custGeom>
                <a:avLst/>
                <a:gdLst/>
                <a:ahLst/>
                <a:cxnLst/>
                <a:rect l="l" t="t" r="r" b="b"/>
                <a:pathLst>
                  <a:path w="4310" h="3389" extrusionOk="0">
                    <a:moveTo>
                      <a:pt x="4310" y="1"/>
                    </a:moveTo>
                    <a:lnTo>
                      <a:pt x="1242" y="1787"/>
                    </a:lnTo>
                    <a:cubicBezTo>
                      <a:pt x="1213" y="1854"/>
                      <a:pt x="1184" y="1922"/>
                      <a:pt x="1155" y="1990"/>
                    </a:cubicBezTo>
                    <a:lnTo>
                      <a:pt x="1097" y="2126"/>
                    </a:lnTo>
                    <a:lnTo>
                      <a:pt x="1048" y="2233"/>
                    </a:lnTo>
                    <a:cubicBezTo>
                      <a:pt x="1009" y="2311"/>
                      <a:pt x="971" y="2388"/>
                      <a:pt x="932" y="2466"/>
                    </a:cubicBezTo>
                    <a:cubicBezTo>
                      <a:pt x="922" y="2485"/>
                      <a:pt x="912" y="2495"/>
                      <a:pt x="893" y="2514"/>
                    </a:cubicBezTo>
                    <a:cubicBezTo>
                      <a:pt x="844" y="2602"/>
                      <a:pt x="786" y="2680"/>
                      <a:pt x="728" y="2757"/>
                    </a:cubicBezTo>
                    <a:cubicBezTo>
                      <a:pt x="709" y="2777"/>
                      <a:pt x="689" y="2796"/>
                      <a:pt x="670" y="2815"/>
                    </a:cubicBezTo>
                    <a:cubicBezTo>
                      <a:pt x="631" y="2874"/>
                      <a:pt x="582" y="2922"/>
                      <a:pt x="524" y="2980"/>
                    </a:cubicBezTo>
                    <a:lnTo>
                      <a:pt x="456" y="3039"/>
                    </a:lnTo>
                    <a:cubicBezTo>
                      <a:pt x="408" y="3087"/>
                      <a:pt x="359" y="3136"/>
                      <a:pt x="301" y="3175"/>
                    </a:cubicBezTo>
                    <a:cubicBezTo>
                      <a:pt x="281" y="3194"/>
                      <a:pt x="262" y="3213"/>
                      <a:pt x="233" y="3223"/>
                    </a:cubicBezTo>
                    <a:cubicBezTo>
                      <a:pt x="155" y="3281"/>
                      <a:pt x="78" y="3340"/>
                      <a:pt x="0" y="3388"/>
                    </a:cubicBezTo>
                    <a:lnTo>
                      <a:pt x="3067" y="1602"/>
                    </a:lnTo>
                    <a:cubicBezTo>
                      <a:pt x="3155" y="1554"/>
                      <a:pt x="3232" y="1495"/>
                      <a:pt x="3310" y="1447"/>
                    </a:cubicBezTo>
                    <a:lnTo>
                      <a:pt x="3378" y="1389"/>
                    </a:lnTo>
                    <a:cubicBezTo>
                      <a:pt x="3426" y="1350"/>
                      <a:pt x="3485" y="1301"/>
                      <a:pt x="3533" y="1262"/>
                    </a:cubicBezTo>
                    <a:cubicBezTo>
                      <a:pt x="3553" y="1233"/>
                      <a:pt x="3582" y="1214"/>
                      <a:pt x="3601" y="1194"/>
                    </a:cubicBezTo>
                    <a:cubicBezTo>
                      <a:pt x="3650" y="1146"/>
                      <a:pt x="3698" y="1088"/>
                      <a:pt x="3747" y="1029"/>
                    </a:cubicBezTo>
                    <a:cubicBezTo>
                      <a:pt x="3766" y="1010"/>
                      <a:pt x="3785" y="991"/>
                      <a:pt x="3795" y="971"/>
                    </a:cubicBezTo>
                    <a:cubicBezTo>
                      <a:pt x="3863" y="894"/>
                      <a:pt x="3921" y="816"/>
                      <a:pt x="3970" y="729"/>
                    </a:cubicBezTo>
                    <a:lnTo>
                      <a:pt x="3980" y="719"/>
                    </a:lnTo>
                    <a:cubicBezTo>
                      <a:pt x="3989" y="709"/>
                      <a:pt x="3989" y="690"/>
                      <a:pt x="3999" y="680"/>
                    </a:cubicBezTo>
                    <a:cubicBezTo>
                      <a:pt x="4048" y="602"/>
                      <a:pt x="4086" y="534"/>
                      <a:pt x="4125" y="447"/>
                    </a:cubicBezTo>
                    <a:cubicBezTo>
                      <a:pt x="4135" y="437"/>
                      <a:pt x="4145" y="428"/>
                      <a:pt x="4145" y="408"/>
                    </a:cubicBezTo>
                    <a:cubicBezTo>
                      <a:pt x="4154" y="399"/>
                      <a:pt x="4164" y="369"/>
                      <a:pt x="4174" y="340"/>
                    </a:cubicBezTo>
                    <a:cubicBezTo>
                      <a:pt x="4193" y="301"/>
                      <a:pt x="4213" y="253"/>
                      <a:pt x="4232" y="204"/>
                    </a:cubicBezTo>
                    <a:cubicBezTo>
                      <a:pt x="4242" y="185"/>
                      <a:pt x="4251" y="166"/>
                      <a:pt x="4261" y="146"/>
                    </a:cubicBezTo>
                    <a:cubicBezTo>
                      <a:pt x="4280" y="98"/>
                      <a:pt x="4290" y="49"/>
                      <a:pt x="4310" y="1"/>
                    </a:cubicBezTo>
                    <a:close/>
                  </a:path>
                </a:pathLst>
              </a:custGeom>
              <a:solidFill>
                <a:srgbClr val="4AC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49;p35">
                <a:extLst>
                  <a:ext uri="{FF2B5EF4-FFF2-40B4-BE49-F238E27FC236}">
                    <a16:creationId xmlns:a16="http://schemas.microsoft.com/office/drawing/2014/main" id="{B854E79E-40CD-4D1F-A1F0-8F2926A5AA8E}"/>
                  </a:ext>
                </a:extLst>
              </p:cNvPr>
              <p:cNvSpPr/>
              <p:nvPr/>
            </p:nvSpPr>
            <p:spPr>
              <a:xfrm>
                <a:off x="3840075" y="4887925"/>
                <a:ext cx="107275" cy="109950"/>
              </a:xfrm>
              <a:custGeom>
                <a:avLst/>
                <a:gdLst/>
                <a:ahLst/>
                <a:cxnLst/>
                <a:rect l="l" t="t" r="r" b="b"/>
                <a:pathLst>
                  <a:path w="4291" h="4398" extrusionOk="0">
                    <a:moveTo>
                      <a:pt x="4291" y="1"/>
                    </a:moveTo>
                    <a:lnTo>
                      <a:pt x="1224" y="1787"/>
                    </a:lnTo>
                    <a:cubicBezTo>
                      <a:pt x="1243" y="1923"/>
                      <a:pt x="1233" y="2068"/>
                      <a:pt x="1214" y="2204"/>
                    </a:cubicBezTo>
                    <a:lnTo>
                      <a:pt x="1214" y="2243"/>
                    </a:lnTo>
                    <a:cubicBezTo>
                      <a:pt x="1204" y="2379"/>
                      <a:pt x="1175" y="2505"/>
                      <a:pt x="1156" y="2621"/>
                    </a:cubicBezTo>
                    <a:lnTo>
                      <a:pt x="1156" y="2660"/>
                    </a:lnTo>
                    <a:cubicBezTo>
                      <a:pt x="1127" y="2777"/>
                      <a:pt x="1097" y="2884"/>
                      <a:pt x="1059" y="2990"/>
                    </a:cubicBezTo>
                    <a:lnTo>
                      <a:pt x="1039" y="3058"/>
                    </a:lnTo>
                    <a:cubicBezTo>
                      <a:pt x="1000" y="3165"/>
                      <a:pt x="952" y="3272"/>
                      <a:pt x="913" y="3369"/>
                    </a:cubicBezTo>
                    <a:cubicBezTo>
                      <a:pt x="894" y="3408"/>
                      <a:pt x="874" y="3446"/>
                      <a:pt x="855" y="3476"/>
                    </a:cubicBezTo>
                    <a:cubicBezTo>
                      <a:pt x="816" y="3544"/>
                      <a:pt x="777" y="3621"/>
                      <a:pt x="729" y="3679"/>
                    </a:cubicBezTo>
                    <a:cubicBezTo>
                      <a:pt x="719" y="3709"/>
                      <a:pt x="699" y="3728"/>
                      <a:pt x="680" y="3747"/>
                    </a:cubicBezTo>
                    <a:cubicBezTo>
                      <a:pt x="631" y="3815"/>
                      <a:pt x="583" y="3874"/>
                      <a:pt x="534" y="3932"/>
                    </a:cubicBezTo>
                    <a:cubicBezTo>
                      <a:pt x="515" y="3961"/>
                      <a:pt x="486" y="3990"/>
                      <a:pt x="466" y="4009"/>
                    </a:cubicBezTo>
                    <a:cubicBezTo>
                      <a:pt x="418" y="4068"/>
                      <a:pt x="360" y="4116"/>
                      <a:pt x="311" y="4165"/>
                    </a:cubicBezTo>
                    <a:cubicBezTo>
                      <a:pt x="282" y="4184"/>
                      <a:pt x="263" y="4204"/>
                      <a:pt x="243" y="4223"/>
                    </a:cubicBezTo>
                    <a:cubicBezTo>
                      <a:pt x="166" y="4291"/>
                      <a:pt x="78" y="4349"/>
                      <a:pt x="1" y="4398"/>
                    </a:cubicBezTo>
                    <a:lnTo>
                      <a:pt x="3068" y="2612"/>
                    </a:lnTo>
                    <a:cubicBezTo>
                      <a:pt x="3145" y="2563"/>
                      <a:pt x="3233" y="2505"/>
                      <a:pt x="3310" y="2447"/>
                    </a:cubicBezTo>
                    <a:cubicBezTo>
                      <a:pt x="3330" y="2418"/>
                      <a:pt x="3359" y="2398"/>
                      <a:pt x="3378" y="2379"/>
                    </a:cubicBezTo>
                    <a:cubicBezTo>
                      <a:pt x="3437" y="2330"/>
                      <a:pt x="3485" y="2282"/>
                      <a:pt x="3534" y="2233"/>
                    </a:cubicBezTo>
                    <a:cubicBezTo>
                      <a:pt x="3563" y="2204"/>
                      <a:pt x="3582" y="2175"/>
                      <a:pt x="3602" y="2156"/>
                    </a:cubicBezTo>
                    <a:cubicBezTo>
                      <a:pt x="3660" y="2088"/>
                      <a:pt x="3699" y="2029"/>
                      <a:pt x="3747" y="1961"/>
                    </a:cubicBezTo>
                    <a:cubicBezTo>
                      <a:pt x="3767" y="1942"/>
                      <a:pt x="3786" y="1923"/>
                      <a:pt x="3796" y="1893"/>
                    </a:cubicBezTo>
                    <a:lnTo>
                      <a:pt x="3815" y="1874"/>
                    </a:lnTo>
                    <a:cubicBezTo>
                      <a:pt x="3854" y="1816"/>
                      <a:pt x="3883" y="1758"/>
                      <a:pt x="3912" y="1690"/>
                    </a:cubicBezTo>
                    <a:cubicBezTo>
                      <a:pt x="3932" y="1661"/>
                      <a:pt x="3951" y="1622"/>
                      <a:pt x="3970" y="1593"/>
                    </a:cubicBezTo>
                    <a:cubicBezTo>
                      <a:pt x="3970" y="1583"/>
                      <a:pt x="3970" y="1583"/>
                      <a:pt x="3970" y="1583"/>
                    </a:cubicBezTo>
                    <a:cubicBezTo>
                      <a:pt x="4009" y="1496"/>
                      <a:pt x="4048" y="1418"/>
                      <a:pt x="4077" y="1340"/>
                    </a:cubicBezTo>
                    <a:cubicBezTo>
                      <a:pt x="4087" y="1321"/>
                      <a:pt x="4087" y="1301"/>
                      <a:pt x="4097" y="1282"/>
                    </a:cubicBezTo>
                    <a:lnTo>
                      <a:pt x="4116" y="1214"/>
                    </a:lnTo>
                    <a:cubicBezTo>
                      <a:pt x="4126" y="1185"/>
                      <a:pt x="4135" y="1146"/>
                      <a:pt x="4155" y="1107"/>
                    </a:cubicBezTo>
                    <a:cubicBezTo>
                      <a:pt x="4174" y="1039"/>
                      <a:pt x="4184" y="971"/>
                      <a:pt x="4203" y="903"/>
                    </a:cubicBezTo>
                    <a:cubicBezTo>
                      <a:pt x="4203" y="894"/>
                      <a:pt x="4203" y="884"/>
                      <a:pt x="4203" y="874"/>
                    </a:cubicBezTo>
                    <a:lnTo>
                      <a:pt x="4203" y="845"/>
                    </a:lnTo>
                    <a:cubicBezTo>
                      <a:pt x="4213" y="797"/>
                      <a:pt x="4223" y="748"/>
                      <a:pt x="4233" y="700"/>
                    </a:cubicBezTo>
                    <a:cubicBezTo>
                      <a:pt x="4242" y="651"/>
                      <a:pt x="4252" y="573"/>
                      <a:pt x="4262" y="505"/>
                    </a:cubicBezTo>
                    <a:lnTo>
                      <a:pt x="4262" y="467"/>
                    </a:lnTo>
                    <a:cubicBezTo>
                      <a:pt x="4262" y="447"/>
                      <a:pt x="4262" y="438"/>
                      <a:pt x="4262" y="428"/>
                    </a:cubicBezTo>
                    <a:cubicBezTo>
                      <a:pt x="4262" y="389"/>
                      <a:pt x="4271" y="360"/>
                      <a:pt x="4281" y="321"/>
                    </a:cubicBezTo>
                    <a:cubicBezTo>
                      <a:pt x="4281" y="253"/>
                      <a:pt x="4281" y="195"/>
                      <a:pt x="4291" y="137"/>
                    </a:cubicBezTo>
                    <a:cubicBezTo>
                      <a:pt x="4291" y="69"/>
                      <a:pt x="4291" y="49"/>
                      <a:pt x="4291" y="1"/>
                    </a:cubicBezTo>
                    <a:close/>
                  </a:path>
                </a:pathLst>
              </a:custGeom>
              <a:solidFill>
                <a:srgbClr val="4AC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0;p35">
                <a:extLst>
                  <a:ext uri="{FF2B5EF4-FFF2-40B4-BE49-F238E27FC236}">
                    <a16:creationId xmlns:a16="http://schemas.microsoft.com/office/drawing/2014/main" id="{87584EE5-80FF-41C5-94EE-725607ABBDA5}"/>
                  </a:ext>
                </a:extLst>
              </p:cNvPr>
              <p:cNvSpPr/>
              <p:nvPr/>
            </p:nvSpPr>
            <p:spPr>
              <a:xfrm>
                <a:off x="3324925" y="3977000"/>
                <a:ext cx="763175" cy="975750"/>
              </a:xfrm>
              <a:custGeom>
                <a:avLst/>
                <a:gdLst/>
                <a:ahLst/>
                <a:cxnLst/>
                <a:rect l="l" t="t" r="r" b="b"/>
                <a:pathLst>
                  <a:path w="30527" h="39030" extrusionOk="0">
                    <a:moveTo>
                      <a:pt x="4805" y="0"/>
                    </a:moveTo>
                    <a:cubicBezTo>
                      <a:pt x="4727" y="0"/>
                      <a:pt x="4640" y="0"/>
                      <a:pt x="4562" y="10"/>
                    </a:cubicBezTo>
                    <a:lnTo>
                      <a:pt x="4465" y="10"/>
                    </a:lnTo>
                    <a:cubicBezTo>
                      <a:pt x="4349" y="20"/>
                      <a:pt x="4222" y="39"/>
                      <a:pt x="4106" y="58"/>
                    </a:cubicBezTo>
                    <a:lnTo>
                      <a:pt x="4086" y="58"/>
                    </a:lnTo>
                    <a:cubicBezTo>
                      <a:pt x="4038" y="68"/>
                      <a:pt x="3989" y="88"/>
                      <a:pt x="3941" y="97"/>
                    </a:cubicBezTo>
                    <a:lnTo>
                      <a:pt x="3854" y="117"/>
                    </a:lnTo>
                    <a:cubicBezTo>
                      <a:pt x="3766" y="136"/>
                      <a:pt x="3688" y="165"/>
                      <a:pt x="3611" y="194"/>
                    </a:cubicBezTo>
                    <a:cubicBezTo>
                      <a:pt x="3426" y="253"/>
                      <a:pt x="3242" y="340"/>
                      <a:pt x="3067" y="437"/>
                    </a:cubicBezTo>
                    <a:lnTo>
                      <a:pt x="0" y="2213"/>
                    </a:lnTo>
                    <a:cubicBezTo>
                      <a:pt x="175" y="2116"/>
                      <a:pt x="350" y="2038"/>
                      <a:pt x="544" y="1971"/>
                    </a:cubicBezTo>
                    <a:cubicBezTo>
                      <a:pt x="621" y="1941"/>
                      <a:pt x="709" y="1922"/>
                      <a:pt x="796" y="1903"/>
                    </a:cubicBezTo>
                    <a:lnTo>
                      <a:pt x="874" y="1883"/>
                    </a:lnTo>
                    <a:cubicBezTo>
                      <a:pt x="932" y="1864"/>
                      <a:pt x="980" y="1854"/>
                      <a:pt x="1039" y="1844"/>
                    </a:cubicBezTo>
                    <a:cubicBezTo>
                      <a:pt x="1165" y="1815"/>
                      <a:pt x="1281" y="1806"/>
                      <a:pt x="1408" y="1786"/>
                    </a:cubicBezTo>
                    <a:lnTo>
                      <a:pt x="1505" y="1786"/>
                    </a:lnTo>
                    <a:cubicBezTo>
                      <a:pt x="1582" y="1786"/>
                      <a:pt x="1660" y="1776"/>
                      <a:pt x="1747" y="1776"/>
                    </a:cubicBezTo>
                    <a:lnTo>
                      <a:pt x="2203" y="1776"/>
                    </a:lnTo>
                    <a:cubicBezTo>
                      <a:pt x="2271" y="1776"/>
                      <a:pt x="2349" y="1796"/>
                      <a:pt x="2417" y="1806"/>
                    </a:cubicBezTo>
                    <a:lnTo>
                      <a:pt x="2524" y="1815"/>
                    </a:lnTo>
                    <a:cubicBezTo>
                      <a:pt x="2611" y="1825"/>
                      <a:pt x="2698" y="1844"/>
                      <a:pt x="2786" y="1854"/>
                    </a:cubicBezTo>
                    <a:lnTo>
                      <a:pt x="2844" y="1864"/>
                    </a:lnTo>
                    <a:cubicBezTo>
                      <a:pt x="2951" y="1893"/>
                      <a:pt x="3058" y="1912"/>
                      <a:pt x="3164" y="1941"/>
                    </a:cubicBezTo>
                    <a:lnTo>
                      <a:pt x="3261" y="1961"/>
                    </a:lnTo>
                    <a:cubicBezTo>
                      <a:pt x="3339" y="1980"/>
                      <a:pt x="3417" y="2000"/>
                      <a:pt x="3494" y="2029"/>
                    </a:cubicBezTo>
                    <a:lnTo>
                      <a:pt x="3621" y="2068"/>
                    </a:lnTo>
                    <a:lnTo>
                      <a:pt x="3815" y="2136"/>
                    </a:lnTo>
                    <a:lnTo>
                      <a:pt x="3960" y="2184"/>
                    </a:lnTo>
                    <a:cubicBezTo>
                      <a:pt x="4019" y="2213"/>
                      <a:pt x="4086" y="2233"/>
                      <a:pt x="4145" y="2252"/>
                    </a:cubicBezTo>
                    <a:lnTo>
                      <a:pt x="4290" y="2320"/>
                    </a:lnTo>
                    <a:cubicBezTo>
                      <a:pt x="4358" y="2339"/>
                      <a:pt x="4416" y="2369"/>
                      <a:pt x="4475" y="2398"/>
                    </a:cubicBezTo>
                    <a:cubicBezTo>
                      <a:pt x="4533" y="2417"/>
                      <a:pt x="4572" y="2446"/>
                      <a:pt x="4630" y="2466"/>
                    </a:cubicBezTo>
                    <a:lnTo>
                      <a:pt x="4805" y="2553"/>
                    </a:lnTo>
                    <a:lnTo>
                      <a:pt x="4960" y="2631"/>
                    </a:lnTo>
                    <a:lnTo>
                      <a:pt x="5144" y="2718"/>
                    </a:lnTo>
                    <a:cubicBezTo>
                      <a:pt x="5242" y="2776"/>
                      <a:pt x="5339" y="2834"/>
                      <a:pt x="5436" y="2893"/>
                    </a:cubicBezTo>
                    <a:cubicBezTo>
                      <a:pt x="5591" y="2980"/>
                      <a:pt x="5746" y="3077"/>
                      <a:pt x="5902" y="3174"/>
                    </a:cubicBezTo>
                    <a:lnTo>
                      <a:pt x="5999" y="3232"/>
                    </a:lnTo>
                    <a:cubicBezTo>
                      <a:pt x="6115" y="3310"/>
                      <a:pt x="6232" y="3388"/>
                      <a:pt x="6348" y="3465"/>
                    </a:cubicBezTo>
                    <a:lnTo>
                      <a:pt x="6484" y="3572"/>
                    </a:lnTo>
                    <a:cubicBezTo>
                      <a:pt x="6600" y="3650"/>
                      <a:pt x="6707" y="3727"/>
                      <a:pt x="6814" y="3815"/>
                    </a:cubicBezTo>
                    <a:cubicBezTo>
                      <a:pt x="6853" y="3844"/>
                      <a:pt x="6892" y="3873"/>
                      <a:pt x="6940" y="3902"/>
                    </a:cubicBezTo>
                    <a:cubicBezTo>
                      <a:pt x="7086" y="4009"/>
                      <a:pt x="7231" y="4135"/>
                      <a:pt x="7377" y="4252"/>
                    </a:cubicBezTo>
                    <a:lnTo>
                      <a:pt x="7455" y="4319"/>
                    </a:lnTo>
                    <a:cubicBezTo>
                      <a:pt x="7571" y="4426"/>
                      <a:pt x="7687" y="4533"/>
                      <a:pt x="7804" y="4630"/>
                    </a:cubicBezTo>
                    <a:lnTo>
                      <a:pt x="7940" y="4756"/>
                    </a:lnTo>
                    <a:cubicBezTo>
                      <a:pt x="8047" y="4853"/>
                      <a:pt x="8144" y="4950"/>
                      <a:pt x="8250" y="5047"/>
                    </a:cubicBezTo>
                    <a:lnTo>
                      <a:pt x="8367" y="5164"/>
                    </a:lnTo>
                    <a:cubicBezTo>
                      <a:pt x="8503" y="5300"/>
                      <a:pt x="8639" y="5445"/>
                      <a:pt x="8775" y="5591"/>
                    </a:cubicBezTo>
                    <a:lnTo>
                      <a:pt x="8804" y="5620"/>
                    </a:lnTo>
                    <a:cubicBezTo>
                      <a:pt x="8940" y="5775"/>
                      <a:pt x="9085" y="5931"/>
                      <a:pt x="9221" y="6086"/>
                    </a:cubicBezTo>
                    <a:cubicBezTo>
                      <a:pt x="9386" y="6280"/>
                      <a:pt x="9551" y="6484"/>
                      <a:pt x="9706" y="6688"/>
                    </a:cubicBezTo>
                    <a:lnTo>
                      <a:pt x="9755" y="6756"/>
                    </a:lnTo>
                    <a:cubicBezTo>
                      <a:pt x="9881" y="6911"/>
                      <a:pt x="9998" y="7066"/>
                      <a:pt x="10114" y="7231"/>
                    </a:cubicBezTo>
                    <a:cubicBezTo>
                      <a:pt x="10221" y="7387"/>
                      <a:pt x="10318" y="7513"/>
                      <a:pt x="10415" y="7668"/>
                    </a:cubicBezTo>
                    <a:cubicBezTo>
                      <a:pt x="10483" y="7756"/>
                      <a:pt x="10541" y="7843"/>
                      <a:pt x="10609" y="7940"/>
                    </a:cubicBezTo>
                    <a:lnTo>
                      <a:pt x="10755" y="8163"/>
                    </a:lnTo>
                    <a:cubicBezTo>
                      <a:pt x="10842" y="8299"/>
                      <a:pt x="10929" y="8435"/>
                      <a:pt x="11017" y="8571"/>
                    </a:cubicBezTo>
                    <a:cubicBezTo>
                      <a:pt x="11065" y="8658"/>
                      <a:pt x="11124" y="8746"/>
                      <a:pt x="11172" y="8823"/>
                    </a:cubicBezTo>
                    <a:cubicBezTo>
                      <a:pt x="11240" y="8949"/>
                      <a:pt x="11308" y="9066"/>
                      <a:pt x="11386" y="9192"/>
                    </a:cubicBezTo>
                    <a:cubicBezTo>
                      <a:pt x="11473" y="9347"/>
                      <a:pt x="11551" y="9493"/>
                      <a:pt x="11638" y="9648"/>
                    </a:cubicBezTo>
                    <a:cubicBezTo>
                      <a:pt x="11696" y="9765"/>
                      <a:pt x="11764" y="9872"/>
                      <a:pt x="11822" y="9988"/>
                    </a:cubicBezTo>
                    <a:lnTo>
                      <a:pt x="11929" y="10192"/>
                    </a:lnTo>
                    <a:cubicBezTo>
                      <a:pt x="12017" y="10367"/>
                      <a:pt x="12104" y="10541"/>
                      <a:pt x="12182" y="10716"/>
                    </a:cubicBezTo>
                    <a:lnTo>
                      <a:pt x="12240" y="10832"/>
                    </a:lnTo>
                    <a:cubicBezTo>
                      <a:pt x="12337" y="11036"/>
                      <a:pt x="12434" y="11250"/>
                      <a:pt x="12531" y="11463"/>
                    </a:cubicBezTo>
                    <a:cubicBezTo>
                      <a:pt x="12550" y="11512"/>
                      <a:pt x="12570" y="11560"/>
                      <a:pt x="12589" y="11609"/>
                    </a:cubicBezTo>
                    <a:cubicBezTo>
                      <a:pt x="12677" y="11813"/>
                      <a:pt x="12764" y="12017"/>
                      <a:pt x="12842" y="12230"/>
                    </a:cubicBezTo>
                    <a:cubicBezTo>
                      <a:pt x="12851" y="12240"/>
                      <a:pt x="12851" y="12259"/>
                      <a:pt x="12861" y="12279"/>
                    </a:cubicBezTo>
                    <a:cubicBezTo>
                      <a:pt x="12939" y="12492"/>
                      <a:pt x="13026" y="12706"/>
                      <a:pt x="13104" y="12929"/>
                    </a:cubicBezTo>
                    <a:cubicBezTo>
                      <a:pt x="13123" y="12978"/>
                      <a:pt x="13142" y="13045"/>
                      <a:pt x="13162" y="13094"/>
                    </a:cubicBezTo>
                    <a:cubicBezTo>
                      <a:pt x="13230" y="13278"/>
                      <a:pt x="13288" y="13463"/>
                      <a:pt x="13346" y="13647"/>
                    </a:cubicBezTo>
                    <a:cubicBezTo>
                      <a:pt x="13366" y="13696"/>
                      <a:pt x="13375" y="13735"/>
                      <a:pt x="13385" y="13773"/>
                    </a:cubicBezTo>
                    <a:cubicBezTo>
                      <a:pt x="13453" y="13987"/>
                      <a:pt x="13521" y="14210"/>
                      <a:pt x="13579" y="14424"/>
                    </a:cubicBezTo>
                    <a:lnTo>
                      <a:pt x="13618" y="14598"/>
                    </a:lnTo>
                    <a:cubicBezTo>
                      <a:pt x="13667" y="14764"/>
                      <a:pt x="13705" y="14938"/>
                      <a:pt x="13744" y="15103"/>
                    </a:cubicBezTo>
                    <a:cubicBezTo>
                      <a:pt x="13754" y="15171"/>
                      <a:pt x="13773" y="15229"/>
                      <a:pt x="13783" y="15288"/>
                    </a:cubicBezTo>
                    <a:cubicBezTo>
                      <a:pt x="13832" y="15501"/>
                      <a:pt x="13880" y="15724"/>
                      <a:pt x="13919" y="15938"/>
                    </a:cubicBezTo>
                    <a:cubicBezTo>
                      <a:pt x="13919" y="15948"/>
                      <a:pt x="13919" y="15957"/>
                      <a:pt x="13919" y="15967"/>
                    </a:cubicBezTo>
                    <a:cubicBezTo>
                      <a:pt x="13958" y="16171"/>
                      <a:pt x="13997" y="16375"/>
                      <a:pt x="14026" y="16569"/>
                    </a:cubicBezTo>
                    <a:cubicBezTo>
                      <a:pt x="14035" y="16627"/>
                      <a:pt x="14035" y="16676"/>
                      <a:pt x="14045" y="16734"/>
                    </a:cubicBezTo>
                    <a:cubicBezTo>
                      <a:pt x="14074" y="16938"/>
                      <a:pt x="14103" y="17151"/>
                      <a:pt x="14123" y="17355"/>
                    </a:cubicBezTo>
                    <a:lnTo>
                      <a:pt x="14414" y="17355"/>
                    </a:lnTo>
                    <a:cubicBezTo>
                      <a:pt x="14492" y="17355"/>
                      <a:pt x="14569" y="17365"/>
                      <a:pt x="14657" y="17375"/>
                    </a:cubicBezTo>
                    <a:lnTo>
                      <a:pt x="14676" y="17375"/>
                    </a:lnTo>
                    <a:cubicBezTo>
                      <a:pt x="14754" y="17384"/>
                      <a:pt x="14831" y="17404"/>
                      <a:pt x="14909" y="17413"/>
                    </a:cubicBezTo>
                    <a:lnTo>
                      <a:pt x="14977" y="17433"/>
                    </a:lnTo>
                    <a:cubicBezTo>
                      <a:pt x="15045" y="17452"/>
                      <a:pt x="15123" y="17472"/>
                      <a:pt x="15190" y="17491"/>
                    </a:cubicBezTo>
                    <a:lnTo>
                      <a:pt x="15229" y="17501"/>
                    </a:lnTo>
                    <a:cubicBezTo>
                      <a:pt x="15317" y="17520"/>
                      <a:pt x="15394" y="17549"/>
                      <a:pt x="15482" y="17588"/>
                    </a:cubicBezTo>
                    <a:lnTo>
                      <a:pt x="15550" y="17607"/>
                    </a:lnTo>
                    <a:cubicBezTo>
                      <a:pt x="15618" y="17637"/>
                      <a:pt x="15695" y="17666"/>
                      <a:pt x="15763" y="17695"/>
                    </a:cubicBezTo>
                    <a:lnTo>
                      <a:pt x="15812" y="17714"/>
                    </a:lnTo>
                    <a:cubicBezTo>
                      <a:pt x="15899" y="17753"/>
                      <a:pt x="15986" y="17792"/>
                      <a:pt x="16074" y="17840"/>
                    </a:cubicBezTo>
                    <a:lnTo>
                      <a:pt x="16132" y="17870"/>
                    </a:lnTo>
                    <a:cubicBezTo>
                      <a:pt x="16219" y="17918"/>
                      <a:pt x="16307" y="17957"/>
                      <a:pt x="16384" y="18005"/>
                    </a:cubicBezTo>
                    <a:cubicBezTo>
                      <a:pt x="16501" y="18073"/>
                      <a:pt x="16608" y="18141"/>
                      <a:pt x="16724" y="18219"/>
                    </a:cubicBezTo>
                    <a:lnTo>
                      <a:pt x="16782" y="18258"/>
                    </a:lnTo>
                    <a:cubicBezTo>
                      <a:pt x="16889" y="18326"/>
                      <a:pt x="16996" y="18403"/>
                      <a:pt x="17103" y="18481"/>
                    </a:cubicBezTo>
                    <a:lnTo>
                      <a:pt x="17151" y="18520"/>
                    </a:lnTo>
                    <a:cubicBezTo>
                      <a:pt x="17248" y="18588"/>
                      <a:pt x="17345" y="18665"/>
                      <a:pt x="17442" y="18743"/>
                    </a:cubicBezTo>
                    <a:lnTo>
                      <a:pt x="17491" y="18782"/>
                    </a:lnTo>
                    <a:cubicBezTo>
                      <a:pt x="17598" y="18869"/>
                      <a:pt x="17695" y="18966"/>
                      <a:pt x="17801" y="19054"/>
                    </a:cubicBezTo>
                    <a:lnTo>
                      <a:pt x="17860" y="19112"/>
                    </a:lnTo>
                    <a:cubicBezTo>
                      <a:pt x="17966" y="19209"/>
                      <a:pt x="18064" y="19306"/>
                      <a:pt x="18170" y="19413"/>
                    </a:cubicBezTo>
                    <a:lnTo>
                      <a:pt x="18180" y="19432"/>
                    </a:lnTo>
                    <a:cubicBezTo>
                      <a:pt x="18287" y="19529"/>
                      <a:pt x="18384" y="19636"/>
                      <a:pt x="18481" y="19753"/>
                    </a:cubicBezTo>
                    <a:cubicBezTo>
                      <a:pt x="18491" y="19762"/>
                      <a:pt x="18500" y="19772"/>
                      <a:pt x="18510" y="19791"/>
                    </a:cubicBezTo>
                    <a:cubicBezTo>
                      <a:pt x="18607" y="19898"/>
                      <a:pt x="18704" y="20005"/>
                      <a:pt x="18801" y="20121"/>
                    </a:cubicBezTo>
                    <a:lnTo>
                      <a:pt x="18840" y="20180"/>
                    </a:lnTo>
                    <a:cubicBezTo>
                      <a:pt x="18937" y="20296"/>
                      <a:pt x="19044" y="20432"/>
                      <a:pt x="19131" y="20558"/>
                    </a:cubicBezTo>
                    <a:cubicBezTo>
                      <a:pt x="19209" y="20665"/>
                      <a:pt x="19277" y="20762"/>
                      <a:pt x="19354" y="20869"/>
                    </a:cubicBezTo>
                    <a:cubicBezTo>
                      <a:pt x="19471" y="21053"/>
                      <a:pt x="19578" y="21228"/>
                      <a:pt x="19694" y="21412"/>
                    </a:cubicBezTo>
                    <a:cubicBezTo>
                      <a:pt x="19723" y="21471"/>
                      <a:pt x="19762" y="21539"/>
                      <a:pt x="19801" y="21597"/>
                    </a:cubicBezTo>
                    <a:cubicBezTo>
                      <a:pt x="19830" y="21665"/>
                      <a:pt x="19869" y="21733"/>
                      <a:pt x="19908" y="21791"/>
                    </a:cubicBezTo>
                    <a:cubicBezTo>
                      <a:pt x="19966" y="21907"/>
                      <a:pt x="20024" y="22024"/>
                      <a:pt x="20082" y="22140"/>
                    </a:cubicBezTo>
                    <a:lnTo>
                      <a:pt x="20082" y="22150"/>
                    </a:lnTo>
                    <a:cubicBezTo>
                      <a:pt x="20150" y="22276"/>
                      <a:pt x="20209" y="22393"/>
                      <a:pt x="20267" y="22529"/>
                    </a:cubicBezTo>
                    <a:cubicBezTo>
                      <a:pt x="20267" y="22548"/>
                      <a:pt x="20277" y="22558"/>
                      <a:pt x="20286" y="22577"/>
                    </a:cubicBezTo>
                    <a:cubicBezTo>
                      <a:pt x="20345" y="22703"/>
                      <a:pt x="20393" y="22820"/>
                      <a:pt x="20442" y="22946"/>
                    </a:cubicBezTo>
                    <a:cubicBezTo>
                      <a:pt x="20451" y="22965"/>
                      <a:pt x="20461" y="22985"/>
                      <a:pt x="20471" y="23014"/>
                    </a:cubicBezTo>
                    <a:cubicBezTo>
                      <a:pt x="20519" y="23130"/>
                      <a:pt x="20568" y="23257"/>
                      <a:pt x="20607" y="23373"/>
                    </a:cubicBezTo>
                    <a:lnTo>
                      <a:pt x="20636" y="23441"/>
                    </a:lnTo>
                    <a:cubicBezTo>
                      <a:pt x="20675" y="23557"/>
                      <a:pt x="20713" y="23674"/>
                      <a:pt x="20752" y="23790"/>
                    </a:cubicBezTo>
                    <a:cubicBezTo>
                      <a:pt x="20752" y="23800"/>
                      <a:pt x="20762" y="23820"/>
                      <a:pt x="20762" y="23829"/>
                    </a:cubicBezTo>
                    <a:cubicBezTo>
                      <a:pt x="20801" y="23955"/>
                      <a:pt x="20840" y="24082"/>
                      <a:pt x="20869" y="24198"/>
                    </a:cubicBezTo>
                    <a:cubicBezTo>
                      <a:pt x="20878" y="24227"/>
                      <a:pt x="20888" y="24256"/>
                      <a:pt x="20898" y="24285"/>
                    </a:cubicBezTo>
                    <a:cubicBezTo>
                      <a:pt x="20927" y="24412"/>
                      <a:pt x="20956" y="24528"/>
                      <a:pt x="20985" y="24654"/>
                    </a:cubicBezTo>
                    <a:cubicBezTo>
                      <a:pt x="20985" y="24664"/>
                      <a:pt x="20985" y="24674"/>
                      <a:pt x="20985" y="24683"/>
                    </a:cubicBezTo>
                    <a:cubicBezTo>
                      <a:pt x="21014" y="24800"/>
                      <a:pt x="21034" y="24916"/>
                      <a:pt x="21053" y="25033"/>
                    </a:cubicBezTo>
                    <a:cubicBezTo>
                      <a:pt x="21053" y="25062"/>
                      <a:pt x="21063" y="25081"/>
                      <a:pt x="21063" y="25110"/>
                    </a:cubicBezTo>
                    <a:cubicBezTo>
                      <a:pt x="21082" y="25227"/>
                      <a:pt x="21102" y="25343"/>
                      <a:pt x="21111" y="25460"/>
                    </a:cubicBezTo>
                    <a:cubicBezTo>
                      <a:pt x="21111" y="25479"/>
                      <a:pt x="21111" y="25499"/>
                      <a:pt x="21121" y="25518"/>
                    </a:cubicBezTo>
                    <a:cubicBezTo>
                      <a:pt x="21131" y="25644"/>
                      <a:pt x="21150" y="25761"/>
                      <a:pt x="21150" y="25877"/>
                    </a:cubicBezTo>
                    <a:lnTo>
                      <a:pt x="21150" y="25897"/>
                    </a:lnTo>
                    <a:cubicBezTo>
                      <a:pt x="21160" y="26013"/>
                      <a:pt x="21160" y="26120"/>
                      <a:pt x="21170" y="26236"/>
                    </a:cubicBezTo>
                    <a:lnTo>
                      <a:pt x="21170" y="26285"/>
                    </a:lnTo>
                    <a:cubicBezTo>
                      <a:pt x="21170" y="26392"/>
                      <a:pt x="21170" y="26498"/>
                      <a:pt x="21160" y="26605"/>
                    </a:cubicBezTo>
                    <a:lnTo>
                      <a:pt x="21160" y="26673"/>
                    </a:lnTo>
                    <a:cubicBezTo>
                      <a:pt x="21150" y="26780"/>
                      <a:pt x="21140" y="26887"/>
                      <a:pt x="21121" y="26993"/>
                    </a:cubicBezTo>
                    <a:cubicBezTo>
                      <a:pt x="21237" y="27023"/>
                      <a:pt x="21354" y="27042"/>
                      <a:pt x="21470" y="27081"/>
                    </a:cubicBezTo>
                    <a:lnTo>
                      <a:pt x="21500" y="27091"/>
                    </a:lnTo>
                    <a:cubicBezTo>
                      <a:pt x="21616" y="27120"/>
                      <a:pt x="21733" y="27158"/>
                      <a:pt x="21839" y="27207"/>
                    </a:cubicBezTo>
                    <a:lnTo>
                      <a:pt x="21878" y="27226"/>
                    </a:lnTo>
                    <a:cubicBezTo>
                      <a:pt x="21995" y="27265"/>
                      <a:pt x="22101" y="27323"/>
                      <a:pt x="22218" y="27372"/>
                    </a:cubicBezTo>
                    <a:lnTo>
                      <a:pt x="22257" y="27391"/>
                    </a:lnTo>
                    <a:cubicBezTo>
                      <a:pt x="22373" y="27450"/>
                      <a:pt x="22499" y="27508"/>
                      <a:pt x="22626" y="27586"/>
                    </a:cubicBezTo>
                    <a:cubicBezTo>
                      <a:pt x="22713" y="27634"/>
                      <a:pt x="22800" y="27692"/>
                      <a:pt x="22888" y="27751"/>
                    </a:cubicBezTo>
                    <a:lnTo>
                      <a:pt x="22936" y="27780"/>
                    </a:lnTo>
                    <a:lnTo>
                      <a:pt x="23130" y="27906"/>
                    </a:lnTo>
                    <a:lnTo>
                      <a:pt x="23218" y="27974"/>
                    </a:lnTo>
                    <a:lnTo>
                      <a:pt x="23383" y="28090"/>
                    </a:lnTo>
                    <a:lnTo>
                      <a:pt x="23470" y="28158"/>
                    </a:lnTo>
                    <a:lnTo>
                      <a:pt x="23635" y="28294"/>
                    </a:lnTo>
                    <a:lnTo>
                      <a:pt x="23722" y="28362"/>
                    </a:lnTo>
                    <a:cubicBezTo>
                      <a:pt x="23790" y="28420"/>
                      <a:pt x="23848" y="28469"/>
                      <a:pt x="23916" y="28527"/>
                    </a:cubicBezTo>
                    <a:lnTo>
                      <a:pt x="23975" y="28576"/>
                    </a:lnTo>
                    <a:cubicBezTo>
                      <a:pt x="24052" y="28653"/>
                      <a:pt x="24140" y="28731"/>
                      <a:pt x="24217" y="28809"/>
                    </a:cubicBezTo>
                    <a:lnTo>
                      <a:pt x="24276" y="28867"/>
                    </a:lnTo>
                    <a:lnTo>
                      <a:pt x="24460" y="29042"/>
                    </a:lnTo>
                    <a:cubicBezTo>
                      <a:pt x="24479" y="29071"/>
                      <a:pt x="24509" y="29100"/>
                      <a:pt x="24538" y="29129"/>
                    </a:cubicBezTo>
                    <a:lnTo>
                      <a:pt x="24693" y="29294"/>
                    </a:lnTo>
                    <a:lnTo>
                      <a:pt x="24771" y="29381"/>
                    </a:lnTo>
                    <a:lnTo>
                      <a:pt x="24926" y="29566"/>
                    </a:lnTo>
                    <a:cubicBezTo>
                      <a:pt x="24945" y="29585"/>
                      <a:pt x="24974" y="29614"/>
                      <a:pt x="24994" y="29643"/>
                    </a:cubicBezTo>
                    <a:cubicBezTo>
                      <a:pt x="25062" y="29721"/>
                      <a:pt x="25130" y="29808"/>
                      <a:pt x="25198" y="29886"/>
                    </a:cubicBezTo>
                    <a:lnTo>
                      <a:pt x="25207" y="29905"/>
                    </a:lnTo>
                    <a:cubicBezTo>
                      <a:pt x="25285" y="29993"/>
                      <a:pt x="25353" y="30090"/>
                      <a:pt x="25431" y="30187"/>
                    </a:cubicBezTo>
                    <a:cubicBezTo>
                      <a:pt x="25518" y="30303"/>
                      <a:pt x="25596" y="30420"/>
                      <a:pt x="25673" y="30536"/>
                    </a:cubicBezTo>
                    <a:lnTo>
                      <a:pt x="25712" y="30595"/>
                    </a:lnTo>
                    <a:cubicBezTo>
                      <a:pt x="25838" y="30789"/>
                      <a:pt x="25955" y="30973"/>
                      <a:pt x="26081" y="31167"/>
                    </a:cubicBezTo>
                    <a:cubicBezTo>
                      <a:pt x="26100" y="31196"/>
                      <a:pt x="26110" y="31225"/>
                      <a:pt x="26129" y="31255"/>
                    </a:cubicBezTo>
                    <a:cubicBezTo>
                      <a:pt x="26178" y="31352"/>
                      <a:pt x="26236" y="31439"/>
                      <a:pt x="26285" y="31536"/>
                    </a:cubicBezTo>
                    <a:cubicBezTo>
                      <a:pt x="26333" y="31623"/>
                      <a:pt x="26382" y="31730"/>
                      <a:pt x="26440" y="31827"/>
                    </a:cubicBezTo>
                    <a:cubicBezTo>
                      <a:pt x="26508" y="31973"/>
                      <a:pt x="26586" y="32128"/>
                      <a:pt x="26644" y="32283"/>
                    </a:cubicBezTo>
                    <a:cubicBezTo>
                      <a:pt x="26644" y="32293"/>
                      <a:pt x="26654" y="32303"/>
                      <a:pt x="26663" y="32313"/>
                    </a:cubicBezTo>
                    <a:cubicBezTo>
                      <a:pt x="26722" y="32458"/>
                      <a:pt x="26780" y="32594"/>
                      <a:pt x="26838" y="32740"/>
                    </a:cubicBezTo>
                    <a:cubicBezTo>
                      <a:pt x="26838" y="32759"/>
                      <a:pt x="26848" y="32778"/>
                      <a:pt x="26857" y="32788"/>
                    </a:cubicBezTo>
                    <a:cubicBezTo>
                      <a:pt x="26906" y="32934"/>
                      <a:pt x="26955" y="33070"/>
                      <a:pt x="27003" y="33206"/>
                    </a:cubicBezTo>
                    <a:cubicBezTo>
                      <a:pt x="27003" y="33225"/>
                      <a:pt x="27013" y="33244"/>
                      <a:pt x="27022" y="33264"/>
                    </a:cubicBezTo>
                    <a:cubicBezTo>
                      <a:pt x="27071" y="33409"/>
                      <a:pt x="27110" y="33545"/>
                      <a:pt x="27149" y="33691"/>
                    </a:cubicBezTo>
                    <a:lnTo>
                      <a:pt x="27158" y="33739"/>
                    </a:lnTo>
                    <a:cubicBezTo>
                      <a:pt x="27197" y="33875"/>
                      <a:pt x="27226" y="34021"/>
                      <a:pt x="27265" y="34166"/>
                    </a:cubicBezTo>
                    <a:cubicBezTo>
                      <a:pt x="27265" y="34166"/>
                      <a:pt x="27265" y="34166"/>
                      <a:pt x="27265" y="34176"/>
                    </a:cubicBezTo>
                    <a:cubicBezTo>
                      <a:pt x="27294" y="34312"/>
                      <a:pt x="27314" y="34458"/>
                      <a:pt x="27343" y="34594"/>
                    </a:cubicBezTo>
                    <a:lnTo>
                      <a:pt x="27352" y="34652"/>
                    </a:lnTo>
                    <a:cubicBezTo>
                      <a:pt x="27372" y="34788"/>
                      <a:pt x="27391" y="34914"/>
                      <a:pt x="27411" y="35050"/>
                    </a:cubicBezTo>
                    <a:lnTo>
                      <a:pt x="27411" y="35118"/>
                    </a:lnTo>
                    <a:cubicBezTo>
                      <a:pt x="27430" y="35244"/>
                      <a:pt x="27440" y="35380"/>
                      <a:pt x="27450" y="35506"/>
                    </a:cubicBezTo>
                    <a:lnTo>
                      <a:pt x="27450" y="35564"/>
                    </a:lnTo>
                    <a:cubicBezTo>
                      <a:pt x="27450" y="35690"/>
                      <a:pt x="27459" y="35826"/>
                      <a:pt x="27459" y="35952"/>
                    </a:cubicBezTo>
                    <a:lnTo>
                      <a:pt x="27459" y="35972"/>
                    </a:lnTo>
                    <a:cubicBezTo>
                      <a:pt x="27459" y="36098"/>
                      <a:pt x="27459" y="36214"/>
                      <a:pt x="27440" y="36341"/>
                    </a:cubicBezTo>
                    <a:lnTo>
                      <a:pt x="27440" y="36389"/>
                    </a:lnTo>
                    <a:cubicBezTo>
                      <a:pt x="27430" y="36506"/>
                      <a:pt x="27420" y="36622"/>
                      <a:pt x="27401" y="36729"/>
                    </a:cubicBezTo>
                    <a:lnTo>
                      <a:pt x="27391" y="36807"/>
                    </a:lnTo>
                    <a:cubicBezTo>
                      <a:pt x="27372" y="36923"/>
                      <a:pt x="27352" y="37030"/>
                      <a:pt x="27333" y="37137"/>
                    </a:cubicBezTo>
                    <a:lnTo>
                      <a:pt x="27333" y="37156"/>
                    </a:lnTo>
                    <a:cubicBezTo>
                      <a:pt x="27304" y="37263"/>
                      <a:pt x="27275" y="37350"/>
                      <a:pt x="27246" y="37447"/>
                    </a:cubicBezTo>
                    <a:cubicBezTo>
                      <a:pt x="27236" y="37476"/>
                      <a:pt x="27226" y="37515"/>
                      <a:pt x="27217" y="37544"/>
                    </a:cubicBezTo>
                    <a:cubicBezTo>
                      <a:pt x="27197" y="37612"/>
                      <a:pt x="27168" y="37680"/>
                      <a:pt x="27139" y="37748"/>
                    </a:cubicBezTo>
                    <a:cubicBezTo>
                      <a:pt x="27129" y="37777"/>
                      <a:pt x="27110" y="37816"/>
                      <a:pt x="27090" y="37855"/>
                    </a:cubicBezTo>
                    <a:cubicBezTo>
                      <a:pt x="27081" y="37894"/>
                      <a:pt x="27042" y="37952"/>
                      <a:pt x="27022" y="38000"/>
                    </a:cubicBezTo>
                    <a:cubicBezTo>
                      <a:pt x="27003" y="38039"/>
                      <a:pt x="26964" y="38107"/>
                      <a:pt x="26935" y="38165"/>
                    </a:cubicBezTo>
                    <a:cubicBezTo>
                      <a:pt x="26887" y="38243"/>
                      <a:pt x="26838" y="38311"/>
                      <a:pt x="26780" y="38389"/>
                    </a:cubicBezTo>
                    <a:cubicBezTo>
                      <a:pt x="26586" y="38651"/>
                      <a:pt x="26333" y="38864"/>
                      <a:pt x="26052" y="39029"/>
                    </a:cubicBezTo>
                    <a:lnTo>
                      <a:pt x="29119" y="37253"/>
                    </a:lnTo>
                    <a:cubicBezTo>
                      <a:pt x="29410" y="37088"/>
                      <a:pt x="29653" y="36865"/>
                      <a:pt x="29847" y="36603"/>
                    </a:cubicBezTo>
                    <a:cubicBezTo>
                      <a:pt x="29896" y="36545"/>
                      <a:pt x="29934" y="36477"/>
                      <a:pt x="29973" y="36418"/>
                    </a:cubicBezTo>
                    <a:lnTo>
                      <a:pt x="29993" y="36380"/>
                    </a:lnTo>
                    <a:cubicBezTo>
                      <a:pt x="30031" y="36321"/>
                      <a:pt x="30061" y="36273"/>
                      <a:pt x="30090" y="36214"/>
                    </a:cubicBezTo>
                    <a:cubicBezTo>
                      <a:pt x="30099" y="36185"/>
                      <a:pt x="30128" y="36147"/>
                      <a:pt x="30138" y="36117"/>
                    </a:cubicBezTo>
                    <a:cubicBezTo>
                      <a:pt x="30158" y="36088"/>
                      <a:pt x="30148" y="36088"/>
                      <a:pt x="30158" y="36069"/>
                    </a:cubicBezTo>
                    <a:cubicBezTo>
                      <a:pt x="30177" y="36040"/>
                      <a:pt x="30187" y="36001"/>
                      <a:pt x="30206" y="35962"/>
                    </a:cubicBezTo>
                    <a:cubicBezTo>
                      <a:pt x="30226" y="35923"/>
                      <a:pt x="30235" y="35884"/>
                      <a:pt x="30255" y="35846"/>
                    </a:cubicBezTo>
                    <a:cubicBezTo>
                      <a:pt x="30264" y="35807"/>
                      <a:pt x="30274" y="35787"/>
                      <a:pt x="30284" y="35758"/>
                    </a:cubicBezTo>
                    <a:cubicBezTo>
                      <a:pt x="30293" y="35729"/>
                      <a:pt x="30303" y="35700"/>
                      <a:pt x="30313" y="35661"/>
                    </a:cubicBezTo>
                    <a:cubicBezTo>
                      <a:pt x="30323" y="35632"/>
                      <a:pt x="30332" y="35622"/>
                      <a:pt x="30342" y="35593"/>
                    </a:cubicBezTo>
                    <a:cubicBezTo>
                      <a:pt x="30361" y="35525"/>
                      <a:pt x="30381" y="35448"/>
                      <a:pt x="30391" y="35380"/>
                    </a:cubicBezTo>
                    <a:cubicBezTo>
                      <a:pt x="30391" y="35370"/>
                      <a:pt x="30391" y="35360"/>
                      <a:pt x="30391" y="35351"/>
                    </a:cubicBezTo>
                    <a:cubicBezTo>
                      <a:pt x="30410" y="35273"/>
                      <a:pt x="30429" y="35195"/>
                      <a:pt x="30439" y="35108"/>
                    </a:cubicBezTo>
                    <a:cubicBezTo>
                      <a:pt x="30439" y="35079"/>
                      <a:pt x="30449" y="35050"/>
                      <a:pt x="30458" y="35021"/>
                    </a:cubicBezTo>
                    <a:lnTo>
                      <a:pt x="30468" y="34953"/>
                    </a:lnTo>
                    <a:cubicBezTo>
                      <a:pt x="30468" y="34924"/>
                      <a:pt x="30478" y="34904"/>
                      <a:pt x="30478" y="34875"/>
                    </a:cubicBezTo>
                    <a:cubicBezTo>
                      <a:pt x="30488" y="34797"/>
                      <a:pt x="30497" y="34720"/>
                      <a:pt x="30507" y="34632"/>
                    </a:cubicBezTo>
                    <a:cubicBezTo>
                      <a:pt x="30497" y="34623"/>
                      <a:pt x="30497" y="34613"/>
                      <a:pt x="30507" y="34603"/>
                    </a:cubicBezTo>
                    <a:lnTo>
                      <a:pt x="30507" y="34555"/>
                    </a:lnTo>
                    <a:cubicBezTo>
                      <a:pt x="30507" y="34496"/>
                      <a:pt x="30507" y="34448"/>
                      <a:pt x="30517" y="34390"/>
                    </a:cubicBezTo>
                    <a:cubicBezTo>
                      <a:pt x="30517" y="34341"/>
                      <a:pt x="30517" y="34264"/>
                      <a:pt x="30517" y="34196"/>
                    </a:cubicBezTo>
                    <a:lnTo>
                      <a:pt x="30517" y="34157"/>
                    </a:lnTo>
                    <a:cubicBezTo>
                      <a:pt x="30526" y="34108"/>
                      <a:pt x="30517" y="34031"/>
                      <a:pt x="30517" y="33943"/>
                    </a:cubicBezTo>
                    <a:lnTo>
                      <a:pt x="30517" y="33817"/>
                    </a:lnTo>
                    <a:lnTo>
                      <a:pt x="30517" y="33759"/>
                    </a:lnTo>
                    <a:lnTo>
                      <a:pt x="30517" y="33701"/>
                    </a:lnTo>
                    <a:cubicBezTo>
                      <a:pt x="30517" y="33623"/>
                      <a:pt x="30507" y="33536"/>
                      <a:pt x="30497" y="33458"/>
                    </a:cubicBezTo>
                    <a:cubicBezTo>
                      <a:pt x="30497" y="33429"/>
                      <a:pt x="30497" y="33409"/>
                      <a:pt x="30488" y="33380"/>
                    </a:cubicBezTo>
                    <a:cubicBezTo>
                      <a:pt x="30478" y="33351"/>
                      <a:pt x="30488" y="33332"/>
                      <a:pt x="30478" y="33303"/>
                    </a:cubicBezTo>
                    <a:cubicBezTo>
                      <a:pt x="30478" y="33283"/>
                      <a:pt x="30478" y="33244"/>
                      <a:pt x="30468" y="33206"/>
                    </a:cubicBezTo>
                    <a:cubicBezTo>
                      <a:pt x="30458" y="33128"/>
                      <a:pt x="30449" y="33041"/>
                      <a:pt x="30439" y="32953"/>
                    </a:cubicBezTo>
                    <a:cubicBezTo>
                      <a:pt x="30439" y="32943"/>
                      <a:pt x="30439" y="32924"/>
                      <a:pt x="30429" y="32914"/>
                    </a:cubicBezTo>
                    <a:cubicBezTo>
                      <a:pt x="30420" y="32895"/>
                      <a:pt x="30429" y="32876"/>
                      <a:pt x="30420" y="32856"/>
                    </a:cubicBezTo>
                    <a:cubicBezTo>
                      <a:pt x="30410" y="32798"/>
                      <a:pt x="30400" y="32749"/>
                      <a:pt x="30391" y="32701"/>
                    </a:cubicBezTo>
                    <a:cubicBezTo>
                      <a:pt x="30371" y="32613"/>
                      <a:pt x="30361" y="32526"/>
                      <a:pt x="30342" y="32439"/>
                    </a:cubicBezTo>
                    <a:lnTo>
                      <a:pt x="30342" y="32429"/>
                    </a:lnTo>
                    <a:cubicBezTo>
                      <a:pt x="30323" y="32342"/>
                      <a:pt x="30303" y="32264"/>
                      <a:pt x="30284" y="32186"/>
                    </a:cubicBezTo>
                    <a:cubicBezTo>
                      <a:pt x="30264" y="32118"/>
                      <a:pt x="30245" y="32060"/>
                      <a:pt x="30235" y="32002"/>
                    </a:cubicBezTo>
                    <a:cubicBezTo>
                      <a:pt x="30235" y="31983"/>
                      <a:pt x="30226" y="31973"/>
                      <a:pt x="30216" y="31953"/>
                    </a:cubicBezTo>
                    <a:cubicBezTo>
                      <a:pt x="30216" y="31944"/>
                      <a:pt x="30216" y="31934"/>
                      <a:pt x="30216" y="31924"/>
                    </a:cubicBezTo>
                    <a:cubicBezTo>
                      <a:pt x="30187" y="31837"/>
                      <a:pt x="30167" y="31750"/>
                      <a:pt x="30138" y="31662"/>
                    </a:cubicBezTo>
                    <a:cubicBezTo>
                      <a:pt x="30128" y="31623"/>
                      <a:pt x="30109" y="31575"/>
                      <a:pt x="30099" y="31536"/>
                    </a:cubicBezTo>
                    <a:lnTo>
                      <a:pt x="30080" y="31478"/>
                    </a:lnTo>
                    <a:cubicBezTo>
                      <a:pt x="30070" y="31458"/>
                      <a:pt x="30061" y="31439"/>
                      <a:pt x="30061" y="31420"/>
                    </a:cubicBezTo>
                    <a:cubicBezTo>
                      <a:pt x="30031" y="31332"/>
                      <a:pt x="30002" y="31255"/>
                      <a:pt x="29973" y="31177"/>
                    </a:cubicBezTo>
                    <a:cubicBezTo>
                      <a:pt x="29963" y="31138"/>
                      <a:pt x="29944" y="31099"/>
                      <a:pt x="29925" y="31051"/>
                    </a:cubicBezTo>
                    <a:cubicBezTo>
                      <a:pt x="29925" y="31041"/>
                      <a:pt x="29915" y="31022"/>
                      <a:pt x="29905" y="31002"/>
                    </a:cubicBezTo>
                    <a:lnTo>
                      <a:pt x="29886" y="30944"/>
                    </a:lnTo>
                    <a:cubicBezTo>
                      <a:pt x="29857" y="30876"/>
                      <a:pt x="29828" y="30798"/>
                      <a:pt x="29798" y="30730"/>
                    </a:cubicBezTo>
                    <a:cubicBezTo>
                      <a:pt x="29779" y="30682"/>
                      <a:pt x="29760" y="30624"/>
                      <a:pt x="29731" y="30575"/>
                    </a:cubicBezTo>
                    <a:cubicBezTo>
                      <a:pt x="29731" y="30565"/>
                      <a:pt x="29731" y="30556"/>
                      <a:pt x="29721" y="30546"/>
                    </a:cubicBezTo>
                    <a:lnTo>
                      <a:pt x="29711" y="30517"/>
                    </a:lnTo>
                    <a:cubicBezTo>
                      <a:pt x="29682" y="30439"/>
                      <a:pt x="29643" y="30371"/>
                      <a:pt x="29614" y="30303"/>
                    </a:cubicBezTo>
                    <a:cubicBezTo>
                      <a:pt x="29575" y="30226"/>
                      <a:pt x="29546" y="30158"/>
                      <a:pt x="29507" y="30090"/>
                    </a:cubicBezTo>
                    <a:lnTo>
                      <a:pt x="29507" y="30080"/>
                    </a:lnTo>
                    <a:cubicBezTo>
                      <a:pt x="29468" y="30002"/>
                      <a:pt x="29430" y="29915"/>
                      <a:pt x="29391" y="29837"/>
                    </a:cubicBezTo>
                    <a:cubicBezTo>
                      <a:pt x="29391" y="29828"/>
                      <a:pt x="29371" y="29808"/>
                      <a:pt x="29371" y="29799"/>
                    </a:cubicBezTo>
                    <a:cubicBezTo>
                      <a:pt x="29313" y="29702"/>
                      <a:pt x="29265" y="29614"/>
                      <a:pt x="29206" y="29517"/>
                    </a:cubicBezTo>
                    <a:cubicBezTo>
                      <a:pt x="29197" y="29498"/>
                      <a:pt x="29187" y="29469"/>
                      <a:pt x="29168" y="29449"/>
                    </a:cubicBezTo>
                    <a:cubicBezTo>
                      <a:pt x="29168" y="29439"/>
                      <a:pt x="29168" y="29439"/>
                      <a:pt x="29168" y="29439"/>
                    </a:cubicBezTo>
                    <a:cubicBezTo>
                      <a:pt x="29051" y="29245"/>
                      <a:pt x="28925" y="29051"/>
                      <a:pt x="28808" y="28867"/>
                    </a:cubicBezTo>
                    <a:cubicBezTo>
                      <a:pt x="28799" y="28857"/>
                      <a:pt x="28789" y="28838"/>
                      <a:pt x="28779" y="28828"/>
                    </a:cubicBezTo>
                    <a:cubicBezTo>
                      <a:pt x="28770" y="28818"/>
                      <a:pt x="28770" y="28818"/>
                      <a:pt x="28770" y="28809"/>
                    </a:cubicBezTo>
                    <a:cubicBezTo>
                      <a:pt x="28682" y="28682"/>
                      <a:pt x="28605" y="28566"/>
                      <a:pt x="28517" y="28449"/>
                    </a:cubicBezTo>
                    <a:lnTo>
                      <a:pt x="28508" y="28440"/>
                    </a:lnTo>
                    <a:cubicBezTo>
                      <a:pt x="28440" y="28352"/>
                      <a:pt x="28372" y="28255"/>
                      <a:pt x="28304" y="28168"/>
                    </a:cubicBezTo>
                    <a:lnTo>
                      <a:pt x="28284" y="28158"/>
                    </a:lnTo>
                    <a:cubicBezTo>
                      <a:pt x="28226" y="28081"/>
                      <a:pt x="28168" y="28013"/>
                      <a:pt x="28110" y="27935"/>
                    </a:cubicBezTo>
                    <a:cubicBezTo>
                      <a:pt x="28100" y="27925"/>
                      <a:pt x="28090" y="27916"/>
                      <a:pt x="28080" y="27906"/>
                    </a:cubicBezTo>
                    <a:lnTo>
                      <a:pt x="28013" y="27828"/>
                    </a:lnTo>
                    <a:cubicBezTo>
                      <a:pt x="27983" y="27789"/>
                      <a:pt x="27954" y="27751"/>
                      <a:pt x="27925" y="27712"/>
                    </a:cubicBezTo>
                    <a:cubicBezTo>
                      <a:pt x="27886" y="27683"/>
                      <a:pt x="27877" y="27673"/>
                      <a:pt x="27857" y="27644"/>
                    </a:cubicBezTo>
                    <a:lnTo>
                      <a:pt x="27780" y="27556"/>
                    </a:lnTo>
                    <a:lnTo>
                      <a:pt x="27721" y="27498"/>
                    </a:lnTo>
                    <a:lnTo>
                      <a:pt x="27624" y="27391"/>
                    </a:lnTo>
                    <a:lnTo>
                      <a:pt x="27547" y="27314"/>
                    </a:lnTo>
                    <a:lnTo>
                      <a:pt x="27517" y="27275"/>
                    </a:lnTo>
                    <a:cubicBezTo>
                      <a:pt x="27469" y="27226"/>
                      <a:pt x="27411" y="27178"/>
                      <a:pt x="27362" y="27129"/>
                    </a:cubicBezTo>
                    <a:lnTo>
                      <a:pt x="27304" y="27071"/>
                    </a:lnTo>
                    <a:lnTo>
                      <a:pt x="27294" y="27061"/>
                    </a:lnTo>
                    <a:cubicBezTo>
                      <a:pt x="27226" y="26993"/>
                      <a:pt x="27149" y="26916"/>
                      <a:pt x="27071" y="26848"/>
                    </a:cubicBezTo>
                    <a:lnTo>
                      <a:pt x="27061" y="26838"/>
                    </a:lnTo>
                    <a:lnTo>
                      <a:pt x="27003" y="26790"/>
                    </a:lnTo>
                    <a:cubicBezTo>
                      <a:pt x="26945" y="26741"/>
                      <a:pt x="26896" y="26693"/>
                      <a:pt x="26838" y="26654"/>
                    </a:cubicBezTo>
                    <a:lnTo>
                      <a:pt x="26819" y="26625"/>
                    </a:lnTo>
                    <a:lnTo>
                      <a:pt x="26722" y="26557"/>
                    </a:lnTo>
                    <a:lnTo>
                      <a:pt x="26615" y="26460"/>
                    </a:lnTo>
                    <a:lnTo>
                      <a:pt x="26566" y="26421"/>
                    </a:lnTo>
                    <a:lnTo>
                      <a:pt x="26469" y="26353"/>
                    </a:lnTo>
                    <a:lnTo>
                      <a:pt x="26392" y="26295"/>
                    </a:lnTo>
                    <a:lnTo>
                      <a:pt x="26304" y="26236"/>
                    </a:lnTo>
                    <a:lnTo>
                      <a:pt x="26217" y="26168"/>
                    </a:lnTo>
                    <a:lnTo>
                      <a:pt x="26168" y="26139"/>
                    </a:lnTo>
                    <a:cubicBezTo>
                      <a:pt x="26120" y="26100"/>
                      <a:pt x="26071" y="26071"/>
                      <a:pt x="26023" y="26042"/>
                    </a:cubicBezTo>
                    <a:lnTo>
                      <a:pt x="25974" y="26013"/>
                    </a:lnTo>
                    <a:lnTo>
                      <a:pt x="25964" y="26003"/>
                    </a:lnTo>
                    <a:cubicBezTo>
                      <a:pt x="25897" y="25955"/>
                      <a:pt x="25829" y="25916"/>
                      <a:pt x="25761" y="25877"/>
                    </a:cubicBezTo>
                    <a:lnTo>
                      <a:pt x="25712" y="25848"/>
                    </a:lnTo>
                    <a:lnTo>
                      <a:pt x="25557" y="25770"/>
                    </a:lnTo>
                    <a:lnTo>
                      <a:pt x="25363" y="25664"/>
                    </a:lnTo>
                    <a:lnTo>
                      <a:pt x="25343" y="25654"/>
                    </a:lnTo>
                    <a:lnTo>
                      <a:pt x="25314" y="25644"/>
                    </a:lnTo>
                    <a:cubicBezTo>
                      <a:pt x="25266" y="25615"/>
                      <a:pt x="25227" y="25596"/>
                      <a:pt x="25178" y="25576"/>
                    </a:cubicBezTo>
                    <a:cubicBezTo>
                      <a:pt x="25130" y="25557"/>
                      <a:pt x="25052" y="25528"/>
                      <a:pt x="24994" y="25499"/>
                    </a:cubicBezTo>
                    <a:lnTo>
                      <a:pt x="24965" y="25489"/>
                    </a:lnTo>
                    <a:lnTo>
                      <a:pt x="24936" y="25479"/>
                    </a:lnTo>
                    <a:lnTo>
                      <a:pt x="24809" y="25431"/>
                    </a:lnTo>
                    <a:cubicBezTo>
                      <a:pt x="24751" y="25411"/>
                      <a:pt x="24693" y="25392"/>
                      <a:pt x="24625" y="25373"/>
                    </a:cubicBezTo>
                    <a:lnTo>
                      <a:pt x="24596" y="25363"/>
                    </a:lnTo>
                    <a:lnTo>
                      <a:pt x="24567" y="25353"/>
                    </a:lnTo>
                    <a:lnTo>
                      <a:pt x="24441" y="25314"/>
                    </a:lnTo>
                    <a:cubicBezTo>
                      <a:pt x="24382" y="25305"/>
                      <a:pt x="24324" y="25285"/>
                      <a:pt x="24256" y="25275"/>
                    </a:cubicBezTo>
                    <a:lnTo>
                      <a:pt x="24217" y="25266"/>
                    </a:lnTo>
                    <a:lnTo>
                      <a:pt x="24217" y="25227"/>
                    </a:lnTo>
                    <a:cubicBezTo>
                      <a:pt x="24217" y="25159"/>
                      <a:pt x="24227" y="25081"/>
                      <a:pt x="24237" y="25013"/>
                    </a:cubicBezTo>
                    <a:lnTo>
                      <a:pt x="24237" y="24945"/>
                    </a:lnTo>
                    <a:lnTo>
                      <a:pt x="24237" y="24877"/>
                    </a:lnTo>
                    <a:lnTo>
                      <a:pt x="24237" y="24800"/>
                    </a:lnTo>
                    <a:lnTo>
                      <a:pt x="24237" y="24586"/>
                    </a:lnTo>
                    <a:lnTo>
                      <a:pt x="24237" y="24557"/>
                    </a:lnTo>
                    <a:lnTo>
                      <a:pt x="24237" y="24509"/>
                    </a:lnTo>
                    <a:lnTo>
                      <a:pt x="24237" y="24363"/>
                    </a:lnTo>
                    <a:cubicBezTo>
                      <a:pt x="24237" y="24305"/>
                      <a:pt x="24237" y="24237"/>
                      <a:pt x="24227" y="24159"/>
                    </a:cubicBezTo>
                    <a:lnTo>
                      <a:pt x="24227" y="24150"/>
                    </a:lnTo>
                    <a:cubicBezTo>
                      <a:pt x="24227" y="24072"/>
                      <a:pt x="24217" y="23994"/>
                      <a:pt x="24208" y="23917"/>
                    </a:cubicBezTo>
                    <a:cubicBezTo>
                      <a:pt x="24208" y="23878"/>
                      <a:pt x="24198" y="23839"/>
                      <a:pt x="24198" y="23800"/>
                    </a:cubicBezTo>
                    <a:lnTo>
                      <a:pt x="24188" y="23732"/>
                    </a:lnTo>
                    <a:lnTo>
                      <a:pt x="24188" y="23684"/>
                    </a:lnTo>
                    <a:cubicBezTo>
                      <a:pt x="24179" y="23606"/>
                      <a:pt x="24169" y="23519"/>
                      <a:pt x="24149" y="23441"/>
                    </a:cubicBezTo>
                    <a:cubicBezTo>
                      <a:pt x="24149" y="23422"/>
                      <a:pt x="24149" y="23402"/>
                      <a:pt x="24140" y="23383"/>
                    </a:cubicBezTo>
                    <a:cubicBezTo>
                      <a:pt x="24140" y="23363"/>
                      <a:pt x="24130" y="23334"/>
                      <a:pt x="24130" y="23315"/>
                    </a:cubicBezTo>
                    <a:cubicBezTo>
                      <a:pt x="24120" y="23286"/>
                      <a:pt x="24120" y="23227"/>
                      <a:pt x="24111" y="23189"/>
                    </a:cubicBezTo>
                    <a:cubicBezTo>
                      <a:pt x="24091" y="23111"/>
                      <a:pt x="24081" y="23033"/>
                      <a:pt x="24062" y="22965"/>
                    </a:cubicBezTo>
                    <a:lnTo>
                      <a:pt x="24062" y="22936"/>
                    </a:lnTo>
                    <a:cubicBezTo>
                      <a:pt x="24062" y="22936"/>
                      <a:pt x="24062" y="22936"/>
                      <a:pt x="24062" y="22927"/>
                    </a:cubicBezTo>
                    <a:cubicBezTo>
                      <a:pt x="24043" y="22839"/>
                      <a:pt x="24023" y="22752"/>
                      <a:pt x="24004" y="22664"/>
                    </a:cubicBezTo>
                    <a:cubicBezTo>
                      <a:pt x="23994" y="22635"/>
                      <a:pt x="23984" y="22597"/>
                      <a:pt x="23975" y="22567"/>
                    </a:cubicBezTo>
                    <a:lnTo>
                      <a:pt x="23955" y="22480"/>
                    </a:lnTo>
                    <a:cubicBezTo>
                      <a:pt x="23946" y="22451"/>
                      <a:pt x="23936" y="22422"/>
                      <a:pt x="23926" y="22393"/>
                    </a:cubicBezTo>
                    <a:cubicBezTo>
                      <a:pt x="23907" y="22305"/>
                      <a:pt x="23878" y="22218"/>
                      <a:pt x="23848" y="22131"/>
                    </a:cubicBezTo>
                    <a:cubicBezTo>
                      <a:pt x="23848" y="22131"/>
                      <a:pt x="23848" y="22121"/>
                      <a:pt x="23848" y="22111"/>
                    </a:cubicBezTo>
                    <a:cubicBezTo>
                      <a:pt x="23839" y="22101"/>
                      <a:pt x="23839" y="22082"/>
                      <a:pt x="23829" y="22072"/>
                    </a:cubicBezTo>
                    <a:cubicBezTo>
                      <a:pt x="23810" y="22004"/>
                      <a:pt x="23790" y="21936"/>
                      <a:pt x="23771" y="21869"/>
                    </a:cubicBezTo>
                    <a:cubicBezTo>
                      <a:pt x="23751" y="21820"/>
                      <a:pt x="23732" y="21771"/>
                      <a:pt x="23713" y="21713"/>
                    </a:cubicBezTo>
                    <a:cubicBezTo>
                      <a:pt x="23713" y="21694"/>
                      <a:pt x="23703" y="21674"/>
                      <a:pt x="23693" y="21655"/>
                    </a:cubicBezTo>
                    <a:lnTo>
                      <a:pt x="23674" y="21606"/>
                    </a:lnTo>
                    <a:cubicBezTo>
                      <a:pt x="23645" y="21529"/>
                      <a:pt x="23616" y="21441"/>
                      <a:pt x="23586" y="21364"/>
                    </a:cubicBezTo>
                    <a:cubicBezTo>
                      <a:pt x="23577" y="21344"/>
                      <a:pt x="23567" y="21315"/>
                      <a:pt x="23557" y="21286"/>
                    </a:cubicBezTo>
                    <a:cubicBezTo>
                      <a:pt x="23538" y="21267"/>
                      <a:pt x="23538" y="21247"/>
                      <a:pt x="23528" y="21218"/>
                    </a:cubicBezTo>
                    <a:cubicBezTo>
                      <a:pt x="23518" y="21199"/>
                      <a:pt x="23499" y="21160"/>
                      <a:pt x="23489" y="21131"/>
                    </a:cubicBezTo>
                    <a:cubicBezTo>
                      <a:pt x="23460" y="21053"/>
                      <a:pt x="23421" y="20976"/>
                      <a:pt x="23392" y="20888"/>
                    </a:cubicBezTo>
                    <a:cubicBezTo>
                      <a:pt x="23383" y="20878"/>
                      <a:pt x="23373" y="20869"/>
                      <a:pt x="23373" y="20859"/>
                    </a:cubicBezTo>
                    <a:lnTo>
                      <a:pt x="23344" y="20801"/>
                    </a:lnTo>
                    <a:lnTo>
                      <a:pt x="23276" y="20655"/>
                    </a:lnTo>
                    <a:lnTo>
                      <a:pt x="23169" y="20432"/>
                    </a:lnTo>
                    <a:lnTo>
                      <a:pt x="23159" y="20413"/>
                    </a:lnTo>
                    <a:cubicBezTo>
                      <a:pt x="23121" y="20325"/>
                      <a:pt x="23072" y="20228"/>
                      <a:pt x="23023" y="20131"/>
                    </a:cubicBezTo>
                    <a:lnTo>
                      <a:pt x="22985" y="20073"/>
                    </a:lnTo>
                    <a:cubicBezTo>
                      <a:pt x="22946" y="20005"/>
                      <a:pt x="22917" y="19947"/>
                      <a:pt x="22878" y="19879"/>
                    </a:cubicBezTo>
                    <a:cubicBezTo>
                      <a:pt x="22839" y="19811"/>
                      <a:pt x="22829" y="19782"/>
                      <a:pt x="22800" y="19733"/>
                    </a:cubicBezTo>
                    <a:lnTo>
                      <a:pt x="22771" y="19694"/>
                    </a:lnTo>
                    <a:cubicBezTo>
                      <a:pt x="22664" y="19510"/>
                      <a:pt x="22548" y="19325"/>
                      <a:pt x="22431" y="19151"/>
                    </a:cubicBezTo>
                    <a:cubicBezTo>
                      <a:pt x="22422" y="19141"/>
                      <a:pt x="22412" y="19131"/>
                      <a:pt x="22402" y="19112"/>
                    </a:cubicBezTo>
                    <a:cubicBezTo>
                      <a:pt x="22344" y="19025"/>
                      <a:pt x="22276" y="18928"/>
                      <a:pt x="22208" y="18840"/>
                    </a:cubicBezTo>
                    <a:cubicBezTo>
                      <a:pt x="22189" y="18811"/>
                      <a:pt x="22169" y="18782"/>
                      <a:pt x="22150" y="18753"/>
                    </a:cubicBezTo>
                    <a:cubicBezTo>
                      <a:pt x="22092" y="18675"/>
                      <a:pt x="22033" y="18588"/>
                      <a:pt x="21965" y="18510"/>
                    </a:cubicBezTo>
                    <a:lnTo>
                      <a:pt x="21927" y="18462"/>
                    </a:lnTo>
                    <a:lnTo>
                      <a:pt x="21878" y="18413"/>
                    </a:lnTo>
                    <a:lnTo>
                      <a:pt x="21791" y="18297"/>
                    </a:lnTo>
                    <a:cubicBezTo>
                      <a:pt x="21733" y="18229"/>
                      <a:pt x="21674" y="18161"/>
                      <a:pt x="21616" y="18093"/>
                    </a:cubicBezTo>
                    <a:cubicBezTo>
                      <a:pt x="21606" y="18083"/>
                      <a:pt x="21597" y="18083"/>
                      <a:pt x="21597" y="18073"/>
                    </a:cubicBezTo>
                    <a:cubicBezTo>
                      <a:pt x="21587" y="18064"/>
                      <a:pt x="21568" y="18044"/>
                      <a:pt x="21558" y="18035"/>
                    </a:cubicBezTo>
                    <a:lnTo>
                      <a:pt x="21441" y="17889"/>
                    </a:lnTo>
                    <a:cubicBezTo>
                      <a:pt x="21383" y="17831"/>
                      <a:pt x="21325" y="17772"/>
                      <a:pt x="21267" y="17714"/>
                    </a:cubicBezTo>
                    <a:lnTo>
                      <a:pt x="21257" y="17695"/>
                    </a:lnTo>
                    <a:lnTo>
                      <a:pt x="21247" y="17695"/>
                    </a:lnTo>
                    <a:cubicBezTo>
                      <a:pt x="21179" y="17617"/>
                      <a:pt x="21111" y="17549"/>
                      <a:pt x="21043" y="17491"/>
                    </a:cubicBezTo>
                    <a:cubicBezTo>
                      <a:pt x="21014" y="17462"/>
                      <a:pt x="20975" y="17433"/>
                      <a:pt x="20946" y="17404"/>
                    </a:cubicBezTo>
                    <a:lnTo>
                      <a:pt x="20878" y="17345"/>
                    </a:lnTo>
                    <a:lnTo>
                      <a:pt x="20820" y="17287"/>
                    </a:lnTo>
                    <a:cubicBezTo>
                      <a:pt x="20752" y="17219"/>
                      <a:pt x="20675" y="17161"/>
                      <a:pt x="20607" y="17093"/>
                    </a:cubicBezTo>
                    <a:cubicBezTo>
                      <a:pt x="20597" y="17083"/>
                      <a:pt x="20587" y="17074"/>
                      <a:pt x="20577" y="17074"/>
                    </a:cubicBezTo>
                    <a:lnTo>
                      <a:pt x="20519" y="17025"/>
                    </a:lnTo>
                    <a:cubicBezTo>
                      <a:pt x="20480" y="16986"/>
                      <a:pt x="20432" y="16947"/>
                      <a:pt x="20383" y="16909"/>
                    </a:cubicBezTo>
                    <a:lnTo>
                      <a:pt x="20238" y="16792"/>
                    </a:lnTo>
                    <a:lnTo>
                      <a:pt x="20189" y="16763"/>
                    </a:lnTo>
                    <a:lnTo>
                      <a:pt x="20160" y="16744"/>
                    </a:lnTo>
                    <a:cubicBezTo>
                      <a:pt x="20092" y="16685"/>
                      <a:pt x="20015" y="16637"/>
                      <a:pt x="19947" y="16588"/>
                    </a:cubicBezTo>
                    <a:lnTo>
                      <a:pt x="19869" y="16540"/>
                    </a:lnTo>
                    <a:lnTo>
                      <a:pt x="19811" y="16491"/>
                    </a:lnTo>
                    <a:lnTo>
                      <a:pt x="19733" y="16443"/>
                    </a:lnTo>
                    <a:cubicBezTo>
                      <a:pt x="19665" y="16404"/>
                      <a:pt x="19587" y="16355"/>
                      <a:pt x="19519" y="16317"/>
                    </a:cubicBezTo>
                    <a:lnTo>
                      <a:pt x="19471" y="16287"/>
                    </a:lnTo>
                    <a:lnTo>
                      <a:pt x="19316" y="16200"/>
                    </a:lnTo>
                    <a:lnTo>
                      <a:pt x="19219" y="16152"/>
                    </a:lnTo>
                    <a:lnTo>
                      <a:pt x="19151" y="16113"/>
                    </a:lnTo>
                    <a:lnTo>
                      <a:pt x="19083" y="16064"/>
                    </a:lnTo>
                    <a:cubicBezTo>
                      <a:pt x="19015" y="16025"/>
                      <a:pt x="18947" y="15996"/>
                      <a:pt x="18879" y="15967"/>
                    </a:cubicBezTo>
                    <a:lnTo>
                      <a:pt x="18859" y="15957"/>
                    </a:lnTo>
                    <a:lnTo>
                      <a:pt x="18821" y="15938"/>
                    </a:lnTo>
                    <a:lnTo>
                      <a:pt x="18685" y="15880"/>
                    </a:lnTo>
                    <a:lnTo>
                      <a:pt x="18597" y="15851"/>
                    </a:lnTo>
                    <a:lnTo>
                      <a:pt x="18529" y="15821"/>
                    </a:lnTo>
                    <a:lnTo>
                      <a:pt x="18491" y="15802"/>
                    </a:lnTo>
                    <a:cubicBezTo>
                      <a:pt x="18423" y="15783"/>
                      <a:pt x="18355" y="15763"/>
                      <a:pt x="18287" y="15744"/>
                    </a:cubicBezTo>
                    <a:lnTo>
                      <a:pt x="18277" y="15744"/>
                    </a:lnTo>
                    <a:lnTo>
                      <a:pt x="18238" y="15734"/>
                    </a:lnTo>
                    <a:cubicBezTo>
                      <a:pt x="18190" y="15724"/>
                      <a:pt x="18141" y="15705"/>
                      <a:pt x="18093" y="15695"/>
                    </a:cubicBezTo>
                    <a:lnTo>
                      <a:pt x="18025" y="15676"/>
                    </a:lnTo>
                    <a:lnTo>
                      <a:pt x="17957" y="15656"/>
                    </a:lnTo>
                    <a:lnTo>
                      <a:pt x="17899" y="15647"/>
                    </a:lnTo>
                    <a:lnTo>
                      <a:pt x="17724" y="15618"/>
                    </a:lnTo>
                    <a:lnTo>
                      <a:pt x="17704" y="15618"/>
                    </a:lnTo>
                    <a:cubicBezTo>
                      <a:pt x="17636" y="15608"/>
                      <a:pt x="17569" y="15598"/>
                      <a:pt x="17501" y="15598"/>
                    </a:cubicBezTo>
                    <a:lnTo>
                      <a:pt x="17171" y="15598"/>
                    </a:lnTo>
                    <a:cubicBezTo>
                      <a:pt x="17161" y="15453"/>
                      <a:pt x="17141" y="15307"/>
                      <a:pt x="17122" y="15152"/>
                    </a:cubicBezTo>
                    <a:cubicBezTo>
                      <a:pt x="17112" y="15094"/>
                      <a:pt x="17103" y="15035"/>
                      <a:pt x="17103" y="14977"/>
                    </a:cubicBezTo>
                    <a:cubicBezTo>
                      <a:pt x="17093" y="14929"/>
                      <a:pt x="17083" y="14870"/>
                      <a:pt x="17073" y="14812"/>
                    </a:cubicBezTo>
                    <a:cubicBezTo>
                      <a:pt x="17064" y="14764"/>
                      <a:pt x="17064" y="14715"/>
                      <a:pt x="17054" y="14666"/>
                    </a:cubicBezTo>
                    <a:cubicBezTo>
                      <a:pt x="17035" y="14511"/>
                      <a:pt x="17006" y="14356"/>
                      <a:pt x="16976" y="14201"/>
                    </a:cubicBezTo>
                    <a:lnTo>
                      <a:pt x="16976" y="14171"/>
                    </a:lnTo>
                    <a:cubicBezTo>
                      <a:pt x="16938" y="13997"/>
                      <a:pt x="16908" y="13822"/>
                      <a:pt x="16870" y="13657"/>
                    </a:cubicBezTo>
                    <a:cubicBezTo>
                      <a:pt x="16860" y="13608"/>
                      <a:pt x="16850" y="13570"/>
                      <a:pt x="16841" y="13531"/>
                    </a:cubicBezTo>
                    <a:lnTo>
                      <a:pt x="16802" y="13346"/>
                    </a:lnTo>
                    <a:cubicBezTo>
                      <a:pt x="16782" y="13269"/>
                      <a:pt x="16763" y="13201"/>
                      <a:pt x="16743" y="13123"/>
                    </a:cubicBezTo>
                    <a:cubicBezTo>
                      <a:pt x="16724" y="13026"/>
                      <a:pt x="16695" y="12929"/>
                      <a:pt x="16666" y="12832"/>
                    </a:cubicBezTo>
                    <a:cubicBezTo>
                      <a:pt x="16656" y="12783"/>
                      <a:pt x="16646" y="12725"/>
                      <a:pt x="16627" y="12667"/>
                    </a:cubicBezTo>
                    <a:lnTo>
                      <a:pt x="16608" y="12589"/>
                    </a:lnTo>
                    <a:cubicBezTo>
                      <a:pt x="16559" y="12415"/>
                      <a:pt x="16501" y="12230"/>
                      <a:pt x="16452" y="12055"/>
                    </a:cubicBezTo>
                    <a:lnTo>
                      <a:pt x="16433" y="12017"/>
                    </a:lnTo>
                    <a:cubicBezTo>
                      <a:pt x="16423" y="11968"/>
                      <a:pt x="16413" y="11929"/>
                      <a:pt x="16394" y="11890"/>
                    </a:cubicBezTo>
                    <a:cubicBezTo>
                      <a:pt x="16355" y="11774"/>
                      <a:pt x="16326" y="11648"/>
                      <a:pt x="16278" y="11531"/>
                    </a:cubicBezTo>
                    <a:cubicBezTo>
                      <a:pt x="16258" y="11463"/>
                      <a:pt x="16229" y="11395"/>
                      <a:pt x="16210" y="11337"/>
                    </a:cubicBezTo>
                    <a:lnTo>
                      <a:pt x="16151" y="11162"/>
                    </a:lnTo>
                    <a:cubicBezTo>
                      <a:pt x="16132" y="11114"/>
                      <a:pt x="16113" y="11065"/>
                      <a:pt x="16103" y="11017"/>
                    </a:cubicBezTo>
                    <a:cubicBezTo>
                      <a:pt x="16035" y="10852"/>
                      <a:pt x="15977" y="10697"/>
                      <a:pt x="15918" y="10532"/>
                    </a:cubicBezTo>
                    <a:cubicBezTo>
                      <a:pt x="15918" y="10532"/>
                      <a:pt x="15918" y="10522"/>
                      <a:pt x="15918" y="10522"/>
                    </a:cubicBezTo>
                    <a:lnTo>
                      <a:pt x="15899" y="10473"/>
                    </a:lnTo>
                    <a:cubicBezTo>
                      <a:pt x="15841" y="10328"/>
                      <a:pt x="15783" y="10192"/>
                      <a:pt x="15734" y="10056"/>
                    </a:cubicBezTo>
                    <a:cubicBezTo>
                      <a:pt x="15705" y="9988"/>
                      <a:pt x="15676" y="9920"/>
                      <a:pt x="15647" y="9852"/>
                    </a:cubicBezTo>
                    <a:lnTo>
                      <a:pt x="15579" y="9707"/>
                    </a:lnTo>
                    <a:lnTo>
                      <a:pt x="15530" y="9590"/>
                    </a:lnTo>
                    <a:cubicBezTo>
                      <a:pt x="15462" y="9435"/>
                      <a:pt x="15385" y="9279"/>
                      <a:pt x="15317" y="9124"/>
                    </a:cubicBezTo>
                    <a:lnTo>
                      <a:pt x="15288" y="9076"/>
                    </a:lnTo>
                    <a:cubicBezTo>
                      <a:pt x="15278" y="9037"/>
                      <a:pt x="15258" y="8998"/>
                      <a:pt x="15239" y="8959"/>
                    </a:cubicBezTo>
                    <a:cubicBezTo>
                      <a:pt x="15190" y="8852"/>
                      <a:pt x="15132" y="8746"/>
                      <a:pt x="15084" y="8629"/>
                    </a:cubicBezTo>
                    <a:cubicBezTo>
                      <a:pt x="15045" y="8571"/>
                      <a:pt x="15016" y="8503"/>
                      <a:pt x="14977" y="8435"/>
                    </a:cubicBezTo>
                    <a:cubicBezTo>
                      <a:pt x="14948" y="8367"/>
                      <a:pt x="14909" y="8299"/>
                      <a:pt x="14870" y="8231"/>
                    </a:cubicBezTo>
                    <a:cubicBezTo>
                      <a:pt x="14851" y="8183"/>
                      <a:pt x="14822" y="8134"/>
                      <a:pt x="14802" y="8086"/>
                    </a:cubicBezTo>
                    <a:cubicBezTo>
                      <a:pt x="14763" y="8018"/>
                      <a:pt x="14725" y="7959"/>
                      <a:pt x="14686" y="7891"/>
                    </a:cubicBezTo>
                    <a:cubicBezTo>
                      <a:pt x="14608" y="7736"/>
                      <a:pt x="14521" y="7581"/>
                      <a:pt x="14433" y="7435"/>
                    </a:cubicBezTo>
                    <a:cubicBezTo>
                      <a:pt x="14404" y="7387"/>
                      <a:pt x="14375" y="7338"/>
                      <a:pt x="14356" y="7290"/>
                    </a:cubicBezTo>
                    <a:cubicBezTo>
                      <a:pt x="14307" y="7212"/>
                      <a:pt x="14268" y="7144"/>
                      <a:pt x="14220" y="7066"/>
                    </a:cubicBezTo>
                    <a:cubicBezTo>
                      <a:pt x="14181" y="6998"/>
                      <a:pt x="14123" y="6901"/>
                      <a:pt x="14065" y="6814"/>
                    </a:cubicBezTo>
                    <a:cubicBezTo>
                      <a:pt x="13977" y="6678"/>
                      <a:pt x="13900" y="6542"/>
                      <a:pt x="13802" y="6406"/>
                    </a:cubicBezTo>
                    <a:cubicBezTo>
                      <a:pt x="13754" y="6329"/>
                      <a:pt x="13705" y="6251"/>
                      <a:pt x="13657" y="6183"/>
                    </a:cubicBezTo>
                    <a:lnTo>
                      <a:pt x="13608" y="6105"/>
                    </a:lnTo>
                    <a:cubicBezTo>
                      <a:pt x="13570" y="6038"/>
                      <a:pt x="13521" y="5979"/>
                      <a:pt x="13472" y="5911"/>
                    </a:cubicBezTo>
                    <a:cubicBezTo>
                      <a:pt x="13366" y="5766"/>
                      <a:pt x="13269" y="5610"/>
                      <a:pt x="13162" y="5475"/>
                    </a:cubicBezTo>
                    <a:lnTo>
                      <a:pt x="13094" y="5377"/>
                    </a:lnTo>
                    <a:cubicBezTo>
                      <a:pt x="12997" y="5251"/>
                      <a:pt x="12900" y="5125"/>
                      <a:pt x="12803" y="4999"/>
                    </a:cubicBezTo>
                    <a:lnTo>
                      <a:pt x="12754" y="4931"/>
                    </a:lnTo>
                    <a:cubicBezTo>
                      <a:pt x="12754" y="4931"/>
                      <a:pt x="12744" y="4921"/>
                      <a:pt x="12744" y="4912"/>
                    </a:cubicBezTo>
                    <a:cubicBezTo>
                      <a:pt x="12638" y="4785"/>
                      <a:pt x="12531" y="4650"/>
                      <a:pt x="12424" y="4523"/>
                    </a:cubicBezTo>
                    <a:lnTo>
                      <a:pt x="12269" y="4329"/>
                    </a:lnTo>
                    <a:cubicBezTo>
                      <a:pt x="12220" y="4271"/>
                      <a:pt x="12172" y="4213"/>
                      <a:pt x="12114" y="4164"/>
                    </a:cubicBezTo>
                    <a:cubicBezTo>
                      <a:pt x="12026" y="4057"/>
                      <a:pt x="11939" y="3960"/>
                      <a:pt x="11852" y="3863"/>
                    </a:cubicBezTo>
                    <a:lnTo>
                      <a:pt x="11822" y="3834"/>
                    </a:lnTo>
                    <a:cubicBezTo>
                      <a:pt x="11813" y="3824"/>
                      <a:pt x="11813" y="3824"/>
                      <a:pt x="11813" y="3824"/>
                    </a:cubicBezTo>
                    <a:cubicBezTo>
                      <a:pt x="11706" y="3698"/>
                      <a:pt x="11589" y="3592"/>
                      <a:pt x="11483" y="3485"/>
                    </a:cubicBezTo>
                    <a:lnTo>
                      <a:pt x="11415" y="3407"/>
                    </a:lnTo>
                    <a:lnTo>
                      <a:pt x="11298" y="3291"/>
                    </a:lnTo>
                    <a:cubicBezTo>
                      <a:pt x="11240" y="3242"/>
                      <a:pt x="11191" y="3184"/>
                      <a:pt x="11143" y="3135"/>
                    </a:cubicBezTo>
                    <a:cubicBezTo>
                      <a:pt x="11085" y="3087"/>
                      <a:pt x="11036" y="3048"/>
                      <a:pt x="10988" y="2999"/>
                    </a:cubicBezTo>
                    <a:lnTo>
                      <a:pt x="10852" y="2873"/>
                    </a:lnTo>
                    <a:lnTo>
                      <a:pt x="10774" y="2805"/>
                    </a:lnTo>
                    <a:cubicBezTo>
                      <a:pt x="10687" y="2718"/>
                      <a:pt x="10590" y="2640"/>
                      <a:pt x="10502" y="2563"/>
                    </a:cubicBezTo>
                    <a:cubicBezTo>
                      <a:pt x="10473" y="2534"/>
                      <a:pt x="10444" y="2514"/>
                      <a:pt x="10425" y="2495"/>
                    </a:cubicBezTo>
                    <a:lnTo>
                      <a:pt x="10405" y="2475"/>
                    </a:lnTo>
                    <a:cubicBezTo>
                      <a:pt x="10279" y="2369"/>
                      <a:pt x="10153" y="2271"/>
                      <a:pt x="10027" y="2165"/>
                    </a:cubicBezTo>
                    <a:lnTo>
                      <a:pt x="9988" y="2136"/>
                    </a:lnTo>
                    <a:lnTo>
                      <a:pt x="9862" y="2048"/>
                    </a:lnTo>
                    <a:cubicBezTo>
                      <a:pt x="9794" y="1990"/>
                      <a:pt x="9726" y="1941"/>
                      <a:pt x="9648" y="1883"/>
                    </a:cubicBezTo>
                    <a:lnTo>
                      <a:pt x="9532" y="1806"/>
                    </a:lnTo>
                    <a:lnTo>
                      <a:pt x="9396" y="1708"/>
                    </a:lnTo>
                    <a:lnTo>
                      <a:pt x="9279" y="1621"/>
                    </a:lnTo>
                    <a:cubicBezTo>
                      <a:pt x="9202" y="1573"/>
                      <a:pt x="9124" y="1524"/>
                      <a:pt x="9046" y="1466"/>
                    </a:cubicBezTo>
                    <a:lnTo>
                      <a:pt x="8959" y="1408"/>
                    </a:lnTo>
                    <a:lnTo>
                      <a:pt x="8920" y="1388"/>
                    </a:lnTo>
                    <a:cubicBezTo>
                      <a:pt x="8804" y="1311"/>
                      <a:pt x="8687" y="1243"/>
                      <a:pt x="8571" y="1165"/>
                    </a:cubicBezTo>
                    <a:lnTo>
                      <a:pt x="8493" y="1126"/>
                    </a:lnTo>
                    <a:cubicBezTo>
                      <a:pt x="8396" y="1068"/>
                      <a:pt x="8309" y="1019"/>
                      <a:pt x="8221" y="971"/>
                    </a:cubicBezTo>
                    <a:lnTo>
                      <a:pt x="8192" y="961"/>
                    </a:lnTo>
                    <a:cubicBezTo>
                      <a:pt x="8134" y="922"/>
                      <a:pt x="8066" y="893"/>
                      <a:pt x="8008" y="864"/>
                    </a:cubicBezTo>
                    <a:lnTo>
                      <a:pt x="7882" y="796"/>
                    </a:lnTo>
                    <a:lnTo>
                      <a:pt x="7862" y="786"/>
                    </a:lnTo>
                    <a:lnTo>
                      <a:pt x="7678" y="699"/>
                    </a:lnTo>
                    <a:lnTo>
                      <a:pt x="7552" y="641"/>
                    </a:lnTo>
                    <a:lnTo>
                      <a:pt x="7532" y="631"/>
                    </a:lnTo>
                    <a:cubicBezTo>
                      <a:pt x="7464" y="602"/>
                      <a:pt x="7406" y="583"/>
                      <a:pt x="7348" y="553"/>
                    </a:cubicBezTo>
                    <a:cubicBezTo>
                      <a:pt x="7290" y="534"/>
                      <a:pt x="7260" y="515"/>
                      <a:pt x="7212" y="495"/>
                    </a:cubicBezTo>
                    <a:lnTo>
                      <a:pt x="7202" y="485"/>
                    </a:lnTo>
                    <a:lnTo>
                      <a:pt x="7018" y="418"/>
                    </a:lnTo>
                    <a:lnTo>
                      <a:pt x="6882" y="369"/>
                    </a:lnTo>
                    <a:lnTo>
                      <a:pt x="6872" y="369"/>
                    </a:lnTo>
                    <a:lnTo>
                      <a:pt x="6678" y="311"/>
                    </a:lnTo>
                    <a:cubicBezTo>
                      <a:pt x="6639" y="301"/>
                      <a:pt x="6600" y="282"/>
                      <a:pt x="6562" y="272"/>
                    </a:cubicBezTo>
                    <a:lnTo>
                      <a:pt x="6542" y="272"/>
                    </a:lnTo>
                    <a:cubicBezTo>
                      <a:pt x="6474" y="243"/>
                      <a:pt x="6397" y="223"/>
                      <a:pt x="6319" y="204"/>
                    </a:cubicBezTo>
                    <a:lnTo>
                      <a:pt x="6222" y="165"/>
                    </a:lnTo>
                    <a:cubicBezTo>
                      <a:pt x="6105" y="136"/>
                      <a:pt x="5999" y="117"/>
                      <a:pt x="5892" y="97"/>
                    </a:cubicBezTo>
                    <a:lnTo>
                      <a:pt x="5843" y="88"/>
                    </a:lnTo>
                    <a:cubicBezTo>
                      <a:pt x="5756" y="68"/>
                      <a:pt x="5669" y="49"/>
                      <a:pt x="5581" y="39"/>
                    </a:cubicBezTo>
                    <a:lnTo>
                      <a:pt x="5562" y="39"/>
                    </a:lnTo>
                    <a:lnTo>
                      <a:pt x="5474" y="29"/>
                    </a:lnTo>
                    <a:cubicBezTo>
                      <a:pt x="5397" y="20"/>
                      <a:pt x="5329" y="10"/>
                      <a:pt x="5251" y="10"/>
                    </a:cubicBezTo>
                    <a:lnTo>
                      <a:pt x="5144" y="10"/>
                    </a:lnTo>
                    <a:cubicBezTo>
                      <a:pt x="5067" y="0"/>
                      <a:pt x="4999" y="0"/>
                      <a:pt x="4921" y="0"/>
                    </a:cubicBezTo>
                    <a:close/>
                  </a:path>
                </a:pathLst>
              </a:custGeom>
              <a:solidFill>
                <a:srgbClr val="4AC4D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1;p35">
                <a:extLst>
                  <a:ext uri="{FF2B5EF4-FFF2-40B4-BE49-F238E27FC236}">
                    <a16:creationId xmlns:a16="http://schemas.microsoft.com/office/drawing/2014/main" id="{BFD19FB4-ECB1-4498-A494-468340D4815A}"/>
                  </a:ext>
                </a:extLst>
              </p:cNvPr>
              <p:cNvSpPr/>
              <p:nvPr/>
            </p:nvSpPr>
            <p:spPr>
              <a:xfrm>
                <a:off x="2991025" y="4021350"/>
                <a:ext cx="1028875" cy="983575"/>
              </a:xfrm>
              <a:custGeom>
                <a:avLst/>
                <a:gdLst/>
                <a:ahLst/>
                <a:cxnLst/>
                <a:rect l="l" t="t" r="r" b="b"/>
                <a:pathLst>
                  <a:path w="41155" h="39343" extrusionOk="0">
                    <a:moveTo>
                      <a:pt x="15176" y="1"/>
                    </a:moveTo>
                    <a:cubicBezTo>
                      <a:pt x="14720" y="1"/>
                      <a:pt x="14289" y="68"/>
                      <a:pt x="13890" y="206"/>
                    </a:cubicBezTo>
                    <a:cubicBezTo>
                      <a:pt x="11502" y="1041"/>
                      <a:pt x="10532" y="4613"/>
                      <a:pt x="11842" y="8554"/>
                    </a:cubicBezTo>
                    <a:cubicBezTo>
                      <a:pt x="11347" y="7903"/>
                      <a:pt x="10735" y="7360"/>
                      <a:pt x="10046" y="6942"/>
                    </a:cubicBezTo>
                    <a:cubicBezTo>
                      <a:pt x="9522" y="6641"/>
                      <a:pt x="9006" y="6476"/>
                      <a:pt x="8544" y="6476"/>
                    </a:cubicBezTo>
                    <a:cubicBezTo>
                      <a:pt x="8322" y="6476"/>
                      <a:pt x="8113" y="6514"/>
                      <a:pt x="7921" y="6593"/>
                    </a:cubicBezTo>
                    <a:cubicBezTo>
                      <a:pt x="7125" y="6933"/>
                      <a:pt x="6717" y="7952"/>
                      <a:pt x="6707" y="9146"/>
                    </a:cubicBezTo>
                    <a:cubicBezTo>
                      <a:pt x="5740" y="8585"/>
                      <a:pt x="4774" y="8305"/>
                      <a:pt x="3906" y="8305"/>
                    </a:cubicBezTo>
                    <a:cubicBezTo>
                      <a:pt x="2745" y="8305"/>
                      <a:pt x="1758" y="8806"/>
                      <a:pt x="1175" y="9806"/>
                    </a:cubicBezTo>
                    <a:cubicBezTo>
                      <a:pt x="0" y="11786"/>
                      <a:pt x="515" y="15581"/>
                      <a:pt x="2378" y="18716"/>
                    </a:cubicBezTo>
                    <a:cubicBezTo>
                      <a:pt x="3504" y="20609"/>
                      <a:pt x="5077" y="22181"/>
                      <a:pt x="6649" y="23084"/>
                    </a:cubicBezTo>
                    <a:cubicBezTo>
                      <a:pt x="7578" y="23620"/>
                      <a:pt x="8507" y="23926"/>
                      <a:pt x="9345" y="23926"/>
                    </a:cubicBezTo>
                    <a:cubicBezTo>
                      <a:pt x="9418" y="23926"/>
                      <a:pt x="9490" y="23923"/>
                      <a:pt x="9561" y="23919"/>
                    </a:cubicBezTo>
                    <a:cubicBezTo>
                      <a:pt x="10231" y="25122"/>
                      <a:pt x="11162" y="26064"/>
                      <a:pt x="12104" y="26617"/>
                    </a:cubicBezTo>
                    <a:cubicBezTo>
                      <a:pt x="12674" y="26944"/>
                      <a:pt x="13251" y="27126"/>
                      <a:pt x="13773" y="27126"/>
                    </a:cubicBezTo>
                    <a:cubicBezTo>
                      <a:pt x="13855" y="27126"/>
                      <a:pt x="13936" y="27122"/>
                      <a:pt x="14016" y="27112"/>
                    </a:cubicBezTo>
                    <a:cubicBezTo>
                      <a:pt x="14162" y="28423"/>
                      <a:pt x="14812" y="29898"/>
                      <a:pt x="15656" y="31150"/>
                    </a:cubicBezTo>
                    <a:cubicBezTo>
                      <a:pt x="16491" y="32402"/>
                      <a:pt x="17510" y="33470"/>
                      <a:pt x="18539" y="34431"/>
                    </a:cubicBezTo>
                    <a:cubicBezTo>
                      <a:pt x="19714" y="35528"/>
                      <a:pt x="20956" y="36518"/>
                      <a:pt x="22189" y="37226"/>
                    </a:cubicBezTo>
                    <a:cubicBezTo>
                      <a:pt x="22839" y="37614"/>
                      <a:pt x="23528" y="37925"/>
                      <a:pt x="24256" y="38139"/>
                    </a:cubicBezTo>
                    <a:cubicBezTo>
                      <a:pt x="24707" y="38265"/>
                      <a:pt x="25149" y="38329"/>
                      <a:pt x="25569" y="38329"/>
                    </a:cubicBezTo>
                    <a:cubicBezTo>
                      <a:pt x="26894" y="38329"/>
                      <a:pt x="27997" y="37687"/>
                      <a:pt x="28440" y="36324"/>
                    </a:cubicBezTo>
                    <a:cubicBezTo>
                      <a:pt x="29109" y="37304"/>
                      <a:pt x="29973" y="38129"/>
                      <a:pt x="30992" y="38740"/>
                    </a:cubicBezTo>
                    <a:cubicBezTo>
                      <a:pt x="31633" y="39119"/>
                      <a:pt x="32274" y="39332"/>
                      <a:pt x="32846" y="39342"/>
                    </a:cubicBezTo>
                    <a:cubicBezTo>
                      <a:pt x="32852" y="39342"/>
                      <a:pt x="32858" y="39342"/>
                      <a:pt x="32864" y="39342"/>
                    </a:cubicBezTo>
                    <a:cubicBezTo>
                      <a:pt x="34242" y="39342"/>
                      <a:pt x="35176" y="38190"/>
                      <a:pt x="35205" y="36440"/>
                    </a:cubicBezTo>
                    <a:cubicBezTo>
                      <a:pt x="35467" y="36654"/>
                      <a:pt x="35749" y="36848"/>
                      <a:pt x="36040" y="37022"/>
                    </a:cubicBezTo>
                    <a:cubicBezTo>
                      <a:pt x="36750" y="37434"/>
                      <a:pt x="37448" y="37633"/>
                      <a:pt x="38082" y="37633"/>
                    </a:cubicBezTo>
                    <a:cubicBezTo>
                      <a:pt x="38911" y="37633"/>
                      <a:pt x="39631" y="37293"/>
                      <a:pt x="40126" y="36644"/>
                    </a:cubicBezTo>
                    <a:cubicBezTo>
                      <a:pt x="41155" y="35314"/>
                      <a:pt x="41009" y="32557"/>
                      <a:pt x="39777" y="30092"/>
                    </a:cubicBezTo>
                    <a:cubicBezTo>
                      <a:pt x="38874" y="28267"/>
                      <a:pt x="37418" y="26685"/>
                      <a:pt x="35972" y="25850"/>
                    </a:cubicBezTo>
                    <a:cubicBezTo>
                      <a:pt x="35506" y="25569"/>
                      <a:pt x="35001" y="25375"/>
                      <a:pt x="34467" y="25268"/>
                    </a:cubicBezTo>
                    <a:cubicBezTo>
                      <a:pt x="34720" y="23404"/>
                      <a:pt x="33914" y="20803"/>
                      <a:pt x="32478" y="18813"/>
                    </a:cubicBezTo>
                    <a:cubicBezTo>
                      <a:pt x="31740" y="17784"/>
                      <a:pt x="30808" y="16921"/>
                      <a:pt x="29731" y="16270"/>
                    </a:cubicBezTo>
                    <a:cubicBezTo>
                      <a:pt x="28987" y="15839"/>
                      <a:pt x="28243" y="15598"/>
                      <a:pt x="27573" y="15598"/>
                    </a:cubicBezTo>
                    <a:cubicBezTo>
                      <a:pt x="27535" y="15598"/>
                      <a:pt x="27497" y="15599"/>
                      <a:pt x="27459" y="15601"/>
                    </a:cubicBezTo>
                    <a:cubicBezTo>
                      <a:pt x="27100" y="11893"/>
                      <a:pt x="25266" y="7515"/>
                      <a:pt x="22548" y="4341"/>
                    </a:cubicBezTo>
                    <a:cubicBezTo>
                      <a:pt x="21480" y="3060"/>
                      <a:pt x="20199" y="1973"/>
                      <a:pt x="18772" y="1119"/>
                    </a:cubicBezTo>
                    <a:cubicBezTo>
                      <a:pt x="17527" y="396"/>
                      <a:pt x="16282" y="1"/>
                      <a:pt x="15176"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 name="TextBox 6">
              <a:extLst>
                <a:ext uri="{FF2B5EF4-FFF2-40B4-BE49-F238E27FC236}">
                  <a16:creationId xmlns:a16="http://schemas.microsoft.com/office/drawing/2014/main" id="{8AC42BF0-E946-4D8A-9F0B-8126C4BD29CC}"/>
                </a:ext>
              </a:extLst>
            </p:cNvPr>
            <p:cNvSpPr txBox="1"/>
            <p:nvPr/>
          </p:nvSpPr>
          <p:spPr>
            <a:xfrm>
              <a:off x="1217223" y="1421965"/>
              <a:ext cx="5222671" cy="982322"/>
            </a:xfrm>
            <a:prstGeom prst="rect">
              <a:avLst/>
            </a:prstGeom>
            <a:noFill/>
          </p:spPr>
          <p:txBody>
            <a:bodyPr wrap="square">
              <a:spAutoFit/>
            </a:bodyPr>
            <a:lstStyle/>
            <a:p>
              <a:pPr algn="ctr"/>
              <a:r>
                <a:rPr lang="vi-VN" sz="3600" b="1" dirty="0">
                  <a:solidFill>
                    <a:srgbClr val="004248"/>
                  </a:solidFill>
                  <a:latin typeface="+mj-lt"/>
                  <a:ea typeface="Arial" panose="020B0604020202020204" pitchFamily="34" charset="0"/>
                  <a:cs typeface="Times New Roman" panose="02020603050405020304" pitchFamily="18" charset="0"/>
                </a:rPr>
                <a:t>K</a:t>
              </a:r>
              <a:r>
                <a:rPr lang="vi-VN" sz="3600" b="1" dirty="0">
                  <a:solidFill>
                    <a:srgbClr val="004248"/>
                  </a:solidFill>
                  <a:effectLst/>
                  <a:latin typeface="+mj-lt"/>
                  <a:ea typeface="Arial" panose="020B0604020202020204" pitchFamily="34" charset="0"/>
                  <a:cs typeface="Times New Roman" panose="02020603050405020304" pitchFamily="18" charset="0"/>
                </a:rPr>
                <a:t>ể tên những tác dụng của dòng điện mà em biết ? </a:t>
              </a:r>
              <a:endParaRPr lang="en-US" sz="3600" b="1" dirty="0">
                <a:solidFill>
                  <a:srgbClr val="004248"/>
                </a:solidFill>
                <a:latin typeface="+mj-lt"/>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029200"/>
            <a:ext cx="9144000" cy="1569660"/>
          </a:xfrm>
          <a:prstGeom prst="rect">
            <a:avLst/>
          </a:prstGeom>
        </p:spPr>
        <p:txBody>
          <a:bodyPr wrap="square">
            <a:spAutoFit/>
          </a:bodyPr>
          <a:lstStyle/>
          <a:p>
            <a:r>
              <a:rPr lang="vi-VN" sz="3200" dirty="0">
                <a:latin typeface="Times New Roman" pitchFamily="18" charset="0"/>
                <a:cs typeface="Times New Roman" pitchFamily="18" charset="0"/>
              </a:rPr>
              <a:t>D.</a:t>
            </a:r>
            <a:r>
              <a:rPr lang="en-US" sz="3200" dirty="0" err="1">
                <a:latin typeface="Times New Roman" pitchFamily="18" charset="0"/>
                <a:cs typeface="Times New Roman" pitchFamily="18" charset="0"/>
              </a:rPr>
              <a:t>Nối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cuộn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thép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nguồn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rồi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dung </a:t>
            </a:r>
            <a:r>
              <a:rPr lang="en-US" sz="3200" dirty="0" err="1">
                <a:latin typeface="Times New Roman" pitchFamily="18" charset="0"/>
                <a:cs typeface="Times New Roman" pitchFamily="18" charset="0"/>
              </a:rPr>
              <a:t>dịch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muối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kẽm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chạy</a:t>
            </a:r>
            <a:r>
              <a:rPr lang="en-US" sz="3200" dirty="0">
                <a:latin typeface="Times New Roman" pitchFamily="18" charset="0"/>
                <a:cs typeface="Times New Roman" pitchFamily="18" charset="0"/>
              </a:rPr>
              <a:t> qua dung </a:t>
            </a:r>
            <a:r>
              <a:rPr lang="en-US" sz="3200" dirty="0" err="1">
                <a:latin typeface="Times New Roman" pitchFamily="18" charset="0"/>
                <a:cs typeface="Times New Roman" pitchFamily="18" charset="0"/>
              </a:rPr>
              <a:t>dịch</a:t>
            </a:r>
            <a:r>
              <a:rPr lang="en-US" sz="3200" dirty="0">
                <a:latin typeface="Times New Roman" pitchFamily="18" charset="0"/>
                <a:cs typeface="Times New Roman" pitchFamily="18" charset="0"/>
              </a:rPr>
              <a:t>.</a:t>
            </a:r>
            <a:r>
              <a:rPr lang="vi-VN" sz="3200" i="1"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3" name="Rectangle 2"/>
          <p:cNvSpPr/>
          <p:nvPr/>
        </p:nvSpPr>
        <p:spPr>
          <a:xfrm>
            <a:off x="0" y="152400"/>
            <a:ext cx="9144000" cy="1200329"/>
          </a:xfrm>
          <a:prstGeom prst="rect">
            <a:avLst/>
          </a:prstGeom>
        </p:spPr>
        <p:txBody>
          <a:bodyPr wrap="square">
            <a:spAutoFit/>
          </a:bodyPr>
          <a:lstStyle/>
          <a:p>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4: </a:t>
            </a:r>
            <a:r>
              <a:rPr lang="en-US" sz="3600" b="1" dirty="0" err="1">
                <a:latin typeface="Times New Roman" pitchFamily="18" charset="0"/>
                <a:cs typeface="Times New Roman" pitchFamily="18" charset="0"/>
              </a:rPr>
              <a:t>Để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kẽm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cuộn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thép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thì</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cần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phải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như</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thế</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nào</a:t>
            </a:r>
            <a:r>
              <a:rPr lang="en-US" sz="3600" b="1" dirty="0">
                <a:latin typeface="Times New Roman" pitchFamily="18" charset="0"/>
                <a:cs typeface="Times New Roman" pitchFamily="18" charset="0"/>
              </a:rPr>
              <a:t>?</a:t>
            </a:r>
            <a:r>
              <a:rPr lang="vi-VN" sz="3600" b="1" i="1" dirty="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
        <p:nvSpPr>
          <p:cNvPr id="4" name="Rectangle 3"/>
          <p:cNvSpPr/>
          <p:nvPr/>
        </p:nvSpPr>
        <p:spPr>
          <a:xfrm>
            <a:off x="0" y="1295400"/>
            <a:ext cx="9144000" cy="1569660"/>
          </a:xfrm>
          <a:prstGeom prst="rect">
            <a:avLst/>
          </a:prstGeom>
        </p:spPr>
        <p:txBody>
          <a:bodyPr wrap="square">
            <a:spAutoFit/>
          </a:bodyPr>
          <a:lstStyle/>
          <a:p>
            <a:r>
              <a:rPr lang="vi-VN" sz="3200" dirty="0">
                <a:latin typeface="Times New Roman" pitchFamily="18" charset="0"/>
                <a:cs typeface="Times New Roman" pitchFamily="18" charset="0"/>
              </a:rPr>
              <a:t>A.</a:t>
            </a:r>
            <a:r>
              <a:rPr lang="en-US" sz="3200" dirty="0" err="1">
                <a:latin typeface="Times New Roman" pitchFamily="18" charset="0"/>
                <a:cs typeface="Times New Roman" pitchFamily="18" charset="0"/>
              </a:rPr>
              <a:t>Nối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cuộn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thép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âm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nguồn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rồi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nhúng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dung </a:t>
            </a:r>
            <a:r>
              <a:rPr lang="en-US" sz="3200" dirty="0" err="1">
                <a:latin typeface="Times New Roman" pitchFamily="18" charset="0"/>
                <a:cs typeface="Times New Roman" pitchFamily="18" charset="0"/>
              </a:rPr>
              <a:t>dịch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muối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kẽm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chạy</a:t>
            </a:r>
            <a:r>
              <a:rPr lang="en-US" sz="3200" dirty="0">
                <a:latin typeface="Times New Roman" pitchFamily="18" charset="0"/>
                <a:cs typeface="Times New Roman" pitchFamily="18" charset="0"/>
              </a:rPr>
              <a:t> qua dung </a:t>
            </a:r>
            <a:r>
              <a:rPr lang="en-US" sz="3200" dirty="0" err="1">
                <a:latin typeface="Times New Roman" pitchFamily="18" charset="0"/>
                <a:cs typeface="Times New Roman" pitchFamily="18" charset="0"/>
              </a:rPr>
              <a:t>dịch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gian</a:t>
            </a:r>
            <a:r>
              <a:rPr lang="vi-VN" sz="3200" i="1"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5" name="Rectangle 4"/>
          <p:cNvSpPr/>
          <p:nvPr/>
        </p:nvSpPr>
        <p:spPr>
          <a:xfrm>
            <a:off x="0" y="2895600"/>
            <a:ext cx="8915400" cy="1077218"/>
          </a:xfrm>
          <a:prstGeom prst="rect">
            <a:avLst/>
          </a:prstGeom>
        </p:spPr>
        <p:txBody>
          <a:bodyPr wrap="square">
            <a:spAutoFit/>
          </a:bodyPr>
          <a:lstStyle/>
          <a:p>
            <a:r>
              <a:rPr lang="vi-VN" sz="3200" dirty="0">
                <a:latin typeface="Times New Roman" pitchFamily="18" charset="0"/>
                <a:cs typeface="Times New Roman" pitchFamily="18" charset="0"/>
              </a:rPr>
              <a:t>B.</a:t>
            </a:r>
            <a:r>
              <a:rPr lang="en-US" sz="3200" dirty="0" err="1">
                <a:latin typeface="Times New Roman" pitchFamily="18" charset="0"/>
                <a:cs typeface="Times New Roman" pitchFamily="18" charset="0"/>
              </a:rPr>
              <a:t>Ngâm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cuộn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thép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dung </a:t>
            </a:r>
            <a:r>
              <a:rPr lang="en-US" sz="3200" dirty="0" err="1">
                <a:latin typeface="Times New Roman" pitchFamily="18" charset="0"/>
                <a:cs typeface="Times New Roman" pitchFamily="18" charset="0"/>
              </a:rPr>
              <a:t>dịch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muối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kẽm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rồi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đun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nóng</a:t>
            </a:r>
            <a:r>
              <a:rPr lang="en-US" sz="3200" dirty="0">
                <a:latin typeface="Times New Roman" pitchFamily="18" charset="0"/>
                <a:cs typeface="Times New Roman" pitchFamily="18" charset="0"/>
              </a:rPr>
              <a:t> dung </a:t>
            </a:r>
            <a:r>
              <a:rPr lang="en-US" sz="3200" dirty="0" err="1">
                <a:latin typeface="Times New Roman" pitchFamily="18" charset="0"/>
                <a:cs typeface="Times New Roman" pitchFamily="18" charset="0"/>
              </a:rPr>
              <a:t>dịch</a:t>
            </a:r>
            <a:r>
              <a:rPr lang="vi-VN" sz="3200" i="1"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6" name="Rectangle 5"/>
          <p:cNvSpPr/>
          <p:nvPr/>
        </p:nvSpPr>
        <p:spPr>
          <a:xfrm>
            <a:off x="0" y="3962400"/>
            <a:ext cx="9144000" cy="1077218"/>
          </a:xfrm>
          <a:prstGeom prst="rect">
            <a:avLst/>
          </a:prstGeom>
        </p:spPr>
        <p:txBody>
          <a:bodyPr wrap="square">
            <a:spAutoFit/>
          </a:bodyPr>
          <a:lstStyle/>
          <a:p>
            <a:r>
              <a:rPr lang="vi-VN" sz="3200" dirty="0">
                <a:latin typeface="Times New Roman" pitchFamily="18" charset="0"/>
                <a:cs typeface="Times New Roman" pitchFamily="18" charset="0"/>
              </a:rPr>
              <a:t>C.</a:t>
            </a:r>
            <a:r>
              <a:rPr lang="en-US" sz="3200" dirty="0" err="1">
                <a:latin typeface="Times New Roman" pitchFamily="18" charset="0"/>
                <a:cs typeface="Times New Roman" pitchFamily="18" charset="0"/>
              </a:rPr>
              <a:t>Ngâm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cuộn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dung </a:t>
            </a:r>
            <a:r>
              <a:rPr lang="en-US" sz="3200" dirty="0" err="1">
                <a:latin typeface="Times New Roman" pitchFamily="18" charset="0"/>
                <a:cs typeface="Times New Roman" pitchFamily="18" charset="0"/>
              </a:rPr>
              <a:t>dịch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muối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kẽm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rồi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chạy</a:t>
            </a:r>
            <a:r>
              <a:rPr lang="en-US" sz="3200" dirty="0">
                <a:latin typeface="Times New Roman" pitchFamily="18" charset="0"/>
                <a:cs typeface="Times New Roman" pitchFamily="18" charset="0"/>
              </a:rPr>
              <a:t> qua dung </a:t>
            </a:r>
            <a:r>
              <a:rPr lang="en-US" sz="3200" dirty="0" err="1">
                <a:latin typeface="Times New Roman" pitchFamily="18" charset="0"/>
                <a:cs typeface="Times New Roman" pitchFamily="18" charset="0"/>
              </a:rPr>
              <a:t>dịch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này</a:t>
            </a:r>
            <a:r>
              <a:rPr lang="vi-VN" sz="3200" i="1"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7" name="Oval 6"/>
          <p:cNvSpPr/>
          <p:nvPr/>
        </p:nvSpPr>
        <p:spPr>
          <a:xfrm>
            <a:off x="0" y="1295400"/>
            <a:ext cx="5334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solidFill>
                  <a:srgbClr val="FF0000"/>
                </a:solidFill>
                <a:latin typeface="Times New Roman" pitchFamily="18" charset="0"/>
                <a:cs typeface="Times New Roman" pitchFamily="18" charset="0"/>
              </a:rPr>
              <a:t>A</a:t>
            </a:r>
            <a:endParaRPr lang="en-US" sz="32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arn(inHorizontal)">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heel(4)">
                                      <p:cBhvr>
                                        <p:cTn id="23" dur="20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blinds(horizontal)">
                                      <p:cBhvr>
                                        <p:cTn id="28" dur="500"/>
                                        <p:tgtEl>
                                          <p:spTgt spid="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7"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0" fill="hold"/>
                                        <p:tgtEl>
                                          <p:spTgt spid="7"/>
                                        </p:tgtEl>
                                        <p:attrNameLst>
                                          <p:attrName>ppt_x</p:attrName>
                                        </p:attrNameLst>
                                      </p:cBhvr>
                                      <p:tavLst>
                                        <p:tav tm="0">
                                          <p:val>
                                            <p:strVal val="#ppt_x"/>
                                          </p:val>
                                        </p:tav>
                                        <p:tav tm="100000">
                                          <p:val>
                                            <p:strVal val="#ppt_x"/>
                                          </p:val>
                                        </p:tav>
                                      </p:tavLst>
                                    </p:anim>
                                    <p:anim calcmode="lin" valueType="num">
                                      <p:cBhvr additive="base">
                                        <p:cTn id="34"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50"/>
        <p:cNvGrpSpPr/>
        <p:nvPr/>
      </p:nvGrpSpPr>
      <p:grpSpPr>
        <a:xfrm>
          <a:off x="0" y="0"/>
          <a:ext cx="0" cy="0"/>
          <a:chOff x="0" y="0"/>
          <a:chExt cx="0" cy="0"/>
        </a:xfrm>
      </p:grpSpPr>
      <p:sp>
        <p:nvSpPr>
          <p:cNvPr id="1351" name="Google Shape;1351;p43"/>
          <p:cNvSpPr txBox="1">
            <a:spLocks noGrp="1"/>
          </p:cNvSpPr>
          <p:nvPr>
            <p:ph type="title"/>
          </p:nvPr>
        </p:nvSpPr>
        <p:spPr>
          <a:xfrm>
            <a:off x="0" y="152400"/>
            <a:ext cx="9144000" cy="763600"/>
          </a:xfrm>
          <a:prstGeom prst="rect">
            <a:avLst/>
          </a:prstGeom>
        </p:spPr>
        <p:txBody>
          <a:bodyPr spcFirstLastPara="1" wrap="square" lIns="91425" tIns="91425" rIns="91425" bIns="91425" anchor="t" anchorCtr="0">
            <a:noAutofit/>
          </a:bodyPr>
          <a:lstStyle/>
          <a:p>
            <a:pPr lvl="0" algn="l">
              <a:spcBef>
                <a:spcPts val="0"/>
              </a:spcBef>
            </a:pPr>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5:Nếu </a:t>
            </a:r>
            <a:r>
              <a:rPr lang="en-US" sz="3200" b="1" dirty="0" err="1">
                <a:latin typeface="Times New Roman" pitchFamily="18" charset="0"/>
                <a:cs typeface="Times New Roman" pitchFamily="18" charset="0"/>
              </a:rPr>
              <a:t>ta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chạm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trần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lớp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dòng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sẽ</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truyền</a:t>
            </a:r>
            <a:r>
              <a:rPr lang="en-US" sz="3200" b="1" dirty="0">
                <a:latin typeface="Times New Roman" pitchFamily="18" charset="0"/>
                <a:cs typeface="Times New Roman" pitchFamily="18" charset="0"/>
              </a:rPr>
              <a:t> qua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gây</a:t>
            </a:r>
            <a:r>
              <a:rPr lang="en-US" sz="3200" b="1" dirty="0">
                <a:latin typeface="Times New Roman" pitchFamily="18" charset="0"/>
                <a:cs typeface="Times New Roman" pitchFamily="18" charset="0"/>
              </a:rPr>
              <a:t> co </a:t>
            </a:r>
            <a:r>
              <a:rPr lang="en-US" sz="3200" b="1" dirty="0" err="1">
                <a:latin typeface="Times New Roman" pitchFamily="18" charset="0"/>
                <a:cs typeface="Times New Roman" pitchFamily="18" charset="0"/>
              </a:rPr>
              <a:t>giật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bỏng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thậm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chí</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người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do:</a:t>
            </a:r>
            <a:endParaRPr sz="3200" b="1">
              <a:latin typeface="Times New Roman" pitchFamily="18" charset="0"/>
              <a:cs typeface="Times New Roman" pitchFamily="18" charset="0"/>
            </a:endParaRPr>
          </a:p>
        </p:txBody>
      </p:sp>
      <p:sp>
        <p:nvSpPr>
          <p:cNvPr id="1353" name="Google Shape;1353;p43"/>
          <p:cNvSpPr txBox="1"/>
          <p:nvPr/>
        </p:nvSpPr>
        <p:spPr>
          <a:xfrm>
            <a:off x="0" y="2422267"/>
            <a:ext cx="3124200" cy="763600"/>
          </a:xfrm>
          <a:prstGeom prst="rect">
            <a:avLst/>
          </a:prstGeom>
          <a:noFill/>
          <a:ln>
            <a:noFill/>
          </a:ln>
        </p:spPr>
        <p:txBody>
          <a:bodyPr spcFirstLastPara="1" wrap="square" lIns="91425" tIns="91425" rIns="91425" bIns="91425" anchor="ctr" anchorCtr="0">
            <a:noAutofit/>
          </a:bodyPr>
          <a:lstStyle/>
          <a:p>
            <a:pPr lvl="0"/>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endParaRPr sz="3200">
              <a:latin typeface="Times New Roman" pitchFamily="18" charset="0"/>
              <a:ea typeface="Fira Sans"/>
              <a:cs typeface="Times New Roman" pitchFamily="18" charset="0"/>
              <a:sym typeface="Fira Sans"/>
            </a:endParaRPr>
          </a:p>
        </p:txBody>
      </p:sp>
      <p:sp>
        <p:nvSpPr>
          <p:cNvPr id="1354" name="Google Shape;1354;p43"/>
          <p:cNvSpPr txBox="1"/>
          <p:nvPr/>
        </p:nvSpPr>
        <p:spPr>
          <a:xfrm>
            <a:off x="5410200" y="4876800"/>
            <a:ext cx="3733800" cy="914400"/>
          </a:xfrm>
          <a:prstGeom prst="rect">
            <a:avLst/>
          </a:prstGeom>
          <a:noFill/>
          <a:ln>
            <a:noFill/>
          </a:ln>
        </p:spPr>
        <p:txBody>
          <a:bodyPr spcFirstLastPara="1" wrap="square" lIns="91425" tIns="91425" rIns="91425" bIns="91425" anchor="ctr" anchorCtr="0">
            <a:noAutofit/>
          </a:bodyPr>
          <a:lstStyle/>
          <a:p>
            <a:pPr lvl="0"/>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endParaRPr sz="3200">
              <a:latin typeface="Times New Roman" pitchFamily="18" charset="0"/>
              <a:ea typeface="Fira Sans"/>
              <a:cs typeface="Times New Roman" pitchFamily="18" charset="0"/>
              <a:sym typeface="Fira Sans"/>
            </a:endParaRPr>
          </a:p>
        </p:txBody>
      </p:sp>
      <p:sp>
        <p:nvSpPr>
          <p:cNvPr id="1356" name="Google Shape;1356;p43"/>
          <p:cNvSpPr txBox="1"/>
          <p:nvPr/>
        </p:nvSpPr>
        <p:spPr>
          <a:xfrm>
            <a:off x="5715000" y="2590800"/>
            <a:ext cx="3429000" cy="838200"/>
          </a:xfrm>
          <a:prstGeom prst="rect">
            <a:avLst/>
          </a:prstGeom>
          <a:noFill/>
          <a:ln>
            <a:noFill/>
          </a:ln>
        </p:spPr>
        <p:txBody>
          <a:bodyPr spcFirstLastPara="1" wrap="square" lIns="91425" tIns="91425" rIns="91425" bIns="91425" anchor="ctr" anchorCtr="0">
            <a:noAutofit/>
          </a:bodyPr>
          <a:lstStyle/>
          <a:p>
            <a:pPr lvl="0"/>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hóa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endParaRPr sz="3200">
              <a:latin typeface="Times New Roman" pitchFamily="18" charset="0"/>
              <a:ea typeface="Fira Sans"/>
              <a:cs typeface="Times New Roman" pitchFamily="18" charset="0"/>
              <a:sym typeface="Fira Sans"/>
            </a:endParaRPr>
          </a:p>
        </p:txBody>
      </p:sp>
      <p:sp>
        <p:nvSpPr>
          <p:cNvPr id="1357" name="Google Shape;1357;p43"/>
          <p:cNvSpPr txBox="1"/>
          <p:nvPr/>
        </p:nvSpPr>
        <p:spPr>
          <a:xfrm>
            <a:off x="152400" y="4724400"/>
            <a:ext cx="2743200" cy="1066800"/>
          </a:xfrm>
          <a:prstGeom prst="rect">
            <a:avLst/>
          </a:prstGeom>
          <a:noFill/>
          <a:ln>
            <a:noFill/>
          </a:ln>
        </p:spPr>
        <p:txBody>
          <a:bodyPr spcFirstLastPara="1" wrap="square" lIns="91425" tIns="91425" rIns="91425" bIns="91425" anchor="ctr" anchorCtr="0">
            <a:noAutofit/>
          </a:bodyPr>
          <a:lstStyle/>
          <a:p>
            <a:pPr lvl="0"/>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nhiệt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endParaRPr sz="3200">
              <a:latin typeface="Times New Roman" pitchFamily="18" charset="0"/>
              <a:ea typeface="Fira Sans"/>
              <a:cs typeface="Times New Roman" pitchFamily="18" charset="0"/>
              <a:sym typeface="Fira Sans"/>
            </a:endParaRPr>
          </a:p>
        </p:txBody>
      </p:sp>
      <p:sp>
        <p:nvSpPr>
          <p:cNvPr id="31" name="Google Shape;1371;p43"/>
          <p:cNvSpPr/>
          <p:nvPr/>
        </p:nvSpPr>
        <p:spPr>
          <a:xfrm>
            <a:off x="3048000" y="2209800"/>
            <a:ext cx="805583" cy="107411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solidFill>
                  <a:schemeClr val="bg1"/>
                </a:solidFill>
                <a:latin typeface="Times New Roman" pitchFamily="18" charset="0"/>
                <a:cs typeface="Times New Roman" pitchFamily="18" charset="0"/>
              </a:rPr>
              <a:t>A</a:t>
            </a:r>
            <a:endParaRPr sz="3600" b="1">
              <a:solidFill>
                <a:schemeClr val="bg1"/>
              </a:solidFill>
              <a:latin typeface="Times New Roman" pitchFamily="18" charset="0"/>
              <a:cs typeface="Times New Roman" pitchFamily="18" charset="0"/>
            </a:endParaRPr>
          </a:p>
        </p:txBody>
      </p:sp>
      <p:sp>
        <p:nvSpPr>
          <p:cNvPr id="32" name="Google Shape;1379;p43"/>
          <p:cNvSpPr/>
          <p:nvPr/>
        </p:nvSpPr>
        <p:spPr>
          <a:xfrm rot="1508901">
            <a:off x="3902871" y="2047114"/>
            <a:ext cx="1183838" cy="701137"/>
          </a:xfrm>
          <a:custGeom>
            <a:avLst/>
            <a:gdLst/>
            <a:ahLst/>
            <a:cxnLst/>
            <a:rect l="l" t="t" r="r" b="b"/>
            <a:pathLst>
              <a:path w="11411" h="9011" extrusionOk="0">
                <a:moveTo>
                  <a:pt x="8224" y="0"/>
                </a:moveTo>
                <a:lnTo>
                  <a:pt x="8224" y="1612"/>
                </a:lnTo>
                <a:cubicBezTo>
                  <a:pt x="7974" y="1562"/>
                  <a:pt x="7711" y="1562"/>
                  <a:pt x="7499" y="1562"/>
                </a:cubicBezTo>
                <a:cubicBezTo>
                  <a:pt x="3338" y="1562"/>
                  <a:pt x="1" y="4899"/>
                  <a:pt x="1" y="9010"/>
                </a:cubicBezTo>
                <a:lnTo>
                  <a:pt x="2450" y="9010"/>
                </a:lnTo>
                <a:cubicBezTo>
                  <a:pt x="2450" y="6249"/>
                  <a:pt x="4687" y="4012"/>
                  <a:pt x="7499" y="4012"/>
                </a:cubicBezTo>
                <a:cubicBezTo>
                  <a:pt x="7711" y="4012"/>
                  <a:pt x="7974" y="4012"/>
                  <a:pt x="8224" y="4062"/>
                </a:cubicBezTo>
                <a:lnTo>
                  <a:pt x="8224" y="5986"/>
                </a:lnTo>
                <a:lnTo>
                  <a:pt x="9736" y="4536"/>
                </a:lnTo>
                <a:lnTo>
                  <a:pt x="9786" y="4474"/>
                </a:lnTo>
                <a:lnTo>
                  <a:pt x="11410" y="2974"/>
                </a:lnTo>
                <a:lnTo>
                  <a:pt x="10573" y="2237"/>
                </a:lnTo>
                <a:lnTo>
                  <a:pt x="10473" y="2087"/>
                </a:lnTo>
                <a:lnTo>
                  <a:pt x="82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71;p43"/>
          <p:cNvSpPr/>
          <p:nvPr/>
        </p:nvSpPr>
        <p:spPr>
          <a:xfrm>
            <a:off x="4876800" y="2514600"/>
            <a:ext cx="805583" cy="107411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solidFill>
                  <a:schemeClr val="bg1"/>
                </a:solidFill>
                <a:latin typeface="Times New Roman" pitchFamily="18" charset="0"/>
                <a:cs typeface="Times New Roman" pitchFamily="18" charset="0"/>
              </a:rPr>
              <a:t>B</a:t>
            </a:r>
            <a:endParaRPr sz="3600" b="1">
              <a:solidFill>
                <a:schemeClr val="bg1"/>
              </a:solidFill>
              <a:latin typeface="Times New Roman" pitchFamily="18" charset="0"/>
              <a:cs typeface="Times New Roman" pitchFamily="18" charset="0"/>
            </a:endParaRPr>
          </a:p>
        </p:txBody>
      </p:sp>
      <p:sp>
        <p:nvSpPr>
          <p:cNvPr id="35" name="Google Shape;1377;p43"/>
          <p:cNvSpPr/>
          <p:nvPr/>
        </p:nvSpPr>
        <p:spPr>
          <a:xfrm rot="7200013">
            <a:off x="4960643" y="3842533"/>
            <a:ext cx="1183838" cy="701137"/>
          </a:xfrm>
          <a:custGeom>
            <a:avLst/>
            <a:gdLst/>
            <a:ahLst/>
            <a:cxnLst/>
            <a:rect l="l" t="t" r="r" b="b"/>
            <a:pathLst>
              <a:path w="11411" h="9011" extrusionOk="0">
                <a:moveTo>
                  <a:pt x="8224" y="0"/>
                </a:moveTo>
                <a:lnTo>
                  <a:pt x="8224" y="1612"/>
                </a:lnTo>
                <a:cubicBezTo>
                  <a:pt x="7974" y="1562"/>
                  <a:pt x="7711" y="1562"/>
                  <a:pt x="7499" y="1562"/>
                </a:cubicBezTo>
                <a:cubicBezTo>
                  <a:pt x="3338" y="1562"/>
                  <a:pt x="1" y="4899"/>
                  <a:pt x="1" y="9010"/>
                </a:cubicBezTo>
                <a:lnTo>
                  <a:pt x="2450" y="9010"/>
                </a:lnTo>
                <a:cubicBezTo>
                  <a:pt x="2450" y="6249"/>
                  <a:pt x="4687" y="4012"/>
                  <a:pt x="7499" y="4012"/>
                </a:cubicBezTo>
                <a:cubicBezTo>
                  <a:pt x="7711" y="4012"/>
                  <a:pt x="7974" y="4012"/>
                  <a:pt x="8224" y="4062"/>
                </a:cubicBezTo>
                <a:lnTo>
                  <a:pt x="8224" y="5986"/>
                </a:lnTo>
                <a:lnTo>
                  <a:pt x="9736" y="4536"/>
                </a:lnTo>
                <a:lnTo>
                  <a:pt x="9786" y="4474"/>
                </a:lnTo>
                <a:lnTo>
                  <a:pt x="11410" y="2974"/>
                </a:lnTo>
                <a:lnTo>
                  <a:pt x="10573" y="2237"/>
                </a:lnTo>
                <a:lnTo>
                  <a:pt x="10473" y="2087"/>
                </a:lnTo>
                <a:lnTo>
                  <a:pt x="82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74;p43"/>
          <p:cNvSpPr/>
          <p:nvPr/>
        </p:nvSpPr>
        <p:spPr>
          <a:xfrm>
            <a:off x="4572000" y="4495800"/>
            <a:ext cx="805583" cy="107411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vi-VN" sz="3600" b="1" dirty="0">
                <a:solidFill>
                  <a:schemeClr val="bg1"/>
                </a:solidFill>
                <a:latin typeface="Times New Roman" pitchFamily="18" charset="0"/>
                <a:cs typeface="Times New Roman" pitchFamily="18" charset="0"/>
              </a:rPr>
              <a:t>C</a:t>
            </a:r>
            <a:endParaRPr sz="3600" b="1">
              <a:solidFill>
                <a:schemeClr val="bg1"/>
              </a:solidFill>
              <a:latin typeface="Times New Roman" pitchFamily="18" charset="0"/>
              <a:cs typeface="Times New Roman" pitchFamily="18" charset="0"/>
            </a:endParaRPr>
          </a:p>
        </p:txBody>
      </p:sp>
      <p:sp>
        <p:nvSpPr>
          <p:cNvPr id="37" name="Google Shape;1378;p43"/>
          <p:cNvSpPr/>
          <p:nvPr/>
        </p:nvSpPr>
        <p:spPr>
          <a:xfrm rot="12600013">
            <a:off x="3527036" y="5036148"/>
            <a:ext cx="887879" cy="934849"/>
          </a:xfrm>
          <a:custGeom>
            <a:avLst/>
            <a:gdLst/>
            <a:ahLst/>
            <a:cxnLst/>
            <a:rect l="l" t="t" r="r" b="b"/>
            <a:pathLst>
              <a:path w="11411" h="9011" extrusionOk="0">
                <a:moveTo>
                  <a:pt x="8224" y="0"/>
                </a:moveTo>
                <a:lnTo>
                  <a:pt x="8224" y="1612"/>
                </a:lnTo>
                <a:cubicBezTo>
                  <a:pt x="7974" y="1562"/>
                  <a:pt x="7711" y="1562"/>
                  <a:pt x="7499" y="1562"/>
                </a:cubicBezTo>
                <a:cubicBezTo>
                  <a:pt x="3338" y="1562"/>
                  <a:pt x="1" y="4899"/>
                  <a:pt x="1" y="9010"/>
                </a:cubicBezTo>
                <a:lnTo>
                  <a:pt x="2450" y="9010"/>
                </a:lnTo>
                <a:cubicBezTo>
                  <a:pt x="2450" y="6249"/>
                  <a:pt x="4687" y="4012"/>
                  <a:pt x="7499" y="4012"/>
                </a:cubicBezTo>
                <a:cubicBezTo>
                  <a:pt x="7711" y="4012"/>
                  <a:pt x="7974" y="4012"/>
                  <a:pt x="8224" y="4062"/>
                </a:cubicBezTo>
                <a:lnTo>
                  <a:pt x="8224" y="5986"/>
                </a:lnTo>
                <a:lnTo>
                  <a:pt x="9736" y="4536"/>
                </a:lnTo>
                <a:lnTo>
                  <a:pt x="9786" y="4474"/>
                </a:lnTo>
                <a:lnTo>
                  <a:pt x="11410" y="2974"/>
                </a:lnTo>
                <a:lnTo>
                  <a:pt x="10573" y="2237"/>
                </a:lnTo>
                <a:lnTo>
                  <a:pt x="10473" y="2087"/>
                </a:lnTo>
                <a:lnTo>
                  <a:pt x="82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65;p43"/>
          <p:cNvSpPr/>
          <p:nvPr/>
        </p:nvSpPr>
        <p:spPr>
          <a:xfrm>
            <a:off x="2819400" y="4495800"/>
            <a:ext cx="805583" cy="107411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vi-VN" sz="3600" b="1" dirty="0">
                <a:solidFill>
                  <a:schemeClr val="bg1"/>
                </a:solidFill>
                <a:latin typeface="Times New Roman" pitchFamily="18" charset="0"/>
                <a:cs typeface="Times New Roman" pitchFamily="18" charset="0"/>
              </a:rPr>
              <a:t>D</a:t>
            </a:r>
            <a:endParaRPr sz="3600" b="1">
              <a:solidFill>
                <a:schemeClr val="bg1"/>
              </a:solidFill>
              <a:latin typeface="Times New Roman" pitchFamily="18" charset="0"/>
              <a:cs typeface="Times New Roman" pitchFamily="18" charset="0"/>
            </a:endParaRPr>
          </a:p>
        </p:txBody>
      </p:sp>
      <p:sp>
        <p:nvSpPr>
          <p:cNvPr id="39" name="Google Shape;1379;p43"/>
          <p:cNvSpPr/>
          <p:nvPr/>
        </p:nvSpPr>
        <p:spPr>
          <a:xfrm rot="18000013">
            <a:off x="2446042" y="3461532"/>
            <a:ext cx="1183838" cy="701137"/>
          </a:xfrm>
          <a:custGeom>
            <a:avLst/>
            <a:gdLst/>
            <a:ahLst/>
            <a:cxnLst/>
            <a:rect l="l" t="t" r="r" b="b"/>
            <a:pathLst>
              <a:path w="11411" h="9011" extrusionOk="0">
                <a:moveTo>
                  <a:pt x="8224" y="0"/>
                </a:moveTo>
                <a:lnTo>
                  <a:pt x="8224" y="1612"/>
                </a:lnTo>
                <a:cubicBezTo>
                  <a:pt x="7974" y="1562"/>
                  <a:pt x="7711" y="1562"/>
                  <a:pt x="7499" y="1562"/>
                </a:cubicBezTo>
                <a:cubicBezTo>
                  <a:pt x="3338" y="1562"/>
                  <a:pt x="1" y="4899"/>
                  <a:pt x="1" y="9010"/>
                </a:cubicBezTo>
                <a:lnTo>
                  <a:pt x="2450" y="9010"/>
                </a:lnTo>
                <a:cubicBezTo>
                  <a:pt x="2450" y="6249"/>
                  <a:pt x="4687" y="4012"/>
                  <a:pt x="7499" y="4012"/>
                </a:cubicBezTo>
                <a:cubicBezTo>
                  <a:pt x="7711" y="4012"/>
                  <a:pt x="7974" y="4012"/>
                  <a:pt x="8224" y="4062"/>
                </a:cubicBezTo>
                <a:lnTo>
                  <a:pt x="8224" y="5986"/>
                </a:lnTo>
                <a:lnTo>
                  <a:pt x="9736" y="4536"/>
                </a:lnTo>
                <a:lnTo>
                  <a:pt x="9786" y="4474"/>
                </a:lnTo>
                <a:lnTo>
                  <a:pt x="11410" y="2974"/>
                </a:lnTo>
                <a:lnTo>
                  <a:pt x="10573" y="2237"/>
                </a:lnTo>
                <a:lnTo>
                  <a:pt x="10473" y="2087"/>
                </a:lnTo>
                <a:lnTo>
                  <a:pt x="82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51"/>
                                        </p:tgtEl>
                                        <p:attrNameLst>
                                          <p:attrName>style.visibility</p:attrName>
                                        </p:attrNameLst>
                                      </p:cBhvr>
                                      <p:to>
                                        <p:strVal val="visible"/>
                                      </p:to>
                                    </p:set>
                                    <p:animEffect transition="in" filter="blinds(horizontal)">
                                      <p:cBhvr>
                                        <p:cTn id="7" dur="500"/>
                                        <p:tgtEl>
                                          <p:spTgt spid="1351"/>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1">
                                            <p:bg/>
                                          </p:spTgt>
                                        </p:tgtEl>
                                        <p:attrNameLst>
                                          <p:attrName>style.visibility</p:attrName>
                                        </p:attrNameLst>
                                      </p:cBhvr>
                                      <p:to>
                                        <p:strVal val="visible"/>
                                      </p:to>
                                    </p:set>
                                    <p:animEffect transition="in" filter="plus(in)">
                                      <p:cBhvr>
                                        <p:cTn id="12" dur="2000"/>
                                        <p:tgtEl>
                                          <p:spTgt spid="31">
                                            <p:bg/>
                                          </p:spTgt>
                                        </p:tgtEl>
                                      </p:cBhvr>
                                    </p:animEffect>
                                  </p:childTnLst>
                                </p:cTn>
                              </p:par>
                              <p:par>
                                <p:cTn id="13" presetID="13" presetClass="entr" presetSubtype="16" fill="hold" grpId="0" nodeType="withEffect">
                                  <p:stCondLst>
                                    <p:cond delay="0"/>
                                  </p:st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plus(in)">
                                      <p:cBhvr>
                                        <p:cTn id="15" dur="2000"/>
                                        <p:tgtEl>
                                          <p:spTgt spid="3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nodeType="clickEffect">
                                  <p:stCondLst>
                                    <p:cond delay="0"/>
                                  </p:stCondLst>
                                  <p:childTnLst>
                                    <p:set>
                                      <p:cBhvr>
                                        <p:cTn id="19" dur="1" fill="hold">
                                          <p:stCondLst>
                                            <p:cond delay="0"/>
                                          </p:stCondLst>
                                        </p:cTn>
                                        <p:tgtEl>
                                          <p:spTgt spid="31">
                                            <p:txEl>
                                              <p:pRg st="0" end="0"/>
                                            </p:txEl>
                                          </p:spTgt>
                                        </p:tgtEl>
                                        <p:attrNameLst>
                                          <p:attrName>style.visibility</p:attrName>
                                        </p:attrNameLst>
                                      </p:cBhvr>
                                      <p:to>
                                        <p:strVal val="visible"/>
                                      </p:to>
                                    </p:set>
                                    <p:anim calcmode="lin" valueType="num">
                                      <p:cBhvr additive="base">
                                        <p:cTn id="20" dur="50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21" dur="50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3" presetClass="entr" presetSubtype="16" fill="hold" grpId="0" nodeType="clickEffect">
                                  <p:stCondLst>
                                    <p:cond delay="0"/>
                                  </p:stCondLst>
                                  <p:childTnLst>
                                    <p:set>
                                      <p:cBhvr>
                                        <p:cTn id="25" dur="1" fill="hold">
                                          <p:stCondLst>
                                            <p:cond delay="0"/>
                                          </p:stCondLst>
                                        </p:cTn>
                                        <p:tgtEl>
                                          <p:spTgt spid="1353"/>
                                        </p:tgtEl>
                                        <p:attrNameLst>
                                          <p:attrName>style.visibility</p:attrName>
                                        </p:attrNameLst>
                                      </p:cBhvr>
                                      <p:to>
                                        <p:strVal val="visible"/>
                                      </p:to>
                                    </p:set>
                                    <p:animEffect transition="in" filter="plus(in)">
                                      <p:cBhvr>
                                        <p:cTn id="26" dur="2000"/>
                                        <p:tgtEl>
                                          <p:spTgt spid="1353"/>
                                        </p:tgtEl>
                                      </p:cBhvr>
                                    </p:animEffect>
                                  </p:childTnLst>
                                </p:cTn>
                              </p:par>
                            </p:childTnLst>
                          </p:cTn>
                        </p:par>
                      </p:childTnLst>
                    </p:cTn>
                  </p:par>
                  <p:par>
                    <p:cTn id="27" fill="hold">
                      <p:stCondLst>
                        <p:cond delay="indefinite"/>
                      </p:stCondLst>
                      <p:childTnLst>
                        <p:par>
                          <p:cTn id="28" fill="hold">
                            <p:stCondLst>
                              <p:cond delay="0"/>
                            </p:stCondLst>
                            <p:childTnLst>
                              <p:par>
                                <p:cTn id="29" presetID="13" presetClass="entr" presetSubtype="16"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plus(in)">
                                      <p:cBhvr>
                                        <p:cTn id="31" dur="20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6"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barn(inHorizontal)">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4" fill="hold" grpId="0" nodeType="clickEffect">
                                  <p:stCondLst>
                                    <p:cond delay="0"/>
                                  </p:stCondLst>
                                  <p:childTnLst>
                                    <p:set>
                                      <p:cBhvr>
                                        <p:cTn id="40" dur="1" fill="hold">
                                          <p:stCondLst>
                                            <p:cond delay="0"/>
                                          </p:stCondLst>
                                        </p:cTn>
                                        <p:tgtEl>
                                          <p:spTgt spid="1356"/>
                                        </p:tgtEl>
                                        <p:attrNameLst>
                                          <p:attrName>style.visibility</p:attrName>
                                        </p:attrNameLst>
                                      </p:cBhvr>
                                      <p:to>
                                        <p:strVal val="visible"/>
                                      </p:to>
                                    </p:set>
                                    <p:animEffect transition="in" filter="wheel(4)">
                                      <p:cBhvr>
                                        <p:cTn id="41" dur="2000"/>
                                        <p:tgtEl>
                                          <p:spTgt spid="1356"/>
                                        </p:tgtEl>
                                      </p:cBhvr>
                                    </p:animEffect>
                                  </p:childTnLst>
                                </p:cTn>
                              </p:par>
                            </p:childTnLst>
                          </p:cTn>
                        </p:par>
                      </p:childTnLst>
                    </p:cTn>
                  </p:par>
                  <p:par>
                    <p:cTn id="42" fill="hold">
                      <p:stCondLst>
                        <p:cond delay="indefinite"/>
                      </p:stCondLst>
                      <p:childTnLst>
                        <p:par>
                          <p:cTn id="43" fill="hold">
                            <p:stCondLst>
                              <p:cond delay="0"/>
                            </p:stCondLst>
                            <p:childTnLst>
                              <p:par>
                                <p:cTn id="44" presetID="13" presetClass="entr" presetSubtype="16" fill="hold" grpId="0"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plus(in)">
                                      <p:cBhvr>
                                        <p:cTn id="46" dur="2000"/>
                                        <p:tgtEl>
                                          <p:spTgt spid="3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down)">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1354"/>
                                        </p:tgtEl>
                                        <p:attrNameLst>
                                          <p:attrName>style.visibility</p:attrName>
                                        </p:attrNameLst>
                                      </p:cBhvr>
                                      <p:to>
                                        <p:strVal val="visible"/>
                                      </p:to>
                                    </p:set>
                                    <p:animEffect transition="in" filter="checkerboard(across)">
                                      <p:cBhvr>
                                        <p:cTn id="56" dur="500"/>
                                        <p:tgtEl>
                                          <p:spTgt spid="1354"/>
                                        </p:tgtEl>
                                      </p:cBhvr>
                                    </p:animEffect>
                                  </p:childTnLst>
                                </p:cTn>
                              </p:par>
                            </p:childTnLst>
                          </p:cTn>
                        </p:par>
                      </p:childTnLst>
                    </p:cTn>
                  </p:par>
                  <p:par>
                    <p:cTn id="57" fill="hold">
                      <p:stCondLst>
                        <p:cond delay="indefinite"/>
                      </p:stCondLst>
                      <p:childTnLst>
                        <p:par>
                          <p:cTn id="58" fill="hold">
                            <p:stCondLst>
                              <p:cond delay="0"/>
                            </p:stCondLst>
                            <p:childTnLst>
                              <p:par>
                                <p:cTn id="59" presetID="13" presetClass="entr" presetSubtype="16"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plus(in)">
                                      <p:cBhvr>
                                        <p:cTn id="61" dur="2000"/>
                                        <p:tgtEl>
                                          <p:spTgt spid="37"/>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6" fill="hold" grpId="0" nodeType="click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barn(inHorizontal)">
                                      <p:cBhvr>
                                        <p:cTn id="66" dur="500"/>
                                        <p:tgtEl>
                                          <p:spTgt spid="38"/>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4" fill="hold" grpId="0" nodeType="clickEffect">
                                  <p:stCondLst>
                                    <p:cond delay="0"/>
                                  </p:stCondLst>
                                  <p:childTnLst>
                                    <p:set>
                                      <p:cBhvr>
                                        <p:cTn id="70" dur="1" fill="hold">
                                          <p:stCondLst>
                                            <p:cond delay="0"/>
                                          </p:stCondLst>
                                        </p:cTn>
                                        <p:tgtEl>
                                          <p:spTgt spid="1357"/>
                                        </p:tgtEl>
                                        <p:attrNameLst>
                                          <p:attrName>style.visibility</p:attrName>
                                        </p:attrNameLst>
                                      </p:cBhvr>
                                      <p:to>
                                        <p:strVal val="visible"/>
                                      </p:to>
                                    </p:set>
                                    <p:animEffect transition="in" filter="wheel(4)">
                                      <p:cBhvr>
                                        <p:cTn id="71" dur="2000"/>
                                        <p:tgtEl>
                                          <p:spTgt spid="1357"/>
                                        </p:tgtEl>
                                      </p:cBhvr>
                                    </p:animEffect>
                                  </p:childTnLst>
                                </p:cTn>
                              </p:par>
                            </p:childTnLst>
                          </p:cTn>
                        </p:par>
                      </p:childTnLst>
                    </p:cTn>
                  </p:par>
                  <p:par>
                    <p:cTn id="72" fill="hold">
                      <p:stCondLst>
                        <p:cond delay="indefinite"/>
                      </p:stCondLst>
                      <p:childTnLst>
                        <p:par>
                          <p:cTn id="73" fill="hold">
                            <p:stCondLst>
                              <p:cond delay="0"/>
                            </p:stCondLst>
                            <p:childTnLst>
                              <p:par>
                                <p:cTn id="74" presetID="21" presetClass="entr" presetSubtype="4" fill="hold" grpId="0"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heel(4)">
                                      <p:cBhvr>
                                        <p:cTn id="76" dur="2000"/>
                                        <p:tgtEl>
                                          <p:spTgt spid="39"/>
                                        </p:tgtEl>
                                      </p:cBhvr>
                                    </p:animEffect>
                                  </p:childTnLst>
                                </p:cTn>
                              </p:par>
                            </p:childTnLst>
                          </p:cTn>
                        </p:par>
                      </p:childTnLst>
                    </p:cTn>
                  </p:par>
                  <p:par>
                    <p:cTn id="77" fill="hold">
                      <p:stCondLst>
                        <p:cond delay="indefinite"/>
                      </p:stCondLst>
                      <p:childTnLst>
                        <p:par>
                          <p:cTn id="78" fill="hold">
                            <p:stCondLst>
                              <p:cond delay="0"/>
                            </p:stCondLst>
                            <p:childTnLst>
                              <p:par>
                                <p:cTn id="79" presetID="8" presetClass="emph" presetSubtype="0" fill="hold" grpId="1" nodeType="clickEffect">
                                  <p:stCondLst>
                                    <p:cond delay="0"/>
                                  </p:stCondLst>
                                  <p:childTnLst>
                                    <p:animRot by="21600000">
                                      <p:cBhvr>
                                        <p:cTn id="80" dur="2000" fill="hold"/>
                                        <p:tgtEl>
                                          <p:spTgt spid="13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 grpId="0"/>
      <p:bldP spid="1353" grpId="0"/>
      <p:bldP spid="1353" grpId="1"/>
      <p:bldP spid="1354" grpId="0"/>
      <p:bldP spid="1356" grpId="0"/>
      <p:bldP spid="1357" grpId="0"/>
      <p:bldP spid="31" grpId="0" build="allAtOnce" animBg="1"/>
      <p:bldP spid="32" grpId="0" animBg="1"/>
      <p:bldP spid="33" grpId="0" animBg="1"/>
      <p:bldP spid="35" grpId="0" animBg="1"/>
      <p:bldP spid="36" grpId="0" animBg="1"/>
      <p:bldP spid="37" grpId="0" animBg="1"/>
      <p:bldP spid="38" grpId="0" animBg="1"/>
      <p:bldP spid="3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385589" cy="584775"/>
          </a:xfrm>
          <a:prstGeom prst="rect">
            <a:avLst/>
          </a:prstGeom>
        </p:spPr>
        <p:txBody>
          <a:bodyPr wrap="none">
            <a:spAutoFit/>
          </a:bodyPr>
          <a:lstStyle/>
          <a:p>
            <a:r>
              <a:rPr lang="en-US" sz="3200" b="1" dirty="0">
                <a:solidFill>
                  <a:srgbClr val="FF0000"/>
                </a:solidFill>
                <a:latin typeface="Times New Roman" pitchFamily="18" charset="0"/>
                <a:cs typeface="Times New Roman" pitchFamily="18" charset="0"/>
              </a:rPr>
              <a:t>VẬN DỤNG</a:t>
            </a:r>
            <a:endParaRPr lang="en-US" sz="3200" dirty="0">
              <a:solidFill>
                <a:srgbClr val="FF0000"/>
              </a:solidFill>
              <a:latin typeface="Times New Roman" pitchFamily="18" charset="0"/>
              <a:cs typeface="Times New Roman" pitchFamily="18" charset="0"/>
            </a:endParaRPr>
          </a:p>
        </p:txBody>
      </p:sp>
      <p:sp>
        <p:nvSpPr>
          <p:cNvPr id="3" name="Rectangle 2"/>
          <p:cNvSpPr/>
          <p:nvPr/>
        </p:nvSpPr>
        <p:spPr>
          <a:xfrm>
            <a:off x="0" y="533400"/>
            <a:ext cx="9144000" cy="1077218"/>
          </a:xfrm>
          <a:prstGeom prst="rect">
            <a:avLst/>
          </a:prstGeom>
        </p:spPr>
        <p:txBody>
          <a:bodyPr wrap="square">
            <a:spAutoFit/>
          </a:bodyPr>
          <a:lstStyle/>
          <a:p>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1: </a:t>
            </a:r>
            <a:r>
              <a:rPr lang="en-US" sz="3200" dirty="0" err="1">
                <a:latin typeface="Times New Roman" pitchFamily="18" charset="0"/>
                <a:cs typeface="Times New Roman" pitchFamily="18" charset="0"/>
              </a:rPr>
              <a:t>Hãy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khoanh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Đúng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dưới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nói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endParaRPr lang="en-US" sz="3200" dirty="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0" y="1600200"/>
          <a:ext cx="8991601" cy="5094941"/>
        </p:xfrm>
        <a:graphic>
          <a:graphicData uri="http://schemas.openxmlformats.org/drawingml/2006/table">
            <a:tbl>
              <a:tblPr/>
              <a:tblGrid>
                <a:gridCol w="614413">
                  <a:extLst>
                    <a:ext uri="{9D8B030D-6E8A-4147-A177-3AD203B41FA5}">
                      <a16:colId xmlns:a16="http://schemas.microsoft.com/office/drawing/2014/main" val="20000"/>
                    </a:ext>
                  </a:extLst>
                </a:gridCol>
                <a:gridCol w="7075217">
                  <a:extLst>
                    <a:ext uri="{9D8B030D-6E8A-4147-A177-3AD203B41FA5}">
                      <a16:colId xmlns:a16="http://schemas.microsoft.com/office/drawing/2014/main" val="20001"/>
                    </a:ext>
                  </a:extLst>
                </a:gridCol>
                <a:gridCol w="731444">
                  <a:extLst>
                    <a:ext uri="{9D8B030D-6E8A-4147-A177-3AD203B41FA5}">
                      <a16:colId xmlns:a16="http://schemas.microsoft.com/office/drawing/2014/main" val="20002"/>
                    </a:ext>
                  </a:extLst>
                </a:gridCol>
                <a:gridCol w="570527">
                  <a:extLst>
                    <a:ext uri="{9D8B030D-6E8A-4147-A177-3AD203B41FA5}">
                      <a16:colId xmlns:a16="http://schemas.microsoft.com/office/drawing/2014/main" val="20003"/>
                    </a:ext>
                  </a:extLst>
                </a:gridCol>
              </a:tblGrid>
              <a:tr h="734777">
                <a:tc>
                  <a:txBody>
                    <a:bodyPr/>
                    <a:lstStyle/>
                    <a:p>
                      <a:pPr algn="ctr">
                        <a:lnSpc>
                          <a:spcPct val="115000"/>
                        </a:lnSpc>
                        <a:spcAft>
                          <a:spcPts val="1000"/>
                        </a:spcAft>
                      </a:pPr>
                      <a:r>
                        <a:rPr lang="en-US" sz="2400" dirty="0">
                          <a:solidFill>
                            <a:srgbClr val="000000"/>
                          </a:solidFill>
                          <a:latin typeface="Times New Roman" pitchFamily="18" charset="0"/>
                          <a:ea typeface="Times New Roman"/>
                          <a:cs typeface="Times New Roman" pitchFamily="18" charset="0"/>
                        </a:rPr>
                        <a:t>STT</a:t>
                      </a:r>
                      <a:endParaRPr lang="en-US" sz="2400" dirty="0">
                        <a:latin typeface="Times New Roman" pitchFamily="18" charset="0"/>
                        <a:ea typeface="Calibri"/>
                        <a:cs typeface="Times New Roman" pitchFamily="18" charset="0"/>
                      </a:endParaRPr>
                    </a:p>
                  </a:txBody>
                  <a:tcPr marL="0"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US" sz="2400" dirty="0" err="1">
                          <a:solidFill>
                            <a:srgbClr val="000000"/>
                          </a:solidFill>
                          <a:latin typeface="Times New Roman" pitchFamily="18" charset="0"/>
                          <a:ea typeface="Times New Roman"/>
                          <a:cs typeface="Times New Roman" pitchFamily="18" charset="0"/>
                        </a:rPr>
                        <a:t>Nói</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về</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tác</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dụng</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của</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dòng</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điện</a:t>
                      </a:r>
                      <a:endParaRPr lang="en-US" sz="2400" dirty="0">
                        <a:latin typeface="Times New Roman" pitchFamily="18" charset="0"/>
                        <a:ea typeface="Calibri"/>
                        <a:cs typeface="Times New Roman" pitchFamily="18" charset="0"/>
                      </a:endParaRPr>
                    </a:p>
                  </a:txBody>
                  <a:tcPr marL="43755"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US" sz="2400" dirty="0" err="1">
                          <a:solidFill>
                            <a:srgbClr val="000000"/>
                          </a:solidFill>
                          <a:latin typeface="Times New Roman" pitchFamily="18" charset="0"/>
                          <a:ea typeface="Times New Roman"/>
                          <a:cs typeface="Times New Roman" pitchFamily="18" charset="0"/>
                        </a:rPr>
                        <a:t>Đúng</a:t>
                      </a:r>
                      <a:endParaRPr lang="en-US" sz="2400" dirty="0">
                        <a:latin typeface="Times New Roman" pitchFamily="18" charset="0"/>
                        <a:ea typeface="Calibri"/>
                        <a:cs typeface="Times New Roman" pitchFamily="18" charset="0"/>
                      </a:endParaRPr>
                    </a:p>
                  </a:txBody>
                  <a:tcPr marL="8751"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US" sz="2400">
                          <a:solidFill>
                            <a:srgbClr val="000000"/>
                          </a:solidFill>
                          <a:latin typeface="Times New Roman" pitchFamily="18" charset="0"/>
                          <a:ea typeface="Times New Roman"/>
                          <a:cs typeface="Times New Roman" pitchFamily="18" charset="0"/>
                        </a:rPr>
                        <a:t>Sai</a:t>
                      </a:r>
                      <a:endParaRPr lang="en-US" sz="2400">
                        <a:latin typeface="Times New Roman" pitchFamily="18" charset="0"/>
                        <a:ea typeface="Calibri"/>
                        <a:cs typeface="Times New Roman" pitchFamily="18" charset="0"/>
                      </a:endParaRPr>
                    </a:p>
                  </a:txBody>
                  <a:tcPr marL="43755" marR="0"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254420">
                <a:tc>
                  <a:txBody>
                    <a:bodyPr/>
                    <a:lstStyle/>
                    <a:p>
                      <a:pPr algn="ctr">
                        <a:lnSpc>
                          <a:spcPct val="115000"/>
                        </a:lnSpc>
                        <a:spcAft>
                          <a:spcPts val="1000"/>
                        </a:spcAft>
                      </a:pPr>
                      <a:r>
                        <a:rPr lang="en-US" sz="2400">
                          <a:solidFill>
                            <a:srgbClr val="000000"/>
                          </a:solidFill>
                          <a:latin typeface="Times New Roman" pitchFamily="18" charset="0"/>
                          <a:ea typeface="Times New Roman"/>
                          <a:cs typeface="Times New Roman" pitchFamily="18" charset="0"/>
                        </a:rPr>
                        <a:t>1</a:t>
                      </a:r>
                      <a:endParaRPr lang="en-US" sz="2400">
                        <a:latin typeface="Times New Roman" pitchFamily="18" charset="0"/>
                        <a:ea typeface="Calibri"/>
                        <a:cs typeface="Times New Roman" pitchFamily="18" charset="0"/>
                      </a:endParaRPr>
                    </a:p>
                  </a:txBody>
                  <a:tcPr marL="0"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a:solidFill>
                            <a:srgbClr val="000000"/>
                          </a:solidFill>
                          <a:latin typeface="Times New Roman" pitchFamily="18" charset="0"/>
                          <a:ea typeface="Times New Roman"/>
                          <a:cs typeface="Times New Roman" pitchFamily="18" charset="0"/>
                        </a:rPr>
                        <a:t>Bất cứ dòng điện nào cũng có tác dụng nhiệt, tác dụng phát sáng và tác dụng hóa học.</a:t>
                      </a:r>
                      <a:endParaRPr lang="en-US" sz="2400">
                        <a:latin typeface="Times New Roman" pitchFamily="18" charset="0"/>
                        <a:ea typeface="Calibri"/>
                        <a:cs typeface="Times New Roman" pitchFamily="18" charset="0"/>
                      </a:endParaRPr>
                    </a:p>
                  </a:txBody>
                  <a:tcPr marL="43755"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dirty="0" err="1">
                          <a:solidFill>
                            <a:srgbClr val="000000"/>
                          </a:solidFill>
                          <a:latin typeface="Times New Roman" pitchFamily="18" charset="0"/>
                          <a:ea typeface="Times New Roman"/>
                          <a:cs typeface="Times New Roman" pitchFamily="18" charset="0"/>
                        </a:rPr>
                        <a:t>Đúng</a:t>
                      </a:r>
                      <a:endParaRPr lang="en-US" sz="2400" dirty="0">
                        <a:latin typeface="Times New Roman" pitchFamily="18" charset="0"/>
                        <a:ea typeface="Calibri"/>
                        <a:cs typeface="Times New Roman" pitchFamily="18" charset="0"/>
                      </a:endParaRPr>
                    </a:p>
                  </a:txBody>
                  <a:tcPr marL="8751"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dirty="0" err="1">
                          <a:solidFill>
                            <a:srgbClr val="000000"/>
                          </a:solidFill>
                          <a:latin typeface="Times New Roman" pitchFamily="18" charset="0"/>
                          <a:ea typeface="Times New Roman"/>
                          <a:cs typeface="Times New Roman" pitchFamily="18" charset="0"/>
                        </a:rPr>
                        <a:t>Sai</a:t>
                      </a:r>
                      <a:endParaRPr lang="en-US" sz="2400" dirty="0">
                        <a:latin typeface="Times New Roman" pitchFamily="18" charset="0"/>
                        <a:ea typeface="Calibri"/>
                        <a:cs typeface="Times New Roman" pitchFamily="18" charset="0"/>
                      </a:endParaRPr>
                    </a:p>
                  </a:txBody>
                  <a:tcPr marL="43755" marR="0"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34777">
                <a:tc>
                  <a:txBody>
                    <a:bodyPr/>
                    <a:lstStyle/>
                    <a:p>
                      <a:pPr algn="ctr">
                        <a:lnSpc>
                          <a:spcPct val="115000"/>
                        </a:lnSpc>
                        <a:spcAft>
                          <a:spcPts val="1000"/>
                        </a:spcAft>
                      </a:pPr>
                      <a:r>
                        <a:rPr lang="en-US" sz="2400">
                          <a:solidFill>
                            <a:srgbClr val="000000"/>
                          </a:solidFill>
                          <a:latin typeface="Times New Roman" pitchFamily="18" charset="0"/>
                          <a:ea typeface="Times New Roman"/>
                          <a:cs typeface="Times New Roman" pitchFamily="18" charset="0"/>
                        </a:rPr>
                        <a:t>2</a:t>
                      </a:r>
                      <a:endParaRPr lang="en-US" sz="2400">
                        <a:latin typeface="Times New Roman" pitchFamily="18" charset="0"/>
                        <a:ea typeface="Calibri"/>
                        <a:cs typeface="Times New Roman" pitchFamily="18" charset="0"/>
                      </a:endParaRPr>
                    </a:p>
                  </a:txBody>
                  <a:tcPr marL="0"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a:solidFill>
                            <a:srgbClr val="000000"/>
                          </a:solidFill>
                          <a:latin typeface="Times New Roman" pitchFamily="18" charset="0"/>
                          <a:ea typeface="Times New Roman"/>
                          <a:cs typeface="Times New Roman" pitchFamily="18" charset="0"/>
                        </a:rPr>
                        <a:t>Dòng điện chạy qua bình dung dịch điện phân chỉ có tác dụng hóa học.</a:t>
                      </a:r>
                      <a:endParaRPr lang="en-US" sz="2400">
                        <a:latin typeface="Times New Roman" pitchFamily="18" charset="0"/>
                        <a:ea typeface="Calibri"/>
                        <a:cs typeface="Times New Roman" pitchFamily="18" charset="0"/>
                      </a:endParaRPr>
                    </a:p>
                  </a:txBody>
                  <a:tcPr marL="43755"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dirty="0" err="1">
                          <a:solidFill>
                            <a:srgbClr val="000000"/>
                          </a:solidFill>
                          <a:latin typeface="Times New Roman" pitchFamily="18" charset="0"/>
                          <a:ea typeface="Times New Roman"/>
                          <a:cs typeface="Times New Roman" pitchFamily="18" charset="0"/>
                        </a:rPr>
                        <a:t>Đúng</a:t>
                      </a:r>
                      <a:endParaRPr lang="en-US" sz="2400" dirty="0">
                        <a:latin typeface="Times New Roman" pitchFamily="18" charset="0"/>
                        <a:ea typeface="Calibri"/>
                        <a:cs typeface="Times New Roman" pitchFamily="18" charset="0"/>
                      </a:endParaRPr>
                    </a:p>
                  </a:txBody>
                  <a:tcPr marL="8751"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a:solidFill>
                            <a:srgbClr val="000000"/>
                          </a:solidFill>
                          <a:latin typeface="Times New Roman" pitchFamily="18" charset="0"/>
                          <a:ea typeface="Times New Roman"/>
                          <a:cs typeface="Times New Roman" pitchFamily="18" charset="0"/>
                        </a:rPr>
                        <a:t>Sai</a:t>
                      </a:r>
                      <a:endParaRPr lang="en-US" sz="2400">
                        <a:latin typeface="Times New Roman" pitchFamily="18" charset="0"/>
                        <a:ea typeface="Calibri"/>
                        <a:cs typeface="Times New Roman" pitchFamily="18" charset="0"/>
                      </a:endParaRPr>
                    </a:p>
                  </a:txBody>
                  <a:tcPr marL="43755" marR="0"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265651">
                <a:tc>
                  <a:txBody>
                    <a:bodyPr/>
                    <a:lstStyle/>
                    <a:p>
                      <a:pPr algn="ctr">
                        <a:lnSpc>
                          <a:spcPct val="115000"/>
                        </a:lnSpc>
                        <a:spcAft>
                          <a:spcPts val="1000"/>
                        </a:spcAft>
                      </a:pPr>
                      <a:r>
                        <a:rPr lang="en-US" sz="2400">
                          <a:solidFill>
                            <a:srgbClr val="000000"/>
                          </a:solidFill>
                          <a:latin typeface="Times New Roman" pitchFamily="18" charset="0"/>
                          <a:ea typeface="Times New Roman"/>
                          <a:cs typeface="Times New Roman" pitchFamily="18" charset="0"/>
                        </a:rPr>
                        <a:t>3</a:t>
                      </a:r>
                      <a:endParaRPr lang="en-US" sz="2400">
                        <a:latin typeface="Times New Roman" pitchFamily="18" charset="0"/>
                        <a:ea typeface="Calibri"/>
                        <a:cs typeface="Times New Roman" pitchFamily="18" charset="0"/>
                      </a:endParaRPr>
                    </a:p>
                  </a:txBody>
                  <a:tcPr marL="0"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a:solidFill>
                            <a:srgbClr val="000000"/>
                          </a:solidFill>
                          <a:latin typeface="Times New Roman" pitchFamily="18" charset="0"/>
                          <a:ea typeface="Times New Roman"/>
                          <a:cs typeface="Times New Roman" pitchFamily="18" charset="0"/>
                        </a:rPr>
                        <a:t>Dây tóc bóng đèn điện sáng lên khi có dòng điện chạy qua là biểu hiện tác dụng nhiệt và tác dụng phát sáng của dòng điện.</a:t>
                      </a:r>
                      <a:endParaRPr lang="en-US" sz="2400">
                        <a:latin typeface="Times New Roman" pitchFamily="18" charset="0"/>
                        <a:ea typeface="Calibri"/>
                        <a:cs typeface="Times New Roman" pitchFamily="18" charset="0"/>
                      </a:endParaRPr>
                    </a:p>
                  </a:txBody>
                  <a:tcPr marL="43755"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dirty="0" err="1">
                          <a:solidFill>
                            <a:srgbClr val="000000"/>
                          </a:solidFill>
                          <a:latin typeface="Times New Roman" pitchFamily="18" charset="0"/>
                          <a:ea typeface="Times New Roman"/>
                          <a:cs typeface="Times New Roman" pitchFamily="18" charset="0"/>
                        </a:rPr>
                        <a:t>Đúng</a:t>
                      </a:r>
                      <a:endParaRPr lang="en-US" sz="2400" dirty="0">
                        <a:latin typeface="Times New Roman" pitchFamily="18" charset="0"/>
                        <a:ea typeface="Calibri"/>
                        <a:cs typeface="Times New Roman" pitchFamily="18" charset="0"/>
                      </a:endParaRPr>
                    </a:p>
                  </a:txBody>
                  <a:tcPr marL="8751"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dirty="0" err="1">
                          <a:solidFill>
                            <a:srgbClr val="000000"/>
                          </a:solidFill>
                          <a:latin typeface="Times New Roman" pitchFamily="18" charset="0"/>
                          <a:ea typeface="Times New Roman"/>
                          <a:cs typeface="Times New Roman" pitchFamily="18" charset="0"/>
                        </a:rPr>
                        <a:t>Sai</a:t>
                      </a:r>
                      <a:endParaRPr lang="en-US" sz="2400" dirty="0">
                        <a:latin typeface="Times New Roman" pitchFamily="18" charset="0"/>
                        <a:ea typeface="Calibri"/>
                        <a:cs typeface="Times New Roman" pitchFamily="18" charset="0"/>
                      </a:endParaRPr>
                    </a:p>
                  </a:txBody>
                  <a:tcPr marL="43755" marR="0"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734777">
                <a:tc>
                  <a:txBody>
                    <a:bodyPr/>
                    <a:lstStyle/>
                    <a:p>
                      <a:pPr algn="ctr">
                        <a:lnSpc>
                          <a:spcPct val="115000"/>
                        </a:lnSpc>
                        <a:spcAft>
                          <a:spcPts val="1000"/>
                        </a:spcAft>
                      </a:pPr>
                      <a:r>
                        <a:rPr lang="en-US" sz="2400">
                          <a:solidFill>
                            <a:srgbClr val="000000"/>
                          </a:solidFill>
                          <a:latin typeface="Times New Roman" pitchFamily="18" charset="0"/>
                          <a:ea typeface="Times New Roman"/>
                          <a:cs typeface="Times New Roman" pitchFamily="18" charset="0"/>
                        </a:rPr>
                        <a:t>4</a:t>
                      </a:r>
                      <a:endParaRPr lang="en-US" sz="2400">
                        <a:latin typeface="Times New Roman" pitchFamily="18" charset="0"/>
                        <a:ea typeface="Calibri"/>
                        <a:cs typeface="Times New Roman" pitchFamily="18" charset="0"/>
                      </a:endParaRPr>
                    </a:p>
                  </a:txBody>
                  <a:tcPr marL="0"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a:solidFill>
                            <a:srgbClr val="000000"/>
                          </a:solidFill>
                          <a:latin typeface="Times New Roman" pitchFamily="18" charset="0"/>
                          <a:ea typeface="Times New Roman"/>
                          <a:cs typeface="Times New Roman" pitchFamily="18" charset="0"/>
                        </a:rPr>
                        <a:t>Dòng điện chạy qua bất cứ vật dẫn nào cũng gây ra tác dụng nhiệt.</a:t>
                      </a:r>
                      <a:endParaRPr lang="en-US" sz="2400">
                        <a:latin typeface="Times New Roman" pitchFamily="18" charset="0"/>
                        <a:ea typeface="Calibri"/>
                        <a:cs typeface="Times New Roman" pitchFamily="18" charset="0"/>
                      </a:endParaRPr>
                    </a:p>
                  </a:txBody>
                  <a:tcPr marL="43755"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dirty="0" err="1">
                          <a:solidFill>
                            <a:srgbClr val="000000"/>
                          </a:solidFill>
                          <a:latin typeface="Times New Roman" pitchFamily="18" charset="0"/>
                          <a:ea typeface="Times New Roman"/>
                          <a:cs typeface="Times New Roman" pitchFamily="18" charset="0"/>
                        </a:rPr>
                        <a:t>Đúng</a:t>
                      </a:r>
                      <a:endParaRPr lang="en-US" sz="2400" dirty="0">
                        <a:latin typeface="Times New Roman" pitchFamily="18" charset="0"/>
                        <a:ea typeface="Calibri"/>
                        <a:cs typeface="Times New Roman" pitchFamily="18" charset="0"/>
                      </a:endParaRPr>
                    </a:p>
                  </a:txBody>
                  <a:tcPr marL="8751"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dirty="0" err="1">
                          <a:solidFill>
                            <a:srgbClr val="000000"/>
                          </a:solidFill>
                          <a:latin typeface="Times New Roman" pitchFamily="18" charset="0"/>
                          <a:ea typeface="Times New Roman"/>
                          <a:cs typeface="Times New Roman" pitchFamily="18" charset="0"/>
                        </a:rPr>
                        <a:t>Sai</a:t>
                      </a:r>
                      <a:endParaRPr lang="en-US" sz="2400" dirty="0">
                        <a:latin typeface="Times New Roman" pitchFamily="18" charset="0"/>
                        <a:ea typeface="Calibri"/>
                        <a:cs typeface="Times New Roman" pitchFamily="18" charset="0"/>
                      </a:endParaRPr>
                    </a:p>
                  </a:txBody>
                  <a:tcPr marL="43755" marR="0"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5" name="Oval 4"/>
          <p:cNvSpPr/>
          <p:nvPr/>
        </p:nvSpPr>
        <p:spPr>
          <a:xfrm>
            <a:off x="8458200" y="2286000"/>
            <a:ext cx="533400" cy="6096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400" dirty="0">
                <a:solidFill>
                  <a:srgbClr val="FF0000"/>
                </a:solidFill>
                <a:latin typeface="Times New Roman" pitchFamily="18" charset="0"/>
                <a:cs typeface="Times New Roman" pitchFamily="18" charset="0"/>
              </a:rPr>
              <a:t>S</a:t>
            </a:r>
            <a:endParaRPr lang="en-US" sz="2400" dirty="0">
              <a:solidFill>
                <a:srgbClr val="FF0000"/>
              </a:solidFill>
              <a:latin typeface="Times New Roman" pitchFamily="18" charset="0"/>
              <a:cs typeface="Times New Roman" pitchFamily="18" charset="0"/>
            </a:endParaRPr>
          </a:p>
        </p:txBody>
      </p:sp>
      <p:sp>
        <p:nvSpPr>
          <p:cNvPr id="6" name="Oval 5"/>
          <p:cNvSpPr/>
          <p:nvPr/>
        </p:nvSpPr>
        <p:spPr>
          <a:xfrm>
            <a:off x="8458200" y="3581400"/>
            <a:ext cx="533400" cy="6096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400" dirty="0">
                <a:solidFill>
                  <a:srgbClr val="FF0000"/>
                </a:solidFill>
                <a:latin typeface="Times New Roman" pitchFamily="18" charset="0"/>
                <a:cs typeface="Times New Roman" pitchFamily="18" charset="0"/>
              </a:rPr>
              <a:t>S</a:t>
            </a:r>
            <a:endParaRPr lang="en-US" sz="2400" dirty="0">
              <a:solidFill>
                <a:srgbClr val="FF0000"/>
              </a:solidFill>
              <a:latin typeface="Times New Roman" pitchFamily="18" charset="0"/>
              <a:cs typeface="Times New Roman" pitchFamily="18" charset="0"/>
            </a:endParaRPr>
          </a:p>
        </p:txBody>
      </p:sp>
      <p:sp>
        <p:nvSpPr>
          <p:cNvPr id="7" name="Oval 6"/>
          <p:cNvSpPr/>
          <p:nvPr/>
        </p:nvSpPr>
        <p:spPr>
          <a:xfrm>
            <a:off x="7696200" y="4495800"/>
            <a:ext cx="685800" cy="6096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400" dirty="0">
                <a:solidFill>
                  <a:srgbClr val="FF0000"/>
                </a:solidFill>
                <a:latin typeface="Times New Roman" pitchFamily="18" charset="0"/>
                <a:cs typeface="Times New Roman" pitchFamily="18" charset="0"/>
              </a:rPr>
              <a:t>Đ</a:t>
            </a:r>
            <a:endParaRPr lang="en-US" sz="2400" dirty="0">
              <a:solidFill>
                <a:srgbClr val="FF0000"/>
              </a:solidFill>
              <a:latin typeface="Times New Roman" pitchFamily="18" charset="0"/>
              <a:cs typeface="Times New Roman" pitchFamily="18" charset="0"/>
            </a:endParaRPr>
          </a:p>
        </p:txBody>
      </p:sp>
      <p:sp>
        <p:nvSpPr>
          <p:cNvPr id="8" name="Oval 7"/>
          <p:cNvSpPr/>
          <p:nvPr/>
        </p:nvSpPr>
        <p:spPr>
          <a:xfrm>
            <a:off x="7696200" y="5715000"/>
            <a:ext cx="685800" cy="6096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400" dirty="0">
                <a:solidFill>
                  <a:srgbClr val="FF0000"/>
                </a:solidFill>
                <a:latin typeface="Times New Roman" pitchFamily="18" charset="0"/>
                <a:cs typeface="Times New Roman" pitchFamily="18" charset="0"/>
              </a:rPr>
              <a:t>Đ</a:t>
            </a:r>
            <a:endParaRPr lang="en-US" sz="24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plus(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plus(in)">
                                      <p:cBhvr>
                                        <p:cTn id="22" dur="2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plus(in)">
                                      <p:cBhvr>
                                        <p:cTn id="27" dur="20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plus(in)">
                                      <p:cBhvr>
                                        <p:cTn id="32" dur="20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plus(in)">
                                      <p:cBhvr>
                                        <p:cTn id="3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569660"/>
          </a:xfrm>
          <a:prstGeom prst="rect">
            <a:avLst/>
          </a:prstGeom>
        </p:spPr>
        <p:txBody>
          <a:bodyPr wrap="square">
            <a:spAutoFit/>
          </a:bodyPr>
          <a:lstStyle/>
          <a:p>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2: </a:t>
            </a:r>
            <a:r>
              <a:rPr lang="en-US" sz="3200" dirty="0" err="1">
                <a:latin typeface="Times New Roman" pitchFamily="18" charset="0"/>
                <a:cs typeface="Times New Roman" pitchFamily="18" charset="0"/>
              </a:rPr>
              <a:t>Dòng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chạy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thuật</a:t>
            </a:r>
            <a:r>
              <a:rPr lang="en-US" sz="3200" dirty="0">
                <a:latin typeface="Times New Roman" pitchFamily="18" charset="0"/>
                <a:cs typeface="Times New Roman" pitchFamily="18" charset="0"/>
              </a:rPr>
              <a:t>?</a:t>
            </a:r>
            <a:r>
              <a:rPr lang="vi-VN" sz="320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5" name="Rectangle 4"/>
          <p:cNvSpPr/>
          <p:nvPr/>
        </p:nvSpPr>
        <p:spPr>
          <a:xfrm>
            <a:off x="0" y="5486400"/>
            <a:ext cx="9144000" cy="584775"/>
          </a:xfrm>
          <a:prstGeom prst="rect">
            <a:avLst/>
          </a:prstGeom>
        </p:spPr>
        <p:txBody>
          <a:bodyPr wrap="square">
            <a:spAutoFit/>
          </a:bodyPr>
          <a:lstStyle/>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bệnh</a:t>
            </a:r>
            <a:r>
              <a:rPr lang="en-US" sz="3200" dirty="0">
                <a:latin typeface="Times New Roman" pitchFamily="18" charset="0"/>
                <a:cs typeface="Times New Roman" pitchFamily="18" charset="0"/>
              </a:rPr>
              <a:t>,...</a:t>
            </a:r>
            <a:r>
              <a:rPr lang="vi-VN" sz="3200" i="1"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6" name="Rectangle 5"/>
          <p:cNvSpPr/>
          <p:nvPr/>
        </p:nvSpPr>
        <p:spPr>
          <a:xfrm>
            <a:off x="0" y="1676400"/>
            <a:ext cx="9144000" cy="1077218"/>
          </a:xfrm>
          <a:prstGeom prst="rect">
            <a:avLst/>
          </a:prstGeom>
        </p:spPr>
        <p:txBody>
          <a:bodyPr wrap="square">
            <a:spAutoFit/>
          </a:bodyPr>
          <a:lstStyle/>
          <a:p>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thể</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gây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ra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dụng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nhiệt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phát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sáng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hóa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học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sinh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lí</a:t>
            </a:r>
            <a:r>
              <a:rPr lang="en-US" sz="3200" dirty="0">
                <a:solidFill>
                  <a:srgbClr val="FF0000"/>
                </a:solidFill>
                <a:latin typeface="Times New Roman" pitchFamily="18" charset="0"/>
                <a:cs typeface="Times New Roman" pitchFamily="18" charset="0"/>
              </a:rPr>
              <a:t>.</a:t>
            </a:r>
            <a:r>
              <a:rPr lang="vi-VN" sz="3200" i="1" dirty="0">
                <a:solidFill>
                  <a:srgbClr val="FF0000"/>
                </a:solidFill>
                <a:latin typeface="Times New Roman" pitchFamily="18" charset="0"/>
                <a:cs typeface="Times New Roman" pitchFamily="18" charset="0"/>
              </a:rPr>
              <a:t> </a:t>
            </a:r>
            <a:endParaRPr lang="en-US" sz="3200" dirty="0">
              <a:solidFill>
                <a:srgbClr val="FF0000"/>
              </a:solidFill>
              <a:latin typeface="Times New Roman" pitchFamily="18" charset="0"/>
              <a:cs typeface="Times New Roman" pitchFamily="18" charset="0"/>
            </a:endParaRPr>
          </a:p>
        </p:txBody>
      </p:sp>
      <p:sp>
        <p:nvSpPr>
          <p:cNvPr id="7" name="Rectangle 6"/>
          <p:cNvSpPr/>
          <p:nvPr/>
        </p:nvSpPr>
        <p:spPr>
          <a:xfrm>
            <a:off x="0" y="2743200"/>
            <a:ext cx="9144000" cy="1077218"/>
          </a:xfrm>
          <a:prstGeom prst="rect">
            <a:avLst/>
          </a:prstGeom>
        </p:spPr>
        <p:txBody>
          <a:bodyPr wrap="square">
            <a:spAutoFit/>
          </a:bodyPr>
          <a:lstStyle/>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nhiệt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bóng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đèn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đốt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bếp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a:t>
            </a:r>
            <a:r>
              <a:rPr lang="vi-VN" sz="3200" i="1"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8" name="Rectangle 7"/>
          <p:cNvSpPr/>
          <p:nvPr/>
        </p:nvSpPr>
        <p:spPr>
          <a:xfrm>
            <a:off x="0" y="3810000"/>
            <a:ext cx="9144000" cy="1077218"/>
          </a:xfrm>
          <a:prstGeom prst="rect">
            <a:avLst/>
          </a:prstGeom>
        </p:spPr>
        <p:txBody>
          <a:bodyPr wrap="square">
            <a:spAutoFit/>
          </a:bodyPr>
          <a:lstStyle/>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điốt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quang</a:t>
            </a:r>
            <a:r>
              <a:rPr lang="en-US" sz="3200" dirty="0">
                <a:latin typeface="Times New Roman" pitchFamily="18" charset="0"/>
                <a:cs typeface="Times New Roman" pitchFamily="18" charset="0"/>
              </a:rPr>
              <a:t> (LED)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cáo</a:t>
            </a:r>
            <a:r>
              <a:rPr lang="en-US" sz="3200" dirty="0">
                <a:latin typeface="Times New Roman" pitchFamily="18" charset="0"/>
                <a:cs typeface="Times New Roman" pitchFamily="18" charset="0"/>
              </a:rPr>
              <a:t>,...</a:t>
            </a:r>
            <a:r>
              <a:rPr lang="vi-VN" sz="3200" i="1"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9" name="Rectangle 8"/>
          <p:cNvSpPr/>
          <p:nvPr/>
        </p:nvSpPr>
        <p:spPr>
          <a:xfrm>
            <a:off x="0" y="4876800"/>
            <a:ext cx="7013458" cy="584775"/>
          </a:xfrm>
          <a:prstGeom prst="rect">
            <a:avLst/>
          </a:prstGeom>
        </p:spPr>
        <p:txBody>
          <a:bodyPr wrap="none">
            <a:spAutoFit/>
          </a:bodyPr>
          <a:lstStyle/>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hóa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a:t>
            </a:r>
            <a:r>
              <a:rPr lang="vi-VN" sz="3200" i="1"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heel(4)">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heel(4)">
                                      <p:cBhvr>
                                        <p:cTn id="22" dur="20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plus(in)">
                                      <p:cBhvr>
                                        <p:cTn id="27" dur="20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wipe(down)">
                                      <p:cBhvr>
                                        <p:cTn id="3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150+ Hình Nền Slide PowerPoint Đẹp Cho Thuyết Trình | Hình nền, Thiệp, Hoa  anh đào"/>
          <p:cNvPicPr>
            <a:picLocks noChangeAspect="1" noChangeArrowheads="1"/>
          </p:cNvPicPr>
          <p:nvPr/>
        </p:nvPicPr>
        <p:blipFill>
          <a:blip r:embed="rId2"/>
          <a:srcRect/>
          <a:stretch>
            <a:fillRect/>
          </a:stretch>
        </p:blipFill>
        <p:spPr bwMode="auto">
          <a:xfrm>
            <a:off x="0" y="-1"/>
            <a:ext cx="9144000" cy="6920121"/>
          </a:xfrm>
          <a:prstGeom prst="rect">
            <a:avLst/>
          </a:prstGeom>
          <a:noFill/>
        </p:spPr>
      </p:pic>
      <p:pic>
        <p:nvPicPr>
          <p:cNvPr id="3" name="Picture 41" descr="NV-Ve-Nha"/>
          <p:cNvPicPr>
            <a:picLocks noChangeAspect="1" noChangeArrowheads="1"/>
          </p:cNvPicPr>
          <p:nvPr/>
        </p:nvPicPr>
        <p:blipFill>
          <a:blip r:embed="rId3"/>
          <a:srcRect/>
          <a:stretch>
            <a:fillRect/>
          </a:stretch>
        </p:blipFill>
        <p:spPr bwMode="auto">
          <a:xfrm>
            <a:off x="0" y="0"/>
            <a:ext cx="9144000" cy="2667000"/>
          </a:xfrm>
          <a:prstGeom prst="rect">
            <a:avLst/>
          </a:prstGeom>
          <a:noFill/>
          <a:ln w="9525">
            <a:noFill/>
            <a:miter lim="800000"/>
            <a:headEnd/>
            <a:tailEnd/>
          </a:ln>
        </p:spPr>
      </p:pic>
      <p:sp>
        <p:nvSpPr>
          <p:cNvPr id="36865" name="Rectangle 1"/>
          <p:cNvSpPr>
            <a:spLocks noChangeArrowheads="1"/>
          </p:cNvSpPr>
          <p:nvPr/>
        </p:nvSpPr>
        <p:spPr bwMode="auto">
          <a:xfrm>
            <a:off x="152400" y="2971800"/>
            <a:ext cx="8991600" cy="156966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Ôn</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tập</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và</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ghi</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nhớ</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kiến</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thức</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vừa</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học</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a:t>
            </a:r>
            <a:r>
              <a:rPr kumimoji="0" lang="vi-VN" sz="3200" b="0"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Tìm</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hiểu</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nội</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dung </a:t>
            </a:r>
            <a:r>
              <a:rPr kumimoji="0" lang="en-US" sz="3200" b="0" i="1"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Bài</a:t>
            </a:r>
            <a:r>
              <a:rPr kumimoji="0" lang="en-US" sz="3200" b="0"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24: </a:t>
            </a:r>
            <a:r>
              <a:rPr kumimoji="0" lang="en-US" sz="3200" b="0" i="1"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Cường</a:t>
            </a:r>
            <a:r>
              <a:rPr kumimoji="0" lang="en-US" sz="3200" b="0"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độ</a:t>
            </a:r>
            <a:r>
              <a:rPr kumimoji="0" lang="en-US" sz="3200" b="0"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dòng</a:t>
            </a:r>
            <a:r>
              <a:rPr kumimoji="0" lang="en-US" sz="3200" b="0"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điện</a:t>
            </a:r>
            <a:r>
              <a:rPr kumimoji="0" lang="en-US" sz="3200" b="0"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và</a:t>
            </a:r>
            <a:r>
              <a:rPr kumimoji="0" lang="en-US" sz="3200" b="0"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hiệu</a:t>
            </a:r>
            <a:r>
              <a:rPr kumimoji="0" lang="en-US" sz="3200" b="0"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điện</a:t>
            </a:r>
            <a:r>
              <a:rPr kumimoji="0" lang="en-US" sz="3200" b="0"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thế</a:t>
            </a:r>
            <a:endParaRPr kumimoji="0" lang="en-US" sz="32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ou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6865"/>
                                        </p:tgtEl>
                                        <p:attrNameLst>
                                          <p:attrName>style.visibility</p:attrName>
                                        </p:attrNameLst>
                                      </p:cBhvr>
                                      <p:to>
                                        <p:strVal val="visible"/>
                                      </p:to>
                                    </p:set>
                                    <p:animEffect transition="in" filter="blinds(horizontal)">
                                      <p:cBhvr>
                                        <p:cTn id="12" dur="500"/>
                                        <p:tgtEl>
                                          <p:spTgt spid="368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Bright autumn leaves vector backgrounds Vectors graphic art designs in  editable .ai .eps .svg format free and easy download unlimit id:536674"/>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WordArt 29"/>
          <p:cNvSpPr>
            <a:spLocks noChangeArrowheads="1" noChangeShapeType="1" noTextEdit="1"/>
          </p:cNvSpPr>
          <p:nvPr/>
        </p:nvSpPr>
        <p:spPr bwMode="auto">
          <a:xfrm>
            <a:off x="1143000" y="685800"/>
            <a:ext cx="7561263" cy="1789113"/>
          </a:xfrm>
          <a:prstGeom prst="rect">
            <a:avLst/>
          </a:prstGeom>
        </p:spPr>
        <p:txBody>
          <a:bodyPr wrap="none" fromWordArt="1">
            <a:prstTxWarp prst="textSlantUp">
              <a:avLst>
                <a:gd name="adj" fmla="val 32056"/>
              </a:avLst>
            </a:prstTxWarp>
          </a:bodyPr>
          <a:lstStyle/>
          <a:p>
            <a:pPr algn="ctr"/>
            <a:r>
              <a:rPr lang="en-US" sz="5300" b="1"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itchFamily="18" charset="0"/>
                <a:ea typeface="+mj-lt"/>
                <a:cs typeface="Times New Roman" pitchFamily="18" charset="0"/>
              </a:rPr>
              <a:t>GIỜ HỌC KẾT THÚC </a:t>
            </a:r>
          </a:p>
        </p:txBody>
      </p:sp>
      <p:sp>
        <p:nvSpPr>
          <p:cNvPr id="4" name="WordArt 18"/>
          <p:cNvSpPr>
            <a:spLocks noChangeArrowheads="1" noChangeShapeType="1" noTextEdit="1"/>
          </p:cNvSpPr>
          <p:nvPr/>
        </p:nvSpPr>
        <p:spPr bwMode="auto">
          <a:xfrm>
            <a:off x="0" y="2362200"/>
            <a:ext cx="9144000" cy="2816225"/>
          </a:xfrm>
          <a:prstGeom prst="rect">
            <a:avLst/>
          </a:prstGeom>
        </p:spPr>
        <p:txBody>
          <a:bodyPr wrap="none" fromWordArt="1">
            <a:prstTxWarp prst="textPlain">
              <a:avLst>
                <a:gd name="adj" fmla="val 50000"/>
              </a:avLst>
            </a:prstTxWarp>
          </a:bodyPr>
          <a:lstStyle/>
          <a:p>
            <a:pPr algn="ctr"/>
            <a:r>
              <a:rPr lang="en-US" sz="5300" b="1" kern="10" dirty="0">
                <a:ln w="9525">
                  <a:solidFill>
                    <a:srgbClr val="0000FF"/>
                  </a:solidFill>
                  <a:round/>
                  <a:headEnd/>
                  <a:tailEnd/>
                </a:ln>
                <a:solidFill>
                  <a:srgbClr val="3333FF">
                    <a:alpha val="94901"/>
                  </a:srgbClr>
                </a:solidFill>
                <a:effectLst>
                  <a:outerShdw dist="53882" dir="2700000" algn="ctr" rotWithShape="0">
                    <a:srgbClr val="9999FF">
                      <a:alpha val="79999"/>
                    </a:srgbClr>
                  </a:outerShdw>
                </a:effectLst>
                <a:latin typeface="Times New Roman" pitchFamily="18" charset="0"/>
                <a:ea typeface="+mj-lt"/>
                <a:cs typeface="Times New Roman" pitchFamily="18" charset="0"/>
              </a:rPr>
              <a:t>KÍNH CHÚC QUÝ THẦY CÔ SỨC KHOẺ</a:t>
            </a:r>
          </a:p>
          <a:p>
            <a:pPr algn="ctr"/>
            <a:r>
              <a:rPr lang="en-US" sz="5300" b="1" kern="10" dirty="0">
                <a:ln w="9525">
                  <a:solidFill>
                    <a:srgbClr val="0000FF"/>
                  </a:solidFill>
                  <a:round/>
                  <a:headEnd/>
                  <a:tailEnd/>
                </a:ln>
                <a:solidFill>
                  <a:srgbClr val="3333FF">
                    <a:alpha val="94901"/>
                  </a:srgbClr>
                </a:solidFill>
                <a:effectLst>
                  <a:outerShdw dist="53882" dir="2700000" algn="ctr" rotWithShape="0">
                    <a:srgbClr val="9999FF">
                      <a:alpha val="79999"/>
                    </a:srgbClr>
                  </a:outerShdw>
                </a:effectLst>
                <a:latin typeface="Times New Roman" pitchFamily="18" charset="0"/>
                <a:ea typeface="+mj-lt"/>
                <a:cs typeface="Times New Roman" pitchFamily="18" charset="0"/>
              </a:rPr>
              <a:t>CÁC EM HỌC GIỎI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Horizontal)">
                                      <p:cBhvr>
                                        <p:cTn id="12" dur="500"/>
                                        <p:tgtEl>
                                          <p:spTgt spid="4">
                                            <p:txEl>
                                              <p:pRg st="0" end="0"/>
                                            </p:txEl>
                                          </p:spTgt>
                                        </p:tgtEl>
                                      </p:cBhvr>
                                    </p:animEffect>
                                  </p:childTnLst>
                                </p:cTn>
                              </p:par>
                              <p:par>
                                <p:cTn id="13" presetID="16" presetClass="entr" presetSubtype="26"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Horizontal)">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ình nền Powerpoint làm Slide chào hỏi 11 - Dạy học onlin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AutoShape 7"/>
          <p:cNvSpPr>
            <a:spLocks noChangeArrowheads="1"/>
          </p:cNvSpPr>
          <p:nvPr/>
        </p:nvSpPr>
        <p:spPr bwMode="auto">
          <a:xfrm>
            <a:off x="6553200" y="24384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7" name="AutoShape 7"/>
          <p:cNvSpPr>
            <a:spLocks noChangeArrowheads="1"/>
          </p:cNvSpPr>
          <p:nvPr/>
        </p:nvSpPr>
        <p:spPr bwMode="auto">
          <a:xfrm>
            <a:off x="4191000" y="45720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8" name="AutoShape 7"/>
          <p:cNvSpPr>
            <a:spLocks noChangeArrowheads="1"/>
          </p:cNvSpPr>
          <p:nvPr/>
        </p:nvSpPr>
        <p:spPr bwMode="auto">
          <a:xfrm>
            <a:off x="1066800" y="16764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9" name="AutoShape 13"/>
          <p:cNvSpPr>
            <a:spLocks noChangeArrowheads="1"/>
          </p:cNvSpPr>
          <p:nvPr/>
        </p:nvSpPr>
        <p:spPr bwMode="auto">
          <a:xfrm>
            <a:off x="3962400" y="14478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0" name="AutoShape 13"/>
          <p:cNvSpPr>
            <a:spLocks noChangeArrowheads="1"/>
          </p:cNvSpPr>
          <p:nvPr/>
        </p:nvSpPr>
        <p:spPr bwMode="auto">
          <a:xfrm>
            <a:off x="6324600" y="45720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1" name="AutoShape 13"/>
          <p:cNvSpPr>
            <a:spLocks noChangeArrowheads="1"/>
          </p:cNvSpPr>
          <p:nvPr/>
        </p:nvSpPr>
        <p:spPr bwMode="auto">
          <a:xfrm>
            <a:off x="5486400" y="32004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2" name="AutoShape 13"/>
          <p:cNvSpPr>
            <a:spLocks noChangeArrowheads="1"/>
          </p:cNvSpPr>
          <p:nvPr/>
        </p:nvSpPr>
        <p:spPr bwMode="auto">
          <a:xfrm>
            <a:off x="2819400" y="44958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3" name="AutoShape 13"/>
          <p:cNvSpPr>
            <a:spLocks noChangeArrowheads="1"/>
          </p:cNvSpPr>
          <p:nvPr/>
        </p:nvSpPr>
        <p:spPr bwMode="auto">
          <a:xfrm>
            <a:off x="6781800" y="14478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4" name="AutoShape 13"/>
          <p:cNvSpPr>
            <a:spLocks noChangeArrowheads="1"/>
          </p:cNvSpPr>
          <p:nvPr/>
        </p:nvSpPr>
        <p:spPr bwMode="auto">
          <a:xfrm>
            <a:off x="1905000" y="28194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6" name="Rectangle 15"/>
          <p:cNvSpPr/>
          <p:nvPr/>
        </p:nvSpPr>
        <p:spPr>
          <a:xfrm>
            <a:off x="533400" y="1905000"/>
            <a:ext cx="7772400" cy="3046988"/>
          </a:xfrm>
          <a:prstGeom prst="rect">
            <a:avLst/>
          </a:prstGeom>
        </p:spPr>
        <p:txBody>
          <a:bodyPr wrap="square">
            <a:spAutoFit/>
          </a:bodyPr>
          <a:lstStyle/>
          <a:p>
            <a:pPr lvl="0" algn="ctr" eaLnBrk="0" fontAlgn="base" hangingPunct="0">
              <a:spcBef>
                <a:spcPct val="0"/>
              </a:spcBef>
              <a:spcAft>
                <a:spcPct val="0"/>
              </a:spcAft>
              <a:buClrTx/>
              <a:buNone/>
              <a:defRPr/>
            </a:pPr>
            <a:r>
              <a:rPr lang="vi-VN" altLang="en-US" sz="6600" b="1" kern="0" dirty="0">
                <a:solidFill>
                  <a:srgbClr val="FFFF00"/>
                </a:solidFill>
                <a:latin typeface="+mj-lt"/>
              </a:rPr>
              <a:t>BÀI 23:TÁC DỤNG CỦA DÒNG ĐIỆN </a:t>
            </a:r>
          </a:p>
          <a:p>
            <a:pPr lvl="0" eaLnBrk="0" fontAlgn="base" hangingPunct="0">
              <a:spcBef>
                <a:spcPct val="0"/>
              </a:spcBef>
              <a:spcAft>
                <a:spcPct val="0"/>
              </a:spcAft>
              <a:buClrTx/>
              <a:buNone/>
              <a:defRPr/>
            </a:pPr>
            <a:r>
              <a:rPr lang="vi-VN" altLang="en-US" sz="6000" b="1" kern="0" dirty="0">
                <a:solidFill>
                  <a:srgbClr val="FF0000"/>
                </a:solidFill>
                <a:latin typeface="+mj-lt"/>
              </a:rPr>
              <a:t> </a:t>
            </a:r>
            <a:endParaRPr lang="en-US" altLang="en-US" sz="6000" b="1" kern="0"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p:val>
                                            <p:fltVal val="0.5"/>
                                          </p:val>
                                        </p:tav>
                                        <p:tav tm="100000">
                                          <p:val>
                                            <p:strVal val="#ppt_x"/>
                                          </p:val>
                                        </p:tav>
                                      </p:tavLst>
                                    </p:anim>
                                    <p:anim calcmode="lin" valueType="num">
                                      <p:cBhvr>
                                        <p:cTn id="10" dur="1000" fill="hold"/>
                                        <p:tgtEl>
                                          <p:spTgt spid="6"/>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grpId="0" nodeType="withEffect">
                                  <p:stCondLst>
                                    <p:cond delay="150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ppt_x</p:attrName>
                                        </p:attrNameLst>
                                      </p:cBhvr>
                                      <p:tavLst>
                                        <p:tav tm="0">
                                          <p:val>
                                            <p:fltVal val="0.5"/>
                                          </p:val>
                                        </p:tav>
                                        <p:tav tm="100000">
                                          <p:val>
                                            <p:strVal val="#ppt_x"/>
                                          </p:val>
                                        </p:tav>
                                      </p:tavLst>
                                    </p:anim>
                                    <p:anim calcmode="lin" valueType="num">
                                      <p:cBhvr>
                                        <p:cTn id="28" dur="1000" fill="hold"/>
                                        <p:tgtEl>
                                          <p:spTgt spid="9"/>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grpId="0" nodeType="withEffect">
                                  <p:stCondLst>
                                    <p:cond delay="15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ppt_x</p:attrName>
                                        </p:attrNameLst>
                                      </p:cBhvr>
                                      <p:tavLst>
                                        <p:tav tm="0">
                                          <p:val>
                                            <p:fltVal val="0.5"/>
                                          </p:val>
                                        </p:tav>
                                        <p:tav tm="100000">
                                          <p:val>
                                            <p:strVal val="#ppt_x"/>
                                          </p:val>
                                        </p:tav>
                                      </p:tavLst>
                                    </p:anim>
                                    <p:anim calcmode="lin" valueType="num">
                                      <p:cBhvr>
                                        <p:cTn id="34" dur="1000" fill="hold"/>
                                        <p:tgtEl>
                                          <p:spTgt spid="10"/>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grpId="0"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ppt_x</p:attrName>
                                        </p:attrNameLst>
                                      </p:cBhvr>
                                      <p:tavLst>
                                        <p:tav tm="0">
                                          <p:val>
                                            <p:fltVal val="0.5"/>
                                          </p:val>
                                        </p:tav>
                                        <p:tav tm="100000">
                                          <p:val>
                                            <p:strVal val="#ppt_x"/>
                                          </p:val>
                                        </p:tav>
                                      </p:tavLst>
                                    </p:anim>
                                    <p:anim calcmode="lin" valueType="num">
                                      <p:cBhvr>
                                        <p:cTn id="40" dur="1000" fill="hold"/>
                                        <p:tgtEl>
                                          <p:spTgt spid="11"/>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grpId="0" nodeType="withEffect">
                                  <p:stCondLst>
                                    <p:cond delay="150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ppt_w</p:attrName>
                                        </p:attrNameLst>
                                      </p:cBhvr>
                                      <p:tavLst>
                                        <p:tav tm="0">
                                          <p:val>
                                            <p:fltVal val="0"/>
                                          </p:val>
                                        </p:tav>
                                        <p:tav tm="100000">
                                          <p:val>
                                            <p:strVal val="#ppt_w"/>
                                          </p:val>
                                        </p:tav>
                                      </p:tavLst>
                                    </p:anim>
                                    <p:anim calcmode="lin" valueType="num">
                                      <p:cBhvr>
                                        <p:cTn id="44" dur="1000" fill="hold"/>
                                        <p:tgtEl>
                                          <p:spTgt spid="12"/>
                                        </p:tgtEl>
                                        <p:attrNameLst>
                                          <p:attrName>ppt_h</p:attrName>
                                        </p:attrNameLst>
                                      </p:cBhvr>
                                      <p:tavLst>
                                        <p:tav tm="0">
                                          <p:val>
                                            <p:fltVal val="0"/>
                                          </p:val>
                                        </p:tav>
                                        <p:tav tm="100000">
                                          <p:val>
                                            <p:strVal val="#ppt_h"/>
                                          </p:val>
                                        </p:tav>
                                      </p:tavLst>
                                    </p:anim>
                                    <p:anim calcmode="lin" valueType="num">
                                      <p:cBhvr>
                                        <p:cTn id="45" dur="1000" fill="hold"/>
                                        <p:tgtEl>
                                          <p:spTgt spid="12"/>
                                        </p:tgtEl>
                                        <p:attrNameLst>
                                          <p:attrName>ppt_x</p:attrName>
                                        </p:attrNameLst>
                                      </p:cBhvr>
                                      <p:tavLst>
                                        <p:tav tm="0">
                                          <p:val>
                                            <p:fltVal val="0.5"/>
                                          </p:val>
                                        </p:tav>
                                        <p:tav tm="100000">
                                          <p:val>
                                            <p:strVal val="#ppt_x"/>
                                          </p:val>
                                        </p:tav>
                                      </p:tavLst>
                                    </p:anim>
                                    <p:anim calcmode="lin" valueType="num">
                                      <p:cBhvr>
                                        <p:cTn id="46" dur="1000" fill="hold"/>
                                        <p:tgtEl>
                                          <p:spTgt spid="12"/>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grpId="0" nodeType="withEffect">
                                  <p:stCondLst>
                                    <p:cond delay="1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fltVal val="0"/>
                                          </p:val>
                                        </p:tav>
                                        <p:tav tm="100000">
                                          <p:val>
                                            <p:strVal val="#ppt_w"/>
                                          </p:val>
                                        </p:tav>
                                      </p:tavLst>
                                    </p:anim>
                                    <p:anim calcmode="lin" valueType="num">
                                      <p:cBhvr>
                                        <p:cTn id="50" dur="1000" fill="hold"/>
                                        <p:tgtEl>
                                          <p:spTgt spid="13"/>
                                        </p:tgtEl>
                                        <p:attrNameLst>
                                          <p:attrName>ppt_h</p:attrName>
                                        </p:attrNameLst>
                                      </p:cBhvr>
                                      <p:tavLst>
                                        <p:tav tm="0">
                                          <p:val>
                                            <p:fltVal val="0"/>
                                          </p:val>
                                        </p:tav>
                                        <p:tav tm="100000">
                                          <p:val>
                                            <p:strVal val="#ppt_h"/>
                                          </p:val>
                                        </p:tav>
                                      </p:tavLst>
                                    </p:anim>
                                    <p:anim calcmode="lin" valueType="num">
                                      <p:cBhvr>
                                        <p:cTn id="51" dur="1000" fill="hold"/>
                                        <p:tgtEl>
                                          <p:spTgt spid="13"/>
                                        </p:tgtEl>
                                        <p:attrNameLst>
                                          <p:attrName>ppt_x</p:attrName>
                                        </p:attrNameLst>
                                      </p:cBhvr>
                                      <p:tavLst>
                                        <p:tav tm="0">
                                          <p:val>
                                            <p:fltVal val="0.5"/>
                                          </p:val>
                                        </p:tav>
                                        <p:tav tm="100000">
                                          <p:val>
                                            <p:strVal val="#ppt_x"/>
                                          </p:val>
                                        </p:tav>
                                      </p:tavLst>
                                    </p:anim>
                                    <p:anim calcmode="lin" valueType="num">
                                      <p:cBhvr>
                                        <p:cTn id="52" dur="1000" fill="hold"/>
                                        <p:tgtEl>
                                          <p:spTgt spid="13"/>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grpId="0" nodeType="withEffect">
                                  <p:stCondLst>
                                    <p:cond delay="1500"/>
                                  </p:stCondLst>
                                  <p:childTnLst>
                                    <p:set>
                                      <p:cBhvr>
                                        <p:cTn id="54" dur="1" fill="hold">
                                          <p:stCondLst>
                                            <p:cond delay="0"/>
                                          </p:stCondLst>
                                        </p:cTn>
                                        <p:tgtEl>
                                          <p:spTgt spid="14"/>
                                        </p:tgtEl>
                                        <p:attrNameLst>
                                          <p:attrName>style.visibility</p:attrName>
                                        </p:attrNameLst>
                                      </p:cBhvr>
                                      <p:to>
                                        <p:strVal val="visible"/>
                                      </p:to>
                                    </p:set>
                                    <p:anim calcmode="lin" valueType="num">
                                      <p:cBhvr>
                                        <p:cTn id="55" dur="1000" fill="hold"/>
                                        <p:tgtEl>
                                          <p:spTgt spid="14"/>
                                        </p:tgtEl>
                                        <p:attrNameLst>
                                          <p:attrName>ppt_w</p:attrName>
                                        </p:attrNameLst>
                                      </p:cBhvr>
                                      <p:tavLst>
                                        <p:tav tm="0">
                                          <p:val>
                                            <p:fltVal val="0"/>
                                          </p:val>
                                        </p:tav>
                                        <p:tav tm="100000">
                                          <p:val>
                                            <p:strVal val="#ppt_w"/>
                                          </p:val>
                                        </p:tav>
                                      </p:tavLst>
                                    </p:anim>
                                    <p:anim calcmode="lin" valueType="num">
                                      <p:cBhvr>
                                        <p:cTn id="56" dur="1000" fill="hold"/>
                                        <p:tgtEl>
                                          <p:spTgt spid="14"/>
                                        </p:tgtEl>
                                        <p:attrNameLst>
                                          <p:attrName>ppt_h</p:attrName>
                                        </p:attrNameLst>
                                      </p:cBhvr>
                                      <p:tavLst>
                                        <p:tav tm="0">
                                          <p:val>
                                            <p:fltVal val="0"/>
                                          </p:val>
                                        </p:tav>
                                        <p:tav tm="100000">
                                          <p:val>
                                            <p:strVal val="#ppt_h"/>
                                          </p:val>
                                        </p:tav>
                                      </p:tavLst>
                                    </p:anim>
                                    <p:anim calcmode="lin" valueType="num">
                                      <p:cBhvr>
                                        <p:cTn id="57" dur="1000" fill="hold"/>
                                        <p:tgtEl>
                                          <p:spTgt spid="14"/>
                                        </p:tgtEl>
                                        <p:attrNameLst>
                                          <p:attrName>ppt_x</p:attrName>
                                        </p:attrNameLst>
                                      </p:cBhvr>
                                      <p:tavLst>
                                        <p:tav tm="0">
                                          <p:val>
                                            <p:fltVal val="0.5"/>
                                          </p:val>
                                        </p:tav>
                                        <p:tav tm="100000">
                                          <p:val>
                                            <p:strVal val="#ppt_x"/>
                                          </p:val>
                                        </p:tav>
                                      </p:tavLst>
                                    </p:anim>
                                    <p:anim calcmode="lin" valueType="num">
                                      <p:cBhvr>
                                        <p:cTn id="58" dur="1000" fill="hold"/>
                                        <p:tgtEl>
                                          <p:spTgt spid="14"/>
                                        </p:tgtEl>
                                        <p:attrNameLst>
                                          <p:attrName>ppt_y</p:attrName>
                                        </p:attrNameLst>
                                      </p:cBhvr>
                                      <p:tavLst>
                                        <p:tav tm="0">
                                          <p:val>
                                            <p:fltVal val="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1000" fill="hold"/>
                                        <p:tgtEl>
                                          <p:spTgt spid="16"/>
                                        </p:tgtEl>
                                        <p:attrNameLst>
                                          <p:attrName>ppt_w</p:attrName>
                                        </p:attrNameLst>
                                      </p:cBhvr>
                                      <p:tavLst>
                                        <p:tav tm="0">
                                          <p:val>
                                            <p:strVal val="#ppt_w*0.70"/>
                                          </p:val>
                                        </p:tav>
                                        <p:tav tm="100000">
                                          <p:val>
                                            <p:strVal val="#ppt_w"/>
                                          </p:val>
                                        </p:tav>
                                      </p:tavLst>
                                    </p:anim>
                                    <p:anim calcmode="lin" valueType="num">
                                      <p:cBhvr>
                                        <p:cTn id="64" dur="1000" fill="hold"/>
                                        <p:tgtEl>
                                          <p:spTgt spid="16"/>
                                        </p:tgtEl>
                                        <p:attrNameLst>
                                          <p:attrName>ppt_h</p:attrName>
                                        </p:attrNameLst>
                                      </p:cBhvr>
                                      <p:tavLst>
                                        <p:tav tm="0">
                                          <p:val>
                                            <p:strVal val="#ppt_h"/>
                                          </p:val>
                                        </p:tav>
                                        <p:tav tm="100000">
                                          <p:val>
                                            <p:strVal val="#ppt_h"/>
                                          </p:val>
                                        </p:tav>
                                      </p:tavLst>
                                    </p:anim>
                                    <p:animEffect transition="in" filter="fade">
                                      <p:cBhvr>
                                        <p:cTn id="6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58">
            <a:extLst>
              <a:ext uri="{FF2B5EF4-FFF2-40B4-BE49-F238E27FC236}">
                <a16:creationId xmlns:a16="http://schemas.microsoft.com/office/drawing/2014/main" id="{9E58E699-E7C6-4E45-8081-5DA3BA51B3BC}"/>
              </a:ext>
            </a:extLst>
          </p:cNvPr>
          <p:cNvSpPr>
            <a:spLocks/>
          </p:cNvSpPr>
          <p:nvPr/>
        </p:nvSpPr>
        <p:spPr>
          <a:xfrm flipV="1">
            <a:off x="-68201" y="3381184"/>
            <a:ext cx="9344660" cy="347681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BZ" sz="1050"/>
          </a:p>
        </p:txBody>
      </p:sp>
      <p:sp>
        <p:nvSpPr>
          <p:cNvPr id="6" name="Hình chữ nhật 57">
            <a:extLst>
              <a:ext uri="{FF2B5EF4-FFF2-40B4-BE49-F238E27FC236}">
                <a16:creationId xmlns:a16="http://schemas.microsoft.com/office/drawing/2014/main" id="{F0552669-9420-450C-B38C-7D1806421CE3}"/>
              </a:ext>
            </a:extLst>
          </p:cNvPr>
          <p:cNvSpPr>
            <a:spLocks/>
          </p:cNvSpPr>
          <p:nvPr/>
        </p:nvSpPr>
        <p:spPr>
          <a:xfrm>
            <a:off x="-132460" y="-131823"/>
            <a:ext cx="9408919" cy="352413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BZ" sz="1050" dirty="0"/>
          </a:p>
        </p:txBody>
      </p:sp>
      <p:sp>
        <p:nvSpPr>
          <p:cNvPr id="11" name="Hình chữ nhật: Góc Tròn 15">
            <a:extLst>
              <a:ext uri="{FF2B5EF4-FFF2-40B4-BE49-F238E27FC236}">
                <a16:creationId xmlns:a16="http://schemas.microsoft.com/office/drawing/2014/main" id="{FB5E53FE-0E87-49B8-991C-C793D7A5E093}"/>
              </a:ext>
            </a:extLst>
          </p:cNvPr>
          <p:cNvSpPr>
            <a:spLocks/>
          </p:cNvSpPr>
          <p:nvPr/>
        </p:nvSpPr>
        <p:spPr>
          <a:xfrm>
            <a:off x="4664583" y="3392711"/>
            <a:ext cx="4022217" cy="3302003"/>
          </a:xfrm>
          <a:prstGeom prst="roundRect">
            <a:avLst/>
          </a:prstGeom>
          <a:solidFill>
            <a:schemeClr val="accent4">
              <a:lumMod val="60000"/>
              <a:lumOff val="40000"/>
            </a:schemeClr>
          </a:solidFill>
          <a:ln>
            <a:noFill/>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latin typeface="+mj-lt"/>
              </a:rPr>
              <a:t>4. TÁC DỤNG SINH LÍ </a:t>
            </a:r>
            <a:endParaRPr lang="en-BZ" sz="3600" b="1" dirty="0">
              <a:solidFill>
                <a:srgbClr val="FF0000"/>
              </a:solidFill>
              <a:latin typeface="+mj-lt"/>
            </a:endParaRPr>
          </a:p>
        </p:txBody>
      </p:sp>
      <p:sp>
        <p:nvSpPr>
          <p:cNvPr id="14" name="Hình chữ nhật: Góc Tròn 14">
            <a:extLst>
              <a:ext uri="{FF2B5EF4-FFF2-40B4-BE49-F238E27FC236}">
                <a16:creationId xmlns:a16="http://schemas.microsoft.com/office/drawing/2014/main" id="{535AE683-B746-49C7-8E5A-031AA132F5F1}"/>
              </a:ext>
            </a:extLst>
          </p:cNvPr>
          <p:cNvSpPr>
            <a:spLocks/>
          </p:cNvSpPr>
          <p:nvPr/>
        </p:nvSpPr>
        <p:spPr>
          <a:xfrm>
            <a:off x="4724012" y="1010989"/>
            <a:ext cx="3928741" cy="2142067"/>
          </a:xfrm>
          <a:prstGeom prst="roundRect">
            <a:avLst/>
          </a:prstGeom>
          <a:solidFill>
            <a:schemeClr val="accent4">
              <a:lumMod val="75000"/>
            </a:schemeClr>
          </a:solidFill>
          <a:ln>
            <a:noFill/>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latin typeface="+mj-lt"/>
              </a:rPr>
              <a:t>2. TÁC DỤNG PHÁT SÁNG</a:t>
            </a:r>
            <a:endParaRPr lang="en-BZ" sz="3600" b="1" dirty="0">
              <a:latin typeface="+mj-lt"/>
            </a:endParaRPr>
          </a:p>
        </p:txBody>
      </p:sp>
      <p:sp>
        <p:nvSpPr>
          <p:cNvPr id="17" name="Hình chữ nhật: Góc Tròn 3">
            <a:extLst>
              <a:ext uri="{FF2B5EF4-FFF2-40B4-BE49-F238E27FC236}">
                <a16:creationId xmlns:a16="http://schemas.microsoft.com/office/drawing/2014/main" id="{49D0A908-2A79-448B-83CB-7F4664165EE1}"/>
              </a:ext>
            </a:extLst>
          </p:cNvPr>
          <p:cNvSpPr>
            <a:spLocks/>
          </p:cNvSpPr>
          <p:nvPr/>
        </p:nvSpPr>
        <p:spPr>
          <a:xfrm>
            <a:off x="0" y="3409813"/>
            <a:ext cx="4407413" cy="3302003"/>
          </a:xfrm>
          <a:prstGeom prst="roundRect">
            <a:avLst/>
          </a:prstGeom>
          <a:solidFill>
            <a:schemeClr val="accent2">
              <a:lumMod val="60000"/>
              <a:lumOff val="40000"/>
            </a:schemeClr>
          </a:solidFill>
          <a:ln>
            <a:noFill/>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2060"/>
                </a:solidFill>
                <a:latin typeface="+mj-lt"/>
              </a:rPr>
              <a:t>3. TÁC DỤNG HÓA HỌC </a:t>
            </a:r>
            <a:endParaRPr lang="en-BZ" sz="3600" b="1" dirty="0">
              <a:solidFill>
                <a:srgbClr val="002060"/>
              </a:solidFill>
              <a:latin typeface="+mj-lt"/>
            </a:endParaRPr>
          </a:p>
        </p:txBody>
      </p:sp>
      <p:sp>
        <p:nvSpPr>
          <p:cNvPr id="20" name="Hình chữ nhật: Góc Tròn 1">
            <a:extLst>
              <a:ext uri="{FF2B5EF4-FFF2-40B4-BE49-F238E27FC236}">
                <a16:creationId xmlns:a16="http://schemas.microsoft.com/office/drawing/2014/main" id="{95581C83-F15D-4788-B537-FCFFE66A219A}"/>
              </a:ext>
            </a:extLst>
          </p:cNvPr>
          <p:cNvSpPr>
            <a:spLocks/>
          </p:cNvSpPr>
          <p:nvPr/>
        </p:nvSpPr>
        <p:spPr>
          <a:xfrm>
            <a:off x="228600" y="1039149"/>
            <a:ext cx="4178811" cy="2142065"/>
          </a:xfrm>
          <a:prstGeom prst="roundRect">
            <a:avLst/>
          </a:prstGeom>
          <a:solidFill>
            <a:schemeClr val="accent2">
              <a:lumMod val="75000"/>
            </a:schemeClr>
          </a:solidFill>
          <a:ln>
            <a:noFill/>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latin typeface="+mj-lt"/>
              </a:rPr>
              <a:t>1. TÁC DỤNG NHIỆT </a:t>
            </a:r>
            <a:endParaRPr lang="en-BZ" sz="3600" b="1" dirty="0">
              <a:latin typeface="+mj-lt"/>
            </a:endParaRPr>
          </a:p>
        </p:txBody>
      </p:sp>
      <p:sp>
        <p:nvSpPr>
          <p:cNvPr id="22" name="Hình Bầu dục 4">
            <a:extLst>
              <a:ext uri="{FF2B5EF4-FFF2-40B4-BE49-F238E27FC236}">
                <a16:creationId xmlns:a16="http://schemas.microsoft.com/office/drawing/2014/main" id="{8B01E911-59B3-44A2-A8EA-FAD23C16058F}"/>
              </a:ext>
            </a:extLst>
          </p:cNvPr>
          <p:cNvSpPr>
            <a:spLocks/>
          </p:cNvSpPr>
          <p:nvPr/>
        </p:nvSpPr>
        <p:spPr>
          <a:xfrm>
            <a:off x="2400809" y="2851012"/>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23" name="Hình Bầu dục 5">
            <a:extLst>
              <a:ext uri="{FF2B5EF4-FFF2-40B4-BE49-F238E27FC236}">
                <a16:creationId xmlns:a16="http://schemas.microsoft.com/office/drawing/2014/main" id="{A009539C-91FF-402A-B77A-DB71B1112126}"/>
              </a:ext>
            </a:extLst>
          </p:cNvPr>
          <p:cNvSpPr>
            <a:spLocks/>
          </p:cNvSpPr>
          <p:nvPr/>
        </p:nvSpPr>
        <p:spPr>
          <a:xfrm>
            <a:off x="2400809" y="3528349"/>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24" name="Hình chữ nhật: Góc Tròn 6">
            <a:extLst>
              <a:ext uri="{FF2B5EF4-FFF2-40B4-BE49-F238E27FC236}">
                <a16:creationId xmlns:a16="http://schemas.microsoft.com/office/drawing/2014/main" id="{2482542A-8B95-4459-A988-4CA199F0C328}"/>
              </a:ext>
            </a:extLst>
          </p:cNvPr>
          <p:cNvSpPr>
            <a:spLocks/>
          </p:cNvSpPr>
          <p:nvPr/>
        </p:nvSpPr>
        <p:spPr>
          <a:xfrm>
            <a:off x="2432558" y="2978015"/>
            <a:ext cx="114300" cy="745067"/>
          </a:xfrm>
          <a:prstGeom prst="roundRect">
            <a:avLst>
              <a:gd name="adj" fmla="val 50000"/>
            </a:avLst>
          </a:prstGeom>
          <a:gradFill>
            <a:gsLst>
              <a:gs pos="0">
                <a:schemeClr val="tx1">
                  <a:lumMod val="65000"/>
                  <a:lumOff val="35000"/>
                </a:schemeClr>
              </a:gs>
              <a:gs pos="49000">
                <a:schemeClr val="bg1">
                  <a:lumMod val="95000"/>
                </a:schemeClr>
              </a:gs>
              <a:gs pos="92000">
                <a:schemeClr val="tx1">
                  <a:lumMod val="50000"/>
                  <a:lumOff val="50000"/>
                </a:schemeClr>
              </a:gs>
            </a:gsLst>
            <a:lin ang="5400000" scaled="1"/>
          </a:gradFill>
          <a:ln>
            <a:noFill/>
          </a:ln>
          <a:effectLst>
            <a:outerShdw blurRad="50800" dist="38100" dir="18900000" algn="b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25" name="Hình Bầu dục 8">
            <a:extLst>
              <a:ext uri="{FF2B5EF4-FFF2-40B4-BE49-F238E27FC236}">
                <a16:creationId xmlns:a16="http://schemas.microsoft.com/office/drawing/2014/main" id="{B3CD9D07-F35C-4A00-9FBD-F62BA62D5137}"/>
              </a:ext>
            </a:extLst>
          </p:cNvPr>
          <p:cNvSpPr>
            <a:spLocks/>
          </p:cNvSpPr>
          <p:nvPr/>
        </p:nvSpPr>
        <p:spPr>
          <a:xfrm>
            <a:off x="2921510" y="2867947"/>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26" name="Hình Bầu dục 9">
            <a:extLst>
              <a:ext uri="{FF2B5EF4-FFF2-40B4-BE49-F238E27FC236}">
                <a16:creationId xmlns:a16="http://schemas.microsoft.com/office/drawing/2014/main" id="{63F9787E-3179-43FB-ACD7-89C144DEB4F8}"/>
              </a:ext>
            </a:extLst>
          </p:cNvPr>
          <p:cNvSpPr>
            <a:spLocks/>
          </p:cNvSpPr>
          <p:nvPr/>
        </p:nvSpPr>
        <p:spPr>
          <a:xfrm>
            <a:off x="2921510" y="3511416"/>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27" name="Hình chữ nhật: Góc Tròn 10">
            <a:extLst>
              <a:ext uri="{FF2B5EF4-FFF2-40B4-BE49-F238E27FC236}">
                <a16:creationId xmlns:a16="http://schemas.microsoft.com/office/drawing/2014/main" id="{8B2E893E-08A1-402D-B3A9-716714CD9483}"/>
              </a:ext>
            </a:extLst>
          </p:cNvPr>
          <p:cNvSpPr>
            <a:spLocks/>
          </p:cNvSpPr>
          <p:nvPr/>
        </p:nvSpPr>
        <p:spPr>
          <a:xfrm>
            <a:off x="2953259" y="2961081"/>
            <a:ext cx="114300" cy="745067"/>
          </a:xfrm>
          <a:prstGeom prst="roundRect">
            <a:avLst>
              <a:gd name="adj" fmla="val 50000"/>
            </a:avLst>
          </a:prstGeom>
          <a:gradFill>
            <a:gsLst>
              <a:gs pos="0">
                <a:schemeClr val="tx1">
                  <a:lumMod val="65000"/>
                  <a:lumOff val="35000"/>
                </a:schemeClr>
              </a:gs>
              <a:gs pos="49000">
                <a:schemeClr val="bg1">
                  <a:lumMod val="95000"/>
                </a:schemeClr>
              </a:gs>
              <a:gs pos="92000">
                <a:schemeClr val="tx1">
                  <a:lumMod val="50000"/>
                  <a:lumOff val="50000"/>
                </a:schemeClr>
              </a:gs>
            </a:gsLst>
            <a:lin ang="5400000" scaled="1"/>
          </a:gradFill>
          <a:ln>
            <a:noFill/>
          </a:ln>
          <a:effectLst>
            <a:outerShdw blurRad="50800" dist="38100" dir="18900000" algn="b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28" name="Hình Bầu dục 11">
            <a:extLst>
              <a:ext uri="{FF2B5EF4-FFF2-40B4-BE49-F238E27FC236}">
                <a16:creationId xmlns:a16="http://schemas.microsoft.com/office/drawing/2014/main" id="{BE24E70B-F5AD-437A-8282-401879D0B19B}"/>
              </a:ext>
            </a:extLst>
          </p:cNvPr>
          <p:cNvSpPr>
            <a:spLocks/>
          </p:cNvSpPr>
          <p:nvPr/>
        </p:nvSpPr>
        <p:spPr>
          <a:xfrm>
            <a:off x="3458084" y="2851012"/>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29" name="Hình Bầu dục 12">
            <a:extLst>
              <a:ext uri="{FF2B5EF4-FFF2-40B4-BE49-F238E27FC236}">
                <a16:creationId xmlns:a16="http://schemas.microsoft.com/office/drawing/2014/main" id="{3E13F9A3-1055-459D-8860-034E1A90F4C7}"/>
              </a:ext>
            </a:extLst>
          </p:cNvPr>
          <p:cNvSpPr>
            <a:spLocks/>
          </p:cNvSpPr>
          <p:nvPr/>
        </p:nvSpPr>
        <p:spPr>
          <a:xfrm>
            <a:off x="3458084" y="3528349"/>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30" name="Hình chữ nhật: Góc Tròn 13">
            <a:extLst>
              <a:ext uri="{FF2B5EF4-FFF2-40B4-BE49-F238E27FC236}">
                <a16:creationId xmlns:a16="http://schemas.microsoft.com/office/drawing/2014/main" id="{B6622C44-D5F3-40AA-A4C5-777E6D81323F}"/>
              </a:ext>
            </a:extLst>
          </p:cNvPr>
          <p:cNvSpPr>
            <a:spLocks/>
          </p:cNvSpPr>
          <p:nvPr/>
        </p:nvSpPr>
        <p:spPr>
          <a:xfrm>
            <a:off x="3489833" y="2978015"/>
            <a:ext cx="114300" cy="745067"/>
          </a:xfrm>
          <a:prstGeom prst="roundRect">
            <a:avLst>
              <a:gd name="adj" fmla="val 50000"/>
            </a:avLst>
          </a:prstGeom>
          <a:gradFill>
            <a:gsLst>
              <a:gs pos="0">
                <a:schemeClr val="tx1">
                  <a:lumMod val="65000"/>
                  <a:lumOff val="35000"/>
                </a:schemeClr>
              </a:gs>
              <a:gs pos="49000">
                <a:schemeClr val="bg1">
                  <a:lumMod val="95000"/>
                </a:schemeClr>
              </a:gs>
              <a:gs pos="92000">
                <a:schemeClr val="tx1">
                  <a:lumMod val="50000"/>
                  <a:lumOff val="50000"/>
                </a:schemeClr>
              </a:gs>
            </a:gsLst>
            <a:lin ang="5400000" scaled="1"/>
          </a:gradFill>
          <a:ln>
            <a:noFill/>
          </a:ln>
          <a:effectLst>
            <a:outerShdw blurRad="50800" dist="38100" dir="18900000" algn="b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31" name="Hình Bầu dục 16">
            <a:extLst>
              <a:ext uri="{FF2B5EF4-FFF2-40B4-BE49-F238E27FC236}">
                <a16:creationId xmlns:a16="http://schemas.microsoft.com/office/drawing/2014/main" id="{A625A8CA-8519-4BEB-BD28-0E057D5EBA19}"/>
              </a:ext>
            </a:extLst>
          </p:cNvPr>
          <p:cNvSpPr>
            <a:spLocks/>
          </p:cNvSpPr>
          <p:nvPr/>
        </p:nvSpPr>
        <p:spPr>
          <a:xfrm>
            <a:off x="5647868" y="2880836"/>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Z" sz="1050" dirty="0"/>
              <a:t>  </a:t>
            </a:r>
          </a:p>
        </p:txBody>
      </p:sp>
      <p:sp>
        <p:nvSpPr>
          <p:cNvPr id="32" name="Hình Bầu dục 17">
            <a:extLst>
              <a:ext uri="{FF2B5EF4-FFF2-40B4-BE49-F238E27FC236}">
                <a16:creationId xmlns:a16="http://schemas.microsoft.com/office/drawing/2014/main" id="{C8938D03-BB59-4A6A-BC9A-0B18EE9DFE18}"/>
              </a:ext>
            </a:extLst>
          </p:cNvPr>
          <p:cNvSpPr>
            <a:spLocks/>
          </p:cNvSpPr>
          <p:nvPr/>
        </p:nvSpPr>
        <p:spPr>
          <a:xfrm>
            <a:off x="5678296" y="3501759"/>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33" name="Hình chữ nhật: Góc Tròn 18">
            <a:extLst>
              <a:ext uri="{FF2B5EF4-FFF2-40B4-BE49-F238E27FC236}">
                <a16:creationId xmlns:a16="http://schemas.microsoft.com/office/drawing/2014/main" id="{43FC1EFB-6101-4056-8239-3017CB2888D2}"/>
              </a:ext>
            </a:extLst>
          </p:cNvPr>
          <p:cNvSpPr>
            <a:spLocks/>
          </p:cNvSpPr>
          <p:nvPr/>
        </p:nvSpPr>
        <p:spPr>
          <a:xfrm>
            <a:off x="5678296" y="2992529"/>
            <a:ext cx="114300" cy="745067"/>
          </a:xfrm>
          <a:prstGeom prst="roundRect">
            <a:avLst>
              <a:gd name="adj" fmla="val 50000"/>
            </a:avLst>
          </a:prstGeom>
          <a:gradFill>
            <a:gsLst>
              <a:gs pos="0">
                <a:schemeClr val="tx1">
                  <a:lumMod val="65000"/>
                  <a:lumOff val="35000"/>
                </a:schemeClr>
              </a:gs>
              <a:gs pos="49000">
                <a:schemeClr val="bg1">
                  <a:lumMod val="95000"/>
                </a:schemeClr>
              </a:gs>
              <a:gs pos="92000">
                <a:schemeClr val="tx1">
                  <a:lumMod val="50000"/>
                  <a:lumOff val="50000"/>
                </a:schemeClr>
              </a:gs>
            </a:gsLst>
            <a:lin ang="5400000" scaled="1"/>
          </a:gradFill>
          <a:ln>
            <a:noFill/>
          </a:ln>
          <a:effectLst>
            <a:outerShdw blurRad="50800" dist="38100" dir="18900000" algn="b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34" name="Hình Bầu dục 19">
            <a:extLst>
              <a:ext uri="{FF2B5EF4-FFF2-40B4-BE49-F238E27FC236}">
                <a16:creationId xmlns:a16="http://schemas.microsoft.com/office/drawing/2014/main" id="{83023DF6-C759-4BB8-8AB9-78057FFCCC92}"/>
              </a:ext>
            </a:extLst>
          </p:cNvPr>
          <p:cNvSpPr>
            <a:spLocks/>
          </p:cNvSpPr>
          <p:nvPr/>
        </p:nvSpPr>
        <p:spPr>
          <a:xfrm>
            <a:off x="6183810" y="2867765"/>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35" name="Hình Bầu dục 20">
            <a:extLst>
              <a:ext uri="{FF2B5EF4-FFF2-40B4-BE49-F238E27FC236}">
                <a16:creationId xmlns:a16="http://schemas.microsoft.com/office/drawing/2014/main" id="{ACAFE305-1265-425F-8281-6B3B157A452D}"/>
              </a:ext>
            </a:extLst>
          </p:cNvPr>
          <p:cNvSpPr>
            <a:spLocks/>
          </p:cNvSpPr>
          <p:nvPr/>
        </p:nvSpPr>
        <p:spPr>
          <a:xfrm>
            <a:off x="6198997" y="3484825"/>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36" name="Hình chữ nhật: Góc Tròn 21">
            <a:extLst>
              <a:ext uri="{FF2B5EF4-FFF2-40B4-BE49-F238E27FC236}">
                <a16:creationId xmlns:a16="http://schemas.microsoft.com/office/drawing/2014/main" id="{C6DD6EF2-5908-4210-9C93-2FE702DC37F5}"/>
              </a:ext>
            </a:extLst>
          </p:cNvPr>
          <p:cNvSpPr>
            <a:spLocks/>
          </p:cNvSpPr>
          <p:nvPr/>
        </p:nvSpPr>
        <p:spPr>
          <a:xfrm>
            <a:off x="6211593" y="2961081"/>
            <a:ext cx="114300" cy="745067"/>
          </a:xfrm>
          <a:prstGeom prst="roundRect">
            <a:avLst>
              <a:gd name="adj" fmla="val 50000"/>
            </a:avLst>
          </a:prstGeom>
          <a:gradFill>
            <a:gsLst>
              <a:gs pos="0">
                <a:schemeClr val="tx1">
                  <a:lumMod val="65000"/>
                  <a:lumOff val="35000"/>
                </a:schemeClr>
              </a:gs>
              <a:gs pos="49000">
                <a:schemeClr val="bg1">
                  <a:lumMod val="95000"/>
                </a:schemeClr>
              </a:gs>
              <a:gs pos="92000">
                <a:schemeClr val="tx1">
                  <a:lumMod val="50000"/>
                  <a:lumOff val="50000"/>
                </a:schemeClr>
              </a:gs>
            </a:gsLst>
            <a:lin ang="5400000" scaled="1"/>
          </a:gradFill>
          <a:ln>
            <a:noFill/>
          </a:ln>
          <a:effectLst>
            <a:outerShdw blurRad="50800" dist="38100" dir="18900000" algn="b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37" name="Hình Bầu dục 22">
            <a:extLst>
              <a:ext uri="{FF2B5EF4-FFF2-40B4-BE49-F238E27FC236}">
                <a16:creationId xmlns:a16="http://schemas.microsoft.com/office/drawing/2014/main" id="{85F22247-28D9-4571-96A0-62F2BD3BBB22}"/>
              </a:ext>
            </a:extLst>
          </p:cNvPr>
          <p:cNvSpPr>
            <a:spLocks/>
          </p:cNvSpPr>
          <p:nvPr/>
        </p:nvSpPr>
        <p:spPr>
          <a:xfrm>
            <a:off x="6735571" y="2852776"/>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Z" sz="1050" dirty="0"/>
              <a:t>                   </a:t>
            </a:r>
          </a:p>
        </p:txBody>
      </p:sp>
      <p:sp>
        <p:nvSpPr>
          <p:cNvPr id="38" name="Hình Bầu dục 23">
            <a:extLst>
              <a:ext uri="{FF2B5EF4-FFF2-40B4-BE49-F238E27FC236}">
                <a16:creationId xmlns:a16="http://schemas.microsoft.com/office/drawing/2014/main" id="{53D70CD9-0CE9-41B5-A5E7-51E4C8E4AD0C}"/>
              </a:ext>
            </a:extLst>
          </p:cNvPr>
          <p:cNvSpPr>
            <a:spLocks/>
          </p:cNvSpPr>
          <p:nvPr/>
        </p:nvSpPr>
        <p:spPr>
          <a:xfrm>
            <a:off x="6730371" y="3501759"/>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39" name="Hình chữ nhật: Góc Tròn 24">
            <a:extLst>
              <a:ext uri="{FF2B5EF4-FFF2-40B4-BE49-F238E27FC236}">
                <a16:creationId xmlns:a16="http://schemas.microsoft.com/office/drawing/2014/main" id="{6D4771C4-7348-44BB-85B6-E382F54994E2}"/>
              </a:ext>
            </a:extLst>
          </p:cNvPr>
          <p:cNvSpPr>
            <a:spLocks/>
          </p:cNvSpPr>
          <p:nvPr/>
        </p:nvSpPr>
        <p:spPr>
          <a:xfrm>
            <a:off x="6767321" y="2950381"/>
            <a:ext cx="114300" cy="745067"/>
          </a:xfrm>
          <a:prstGeom prst="roundRect">
            <a:avLst>
              <a:gd name="adj" fmla="val 50000"/>
            </a:avLst>
          </a:prstGeom>
          <a:gradFill>
            <a:gsLst>
              <a:gs pos="0">
                <a:schemeClr val="tx1">
                  <a:lumMod val="65000"/>
                  <a:lumOff val="35000"/>
                </a:schemeClr>
              </a:gs>
              <a:gs pos="49000">
                <a:schemeClr val="bg1">
                  <a:lumMod val="95000"/>
                </a:schemeClr>
              </a:gs>
              <a:gs pos="92000">
                <a:schemeClr val="tx1">
                  <a:lumMod val="50000"/>
                  <a:lumOff val="50000"/>
                </a:schemeClr>
              </a:gs>
            </a:gsLst>
            <a:lin ang="5400000" scaled="1"/>
          </a:gradFill>
          <a:ln>
            <a:noFill/>
          </a:ln>
          <a:effectLst>
            <a:outerShdw blurRad="50800" dist="38100" dir="18900000" algn="b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40" name="Rectangle 39"/>
          <p:cNvSpPr/>
          <p:nvPr/>
        </p:nvSpPr>
        <p:spPr>
          <a:xfrm>
            <a:off x="762000" y="0"/>
            <a:ext cx="7315200" cy="923330"/>
          </a:xfrm>
          <a:prstGeom prst="rect">
            <a:avLst/>
          </a:prstGeom>
          <a:noFill/>
        </p:spPr>
        <p:txBody>
          <a:bodyPr wrap="square" lIns="91440" tIns="45720" rIns="91440" bIns="45720">
            <a:spAutoFit/>
          </a:bodyPr>
          <a:lstStyle/>
          <a:p>
            <a:pPr algn="ctr"/>
            <a:r>
              <a:rPr lang="vi-VN" sz="54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rPr>
              <a:t>NỘI DUNG BÀI HỌC </a:t>
            </a:r>
            <a:endParaRPr lang="en-US" sz="5400" b="1" cap="none" spc="0"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endParaRPr>
          </a:p>
        </p:txBody>
      </p:sp>
    </p:spTree>
    <p:extLst>
      <p:ext uri="{BB962C8B-B14F-4D97-AF65-F5344CB8AC3E}">
        <p14:creationId xmlns:p14="http://schemas.microsoft.com/office/powerpoint/2010/main" val="38515187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0" fill="hold"/>
                                        <p:tgtEl>
                                          <p:spTgt spid="40"/>
                                        </p:tgtEl>
                                        <p:attrNameLst>
                                          <p:attrName>ppt_x</p:attrName>
                                        </p:attrNameLst>
                                      </p:cBhvr>
                                      <p:tavLst>
                                        <p:tav tm="0">
                                          <p:val>
                                            <p:strVal val="#ppt_x"/>
                                          </p:val>
                                        </p:tav>
                                        <p:tav tm="100000">
                                          <p:val>
                                            <p:strVal val="#ppt_x"/>
                                          </p:val>
                                        </p:tav>
                                      </p:tavLst>
                                    </p:anim>
                                    <p:anim calcmode="lin" valueType="num">
                                      <p:cBhvr additive="base">
                                        <p:cTn id="8" dur="50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plus(in)">
                                      <p:cBhvr>
                                        <p:cTn id="13" dur="20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edge">
                                      <p:cBhvr>
                                        <p:cTn id="18" dur="2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3" presetClass="entr" presetSubtype="16"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plus(in)">
                                      <p:cBhvr>
                                        <p:cTn id="3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7" grpId="0" animBg="1"/>
      <p:bldP spid="20" grpId="0" animBg="1"/>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5" descr="0_Nen_Powerpoint_doc_jpg"/>
          <p:cNvPicPr>
            <a:picLocks noChangeAspect="1" noChangeArrowheads="1"/>
          </p:cNvPicPr>
          <p:nvPr/>
        </p:nvPicPr>
        <p:blipFill>
          <a:blip r:embed="rId2"/>
          <a:srcRect/>
          <a:stretch>
            <a:fillRect/>
          </a:stretch>
        </p:blipFill>
        <p:spPr bwMode="auto">
          <a:xfrm>
            <a:off x="-17463" y="0"/>
            <a:ext cx="9144001" cy="6858000"/>
          </a:xfrm>
          <a:prstGeom prst="rect">
            <a:avLst/>
          </a:prstGeom>
          <a:noFill/>
          <a:ln w="9525">
            <a:noFill/>
            <a:miter lim="800000"/>
            <a:headEnd/>
            <a:tailEnd/>
          </a:ln>
        </p:spPr>
      </p:pic>
      <p:sp>
        <p:nvSpPr>
          <p:cNvPr id="3" name="Rectangle 2"/>
          <p:cNvSpPr/>
          <p:nvPr/>
        </p:nvSpPr>
        <p:spPr>
          <a:xfrm>
            <a:off x="0" y="228600"/>
            <a:ext cx="3613169" cy="646331"/>
          </a:xfrm>
          <a:prstGeom prst="rect">
            <a:avLst/>
          </a:prstGeom>
        </p:spPr>
        <p:txBody>
          <a:bodyPr wrap="none">
            <a:spAutoFit/>
          </a:bodyPr>
          <a:lstStyle/>
          <a:p>
            <a:pPr algn="ctr"/>
            <a:r>
              <a:rPr lang="vi-VN" sz="3600" b="1" dirty="0">
                <a:solidFill>
                  <a:srgbClr val="FF0000"/>
                </a:solidFill>
                <a:latin typeface="+mj-lt"/>
              </a:rPr>
              <a:t>1. Tác dụng nhiệt</a:t>
            </a:r>
            <a:endParaRPr lang="en-BZ" sz="3600" b="1" dirty="0">
              <a:solidFill>
                <a:srgbClr val="FF0000"/>
              </a:solidFill>
              <a:latin typeface="+mj-lt"/>
            </a:endParaRPr>
          </a:p>
        </p:txBody>
      </p:sp>
      <p:sp>
        <p:nvSpPr>
          <p:cNvPr id="4" name="Rectangle 3"/>
          <p:cNvSpPr/>
          <p:nvPr/>
        </p:nvSpPr>
        <p:spPr>
          <a:xfrm>
            <a:off x="0" y="762000"/>
            <a:ext cx="2087431" cy="584775"/>
          </a:xfrm>
          <a:prstGeom prst="rect">
            <a:avLst/>
          </a:prstGeom>
        </p:spPr>
        <p:txBody>
          <a:bodyPr wrap="none">
            <a:spAutoFit/>
          </a:bodyPr>
          <a:lstStyle/>
          <a:p>
            <a:r>
              <a:rPr lang="en-US" sz="3200" dirty="0" err="1">
                <a:latin typeface="Times New Roman" pitchFamily="18" charset="0"/>
                <a:cs typeface="Times New Roman" pitchFamily="18" charset="0"/>
              </a:rPr>
              <a:t>Thí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nghiệm</a:t>
            </a:r>
            <a:endParaRPr lang="en-US" sz="3200" dirty="0">
              <a:latin typeface="Times New Roman" pitchFamily="18" charset="0"/>
              <a:cs typeface="Times New Roman" pitchFamily="18" charset="0"/>
            </a:endParaRPr>
          </a:p>
        </p:txBody>
      </p:sp>
      <p:sp>
        <p:nvSpPr>
          <p:cNvPr id="5" name="Rectangle 4"/>
          <p:cNvSpPr/>
          <p:nvPr/>
        </p:nvSpPr>
        <p:spPr>
          <a:xfrm>
            <a:off x="1676400" y="1295400"/>
            <a:ext cx="7467600" cy="954107"/>
          </a:xfrm>
          <a:prstGeom prst="rect">
            <a:avLst/>
          </a:prstGeom>
        </p:spPr>
        <p:txBody>
          <a:bodyPr wrap="square">
            <a:spAutoFit/>
          </a:bodyPr>
          <a:lstStyle/>
          <a:p>
            <a:r>
              <a:rPr lang="vi-VN" sz="2800" dirty="0">
                <a:latin typeface="Times New Roman" pitchFamily="18" charset="0"/>
                <a:cs typeface="Times New Roman" pitchFamily="18" charset="0"/>
              </a:rPr>
              <a:t> nguồn điện 9 V, dây nối, công tắc K, sợi dây sắt AB, vài mảnh giấy, điện trở R có giá trị nhỏ.</a:t>
            </a:r>
            <a:endParaRPr lang="en-US" sz="2800" dirty="0">
              <a:latin typeface="Times New Roman" pitchFamily="18" charset="0"/>
              <a:cs typeface="Times New Roman" pitchFamily="18" charset="0"/>
            </a:endParaRPr>
          </a:p>
        </p:txBody>
      </p:sp>
      <p:sp>
        <p:nvSpPr>
          <p:cNvPr id="6" name="Rectangle 5"/>
          <p:cNvSpPr/>
          <p:nvPr/>
        </p:nvSpPr>
        <p:spPr>
          <a:xfrm>
            <a:off x="228600" y="1295400"/>
            <a:ext cx="1630575" cy="523220"/>
          </a:xfrm>
          <a:prstGeom prst="rect">
            <a:avLst/>
          </a:prstGeom>
        </p:spPr>
        <p:txBody>
          <a:bodyPr wrap="none">
            <a:spAutoFit/>
          </a:bodyPr>
          <a:lstStyle/>
          <a:p>
            <a:r>
              <a:rPr lang="vi-VN" sz="2800" i="1" dirty="0">
                <a:latin typeface="Times New Roman" pitchFamily="18" charset="0"/>
                <a:cs typeface="Times New Roman" pitchFamily="18" charset="0"/>
              </a:rPr>
              <a:t>Chuẩn bị:</a:t>
            </a:r>
            <a:endParaRPr lang="en-US" sz="2800" i="1" dirty="0">
              <a:latin typeface="Times New Roman" pitchFamily="18" charset="0"/>
              <a:cs typeface="Times New Roman" pitchFamily="18" charset="0"/>
            </a:endParaRPr>
          </a:p>
        </p:txBody>
      </p:sp>
      <p:sp>
        <p:nvSpPr>
          <p:cNvPr id="7" name="Rectangle 6"/>
          <p:cNvSpPr/>
          <p:nvPr/>
        </p:nvSpPr>
        <p:spPr>
          <a:xfrm>
            <a:off x="152400" y="2133600"/>
            <a:ext cx="1730987" cy="523220"/>
          </a:xfrm>
          <a:prstGeom prst="rect">
            <a:avLst/>
          </a:prstGeom>
        </p:spPr>
        <p:txBody>
          <a:bodyPr wrap="none">
            <a:spAutoFit/>
          </a:bodyPr>
          <a:lstStyle/>
          <a:p>
            <a:r>
              <a:rPr lang="en-US" sz="2800" i="1" dirty="0" err="1">
                <a:latin typeface="Times New Roman" pitchFamily="18" charset="0"/>
                <a:cs typeface="Times New Roman" pitchFamily="18" charset="0"/>
              </a:rPr>
              <a:t>Tiến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hành</a:t>
            </a:r>
            <a:r>
              <a:rPr lang="en-US" sz="2800" i="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8" name="Rectangle 7"/>
          <p:cNvSpPr/>
          <p:nvPr/>
        </p:nvSpPr>
        <p:spPr>
          <a:xfrm>
            <a:off x="0" y="2590800"/>
            <a:ext cx="4783682" cy="523220"/>
          </a:xfrm>
          <a:prstGeom prst="rect">
            <a:avLst/>
          </a:prstGeom>
        </p:spPr>
        <p:txBody>
          <a:bodyPr wrap="none">
            <a:spAutoFit/>
          </a:bodyPr>
          <a:lstStyle/>
          <a:p>
            <a:r>
              <a:rPr lang="vi-VN" sz="2800" dirty="0">
                <a:latin typeface="Times New Roman" pitchFamily="18" charset="0"/>
                <a:cs typeface="Times New Roman" pitchFamily="18" charset="0"/>
              </a:rPr>
              <a:t>- Lắp mạch điện như Hình 23.1.</a:t>
            </a:r>
            <a:endParaRPr lang="en-US" sz="2800" dirty="0">
              <a:latin typeface="Times New Roman" pitchFamily="18" charset="0"/>
              <a:cs typeface="Times New Roman" pitchFamily="18" charset="0"/>
            </a:endParaRPr>
          </a:p>
        </p:txBody>
      </p:sp>
      <p:pic>
        <p:nvPicPr>
          <p:cNvPr id="2050" name="Picture 2" descr="Thí nghiệm Chuẩn bị: nguồn điện 9 V, dây nối, công tắc K, sợi dây sắt AB"/>
          <p:cNvPicPr>
            <a:picLocks noChangeAspect="1" noChangeArrowheads="1"/>
          </p:cNvPicPr>
          <p:nvPr/>
        </p:nvPicPr>
        <p:blipFill>
          <a:blip r:embed="rId3"/>
          <a:srcRect/>
          <a:stretch>
            <a:fillRect/>
          </a:stretch>
        </p:blipFill>
        <p:spPr bwMode="auto">
          <a:xfrm>
            <a:off x="1905000" y="3124201"/>
            <a:ext cx="4800600" cy="2133599"/>
          </a:xfrm>
          <a:prstGeom prst="rect">
            <a:avLst/>
          </a:prstGeom>
          <a:noFill/>
        </p:spPr>
      </p:pic>
      <p:sp>
        <p:nvSpPr>
          <p:cNvPr id="10" name="Cloud Callout 9"/>
          <p:cNvSpPr/>
          <p:nvPr/>
        </p:nvSpPr>
        <p:spPr>
          <a:xfrm>
            <a:off x="0" y="5181600"/>
            <a:ext cx="8839200" cy="1447800"/>
          </a:xfrm>
          <a:prstGeom prst="cloud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2400" b="1" dirty="0">
                <a:solidFill>
                  <a:schemeClr val="tx1"/>
                </a:solidFill>
                <a:latin typeface="Times New Roman" pitchFamily="18" charset="0"/>
                <a:cs typeface="Times New Roman" pitchFamily="18" charset="0"/>
              </a:rPr>
              <a:t>Đóng công tắc K. Quan sát hiện tượng xảy ra với các mảnh giấy. Hiện tượng đó chứng tỏ điều gì?</a:t>
            </a:r>
            <a:endParaRPr lang="en-US" sz="2400" b="1" dirty="0">
              <a:solidFill>
                <a:schemeClr val="tx1"/>
              </a:solidFill>
              <a:latin typeface="Times New Roman" pitchFamily="18" charset="0"/>
              <a:cs typeface="Times New Roman" pitchFamily="18" charset="0"/>
            </a:endParaRPr>
          </a:p>
        </p:txBody>
      </p:sp>
      <p:sp>
        <p:nvSpPr>
          <p:cNvPr id="11" name="Rectangle 10"/>
          <p:cNvSpPr/>
          <p:nvPr/>
        </p:nvSpPr>
        <p:spPr>
          <a:xfrm>
            <a:off x="0" y="5181600"/>
            <a:ext cx="9144000" cy="1384995"/>
          </a:xfrm>
          <a:prstGeom prst="rect">
            <a:avLst/>
          </a:prstGeom>
        </p:spPr>
        <p:txBody>
          <a:bodyPr wrap="square">
            <a:spAutoFit/>
          </a:bodyPr>
          <a:lstStyle/>
          <a:p>
            <a:r>
              <a:rPr lang="vi-VN" sz="2800" dirty="0">
                <a:latin typeface="Times New Roman" pitchFamily="18" charset="0"/>
                <a:cs typeface="Times New Roman" pitchFamily="18" charset="0"/>
              </a:rPr>
              <a:t>Khi đóng công tắc K, quan sát hiện tượng ta thấy, các mảnh giấy dần bị nóng lên, nám đen để lâu hơn thì cháy đứt và rơi xuống.</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edge">
                                      <p:cBhvr>
                                        <p:cTn id="27" dur="20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blinds(horizontal)">
                                      <p:cBhvr>
                                        <p:cTn id="37" dur="500"/>
                                        <p:tgtEl>
                                          <p:spTgt spid="205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1" nodeType="clickEffect">
                                  <p:stCondLst>
                                    <p:cond delay="0"/>
                                  </p:stCondLst>
                                  <p:childTnLst>
                                    <p:animEffect transition="out" filter="blinds(horizontal)">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nodeType="clickEffect">
                                  <p:stCondLst>
                                    <p:cond delay="0"/>
                                  </p:stCondLst>
                                  <p:childTnLst>
                                    <p:set>
                                      <p:cBhvr>
                                        <p:cTn id="51" dur="1" fill="hold">
                                          <p:stCondLst>
                                            <p:cond delay="0"/>
                                          </p:stCondLst>
                                        </p:cTn>
                                        <p:tgtEl>
                                          <p:spTgt spid="11">
                                            <p:txEl>
                                              <p:pRg st="0" end="0"/>
                                            </p:txEl>
                                          </p:spTgt>
                                        </p:tgtEl>
                                        <p:attrNameLst>
                                          <p:attrName>style.visibility</p:attrName>
                                        </p:attrNameLst>
                                      </p:cBhvr>
                                      <p:to>
                                        <p:strVal val="visible"/>
                                      </p:to>
                                    </p:set>
                                    <p:animEffect transition="in" filter="wedge">
                                      <p:cBhvr>
                                        <p:cTn id="52"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0" grpId="0" animBg="1"/>
      <p:bldP spid="1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633517" cy="523220"/>
          </a:xfrm>
          <a:prstGeom prst="rect">
            <a:avLst/>
          </a:prstGeom>
        </p:spPr>
        <p:txBody>
          <a:bodyPr wrap="none">
            <a:spAutoFit/>
          </a:bodyPr>
          <a:lstStyle/>
          <a:p>
            <a:r>
              <a:rPr lang="vi-VN" sz="2800" dirty="0">
                <a:latin typeface="Times New Roman" pitchFamily="18" charset="0"/>
                <a:cs typeface="Times New Roman" pitchFamily="18" charset="0"/>
              </a:rPr>
              <a:t>- Hiện tượng này chứng tỏ dòng điện làm dây AB nóng lên</a:t>
            </a:r>
            <a:endParaRPr lang="en-US" sz="2800" dirty="0">
              <a:latin typeface="Times New Roman" pitchFamily="18" charset="0"/>
              <a:cs typeface="Times New Roman" pitchFamily="18" charset="0"/>
            </a:endParaRPr>
          </a:p>
        </p:txBody>
      </p:sp>
      <p:sp>
        <p:nvSpPr>
          <p:cNvPr id="3" name="Rectangle 2"/>
          <p:cNvSpPr/>
          <p:nvPr/>
        </p:nvSpPr>
        <p:spPr>
          <a:xfrm>
            <a:off x="0" y="457200"/>
            <a:ext cx="1699504" cy="584775"/>
          </a:xfrm>
          <a:prstGeom prst="rect">
            <a:avLst/>
          </a:prstGeom>
        </p:spPr>
        <p:txBody>
          <a:bodyPr wrap="none">
            <a:spAutoFit/>
          </a:bodyPr>
          <a:lstStyle/>
          <a:p>
            <a:r>
              <a:rPr lang="en-US" sz="3200" b="1" dirty="0" err="1">
                <a:solidFill>
                  <a:srgbClr val="FF0000"/>
                </a:solidFill>
                <a:latin typeface="Times New Roman" pitchFamily="18" charset="0"/>
                <a:cs typeface="Times New Roman" pitchFamily="18" charset="0"/>
              </a:rPr>
              <a:t>Kết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luận</a:t>
            </a:r>
            <a:endParaRPr lang="en-US" sz="3200" dirty="0">
              <a:solidFill>
                <a:srgbClr val="FF0000"/>
              </a:solidFill>
              <a:latin typeface="Times New Roman" pitchFamily="18" charset="0"/>
              <a:cs typeface="Times New Roman" pitchFamily="18" charset="0"/>
            </a:endParaRPr>
          </a:p>
        </p:txBody>
      </p:sp>
      <p:sp>
        <p:nvSpPr>
          <p:cNvPr id="4" name="Rectangle 3"/>
          <p:cNvSpPr/>
          <p:nvPr/>
        </p:nvSpPr>
        <p:spPr>
          <a:xfrm>
            <a:off x="0" y="990600"/>
            <a:ext cx="9144000" cy="954107"/>
          </a:xfrm>
          <a:prstGeom prst="rect">
            <a:avLst/>
          </a:prstGeom>
        </p:spPr>
        <p:txBody>
          <a:bodyPr wrap="square">
            <a:spAutoFit/>
          </a:bodyPr>
          <a:lstStyle/>
          <a:p>
            <a:r>
              <a:rPr lang="vi-VN" sz="2800" dirty="0">
                <a:latin typeface="Times New Roman" pitchFamily="18" charset="0"/>
                <a:cs typeface="Times New Roman" pitchFamily="18" charset="0"/>
              </a:rPr>
              <a:t>Vật dẫn điện nóng lên khi có dòng điện chạy qua, đó là tác dụng nhiệt của dòng điện.</a:t>
            </a:r>
            <a:endParaRPr lang="en-US" sz="2800" dirty="0">
              <a:latin typeface="Times New Roman" pitchFamily="18" charset="0"/>
              <a:cs typeface="Times New Roman" pitchFamily="18" charset="0"/>
            </a:endParaRPr>
          </a:p>
        </p:txBody>
      </p:sp>
      <p:sp>
        <p:nvSpPr>
          <p:cNvPr id="5" name="Cloud Callout 4"/>
          <p:cNvSpPr/>
          <p:nvPr/>
        </p:nvSpPr>
        <p:spPr>
          <a:xfrm>
            <a:off x="457200" y="1981200"/>
            <a:ext cx="8229600" cy="2133600"/>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3200" dirty="0">
                <a:latin typeface="Times New Roman" pitchFamily="18" charset="0"/>
                <a:cs typeface="Times New Roman" pitchFamily="18" charset="0"/>
              </a:rPr>
              <a:t>Nêu một số ví dụ trong đời sống ứng dụng tác dụng nhiệt của dòng điện</a:t>
            </a:r>
            <a:endParaRPr lang="en-US" sz="3200" dirty="0">
              <a:latin typeface="Times New Roman" pitchFamily="18" charset="0"/>
              <a:cs typeface="Times New Roman" pitchFamily="18" charset="0"/>
            </a:endParaRPr>
          </a:p>
        </p:txBody>
      </p:sp>
      <p:pic>
        <p:nvPicPr>
          <p:cNvPr id="1026" name="Picture 2" descr="Bàn là hơi nước KAIBO KB-9388 | Shopee Việt Nam"/>
          <p:cNvPicPr>
            <a:picLocks noChangeAspect="1" noChangeArrowheads="1"/>
          </p:cNvPicPr>
          <p:nvPr/>
        </p:nvPicPr>
        <p:blipFill>
          <a:blip r:embed="rId2"/>
          <a:srcRect/>
          <a:stretch>
            <a:fillRect/>
          </a:stretch>
        </p:blipFill>
        <p:spPr bwMode="auto">
          <a:xfrm>
            <a:off x="0" y="2895600"/>
            <a:ext cx="2590800" cy="2590800"/>
          </a:xfrm>
          <a:prstGeom prst="rect">
            <a:avLst/>
          </a:prstGeom>
          <a:noFill/>
        </p:spPr>
      </p:pic>
      <p:sp>
        <p:nvSpPr>
          <p:cNvPr id="7" name="Rectangle 6"/>
          <p:cNvSpPr/>
          <p:nvPr/>
        </p:nvSpPr>
        <p:spPr>
          <a:xfrm>
            <a:off x="0" y="1905000"/>
            <a:ext cx="9144000" cy="1077218"/>
          </a:xfrm>
          <a:prstGeom prst="rect">
            <a:avLst/>
          </a:prstGeom>
        </p:spPr>
        <p:txBody>
          <a:bodyPr wrap="square">
            <a:spAutoFit/>
          </a:bodyPr>
          <a:lstStyle/>
          <a:p>
            <a:r>
              <a:rPr lang="vi-VN" sz="3200" b="1" dirty="0">
                <a:solidFill>
                  <a:srgbClr val="7030A0"/>
                </a:solidFill>
                <a:latin typeface="Times New Roman" pitchFamily="18" charset="0"/>
                <a:cs typeface="Times New Roman" pitchFamily="18" charset="0"/>
              </a:rPr>
              <a:t>Một số ví dụ trong đời sống ứng dụng tác dụng nhiệt của dòng điện</a:t>
            </a:r>
            <a:endParaRPr lang="en-US" sz="3200" b="1" dirty="0">
              <a:solidFill>
                <a:srgbClr val="7030A0"/>
              </a:solidFill>
            </a:endParaRPr>
          </a:p>
        </p:txBody>
      </p:sp>
      <p:sp>
        <p:nvSpPr>
          <p:cNvPr id="8" name="Rectangle 7"/>
          <p:cNvSpPr/>
          <p:nvPr/>
        </p:nvSpPr>
        <p:spPr>
          <a:xfrm>
            <a:off x="609600" y="5257800"/>
            <a:ext cx="1600200" cy="523220"/>
          </a:xfrm>
          <a:prstGeom prst="rect">
            <a:avLst/>
          </a:prstGeom>
        </p:spPr>
        <p:txBody>
          <a:bodyPr wrap="square">
            <a:spAutoFit/>
          </a:bodyPr>
          <a:lstStyle/>
          <a:p>
            <a:pPr algn="ctr"/>
            <a:r>
              <a:rPr lang="vi-VN" sz="2800" b="1" dirty="0">
                <a:solidFill>
                  <a:srgbClr val="FF0000"/>
                </a:solidFill>
                <a:latin typeface="Times New Roman" pitchFamily="18" charset="0"/>
                <a:cs typeface="Times New Roman" pitchFamily="18" charset="0"/>
              </a:rPr>
              <a:t>Bàn là</a:t>
            </a:r>
            <a:endParaRPr lang="en-US" sz="2800" dirty="0">
              <a:solidFill>
                <a:srgbClr val="FF0000"/>
              </a:solidFill>
              <a:latin typeface="Times New Roman" pitchFamily="18" charset="0"/>
              <a:cs typeface="Times New Roman" pitchFamily="18" charset="0"/>
            </a:endParaRPr>
          </a:p>
        </p:txBody>
      </p:sp>
      <p:pic>
        <p:nvPicPr>
          <p:cNvPr id="1028" name="Picture 4" descr="Bóng đèn sợi đốt là gì?"/>
          <p:cNvPicPr>
            <a:picLocks noChangeAspect="1" noChangeArrowheads="1"/>
          </p:cNvPicPr>
          <p:nvPr/>
        </p:nvPicPr>
        <p:blipFill>
          <a:blip r:embed="rId3"/>
          <a:srcRect/>
          <a:stretch>
            <a:fillRect/>
          </a:stretch>
        </p:blipFill>
        <p:spPr bwMode="auto">
          <a:xfrm>
            <a:off x="2743199" y="3048000"/>
            <a:ext cx="3706915" cy="2362200"/>
          </a:xfrm>
          <a:prstGeom prst="rect">
            <a:avLst/>
          </a:prstGeom>
          <a:noFill/>
        </p:spPr>
      </p:pic>
      <p:sp>
        <p:nvSpPr>
          <p:cNvPr id="10" name="Rectangle 9"/>
          <p:cNvSpPr/>
          <p:nvPr/>
        </p:nvSpPr>
        <p:spPr>
          <a:xfrm>
            <a:off x="3352800" y="5638800"/>
            <a:ext cx="2590800" cy="523220"/>
          </a:xfrm>
          <a:prstGeom prst="rect">
            <a:avLst/>
          </a:prstGeom>
        </p:spPr>
        <p:txBody>
          <a:bodyPr wrap="square">
            <a:spAutoFit/>
          </a:bodyPr>
          <a:lstStyle/>
          <a:p>
            <a:pPr algn="ctr"/>
            <a:r>
              <a:rPr lang="vi-VN" sz="2800" b="1" dirty="0">
                <a:solidFill>
                  <a:srgbClr val="FF0000"/>
                </a:solidFill>
                <a:latin typeface="Times New Roman" pitchFamily="18" charset="0"/>
                <a:cs typeface="Times New Roman" pitchFamily="18" charset="0"/>
              </a:rPr>
              <a:t>Đèn sợi đốt</a:t>
            </a:r>
            <a:endParaRPr lang="en-US" sz="2800" dirty="0">
              <a:solidFill>
                <a:srgbClr val="FF0000"/>
              </a:solidFill>
              <a:latin typeface="Times New Roman" pitchFamily="18" charset="0"/>
              <a:cs typeface="Times New Roman" pitchFamily="18" charset="0"/>
            </a:endParaRPr>
          </a:p>
        </p:txBody>
      </p:sp>
      <p:pic>
        <p:nvPicPr>
          <p:cNvPr id="1030" name="Picture 6" descr="Câu đố về cái quạt điện."/>
          <p:cNvPicPr>
            <a:picLocks noChangeAspect="1" noChangeArrowheads="1"/>
          </p:cNvPicPr>
          <p:nvPr/>
        </p:nvPicPr>
        <p:blipFill>
          <a:blip r:embed="rId4"/>
          <a:srcRect/>
          <a:stretch>
            <a:fillRect/>
          </a:stretch>
        </p:blipFill>
        <p:spPr bwMode="auto">
          <a:xfrm>
            <a:off x="6553200" y="2743200"/>
            <a:ext cx="2453054" cy="2590800"/>
          </a:xfrm>
          <a:prstGeom prst="rect">
            <a:avLst/>
          </a:prstGeom>
          <a:noFill/>
        </p:spPr>
      </p:pic>
      <p:sp>
        <p:nvSpPr>
          <p:cNvPr id="12" name="Rectangle 11"/>
          <p:cNvSpPr/>
          <p:nvPr/>
        </p:nvSpPr>
        <p:spPr>
          <a:xfrm>
            <a:off x="6858000" y="5486400"/>
            <a:ext cx="1905000" cy="523220"/>
          </a:xfrm>
          <a:prstGeom prst="rect">
            <a:avLst/>
          </a:prstGeom>
        </p:spPr>
        <p:txBody>
          <a:bodyPr wrap="square">
            <a:spAutoFit/>
          </a:bodyPr>
          <a:lstStyle/>
          <a:p>
            <a:pPr algn="ctr"/>
            <a:r>
              <a:rPr lang="vi-VN" sz="2800" b="1" dirty="0">
                <a:solidFill>
                  <a:srgbClr val="FF0000"/>
                </a:solidFill>
                <a:latin typeface="Times New Roman" pitchFamily="18" charset="0"/>
                <a:cs typeface="Times New Roman" pitchFamily="18" charset="0"/>
              </a:rPr>
              <a:t>Quạt điện</a:t>
            </a:r>
            <a:endParaRPr lang="en-US" sz="2800" dirty="0">
              <a:solidFill>
                <a:srgbClr val="FF0000"/>
              </a:solidFill>
              <a:latin typeface="Times New Roman" pitchFamily="18" charset="0"/>
              <a:cs typeface="Times New Roman" pitchFamily="18" charset="0"/>
            </a:endParaRPr>
          </a:p>
        </p:txBody>
      </p:sp>
      <p:sp>
        <p:nvSpPr>
          <p:cNvPr id="13" name="Rectangle 12"/>
          <p:cNvSpPr/>
          <p:nvPr/>
        </p:nvSpPr>
        <p:spPr>
          <a:xfrm>
            <a:off x="762000" y="5943600"/>
            <a:ext cx="1968809" cy="523220"/>
          </a:xfrm>
          <a:prstGeom prst="rect">
            <a:avLst/>
          </a:prstGeom>
        </p:spPr>
        <p:txBody>
          <a:bodyPr wrap="none">
            <a:spAutoFit/>
          </a:bodyPr>
          <a:lstStyle/>
          <a:p>
            <a:r>
              <a:rPr lang="en-US" sz="2800" b="1" dirty="0">
                <a:latin typeface="Times New Roman" pitchFamily="18" charset="0"/>
                <a:cs typeface="Times New Roman" pitchFamily="18" charset="0"/>
              </a:rPr>
              <a:t>MỞ RỘNG</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plus(in)">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heel(4)">
                                      <p:cBhvr>
                                        <p:cTn id="32" dur="20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wedge">
                                      <p:cBhvr>
                                        <p:cTn id="37" dur="2000"/>
                                        <p:tgtEl>
                                          <p:spTgt spid="1026"/>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edge">
                                      <p:cBhvr>
                                        <p:cTn id="42" dur="2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nodeType="clickEffect">
                                  <p:stCondLst>
                                    <p:cond delay="0"/>
                                  </p:stCondLst>
                                  <p:childTnLst>
                                    <p:set>
                                      <p:cBhvr>
                                        <p:cTn id="46" dur="1" fill="hold">
                                          <p:stCondLst>
                                            <p:cond delay="0"/>
                                          </p:stCondLst>
                                        </p:cTn>
                                        <p:tgtEl>
                                          <p:spTgt spid="1028"/>
                                        </p:tgtEl>
                                        <p:attrNameLst>
                                          <p:attrName>style.visibility</p:attrName>
                                        </p:attrNameLst>
                                      </p:cBhvr>
                                      <p:to>
                                        <p:strVal val="visible"/>
                                      </p:to>
                                    </p:set>
                                    <p:animEffect transition="in" filter="wedge">
                                      <p:cBhvr>
                                        <p:cTn id="47" dur="2000"/>
                                        <p:tgtEl>
                                          <p:spTgt spid="1028"/>
                                        </p:tgtEl>
                                      </p:cBhvr>
                                    </p:animEffec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edge">
                                      <p:cBhvr>
                                        <p:cTn id="52" dur="20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030"/>
                                        </p:tgtEl>
                                        <p:attrNameLst>
                                          <p:attrName>style.visibility</p:attrName>
                                        </p:attrNameLst>
                                      </p:cBhvr>
                                      <p:to>
                                        <p:strVal val="visible"/>
                                      </p:to>
                                    </p:set>
                                    <p:animEffect transition="in" filter="wipe(down)">
                                      <p:cBhvr>
                                        <p:cTn id="57" dur="500"/>
                                        <p:tgtEl>
                                          <p:spTgt spid="1030"/>
                                        </p:tgtEl>
                                      </p:cBhvr>
                                    </p:animEffect>
                                  </p:childTnLst>
                                </p:cTn>
                              </p:par>
                            </p:childTnLst>
                          </p:cTn>
                        </p:par>
                      </p:childTnLst>
                    </p:cTn>
                  </p:par>
                  <p:par>
                    <p:cTn id="58" fill="hold">
                      <p:stCondLst>
                        <p:cond delay="indefinite"/>
                      </p:stCondLst>
                      <p:childTnLst>
                        <p:par>
                          <p:cTn id="59" fill="hold">
                            <p:stCondLst>
                              <p:cond delay="0"/>
                            </p:stCondLst>
                            <p:childTnLst>
                              <p:par>
                                <p:cTn id="60" presetID="20"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edge">
                                      <p:cBhvr>
                                        <p:cTn id="62" dur="20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20" presetClass="entr" presetSubtype="0" fill="hold" nodeType="clickEffect">
                                  <p:stCondLst>
                                    <p:cond delay="0"/>
                                  </p:stCondLst>
                                  <p:childTnLst>
                                    <p:set>
                                      <p:cBhvr>
                                        <p:cTn id="66" dur="1" fill="hold">
                                          <p:stCondLst>
                                            <p:cond delay="0"/>
                                          </p:stCondLst>
                                        </p:cTn>
                                        <p:tgtEl>
                                          <p:spTgt spid="13">
                                            <p:txEl>
                                              <p:pRg st="0" end="0"/>
                                            </p:txEl>
                                          </p:spTgt>
                                        </p:tgtEl>
                                        <p:attrNameLst>
                                          <p:attrName>style.visibility</p:attrName>
                                        </p:attrNameLst>
                                      </p:cBhvr>
                                      <p:to>
                                        <p:strVal val="visible"/>
                                      </p:to>
                                    </p:set>
                                    <p:animEffect transition="in" filter="wedge">
                                      <p:cBhvr>
                                        <p:cTn id="67"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Nồi cơm điện Hamilton Beach 37541-IN - META.vn"/>
          <p:cNvPicPr>
            <a:picLocks noChangeAspect="1" noChangeArrowheads="1"/>
          </p:cNvPicPr>
          <p:nvPr/>
        </p:nvPicPr>
        <p:blipFill>
          <a:blip r:embed="rId2"/>
          <a:srcRect/>
          <a:stretch>
            <a:fillRect/>
          </a:stretch>
        </p:blipFill>
        <p:spPr bwMode="auto">
          <a:xfrm>
            <a:off x="0" y="-1"/>
            <a:ext cx="3124200" cy="3138147"/>
          </a:xfrm>
          <a:prstGeom prst="rect">
            <a:avLst/>
          </a:prstGeom>
          <a:noFill/>
        </p:spPr>
      </p:pic>
      <p:sp>
        <p:nvSpPr>
          <p:cNvPr id="5" name="Rectangle 4"/>
          <p:cNvSpPr/>
          <p:nvPr/>
        </p:nvSpPr>
        <p:spPr>
          <a:xfrm>
            <a:off x="381000" y="2819400"/>
            <a:ext cx="2362200" cy="523220"/>
          </a:xfrm>
          <a:prstGeom prst="rect">
            <a:avLst/>
          </a:prstGeom>
        </p:spPr>
        <p:txBody>
          <a:bodyPr wrap="square">
            <a:spAutoFit/>
          </a:bodyPr>
          <a:lstStyle/>
          <a:p>
            <a:pPr algn="ctr"/>
            <a:r>
              <a:rPr lang="vi-VN" sz="2800" b="1" dirty="0">
                <a:solidFill>
                  <a:srgbClr val="FF0000"/>
                </a:solidFill>
                <a:latin typeface="Times New Roman" pitchFamily="18" charset="0"/>
                <a:cs typeface="Times New Roman" pitchFamily="18" charset="0"/>
              </a:rPr>
              <a:t>Nồi cơm điện</a:t>
            </a:r>
            <a:endParaRPr lang="en-US" sz="2800" dirty="0">
              <a:solidFill>
                <a:srgbClr val="FF0000"/>
              </a:solidFill>
              <a:latin typeface="Times New Roman" pitchFamily="18" charset="0"/>
              <a:cs typeface="Times New Roman" pitchFamily="18" charset="0"/>
            </a:endParaRPr>
          </a:p>
        </p:txBody>
      </p:sp>
      <p:pic>
        <p:nvPicPr>
          <p:cNvPr id="26628" name="Picture 4" descr="Mua Máy khoan bắn vít cầm tay dùng nguồn điện trực tiếp tại Rẻ cùng bạn"/>
          <p:cNvPicPr>
            <a:picLocks noChangeAspect="1" noChangeArrowheads="1"/>
          </p:cNvPicPr>
          <p:nvPr/>
        </p:nvPicPr>
        <p:blipFill>
          <a:blip r:embed="rId3"/>
          <a:srcRect/>
          <a:stretch>
            <a:fillRect/>
          </a:stretch>
        </p:blipFill>
        <p:spPr bwMode="auto">
          <a:xfrm>
            <a:off x="2971800" y="0"/>
            <a:ext cx="2667000" cy="2667000"/>
          </a:xfrm>
          <a:prstGeom prst="rect">
            <a:avLst/>
          </a:prstGeom>
          <a:noFill/>
        </p:spPr>
      </p:pic>
      <p:sp>
        <p:nvSpPr>
          <p:cNvPr id="7" name="Rectangle 6"/>
          <p:cNvSpPr/>
          <p:nvPr/>
        </p:nvSpPr>
        <p:spPr>
          <a:xfrm>
            <a:off x="3048000" y="2514600"/>
            <a:ext cx="2667000" cy="523220"/>
          </a:xfrm>
          <a:prstGeom prst="rect">
            <a:avLst/>
          </a:prstGeom>
        </p:spPr>
        <p:txBody>
          <a:bodyPr wrap="square">
            <a:spAutoFit/>
          </a:bodyPr>
          <a:lstStyle/>
          <a:p>
            <a:pPr algn="ctr"/>
            <a:r>
              <a:rPr lang="vi-VN" sz="2800" b="1" dirty="0">
                <a:solidFill>
                  <a:srgbClr val="FF0000"/>
                </a:solidFill>
                <a:latin typeface="Times New Roman" pitchFamily="18" charset="0"/>
                <a:cs typeface="Times New Roman" pitchFamily="18" charset="0"/>
              </a:rPr>
              <a:t>Máy khoan điện</a:t>
            </a:r>
            <a:endParaRPr lang="en-US" sz="2800" dirty="0">
              <a:solidFill>
                <a:srgbClr val="FF0000"/>
              </a:solidFill>
              <a:latin typeface="Times New Roman" pitchFamily="18" charset="0"/>
              <a:cs typeface="Times New Roman" pitchFamily="18" charset="0"/>
            </a:endParaRPr>
          </a:p>
        </p:txBody>
      </p:sp>
      <p:pic>
        <p:nvPicPr>
          <p:cNvPr id="26630" name="Picture 6" descr="Tổng hợp Lò Nướng Mini Của Nhật giá rẻ, bán chạy tháng 3/2023 - BeeCost"/>
          <p:cNvPicPr>
            <a:picLocks noChangeAspect="1" noChangeArrowheads="1"/>
          </p:cNvPicPr>
          <p:nvPr/>
        </p:nvPicPr>
        <p:blipFill>
          <a:blip r:embed="rId4"/>
          <a:srcRect/>
          <a:stretch>
            <a:fillRect/>
          </a:stretch>
        </p:blipFill>
        <p:spPr bwMode="auto">
          <a:xfrm>
            <a:off x="5943600" y="0"/>
            <a:ext cx="2971800" cy="2590800"/>
          </a:xfrm>
          <a:prstGeom prst="rect">
            <a:avLst/>
          </a:prstGeom>
          <a:noFill/>
        </p:spPr>
      </p:pic>
      <p:sp>
        <p:nvSpPr>
          <p:cNvPr id="9" name="Rectangle 8"/>
          <p:cNvSpPr/>
          <p:nvPr/>
        </p:nvSpPr>
        <p:spPr>
          <a:xfrm>
            <a:off x="6324600" y="2133600"/>
            <a:ext cx="2362200" cy="523220"/>
          </a:xfrm>
          <a:prstGeom prst="rect">
            <a:avLst/>
          </a:prstGeom>
        </p:spPr>
        <p:txBody>
          <a:bodyPr wrap="square">
            <a:spAutoFit/>
          </a:bodyPr>
          <a:lstStyle/>
          <a:p>
            <a:pPr algn="ctr"/>
            <a:r>
              <a:rPr lang="vi-VN" sz="2800" b="1" dirty="0">
                <a:solidFill>
                  <a:srgbClr val="FF0000"/>
                </a:solidFill>
                <a:latin typeface="Times New Roman" pitchFamily="18" charset="0"/>
                <a:cs typeface="Times New Roman" pitchFamily="18" charset="0"/>
              </a:rPr>
              <a:t>Lò nướng</a:t>
            </a:r>
            <a:endParaRPr lang="en-US" sz="2800" dirty="0">
              <a:solidFill>
                <a:srgbClr val="FF0000"/>
              </a:solidFill>
              <a:latin typeface="Times New Roman" pitchFamily="18" charset="0"/>
              <a:cs typeface="Times New Roman" pitchFamily="18" charset="0"/>
            </a:endParaRPr>
          </a:p>
        </p:txBody>
      </p:sp>
      <p:pic>
        <p:nvPicPr>
          <p:cNvPr id="26632" name="Picture 8" descr="Máy sấy tóc Panasonic EHND13"/>
          <p:cNvPicPr>
            <a:picLocks noChangeAspect="1" noChangeArrowheads="1"/>
          </p:cNvPicPr>
          <p:nvPr/>
        </p:nvPicPr>
        <p:blipFill>
          <a:blip r:embed="rId5" cstate="print"/>
          <a:srcRect/>
          <a:stretch>
            <a:fillRect/>
          </a:stretch>
        </p:blipFill>
        <p:spPr bwMode="auto">
          <a:xfrm>
            <a:off x="381000" y="3352800"/>
            <a:ext cx="2359294" cy="2362200"/>
          </a:xfrm>
          <a:prstGeom prst="rect">
            <a:avLst/>
          </a:prstGeom>
          <a:noFill/>
        </p:spPr>
      </p:pic>
      <p:sp>
        <p:nvSpPr>
          <p:cNvPr id="11" name="Rectangle 10"/>
          <p:cNvSpPr/>
          <p:nvPr/>
        </p:nvSpPr>
        <p:spPr>
          <a:xfrm>
            <a:off x="304800" y="5715000"/>
            <a:ext cx="2362200" cy="523220"/>
          </a:xfrm>
          <a:prstGeom prst="rect">
            <a:avLst/>
          </a:prstGeom>
        </p:spPr>
        <p:txBody>
          <a:bodyPr wrap="square">
            <a:spAutoFit/>
          </a:bodyPr>
          <a:lstStyle/>
          <a:p>
            <a:pPr algn="ctr"/>
            <a:r>
              <a:rPr lang="vi-VN" sz="2800" b="1" dirty="0">
                <a:solidFill>
                  <a:srgbClr val="FF0000"/>
                </a:solidFill>
                <a:latin typeface="Times New Roman" pitchFamily="18" charset="0"/>
                <a:cs typeface="Times New Roman" pitchFamily="18" charset="0"/>
              </a:rPr>
              <a:t>Máy sấy</a:t>
            </a:r>
            <a:endParaRPr lang="en-US" sz="2800" dirty="0">
              <a:solidFill>
                <a:srgbClr val="FF0000"/>
              </a:solidFill>
              <a:latin typeface="Times New Roman" pitchFamily="18" charset="0"/>
              <a:cs typeface="Times New Roman" pitchFamily="18" charset="0"/>
            </a:endParaRPr>
          </a:p>
        </p:txBody>
      </p:sp>
      <p:pic>
        <p:nvPicPr>
          <p:cNvPr id="12" name="Picture 10" descr="Bình nóng lạnh Funiki - Bình nước nóng Funiki Hòa Phát"/>
          <p:cNvPicPr>
            <a:picLocks noChangeAspect="1" noChangeArrowheads="1"/>
          </p:cNvPicPr>
          <p:nvPr/>
        </p:nvPicPr>
        <p:blipFill>
          <a:blip r:embed="rId6"/>
          <a:srcRect/>
          <a:stretch>
            <a:fillRect/>
          </a:stretch>
        </p:blipFill>
        <p:spPr bwMode="auto">
          <a:xfrm>
            <a:off x="3352800" y="3124200"/>
            <a:ext cx="2895600" cy="3080426"/>
          </a:xfrm>
          <a:prstGeom prst="rect">
            <a:avLst/>
          </a:prstGeom>
          <a:noFill/>
        </p:spPr>
      </p:pic>
      <p:sp>
        <p:nvSpPr>
          <p:cNvPr id="13" name="Rectangle 12"/>
          <p:cNvSpPr/>
          <p:nvPr/>
        </p:nvSpPr>
        <p:spPr>
          <a:xfrm>
            <a:off x="3124200" y="6172200"/>
            <a:ext cx="2590800" cy="523220"/>
          </a:xfrm>
          <a:prstGeom prst="rect">
            <a:avLst/>
          </a:prstGeom>
        </p:spPr>
        <p:txBody>
          <a:bodyPr wrap="square">
            <a:spAutoFit/>
          </a:bodyPr>
          <a:lstStyle/>
          <a:p>
            <a:pPr algn="ctr"/>
            <a:r>
              <a:rPr lang="vi-VN" sz="2800" b="1" dirty="0">
                <a:solidFill>
                  <a:srgbClr val="FF0000"/>
                </a:solidFill>
                <a:latin typeface="Times New Roman" pitchFamily="18" charset="0"/>
                <a:cs typeface="Times New Roman" pitchFamily="18" charset="0"/>
              </a:rPr>
              <a:t>Bình nóng lạnh</a:t>
            </a:r>
            <a:endParaRPr lang="en-US" sz="2800" dirty="0">
              <a:solidFill>
                <a:srgbClr val="FF0000"/>
              </a:solidFill>
              <a:latin typeface="Times New Roman" pitchFamily="18" charset="0"/>
              <a:cs typeface="Times New Roman" pitchFamily="18" charset="0"/>
            </a:endParaRPr>
          </a:p>
        </p:txBody>
      </p:sp>
      <p:pic>
        <p:nvPicPr>
          <p:cNvPr id="14" name="Picture 8" descr="Bếp từ Cata và bếp từ Bosch, nên chọn mua hãng nào?"/>
          <p:cNvPicPr>
            <a:picLocks noChangeAspect="1" noChangeArrowheads="1"/>
          </p:cNvPicPr>
          <p:nvPr/>
        </p:nvPicPr>
        <p:blipFill>
          <a:blip r:embed="rId7"/>
          <a:srcRect/>
          <a:stretch>
            <a:fillRect/>
          </a:stretch>
        </p:blipFill>
        <p:spPr bwMode="auto">
          <a:xfrm>
            <a:off x="6553200" y="3048000"/>
            <a:ext cx="2209800" cy="1700510"/>
          </a:xfrm>
          <a:prstGeom prst="rect">
            <a:avLst/>
          </a:prstGeom>
          <a:noFill/>
        </p:spPr>
      </p:pic>
      <p:sp>
        <p:nvSpPr>
          <p:cNvPr id="15" name="Rectangle 14"/>
          <p:cNvSpPr/>
          <p:nvPr/>
        </p:nvSpPr>
        <p:spPr>
          <a:xfrm>
            <a:off x="6629400" y="5562600"/>
            <a:ext cx="1905000" cy="523220"/>
          </a:xfrm>
          <a:prstGeom prst="rect">
            <a:avLst/>
          </a:prstGeom>
        </p:spPr>
        <p:txBody>
          <a:bodyPr wrap="square">
            <a:spAutoFit/>
          </a:bodyPr>
          <a:lstStyle/>
          <a:p>
            <a:pPr algn="ctr"/>
            <a:r>
              <a:rPr lang="vi-VN" sz="2800" b="1" dirty="0">
                <a:solidFill>
                  <a:srgbClr val="FF0000"/>
                </a:solidFill>
                <a:latin typeface="Times New Roman" pitchFamily="18" charset="0"/>
                <a:cs typeface="Times New Roman" pitchFamily="18" charset="0"/>
              </a:rPr>
              <a:t>Bếp điện</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linds(horizontal)">
                                      <p:cBhvr>
                                        <p:cTn id="7" dur="5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26628"/>
                                        </p:tgtEl>
                                        <p:attrNameLst>
                                          <p:attrName>style.visibility</p:attrName>
                                        </p:attrNameLst>
                                      </p:cBhvr>
                                      <p:to>
                                        <p:strVal val="visible"/>
                                      </p:to>
                                    </p:set>
                                    <p:animEffect transition="in" filter="plus(in)">
                                      <p:cBhvr>
                                        <p:cTn id="17" dur="2000"/>
                                        <p:tgtEl>
                                          <p:spTgt spid="26628"/>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edg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26630"/>
                                        </p:tgtEl>
                                        <p:attrNameLst>
                                          <p:attrName>style.visibility</p:attrName>
                                        </p:attrNameLst>
                                      </p:cBhvr>
                                      <p:to>
                                        <p:strVal val="visible"/>
                                      </p:to>
                                    </p:set>
                                    <p:animEffect transition="in" filter="wheel(4)">
                                      <p:cBhvr>
                                        <p:cTn id="27" dur="2000"/>
                                        <p:tgtEl>
                                          <p:spTgt spid="26630"/>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edge">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nodeType="clickEffect">
                                  <p:stCondLst>
                                    <p:cond delay="0"/>
                                  </p:stCondLst>
                                  <p:childTnLst>
                                    <p:set>
                                      <p:cBhvr>
                                        <p:cTn id="36" dur="1" fill="hold">
                                          <p:stCondLst>
                                            <p:cond delay="0"/>
                                          </p:stCondLst>
                                        </p:cTn>
                                        <p:tgtEl>
                                          <p:spTgt spid="26632"/>
                                        </p:tgtEl>
                                        <p:attrNameLst>
                                          <p:attrName>style.visibility</p:attrName>
                                        </p:attrNameLst>
                                      </p:cBhvr>
                                      <p:to>
                                        <p:strVal val="visible"/>
                                      </p:to>
                                    </p:set>
                                    <p:animEffect transition="in" filter="wheel(4)">
                                      <p:cBhvr>
                                        <p:cTn id="37" dur="2000"/>
                                        <p:tgtEl>
                                          <p:spTgt spid="26632"/>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edge">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heel(4)">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edge">
                                      <p:cBhvr>
                                        <p:cTn id="52" dur="20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dissolv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edge">
                                      <p:cBhvr>
                                        <p:cTn id="6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304800" y="228600"/>
            <a:ext cx="8534400" cy="3124200"/>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3200" dirty="0">
                <a:latin typeface="Times New Roman" pitchFamily="18" charset="0"/>
                <a:cs typeface="Times New Roman" pitchFamily="18" charset="0"/>
              </a:rPr>
              <a:t>Một số dụng cụ điện như máy khoan điện, quạt điện,... khi hoạt động, phần thân của chúng có nóng lên không?</a:t>
            </a:r>
            <a:endParaRPr lang="en-US" sz="3200" dirty="0">
              <a:latin typeface="Times New Roman" pitchFamily="18" charset="0"/>
              <a:cs typeface="Times New Roman" pitchFamily="18" charset="0"/>
            </a:endParaRPr>
          </a:p>
        </p:txBody>
      </p:sp>
      <p:sp>
        <p:nvSpPr>
          <p:cNvPr id="3" name="Rectangle 2"/>
          <p:cNvSpPr/>
          <p:nvPr/>
        </p:nvSpPr>
        <p:spPr>
          <a:xfrm>
            <a:off x="0" y="457200"/>
            <a:ext cx="8915400" cy="1754326"/>
          </a:xfrm>
          <a:prstGeom prst="rect">
            <a:avLst/>
          </a:prstGeom>
        </p:spPr>
        <p:txBody>
          <a:bodyPr wrap="square">
            <a:spAutoFit/>
          </a:bodyPr>
          <a:lstStyle/>
          <a:p>
            <a:r>
              <a:rPr lang="vi-VN" sz="3600" dirty="0">
                <a:latin typeface="Times New Roman" pitchFamily="18" charset="0"/>
                <a:cs typeface="Times New Roman" pitchFamily="18" charset="0"/>
              </a:rPr>
              <a:t>Một số dụng cụ điện như máy khoan điện, quạt điện,... khi hoạt động, phần thân của chúng có nóng lên</a:t>
            </a:r>
          </a:p>
        </p:txBody>
      </p:sp>
      <p:sp>
        <p:nvSpPr>
          <p:cNvPr id="5" name="Cloud Callout 4"/>
          <p:cNvSpPr/>
          <p:nvPr/>
        </p:nvSpPr>
        <p:spPr>
          <a:xfrm>
            <a:off x="0" y="2209800"/>
            <a:ext cx="8382000" cy="2743200"/>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800" dirty="0">
                <a:latin typeface="Times New Roman" pitchFamily="18" charset="0"/>
                <a:cs typeface="Times New Roman" pitchFamily="18" charset="0"/>
              </a:rPr>
              <a:t>Khi các dụng cụ như máy khoan điện, quạt điện,.. hoạt động, dòng điện có gây ra tác dụng nhiệt không? Nếu có, đó có phải là tác dụng mong muốn, có ích lợi hay không?</a:t>
            </a:r>
            <a:endParaRPr lang="en-US" sz="2800" dirty="0">
              <a:latin typeface="Times New Roman" pitchFamily="18" charset="0"/>
              <a:cs typeface="Times New Roman" pitchFamily="18" charset="0"/>
            </a:endParaRPr>
          </a:p>
        </p:txBody>
      </p:sp>
      <p:sp>
        <p:nvSpPr>
          <p:cNvPr id="6" name="Rectangle 5"/>
          <p:cNvSpPr/>
          <p:nvPr/>
        </p:nvSpPr>
        <p:spPr>
          <a:xfrm>
            <a:off x="0" y="2438400"/>
            <a:ext cx="9144000" cy="2308324"/>
          </a:xfrm>
          <a:prstGeom prst="rect">
            <a:avLst/>
          </a:prstGeom>
        </p:spPr>
        <p:txBody>
          <a:bodyPr wrap="square">
            <a:spAutoFit/>
          </a:bodyPr>
          <a:lstStyle/>
          <a:p>
            <a:r>
              <a:rPr lang="vi-VN" sz="3600" dirty="0">
                <a:latin typeface="Times New Roman" pitchFamily="18" charset="0"/>
                <a:cs typeface="Times New Roman" pitchFamily="18" charset="0"/>
              </a:rPr>
              <a:t>Khi các dụng cụ này hoạt động, dòng điện có gây ra tác dụng nhiệt, tác dụng nhiệt lúc này là tác dụng không mong muốn, gây hao phí điện năng.</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plus(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blinds(horizontal)">
                                      <p:cBhvr>
                                        <p:cTn id="3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32010" cy="646331"/>
          </a:xfrm>
          <a:prstGeom prst="rect">
            <a:avLst/>
          </a:prstGeom>
        </p:spPr>
        <p:txBody>
          <a:bodyPr wrap="none">
            <a:spAutoFit/>
          </a:bodyPr>
          <a:lstStyle/>
          <a:p>
            <a:r>
              <a:rPr lang="vi-VN" sz="3600" b="1" dirty="0">
                <a:solidFill>
                  <a:srgbClr val="C00000"/>
                </a:solidFill>
                <a:latin typeface="Times New Roman" pitchFamily="18" charset="0"/>
                <a:cs typeface="Times New Roman" pitchFamily="18" charset="0"/>
              </a:rPr>
              <a:t>2.</a:t>
            </a:r>
            <a:r>
              <a:rPr lang="en-US" sz="3600" b="1" dirty="0" err="1">
                <a:solidFill>
                  <a:srgbClr val="C00000"/>
                </a:solidFill>
                <a:latin typeface="Times New Roman" pitchFamily="18" charset="0"/>
                <a:cs typeface="Times New Roman" pitchFamily="18" charset="0"/>
              </a:rPr>
              <a:t>Tác</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dụng</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phát</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sáng</a:t>
            </a:r>
            <a:r>
              <a:rPr lang="vi-VN" sz="3600" dirty="0">
                <a:solidFill>
                  <a:srgbClr val="C00000"/>
                </a:solidFill>
                <a:latin typeface="Times New Roman" pitchFamily="18" charset="0"/>
                <a:cs typeface="Times New Roman" pitchFamily="18" charset="0"/>
              </a:rPr>
              <a:t> </a:t>
            </a:r>
            <a:endParaRPr lang="en-US" sz="3600" dirty="0">
              <a:solidFill>
                <a:srgbClr val="C00000"/>
              </a:solidFill>
              <a:latin typeface="Times New Roman" pitchFamily="18" charset="0"/>
              <a:cs typeface="Times New Roman" pitchFamily="18" charset="0"/>
            </a:endParaRPr>
          </a:p>
        </p:txBody>
      </p:sp>
      <p:sp>
        <p:nvSpPr>
          <p:cNvPr id="3" name="Rectangle 2"/>
          <p:cNvSpPr/>
          <p:nvPr/>
        </p:nvSpPr>
        <p:spPr>
          <a:xfrm>
            <a:off x="0" y="609600"/>
            <a:ext cx="1951175" cy="523220"/>
          </a:xfrm>
          <a:prstGeom prst="rect">
            <a:avLst/>
          </a:prstGeom>
        </p:spPr>
        <p:txBody>
          <a:bodyPr wrap="none">
            <a:spAutoFit/>
          </a:bodyPr>
          <a:lstStyle/>
          <a:p>
            <a:r>
              <a:rPr lang="en-US" sz="2800" b="1" dirty="0" err="1">
                <a:latin typeface="Times New Roman" pitchFamily="18" charset="0"/>
                <a:cs typeface="Times New Roman" pitchFamily="18" charset="0"/>
              </a:rPr>
              <a:t>Thí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nghiệm</a:t>
            </a:r>
            <a:endParaRPr lang="en-US" sz="2800" dirty="0">
              <a:latin typeface="Times New Roman" pitchFamily="18" charset="0"/>
              <a:cs typeface="Times New Roman" pitchFamily="18" charset="0"/>
            </a:endParaRPr>
          </a:p>
        </p:txBody>
      </p:sp>
      <p:sp>
        <p:nvSpPr>
          <p:cNvPr id="5" name="Rectangle 4"/>
          <p:cNvSpPr/>
          <p:nvPr/>
        </p:nvSpPr>
        <p:spPr>
          <a:xfrm>
            <a:off x="0" y="1066800"/>
            <a:ext cx="1510350" cy="523220"/>
          </a:xfrm>
          <a:prstGeom prst="rect">
            <a:avLst/>
          </a:prstGeom>
        </p:spPr>
        <p:txBody>
          <a:bodyPr wrap="none">
            <a:spAutoFit/>
          </a:bodyPr>
          <a:lstStyle/>
          <a:p>
            <a:r>
              <a:rPr lang="vi-VN" sz="2800" dirty="0">
                <a:latin typeface="Times New Roman" pitchFamily="18" charset="0"/>
                <a:cs typeface="Times New Roman" pitchFamily="18" charset="0"/>
              </a:rPr>
              <a:t>Dụng cụ:</a:t>
            </a:r>
          </a:p>
        </p:txBody>
      </p:sp>
      <p:sp>
        <p:nvSpPr>
          <p:cNvPr id="6" name="Rectangle 5"/>
          <p:cNvSpPr/>
          <p:nvPr/>
        </p:nvSpPr>
        <p:spPr>
          <a:xfrm>
            <a:off x="1447800" y="1066800"/>
            <a:ext cx="7467600" cy="954107"/>
          </a:xfrm>
          <a:prstGeom prst="rect">
            <a:avLst/>
          </a:prstGeom>
        </p:spPr>
        <p:txBody>
          <a:bodyPr wrap="square">
            <a:spAutoFit/>
          </a:bodyPr>
          <a:lstStyle/>
          <a:p>
            <a:r>
              <a:rPr lang="vi-VN" sz="2800" dirty="0">
                <a:latin typeface="Times New Roman" pitchFamily="18" charset="0"/>
                <a:cs typeface="Times New Roman" pitchFamily="18" charset="0"/>
              </a:rPr>
              <a:t>Nguồn điện 3V; Đèn điốt phát quang Đ (đèn LED)</a:t>
            </a:r>
          </a:p>
          <a:p>
            <a:r>
              <a:rPr lang="vi-VN" sz="2800" dirty="0">
                <a:latin typeface="Times New Roman" pitchFamily="18" charset="0"/>
                <a:cs typeface="Times New Roman" pitchFamily="18" charset="0"/>
              </a:rPr>
              <a:t>Điện trở R ; Công tắc K</a:t>
            </a:r>
          </a:p>
        </p:txBody>
      </p:sp>
      <p:sp>
        <p:nvSpPr>
          <p:cNvPr id="7" name="Rectangle 6"/>
          <p:cNvSpPr/>
          <p:nvPr/>
        </p:nvSpPr>
        <p:spPr>
          <a:xfrm>
            <a:off x="0" y="1905000"/>
            <a:ext cx="1616340" cy="523220"/>
          </a:xfrm>
          <a:prstGeom prst="rect">
            <a:avLst/>
          </a:prstGeom>
        </p:spPr>
        <p:txBody>
          <a:bodyPr wrap="none">
            <a:spAutoFit/>
          </a:bodyPr>
          <a:lstStyle/>
          <a:p>
            <a:r>
              <a:rPr lang="vi-VN" sz="2800" dirty="0">
                <a:latin typeface="Times New Roman" pitchFamily="18" charset="0"/>
                <a:cs typeface="Times New Roman" pitchFamily="18" charset="0"/>
              </a:rPr>
              <a:t>Tiến hành</a:t>
            </a:r>
          </a:p>
        </p:txBody>
      </p:sp>
      <p:sp>
        <p:nvSpPr>
          <p:cNvPr id="8" name="Rectangle 7"/>
          <p:cNvSpPr/>
          <p:nvPr/>
        </p:nvSpPr>
        <p:spPr>
          <a:xfrm>
            <a:off x="609600" y="2362200"/>
            <a:ext cx="3889206" cy="523220"/>
          </a:xfrm>
          <a:prstGeom prst="rect">
            <a:avLst/>
          </a:prstGeom>
        </p:spPr>
        <p:txBody>
          <a:bodyPr wrap="none">
            <a:spAutoFit/>
          </a:bodyPr>
          <a:lstStyle/>
          <a:p>
            <a:r>
              <a:rPr lang="vi-VN" sz="2800" dirty="0">
                <a:latin typeface="Times New Roman" pitchFamily="18" charset="0"/>
                <a:cs typeface="Times New Roman" pitchFamily="18" charset="0"/>
              </a:rPr>
              <a:t>Lắp mạch điện theo sơ đồ</a:t>
            </a:r>
          </a:p>
        </p:txBody>
      </p:sp>
      <p:pic>
        <p:nvPicPr>
          <p:cNvPr id="24578" name="Picture 2" descr="Thí nghiệm Dụng cụ: Nguồn điện 3 V"/>
          <p:cNvPicPr>
            <a:picLocks noChangeAspect="1" noChangeArrowheads="1"/>
          </p:cNvPicPr>
          <p:nvPr/>
        </p:nvPicPr>
        <p:blipFill>
          <a:blip r:embed="rId2"/>
          <a:srcRect/>
          <a:stretch>
            <a:fillRect/>
          </a:stretch>
        </p:blipFill>
        <p:spPr bwMode="auto">
          <a:xfrm>
            <a:off x="2438400" y="2743200"/>
            <a:ext cx="6172200" cy="39217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plus(in)">
                                      <p:cBhvr>
                                        <p:cTn id="18" dur="2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barn(inHorizontal)">
                                      <p:cBhvr>
                                        <p:cTn id="28" dur="5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barn(inHorizontal)">
                                      <p:cBhvr>
                                        <p:cTn id="33" dur="500"/>
                                        <p:tgtEl>
                                          <p:spTgt spid="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6" fill="hold" nodeType="clickEffect">
                                  <p:stCondLst>
                                    <p:cond delay="0"/>
                                  </p:stCondLst>
                                  <p:childTnLst>
                                    <p:set>
                                      <p:cBhvr>
                                        <p:cTn id="37" dur="1" fill="hold">
                                          <p:stCondLst>
                                            <p:cond delay="0"/>
                                          </p:stCondLst>
                                        </p:cTn>
                                        <p:tgtEl>
                                          <p:spTgt spid="24578"/>
                                        </p:tgtEl>
                                        <p:attrNameLst>
                                          <p:attrName>style.visibility</p:attrName>
                                        </p:attrNameLst>
                                      </p:cBhvr>
                                      <p:to>
                                        <p:strVal val="visible"/>
                                      </p:to>
                                    </p:set>
                                    <p:animEffect transition="in" filter="barn(inHorizontal)">
                                      <p:cBhvr>
                                        <p:cTn id="38"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495</TotalTime>
  <Words>1937</Words>
  <Application>Microsoft Office PowerPoint</Application>
  <PresentationFormat>On-screen Show (4:3)</PresentationFormat>
  <Paragraphs>184</Paragraphs>
  <Slides>25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Fira Sans Extra Condensed Medium</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2: Dòng điện có tác dụng phát sáng khi chạy qua dụng cụ nào dưới đây, khi chúng hoạt động bình thường?</vt:lpstr>
      <vt:lpstr>Câu 3:Cầu chì hoạt động dựa trên tác dụng nào của dòng điện? </vt:lpstr>
      <vt:lpstr>PowerPoint Presentation</vt:lpstr>
      <vt:lpstr>Câu 5:Nếu ta chạm vào dây điện trần (không có lớp cách điện) dòng điện sẽ truyền qua cơ thể gây co giật, bỏng thậm chí có thể gây chết người là do:</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HP</cp:lastModifiedBy>
  <cp:revision>63</cp:revision>
  <dcterms:created xsi:type="dcterms:W3CDTF">2023-04-05T09:30:37Z</dcterms:created>
  <dcterms:modified xsi:type="dcterms:W3CDTF">2024-03-15T08:15:13Z</dcterms:modified>
</cp:coreProperties>
</file>