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84" r:id="rId2"/>
    <p:sldId id="379" r:id="rId3"/>
    <p:sldId id="258" r:id="rId4"/>
    <p:sldId id="288" r:id="rId5"/>
    <p:sldId id="291" r:id="rId6"/>
    <p:sldId id="319" r:id="rId7"/>
    <p:sldId id="259" r:id="rId8"/>
    <p:sldId id="292" r:id="rId9"/>
    <p:sldId id="321" r:id="rId10"/>
    <p:sldId id="320" r:id="rId11"/>
    <p:sldId id="322" r:id="rId12"/>
    <p:sldId id="325" r:id="rId13"/>
    <p:sldId id="326" r:id="rId14"/>
    <p:sldId id="327" r:id="rId15"/>
    <p:sldId id="328" r:id="rId16"/>
    <p:sldId id="329" r:id="rId17"/>
    <p:sldId id="355" r:id="rId18"/>
    <p:sldId id="282" r:id="rId19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B2A4"/>
    <a:srgbClr val="F77A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2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79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zh-CN" dirty="0"/>
              <a:t>5</a:t>
            </a:fld>
            <a:endParaRPr lang="en-US" altLang="zh-CN" dirty="0"/>
          </a:p>
        </p:txBody>
      </p:sp>
      <p:sp>
        <p:nvSpPr>
          <p:cNvPr id="6147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6148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3742974" name="docshapegroup87"/>
          <p:cNvGrpSpPr/>
          <p:nvPr/>
        </p:nvGrpSpPr>
        <p:grpSpPr>
          <a:xfrm>
            <a:off x="1172308" y="422032"/>
            <a:ext cx="8862300" cy="4034741"/>
            <a:chOff x="1134" y="1089"/>
            <a:chExt cx="6293" cy="3019"/>
          </a:xfrm>
        </p:grpSpPr>
        <p:pic>
          <p:nvPicPr>
            <p:cNvPr id="1073742975" name="docshape8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38" y="1147"/>
              <a:ext cx="2376" cy="27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73742976" name="docshape89"/>
            <p:cNvSpPr/>
            <p:nvPr/>
          </p:nvSpPr>
          <p:spPr>
            <a:xfrm>
              <a:off x="1134" y="1089"/>
              <a:ext cx="2193" cy="3019"/>
            </a:xfrm>
            <a:custGeom>
              <a:avLst/>
              <a:gdLst/>
              <a:ahLst/>
              <a:cxnLst/>
              <a:rect l="0" t="0" r="0" b="0"/>
              <a:pathLst>
                <a:path w="2193" h="3019">
                  <a:moveTo>
                    <a:pt x="9" y="3018"/>
                  </a:moveTo>
                  <a:lnTo>
                    <a:pt x="9" y="0"/>
                  </a:lnTo>
                  <a:moveTo>
                    <a:pt x="0" y="24"/>
                  </a:moveTo>
                  <a:lnTo>
                    <a:pt x="2192" y="24"/>
                  </a:lnTo>
                </a:path>
              </a:pathLst>
            </a:custGeom>
            <a:noFill/>
            <a:ln w="1221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algn="ctr"/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3742977" name="Straight Connector 1073742976"/>
            <p:cNvSpPr/>
            <p:nvPr/>
          </p:nvSpPr>
          <p:spPr>
            <a:xfrm>
              <a:off x="1167" y="4079"/>
              <a:ext cx="6260" cy="0"/>
            </a:xfrm>
            <a:prstGeom prst="line">
              <a:avLst/>
            </a:prstGeom>
            <a:ln w="21363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pic>
        <p:nvPicPr>
          <p:cNvPr id="51" name="image4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2180" y="460409"/>
            <a:ext cx="3525178" cy="364521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1304293" y="4558373"/>
            <a:ext cx="4155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Ampe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6606540" y="4643463"/>
            <a:ext cx="30746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Vôn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pic>
        <p:nvPicPr>
          <p:cNvPr id="71688" name="图片 71687" descr="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547" y="5669670"/>
            <a:ext cx="9709785" cy="13004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" name="Text Box 103"/>
          <p:cNvSpPr txBox="1"/>
          <p:nvPr/>
        </p:nvSpPr>
        <p:spPr>
          <a:xfrm>
            <a:off x="1083220" y="5962747"/>
            <a:ext cx="90589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42265" algn="ctr"/>
            <a:r>
              <a:rPr lang="en-US" sz="2800" b="0" dirty="0" err="1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ampe</a:t>
            </a:r>
            <a:r>
              <a:rPr lang="en-US" sz="2800" b="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vôn</a:t>
            </a:r>
            <a:r>
              <a:rPr lang="en-US" sz="2800" b="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0" dirty="0" err="1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3742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23-07-12 2130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0235" y="1395037"/>
            <a:ext cx="3961765" cy="441134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94409" y="1522574"/>
            <a:ext cx="8094246" cy="48320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24.2,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Lần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lượt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thay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các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nguồn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điện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có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ghi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các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giá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trị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hiệu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điện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thế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3 V; 6V; 9V.</a:t>
            </a:r>
          </a:p>
          <a:p>
            <a:pPr algn="just"/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-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Đọc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giá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trị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hiệu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điện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thế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trên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vôn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kế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.</a:t>
            </a:r>
          </a:p>
          <a:p>
            <a:pPr algn="just"/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-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Quan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sát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và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ghi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số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chỉ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trên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ampe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kế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.</a:t>
            </a:r>
          </a:p>
          <a:p>
            <a:pPr algn="just"/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- So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sánh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số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chỉ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trên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ampe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kế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khi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lần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lượt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lắp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các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nguồn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điện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3V; 6V; 9V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vào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mạch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điện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.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Từ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đó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rút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ra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nhận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xét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về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khả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năng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sinh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ra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dòng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điện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của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từng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nguồn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điện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trên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.</a:t>
            </a:r>
            <a:endParaRPr lang="en-US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"/>
          <p:cNvSpPr txBox="1"/>
          <p:nvPr/>
        </p:nvSpPr>
        <p:spPr>
          <a:xfrm>
            <a:off x="194409" y="9527"/>
            <a:ext cx="11734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24 : CƯỜNG ĐỘ DÒNG ĐIỆN VÀ HIỆU ĐIỆN THẾ</a:t>
            </a:r>
          </a:p>
        </p:txBody>
      </p:sp>
      <p:sp>
        <p:nvSpPr>
          <p:cNvPr id="7" name="Text Box 2"/>
          <p:cNvSpPr txBox="1"/>
          <p:nvPr/>
        </p:nvSpPr>
        <p:spPr>
          <a:xfrm>
            <a:off x="335087" y="525340"/>
            <a:ext cx="5280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II/ HIỆU ĐIỆN THẾ</a:t>
            </a:r>
          </a:p>
        </p:txBody>
      </p:sp>
      <p:sp>
        <p:nvSpPr>
          <p:cNvPr id="9" name="Text Box 2"/>
          <p:cNvSpPr txBox="1"/>
          <p:nvPr/>
        </p:nvSpPr>
        <p:spPr>
          <a:xfrm>
            <a:off x="487487" y="994261"/>
            <a:ext cx="5280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4005179420"/>
              </p:ext>
            </p:extLst>
          </p:nvPr>
        </p:nvGraphicFramePr>
        <p:xfrm>
          <a:off x="133350" y="52070"/>
          <a:ext cx="12098655" cy="68319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98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31965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1: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Lần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lượt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thay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nguồn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ghi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3V; 6V; 9V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đó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vôn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ghi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ampe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bảng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</a:p>
                    <a:p>
                      <a:pPr indent="0" algn="l">
                        <a:buNone/>
                      </a:pPr>
                      <a:endParaRPr lang="en-US" sz="28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0" algn="ctr">
                        <a:buNone/>
                      </a:pPr>
                      <a:endParaRPr lang="en-US" sz="28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0" algn="ctr">
                        <a:buNone/>
                      </a:pPr>
                      <a:endParaRPr lang="en-US" sz="28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0" algn="l">
                        <a:buNone/>
                      </a:pPr>
                      <a:endParaRPr lang="en-US" sz="2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0" algn="l">
                        <a:buNone/>
                      </a:pPr>
                      <a:endParaRPr lang="en-US" sz="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2: 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sánh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ampe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lần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lượt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lắp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nguồn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indent="0" algn="l">
                        <a:buNone/>
                      </a:pPr>
                      <a:endParaRPr lang="en-US" sz="2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0" algn="l">
                        <a:buNone/>
                      </a:pPr>
                      <a:endParaRPr lang="en-US" sz="2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3: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Rút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xét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khả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dòng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từng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nguồn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indent="0" algn="l">
                        <a:buNone/>
                      </a:pPr>
                      <a:endParaRPr lang="en-US" sz="2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4: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vôn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ghi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nguồn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?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Tại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sao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?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1878580087"/>
              </p:ext>
            </p:extLst>
          </p:nvPr>
        </p:nvGraphicFramePr>
        <p:xfrm>
          <a:off x="291221" y="1409604"/>
          <a:ext cx="11865610" cy="17697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5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1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Nguồn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vôn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ghi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nguồn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 chỉ của vôn kế</a:t>
                      </a:r>
                      <a:endParaRPr lang="en-US" sz="2400" b="1">
                        <a:solidFill>
                          <a:srgbClr val="000000"/>
                        </a:solidFill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ampe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6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3V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b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6V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b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b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9V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 Box 101"/>
          <p:cNvSpPr txBox="1"/>
          <p:nvPr/>
        </p:nvSpPr>
        <p:spPr>
          <a:xfrm>
            <a:off x="326390" y="3568312"/>
            <a:ext cx="11390630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ampe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3V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ampe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6V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ampe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9V.</a:t>
            </a:r>
          </a:p>
        </p:txBody>
      </p:sp>
      <p:sp>
        <p:nvSpPr>
          <p:cNvPr id="5" name="Text Box 10"/>
          <p:cNvSpPr txBox="1"/>
          <p:nvPr/>
        </p:nvSpPr>
        <p:spPr>
          <a:xfrm>
            <a:off x="551961" y="4810713"/>
            <a:ext cx="10416634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Nguồn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điện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có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số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vôn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càng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lớn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thì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khả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năng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sinh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ra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dòng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điện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càng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lớn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.</a:t>
            </a:r>
            <a:endParaRPr lang="en-US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3"/>
          <p:cNvSpPr txBox="1"/>
          <p:nvPr/>
        </p:nvSpPr>
        <p:spPr>
          <a:xfrm>
            <a:off x="538969" y="5696440"/>
            <a:ext cx="10297160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>
              <a:buNone/>
            </a:pP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Đối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với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 pin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mới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: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số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chỉ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vôn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kế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đo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được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bằng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giá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trị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ghi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trên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 pin</a:t>
            </a:r>
            <a:endParaRPr lang="en-US" sz="2800" dirty="0">
              <a:solidFill>
                <a:schemeClr val="accent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0" algn="just">
              <a:buNone/>
            </a:pP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Đối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với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 pin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cũ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: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số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chỉ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vôn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kế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đo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được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nhỏ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hơn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giá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trị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ghi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trên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 pin</a:t>
            </a:r>
            <a:endParaRPr lang="en-US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image297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811895" y="4471526"/>
            <a:ext cx="2046605" cy="640715"/>
          </a:xfrm>
          <a:prstGeom prst="rect">
            <a:avLst/>
          </a:prstGeom>
        </p:spPr>
      </p:pic>
      <p:sp>
        <p:nvSpPr>
          <p:cNvPr id="7" name="Text Box 2"/>
          <p:cNvSpPr txBox="1"/>
          <p:nvPr/>
        </p:nvSpPr>
        <p:spPr>
          <a:xfrm>
            <a:off x="194409" y="9527"/>
            <a:ext cx="11734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24 : CƯỜNG ĐỘ DÒNG ĐIỆN VÀ HIỆU ĐIỆN THẾ</a:t>
            </a:r>
          </a:p>
        </p:txBody>
      </p:sp>
      <p:sp>
        <p:nvSpPr>
          <p:cNvPr id="8" name="Text Box 2"/>
          <p:cNvSpPr txBox="1"/>
          <p:nvPr/>
        </p:nvSpPr>
        <p:spPr>
          <a:xfrm>
            <a:off x="335087" y="525340"/>
            <a:ext cx="5280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II/ HIỆU ĐIỆN THẾ</a:t>
            </a:r>
          </a:p>
        </p:txBody>
      </p:sp>
      <p:sp>
        <p:nvSpPr>
          <p:cNvPr id="9" name="Text Box 2"/>
          <p:cNvSpPr txBox="1"/>
          <p:nvPr/>
        </p:nvSpPr>
        <p:spPr>
          <a:xfrm>
            <a:off x="487487" y="994261"/>
            <a:ext cx="5280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Text Box 2"/>
          <p:cNvSpPr txBox="1"/>
          <p:nvPr/>
        </p:nvSpPr>
        <p:spPr>
          <a:xfrm>
            <a:off x="335087" y="1527002"/>
            <a:ext cx="113879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Khả năng sinh ra dòng điện của pin (hay acquy) được đo bằng hiệu điện thế giữa hai cực của nó</a:t>
            </a:r>
            <a:r>
              <a:rPr lang="en-US" altLang="zh-CN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Kí hiệu : U</a:t>
            </a:r>
          </a:p>
          <a:p>
            <a:r>
              <a:rPr lang="zh-CN" alt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Đơn vị đo: </a:t>
            </a:r>
            <a:r>
              <a:rPr lang="en-US" altLang="zh-CN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zh-CN" alt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ôn (V)</a:t>
            </a:r>
          </a:p>
          <a:p>
            <a:r>
              <a:rPr lang="en-US" altLang="zh-CN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zh-CN" alt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Ngoài ra còn dùng: </a:t>
            </a:r>
            <a:r>
              <a:rPr lang="en-US" altLang="zh-CN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zh-CN" alt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ilivôn </a:t>
            </a:r>
            <a:r>
              <a:rPr lang="en-US" altLang="zh-CN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CN" alt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mV</a:t>
            </a:r>
            <a:r>
              <a:rPr lang="en-US" altLang="zh-CN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CN" alt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zh-CN" alt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ilôvôn </a:t>
            </a:r>
            <a:r>
              <a:rPr lang="en-US" altLang="zh-CN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CN" alt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kV</a:t>
            </a:r>
            <a:r>
              <a:rPr lang="en-US" altLang="zh-CN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CN" altLang="en-US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zh-CN" alt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1mV = 0,001V   		       1kV = 1000V</a:t>
            </a:r>
          </a:p>
          <a:p>
            <a:r>
              <a:rPr lang="zh-CN" alt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Vôn kế: Là dụng cụ để đo hiệu điện thế. Kí hiệu: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Content Placeholder 102"/>
          <p:cNvPicPr>
            <a:picLocks noGrp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1-原创素材\1_mm1102\PPT\PPT_014\materaials\pageimg_g1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" y="0"/>
            <a:ext cx="8241030" cy="439102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/>
          <p:nvPr/>
        </p:nvSpPr>
        <p:spPr>
          <a:xfrm>
            <a:off x="2127885" y="2569210"/>
            <a:ext cx="6315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động: LUYỆN TẬP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539262"/>
            <a:ext cx="12192000" cy="634433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2"/>
          <p:cNvSpPr txBox="1"/>
          <p:nvPr/>
        </p:nvSpPr>
        <p:spPr>
          <a:xfrm>
            <a:off x="9103947" y="4733920"/>
            <a:ext cx="356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</a:p>
        </p:txBody>
      </p:sp>
      <p:sp>
        <p:nvSpPr>
          <p:cNvPr id="6" name="Text Box 2"/>
          <p:cNvSpPr txBox="1"/>
          <p:nvPr/>
        </p:nvSpPr>
        <p:spPr>
          <a:xfrm>
            <a:off x="3455866" y="0"/>
            <a:ext cx="5280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679937"/>
            <a:ext cx="12192000" cy="617869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2"/>
          <p:cNvSpPr txBox="1"/>
          <p:nvPr/>
        </p:nvSpPr>
        <p:spPr>
          <a:xfrm>
            <a:off x="3455866" y="0"/>
            <a:ext cx="5280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644871" y="989330"/>
            <a:ext cx="6696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HƯỚNG DẪN VỀ NHÀ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688123" y="2194560"/>
            <a:ext cx="8979877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57200" algn="just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3000276" y="2063291"/>
            <a:ext cx="619168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3000276" y="2120481"/>
            <a:ext cx="6191685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矩形 69"/>
          <p:cNvSpPr/>
          <p:nvPr/>
        </p:nvSpPr>
        <p:spPr>
          <a:xfrm>
            <a:off x="3001010" y="2091690"/>
            <a:ext cx="6194425" cy="937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500" b="1" dirty="0">
                <a:solidFill>
                  <a:srgbClr val="2DB2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t>THANK YOU</a:t>
            </a:r>
            <a:endParaRPr lang="zh-CN" altLang="en-US" sz="5500" b="1" dirty="0">
              <a:solidFill>
                <a:srgbClr val="F77A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000276" y="2984437"/>
            <a:ext cx="619168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000276" y="3041626"/>
            <a:ext cx="6191685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3010971" y="3087370"/>
            <a:ext cx="6170295" cy="337185"/>
            <a:chOff x="2992618" y="3469364"/>
            <a:chExt cx="6358413" cy="337185"/>
          </a:xfrm>
        </p:grpSpPr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3898035" y="3469364"/>
              <a:ext cx="4395930" cy="337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9pPr>
            </a:lstStyle>
            <a:p>
              <a:pPr algn="dist"/>
              <a:endParaRPr lang="zh-CN" altLang="en-US" sz="1600" dirty="0">
                <a:solidFill>
                  <a:srgbClr val="00B050"/>
                </a:solidFill>
                <a:latin typeface="Impact MT Std" pitchFamily="34" charset="0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 bwMode="auto">
            <a:xfrm>
              <a:off x="2992618" y="3609064"/>
              <a:ext cx="1769599" cy="0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11" name="直接连接符 10"/>
            <p:cNvCxnSpPr/>
            <p:nvPr/>
          </p:nvCxnSpPr>
          <p:spPr bwMode="auto">
            <a:xfrm>
              <a:off x="7581433" y="3609064"/>
              <a:ext cx="1769598" cy="0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</p:grpSp>
    </p:spTree>
  </p:cSld>
  <p:clrMapOvr>
    <a:masterClrMapping/>
  </p:clrMapOvr>
  <p:transition advTm="4492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/>
          <p:nvPr/>
        </p:nvSpPr>
        <p:spPr>
          <a:xfrm>
            <a:off x="194409" y="1592132"/>
            <a:ext cx="1173416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24 : CƯỜNG ĐỘ DÒNG ĐIỆN VÀ HIỆU ĐIỆN THẾ</a:t>
            </a:r>
          </a:p>
        </p:txBody>
      </p:sp>
    </p:spTree>
    <p:extLst>
      <p:ext uri="{BB962C8B-B14F-4D97-AF65-F5344CB8AC3E}">
        <p14:creationId xmlns:p14="http://schemas.microsoft.com/office/powerpoint/2010/main" val="2517968154"/>
      </p:ext>
    </p:extLst>
  </p:cSld>
  <p:clrMapOvr>
    <a:masterClrMapping/>
  </p:clrMapOvr>
  <p:transition>
    <p:check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"/>
          <p:cNvSpPr txBox="1"/>
          <p:nvPr/>
        </p:nvSpPr>
        <p:spPr>
          <a:xfrm>
            <a:off x="194409" y="9527"/>
            <a:ext cx="11734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24 : CƯỜNG ĐỘ DÒNG ĐIỆN VÀ HIỆU ĐIỆN THẾ</a:t>
            </a:r>
          </a:p>
        </p:txBody>
      </p:sp>
      <p:sp>
        <p:nvSpPr>
          <p:cNvPr id="17" name="Text Box 2"/>
          <p:cNvSpPr txBox="1"/>
          <p:nvPr/>
        </p:nvSpPr>
        <p:spPr>
          <a:xfrm>
            <a:off x="335087" y="525340"/>
            <a:ext cx="5280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I/ CƯỜNG ĐỘ DÒNG ĐIỆN</a:t>
            </a:r>
          </a:p>
        </p:txBody>
      </p:sp>
      <p:sp>
        <p:nvSpPr>
          <p:cNvPr id="18" name="Text Box 2"/>
          <p:cNvSpPr txBox="1"/>
          <p:nvPr/>
        </p:nvSpPr>
        <p:spPr>
          <a:xfrm>
            <a:off x="487487" y="994261"/>
            <a:ext cx="5280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9" name="image4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487" y="1730269"/>
            <a:ext cx="6035040" cy="2272030"/>
          </a:xfrm>
          <a:prstGeom prst="rect">
            <a:avLst/>
          </a:prstGeom>
        </p:spPr>
      </p:pic>
      <p:sp>
        <p:nvSpPr>
          <p:cNvPr id="22" name="Text Box 6"/>
          <p:cNvSpPr txBox="1"/>
          <p:nvPr/>
        </p:nvSpPr>
        <p:spPr>
          <a:xfrm>
            <a:off x="6787662" y="1926883"/>
            <a:ext cx="50174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2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2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  <p:bldP spid="22" grpId="1"/>
      <p:bldP spid="22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 2023-07-12 1636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699" y="1500549"/>
            <a:ext cx="4697730" cy="534860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246184" y="1641227"/>
            <a:ext cx="72405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24.1</a:t>
            </a:r>
          </a:p>
          <a:p>
            <a:pPr algn="just"/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Đóng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công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tắc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và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dịch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chuyển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con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chạy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trên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biến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trở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đến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ba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vị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trí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khác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nhau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quan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sát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độ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sáng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của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bóng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đèn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và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đọc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số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chỉ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trên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ampe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kế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ở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từng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vị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trí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của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con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chạy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. </a:t>
            </a:r>
          </a:p>
          <a:p>
            <a:pPr algn="just"/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-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Rút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ra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nhận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xét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về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mối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quan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hệ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giữa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độ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sáng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của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bóng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đèn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số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chỉ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trên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ampe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kế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và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mức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độ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mạnh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yếu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của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dòng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điện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.</a:t>
            </a:r>
            <a:endParaRPr lang="en-US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"/>
          <p:cNvSpPr txBox="1"/>
          <p:nvPr/>
        </p:nvSpPr>
        <p:spPr>
          <a:xfrm>
            <a:off x="194409" y="9527"/>
            <a:ext cx="11734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24 : CƯỜNG ĐỘ DÒNG ĐIỆN VÀ HIỆU ĐIỆN THẾ</a:t>
            </a:r>
          </a:p>
        </p:txBody>
      </p:sp>
      <p:sp>
        <p:nvSpPr>
          <p:cNvPr id="7" name="Text Box 2"/>
          <p:cNvSpPr txBox="1"/>
          <p:nvPr/>
        </p:nvSpPr>
        <p:spPr>
          <a:xfrm>
            <a:off x="335087" y="525340"/>
            <a:ext cx="5280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I/ CƯỜNG ĐỘ DÒNG ĐIỆN</a:t>
            </a:r>
          </a:p>
        </p:txBody>
      </p:sp>
      <p:sp>
        <p:nvSpPr>
          <p:cNvPr id="9" name="Text Box 2"/>
          <p:cNvSpPr txBox="1"/>
          <p:nvPr/>
        </p:nvSpPr>
        <p:spPr>
          <a:xfrm>
            <a:off x="487487" y="994261"/>
            <a:ext cx="5280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/>
          <p:nvPr/>
        </p:nvSpPr>
        <p:spPr>
          <a:xfrm>
            <a:off x="281353" y="1456877"/>
            <a:ext cx="11687908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 algn="just"/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ampe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335087" y="4233784"/>
            <a:ext cx="11634174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 algn="just"/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ampe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281353" y="2878495"/>
            <a:ext cx="11605847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 algn="just"/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ampe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ampe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335087" y="5239873"/>
            <a:ext cx="11458328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ampe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lớn→dòng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3" name="Text Box 2"/>
          <p:cNvSpPr txBox="1"/>
          <p:nvPr/>
        </p:nvSpPr>
        <p:spPr>
          <a:xfrm>
            <a:off x="194409" y="9527"/>
            <a:ext cx="11734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24 : CƯỜNG ĐỘ DÒNG ĐIỆN VÀ HIỆU ĐIỆN THẾ</a:t>
            </a:r>
          </a:p>
        </p:txBody>
      </p:sp>
      <p:sp>
        <p:nvSpPr>
          <p:cNvPr id="14" name="Text Box 2"/>
          <p:cNvSpPr txBox="1"/>
          <p:nvPr/>
        </p:nvSpPr>
        <p:spPr>
          <a:xfrm>
            <a:off x="335087" y="525340"/>
            <a:ext cx="5280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I/ CƯỜNG ĐỘ DÒNG ĐIỆN</a:t>
            </a:r>
          </a:p>
        </p:txBody>
      </p:sp>
      <p:sp>
        <p:nvSpPr>
          <p:cNvPr id="15" name="Text Box 2"/>
          <p:cNvSpPr txBox="1"/>
          <p:nvPr/>
        </p:nvSpPr>
        <p:spPr>
          <a:xfrm>
            <a:off x="487487" y="994261"/>
            <a:ext cx="5280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Grp="1" noChangeAspect="1"/>
          </p:cNvPicPr>
          <p:nvPr>
            <p:ph sz="half" idx="2"/>
          </p:nvPr>
        </p:nvPicPr>
        <p:blipFill>
          <a:blip r:embed="rId2">
            <a:lum bright="-6000" contrast="12000"/>
          </a:blip>
          <a:stretch>
            <a:fillRect/>
          </a:stretch>
        </p:blipFill>
        <p:spPr>
          <a:xfrm>
            <a:off x="10750061" y="3878534"/>
            <a:ext cx="1441939" cy="70197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2"/>
          <p:cNvSpPr txBox="1"/>
          <p:nvPr/>
        </p:nvSpPr>
        <p:spPr>
          <a:xfrm>
            <a:off x="194409" y="9527"/>
            <a:ext cx="11734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24 : CƯỜNG ĐỘ DÒNG ĐIỆN VÀ HIỆU ĐIỆN THẾ</a:t>
            </a:r>
          </a:p>
        </p:txBody>
      </p:sp>
      <p:sp>
        <p:nvSpPr>
          <p:cNvPr id="8" name="Text Box 2"/>
          <p:cNvSpPr txBox="1"/>
          <p:nvPr/>
        </p:nvSpPr>
        <p:spPr>
          <a:xfrm>
            <a:off x="335087" y="525340"/>
            <a:ext cx="5280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I/ CƯỜNG ĐỘ DÒNG ĐIỆN</a:t>
            </a:r>
          </a:p>
        </p:txBody>
      </p:sp>
      <p:sp>
        <p:nvSpPr>
          <p:cNvPr id="9" name="Text Box 2"/>
          <p:cNvSpPr txBox="1"/>
          <p:nvPr/>
        </p:nvSpPr>
        <p:spPr>
          <a:xfrm>
            <a:off x="487487" y="994261"/>
            <a:ext cx="5280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Text Box 2"/>
          <p:cNvSpPr txBox="1"/>
          <p:nvPr/>
        </p:nvSpPr>
        <p:spPr>
          <a:xfrm>
            <a:off x="440596" y="1474905"/>
            <a:ext cx="114879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Số chỉ của ampe kế  là giá trị của cường độ dòng điện, cho biết mức độ mạnh, yếu của dòng điện</a:t>
            </a:r>
            <a:r>
              <a:rPr lang="en-US" altLang="zh-CN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zh-CN" alt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Dòng điện càng mạnh thì cường độ dòng điện càng lớn.</a:t>
            </a:r>
          </a:p>
          <a:p>
            <a:pPr algn="just"/>
            <a:r>
              <a:rPr lang="zh-CN" alt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Kí hiệu: I</a:t>
            </a:r>
          </a:p>
          <a:p>
            <a:pPr algn="just"/>
            <a:r>
              <a:rPr lang="zh-CN" alt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Đơn vị: ampe </a:t>
            </a:r>
            <a:r>
              <a:rPr lang="en-US" altLang="zh-CN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(A)</a:t>
            </a:r>
            <a:r>
              <a:rPr lang="zh-CN" alt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miliampe </a:t>
            </a:r>
            <a:r>
              <a:rPr lang="en-US" altLang="zh-CN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(mA)</a:t>
            </a:r>
            <a:r>
              <a:rPr lang="zh-CN" alt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1 A = 1000 mA</a:t>
            </a:r>
          </a:p>
          <a:p>
            <a:pPr algn="just"/>
            <a:r>
              <a:rPr lang="zh-CN" alt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Ampe kế là dụng cụ dùng để đo cường độ dòng điện. Kí hiệu: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597877" y="2065994"/>
            <a:ext cx="5357446" cy="206210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12750" algn="just"/>
            <a:r>
              <a:rPr lang="en-US" sz="32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ampe</a:t>
            </a:r>
            <a:r>
              <a:rPr lang="en-US" sz="32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32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ampe</a:t>
            </a:r>
            <a:r>
              <a:rPr lang="en-US" sz="32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2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5" name="Picture 2"/>
          <p:cNvPicPr>
            <a:picLocks noChangeAspect="1"/>
          </p:cNvPicPr>
          <p:nvPr/>
        </p:nvPicPr>
        <p:blipFill>
          <a:blip r:embed="rId2">
            <a:lum contrast="60000"/>
          </a:blip>
          <a:stretch>
            <a:fillRect/>
          </a:stretch>
        </p:blipFill>
        <p:spPr>
          <a:xfrm>
            <a:off x="6711315" y="1198046"/>
            <a:ext cx="4584700" cy="44170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2"/>
          <p:cNvSpPr txBox="1"/>
          <p:nvPr/>
        </p:nvSpPr>
        <p:spPr>
          <a:xfrm>
            <a:off x="194409" y="9527"/>
            <a:ext cx="11734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24 : CƯỜNG ĐỘ DÒNG ĐIỆN VÀ HIỆU ĐIỆN THẾ</a:t>
            </a:r>
          </a:p>
        </p:txBody>
      </p:sp>
      <p:sp>
        <p:nvSpPr>
          <p:cNvPr id="10" name="Text Box 2"/>
          <p:cNvSpPr txBox="1"/>
          <p:nvPr/>
        </p:nvSpPr>
        <p:spPr>
          <a:xfrm>
            <a:off x="335087" y="525340"/>
            <a:ext cx="5280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I/ CƯỜNG ĐỘ DÒNG ĐIỆN</a:t>
            </a:r>
          </a:p>
        </p:txBody>
      </p:sp>
      <p:sp>
        <p:nvSpPr>
          <p:cNvPr id="11" name="Text Box 2"/>
          <p:cNvSpPr txBox="1"/>
          <p:nvPr/>
        </p:nvSpPr>
        <p:spPr>
          <a:xfrm>
            <a:off x="487487" y="994261"/>
            <a:ext cx="5280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ransition advTm="4399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5621944" y="914400"/>
            <a:ext cx="6558030" cy="5943596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194409" y="1639562"/>
            <a:ext cx="5409221" cy="39703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12750" algn="just"/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ampe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ampe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412750" algn="just"/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Chốt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(+)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ampe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412750" algn="just"/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chốt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ampe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ampe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 Box 2"/>
          <p:cNvSpPr txBox="1"/>
          <p:nvPr/>
        </p:nvSpPr>
        <p:spPr>
          <a:xfrm>
            <a:off x="194409" y="9527"/>
            <a:ext cx="11734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24 : CƯỜNG ĐỘ DÒNG ĐIỆN VÀ HIỆU ĐIỆN THẾ</a:t>
            </a:r>
          </a:p>
        </p:txBody>
      </p:sp>
      <p:sp>
        <p:nvSpPr>
          <p:cNvPr id="7" name="Text Box 2"/>
          <p:cNvSpPr txBox="1"/>
          <p:nvPr/>
        </p:nvSpPr>
        <p:spPr>
          <a:xfrm>
            <a:off x="335087" y="525340"/>
            <a:ext cx="5280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I/ CƯỜNG ĐỘ DÒNG ĐIỆN</a:t>
            </a:r>
          </a:p>
        </p:txBody>
      </p:sp>
      <p:sp>
        <p:nvSpPr>
          <p:cNvPr id="8" name="Text Box 2"/>
          <p:cNvSpPr txBox="1"/>
          <p:nvPr/>
        </p:nvSpPr>
        <p:spPr>
          <a:xfrm>
            <a:off x="487487" y="994261"/>
            <a:ext cx="5280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Content Placeholder 9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221" y="701120"/>
            <a:ext cx="5941695" cy="45122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Content Placeholder 100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78774" y="744776"/>
            <a:ext cx="5134703" cy="446857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" name="圆角矩形 44"/>
          <p:cNvSpPr/>
          <p:nvPr/>
        </p:nvSpPr>
        <p:spPr>
          <a:xfrm>
            <a:off x="3512820" y="5380892"/>
            <a:ext cx="5110480" cy="1244698"/>
          </a:xfrm>
          <a:prstGeom prst="roundRect">
            <a:avLst>
              <a:gd name="adj" fmla="val 9725"/>
            </a:avLst>
          </a:prstGeom>
          <a:solidFill>
            <a:srgbClr val="2DB2A4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Hiệu điện thế</a:t>
            </a:r>
            <a:r>
              <a:rPr lang="en-US" altLang="zh-CN" sz="2400" dirty="0">
                <a:solidFill>
                  <a:schemeClr val="bg1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95880" y="3580765"/>
            <a:ext cx="1592580" cy="1800127"/>
          </a:xfrm>
          <a:prstGeom prst="straightConnector1">
            <a:avLst/>
          </a:prstGeom>
          <a:ln w="76200"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7846988" y="3434862"/>
            <a:ext cx="2270028" cy="1946030"/>
          </a:xfrm>
          <a:prstGeom prst="straightConnector1">
            <a:avLst/>
          </a:prstGeom>
          <a:ln w="76200"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Text Box 2"/>
          <p:cNvSpPr txBox="1"/>
          <p:nvPr/>
        </p:nvSpPr>
        <p:spPr>
          <a:xfrm>
            <a:off x="194409" y="9527"/>
            <a:ext cx="11734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24 : CƯỜNG ĐỘ DÒNG ĐIỆN VÀ HIỆU ĐIỆN THẾ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1" animBg="1"/>
      <p:bldP spid="45" grpId="2" animBg="1"/>
    </p:bldLst>
  </p:timing>
</p:sld>
</file>

<file path=ppt/theme/theme1.xml><?xml version="1.0" encoding="utf-8"?>
<a:theme xmlns:a="http://schemas.openxmlformats.org/drawingml/2006/main" name="Office 主题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1354</Words>
  <Application>Microsoft Office PowerPoint</Application>
  <PresentationFormat>Widescreen</PresentationFormat>
  <Paragraphs>103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Microsoft YaHei</vt:lpstr>
      <vt:lpstr>Arial</vt:lpstr>
      <vt:lpstr>Calibri</vt:lpstr>
      <vt:lpstr>Calibri Light</vt:lpstr>
      <vt:lpstr>Impact MT Std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HP</cp:lastModifiedBy>
  <cp:revision>35</cp:revision>
  <dcterms:created xsi:type="dcterms:W3CDTF">2017-05-28T12:28:00Z</dcterms:created>
  <dcterms:modified xsi:type="dcterms:W3CDTF">2024-03-15T08:04:16Z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1033-11.2.0.11537</vt:lpwstr>
  </property>
  <property fmtid="{D5CDD505-2E9C-101B-9397-08002B2CF9AE}" pid="3" name="ICV">
    <vt:lpwstr>E72FB7A83CC749CA867AA306F0596FA8</vt:lpwstr>
  </property>
</Properties>
</file>