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63" r:id="rId5"/>
    <p:sldId id="264" r:id="rId6"/>
    <p:sldId id="278" r:id="rId7"/>
    <p:sldId id="280" r:id="rId8"/>
    <p:sldId id="291" r:id="rId9"/>
    <p:sldId id="281" r:id="rId10"/>
    <p:sldId id="282" r:id="rId11"/>
    <p:sldId id="283" r:id="rId12"/>
    <p:sldId id="292" r:id="rId13"/>
    <p:sldId id="293" r:id="rId14"/>
    <p:sldId id="294" r:id="rId15"/>
    <p:sldId id="286" r:id="rId16"/>
    <p:sldId id="287" r:id="rId17"/>
    <p:sldId id="266" r:id="rId18"/>
    <p:sldId id="284" r:id="rId19"/>
    <p:sldId id="285" r:id="rId20"/>
    <p:sldId id="288" r:id="rId21"/>
    <p:sldId id="295" r:id="rId22"/>
    <p:sldId id="296" r:id="rId23"/>
    <p:sldId id="289" r:id="rId24"/>
    <p:sldId id="290"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11"/>
    <a:srgbClr val="FDC405"/>
    <a:srgbClr val="2828F3"/>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4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F673A-195C-472C-8168-4E1B3E629D21}"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F673A-195C-472C-8168-4E1B3E629D21}"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F673A-195C-472C-8168-4E1B3E629D21}" type="datetimeFigureOut">
              <a:rPr lang="en-US" smtClean="0"/>
              <a:pPr/>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F673A-195C-472C-8168-4E1B3E629D21}" type="datetimeFigureOut">
              <a:rPr lang="en-US" smtClean="0"/>
              <a:pPr/>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8.tmp"/><Relationship Id="rId3" Type="http://schemas.openxmlformats.org/officeDocument/2006/relationships/image" Target="../media/image15.png"/><Relationship Id="rId7" Type="http://schemas.openxmlformats.org/officeDocument/2006/relationships/image" Target="../media/image27.tmp"/><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26.tmp"/><Relationship Id="rId5" Type="http://schemas.openxmlformats.org/officeDocument/2006/relationships/image" Target="../media/image25.tmp"/><Relationship Id="rId4" Type="http://schemas.openxmlformats.org/officeDocument/2006/relationships/image" Target="../media/image24.tmp"/></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53495"/>
            <a:ext cx="7772400" cy="1470025"/>
          </a:xfrm>
        </p:spPr>
        <p:txBody>
          <a:bodyPr>
            <a:normAutofit/>
          </a:bodyPr>
          <a:lstStyle/>
          <a:p>
            <a:r>
              <a:rPr lang="en-US" b="1" dirty="0" err="1">
                <a:solidFill>
                  <a:srgbClr val="D2586A"/>
                </a:solidFill>
              </a:rPr>
              <a:t>Bài</a:t>
            </a:r>
            <a:r>
              <a:rPr lang="en-US" b="1" dirty="0">
                <a:solidFill>
                  <a:srgbClr val="D2586A"/>
                </a:solidFill>
              </a:rPr>
              <a:t> 2: XÂY DỰNG NHÀ Ở</a:t>
            </a:r>
          </a:p>
        </p:txBody>
      </p:sp>
      <p:sp>
        <p:nvSpPr>
          <p:cNvPr id="3" name="Subtitle 2"/>
          <p:cNvSpPr>
            <a:spLocks noGrp="1"/>
          </p:cNvSpPr>
          <p:nvPr>
            <p:ph type="subTitle" idx="1"/>
          </p:nvPr>
        </p:nvSpPr>
        <p:spPr>
          <a:xfrm>
            <a:off x="1219200" y="2226106"/>
            <a:ext cx="6400800" cy="1752600"/>
          </a:xfrm>
        </p:spPr>
        <p:txBody>
          <a:bodyPr/>
          <a:lstStyle/>
          <a:p>
            <a:endParaRPr lang="en-US" b="1" dirty="0">
              <a:solidFill>
                <a:srgbClr val="FF0000"/>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F7D9BBCA-5D5B-8240-8A0C-B651DB912F4F}"/>
              </a:ext>
            </a:extLst>
          </p:cNvPr>
          <p:cNvGrpSpPr/>
          <p:nvPr/>
        </p:nvGrpSpPr>
        <p:grpSpPr>
          <a:xfrm>
            <a:off x="762000" y="3657600"/>
            <a:ext cx="2709863" cy="2814637"/>
            <a:chOff x="4038600" y="407988"/>
            <a:chExt cx="4233863" cy="5938837"/>
          </a:xfrm>
        </p:grpSpPr>
        <p:sp>
          <p:nvSpPr>
            <p:cNvPr id="5" name="Google Shape;764;p30"/>
            <p:cNvSpPr>
              <a:spLocks/>
            </p:cNvSpPr>
            <p:nvPr/>
          </p:nvSpPr>
          <p:spPr bwMode="auto">
            <a:xfrm>
              <a:off x="6224588" y="1001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FFC5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65;p30"/>
            <p:cNvSpPr>
              <a:spLocks/>
            </p:cNvSpPr>
            <p:nvPr/>
          </p:nvSpPr>
          <p:spPr bwMode="auto">
            <a:xfrm>
              <a:off x="6637338" y="1265238"/>
              <a:ext cx="849312"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32"/>
                  </a:lnTo>
                  <a:lnTo>
                    <a:pt x="276" y="0"/>
                  </a:lnTo>
                  <a:lnTo>
                    <a:pt x="535" y="167"/>
                  </a:lnTo>
                  <a:lnTo>
                    <a:pt x="262" y="598"/>
                  </a:ln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66;p30"/>
            <p:cNvSpPr>
              <a:spLocks/>
            </p:cNvSpPr>
            <p:nvPr/>
          </p:nvSpPr>
          <p:spPr bwMode="auto">
            <a:xfrm>
              <a:off x="7046913" y="15303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9"/>
                  </a:lnTo>
                  <a:lnTo>
                    <a:pt x="260" y="598"/>
                  </a:lnTo>
                  <a:close/>
                </a:path>
              </a:pathLst>
            </a:custGeom>
            <a:solidFill>
              <a:srgbClr val="FAA21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67;p30"/>
            <p:cNvSpPr>
              <a:spLocks/>
            </p:cNvSpPr>
            <p:nvPr/>
          </p:nvSpPr>
          <p:spPr bwMode="auto">
            <a:xfrm>
              <a:off x="6748463" y="407988"/>
              <a:ext cx="723900" cy="720725"/>
            </a:xfrm>
            <a:custGeom>
              <a:avLst/>
              <a:gdLst>
                <a:gd name="T0" fmla="*/ 2147483646 w 200"/>
                <a:gd name="T1" fmla="*/ 2147483646 h 199"/>
                <a:gd name="T2" fmla="*/ 0 w 200"/>
                <a:gd name="T3" fmla="*/ 2147483646 h 199"/>
                <a:gd name="T4" fmla="*/ 2147483646 w 200"/>
                <a:gd name="T5" fmla="*/ 2147483646 h 199"/>
                <a:gd name="T6" fmla="*/ 2147483646 w 200"/>
                <a:gd name="T7" fmla="*/ 2147483646 h 199"/>
                <a:gd name="T8" fmla="*/ 2147483646 w 200"/>
                <a:gd name="T9" fmla="*/ 2147483646 h 199"/>
                <a:gd name="T10" fmla="*/ 2147483646 w 200"/>
                <a:gd name="T11" fmla="*/ 2147483646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99" extrusionOk="0">
                  <a:moveTo>
                    <a:pt x="115" y="199"/>
                  </a:moveTo>
                  <a:cubicBezTo>
                    <a:pt x="0" y="126"/>
                    <a:pt x="0" y="126"/>
                    <a:pt x="0" y="126"/>
                  </a:cubicBezTo>
                  <a:cubicBezTo>
                    <a:pt x="69" y="19"/>
                    <a:pt x="69" y="19"/>
                    <a:pt x="69" y="19"/>
                  </a:cubicBezTo>
                  <a:cubicBezTo>
                    <a:pt x="78" y="5"/>
                    <a:pt x="98" y="0"/>
                    <a:pt x="113" y="10"/>
                  </a:cubicBezTo>
                  <a:cubicBezTo>
                    <a:pt x="200" y="66"/>
                    <a:pt x="200" y="66"/>
                    <a:pt x="200" y="66"/>
                  </a:cubicBezTo>
                  <a:lnTo>
                    <a:pt x="115" y="199"/>
                  </a:lnTo>
                  <a:close/>
                </a:path>
              </a:pathLst>
            </a:custGeom>
            <a:solidFill>
              <a:srgbClr val="6566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68;p30"/>
            <p:cNvSpPr>
              <a:spLocks/>
            </p:cNvSpPr>
            <p:nvPr/>
          </p:nvSpPr>
          <p:spPr bwMode="auto">
            <a:xfrm>
              <a:off x="7165975" y="646113"/>
              <a:ext cx="719138" cy="746125"/>
            </a:xfrm>
            <a:custGeom>
              <a:avLst/>
              <a:gdLst>
                <a:gd name="T0" fmla="*/ 2147483646 w 453"/>
                <a:gd name="T1" fmla="*/ 2147483646 h 470"/>
                <a:gd name="T2" fmla="*/ 0 w 453"/>
                <a:gd name="T3" fmla="*/ 2147483646 h 470"/>
                <a:gd name="T4" fmla="*/ 2147483646 w 453"/>
                <a:gd name="T5" fmla="*/ 0 h 470"/>
                <a:gd name="T6" fmla="*/ 2147483646 w 453"/>
                <a:gd name="T7" fmla="*/ 2147483646 h 470"/>
                <a:gd name="T8" fmla="*/ 2147483646 w 453"/>
                <a:gd name="T9" fmla="*/ 2147483646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0" extrusionOk="0">
                  <a:moveTo>
                    <a:pt x="259" y="470"/>
                  </a:moveTo>
                  <a:lnTo>
                    <a:pt x="0" y="304"/>
                  </a:lnTo>
                  <a:lnTo>
                    <a:pt x="193" y="0"/>
                  </a:lnTo>
                  <a:lnTo>
                    <a:pt x="453" y="167"/>
                  </a:lnTo>
                  <a:lnTo>
                    <a:pt x="259" y="470"/>
                  </a:lnTo>
                  <a:close/>
                </a:path>
              </a:pathLst>
            </a:custGeom>
            <a:solidFill>
              <a:srgbClr val="46464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69;p30"/>
            <p:cNvSpPr>
              <a:spLocks/>
            </p:cNvSpPr>
            <p:nvPr/>
          </p:nvSpPr>
          <p:spPr bwMode="auto">
            <a:xfrm>
              <a:off x="7577138" y="911225"/>
              <a:ext cx="695325" cy="746125"/>
            </a:xfrm>
            <a:custGeom>
              <a:avLst/>
              <a:gdLst>
                <a:gd name="T0" fmla="*/ 2147483646 w 192"/>
                <a:gd name="T1" fmla="*/ 2147483646 h 206"/>
                <a:gd name="T2" fmla="*/ 0 w 192"/>
                <a:gd name="T3" fmla="*/ 2147483646 h 206"/>
                <a:gd name="T4" fmla="*/ 2147483646 w 192"/>
                <a:gd name="T5" fmla="*/ 0 h 206"/>
                <a:gd name="T6" fmla="*/ 2147483646 w 192"/>
                <a:gd name="T7" fmla="*/ 2147483646 h 206"/>
                <a:gd name="T8" fmla="*/ 2147483646 w 192"/>
                <a:gd name="T9" fmla="*/ 2147483646 h 206"/>
                <a:gd name="T10" fmla="*/ 2147483646 w 192"/>
                <a:gd name="T11" fmla="*/ 2147483646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206" extrusionOk="0">
                  <a:moveTo>
                    <a:pt x="114" y="206"/>
                  </a:moveTo>
                  <a:cubicBezTo>
                    <a:pt x="0" y="133"/>
                    <a:pt x="0" y="133"/>
                    <a:pt x="0" y="133"/>
                  </a:cubicBezTo>
                  <a:cubicBezTo>
                    <a:pt x="85" y="0"/>
                    <a:pt x="85" y="0"/>
                    <a:pt x="85" y="0"/>
                  </a:cubicBezTo>
                  <a:cubicBezTo>
                    <a:pt x="173" y="56"/>
                    <a:pt x="173" y="56"/>
                    <a:pt x="173" y="56"/>
                  </a:cubicBezTo>
                  <a:cubicBezTo>
                    <a:pt x="187" y="65"/>
                    <a:pt x="192" y="85"/>
                    <a:pt x="182" y="100"/>
                  </a:cubicBezTo>
                  <a:lnTo>
                    <a:pt x="114" y="206"/>
                  </a:lnTo>
                  <a:close/>
                </a:path>
              </a:pathLst>
            </a:custGeom>
            <a:solidFill>
              <a:srgbClr val="2F2F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70;p30"/>
            <p:cNvSpPr>
              <a:spLocks/>
            </p:cNvSpPr>
            <p:nvPr/>
          </p:nvSpPr>
          <p:spPr bwMode="auto">
            <a:xfrm>
              <a:off x="5786438" y="168592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2" y="598"/>
                  </a:moveTo>
                  <a:lnTo>
                    <a:pt x="0" y="431"/>
                  </a:lnTo>
                  <a:lnTo>
                    <a:pt x="276" y="0"/>
                  </a:lnTo>
                  <a:lnTo>
                    <a:pt x="536" y="167"/>
                  </a:lnTo>
                  <a:lnTo>
                    <a:pt x="262" y="598"/>
                  </a:lnTo>
                  <a:close/>
                </a:path>
              </a:pathLst>
            </a:custGeom>
            <a:solidFill>
              <a:srgbClr val="F06E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71;p30"/>
            <p:cNvSpPr>
              <a:spLocks/>
            </p:cNvSpPr>
            <p:nvPr/>
          </p:nvSpPr>
          <p:spPr bwMode="auto">
            <a:xfrm>
              <a:off x="6202363" y="195103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0" y="597"/>
                  </a:moveTo>
                  <a:lnTo>
                    <a:pt x="0" y="431"/>
                  </a:lnTo>
                  <a:lnTo>
                    <a:pt x="274" y="0"/>
                  </a:lnTo>
                  <a:lnTo>
                    <a:pt x="536" y="166"/>
                  </a:lnTo>
                  <a:lnTo>
                    <a:pt x="260" y="597"/>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72;p30"/>
            <p:cNvSpPr>
              <a:spLocks/>
            </p:cNvSpPr>
            <p:nvPr/>
          </p:nvSpPr>
          <p:spPr bwMode="auto">
            <a:xfrm>
              <a:off x="6615113" y="22145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CC233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73;p30"/>
            <p:cNvSpPr>
              <a:spLocks/>
            </p:cNvSpPr>
            <p:nvPr/>
          </p:nvSpPr>
          <p:spPr bwMode="auto">
            <a:xfrm>
              <a:off x="5351463" y="2370138"/>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7"/>
                  </a:lnTo>
                  <a:lnTo>
                    <a:pt x="260" y="598"/>
                  </a:lnTo>
                  <a:close/>
                </a:path>
              </a:pathLst>
            </a:custGeom>
            <a:solidFill>
              <a:srgbClr val="A632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74;p30"/>
            <p:cNvSpPr>
              <a:spLocks/>
            </p:cNvSpPr>
            <p:nvPr/>
          </p:nvSpPr>
          <p:spPr bwMode="auto">
            <a:xfrm>
              <a:off x="5764213" y="26352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75;p30"/>
            <p:cNvSpPr>
              <a:spLocks/>
            </p:cNvSpPr>
            <p:nvPr/>
          </p:nvSpPr>
          <p:spPr bwMode="auto">
            <a:xfrm>
              <a:off x="6176963" y="289877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2"/>
                  </a:lnTo>
                  <a:lnTo>
                    <a:pt x="276" y="0"/>
                  </a:lnTo>
                  <a:lnTo>
                    <a:pt x="536" y="167"/>
                  </a:lnTo>
                  <a:lnTo>
                    <a:pt x="260" y="598"/>
                  </a:lnTo>
                  <a:close/>
                </a:path>
              </a:pathLst>
            </a:custGeom>
            <a:solidFill>
              <a:srgbClr val="7801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76;p30"/>
            <p:cNvSpPr>
              <a:spLocks/>
            </p:cNvSpPr>
            <p:nvPr/>
          </p:nvSpPr>
          <p:spPr bwMode="auto">
            <a:xfrm>
              <a:off x="4914900" y="3054350"/>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59" y="598"/>
                  </a:moveTo>
                  <a:lnTo>
                    <a:pt x="0" y="432"/>
                  </a:lnTo>
                  <a:lnTo>
                    <a:pt x="275" y="0"/>
                  </a:lnTo>
                  <a:lnTo>
                    <a:pt x="535" y="167"/>
                  </a:lnTo>
                  <a:lnTo>
                    <a:pt x="259" y="598"/>
                  </a:lnTo>
                  <a:close/>
                </a:path>
              </a:pathLst>
            </a:custGeom>
            <a:solidFill>
              <a:srgbClr val="91E5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77;p30"/>
            <p:cNvSpPr>
              <a:spLocks/>
            </p:cNvSpPr>
            <p:nvPr/>
          </p:nvSpPr>
          <p:spPr bwMode="auto">
            <a:xfrm>
              <a:off x="5326063" y="33194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78;p30"/>
            <p:cNvSpPr>
              <a:spLocks/>
            </p:cNvSpPr>
            <p:nvPr/>
          </p:nvSpPr>
          <p:spPr bwMode="auto">
            <a:xfrm>
              <a:off x="5732463" y="3584575"/>
              <a:ext cx="850900" cy="947738"/>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3" y="597"/>
                  </a:moveTo>
                  <a:lnTo>
                    <a:pt x="0" y="431"/>
                  </a:lnTo>
                  <a:lnTo>
                    <a:pt x="276" y="0"/>
                  </a:lnTo>
                  <a:lnTo>
                    <a:pt x="536" y="166"/>
                  </a:lnTo>
                  <a:lnTo>
                    <a:pt x="263" y="597"/>
                  </a:lnTo>
                  <a:close/>
                </a:path>
              </a:pathLst>
            </a:custGeom>
            <a:solidFill>
              <a:srgbClr val="2CC6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79;p30"/>
            <p:cNvSpPr>
              <a:spLocks/>
            </p:cNvSpPr>
            <p:nvPr/>
          </p:nvSpPr>
          <p:spPr bwMode="auto">
            <a:xfrm>
              <a:off x="4476750" y="3740150"/>
              <a:ext cx="849313" cy="944563"/>
            </a:xfrm>
            <a:custGeom>
              <a:avLst/>
              <a:gdLst>
                <a:gd name="T0" fmla="*/ 2147483646 w 535"/>
                <a:gd name="T1" fmla="*/ 2147483646 h 595"/>
                <a:gd name="T2" fmla="*/ 0 w 535"/>
                <a:gd name="T3" fmla="*/ 2147483646 h 595"/>
                <a:gd name="T4" fmla="*/ 2147483646 w 535"/>
                <a:gd name="T5" fmla="*/ 0 h 595"/>
                <a:gd name="T6" fmla="*/ 2147483646 w 535"/>
                <a:gd name="T7" fmla="*/ 2147483646 h 595"/>
                <a:gd name="T8" fmla="*/ 2147483646 w 535"/>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5" extrusionOk="0">
                  <a:moveTo>
                    <a:pt x="260" y="595"/>
                  </a:moveTo>
                  <a:lnTo>
                    <a:pt x="0" y="429"/>
                  </a:lnTo>
                  <a:lnTo>
                    <a:pt x="276" y="0"/>
                  </a:lnTo>
                  <a:lnTo>
                    <a:pt x="535" y="166"/>
                  </a:lnTo>
                  <a:lnTo>
                    <a:pt x="260" y="595"/>
                  </a:lnTo>
                  <a:close/>
                </a:path>
              </a:pathLst>
            </a:custGeom>
            <a:solidFill>
              <a:srgbClr val="68CB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0;p30"/>
            <p:cNvSpPr>
              <a:spLocks/>
            </p:cNvSpPr>
            <p:nvPr/>
          </p:nvSpPr>
          <p:spPr bwMode="auto">
            <a:xfrm>
              <a:off x="4889500" y="4003675"/>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29"/>
                  </a:lnTo>
                  <a:lnTo>
                    <a:pt x="275" y="0"/>
                  </a:lnTo>
                  <a:lnTo>
                    <a:pt x="535" y="167"/>
                  </a:lnTo>
                  <a:lnTo>
                    <a:pt x="262" y="598"/>
                  </a:ln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1;p30"/>
            <p:cNvSpPr>
              <a:spLocks/>
            </p:cNvSpPr>
            <p:nvPr/>
          </p:nvSpPr>
          <p:spPr bwMode="auto">
            <a:xfrm>
              <a:off x="5166519" y="4230092"/>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6"/>
                  </a:lnTo>
                  <a:lnTo>
                    <a:pt x="260" y="598"/>
                  </a:lnTo>
                  <a:close/>
                </a:path>
              </a:pathLst>
            </a:custGeom>
            <a:solidFill>
              <a:srgbClr val="0A98C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2;p30"/>
            <p:cNvSpPr>
              <a:spLocks/>
            </p:cNvSpPr>
            <p:nvPr/>
          </p:nvSpPr>
          <p:spPr bwMode="auto">
            <a:xfrm>
              <a:off x="4038600" y="442118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2" y="597"/>
                  </a:moveTo>
                  <a:lnTo>
                    <a:pt x="0" y="431"/>
                  </a:lnTo>
                  <a:lnTo>
                    <a:pt x="276" y="0"/>
                  </a:lnTo>
                  <a:lnTo>
                    <a:pt x="536" y="166"/>
                  </a:lnTo>
                  <a:lnTo>
                    <a:pt x="262" y="597"/>
                  </a:lnTo>
                  <a:close/>
                </a:path>
              </a:pathLst>
            </a:custGeom>
            <a:solidFill>
              <a:srgbClr val="2070A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3;p30"/>
            <p:cNvSpPr>
              <a:spLocks/>
            </p:cNvSpPr>
            <p:nvPr/>
          </p:nvSpPr>
          <p:spPr bwMode="auto">
            <a:xfrm>
              <a:off x="4454525" y="4684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9"/>
                  </a:lnTo>
                  <a:lnTo>
                    <a:pt x="260" y="598"/>
                  </a:ln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p30"/>
            <p:cNvSpPr>
              <a:spLocks/>
            </p:cNvSpPr>
            <p:nvPr/>
          </p:nvSpPr>
          <p:spPr bwMode="auto">
            <a:xfrm>
              <a:off x="4775547" y="4886721"/>
              <a:ext cx="850900" cy="944563"/>
            </a:xfrm>
            <a:custGeom>
              <a:avLst/>
              <a:gdLst>
                <a:gd name="T0" fmla="*/ 2147483646 w 536"/>
                <a:gd name="T1" fmla="*/ 2147483646 h 595"/>
                <a:gd name="T2" fmla="*/ 0 w 536"/>
                <a:gd name="T3" fmla="*/ 2147483646 h 595"/>
                <a:gd name="T4" fmla="*/ 2147483646 w 536"/>
                <a:gd name="T5" fmla="*/ 0 h 595"/>
                <a:gd name="T6" fmla="*/ 2147483646 w 536"/>
                <a:gd name="T7" fmla="*/ 2147483646 h 595"/>
                <a:gd name="T8" fmla="*/ 2147483646 w 536"/>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5" extrusionOk="0">
                  <a:moveTo>
                    <a:pt x="260" y="595"/>
                  </a:moveTo>
                  <a:lnTo>
                    <a:pt x="0" y="429"/>
                  </a:lnTo>
                  <a:lnTo>
                    <a:pt x="276" y="0"/>
                  </a:lnTo>
                  <a:lnTo>
                    <a:pt x="536" y="167"/>
                  </a:lnTo>
                  <a:lnTo>
                    <a:pt x="260" y="595"/>
                  </a:ln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5;p30"/>
            <p:cNvSpPr>
              <a:spLocks/>
            </p:cNvSpPr>
            <p:nvPr/>
          </p:nvSpPr>
          <p:spPr bwMode="auto">
            <a:xfrm>
              <a:off x="4381500" y="5634038"/>
              <a:ext cx="912813" cy="576262"/>
            </a:xfrm>
            <a:custGeom>
              <a:avLst/>
              <a:gdLst>
                <a:gd name="T0" fmla="*/ 2147483646 w 252"/>
                <a:gd name="T1" fmla="*/ 2147483646 h 159"/>
                <a:gd name="T2" fmla="*/ 2147483646 w 252"/>
                <a:gd name="T3" fmla="*/ 2147483646 h 159"/>
                <a:gd name="T4" fmla="*/ 2147483646 w 252"/>
                <a:gd name="T5" fmla="*/ 2147483646 h 159"/>
                <a:gd name="T6" fmla="*/ 2147483646 w 252"/>
                <a:gd name="T7" fmla="*/ 0 h 159"/>
                <a:gd name="T8" fmla="*/ 0 w 252"/>
                <a:gd name="T9" fmla="*/ 2147483646 h 159"/>
                <a:gd name="T10" fmla="*/ 2147483646 w 252"/>
                <a:gd name="T11" fmla="*/ 214748364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59" extrusionOk="0">
                  <a:moveTo>
                    <a:pt x="26" y="159"/>
                  </a:moveTo>
                  <a:cubicBezTo>
                    <a:pt x="248" y="73"/>
                    <a:pt x="248" y="73"/>
                    <a:pt x="248" y="73"/>
                  </a:cubicBezTo>
                  <a:cubicBezTo>
                    <a:pt x="248" y="73"/>
                    <a:pt x="252" y="50"/>
                    <a:pt x="213" y="25"/>
                  </a:cubicBezTo>
                  <a:cubicBezTo>
                    <a:pt x="187" y="8"/>
                    <a:pt x="134" y="0"/>
                    <a:pt x="134" y="0"/>
                  </a:cubicBezTo>
                  <a:cubicBezTo>
                    <a:pt x="0" y="128"/>
                    <a:pt x="0" y="128"/>
                    <a:pt x="0" y="128"/>
                  </a:cubicBezTo>
                  <a:cubicBezTo>
                    <a:pt x="10" y="137"/>
                    <a:pt x="19" y="148"/>
                    <a:pt x="26" y="159"/>
                  </a:cubicBezTo>
                  <a:close/>
                </a:path>
              </a:pathLst>
            </a:custGeom>
            <a:solidFill>
              <a:srgbClr val="C49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6;p30"/>
            <p:cNvSpPr>
              <a:spLocks/>
            </p:cNvSpPr>
            <p:nvPr/>
          </p:nvSpPr>
          <p:spPr bwMode="auto">
            <a:xfrm>
              <a:off x="4038600" y="5057775"/>
              <a:ext cx="415925" cy="949325"/>
            </a:xfrm>
            <a:custGeom>
              <a:avLst/>
              <a:gdLst>
                <a:gd name="T0" fmla="*/ 2147483646 w 115"/>
                <a:gd name="T1" fmla="*/ 2147483646 h 262"/>
                <a:gd name="T2" fmla="*/ 2147483646 w 115"/>
                <a:gd name="T3" fmla="*/ 2147483646 h 262"/>
                <a:gd name="T4" fmla="*/ 2147483646 w 115"/>
                <a:gd name="T5" fmla="*/ 2147483646 h 262"/>
                <a:gd name="T6" fmla="*/ 0 w 115"/>
                <a:gd name="T7" fmla="*/ 2147483646 h 262"/>
                <a:gd name="T8" fmla="*/ 2147483646 w 115"/>
                <a:gd name="T9" fmla="*/ 2147483646 h 262"/>
                <a:gd name="T10" fmla="*/ 2147483646 w 115"/>
                <a:gd name="T11" fmla="*/ 2147483646 h 262"/>
                <a:gd name="T12" fmla="*/ 2147483646 w 115"/>
                <a:gd name="T13" fmla="*/ 2147483646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62" extrusionOk="0">
                  <a:moveTo>
                    <a:pt x="115" y="86"/>
                  </a:moveTo>
                  <a:cubicBezTo>
                    <a:pt x="115" y="86"/>
                    <a:pt x="115" y="86"/>
                    <a:pt x="115" y="86"/>
                  </a:cubicBezTo>
                  <a:cubicBezTo>
                    <a:pt x="115" y="86"/>
                    <a:pt x="85" y="42"/>
                    <a:pt x="59" y="25"/>
                  </a:cubicBezTo>
                  <a:cubicBezTo>
                    <a:pt x="20" y="0"/>
                    <a:pt x="0" y="13"/>
                    <a:pt x="0" y="13"/>
                  </a:cubicBezTo>
                  <a:cubicBezTo>
                    <a:pt x="16" y="251"/>
                    <a:pt x="16" y="251"/>
                    <a:pt x="16" y="251"/>
                  </a:cubicBezTo>
                  <a:cubicBezTo>
                    <a:pt x="29" y="253"/>
                    <a:pt x="42" y="256"/>
                    <a:pt x="55" y="262"/>
                  </a:cubicBezTo>
                  <a:lnTo>
                    <a:pt x="115" y="86"/>
                  </a:lnTo>
                  <a:close/>
                </a:path>
              </a:pathLst>
            </a:custGeom>
            <a:solidFill>
              <a:srgbClr val="E3C29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7;p30"/>
            <p:cNvSpPr>
              <a:spLocks/>
            </p:cNvSpPr>
            <p:nvPr/>
          </p:nvSpPr>
          <p:spPr bwMode="auto">
            <a:xfrm>
              <a:off x="4237038" y="5337175"/>
              <a:ext cx="630237" cy="760413"/>
            </a:xfrm>
            <a:custGeom>
              <a:avLst/>
              <a:gdLst>
                <a:gd name="T0" fmla="*/ 0 w 174"/>
                <a:gd name="T1" fmla="*/ 2147483646 h 210"/>
                <a:gd name="T2" fmla="*/ 2147483646 w 174"/>
                <a:gd name="T3" fmla="*/ 2147483646 h 210"/>
                <a:gd name="T4" fmla="*/ 2147483646 w 174"/>
                <a:gd name="T5" fmla="*/ 2147483646 h 210"/>
                <a:gd name="T6" fmla="*/ 2147483646 w 174"/>
                <a:gd name="T7" fmla="*/ 2147483646 h 210"/>
                <a:gd name="T8" fmla="*/ 2147483646 w 174"/>
                <a:gd name="T9" fmla="*/ 2147483646 h 210"/>
                <a:gd name="T10" fmla="*/ 2147483646 w 174"/>
                <a:gd name="T11" fmla="*/ 2147483646 h 210"/>
                <a:gd name="T12" fmla="*/ 2147483646 w 174"/>
                <a:gd name="T13" fmla="*/ 2147483646 h 210"/>
                <a:gd name="T14" fmla="*/ 0 w 174"/>
                <a:gd name="T15" fmla="*/ 2147483646 h 2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0" extrusionOk="0">
                  <a:moveTo>
                    <a:pt x="0" y="185"/>
                  </a:moveTo>
                  <a:cubicBezTo>
                    <a:pt x="7" y="188"/>
                    <a:pt x="14" y="191"/>
                    <a:pt x="21" y="196"/>
                  </a:cubicBezTo>
                  <a:cubicBezTo>
                    <a:pt x="28" y="200"/>
                    <a:pt x="34" y="205"/>
                    <a:pt x="40" y="210"/>
                  </a:cubicBezTo>
                  <a:cubicBezTo>
                    <a:pt x="174" y="82"/>
                    <a:pt x="174" y="82"/>
                    <a:pt x="174" y="82"/>
                  </a:cubicBezTo>
                  <a:cubicBezTo>
                    <a:pt x="174" y="82"/>
                    <a:pt x="167" y="46"/>
                    <a:pt x="131" y="23"/>
                  </a:cubicBezTo>
                  <a:cubicBezTo>
                    <a:pt x="95" y="0"/>
                    <a:pt x="60" y="9"/>
                    <a:pt x="60" y="9"/>
                  </a:cubicBezTo>
                  <a:cubicBezTo>
                    <a:pt x="60" y="9"/>
                    <a:pt x="60" y="9"/>
                    <a:pt x="60" y="9"/>
                  </a:cubicBezTo>
                  <a:lnTo>
                    <a:pt x="0" y="185"/>
                  </a:lnTo>
                  <a:close/>
                </a:path>
              </a:pathLst>
            </a:custGeom>
            <a:solidFill>
              <a:srgbClr val="D6AF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8;p30"/>
            <p:cNvSpPr>
              <a:spLocks/>
            </p:cNvSpPr>
            <p:nvPr/>
          </p:nvSpPr>
          <p:spPr bwMode="auto">
            <a:xfrm>
              <a:off x="4095750" y="5967413"/>
              <a:ext cx="381000" cy="379412"/>
            </a:xfrm>
            <a:custGeom>
              <a:avLst/>
              <a:gdLst>
                <a:gd name="T0" fmla="*/ 2147483646 w 105"/>
                <a:gd name="T1" fmla="*/ 2147483646 h 105"/>
                <a:gd name="T2" fmla="*/ 2147483646 w 105"/>
                <a:gd name="T3" fmla="*/ 2147483646 h 105"/>
                <a:gd name="T4" fmla="*/ 2147483646 w 105"/>
                <a:gd name="T5" fmla="*/ 2147483646 h 105"/>
                <a:gd name="T6" fmla="*/ 2147483646 w 105"/>
                <a:gd name="T7" fmla="*/ 2147483646 h 105"/>
                <a:gd name="T8" fmla="*/ 2147483646 w 105"/>
                <a:gd name="T9" fmla="*/ 2147483646 h 105"/>
                <a:gd name="T10" fmla="*/ 2147483646 w 105"/>
                <a:gd name="T11" fmla="*/ 2147483646 h 105"/>
                <a:gd name="T12" fmla="*/ 2147483646 w 105"/>
                <a:gd name="T13" fmla="*/ 2147483646 h 105"/>
                <a:gd name="T14" fmla="*/ 0 w 105"/>
                <a:gd name="T15" fmla="*/ 0 h 105"/>
                <a:gd name="T16" fmla="*/ 2147483646 w 105"/>
                <a:gd name="T17" fmla="*/ 2147483646 h 105"/>
                <a:gd name="T18" fmla="*/ 2147483646 w 105"/>
                <a:gd name="T19" fmla="*/ 2147483646 h 105"/>
                <a:gd name="T20" fmla="*/ 2147483646 w 105"/>
                <a:gd name="T21" fmla="*/ 2147483646 h 105"/>
                <a:gd name="T22" fmla="*/ 2147483646 w 105"/>
                <a:gd name="T23" fmla="*/ 2147483646 h 105"/>
                <a:gd name="T24" fmla="*/ 2147483646 w 105"/>
                <a:gd name="T25" fmla="*/ 2147483646 h 105"/>
                <a:gd name="T26" fmla="*/ 2147483646 w 105"/>
                <a:gd name="T27" fmla="*/ 2147483646 h 105"/>
                <a:gd name="T28" fmla="*/ 2147483646 w 105"/>
                <a:gd name="T29" fmla="*/ 2147483646 h 105"/>
                <a:gd name="T30" fmla="*/ 2147483646 w 105"/>
                <a:gd name="T31" fmla="*/ 2147483646 h 105"/>
                <a:gd name="T32" fmla="*/ 2147483646 w 105"/>
                <a:gd name="T33" fmla="*/ 214748364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5" extrusionOk="0">
                  <a:moveTo>
                    <a:pt x="7" y="105"/>
                  </a:moveTo>
                  <a:cubicBezTo>
                    <a:pt x="105" y="67"/>
                    <a:pt x="105" y="67"/>
                    <a:pt x="105" y="67"/>
                  </a:cubicBezTo>
                  <a:cubicBezTo>
                    <a:pt x="98" y="56"/>
                    <a:pt x="89" y="45"/>
                    <a:pt x="79" y="36"/>
                  </a:cubicBezTo>
                  <a:cubicBezTo>
                    <a:pt x="79" y="36"/>
                    <a:pt x="79" y="36"/>
                    <a:pt x="79" y="36"/>
                  </a:cubicBezTo>
                  <a:cubicBezTo>
                    <a:pt x="73" y="31"/>
                    <a:pt x="67" y="26"/>
                    <a:pt x="60" y="22"/>
                  </a:cubicBezTo>
                  <a:cubicBezTo>
                    <a:pt x="53" y="17"/>
                    <a:pt x="46" y="14"/>
                    <a:pt x="39" y="11"/>
                  </a:cubicBezTo>
                  <a:cubicBezTo>
                    <a:pt x="39" y="11"/>
                    <a:pt x="39" y="11"/>
                    <a:pt x="39" y="11"/>
                  </a:cubicBezTo>
                  <a:cubicBezTo>
                    <a:pt x="26" y="5"/>
                    <a:pt x="13" y="2"/>
                    <a:pt x="0" y="0"/>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9;p30"/>
            <p:cNvSpPr>
              <a:spLocks/>
            </p:cNvSpPr>
            <p:nvPr/>
          </p:nvSpPr>
          <p:spPr bwMode="auto">
            <a:xfrm>
              <a:off x="6662738" y="863600"/>
              <a:ext cx="1327150" cy="935038"/>
            </a:xfrm>
            <a:custGeom>
              <a:avLst/>
              <a:gdLst>
                <a:gd name="T0" fmla="*/ 2147483646 w 836"/>
                <a:gd name="T1" fmla="*/ 2147483646 h 589"/>
                <a:gd name="T2" fmla="*/ 2147483646 w 836"/>
                <a:gd name="T3" fmla="*/ 0 h 589"/>
                <a:gd name="T4" fmla="*/ 0 w 836"/>
                <a:gd name="T5" fmla="*/ 2147483646 h 589"/>
                <a:gd name="T6" fmla="*/ 2147483646 w 836"/>
                <a:gd name="T7" fmla="*/ 2147483646 h 589"/>
                <a:gd name="T8" fmla="*/ 2147483646 w 836"/>
                <a:gd name="T9" fmla="*/ 2147483646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89" extrusionOk="0">
                  <a:moveTo>
                    <a:pt x="836" y="500"/>
                  </a:moveTo>
                  <a:lnTo>
                    <a:pt x="54" y="0"/>
                  </a:lnTo>
                  <a:lnTo>
                    <a:pt x="0" y="87"/>
                  </a:lnTo>
                  <a:lnTo>
                    <a:pt x="782" y="589"/>
                  </a:lnTo>
                  <a:lnTo>
                    <a:pt x="836" y="50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oogle Shape;796;p30"/>
          <p:cNvSpPr>
            <a:spLocks/>
          </p:cNvSpPr>
          <p:nvPr/>
        </p:nvSpPr>
        <p:spPr bwMode="auto">
          <a:xfrm>
            <a:off x="1448957" y="3313145"/>
            <a:ext cx="835025" cy="560387"/>
          </a:xfrm>
          <a:custGeom>
            <a:avLst/>
            <a:gdLst>
              <a:gd name="T0" fmla="*/ 2147483646 w 231"/>
              <a:gd name="T1" fmla="*/ 2147483646 h 155"/>
              <a:gd name="T2" fmla="*/ 2147483646 w 231"/>
              <a:gd name="T3" fmla="*/ 2147483646 h 155"/>
              <a:gd name="T4" fmla="*/ 2147483646 w 231"/>
              <a:gd name="T5" fmla="*/ 2147483646 h 155"/>
              <a:gd name="T6" fmla="*/ 2147483646 w 231"/>
              <a:gd name="T7" fmla="*/ 2147483646 h 155"/>
              <a:gd name="T8" fmla="*/ 2147483646 w 231"/>
              <a:gd name="T9" fmla="*/ 2147483646 h 155"/>
              <a:gd name="T10" fmla="*/ 2147483646 w 231"/>
              <a:gd name="T11" fmla="*/ 2147483646 h 155"/>
              <a:gd name="T12" fmla="*/ 2147483646 w 231"/>
              <a:gd name="T13" fmla="*/ 2147483646 h 155"/>
              <a:gd name="T14" fmla="*/ 2147483646 w 231"/>
              <a:gd name="T15" fmla="*/ 0 h 155"/>
              <a:gd name="T16" fmla="*/ 2147483646 w 231"/>
              <a:gd name="T17" fmla="*/ 2147483646 h 155"/>
              <a:gd name="T18" fmla="*/ 2147483646 w 231"/>
              <a:gd name="T19" fmla="*/ 2147483646 h 155"/>
              <a:gd name="T20" fmla="*/ 2147483646 w 231"/>
              <a:gd name="T21" fmla="*/ 2147483646 h 155"/>
              <a:gd name="T22" fmla="*/ 0 w 231"/>
              <a:gd name="T23" fmla="*/ 2147483646 h 155"/>
              <a:gd name="T24" fmla="*/ 2147483646 w 231"/>
              <a:gd name="T25" fmla="*/ 2147483646 h 155"/>
              <a:gd name="T26" fmla="*/ 2147483646 w 231"/>
              <a:gd name="T27" fmla="*/ 2147483646 h 155"/>
              <a:gd name="T28" fmla="*/ 2147483646 w 231"/>
              <a:gd name="T29" fmla="*/ 2147483646 h 155"/>
              <a:gd name="T30" fmla="*/ 2147483646 w 231"/>
              <a:gd name="T31" fmla="*/ 2147483646 h 155"/>
              <a:gd name="T32" fmla="*/ 2147483646 w 231"/>
              <a:gd name="T33" fmla="*/ 2147483646 h 155"/>
              <a:gd name="T34" fmla="*/ 2147483646 w 231"/>
              <a:gd name="T35" fmla="*/ 2147483646 h 155"/>
              <a:gd name="T36" fmla="*/ 2147483646 w 231"/>
              <a:gd name="T37" fmla="*/ 2147483646 h 155"/>
              <a:gd name="T38" fmla="*/ 2147483646 w 231"/>
              <a:gd name="T39" fmla="*/ 2147483646 h 155"/>
              <a:gd name="T40" fmla="*/ 2147483646 w 231"/>
              <a:gd name="T41" fmla="*/ 2147483646 h 155"/>
              <a:gd name="T42" fmla="*/ 2147483646 w 231"/>
              <a:gd name="T43" fmla="*/ 2147483646 h 155"/>
              <a:gd name="T44" fmla="*/ 2147483646 w 231"/>
              <a:gd name="T45" fmla="*/ 2147483646 h 155"/>
              <a:gd name="T46" fmla="*/ 2147483646 w 231"/>
              <a:gd name="T47" fmla="*/ 2147483646 h 155"/>
              <a:gd name="T48" fmla="*/ 2147483646 w 231"/>
              <a:gd name="T49" fmla="*/ 2147483646 h 155"/>
              <a:gd name="T50" fmla="*/ 2147483646 w 231"/>
              <a:gd name="T51" fmla="*/ 2147483646 h 155"/>
              <a:gd name="T52" fmla="*/ 2147483646 w 231"/>
              <a:gd name="T53" fmla="*/ 2147483646 h 155"/>
              <a:gd name="T54" fmla="*/ 2147483646 w 231"/>
              <a:gd name="T55" fmla="*/ 2147483646 h 155"/>
              <a:gd name="T56" fmla="*/ 2147483646 w 231"/>
              <a:gd name="T57" fmla="*/ 2147483646 h 155"/>
              <a:gd name="T58" fmla="*/ 2147483646 w 231"/>
              <a:gd name="T59" fmla="*/ 2147483646 h 155"/>
              <a:gd name="T60" fmla="*/ 2147483646 w 231"/>
              <a:gd name="T61" fmla="*/ 2147483646 h 155"/>
              <a:gd name="T62" fmla="*/ 2147483646 w 231"/>
              <a:gd name="T63" fmla="*/ 2147483646 h 155"/>
              <a:gd name="T64" fmla="*/ 2147483646 w 231"/>
              <a:gd name="T65" fmla="*/ 2147483646 h 155"/>
              <a:gd name="T66" fmla="*/ 2147483646 w 231"/>
              <a:gd name="T67" fmla="*/ 2147483646 h 155"/>
              <a:gd name="T68" fmla="*/ 2147483646 w 231"/>
              <a:gd name="T69" fmla="*/ 2147483646 h 155"/>
              <a:gd name="T70" fmla="*/ 2147483646 w 231"/>
              <a:gd name="T71" fmla="*/ 2147483646 h 155"/>
              <a:gd name="T72" fmla="*/ 2147483646 w 231"/>
              <a:gd name="T73" fmla="*/ 2147483646 h 155"/>
              <a:gd name="T74" fmla="*/ 2147483646 w 231"/>
              <a:gd name="T75" fmla="*/ 2147483646 h 155"/>
              <a:gd name="T76" fmla="*/ 2147483646 w 231"/>
              <a:gd name="T77" fmla="*/ 2147483646 h 155"/>
              <a:gd name="T78" fmla="*/ 2147483646 w 231"/>
              <a:gd name="T79" fmla="*/ 2147483646 h 155"/>
              <a:gd name="T80" fmla="*/ 2147483646 w 231"/>
              <a:gd name="T81" fmla="*/ 2147483646 h 155"/>
              <a:gd name="T82" fmla="*/ 2147483646 w 231"/>
              <a:gd name="T83" fmla="*/ 2147483646 h 155"/>
              <a:gd name="T84" fmla="*/ 2147483646 w 231"/>
              <a:gd name="T85" fmla="*/ 2147483646 h 155"/>
              <a:gd name="T86" fmla="*/ 2147483646 w 231"/>
              <a:gd name="T87" fmla="*/ 2147483646 h 155"/>
              <a:gd name="T88" fmla="*/ 2147483646 w 231"/>
              <a:gd name="T89" fmla="*/ 2147483646 h 155"/>
              <a:gd name="T90" fmla="*/ 2147483646 w 231"/>
              <a:gd name="T91" fmla="*/ 2147483646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1" h="155" extrusionOk="0">
                <a:moveTo>
                  <a:pt x="184" y="15"/>
                </a:moveTo>
                <a:cubicBezTo>
                  <a:pt x="205" y="69"/>
                  <a:pt x="205" y="69"/>
                  <a:pt x="205" y="69"/>
                </a:cubicBezTo>
                <a:cubicBezTo>
                  <a:pt x="178" y="80"/>
                  <a:pt x="178" y="80"/>
                  <a:pt x="178" y="80"/>
                </a:cubicBezTo>
                <a:cubicBezTo>
                  <a:pt x="164" y="68"/>
                  <a:pt x="121" y="31"/>
                  <a:pt x="117" y="30"/>
                </a:cubicBezTo>
                <a:cubicBezTo>
                  <a:pt x="114" y="30"/>
                  <a:pt x="101" y="35"/>
                  <a:pt x="99" y="36"/>
                </a:cubicBezTo>
                <a:cubicBezTo>
                  <a:pt x="99" y="36"/>
                  <a:pt x="91" y="38"/>
                  <a:pt x="84" y="38"/>
                </a:cubicBezTo>
                <a:cubicBezTo>
                  <a:pt x="80" y="38"/>
                  <a:pt x="78" y="37"/>
                  <a:pt x="76" y="36"/>
                </a:cubicBezTo>
                <a:cubicBezTo>
                  <a:pt x="74" y="35"/>
                  <a:pt x="73" y="34"/>
                  <a:pt x="74" y="33"/>
                </a:cubicBezTo>
                <a:cubicBezTo>
                  <a:pt x="74" y="30"/>
                  <a:pt x="77" y="27"/>
                  <a:pt x="78" y="26"/>
                </a:cubicBezTo>
                <a:cubicBezTo>
                  <a:pt x="90" y="20"/>
                  <a:pt x="120" y="8"/>
                  <a:pt x="124" y="8"/>
                </a:cubicBezTo>
                <a:cubicBezTo>
                  <a:pt x="124" y="8"/>
                  <a:pt x="124" y="8"/>
                  <a:pt x="124" y="8"/>
                </a:cubicBezTo>
                <a:cubicBezTo>
                  <a:pt x="131" y="8"/>
                  <a:pt x="178" y="14"/>
                  <a:pt x="184" y="15"/>
                </a:cubicBezTo>
                <a:close/>
                <a:moveTo>
                  <a:pt x="203" y="0"/>
                </a:moveTo>
                <a:cubicBezTo>
                  <a:pt x="202" y="0"/>
                  <a:pt x="201" y="0"/>
                  <a:pt x="201" y="1"/>
                </a:cubicBezTo>
                <a:cubicBezTo>
                  <a:pt x="192" y="4"/>
                  <a:pt x="192" y="4"/>
                  <a:pt x="192" y="4"/>
                </a:cubicBezTo>
                <a:cubicBezTo>
                  <a:pt x="190" y="5"/>
                  <a:pt x="189" y="6"/>
                  <a:pt x="188" y="7"/>
                </a:cubicBezTo>
                <a:cubicBezTo>
                  <a:pt x="188" y="9"/>
                  <a:pt x="188" y="10"/>
                  <a:pt x="188" y="12"/>
                </a:cubicBezTo>
                <a:cubicBezTo>
                  <a:pt x="211" y="68"/>
                  <a:pt x="211" y="68"/>
                  <a:pt x="211" y="68"/>
                </a:cubicBezTo>
                <a:cubicBezTo>
                  <a:pt x="212" y="71"/>
                  <a:pt x="215" y="73"/>
                  <a:pt x="218" y="72"/>
                </a:cubicBezTo>
                <a:cubicBezTo>
                  <a:pt x="227" y="68"/>
                  <a:pt x="227" y="68"/>
                  <a:pt x="227" y="68"/>
                </a:cubicBezTo>
                <a:cubicBezTo>
                  <a:pt x="229" y="67"/>
                  <a:pt x="230" y="66"/>
                  <a:pt x="231" y="65"/>
                </a:cubicBezTo>
                <a:cubicBezTo>
                  <a:pt x="231" y="63"/>
                  <a:pt x="231" y="62"/>
                  <a:pt x="231" y="60"/>
                </a:cubicBezTo>
                <a:cubicBezTo>
                  <a:pt x="208" y="4"/>
                  <a:pt x="208" y="4"/>
                  <a:pt x="208" y="4"/>
                </a:cubicBezTo>
                <a:cubicBezTo>
                  <a:pt x="207" y="2"/>
                  <a:pt x="205" y="0"/>
                  <a:pt x="203" y="0"/>
                </a:cubicBezTo>
                <a:close/>
                <a:moveTo>
                  <a:pt x="0" y="77"/>
                </a:moveTo>
                <a:cubicBezTo>
                  <a:pt x="0" y="79"/>
                  <a:pt x="0" y="81"/>
                  <a:pt x="1" y="82"/>
                </a:cubicBezTo>
                <a:cubicBezTo>
                  <a:pt x="2" y="83"/>
                  <a:pt x="4" y="84"/>
                  <a:pt x="5" y="84"/>
                </a:cubicBezTo>
                <a:cubicBezTo>
                  <a:pt x="15" y="85"/>
                  <a:pt x="15" y="85"/>
                  <a:pt x="15" y="85"/>
                </a:cubicBezTo>
                <a:cubicBezTo>
                  <a:pt x="18" y="85"/>
                  <a:pt x="21" y="82"/>
                  <a:pt x="21" y="79"/>
                </a:cubicBezTo>
                <a:cubicBezTo>
                  <a:pt x="26" y="16"/>
                  <a:pt x="26" y="16"/>
                  <a:pt x="26" y="16"/>
                </a:cubicBezTo>
                <a:cubicBezTo>
                  <a:pt x="26" y="14"/>
                  <a:pt x="26" y="13"/>
                  <a:pt x="25" y="11"/>
                </a:cubicBezTo>
                <a:cubicBezTo>
                  <a:pt x="24" y="10"/>
                  <a:pt x="22" y="9"/>
                  <a:pt x="21" y="9"/>
                </a:cubicBezTo>
                <a:cubicBezTo>
                  <a:pt x="11" y="9"/>
                  <a:pt x="11" y="9"/>
                  <a:pt x="11" y="9"/>
                </a:cubicBezTo>
                <a:cubicBezTo>
                  <a:pt x="11" y="9"/>
                  <a:pt x="11" y="9"/>
                  <a:pt x="11" y="9"/>
                </a:cubicBezTo>
                <a:cubicBezTo>
                  <a:pt x="7" y="9"/>
                  <a:pt x="5" y="11"/>
                  <a:pt x="5" y="14"/>
                </a:cubicBezTo>
                <a:lnTo>
                  <a:pt x="0" y="77"/>
                </a:lnTo>
                <a:close/>
                <a:moveTo>
                  <a:pt x="95" y="134"/>
                </a:moveTo>
                <a:cubicBezTo>
                  <a:pt x="94" y="132"/>
                  <a:pt x="93" y="130"/>
                  <a:pt x="91" y="128"/>
                </a:cubicBezTo>
                <a:cubicBezTo>
                  <a:pt x="87" y="125"/>
                  <a:pt x="83" y="125"/>
                  <a:pt x="80" y="130"/>
                </a:cubicBezTo>
                <a:cubicBezTo>
                  <a:pt x="75" y="135"/>
                  <a:pt x="75" y="135"/>
                  <a:pt x="75" y="135"/>
                </a:cubicBezTo>
                <a:cubicBezTo>
                  <a:pt x="75" y="136"/>
                  <a:pt x="75" y="136"/>
                  <a:pt x="75" y="136"/>
                </a:cubicBezTo>
                <a:cubicBezTo>
                  <a:pt x="71" y="140"/>
                  <a:pt x="71" y="140"/>
                  <a:pt x="71" y="140"/>
                </a:cubicBezTo>
                <a:cubicBezTo>
                  <a:pt x="66" y="146"/>
                  <a:pt x="71" y="151"/>
                  <a:pt x="72" y="153"/>
                </a:cubicBezTo>
                <a:cubicBezTo>
                  <a:pt x="74" y="154"/>
                  <a:pt x="76" y="155"/>
                  <a:pt x="78" y="155"/>
                </a:cubicBezTo>
                <a:cubicBezTo>
                  <a:pt x="80" y="155"/>
                  <a:pt x="82" y="154"/>
                  <a:pt x="84" y="151"/>
                </a:cubicBezTo>
                <a:cubicBezTo>
                  <a:pt x="90" y="143"/>
                  <a:pt x="90" y="143"/>
                  <a:pt x="90" y="143"/>
                </a:cubicBezTo>
                <a:cubicBezTo>
                  <a:pt x="90" y="143"/>
                  <a:pt x="90" y="143"/>
                  <a:pt x="90" y="143"/>
                </a:cubicBezTo>
                <a:cubicBezTo>
                  <a:pt x="93" y="141"/>
                  <a:pt x="93" y="141"/>
                  <a:pt x="93" y="141"/>
                </a:cubicBezTo>
                <a:cubicBezTo>
                  <a:pt x="95" y="138"/>
                  <a:pt x="95" y="136"/>
                  <a:pt x="95" y="134"/>
                </a:cubicBezTo>
                <a:close/>
                <a:moveTo>
                  <a:pt x="50" y="130"/>
                </a:moveTo>
                <a:cubicBezTo>
                  <a:pt x="47" y="134"/>
                  <a:pt x="47" y="137"/>
                  <a:pt x="52" y="141"/>
                </a:cubicBezTo>
                <a:cubicBezTo>
                  <a:pt x="56" y="145"/>
                  <a:pt x="61" y="144"/>
                  <a:pt x="64" y="140"/>
                </a:cubicBezTo>
                <a:cubicBezTo>
                  <a:pt x="75" y="127"/>
                  <a:pt x="75" y="127"/>
                  <a:pt x="75" y="127"/>
                </a:cubicBezTo>
                <a:cubicBezTo>
                  <a:pt x="80" y="120"/>
                  <a:pt x="75" y="116"/>
                  <a:pt x="74" y="114"/>
                </a:cubicBezTo>
                <a:cubicBezTo>
                  <a:pt x="70" y="111"/>
                  <a:pt x="66" y="111"/>
                  <a:pt x="62" y="116"/>
                </a:cubicBezTo>
                <a:cubicBezTo>
                  <a:pt x="56" y="123"/>
                  <a:pt x="56" y="123"/>
                  <a:pt x="56" y="123"/>
                </a:cubicBezTo>
                <a:cubicBezTo>
                  <a:pt x="56" y="123"/>
                  <a:pt x="56" y="123"/>
                  <a:pt x="56" y="123"/>
                </a:cubicBezTo>
                <a:cubicBezTo>
                  <a:pt x="55" y="124"/>
                  <a:pt x="55" y="124"/>
                  <a:pt x="55" y="124"/>
                </a:cubicBezTo>
                <a:lnTo>
                  <a:pt x="50" y="130"/>
                </a:lnTo>
                <a:close/>
                <a:moveTo>
                  <a:pt x="34" y="114"/>
                </a:moveTo>
                <a:cubicBezTo>
                  <a:pt x="32" y="116"/>
                  <a:pt x="31" y="119"/>
                  <a:pt x="32" y="121"/>
                </a:cubicBezTo>
                <a:cubicBezTo>
                  <a:pt x="32" y="123"/>
                  <a:pt x="33" y="125"/>
                  <a:pt x="35" y="127"/>
                </a:cubicBezTo>
                <a:cubicBezTo>
                  <a:pt x="39" y="130"/>
                  <a:pt x="44" y="129"/>
                  <a:pt x="47" y="125"/>
                </a:cubicBezTo>
                <a:cubicBezTo>
                  <a:pt x="59" y="111"/>
                  <a:pt x="59" y="111"/>
                  <a:pt x="59" y="111"/>
                </a:cubicBezTo>
                <a:cubicBezTo>
                  <a:pt x="61" y="108"/>
                  <a:pt x="62" y="106"/>
                  <a:pt x="61" y="104"/>
                </a:cubicBezTo>
                <a:cubicBezTo>
                  <a:pt x="61" y="102"/>
                  <a:pt x="60" y="100"/>
                  <a:pt x="58" y="98"/>
                </a:cubicBezTo>
                <a:cubicBezTo>
                  <a:pt x="54" y="95"/>
                  <a:pt x="50" y="95"/>
                  <a:pt x="46" y="100"/>
                </a:cubicBezTo>
                <a:cubicBezTo>
                  <a:pt x="40" y="107"/>
                  <a:pt x="40" y="107"/>
                  <a:pt x="40" y="107"/>
                </a:cubicBezTo>
                <a:cubicBezTo>
                  <a:pt x="40" y="107"/>
                  <a:pt x="40" y="107"/>
                  <a:pt x="40" y="107"/>
                </a:cubicBezTo>
                <a:cubicBezTo>
                  <a:pt x="39" y="108"/>
                  <a:pt x="39" y="108"/>
                  <a:pt x="39" y="108"/>
                </a:cubicBezTo>
                <a:lnTo>
                  <a:pt x="34" y="114"/>
                </a:lnTo>
                <a:close/>
                <a:moveTo>
                  <a:pt x="31" y="109"/>
                </a:moveTo>
                <a:cubicBezTo>
                  <a:pt x="43" y="95"/>
                  <a:pt x="43" y="95"/>
                  <a:pt x="43" y="95"/>
                </a:cubicBezTo>
                <a:cubicBezTo>
                  <a:pt x="48" y="89"/>
                  <a:pt x="43" y="84"/>
                  <a:pt x="42" y="82"/>
                </a:cubicBezTo>
                <a:cubicBezTo>
                  <a:pt x="38" y="79"/>
                  <a:pt x="34" y="80"/>
                  <a:pt x="30" y="84"/>
                </a:cubicBezTo>
                <a:cubicBezTo>
                  <a:pt x="26" y="89"/>
                  <a:pt x="26" y="89"/>
                  <a:pt x="26" y="89"/>
                </a:cubicBezTo>
                <a:cubicBezTo>
                  <a:pt x="26" y="89"/>
                  <a:pt x="26" y="89"/>
                  <a:pt x="26" y="89"/>
                </a:cubicBezTo>
                <a:cubicBezTo>
                  <a:pt x="26" y="90"/>
                  <a:pt x="26" y="90"/>
                  <a:pt x="26" y="90"/>
                </a:cubicBezTo>
                <a:cubicBezTo>
                  <a:pt x="20" y="96"/>
                  <a:pt x="20" y="96"/>
                  <a:pt x="20" y="96"/>
                </a:cubicBezTo>
                <a:cubicBezTo>
                  <a:pt x="18" y="98"/>
                  <a:pt x="17" y="101"/>
                  <a:pt x="17" y="103"/>
                </a:cubicBezTo>
                <a:cubicBezTo>
                  <a:pt x="18" y="105"/>
                  <a:pt x="19" y="107"/>
                  <a:pt x="20" y="108"/>
                </a:cubicBezTo>
                <a:cubicBezTo>
                  <a:pt x="22" y="109"/>
                  <a:pt x="24" y="111"/>
                  <a:pt x="27" y="111"/>
                </a:cubicBezTo>
                <a:cubicBezTo>
                  <a:pt x="28" y="111"/>
                  <a:pt x="30" y="110"/>
                  <a:pt x="31" y="109"/>
                </a:cubicBezTo>
                <a:close/>
                <a:moveTo>
                  <a:pt x="175" y="97"/>
                </a:moveTo>
                <a:cubicBezTo>
                  <a:pt x="178" y="93"/>
                  <a:pt x="180" y="89"/>
                  <a:pt x="174" y="84"/>
                </a:cubicBezTo>
                <a:cubicBezTo>
                  <a:pt x="170" y="80"/>
                  <a:pt x="170" y="80"/>
                  <a:pt x="170" y="80"/>
                </a:cubicBezTo>
                <a:cubicBezTo>
                  <a:pt x="148" y="61"/>
                  <a:pt x="122" y="40"/>
                  <a:pt x="117" y="36"/>
                </a:cubicBezTo>
                <a:cubicBezTo>
                  <a:pt x="114" y="37"/>
                  <a:pt x="107" y="39"/>
                  <a:pt x="101" y="41"/>
                </a:cubicBezTo>
                <a:cubicBezTo>
                  <a:pt x="101" y="41"/>
                  <a:pt x="101" y="41"/>
                  <a:pt x="101" y="41"/>
                </a:cubicBezTo>
                <a:cubicBezTo>
                  <a:pt x="100" y="41"/>
                  <a:pt x="92" y="44"/>
                  <a:pt x="84" y="44"/>
                </a:cubicBezTo>
                <a:cubicBezTo>
                  <a:pt x="79" y="44"/>
                  <a:pt x="76" y="43"/>
                  <a:pt x="73" y="41"/>
                </a:cubicBezTo>
                <a:cubicBezTo>
                  <a:pt x="68" y="38"/>
                  <a:pt x="68" y="34"/>
                  <a:pt x="68" y="32"/>
                </a:cubicBezTo>
                <a:cubicBezTo>
                  <a:pt x="68" y="27"/>
                  <a:pt x="72" y="23"/>
                  <a:pt x="75" y="21"/>
                </a:cubicBezTo>
                <a:cubicBezTo>
                  <a:pt x="31" y="16"/>
                  <a:pt x="31" y="16"/>
                  <a:pt x="31" y="16"/>
                </a:cubicBezTo>
                <a:cubicBezTo>
                  <a:pt x="27" y="79"/>
                  <a:pt x="27" y="79"/>
                  <a:pt x="27" y="79"/>
                </a:cubicBezTo>
                <a:cubicBezTo>
                  <a:pt x="30" y="76"/>
                  <a:pt x="34" y="75"/>
                  <a:pt x="37" y="75"/>
                </a:cubicBezTo>
                <a:cubicBezTo>
                  <a:pt x="40" y="75"/>
                  <a:pt x="43" y="76"/>
                  <a:pt x="45" y="78"/>
                </a:cubicBezTo>
                <a:cubicBezTo>
                  <a:pt x="49" y="82"/>
                  <a:pt x="51" y="86"/>
                  <a:pt x="51" y="91"/>
                </a:cubicBezTo>
                <a:cubicBezTo>
                  <a:pt x="54" y="90"/>
                  <a:pt x="58" y="91"/>
                  <a:pt x="61" y="94"/>
                </a:cubicBezTo>
                <a:cubicBezTo>
                  <a:pt x="65" y="98"/>
                  <a:pt x="67" y="102"/>
                  <a:pt x="67" y="107"/>
                </a:cubicBezTo>
                <a:cubicBezTo>
                  <a:pt x="70" y="106"/>
                  <a:pt x="74" y="107"/>
                  <a:pt x="77" y="110"/>
                </a:cubicBezTo>
                <a:cubicBezTo>
                  <a:pt x="81" y="113"/>
                  <a:pt x="83" y="117"/>
                  <a:pt x="83" y="121"/>
                </a:cubicBezTo>
                <a:cubicBezTo>
                  <a:pt x="87" y="120"/>
                  <a:pt x="91" y="121"/>
                  <a:pt x="95" y="124"/>
                </a:cubicBezTo>
                <a:cubicBezTo>
                  <a:pt x="100" y="128"/>
                  <a:pt x="102" y="134"/>
                  <a:pt x="100" y="139"/>
                </a:cubicBezTo>
                <a:cubicBezTo>
                  <a:pt x="103" y="142"/>
                  <a:pt x="103" y="142"/>
                  <a:pt x="103" y="142"/>
                </a:cubicBezTo>
                <a:cubicBezTo>
                  <a:pt x="104" y="143"/>
                  <a:pt x="104" y="143"/>
                  <a:pt x="104" y="143"/>
                </a:cubicBezTo>
                <a:cubicBezTo>
                  <a:pt x="104" y="143"/>
                  <a:pt x="104" y="143"/>
                  <a:pt x="104" y="143"/>
                </a:cubicBezTo>
                <a:cubicBezTo>
                  <a:pt x="106" y="144"/>
                  <a:pt x="108" y="145"/>
                  <a:pt x="109" y="145"/>
                </a:cubicBezTo>
                <a:cubicBezTo>
                  <a:pt x="112" y="145"/>
                  <a:pt x="114" y="143"/>
                  <a:pt x="115" y="141"/>
                </a:cubicBezTo>
                <a:cubicBezTo>
                  <a:pt x="118" y="138"/>
                  <a:pt x="119" y="136"/>
                  <a:pt x="116" y="132"/>
                </a:cubicBezTo>
                <a:cubicBezTo>
                  <a:pt x="116" y="132"/>
                  <a:pt x="116" y="132"/>
                  <a:pt x="116" y="132"/>
                </a:cubicBezTo>
                <a:cubicBezTo>
                  <a:pt x="96" y="115"/>
                  <a:pt x="96" y="115"/>
                  <a:pt x="96" y="115"/>
                </a:cubicBezTo>
                <a:cubicBezTo>
                  <a:pt x="95" y="115"/>
                  <a:pt x="95" y="114"/>
                  <a:pt x="95" y="113"/>
                </a:cubicBezTo>
                <a:cubicBezTo>
                  <a:pt x="95" y="112"/>
                  <a:pt x="95" y="112"/>
                  <a:pt x="96" y="111"/>
                </a:cubicBezTo>
                <a:cubicBezTo>
                  <a:pt x="97" y="110"/>
                  <a:pt x="99" y="110"/>
                  <a:pt x="100" y="111"/>
                </a:cubicBezTo>
                <a:cubicBezTo>
                  <a:pt x="126" y="132"/>
                  <a:pt x="126" y="132"/>
                  <a:pt x="126" y="132"/>
                </a:cubicBezTo>
                <a:cubicBezTo>
                  <a:pt x="127" y="133"/>
                  <a:pt x="129" y="134"/>
                  <a:pt x="130" y="134"/>
                </a:cubicBezTo>
                <a:cubicBezTo>
                  <a:pt x="133" y="134"/>
                  <a:pt x="135" y="132"/>
                  <a:pt x="137" y="130"/>
                </a:cubicBezTo>
                <a:cubicBezTo>
                  <a:pt x="139" y="128"/>
                  <a:pt x="139" y="126"/>
                  <a:pt x="139" y="124"/>
                </a:cubicBezTo>
                <a:cubicBezTo>
                  <a:pt x="139" y="121"/>
                  <a:pt x="138" y="119"/>
                  <a:pt x="135" y="117"/>
                </a:cubicBezTo>
                <a:cubicBezTo>
                  <a:pt x="132" y="115"/>
                  <a:pt x="132" y="115"/>
                  <a:pt x="132" y="115"/>
                </a:cubicBezTo>
                <a:cubicBezTo>
                  <a:pt x="132" y="115"/>
                  <a:pt x="132" y="115"/>
                  <a:pt x="132" y="115"/>
                </a:cubicBezTo>
                <a:cubicBezTo>
                  <a:pt x="118" y="103"/>
                  <a:pt x="118" y="103"/>
                  <a:pt x="118" y="103"/>
                </a:cubicBezTo>
                <a:cubicBezTo>
                  <a:pt x="117" y="103"/>
                  <a:pt x="117" y="102"/>
                  <a:pt x="117" y="101"/>
                </a:cubicBezTo>
                <a:cubicBezTo>
                  <a:pt x="117" y="100"/>
                  <a:pt x="117" y="100"/>
                  <a:pt x="118" y="99"/>
                </a:cubicBezTo>
                <a:cubicBezTo>
                  <a:pt x="119" y="98"/>
                  <a:pt x="121" y="97"/>
                  <a:pt x="122" y="99"/>
                </a:cubicBezTo>
                <a:cubicBezTo>
                  <a:pt x="145" y="118"/>
                  <a:pt x="145" y="118"/>
                  <a:pt x="145" y="118"/>
                </a:cubicBezTo>
                <a:cubicBezTo>
                  <a:pt x="147" y="119"/>
                  <a:pt x="149" y="120"/>
                  <a:pt x="151" y="120"/>
                </a:cubicBezTo>
                <a:cubicBezTo>
                  <a:pt x="154" y="120"/>
                  <a:pt x="157" y="118"/>
                  <a:pt x="159" y="115"/>
                </a:cubicBezTo>
                <a:cubicBezTo>
                  <a:pt x="160" y="113"/>
                  <a:pt x="161" y="111"/>
                  <a:pt x="161" y="109"/>
                </a:cubicBezTo>
                <a:cubicBezTo>
                  <a:pt x="161" y="107"/>
                  <a:pt x="160" y="105"/>
                  <a:pt x="157" y="103"/>
                </a:cubicBezTo>
                <a:cubicBezTo>
                  <a:pt x="150" y="97"/>
                  <a:pt x="150" y="97"/>
                  <a:pt x="150" y="97"/>
                </a:cubicBezTo>
                <a:cubicBezTo>
                  <a:pt x="150" y="97"/>
                  <a:pt x="150" y="97"/>
                  <a:pt x="150" y="97"/>
                </a:cubicBezTo>
                <a:cubicBezTo>
                  <a:pt x="138" y="87"/>
                  <a:pt x="138" y="87"/>
                  <a:pt x="138" y="87"/>
                </a:cubicBezTo>
                <a:cubicBezTo>
                  <a:pt x="137" y="86"/>
                  <a:pt x="137" y="84"/>
                  <a:pt x="138" y="83"/>
                </a:cubicBezTo>
                <a:cubicBezTo>
                  <a:pt x="139" y="82"/>
                  <a:pt x="141" y="82"/>
                  <a:pt x="142" y="83"/>
                </a:cubicBezTo>
                <a:cubicBezTo>
                  <a:pt x="162" y="99"/>
                  <a:pt x="162" y="99"/>
                  <a:pt x="162" y="99"/>
                </a:cubicBezTo>
                <a:cubicBezTo>
                  <a:pt x="166" y="102"/>
                  <a:pt x="171" y="101"/>
                  <a:pt x="175" y="97"/>
                </a:cubicBez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801;p30"/>
          <p:cNvSpPr>
            <a:spLocks/>
          </p:cNvSpPr>
          <p:nvPr/>
        </p:nvSpPr>
        <p:spPr bwMode="auto">
          <a:xfrm>
            <a:off x="2573067" y="5165504"/>
            <a:ext cx="650875" cy="584200"/>
          </a:xfrm>
          <a:custGeom>
            <a:avLst/>
            <a:gdLst>
              <a:gd name="T0" fmla="*/ 2147483646 w 180"/>
              <a:gd name="T1" fmla="*/ 2147483646 h 161"/>
              <a:gd name="T2" fmla="*/ 2147483646 w 180"/>
              <a:gd name="T3" fmla="*/ 2147483646 h 161"/>
              <a:gd name="T4" fmla="*/ 2147483646 w 180"/>
              <a:gd name="T5" fmla="*/ 2147483646 h 161"/>
              <a:gd name="T6" fmla="*/ 2147483646 w 180"/>
              <a:gd name="T7" fmla="*/ 0 h 161"/>
              <a:gd name="T8" fmla="*/ 2147483646 w 180"/>
              <a:gd name="T9" fmla="*/ 2147483646 h 161"/>
              <a:gd name="T10" fmla="*/ 2147483646 w 180"/>
              <a:gd name="T11" fmla="*/ 2147483646 h 161"/>
              <a:gd name="T12" fmla="*/ 2147483646 w 180"/>
              <a:gd name="T13" fmla="*/ 2147483646 h 161"/>
              <a:gd name="T14" fmla="*/ 2147483646 w 180"/>
              <a:gd name="T15" fmla="*/ 2147483646 h 161"/>
              <a:gd name="T16" fmla="*/ 2147483646 w 180"/>
              <a:gd name="T17" fmla="*/ 2147483646 h 161"/>
              <a:gd name="T18" fmla="*/ 2147483646 w 180"/>
              <a:gd name="T19" fmla="*/ 2147483646 h 161"/>
              <a:gd name="T20" fmla="*/ 2147483646 w 180"/>
              <a:gd name="T21" fmla="*/ 2147483646 h 161"/>
              <a:gd name="T22" fmla="*/ 2147483646 w 180"/>
              <a:gd name="T23" fmla="*/ 2147483646 h 161"/>
              <a:gd name="T24" fmla="*/ 2147483646 w 180"/>
              <a:gd name="T25" fmla="*/ 2147483646 h 161"/>
              <a:gd name="T26" fmla="*/ 2147483646 w 180"/>
              <a:gd name="T27" fmla="*/ 2147483646 h 161"/>
              <a:gd name="T28" fmla="*/ 2147483646 w 180"/>
              <a:gd name="T29" fmla="*/ 2147483646 h 161"/>
              <a:gd name="T30" fmla="*/ 2147483646 w 180"/>
              <a:gd name="T31" fmla="*/ 2147483646 h 161"/>
              <a:gd name="T32" fmla="*/ 0 w 180"/>
              <a:gd name="T33" fmla="*/ 2147483646 h 161"/>
              <a:gd name="T34" fmla="*/ 2147483646 w 180"/>
              <a:gd name="T35" fmla="*/ 2147483646 h 161"/>
              <a:gd name="T36" fmla="*/ 2147483646 w 180"/>
              <a:gd name="T37" fmla="*/ 2147483646 h 161"/>
              <a:gd name="T38" fmla="*/ 2147483646 w 180"/>
              <a:gd name="T39" fmla="*/ 2147483646 h 161"/>
              <a:gd name="T40" fmla="*/ 2147483646 w 180"/>
              <a:gd name="T41" fmla="*/ 2147483646 h 161"/>
              <a:gd name="T42" fmla="*/ 0 w 180"/>
              <a:gd name="T43" fmla="*/ 2147483646 h 161"/>
              <a:gd name="T44" fmla="*/ 2147483646 w 180"/>
              <a:gd name="T45" fmla="*/ 2147483646 h 161"/>
              <a:gd name="T46" fmla="*/ 2147483646 w 180"/>
              <a:gd name="T47" fmla="*/ 2147483646 h 161"/>
              <a:gd name="T48" fmla="*/ 2147483646 w 180"/>
              <a:gd name="T49" fmla="*/ 2147483646 h 161"/>
              <a:gd name="T50" fmla="*/ 2147483646 w 180"/>
              <a:gd name="T51" fmla="*/ 2147483646 h 161"/>
              <a:gd name="T52" fmla="*/ 2147483646 w 180"/>
              <a:gd name="T53" fmla="*/ 2147483646 h 161"/>
              <a:gd name="T54" fmla="*/ 2147483646 w 180"/>
              <a:gd name="T55" fmla="*/ 2147483646 h 161"/>
              <a:gd name="T56" fmla="*/ 2147483646 w 180"/>
              <a:gd name="T57" fmla="*/ 2147483646 h 161"/>
              <a:gd name="T58" fmla="*/ 2147483646 w 180"/>
              <a:gd name="T59" fmla="*/ 2147483646 h 161"/>
              <a:gd name="T60" fmla="*/ 2147483646 w 180"/>
              <a:gd name="T61" fmla="*/ 2147483646 h 161"/>
              <a:gd name="T62" fmla="*/ 2147483646 w 180"/>
              <a:gd name="T63" fmla="*/ 2147483646 h 161"/>
              <a:gd name="T64" fmla="*/ 2147483646 w 180"/>
              <a:gd name="T65" fmla="*/ 2147483646 h 161"/>
              <a:gd name="T66" fmla="*/ 2147483646 w 180"/>
              <a:gd name="T67" fmla="*/ 2147483646 h 161"/>
              <a:gd name="T68" fmla="*/ 2147483646 w 180"/>
              <a:gd name="T69" fmla="*/ 2147483646 h 161"/>
              <a:gd name="T70" fmla="*/ 2147483646 w 180"/>
              <a:gd name="T71" fmla="*/ 214748364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 h="161" extrusionOk="0">
                <a:moveTo>
                  <a:pt x="123" y="21"/>
                </a:moveTo>
                <a:cubicBezTo>
                  <a:pt x="112" y="21"/>
                  <a:pt x="112" y="21"/>
                  <a:pt x="112" y="21"/>
                </a:cubicBezTo>
                <a:cubicBezTo>
                  <a:pt x="111" y="15"/>
                  <a:pt x="106" y="10"/>
                  <a:pt x="100" y="10"/>
                </a:cubicBezTo>
                <a:cubicBezTo>
                  <a:pt x="80" y="10"/>
                  <a:pt x="80" y="10"/>
                  <a:pt x="80" y="10"/>
                </a:cubicBezTo>
                <a:cubicBezTo>
                  <a:pt x="74" y="10"/>
                  <a:pt x="69" y="15"/>
                  <a:pt x="69" y="21"/>
                </a:cubicBezTo>
                <a:cubicBezTo>
                  <a:pt x="58" y="21"/>
                  <a:pt x="58" y="21"/>
                  <a:pt x="58" y="21"/>
                </a:cubicBezTo>
                <a:cubicBezTo>
                  <a:pt x="58" y="9"/>
                  <a:pt x="67" y="0"/>
                  <a:pt x="77" y="0"/>
                </a:cubicBezTo>
                <a:cubicBezTo>
                  <a:pt x="103" y="0"/>
                  <a:pt x="103" y="0"/>
                  <a:pt x="103" y="0"/>
                </a:cubicBezTo>
                <a:cubicBezTo>
                  <a:pt x="113" y="0"/>
                  <a:pt x="122" y="9"/>
                  <a:pt x="123" y="21"/>
                </a:cubicBezTo>
                <a:close/>
                <a:moveTo>
                  <a:pt x="28" y="89"/>
                </a:moveTo>
                <a:cubicBezTo>
                  <a:pt x="73" y="89"/>
                  <a:pt x="73" y="89"/>
                  <a:pt x="73" y="89"/>
                </a:cubicBezTo>
                <a:cubicBezTo>
                  <a:pt x="73" y="83"/>
                  <a:pt x="73" y="83"/>
                  <a:pt x="73" y="83"/>
                </a:cubicBezTo>
                <a:cubicBezTo>
                  <a:pt x="73" y="78"/>
                  <a:pt x="77" y="74"/>
                  <a:pt x="81" y="74"/>
                </a:cubicBezTo>
                <a:cubicBezTo>
                  <a:pt x="99" y="74"/>
                  <a:pt x="99" y="74"/>
                  <a:pt x="99" y="74"/>
                </a:cubicBezTo>
                <a:cubicBezTo>
                  <a:pt x="104" y="74"/>
                  <a:pt x="108" y="78"/>
                  <a:pt x="108" y="83"/>
                </a:cubicBezTo>
                <a:cubicBezTo>
                  <a:pt x="108" y="89"/>
                  <a:pt x="108" y="89"/>
                  <a:pt x="108" y="89"/>
                </a:cubicBezTo>
                <a:cubicBezTo>
                  <a:pt x="153" y="89"/>
                  <a:pt x="153" y="89"/>
                  <a:pt x="153" y="89"/>
                </a:cubicBezTo>
                <a:cubicBezTo>
                  <a:pt x="166" y="89"/>
                  <a:pt x="178" y="78"/>
                  <a:pt x="180" y="64"/>
                </a:cubicBezTo>
                <a:cubicBezTo>
                  <a:pt x="180" y="50"/>
                  <a:pt x="180" y="50"/>
                  <a:pt x="180" y="50"/>
                </a:cubicBezTo>
                <a:cubicBezTo>
                  <a:pt x="180" y="37"/>
                  <a:pt x="171" y="26"/>
                  <a:pt x="159" y="26"/>
                </a:cubicBezTo>
                <a:cubicBezTo>
                  <a:pt x="149" y="26"/>
                  <a:pt x="149" y="26"/>
                  <a:pt x="149" y="26"/>
                </a:cubicBezTo>
                <a:cubicBezTo>
                  <a:pt x="144" y="26"/>
                  <a:pt x="144" y="26"/>
                  <a:pt x="144" y="26"/>
                </a:cubicBezTo>
                <a:cubicBezTo>
                  <a:pt x="137" y="26"/>
                  <a:pt x="137" y="26"/>
                  <a:pt x="137" y="26"/>
                </a:cubicBezTo>
                <a:cubicBezTo>
                  <a:pt x="129" y="26"/>
                  <a:pt x="129" y="26"/>
                  <a:pt x="129" y="26"/>
                </a:cubicBezTo>
                <a:cubicBezTo>
                  <a:pt x="123" y="26"/>
                  <a:pt x="123" y="26"/>
                  <a:pt x="123" y="26"/>
                </a:cubicBezTo>
                <a:cubicBezTo>
                  <a:pt x="111" y="26"/>
                  <a:pt x="111" y="26"/>
                  <a:pt x="111" y="26"/>
                </a:cubicBezTo>
                <a:cubicBezTo>
                  <a:pt x="69" y="26"/>
                  <a:pt x="69" y="26"/>
                  <a:pt x="69" y="26"/>
                </a:cubicBezTo>
                <a:cubicBezTo>
                  <a:pt x="57" y="26"/>
                  <a:pt x="57" y="26"/>
                  <a:pt x="57" y="26"/>
                </a:cubicBezTo>
                <a:cubicBezTo>
                  <a:pt x="42" y="26"/>
                  <a:pt x="42" y="26"/>
                  <a:pt x="42" y="26"/>
                </a:cubicBezTo>
                <a:cubicBezTo>
                  <a:pt x="35" y="26"/>
                  <a:pt x="35" y="26"/>
                  <a:pt x="35" y="26"/>
                </a:cubicBezTo>
                <a:cubicBezTo>
                  <a:pt x="28" y="26"/>
                  <a:pt x="28" y="26"/>
                  <a:pt x="28" y="26"/>
                </a:cubicBezTo>
                <a:cubicBezTo>
                  <a:pt x="21" y="26"/>
                  <a:pt x="21" y="26"/>
                  <a:pt x="21" y="26"/>
                </a:cubicBezTo>
                <a:cubicBezTo>
                  <a:pt x="10" y="26"/>
                  <a:pt x="0" y="37"/>
                  <a:pt x="0" y="50"/>
                </a:cubicBezTo>
                <a:cubicBezTo>
                  <a:pt x="0" y="64"/>
                  <a:pt x="0" y="64"/>
                  <a:pt x="0" y="64"/>
                </a:cubicBezTo>
                <a:cubicBezTo>
                  <a:pt x="3" y="78"/>
                  <a:pt x="14" y="89"/>
                  <a:pt x="28" y="89"/>
                </a:cubicBezTo>
                <a:close/>
                <a:moveTo>
                  <a:pt x="153" y="97"/>
                </a:moveTo>
                <a:cubicBezTo>
                  <a:pt x="108" y="97"/>
                  <a:pt x="108" y="97"/>
                  <a:pt x="108" y="97"/>
                </a:cubicBezTo>
                <a:cubicBezTo>
                  <a:pt x="108" y="103"/>
                  <a:pt x="108" y="103"/>
                  <a:pt x="108" y="103"/>
                </a:cubicBezTo>
                <a:cubicBezTo>
                  <a:pt x="108" y="108"/>
                  <a:pt x="104" y="112"/>
                  <a:pt x="99" y="112"/>
                </a:cubicBezTo>
                <a:cubicBezTo>
                  <a:pt x="81" y="112"/>
                  <a:pt x="81" y="112"/>
                  <a:pt x="81" y="112"/>
                </a:cubicBezTo>
                <a:cubicBezTo>
                  <a:pt x="77" y="112"/>
                  <a:pt x="73" y="108"/>
                  <a:pt x="73" y="103"/>
                </a:cubicBezTo>
                <a:cubicBezTo>
                  <a:pt x="73" y="97"/>
                  <a:pt x="73" y="97"/>
                  <a:pt x="73" y="97"/>
                </a:cubicBezTo>
                <a:cubicBezTo>
                  <a:pt x="28" y="97"/>
                  <a:pt x="28" y="97"/>
                  <a:pt x="28" y="97"/>
                </a:cubicBezTo>
                <a:cubicBezTo>
                  <a:pt x="16" y="97"/>
                  <a:pt x="6" y="91"/>
                  <a:pt x="0" y="81"/>
                </a:cubicBezTo>
                <a:cubicBezTo>
                  <a:pt x="0" y="137"/>
                  <a:pt x="0" y="137"/>
                  <a:pt x="0" y="137"/>
                </a:cubicBezTo>
                <a:cubicBezTo>
                  <a:pt x="0" y="150"/>
                  <a:pt x="10" y="161"/>
                  <a:pt x="21" y="161"/>
                </a:cubicBezTo>
                <a:cubicBezTo>
                  <a:pt x="28" y="161"/>
                  <a:pt x="28" y="161"/>
                  <a:pt x="28" y="161"/>
                </a:cubicBezTo>
                <a:cubicBezTo>
                  <a:pt x="35" y="161"/>
                  <a:pt x="35" y="161"/>
                  <a:pt x="35" y="161"/>
                </a:cubicBezTo>
                <a:cubicBezTo>
                  <a:pt x="42" y="161"/>
                  <a:pt x="42" y="161"/>
                  <a:pt x="42" y="161"/>
                </a:cubicBezTo>
                <a:cubicBezTo>
                  <a:pt x="137" y="161"/>
                  <a:pt x="137" y="161"/>
                  <a:pt x="137" y="161"/>
                </a:cubicBezTo>
                <a:cubicBezTo>
                  <a:pt x="144" y="161"/>
                  <a:pt x="144" y="161"/>
                  <a:pt x="144" y="161"/>
                </a:cubicBezTo>
                <a:cubicBezTo>
                  <a:pt x="149" y="161"/>
                  <a:pt x="149" y="161"/>
                  <a:pt x="149" y="161"/>
                </a:cubicBezTo>
                <a:cubicBezTo>
                  <a:pt x="159" y="161"/>
                  <a:pt x="159" y="161"/>
                  <a:pt x="159" y="161"/>
                </a:cubicBezTo>
                <a:cubicBezTo>
                  <a:pt x="171" y="161"/>
                  <a:pt x="180" y="150"/>
                  <a:pt x="180" y="137"/>
                </a:cubicBezTo>
                <a:cubicBezTo>
                  <a:pt x="180" y="81"/>
                  <a:pt x="180" y="81"/>
                  <a:pt x="180" y="81"/>
                </a:cubicBezTo>
                <a:cubicBezTo>
                  <a:pt x="174" y="91"/>
                  <a:pt x="164" y="97"/>
                  <a:pt x="153" y="97"/>
                </a:cubicBezTo>
                <a:close/>
                <a:moveTo>
                  <a:pt x="99" y="81"/>
                </a:moveTo>
                <a:cubicBezTo>
                  <a:pt x="82" y="81"/>
                  <a:pt x="82" y="81"/>
                  <a:pt x="82" y="81"/>
                </a:cubicBezTo>
                <a:cubicBezTo>
                  <a:pt x="80" y="81"/>
                  <a:pt x="79" y="82"/>
                  <a:pt x="79" y="84"/>
                </a:cubicBezTo>
                <a:cubicBezTo>
                  <a:pt x="79" y="88"/>
                  <a:pt x="79" y="88"/>
                  <a:pt x="79" y="88"/>
                </a:cubicBezTo>
                <a:cubicBezTo>
                  <a:pt x="79" y="91"/>
                  <a:pt x="79" y="91"/>
                  <a:pt x="79" y="91"/>
                </a:cubicBezTo>
                <a:cubicBezTo>
                  <a:pt x="79" y="96"/>
                  <a:pt x="79" y="96"/>
                  <a:pt x="79" y="96"/>
                </a:cubicBezTo>
                <a:cubicBezTo>
                  <a:pt x="79" y="98"/>
                  <a:pt x="79" y="98"/>
                  <a:pt x="79" y="98"/>
                </a:cubicBezTo>
                <a:cubicBezTo>
                  <a:pt x="79" y="103"/>
                  <a:pt x="79" y="103"/>
                  <a:pt x="79" y="103"/>
                </a:cubicBezTo>
                <a:cubicBezTo>
                  <a:pt x="79" y="104"/>
                  <a:pt x="80" y="106"/>
                  <a:pt x="82" y="106"/>
                </a:cubicBezTo>
                <a:cubicBezTo>
                  <a:pt x="99" y="106"/>
                  <a:pt x="99" y="106"/>
                  <a:pt x="99" y="106"/>
                </a:cubicBezTo>
                <a:cubicBezTo>
                  <a:pt x="100" y="106"/>
                  <a:pt x="102" y="104"/>
                  <a:pt x="102" y="103"/>
                </a:cubicBezTo>
                <a:cubicBezTo>
                  <a:pt x="102" y="98"/>
                  <a:pt x="102" y="98"/>
                  <a:pt x="102" y="98"/>
                </a:cubicBezTo>
                <a:cubicBezTo>
                  <a:pt x="102" y="96"/>
                  <a:pt x="102" y="96"/>
                  <a:pt x="102" y="96"/>
                </a:cubicBezTo>
                <a:cubicBezTo>
                  <a:pt x="102" y="91"/>
                  <a:pt x="102" y="91"/>
                  <a:pt x="102" y="91"/>
                </a:cubicBezTo>
                <a:cubicBezTo>
                  <a:pt x="102" y="88"/>
                  <a:pt x="102" y="88"/>
                  <a:pt x="102" y="88"/>
                </a:cubicBezTo>
                <a:cubicBezTo>
                  <a:pt x="102" y="84"/>
                  <a:pt x="102" y="84"/>
                  <a:pt x="102" y="84"/>
                </a:cubicBezTo>
                <a:cubicBezTo>
                  <a:pt x="102" y="82"/>
                  <a:pt x="100" y="81"/>
                  <a:pt x="99" y="81"/>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 name="Group 33"/>
          <p:cNvGrpSpPr/>
          <p:nvPr/>
        </p:nvGrpSpPr>
        <p:grpSpPr>
          <a:xfrm>
            <a:off x="167171" y="228601"/>
            <a:ext cx="594830" cy="441250"/>
            <a:chOff x="0" y="76200"/>
            <a:chExt cx="1905000" cy="1706563"/>
          </a:xfrm>
        </p:grpSpPr>
        <p:sp>
          <p:nvSpPr>
            <p:cNvPr id="35" name="5-Point Star 34"/>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5-Point Star 35"/>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1" name="5-Point Star 40"/>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2" name="5-Point Star 41"/>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3" name="Group 42"/>
          <p:cNvGrpSpPr/>
          <p:nvPr/>
        </p:nvGrpSpPr>
        <p:grpSpPr>
          <a:xfrm>
            <a:off x="1731118" y="327188"/>
            <a:ext cx="594830" cy="441250"/>
            <a:chOff x="0" y="76200"/>
            <a:chExt cx="1905000" cy="1706563"/>
          </a:xfrm>
        </p:grpSpPr>
        <p:sp>
          <p:nvSpPr>
            <p:cNvPr id="44" name="5-Point Star 4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5-Point Star 4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0" name="5-Point Star 4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1" name="5-Point Star 5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2" name="Group 51"/>
          <p:cNvGrpSpPr/>
          <p:nvPr/>
        </p:nvGrpSpPr>
        <p:grpSpPr>
          <a:xfrm>
            <a:off x="3844394" y="512245"/>
            <a:ext cx="594830" cy="441250"/>
            <a:chOff x="0" y="76200"/>
            <a:chExt cx="1905000" cy="1706563"/>
          </a:xfrm>
        </p:grpSpPr>
        <p:sp>
          <p:nvSpPr>
            <p:cNvPr id="53" name="5-Point Star 5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5-Point Star 5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9" name="5-Point Star 5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0" name="5-Point Star 5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1" name="Group 60"/>
          <p:cNvGrpSpPr/>
          <p:nvPr/>
        </p:nvGrpSpPr>
        <p:grpSpPr>
          <a:xfrm>
            <a:off x="6096000" y="565489"/>
            <a:ext cx="594830" cy="441250"/>
            <a:chOff x="0" y="76200"/>
            <a:chExt cx="1905000" cy="1706563"/>
          </a:xfrm>
        </p:grpSpPr>
        <p:sp>
          <p:nvSpPr>
            <p:cNvPr id="62" name="5-Point Star 6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5-Point Star 6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8" name="5-Point Star 6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9" name="5-Point Star 6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0" name="Group 69"/>
          <p:cNvGrpSpPr/>
          <p:nvPr/>
        </p:nvGrpSpPr>
        <p:grpSpPr>
          <a:xfrm>
            <a:off x="7848600" y="1066800"/>
            <a:ext cx="594830" cy="441250"/>
            <a:chOff x="0" y="76200"/>
            <a:chExt cx="1905000" cy="1706563"/>
          </a:xfrm>
        </p:grpSpPr>
        <p:sp>
          <p:nvSpPr>
            <p:cNvPr id="71" name="5-Point Star 7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5-Point Star 7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7" name="5-Point Star 7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8" name="5-Point Star 7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9" name="Group 78"/>
          <p:cNvGrpSpPr/>
          <p:nvPr/>
        </p:nvGrpSpPr>
        <p:grpSpPr>
          <a:xfrm>
            <a:off x="6903485" y="222608"/>
            <a:ext cx="594830" cy="441250"/>
            <a:chOff x="0" y="76200"/>
            <a:chExt cx="1905000" cy="1706563"/>
          </a:xfrm>
        </p:grpSpPr>
        <p:sp>
          <p:nvSpPr>
            <p:cNvPr id="80" name="5-Point Star 7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5-Point Star 8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6" name="5-Point Star 8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7" name="5-Point Star 8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8" name="Group 87"/>
          <p:cNvGrpSpPr/>
          <p:nvPr/>
        </p:nvGrpSpPr>
        <p:grpSpPr>
          <a:xfrm>
            <a:off x="5042112" y="360131"/>
            <a:ext cx="594830" cy="441250"/>
            <a:chOff x="0" y="76200"/>
            <a:chExt cx="1905000" cy="1706563"/>
          </a:xfrm>
        </p:grpSpPr>
        <p:sp>
          <p:nvSpPr>
            <p:cNvPr id="89" name="5-Point Star 8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0" name="5-Point Star 8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1" name="5-Point Star 9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2" name="5-Point Star 9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3" name="5-Point Star 9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4" name="5-Point Star 9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5" name="5-Point Star 9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6" name="5-Point Star 9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7" name="Group 96"/>
          <p:cNvGrpSpPr/>
          <p:nvPr/>
        </p:nvGrpSpPr>
        <p:grpSpPr>
          <a:xfrm>
            <a:off x="2146905" y="733824"/>
            <a:ext cx="594830" cy="441250"/>
            <a:chOff x="0" y="76200"/>
            <a:chExt cx="1905000" cy="1706563"/>
          </a:xfrm>
        </p:grpSpPr>
        <p:sp>
          <p:nvSpPr>
            <p:cNvPr id="98" name="5-Point Star 9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5-Point Star 9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0" name="5-Point Star 9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1" name="5-Point Star 10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2" name="5-Point Star 10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3" name="5-Point Star 10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4" name="5-Point Star 10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5" name="5-Point Star 10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6" name="Group 105"/>
          <p:cNvGrpSpPr/>
          <p:nvPr/>
        </p:nvGrpSpPr>
        <p:grpSpPr>
          <a:xfrm>
            <a:off x="895965" y="1182845"/>
            <a:ext cx="594830" cy="441250"/>
            <a:chOff x="0" y="76200"/>
            <a:chExt cx="1905000" cy="1706563"/>
          </a:xfrm>
        </p:grpSpPr>
        <p:sp>
          <p:nvSpPr>
            <p:cNvPr id="107" name="5-Point Star 10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5-Point Star 10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9" name="5-Point Star 10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0" name="5-Point Star 10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1" name="5-Point Star 1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2" name="5-Point Star 1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3" name="5-Point Star 1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4" name="5-Point Star 1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edg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14:presetBounceEnd="31000">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14:bounceEnd="31000">
                                          <p:cBhvr additive="base">
                                            <p:cTn id="61" dur="2000" fill="hold"/>
                                            <p:tgtEl>
                                              <p:spTgt spid="4"/>
                                            </p:tgtEl>
                                            <p:attrNameLst>
                                              <p:attrName>ppt_x</p:attrName>
                                            </p:attrNameLst>
                                          </p:cBhvr>
                                          <p:tavLst>
                                            <p:tav tm="0">
                                              <p:val>
                                                <p:strVal val="1+#ppt_w/2"/>
                                              </p:val>
                                            </p:tav>
                                            <p:tav tm="100000">
                                              <p:val>
                                                <p:strVal val="#ppt_x"/>
                                              </p:val>
                                            </p:tav>
                                          </p:tavLst>
                                        </p:anim>
                                        <p:anim calcmode="lin" valueType="num" p14:bounceEnd="31000">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nodePh="1">
                                      <p:stCondLst>
                                        <p:cond delay="0"/>
                                      </p:stCondLst>
                                      <p:endCondLst>
                                        <p:cond evt="begin" delay="0">
                                          <p:tn val="67"/>
                                        </p:cond>
                                      </p:end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3">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75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250" fill="hold"/>
                                            <p:tgtEl>
                                              <p:spTgt spid="31"/>
                                            </p:tgtEl>
                                            <p:attrNameLst>
                                              <p:attrName>ppt_x</p:attrName>
                                            </p:attrNameLst>
                                          </p:cBhvr>
                                          <p:tavLst>
                                            <p:tav tm="0">
                                              <p:val>
                                                <p:strVal val="1+#ppt_w/2"/>
                                              </p:val>
                                            </p:tav>
                                            <p:tav tm="100000">
                                              <p:val>
                                                <p:strVal val="#ppt_x"/>
                                              </p:val>
                                            </p:tav>
                                          </p:tavLst>
                                        </p:anim>
                                        <p:anim calcmode="lin" valueType="num">
                                          <p:cBhvr additive="base">
                                            <p:cTn id="74" dur="125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50000">
                                      <p:stCondLst>
                                        <p:cond delay="1500"/>
                                      </p:stCondLst>
                                      <p:childTnLst>
                                        <p:set>
                                          <p:cBhvr>
                                            <p:cTn id="76" dur="1" fill="hold">
                                              <p:stCondLst>
                                                <p:cond delay="0"/>
                                              </p:stCondLst>
                                            </p:cTn>
                                            <p:tgtEl>
                                              <p:spTgt spid="32"/>
                                            </p:tgtEl>
                                            <p:attrNameLst>
                                              <p:attrName>style.visibility</p:attrName>
                                            </p:attrNameLst>
                                          </p:cBhvr>
                                          <p:to>
                                            <p:strVal val="visible"/>
                                          </p:to>
                                        </p:set>
                                        <p:anim calcmode="lin" valueType="num" p14:bounceEnd="50000">
                                          <p:cBhvr additive="base">
                                            <p:cTn id="77" dur="85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78"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0" fill="hold"/>
                                            <p:tgtEl>
                                              <p:spTgt spid="4"/>
                                            </p:tgtEl>
                                            <p:attrNameLst>
                                              <p:attrName>ppt_x</p:attrName>
                                            </p:attrNameLst>
                                          </p:cBhvr>
                                          <p:tavLst>
                                            <p:tav tm="0">
                                              <p:val>
                                                <p:strVal val="1+#ppt_w/2"/>
                                              </p:val>
                                            </p:tav>
                                            <p:tav tm="100000">
                                              <p:val>
                                                <p:strVal val="#ppt_x"/>
                                              </p:val>
                                            </p:tav>
                                          </p:tavLst>
                                        </p:anim>
                                        <p:anim calcmode="lin" valueType="num">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nodePh="1">
                                      <p:stCondLst>
                                        <p:cond delay="0"/>
                                      </p:stCondLst>
                                      <p:endCondLst>
                                        <p:cond evt="begin" delay="0">
                                          <p:tn val="67"/>
                                        </p:cond>
                                      </p:end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3">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75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250" fill="hold"/>
                                            <p:tgtEl>
                                              <p:spTgt spid="31"/>
                                            </p:tgtEl>
                                            <p:attrNameLst>
                                              <p:attrName>ppt_x</p:attrName>
                                            </p:attrNameLst>
                                          </p:cBhvr>
                                          <p:tavLst>
                                            <p:tav tm="0">
                                              <p:val>
                                                <p:strVal val="1+#ppt_w/2"/>
                                              </p:val>
                                            </p:tav>
                                            <p:tav tm="100000">
                                              <p:val>
                                                <p:strVal val="#ppt_x"/>
                                              </p:val>
                                            </p:tav>
                                          </p:tavLst>
                                        </p:anim>
                                        <p:anim calcmode="lin" valueType="num">
                                          <p:cBhvr additive="base">
                                            <p:cTn id="74" dur="125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150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850" fill="hold"/>
                                            <p:tgtEl>
                                              <p:spTgt spid="32"/>
                                            </p:tgtEl>
                                            <p:attrNameLst>
                                              <p:attrName>ppt_x</p:attrName>
                                            </p:attrNameLst>
                                          </p:cBhvr>
                                          <p:tavLst>
                                            <p:tav tm="0">
                                              <p:val>
                                                <p:strVal val="1+#ppt_w/2"/>
                                              </p:val>
                                            </p:tav>
                                            <p:tav tm="100000">
                                              <p:val>
                                                <p:strVal val="#ppt_x"/>
                                              </p:val>
                                            </p:tav>
                                          </p:tavLst>
                                        </p:anim>
                                        <p:anim calcmode="lin" valueType="num">
                                          <p:cBhvr additive="base">
                                            <p:cTn id="78"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animBg="1"/>
          <p:bldP spid="3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a:solidFill>
                  <a:srgbClr val="0070C0"/>
                </a:solidFill>
              </a:rPr>
              <a:t>Để</a:t>
            </a:r>
            <a:r>
              <a:rPr lang="en-US" dirty="0">
                <a:solidFill>
                  <a:srgbClr val="0070C0"/>
                </a:solidFill>
              </a:rPr>
              <a:t> </a:t>
            </a:r>
            <a:r>
              <a:rPr lang="vi-VN" dirty="0">
                <a:solidFill>
                  <a:srgbClr val="0070C0"/>
                </a:solidFill>
              </a:rPr>
              <a:t>tạo ra một tấm xi măng thường sẽ thải ra môi trường hơn 1 tấn khí cacbonic</a:t>
            </a:r>
            <a:r>
              <a:rPr lang="en-US" dirty="0">
                <a:solidFill>
                  <a:srgbClr val="0070C0"/>
                </a:solidFill>
              </a:rPr>
              <a:t>, </a:t>
            </a:r>
            <a:r>
              <a:rPr lang="vi-VN" dirty="0">
                <a:solidFill>
                  <a:srgbClr val="0070C0"/>
                </a:solidFill>
              </a:rPr>
              <a:t> </a:t>
            </a:r>
            <a:r>
              <a:rPr lang="en-US" dirty="0">
                <a:solidFill>
                  <a:srgbClr val="0070C0"/>
                </a:solidFill>
              </a:rPr>
              <a:t>đ</a:t>
            </a:r>
            <a:r>
              <a:rPr lang="vi-VN" dirty="0">
                <a:solidFill>
                  <a:srgbClr val="0070C0"/>
                </a:solidFill>
              </a:rPr>
              <a:t>iều này ảnh hưởng xấu đến môi trường</a:t>
            </a:r>
            <a:r>
              <a:rPr lang="en-US" dirty="0">
                <a:solidFill>
                  <a:srgbClr val="0070C0"/>
                </a:solidFill>
              </a:rPr>
              <a:t>.</a:t>
            </a:r>
            <a:r>
              <a:rPr lang="vi-VN" dirty="0">
                <a:solidFill>
                  <a:srgbClr val="0070C0"/>
                </a:solidFill>
              </a:rPr>
              <a:t> </a:t>
            </a:r>
            <a:r>
              <a:rPr lang="en-US" dirty="0">
                <a:solidFill>
                  <a:srgbClr val="0070C0"/>
                </a:solidFill>
              </a:rPr>
              <a:t>V</a:t>
            </a:r>
            <a:r>
              <a:rPr lang="vi-VN" dirty="0">
                <a:solidFill>
                  <a:srgbClr val="0070C0"/>
                </a:solidFill>
              </a:rPr>
              <a:t>ì vậy công nghệ xi măng thân thiện với môi trường đang được nhiều nước trên thế giới và Việt Nam nghiên cứu </a:t>
            </a:r>
            <a:r>
              <a:rPr lang="en-US" dirty="0" err="1">
                <a:solidFill>
                  <a:srgbClr val="0070C0"/>
                </a:solidFill>
              </a:rPr>
              <a:t>áp</a:t>
            </a:r>
            <a:r>
              <a:rPr lang="vi-VN" dirty="0">
                <a:solidFill>
                  <a:srgbClr val="0070C0"/>
                </a:solidFill>
              </a:rPr>
              <a:t> dụng</a:t>
            </a:r>
            <a:endParaRPr lang="en-US"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9084217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1000"/>
                                        <p:tgtEl>
                                          <p:spTgt spid="77829"/>
                                        </p:tgtEl>
                                      </p:cBhvr>
                                    </p:animEffect>
                                    <p:anim calcmode="lin" valueType="num">
                                      <p:cBhvr>
                                        <p:cTn id="8" dur="1000" fill="hold"/>
                                        <p:tgtEl>
                                          <p:spTgt spid="77829"/>
                                        </p:tgtEl>
                                        <p:attrNameLst>
                                          <p:attrName>ppt_x</p:attrName>
                                        </p:attrNameLst>
                                      </p:cBhvr>
                                      <p:tavLst>
                                        <p:tav tm="0">
                                          <p:val>
                                            <p:strVal val="#ppt_x"/>
                                          </p:val>
                                        </p:tav>
                                        <p:tav tm="100000">
                                          <p:val>
                                            <p:strVal val="#ppt_x"/>
                                          </p:val>
                                        </p:tav>
                                      </p:tavLst>
                                    </p:anim>
                                    <p:anim calcmode="lin" valueType="num">
                                      <p:cBhvr>
                                        <p:cTn id="9" dur="1000" fill="hold"/>
                                        <p:tgtEl>
                                          <p:spTgt spid="77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208550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200" dirty="0">
                <a:solidFill>
                  <a:srgbClr val="0070C0"/>
                </a:solidFill>
                <a:latin typeface="Arial" panose="020B0604020202020204" pitchFamily="34" charset="0"/>
              </a:rPr>
              <a:t>X</a:t>
            </a:r>
            <a:r>
              <a:rPr lang="vi-VN" sz="3200" dirty="0">
                <a:solidFill>
                  <a:srgbClr val="0070C0"/>
                </a:solidFill>
                <a:latin typeface="Arial" panose="020B0604020202020204" pitchFamily="34" charset="0"/>
              </a:rPr>
              <a:t>ác</a:t>
            </a:r>
            <a:r>
              <a:rPr lang="vi-VN" dirty="0"/>
              <a:t> </a:t>
            </a:r>
            <a:r>
              <a:rPr lang="vi-VN" sz="3200" dirty="0">
                <a:solidFill>
                  <a:srgbClr val="0070C0"/>
                </a:solidFill>
                <a:latin typeface="Arial" panose="020B0604020202020204" pitchFamily="34" charset="0"/>
              </a:rPr>
              <a:t>định một số loại vật liệu cơ bản được dùng để xây dựng các  ngôi nhà trong Hình 2.2</a:t>
            </a:r>
            <a:endParaRPr lang="en-US" altLang="en-US" sz="3200" dirty="0">
              <a:solidFill>
                <a:srgbClr val="0070C0"/>
              </a:solidFill>
              <a:latin typeface="Arial" panose="020B0604020202020204" pitchFamily="34" charset="0"/>
            </a:endParaRPr>
          </a:p>
        </p:txBody>
      </p:sp>
      <p:pic>
        <p:nvPicPr>
          <p:cNvPr id="2" name="Picture 1"/>
          <p:cNvPicPr>
            <a:picLocks noChangeAspect="1"/>
          </p:cNvPicPr>
          <p:nvPr/>
        </p:nvPicPr>
        <p:blipFill rotWithShape="1">
          <a:blip r:embed="rId4"/>
          <a:srcRect l="28492" t="-535" b="58422"/>
          <a:stretch/>
        </p:blipFill>
        <p:spPr>
          <a:xfrm>
            <a:off x="2943477" y="1184374"/>
            <a:ext cx="6258467" cy="2320826"/>
          </a:xfrm>
          <a:prstGeom prst="rect">
            <a:avLst/>
          </a:prstGeom>
        </p:spPr>
      </p:pic>
      <p:pic>
        <p:nvPicPr>
          <p:cNvPr id="3" name="Picture 2"/>
          <p:cNvPicPr>
            <a:picLocks noChangeAspect="1"/>
          </p:cNvPicPr>
          <p:nvPr/>
        </p:nvPicPr>
        <p:blipFill rotWithShape="1">
          <a:blip r:embed="rId4"/>
          <a:srcRect t="44947" b="7887"/>
          <a:stretch/>
        </p:blipFill>
        <p:spPr>
          <a:xfrm>
            <a:off x="2943477" y="3656364"/>
            <a:ext cx="6376969" cy="3142548"/>
          </a:xfrm>
          <a:prstGeom prst="rect">
            <a:avLst/>
          </a:prstGeom>
        </p:spPr>
      </p:pic>
    </p:spTree>
    <p:extLst>
      <p:ext uri="{BB962C8B-B14F-4D97-AF65-F5344CB8AC3E}">
        <p14:creationId xmlns:p14="http://schemas.microsoft.com/office/powerpoint/2010/main" val="9831825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2A5199-F011-3104-8FC2-FBEC767B3A9C}"/>
              </a:ext>
            </a:extLst>
          </p:cNvPr>
          <p:cNvSpPr txBox="1"/>
          <p:nvPr/>
        </p:nvSpPr>
        <p:spPr>
          <a:xfrm>
            <a:off x="533400" y="838200"/>
            <a:ext cx="7620000" cy="5109091"/>
          </a:xfrm>
          <a:prstGeom prst="rect">
            <a:avLst/>
          </a:prstGeom>
          <a:noFill/>
        </p:spPr>
        <p:txBody>
          <a:bodyPr wrap="square" rtlCol="0">
            <a:spAutoFit/>
          </a:bodyPr>
          <a:lstStyle/>
          <a:p>
            <a:pPr algn="just">
              <a:lnSpc>
                <a:spcPct val="150000"/>
              </a:lnSpc>
              <a:spcAft>
                <a:spcPts val="800"/>
              </a:spcAft>
            </a:pPr>
            <a:r>
              <a:rPr lang="en-US" sz="3200" b="1" dirty="0" err="1">
                <a:solidFill>
                  <a:srgbClr val="000000"/>
                </a:solidFill>
                <a:effectLst/>
                <a:latin typeface="+mj-lt"/>
                <a:ea typeface="MS Mincho" panose="02020609040205080304" pitchFamily="49" charset="-128"/>
                <a:cs typeface="Times New Roman" panose="02020603050405020304" pitchFamily="18" charset="0"/>
              </a:rPr>
              <a:t>Câu</a:t>
            </a:r>
            <a:r>
              <a:rPr lang="en-US" sz="3200" b="1" dirty="0">
                <a:solidFill>
                  <a:srgbClr val="000000"/>
                </a:solidFill>
                <a:effectLst/>
                <a:latin typeface="+mj-lt"/>
                <a:ea typeface="MS Mincho" panose="02020609040205080304" pitchFamily="49" charset="-128"/>
                <a:cs typeface="Times New Roman" panose="02020603050405020304" pitchFamily="18" charset="0"/>
              </a:rPr>
              <a:t> 1. </a:t>
            </a:r>
            <a:r>
              <a:rPr lang="en-US" sz="3200" b="1" dirty="0" err="1">
                <a:solidFill>
                  <a:srgbClr val="000000"/>
                </a:solidFill>
                <a:effectLst/>
                <a:latin typeface="+mj-lt"/>
                <a:ea typeface="MS Mincho" panose="02020609040205080304" pitchFamily="49" charset="-128"/>
                <a:cs typeface="Times New Roman" panose="02020603050405020304" pitchFamily="18" charset="0"/>
              </a:rPr>
              <a:t>Vai</a:t>
            </a:r>
            <a:r>
              <a:rPr lang="en-US" sz="3200" b="1" dirty="0">
                <a:solidFill>
                  <a:srgbClr val="000000"/>
                </a:solidFill>
                <a:effectLst/>
                <a:latin typeface="+mj-lt"/>
                <a:ea typeface="MS Mincho" panose="02020609040205080304" pitchFamily="49" charset="-128"/>
                <a:cs typeface="Times New Roman" panose="02020603050405020304" pitchFamily="18" charset="0"/>
              </a:rPr>
              <a:t> </a:t>
            </a:r>
            <a:r>
              <a:rPr lang="en-US" sz="3200" b="1" dirty="0" err="1">
                <a:solidFill>
                  <a:srgbClr val="000000"/>
                </a:solidFill>
                <a:effectLst/>
                <a:latin typeface="+mj-lt"/>
                <a:ea typeface="MS Mincho" panose="02020609040205080304" pitchFamily="49" charset="-128"/>
                <a:cs typeface="Times New Roman" panose="02020603050405020304" pitchFamily="18" charset="0"/>
              </a:rPr>
              <a:t>trò</a:t>
            </a:r>
            <a:r>
              <a:rPr lang="en-US" sz="3200" b="1" dirty="0">
                <a:solidFill>
                  <a:srgbClr val="000000"/>
                </a:solidFill>
                <a:effectLst/>
                <a:latin typeface="+mj-lt"/>
                <a:ea typeface="MS Mincho" panose="02020609040205080304" pitchFamily="49" charset="-128"/>
                <a:cs typeface="Times New Roman" panose="02020603050405020304" pitchFamily="18" charset="0"/>
              </a:rPr>
              <a:t> </a:t>
            </a:r>
            <a:r>
              <a:rPr lang="en-US" sz="3200" b="1" dirty="0" err="1">
                <a:solidFill>
                  <a:srgbClr val="000000"/>
                </a:solidFill>
                <a:effectLst/>
                <a:latin typeface="+mj-lt"/>
                <a:ea typeface="MS Mincho" panose="02020609040205080304" pitchFamily="49" charset="-128"/>
                <a:cs typeface="Times New Roman" panose="02020603050405020304" pitchFamily="18" charset="0"/>
              </a:rPr>
              <a:t>của</a:t>
            </a:r>
            <a:r>
              <a:rPr lang="en-US" sz="3200" b="1" dirty="0">
                <a:solidFill>
                  <a:srgbClr val="000000"/>
                </a:solidFill>
                <a:effectLst/>
                <a:latin typeface="+mj-lt"/>
                <a:ea typeface="MS Mincho" panose="02020609040205080304" pitchFamily="49" charset="-128"/>
                <a:cs typeface="Times New Roman" panose="02020603050405020304" pitchFamily="18" charset="0"/>
              </a:rPr>
              <a:t> </a:t>
            </a:r>
            <a:r>
              <a:rPr lang="en-US" sz="3200" b="1" dirty="0" err="1">
                <a:solidFill>
                  <a:srgbClr val="000000"/>
                </a:solidFill>
                <a:effectLst/>
                <a:latin typeface="+mj-lt"/>
                <a:ea typeface="MS Mincho" panose="02020609040205080304" pitchFamily="49" charset="-128"/>
                <a:cs typeface="Times New Roman" panose="02020603050405020304" pitchFamily="18" charset="0"/>
              </a:rPr>
              <a:t>vật</a:t>
            </a:r>
            <a:r>
              <a:rPr lang="en-US" sz="3200" b="1" dirty="0">
                <a:solidFill>
                  <a:srgbClr val="000000"/>
                </a:solidFill>
                <a:effectLst/>
                <a:latin typeface="+mj-lt"/>
                <a:ea typeface="MS Mincho" panose="02020609040205080304" pitchFamily="49" charset="-128"/>
                <a:cs typeface="Times New Roman" panose="02020603050405020304" pitchFamily="18" charset="0"/>
              </a:rPr>
              <a:t> </a:t>
            </a:r>
            <a:r>
              <a:rPr lang="en-US" sz="3200" b="1" dirty="0" err="1">
                <a:solidFill>
                  <a:srgbClr val="000000"/>
                </a:solidFill>
                <a:effectLst/>
                <a:latin typeface="+mj-lt"/>
                <a:ea typeface="MS Mincho" panose="02020609040205080304" pitchFamily="49" charset="-128"/>
                <a:cs typeface="Times New Roman" panose="02020603050405020304" pitchFamily="18" charset="0"/>
              </a:rPr>
              <a:t>liệu</a:t>
            </a:r>
            <a:r>
              <a:rPr lang="en-US" sz="3200" b="1" dirty="0">
                <a:solidFill>
                  <a:srgbClr val="000000"/>
                </a:solidFill>
                <a:effectLst/>
                <a:latin typeface="+mj-lt"/>
                <a:ea typeface="MS Mincho" panose="02020609040205080304" pitchFamily="49" charset="-128"/>
                <a:cs typeface="Times New Roman" panose="02020603050405020304" pitchFamily="18" charset="0"/>
              </a:rPr>
              <a:t> </a:t>
            </a:r>
            <a:r>
              <a:rPr lang="en-US" sz="3200" b="1" dirty="0" err="1">
                <a:solidFill>
                  <a:srgbClr val="000000"/>
                </a:solidFill>
                <a:effectLst/>
                <a:latin typeface="+mj-lt"/>
                <a:ea typeface="MS Mincho" panose="02020609040205080304" pitchFamily="49" charset="-128"/>
                <a:cs typeface="Times New Roman" panose="02020603050405020304" pitchFamily="18" charset="0"/>
              </a:rPr>
              <a:t>trong</a:t>
            </a:r>
            <a:r>
              <a:rPr lang="en-US" sz="3200" b="1" dirty="0">
                <a:solidFill>
                  <a:srgbClr val="000000"/>
                </a:solidFill>
                <a:effectLst/>
                <a:latin typeface="+mj-lt"/>
                <a:ea typeface="MS Mincho" panose="02020609040205080304" pitchFamily="49" charset="-128"/>
                <a:cs typeface="Times New Roman" panose="02020603050405020304" pitchFamily="18" charset="0"/>
              </a:rPr>
              <a:t> </a:t>
            </a:r>
            <a:r>
              <a:rPr lang="en-US" sz="3200" b="1" dirty="0" err="1">
                <a:solidFill>
                  <a:srgbClr val="000000"/>
                </a:solidFill>
                <a:effectLst/>
                <a:latin typeface="+mj-lt"/>
                <a:ea typeface="MS Mincho" panose="02020609040205080304" pitchFamily="49" charset="-128"/>
                <a:cs typeface="Times New Roman" panose="02020603050405020304" pitchFamily="18" charset="0"/>
              </a:rPr>
              <a:t>xây</a:t>
            </a:r>
            <a:r>
              <a:rPr lang="en-US" sz="3200" b="1" dirty="0">
                <a:solidFill>
                  <a:srgbClr val="000000"/>
                </a:solidFill>
                <a:effectLst/>
                <a:latin typeface="+mj-lt"/>
                <a:ea typeface="MS Mincho" panose="02020609040205080304" pitchFamily="49" charset="-128"/>
                <a:cs typeface="Times New Roman" panose="02020603050405020304" pitchFamily="18" charset="0"/>
              </a:rPr>
              <a:t> </a:t>
            </a:r>
            <a:r>
              <a:rPr lang="en-US" sz="3200" b="1" dirty="0" err="1">
                <a:solidFill>
                  <a:srgbClr val="000000"/>
                </a:solidFill>
                <a:effectLst/>
                <a:latin typeface="+mj-lt"/>
                <a:ea typeface="MS Mincho" panose="02020609040205080304" pitchFamily="49" charset="-128"/>
                <a:cs typeface="Times New Roman" panose="02020603050405020304" pitchFamily="18" charset="0"/>
              </a:rPr>
              <a:t>dựng</a:t>
            </a:r>
            <a:r>
              <a:rPr lang="en-US" sz="3200" b="1" dirty="0">
                <a:solidFill>
                  <a:srgbClr val="000000"/>
                </a:solidFill>
                <a:effectLst/>
                <a:latin typeface="+mj-lt"/>
                <a:ea typeface="MS Mincho" panose="02020609040205080304" pitchFamily="49" charset="-128"/>
                <a:cs typeface="Times New Roman" panose="02020603050405020304" pitchFamily="18" charset="0"/>
              </a:rPr>
              <a:t> </a:t>
            </a:r>
            <a:r>
              <a:rPr lang="en-US" sz="3200" b="1" dirty="0" err="1">
                <a:solidFill>
                  <a:srgbClr val="000000"/>
                </a:solidFill>
                <a:effectLst/>
                <a:latin typeface="+mj-lt"/>
                <a:ea typeface="MS Mincho" panose="02020609040205080304" pitchFamily="49" charset="-128"/>
                <a:cs typeface="Times New Roman" panose="02020603050405020304" pitchFamily="18" charset="0"/>
              </a:rPr>
              <a:t>nhà</a:t>
            </a:r>
            <a:r>
              <a:rPr lang="en-US" sz="3200" b="1" dirty="0">
                <a:solidFill>
                  <a:srgbClr val="000000"/>
                </a:solidFill>
                <a:effectLst/>
                <a:latin typeface="+mj-lt"/>
                <a:ea typeface="MS Mincho" panose="02020609040205080304" pitchFamily="49" charset="-128"/>
                <a:cs typeface="Times New Roman" panose="02020603050405020304" pitchFamily="18" charset="0"/>
              </a:rPr>
              <a:t> ở </a:t>
            </a:r>
            <a:r>
              <a:rPr lang="en-US" sz="3200" b="1" dirty="0" err="1">
                <a:solidFill>
                  <a:srgbClr val="000000"/>
                </a:solidFill>
                <a:effectLst/>
                <a:latin typeface="+mj-lt"/>
                <a:ea typeface="MS Mincho" panose="02020609040205080304" pitchFamily="49" charset="-128"/>
                <a:cs typeface="Times New Roman" panose="02020603050405020304" pitchFamily="18" charset="0"/>
              </a:rPr>
              <a:t>là</a:t>
            </a:r>
            <a:r>
              <a:rPr lang="en-US" sz="3200" b="1" dirty="0">
                <a:solidFill>
                  <a:srgbClr val="000000"/>
                </a:solidFill>
                <a:effectLst/>
                <a:latin typeface="+mj-lt"/>
                <a:ea typeface="MS Mincho" panose="02020609040205080304" pitchFamily="49" charset="-128"/>
                <a:cs typeface="Times New Roman" panose="02020603050405020304" pitchFamily="18" charset="0"/>
              </a:rPr>
              <a:t>:</a:t>
            </a:r>
            <a:endParaRPr lang="en-US" sz="3200" dirty="0">
              <a:effectLst/>
              <a:latin typeface="+mj-lt"/>
              <a:ea typeface="MS Mincho" panose="02020609040205080304" pitchFamily="49" charset="-128"/>
              <a:cs typeface="Times New Roman" panose="02020603050405020304" pitchFamily="18" charset="0"/>
            </a:endParaRPr>
          </a:p>
          <a:p>
            <a:pPr algn="just">
              <a:lnSpc>
                <a:spcPct val="150000"/>
              </a:lnSpc>
              <a:spcAft>
                <a:spcPts val="800"/>
              </a:spcAft>
            </a:pPr>
            <a:r>
              <a:rPr lang="en-US" sz="3200" dirty="0">
                <a:solidFill>
                  <a:srgbClr val="000000"/>
                </a:solidFill>
                <a:effectLst/>
                <a:latin typeface="+mj-lt"/>
                <a:ea typeface="MS Mincho" panose="02020609040205080304" pitchFamily="49" charset="-128"/>
                <a:cs typeface="Times New Roman" panose="02020603050405020304" pitchFamily="18" charset="0"/>
              </a:rPr>
              <a:t>A. </a:t>
            </a:r>
            <a:r>
              <a:rPr lang="en-US" sz="3200" dirty="0" err="1">
                <a:solidFill>
                  <a:srgbClr val="000000"/>
                </a:solidFill>
                <a:effectLst/>
                <a:latin typeface="+mj-lt"/>
                <a:ea typeface="MS Mincho" panose="02020609040205080304" pitchFamily="49" charset="-128"/>
                <a:cs typeface="Times New Roman" panose="02020603050405020304" pitchFamily="18" charset="0"/>
              </a:rPr>
              <a:t>Ảnh</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hưởng</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đến</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tuổi</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thọ</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ngôi</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nhà</a:t>
            </a:r>
            <a:r>
              <a:rPr lang="en-US" sz="3200" dirty="0">
                <a:solidFill>
                  <a:srgbClr val="000000"/>
                </a:solidFill>
                <a:effectLst/>
                <a:latin typeface="+mj-lt"/>
                <a:ea typeface="MS Mincho" panose="02020609040205080304" pitchFamily="49" charset="-128"/>
                <a:cs typeface="Times New Roman" panose="02020603050405020304" pitchFamily="18" charset="0"/>
              </a:rPr>
              <a:t>.          B. </a:t>
            </a:r>
            <a:r>
              <a:rPr lang="en-US" sz="3200" dirty="0" err="1">
                <a:solidFill>
                  <a:srgbClr val="000000"/>
                </a:solidFill>
                <a:effectLst/>
                <a:latin typeface="+mj-lt"/>
                <a:ea typeface="MS Mincho" panose="02020609040205080304" pitchFamily="49" charset="-128"/>
                <a:cs typeface="Times New Roman" panose="02020603050405020304" pitchFamily="18" charset="0"/>
              </a:rPr>
              <a:t>Ảnh</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hưởng</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đến</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chất</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lượng</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ngôi</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nhà</a:t>
            </a:r>
            <a:r>
              <a:rPr lang="en-US" sz="3200" dirty="0">
                <a:solidFill>
                  <a:srgbClr val="000000"/>
                </a:solidFill>
                <a:effectLst/>
                <a:latin typeface="+mj-lt"/>
                <a:ea typeface="MS Mincho" panose="02020609040205080304" pitchFamily="49" charset="-128"/>
                <a:cs typeface="Times New Roman" panose="02020603050405020304" pitchFamily="18" charset="0"/>
              </a:rPr>
              <a:t>.</a:t>
            </a:r>
            <a:endParaRPr lang="en-US" sz="3200" dirty="0">
              <a:effectLst/>
              <a:latin typeface="+mj-lt"/>
              <a:ea typeface="MS Mincho" panose="02020609040205080304" pitchFamily="49" charset="-128"/>
              <a:cs typeface="Times New Roman" panose="02020603050405020304" pitchFamily="18" charset="0"/>
            </a:endParaRPr>
          </a:p>
          <a:p>
            <a:pPr algn="just">
              <a:lnSpc>
                <a:spcPct val="150000"/>
              </a:lnSpc>
              <a:spcAft>
                <a:spcPts val="800"/>
              </a:spcAft>
            </a:pPr>
            <a:r>
              <a:rPr lang="en-US" sz="3200" dirty="0">
                <a:solidFill>
                  <a:srgbClr val="000000"/>
                </a:solidFill>
                <a:effectLst/>
                <a:latin typeface="+mj-lt"/>
                <a:ea typeface="MS Mincho" panose="02020609040205080304" pitchFamily="49" charset="-128"/>
                <a:cs typeface="Times New Roman" panose="02020603050405020304" pitchFamily="18" charset="0"/>
              </a:rPr>
              <a:t>C. </a:t>
            </a:r>
            <a:r>
              <a:rPr lang="en-US" sz="3200" dirty="0" err="1">
                <a:solidFill>
                  <a:srgbClr val="000000"/>
                </a:solidFill>
                <a:effectLst/>
                <a:latin typeface="+mj-lt"/>
                <a:ea typeface="MS Mincho" panose="02020609040205080304" pitchFamily="49" charset="-128"/>
                <a:cs typeface="Times New Roman" panose="02020603050405020304" pitchFamily="18" charset="0"/>
              </a:rPr>
              <a:t>Ảnh</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hưởng</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đến</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tính</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thẩm</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mĩ</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ngôi</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nhà</a:t>
            </a:r>
            <a:r>
              <a:rPr lang="en-US" sz="3200" dirty="0">
                <a:solidFill>
                  <a:srgbClr val="000000"/>
                </a:solidFill>
                <a:effectLst/>
                <a:latin typeface="+mj-lt"/>
                <a:ea typeface="MS Mincho" panose="02020609040205080304" pitchFamily="49" charset="-128"/>
                <a:cs typeface="Times New Roman" panose="02020603050405020304" pitchFamily="18" charset="0"/>
              </a:rPr>
              <a:t>.   D. </a:t>
            </a:r>
            <a:r>
              <a:rPr lang="en-US" sz="3200" dirty="0" err="1">
                <a:solidFill>
                  <a:srgbClr val="000000"/>
                </a:solidFill>
                <a:effectLst/>
                <a:latin typeface="+mj-lt"/>
                <a:ea typeface="MS Mincho" panose="02020609040205080304" pitchFamily="49" charset="-128"/>
                <a:cs typeface="Times New Roman" panose="02020603050405020304" pitchFamily="18" charset="0"/>
              </a:rPr>
              <a:t>Cả</a:t>
            </a:r>
            <a:r>
              <a:rPr lang="en-US" sz="3200" dirty="0">
                <a:solidFill>
                  <a:srgbClr val="000000"/>
                </a:solidFill>
                <a:effectLst/>
                <a:latin typeface="+mj-lt"/>
                <a:ea typeface="MS Mincho" panose="02020609040205080304" pitchFamily="49" charset="-128"/>
                <a:cs typeface="Times New Roman" panose="02020603050405020304" pitchFamily="18" charset="0"/>
              </a:rPr>
              <a:t> 3 </a:t>
            </a:r>
            <a:r>
              <a:rPr lang="en-US" sz="3200" dirty="0" err="1">
                <a:solidFill>
                  <a:srgbClr val="000000"/>
                </a:solidFill>
                <a:effectLst/>
                <a:latin typeface="+mj-lt"/>
                <a:ea typeface="MS Mincho" panose="02020609040205080304" pitchFamily="49" charset="-128"/>
                <a:cs typeface="Times New Roman" panose="02020603050405020304" pitchFamily="18" charset="0"/>
              </a:rPr>
              <a:t>đáp</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án</a:t>
            </a:r>
            <a:r>
              <a:rPr lang="en-US" sz="3200" dirty="0">
                <a:solidFill>
                  <a:srgbClr val="000000"/>
                </a:solidFill>
                <a:effectLst/>
                <a:latin typeface="+mj-lt"/>
                <a:ea typeface="MS Mincho" panose="02020609040205080304" pitchFamily="49" charset="-128"/>
                <a:cs typeface="Times New Roman" panose="02020603050405020304" pitchFamily="18" charset="0"/>
              </a:rPr>
              <a:t> </a:t>
            </a:r>
            <a:r>
              <a:rPr lang="en-US" sz="3200" dirty="0" err="1">
                <a:solidFill>
                  <a:srgbClr val="000000"/>
                </a:solidFill>
                <a:effectLst/>
                <a:latin typeface="+mj-lt"/>
                <a:ea typeface="MS Mincho" panose="02020609040205080304" pitchFamily="49" charset="-128"/>
                <a:cs typeface="Times New Roman" panose="02020603050405020304" pitchFamily="18" charset="0"/>
              </a:rPr>
              <a:t>trên</a:t>
            </a:r>
            <a:r>
              <a:rPr lang="en-US" sz="3200" dirty="0">
                <a:solidFill>
                  <a:srgbClr val="000000"/>
                </a:solidFill>
                <a:effectLst/>
                <a:latin typeface="+mj-lt"/>
                <a:ea typeface="MS Mincho" panose="02020609040205080304" pitchFamily="49" charset="-128"/>
                <a:cs typeface="Times New Roman" panose="02020603050405020304" pitchFamily="18" charset="0"/>
              </a:rPr>
              <a:t>.</a:t>
            </a:r>
            <a:endParaRPr lang="en-US" sz="3200" dirty="0">
              <a:effectLst/>
              <a:latin typeface="+mj-lt"/>
              <a:ea typeface="MS Mincho" panose="02020609040205080304" pitchFamily="49" charset="-128"/>
              <a:cs typeface="Times New Roman" panose="02020603050405020304" pitchFamily="18" charset="0"/>
            </a:endParaRPr>
          </a:p>
          <a:p>
            <a:endParaRPr lang="en-US" dirty="0"/>
          </a:p>
        </p:txBody>
      </p:sp>
      <p:sp>
        <p:nvSpPr>
          <p:cNvPr id="3" name="Oval 2">
            <a:extLst>
              <a:ext uri="{FF2B5EF4-FFF2-40B4-BE49-F238E27FC236}">
                <a16:creationId xmlns:a16="http://schemas.microsoft.com/office/drawing/2014/main" id="{D4364033-5AE6-F4DD-45B4-7240A3737FC9}"/>
              </a:ext>
            </a:extLst>
          </p:cNvPr>
          <p:cNvSpPr/>
          <p:nvPr/>
        </p:nvSpPr>
        <p:spPr>
          <a:xfrm>
            <a:off x="457200" y="4876800"/>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3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87E272-EB13-33E6-0F41-F266CBDABF6D}"/>
              </a:ext>
            </a:extLst>
          </p:cNvPr>
          <p:cNvSpPr txBox="1"/>
          <p:nvPr/>
        </p:nvSpPr>
        <p:spPr>
          <a:xfrm>
            <a:off x="266700" y="533401"/>
            <a:ext cx="8191500" cy="4760278"/>
          </a:xfrm>
          <a:prstGeom prst="rect">
            <a:avLst/>
          </a:prstGeom>
          <a:noFill/>
        </p:spPr>
        <p:txBody>
          <a:bodyPr wrap="square" rtlCol="0">
            <a:spAutoFit/>
          </a:bodyPr>
          <a:lstStyle/>
          <a:p>
            <a:pPr algn="just">
              <a:lnSpc>
                <a:spcPct val="150000"/>
              </a:lnSpc>
              <a:spcAft>
                <a:spcPts val="800"/>
              </a:spcAft>
            </a:pPr>
            <a:r>
              <a:rPr lang="en-US" sz="2800" b="1" dirty="0" err="1">
                <a:solidFill>
                  <a:srgbClr val="000000"/>
                </a:solidFill>
                <a:effectLst/>
                <a:latin typeface="+mj-lt"/>
                <a:ea typeface="Times New Roman" panose="02020603050405020304" pitchFamily="18" charset="0"/>
                <a:cs typeface="Times New Roman" panose="02020603050405020304" pitchFamily="18" charset="0"/>
              </a:rPr>
              <a:t>Câu</a:t>
            </a:r>
            <a:r>
              <a:rPr lang="en-US" sz="2800" b="1" dirty="0">
                <a:solidFill>
                  <a:srgbClr val="000000"/>
                </a:solidFill>
                <a:effectLst/>
                <a:latin typeface="+mj-lt"/>
                <a:ea typeface="Times New Roman" panose="02020603050405020304" pitchFamily="18" charset="0"/>
                <a:cs typeface="Times New Roman" panose="02020603050405020304" pitchFamily="18" charset="0"/>
              </a:rPr>
              <a:t> 2.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Trong</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xây</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dựng</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nhà</a:t>
            </a:r>
            <a:r>
              <a:rPr lang="en-US" sz="2800" b="1" dirty="0">
                <a:solidFill>
                  <a:srgbClr val="000000"/>
                </a:solidFill>
                <a:effectLst/>
                <a:latin typeface="+mj-lt"/>
                <a:ea typeface="Times New Roman" panose="02020603050405020304" pitchFamily="18" charset="0"/>
                <a:cs typeface="Times New Roman" panose="02020603050405020304" pitchFamily="18" charset="0"/>
              </a:rPr>
              <a:t> ở,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người</a:t>
            </a:r>
            <a:r>
              <a:rPr lang="en-US" sz="2800" b="1" dirty="0">
                <a:solidFill>
                  <a:srgbClr val="000000"/>
                </a:solidFill>
                <a:effectLst/>
                <a:latin typeface="+mj-lt"/>
                <a:ea typeface="Times New Roman" panose="02020603050405020304" pitchFamily="18" charset="0"/>
                <a:cs typeface="Times New Roman" panose="02020603050405020304" pitchFamily="18" charset="0"/>
              </a:rPr>
              <a:t> ta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sử</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dụng</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loại</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vật</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liệu</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nào</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sau</a:t>
            </a:r>
            <a:r>
              <a:rPr lang="en-US" sz="2800" b="1" dirty="0">
                <a:solidFill>
                  <a:srgbClr val="000000"/>
                </a:solidFill>
                <a:effectLst/>
                <a:latin typeface="+mj-lt"/>
                <a:ea typeface="Times New Roman" panose="02020603050405020304" pitchFamily="18" charset="0"/>
                <a:cs typeface="Times New Roman" panose="02020603050405020304" pitchFamily="18" charset="0"/>
              </a:rPr>
              <a:t> </a:t>
            </a:r>
            <a:r>
              <a:rPr lang="en-US" sz="2800" b="1" dirty="0" err="1">
                <a:solidFill>
                  <a:srgbClr val="000000"/>
                </a:solidFill>
                <a:effectLst/>
                <a:latin typeface="+mj-lt"/>
                <a:ea typeface="Times New Roman" panose="02020603050405020304" pitchFamily="18" charset="0"/>
                <a:cs typeface="Times New Roman" panose="02020603050405020304" pitchFamily="18" charset="0"/>
              </a:rPr>
              <a:t>đây</a:t>
            </a:r>
            <a:endParaRPr lang="en-US" sz="2800" b="1" dirty="0">
              <a:effectLst/>
              <a:latin typeface="+mj-lt"/>
              <a:ea typeface="MS Mincho" panose="02020609040205080304" pitchFamily="49" charset="-128"/>
              <a:cs typeface="Times New Roman" panose="02020603050405020304" pitchFamily="18" charset="0"/>
            </a:endParaRPr>
          </a:p>
          <a:p>
            <a:pPr marL="514350" indent="-514350" algn="just">
              <a:lnSpc>
                <a:spcPct val="150000"/>
              </a:lnSpc>
              <a:spcAft>
                <a:spcPts val="800"/>
              </a:spcAft>
              <a:buAutoNum type="alphaUcPeriod"/>
            </a:pPr>
            <a:r>
              <a:rPr lang="en-US" sz="2800" dirty="0" err="1">
                <a:solidFill>
                  <a:srgbClr val="000000"/>
                </a:solidFill>
                <a:effectLst/>
                <a:latin typeface="+mj-lt"/>
                <a:ea typeface="Times New Roman" panose="02020603050405020304" pitchFamily="18" charset="0"/>
                <a:cs typeface="Times New Roman" panose="02020603050405020304" pitchFamily="18" charset="0"/>
              </a:rPr>
              <a:t>Vật</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liệu</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tự</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nhiên</a:t>
            </a:r>
            <a:r>
              <a:rPr lang="nl-NL" sz="2800" dirty="0">
                <a:effectLst/>
                <a:latin typeface="+mj-lt"/>
                <a:ea typeface="MS Mincho" panose="02020609040205080304" pitchFamily="49" charset="-128"/>
                <a:cs typeface="Times New Roman" panose="02020603050405020304" pitchFamily="18" charset="0"/>
              </a:rPr>
              <a:t>            </a:t>
            </a:r>
          </a:p>
          <a:p>
            <a:pPr algn="just">
              <a:lnSpc>
                <a:spcPct val="150000"/>
              </a:lnSpc>
              <a:spcAft>
                <a:spcPts val="800"/>
              </a:spcAft>
            </a:pPr>
            <a:r>
              <a:rPr lang="nl-NL" sz="2800" dirty="0">
                <a:solidFill>
                  <a:srgbClr val="000000"/>
                </a:solidFill>
                <a:latin typeface="+mj-lt"/>
                <a:ea typeface="MS Mincho" panose="02020609040205080304" pitchFamily="49" charset="-128"/>
                <a:cs typeface="Times New Roman" panose="02020603050405020304" pitchFamily="18" charset="0"/>
              </a:rPr>
              <a:t>B</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Vật</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liệu</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tự</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nhiên</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hoặc</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vật</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liệu</a:t>
            </a:r>
            <a:r>
              <a:rPr lang="en-US" sz="2800" dirty="0">
                <a:solidFill>
                  <a:srgbClr val="000000"/>
                </a:solidFill>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nhân</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tạo</a:t>
            </a:r>
            <a:r>
              <a:rPr lang="en-US" sz="2800" dirty="0">
                <a:solidFill>
                  <a:srgbClr val="000000"/>
                </a:solidFill>
                <a:effectLst/>
                <a:latin typeface="+mj-lt"/>
                <a:ea typeface="Times New Roman" panose="02020603050405020304" pitchFamily="18" charset="0"/>
                <a:cs typeface="Times New Roman" panose="02020603050405020304" pitchFamily="18" charset="0"/>
              </a:rPr>
              <a:t>.</a:t>
            </a:r>
            <a:r>
              <a:rPr lang="nl-NL" sz="2800" dirty="0">
                <a:effectLst/>
                <a:latin typeface="+mj-lt"/>
                <a:ea typeface="MS Mincho" panose="02020609040205080304" pitchFamily="49" charset="-128"/>
                <a:cs typeface="Times New Roman" panose="02020603050405020304" pitchFamily="18" charset="0"/>
              </a:rPr>
              <a:t>    </a:t>
            </a:r>
            <a:endParaRPr lang="en-US" sz="2800" dirty="0">
              <a:effectLst/>
              <a:latin typeface="+mj-lt"/>
              <a:ea typeface="MS Mincho" panose="02020609040205080304" pitchFamily="49" charset="-128"/>
              <a:cs typeface="Times New Roman" panose="02020603050405020304" pitchFamily="18" charset="0"/>
            </a:endParaRPr>
          </a:p>
          <a:p>
            <a:pPr algn="just">
              <a:lnSpc>
                <a:spcPct val="150000"/>
              </a:lnSpc>
              <a:spcAft>
                <a:spcPts val="800"/>
              </a:spcAft>
            </a:pPr>
            <a:r>
              <a:rPr lang="en-US" sz="2800" dirty="0">
                <a:solidFill>
                  <a:srgbClr val="000000"/>
                </a:solidFill>
                <a:latin typeface="+mj-lt"/>
                <a:ea typeface="Times New Roman" panose="02020603050405020304" pitchFamily="18" charset="0"/>
                <a:cs typeface="Times New Roman" panose="02020603050405020304" pitchFamily="18" charset="0"/>
              </a:rPr>
              <a:t>C</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Vật</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liệu</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nhân</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tạo</a:t>
            </a:r>
            <a:r>
              <a:rPr lang="nl-NL" sz="2800" dirty="0">
                <a:effectLst/>
                <a:latin typeface="+mj-lt"/>
                <a:ea typeface="MS Mincho" panose="02020609040205080304" pitchFamily="49" charset="-128"/>
                <a:cs typeface="Times New Roman" panose="02020603050405020304" pitchFamily="18" charset="0"/>
              </a:rPr>
              <a:t>      </a:t>
            </a:r>
          </a:p>
          <a:p>
            <a:pPr algn="just">
              <a:lnSpc>
                <a:spcPct val="150000"/>
              </a:lnSpc>
              <a:spcAft>
                <a:spcPts val="800"/>
              </a:spcAft>
            </a:pPr>
            <a:r>
              <a:rPr lang="en-US" sz="2800" dirty="0">
                <a:solidFill>
                  <a:srgbClr val="000000"/>
                </a:solidFill>
                <a:effectLst/>
                <a:latin typeface="+mj-lt"/>
                <a:ea typeface="Times New Roman" panose="02020603050405020304" pitchFamily="18" charset="0"/>
                <a:cs typeface="Times New Roman" panose="02020603050405020304" pitchFamily="18" charset="0"/>
              </a:rPr>
              <a:t>D. </a:t>
            </a:r>
            <a:r>
              <a:rPr lang="en-US" sz="2800" dirty="0" err="1">
                <a:solidFill>
                  <a:srgbClr val="000000"/>
                </a:solidFill>
                <a:effectLst/>
                <a:latin typeface="+mj-lt"/>
                <a:ea typeface="Times New Roman" panose="02020603050405020304" pitchFamily="18" charset="0"/>
                <a:cs typeface="Times New Roman" panose="02020603050405020304" pitchFamily="18" charset="0"/>
              </a:rPr>
              <a:t>Vật</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liệu</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tự</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nhiên</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và</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vật</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liệu</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nhân</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tạo</a:t>
            </a:r>
            <a:endParaRPr lang="en-US" sz="2800" dirty="0">
              <a:effectLst/>
              <a:latin typeface="+mj-lt"/>
              <a:ea typeface="MS Mincho" panose="02020609040205080304" pitchFamily="49" charset="-128"/>
              <a:cs typeface="Times New Roman" panose="02020603050405020304" pitchFamily="18" charset="0"/>
            </a:endParaRPr>
          </a:p>
          <a:p>
            <a:endParaRPr lang="en-US" dirty="0"/>
          </a:p>
        </p:txBody>
      </p:sp>
      <p:sp>
        <p:nvSpPr>
          <p:cNvPr id="3" name="Oval 2">
            <a:extLst>
              <a:ext uri="{FF2B5EF4-FFF2-40B4-BE49-F238E27FC236}">
                <a16:creationId xmlns:a16="http://schemas.microsoft.com/office/drawing/2014/main" id="{24D97608-66DD-C6E6-857C-4BB2C28AE691}"/>
              </a:ext>
            </a:extLst>
          </p:cNvPr>
          <p:cNvSpPr/>
          <p:nvPr/>
        </p:nvSpPr>
        <p:spPr>
          <a:xfrm>
            <a:off x="152400" y="4267200"/>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5479C4-83E9-3EA0-0B47-3BFB1275D062}"/>
              </a:ext>
            </a:extLst>
          </p:cNvPr>
          <p:cNvSpPr txBox="1"/>
          <p:nvPr/>
        </p:nvSpPr>
        <p:spPr>
          <a:xfrm>
            <a:off x="457200" y="990600"/>
            <a:ext cx="8305800" cy="1846659"/>
          </a:xfrm>
          <a:prstGeom prst="rect">
            <a:avLst/>
          </a:prstGeom>
          <a:noFill/>
        </p:spPr>
        <p:txBody>
          <a:bodyPr wrap="square" rtlCol="0">
            <a:spAutoFit/>
          </a:bodyPr>
          <a:lstStyle/>
          <a:p>
            <a:r>
              <a:rPr lang="en-US" sz="3200" dirty="0"/>
              <a:t>BTVN:</a:t>
            </a:r>
            <a:r>
              <a:rPr lang="nl-NL" sz="3200" dirty="0">
                <a:effectLst/>
                <a:ea typeface="MS Mincho" panose="02020609040205080304" pitchFamily="49" charset="-128"/>
                <a:cs typeface="Times New Roman" panose="02020603050405020304" pitchFamily="18" charset="0"/>
              </a:rPr>
              <a:t> Ở nơi em sống, những vật liệu chính được sử dụng để xây dựng nhà ở là gì? Hãy giải thích về việc sử dụng các vật liệu đó</a:t>
            </a:r>
            <a:endParaRPr lang="en-US" sz="3200" dirty="0">
              <a:effectLst/>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27658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FC011"/>
                </a:solidFill>
                <a:latin typeface="#9Slide05 Habano" panose="02040603050506020204" pitchFamily="18" charset="0"/>
              </a:rPr>
              <a:t>Khám</a:t>
            </a:r>
            <a:r>
              <a:rPr lang="en-US" sz="3200" b="1" kern="0" dirty="0">
                <a:solidFill>
                  <a:srgbClr val="FFC011"/>
                </a:solidFill>
                <a:latin typeface="#9Slide05 Habano" panose="02040603050506020204" pitchFamily="18" charset="0"/>
              </a:rPr>
              <a:t> </a:t>
            </a:r>
            <a:r>
              <a:rPr lang="en-US" sz="3200" b="1" kern="0" dirty="0" err="1">
                <a:solidFill>
                  <a:srgbClr val="FFC011"/>
                </a:solidFill>
                <a:latin typeface="#9Slide05 Habano" panose="02040603050506020204" pitchFamily="18" charset="0"/>
              </a:rPr>
              <a:t>phá</a:t>
            </a:r>
            <a:endParaRPr lang="en-US" sz="3200" b="1" kern="0" dirty="0">
              <a:solidFill>
                <a:srgbClr val="FFC011"/>
              </a:solidFill>
              <a:latin typeface="#9Slide05 Habano" panose="02040603050506020204" pitchFamily="18" charset="0"/>
            </a:endParaRPr>
          </a:p>
        </p:txBody>
      </p:sp>
      <p:sp>
        <p:nvSpPr>
          <p:cNvPr id="10" name="Rectangle 9"/>
          <p:cNvSpPr/>
          <p:nvPr/>
        </p:nvSpPr>
        <p:spPr>
          <a:xfrm>
            <a:off x="631122" y="1643155"/>
            <a:ext cx="8131877" cy="619272"/>
          </a:xfrm>
          <a:prstGeom prst="rect">
            <a:avLst/>
          </a:prstGeom>
        </p:spPr>
        <p:txBody>
          <a:bodyPr wrap="square">
            <a:spAutoFit/>
          </a:bodyPr>
          <a:lstStyle/>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Vẽ sơ đồ khối  các bước chính xây dựng nhà ở</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702828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3253968"/>
          </a:xfrm>
          <a:prstGeom prst="rect">
            <a:avLst/>
          </a:prstGeom>
        </p:spPr>
        <p:txBody>
          <a:bodyPr wrap="square">
            <a:spAutoFit/>
          </a:bodyPr>
          <a:lstStyle/>
          <a:p>
            <a:pPr algn="ctr">
              <a:lnSpc>
                <a:spcPct val="107000"/>
              </a:lnSpc>
              <a:spcBef>
                <a:spcPct val="0"/>
              </a:spcBef>
            </a:pPr>
            <a:r>
              <a:rPr lang="vi-VN" dirty="0"/>
              <a:t> </a:t>
            </a:r>
            <a:r>
              <a:rPr lang="en-US" sz="3200" dirty="0">
                <a:solidFill>
                  <a:srgbClr val="0070C0"/>
                </a:solidFill>
                <a:latin typeface="Times New Roman" panose="02020603050405020304" pitchFamily="18" charset="0"/>
                <a:ea typeface="+mj-ea"/>
                <a:cs typeface="Times New Roman" panose="02020603050405020304" pitchFamily="18" charset="0"/>
              </a:rPr>
              <a:t>N</a:t>
            </a:r>
            <a:r>
              <a:rPr lang="vi-VN" sz="3200" dirty="0">
                <a:solidFill>
                  <a:srgbClr val="0070C0"/>
                </a:solidFill>
                <a:latin typeface="Times New Roman" panose="02020603050405020304" pitchFamily="18" charset="0"/>
                <a:ea typeface="+mj-ea"/>
                <a:cs typeface="Times New Roman" panose="02020603050405020304" pitchFamily="18" charset="0"/>
              </a:rPr>
              <a:t>ội thất</a:t>
            </a:r>
            <a:r>
              <a:rPr lang="en-US" sz="3200" dirty="0">
                <a:solidFill>
                  <a:srgbClr val="0070C0"/>
                </a:solidFill>
                <a:latin typeface="Times New Roman" panose="02020603050405020304" pitchFamily="18" charset="0"/>
                <a:ea typeface="+mj-ea"/>
                <a:cs typeface="Times New Roman" panose="02020603050405020304" pitchFamily="18" charset="0"/>
              </a:rPr>
              <a:t>: Đ</a:t>
            </a:r>
            <a:r>
              <a:rPr lang="vi-VN" sz="3200" dirty="0">
                <a:solidFill>
                  <a:srgbClr val="0070C0"/>
                </a:solidFill>
                <a:latin typeface="Times New Roman" panose="02020603050405020304" pitchFamily="18" charset="0"/>
                <a:ea typeface="+mj-ea"/>
                <a:cs typeface="Times New Roman" panose="02020603050405020304" pitchFamily="18" charset="0"/>
              </a:rPr>
              <a:t>ồ đạc</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các loại tiện nghi và cách bài trí làm thành phía trong của ngôi nhà</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hi công</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iến hành xây dựng một công trình theo thiết kế thường gồm hai giai đoạn là thi công thô và hoàn thiện</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315775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Ở</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1696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vi-VN" dirty="0"/>
              <a:t> </a:t>
            </a:r>
            <a:r>
              <a:rPr lang="vi-VN" sz="2800" dirty="0">
                <a:solidFill>
                  <a:srgbClr val="8DC7B0"/>
                </a:solidFill>
              </a:rPr>
              <a:t>Thiết kế</a:t>
            </a:r>
            <a:endParaRPr lang="en-US" altLang="vi-VN" sz="2800" dirty="0">
              <a:solidFill>
                <a:srgbClr val="8DC7B0"/>
              </a:solidFill>
            </a:endParaRPr>
          </a:p>
        </p:txBody>
      </p:sp>
      <p:pic>
        <p:nvPicPr>
          <p:cNvPr id="2" name="Picture 1"/>
          <p:cNvPicPr>
            <a:picLocks noChangeAspect="1"/>
          </p:cNvPicPr>
          <p:nvPr/>
        </p:nvPicPr>
        <p:blipFill>
          <a:blip r:embed="rId3"/>
          <a:stretch>
            <a:fillRect/>
          </a:stretch>
        </p:blipFill>
        <p:spPr>
          <a:xfrm>
            <a:off x="609600" y="1234420"/>
            <a:ext cx="3733800" cy="5166380"/>
          </a:xfrm>
          <a:prstGeom prst="rect">
            <a:avLst/>
          </a:prstGeom>
        </p:spPr>
      </p:pic>
      <p:sp>
        <p:nvSpPr>
          <p:cNvPr id="3" name="Rectangle 2"/>
          <p:cNvSpPr/>
          <p:nvPr/>
        </p:nvSpPr>
        <p:spPr>
          <a:xfrm>
            <a:off x="4572000" y="1770139"/>
            <a:ext cx="4572000" cy="3539430"/>
          </a:xfrm>
          <a:prstGeom prst="rect">
            <a:avLst/>
          </a:prstGeom>
        </p:spPr>
        <p:txBody>
          <a:bodyPr>
            <a:spAutoFit/>
          </a:bodyPr>
          <a:lstStyle/>
          <a:p>
            <a:r>
              <a:rPr lang="en-US" sz="2800" dirty="0">
                <a:solidFill>
                  <a:srgbClr val="FF0000"/>
                </a:solidFill>
                <a:latin typeface="Times New Roman" panose="02020603050405020304" pitchFamily="18" charset="0"/>
                <a:cs typeface="Times New Roman" panose="02020603050405020304" pitchFamily="18" charset="0"/>
              </a:rPr>
              <a:t>T</a:t>
            </a:r>
            <a:r>
              <a:rPr lang="vi-VN" sz="2800" dirty="0">
                <a:solidFill>
                  <a:srgbClr val="FF0000"/>
                </a:solidFill>
                <a:latin typeface="Times New Roman" panose="02020603050405020304" pitchFamily="18" charset="0"/>
                <a:cs typeface="Times New Roman" panose="02020603050405020304" pitchFamily="18" charset="0"/>
              </a:rPr>
              <a:t>hiết kế là bước chuẩn bị quan trọng trước khi nhà được thi công</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hông qua thiết kế người kỹ sư sẽ giúp chủ nhà hình dung được ngôi nhà của mình sau khi xây dựng đảm bảo các yếu tố kỹ thuật để ngôi nhà vững chắc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57809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Ở</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345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2.</a:t>
            </a:r>
            <a:r>
              <a:rPr lang="vi-VN" dirty="0"/>
              <a:t> </a:t>
            </a:r>
            <a:r>
              <a:rPr lang="en-US" sz="2800" dirty="0" err="1">
                <a:solidFill>
                  <a:srgbClr val="8DC7B0"/>
                </a:solidFill>
              </a:rPr>
              <a:t>Thi</a:t>
            </a:r>
            <a:r>
              <a:rPr lang="en-US" sz="2800" dirty="0">
                <a:solidFill>
                  <a:srgbClr val="8DC7B0"/>
                </a:solidFill>
              </a:rPr>
              <a:t> </a:t>
            </a:r>
            <a:r>
              <a:rPr lang="en-US" sz="2800" dirty="0" err="1">
                <a:solidFill>
                  <a:srgbClr val="8DC7B0"/>
                </a:solidFill>
              </a:rPr>
              <a:t>công</a:t>
            </a:r>
            <a:r>
              <a:rPr lang="en-US" sz="2800" dirty="0">
                <a:solidFill>
                  <a:srgbClr val="8DC7B0"/>
                </a:solidFill>
              </a:rPr>
              <a:t> </a:t>
            </a:r>
            <a:r>
              <a:rPr lang="en-US" sz="2800" dirty="0" err="1">
                <a:solidFill>
                  <a:srgbClr val="8DC7B0"/>
                </a:solidFill>
              </a:rPr>
              <a:t>thô</a:t>
            </a:r>
            <a:endParaRPr lang="en-US" altLang="vi-VN" sz="2800" dirty="0">
              <a:solidFill>
                <a:srgbClr val="8DC7B0"/>
              </a:solidFill>
            </a:endParaRPr>
          </a:p>
        </p:txBody>
      </p:sp>
      <p:sp>
        <p:nvSpPr>
          <p:cNvPr id="3" name="Rectangle 2"/>
          <p:cNvSpPr/>
          <p:nvPr/>
        </p:nvSpPr>
        <p:spPr>
          <a:xfrm>
            <a:off x="669704" y="1712440"/>
            <a:ext cx="4572000" cy="2246769"/>
          </a:xfrm>
          <a:prstGeom prst="rect">
            <a:avLst/>
          </a:prstGeom>
        </p:spPr>
        <p:txBody>
          <a:bodyPr>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Bước</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hình thành </a:t>
            </a:r>
            <a:r>
              <a:rPr lang="en-US" sz="2800" dirty="0" err="1">
                <a:solidFill>
                  <a:srgbClr val="FF0000"/>
                </a:solidFill>
                <a:latin typeface="Times New Roman" panose="02020603050405020304" pitchFamily="18" charset="0"/>
                <a:cs typeface="Times New Roman" panose="02020603050405020304" pitchFamily="18" charset="0"/>
              </a:rPr>
              <a:t>khun</a:t>
            </a:r>
            <a:r>
              <a:rPr lang="vi-VN" sz="2800" dirty="0">
                <a:solidFill>
                  <a:srgbClr val="FF0000"/>
                </a:solidFill>
                <a:latin typeface="Times New Roman" panose="02020603050405020304" pitchFamily="18" charset="0"/>
                <a:cs typeface="Times New Roman" panose="02020603050405020304" pitchFamily="18" charset="0"/>
              </a:rPr>
              <a:t>g cho mỗi ngôi nhà </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tốt sẽ giúp các bước hoàn thiện sau này được tiện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lợi</a:t>
            </a:r>
            <a:r>
              <a:rPr lang="vi-VN" sz="2800" dirty="0">
                <a:solidFill>
                  <a:srgbClr val="FF0000"/>
                </a:solidFill>
                <a:latin typeface="Times New Roman" panose="02020603050405020304" pitchFamily="18" charset="0"/>
                <a:cs typeface="Times New Roman" panose="02020603050405020304" pitchFamily="18" charset="0"/>
              </a:rPr>
              <a:t> và tiết kiệm chi phí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9789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additive="base">
                                        <p:cTn id="22" dur="500" fill="hold"/>
                                        <p:tgtEl>
                                          <p:spTgt spid="16386"/>
                                        </p:tgtEl>
                                        <p:attrNameLst>
                                          <p:attrName>ppt_x</p:attrName>
                                        </p:attrNameLst>
                                      </p:cBhvr>
                                      <p:tavLst>
                                        <p:tav tm="0">
                                          <p:val>
                                            <p:strVal val="1+#ppt_w/2"/>
                                          </p:val>
                                        </p:tav>
                                        <p:tav tm="100000">
                                          <p:val>
                                            <p:strVal val="#ppt_x"/>
                                          </p:val>
                                        </p:tav>
                                      </p:tavLst>
                                    </p:anim>
                                    <p:anim calcmode="lin" valueType="num">
                                      <p:cBhvr additive="base">
                                        <p:cTn id="23"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Ở</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185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3.</a:t>
            </a:r>
            <a:r>
              <a:rPr lang="vi-VN" dirty="0"/>
              <a:t> </a:t>
            </a:r>
            <a:r>
              <a:rPr lang="en-US" sz="2800" dirty="0">
                <a:solidFill>
                  <a:srgbClr val="8DC7B0"/>
                </a:solidFill>
              </a:rPr>
              <a:t>H</a:t>
            </a:r>
            <a:r>
              <a:rPr lang="vi-VN" sz="2800" dirty="0">
                <a:solidFill>
                  <a:srgbClr val="8DC7B0"/>
                </a:solidFill>
              </a:rPr>
              <a:t>oàn thiện </a:t>
            </a:r>
            <a:endParaRPr lang="en-US" altLang="vi-VN" sz="2800" dirty="0">
              <a:solidFill>
                <a:srgbClr val="8DC7B0"/>
              </a:solidFill>
            </a:endParaRPr>
          </a:p>
        </p:txBody>
      </p:sp>
      <p:sp>
        <p:nvSpPr>
          <p:cNvPr id="3" name="Rectangle 2"/>
          <p:cNvSpPr/>
          <p:nvPr/>
        </p:nvSpPr>
        <p:spPr>
          <a:xfrm>
            <a:off x="669704" y="1712440"/>
            <a:ext cx="3597496" cy="2246769"/>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góp </a:t>
            </a:r>
            <a:r>
              <a:rPr lang="en-US" sz="2800" dirty="0" err="1">
                <a:solidFill>
                  <a:srgbClr val="FF0000"/>
                </a:solidFill>
                <a:latin typeface="Times New Roman" panose="02020603050405020304" pitchFamily="18" charset="0"/>
                <a:cs typeface="Times New Roman" panose="02020603050405020304" pitchFamily="18" charset="0"/>
              </a:rPr>
              <a:t>ph</a:t>
            </a:r>
            <a:r>
              <a:rPr lang="vi-VN" sz="2800" dirty="0">
                <a:solidFill>
                  <a:srgbClr val="FF0000"/>
                </a:solidFill>
                <a:latin typeface="Times New Roman" panose="02020603050405020304" pitchFamily="18" charset="0"/>
                <a:cs typeface="Times New Roman" panose="02020603050405020304" pitchFamily="18" charset="0"/>
              </a:rPr>
              <a:t>ần tạo nên không gian sống với đầy đủ công năng sử dụng và tính thẩm mỹ của ngôi nhà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762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wipe(down)">
                                      <p:cBhvr>
                                        <p:cTn id="2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vi-VN" sz="3200" dirty="0">
                <a:solidFill>
                  <a:srgbClr val="0070C0"/>
                </a:solidFill>
              </a:rPr>
              <a:t>Những yếu tố nào tạo nên một ngôi nhà </a:t>
            </a:r>
            <a:r>
              <a:rPr lang="en-US" sz="3200" dirty="0" err="1">
                <a:solidFill>
                  <a:srgbClr val="0070C0"/>
                </a:solidFill>
                <a:latin typeface="Times New Roman" panose="02020603050405020304" pitchFamily="18" charset="0"/>
                <a:cs typeface="Times New Roman" panose="02020603050405020304" pitchFamily="18" charset="0"/>
              </a:rPr>
              <a:t>bền</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rPr>
              <a:t>đẹp? Nhà ở được xây dựng như thế nào và bằng những vật liệu gì?</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Đề</a:t>
            </a:r>
            <a:r>
              <a:rPr lang="en-US" sz="2800" b="1" dirty="0">
                <a:solidFill>
                  <a:srgbClr val="339966"/>
                </a:solidFill>
              </a:rPr>
              <a:t> </a:t>
            </a:r>
            <a:r>
              <a:rPr lang="vi-VN" sz="2800" b="1" dirty="0">
                <a:solidFill>
                  <a:srgbClr val="339966"/>
                </a:solidFill>
              </a:rPr>
              <a:t>xuất các vật liệu xây dựng sử dụng để làm nhà sàn và giải thích về đề xuất của mình</a:t>
            </a:r>
            <a:r>
              <a:rPr lang="en-US" sz="2800" b="1" dirty="0">
                <a:solidFill>
                  <a:srgbClr val="339966"/>
                </a:solidFill>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8449653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ữ gìn và kế thừa kiến trúc nhà sàn dân tộc Thái">
            <a:extLst>
              <a:ext uri="{FF2B5EF4-FFF2-40B4-BE49-F238E27FC236}">
                <a16:creationId xmlns:a16="http://schemas.microsoft.com/office/drawing/2014/main" id="{ADD3B529-9E76-D1B7-930C-EB58FB952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620000" cy="3476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à sàn - Nét đẹp đặc trưng văn hóa riêng của mỗi dân tộc Việt Nam">
            <a:extLst>
              <a:ext uri="{FF2B5EF4-FFF2-40B4-BE49-F238E27FC236}">
                <a16:creationId xmlns:a16="http://schemas.microsoft.com/office/drawing/2014/main" id="{58CEE769-C948-5120-9E1D-BC0AA718D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95675"/>
            <a:ext cx="8001000"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7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y cọ - Đặc điểm và ý nghĩa phong thủy như thế nào?">
            <a:extLst>
              <a:ext uri="{FF2B5EF4-FFF2-40B4-BE49-F238E27FC236}">
                <a16:creationId xmlns:a16="http://schemas.microsoft.com/office/drawing/2014/main" id="{68BFE1EA-0132-F956-9084-A9C9BB682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85874"/>
            <a:ext cx="6616700"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175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dirty="0">
                <a:solidFill>
                  <a:srgbClr val="339966"/>
                </a:solidFill>
              </a:rPr>
              <a:t>Q</a:t>
            </a:r>
            <a:r>
              <a:rPr lang="vi-VN" sz="2800" b="1" dirty="0">
                <a:solidFill>
                  <a:srgbClr val="339966"/>
                </a:solidFill>
              </a:rPr>
              <a:t>uan sát hình 2.</a:t>
            </a:r>
            <a:r>
              <a:rPr lang="en-US" sz="2800" b="1" dirty="0">
                <a:solidFill>
                  <a:srgbClr val="339966"/>
                </a:solidFill>
              </a:rPr>
              <a:t>3,</a:t>
            </a:r>
            <a:r>
              <a:rPr lang="vi-VN" sz="2800" b="1" dirty="0">
                <a:solidFill>
                  <a:srgbClr val="339966"/>
                </a:solidFill>
              </a:rPr>
              <a:t> </a:t>
            </a:r>
            <a:r>
              <a:rPr lang="en-US" sz="2800" b="1" dirty="0">
                <a:solidFill>
                  <a:srgbClr val="339966"/>
                </a:solidFill>
              </a:rPr>
              <a:t>h</a:t>
            </a:r>
            <a:r>
              <a:rPr lang="vi-VN" sz="2800" b="1" dirty="0">
                <a:solidFill>
                  <a:srgbClr val="339966"/>
                </a:solidFill>
              </a:rPr>
              <a:t>ãy mô tả công việc đang thực hiện trong mỗi hình</a:t>
            </a:r>
            <a:r>
              <a:rPr lang="en-US" sz="2800" b="1" dirty="0">
                <a:solidFill>
                  <a:srgbClr val="339966"/>
                </a:solidFill>
              </a:rPr>
              <a:t>.</a:t>
            </a:r>
            <a:r>
              <a:rPr lang="vi-VN" sz="2800" b="1" dirty="0">
                <a:solidFill>
                  <a:srgbClr val="339966"/>
                </a:solidFill>
              </a:rPr>
              <a:t> </a:t>
            </a:r>
            <a:r>
              <a:rPr lang="en-US" sz="2800" b="1" dirty="0">
                <a:solidFill>
                  <a:srgbClr val="339966"/>
                </a:solidFill>
              </a:rPr>
              <a:t>S</a:t>
            </a:r>
            <a:r>
              <a:rPr lang="vi-VN" sz="2800" b="1" dirty="0">
                <a:solidFill>
                  <a:srgbClr val="339966"/>
                </a:solidFill>
              </a:rPr>
              <a:t>ắp xếp các hình theo thứ tự các bước chính xây dựng nhà</a:t>
            </a:r>
            <a:endParaRPr lang="en-US" altLang="en-US" sz="2800" b="1" dirty="0">
              <a:solidFill>
                <a:srgbClr val="339966"/>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5" y="2726900"/>
            <a:ext cx="2534004" cy="3140500"/>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145" y="2429164"/>
            <a:ext cx="2476846" cy="2381582"/>
          </a:xfrm>
          <a:prstGeom prst="rect">
            <a:avLst/>
          </a:prstGeom>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623" y="2094837"/>
            <a:ext cx="2543530" cy="2400635"/>
          </a:xfrm>
          <a:prstGeom prst="rect">
            <a:avLst/>
          </a:prstGeom>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8261" y="4504997"/>
            <a:ext cx="2543530" cy="2410161"/>
          </a:xfrm>
          <a:prstGeom prst="rect">
            <a:avLst/>
          </a:prstGeom>
        </p:spPr>
      </p:pic>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4191" y="4504997"/>
            <a:ext cx="2572109" cy="2353003"/>
          </a:xfrm>
          <a:prstGeom prst="rect">
            <a:avLst/>
          </a:prstGeom>
        </p:spPr>
      </p:pic>
    </p:spTree>
    <p:extLst>
      <p:ext uri="{BB962C8B-B14F-4D97-AF65-F5344CB8AC3E}">
        <p14:creationId xmlns:p14="http://schemas.microsoft.com/office/powerpoint/2010/main" val="14017771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045369" y="-1305026"/>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a:solidFill>
                  <a:srgbClr val="339966"/>
                </a:solidFill>
              </a:rPr>
              <a:t>1. </a:t>
            </a:r>
            <a:r>
              <a:rPr lang="en-US" sz="2800" b="1" dirty="0">
                <a:solidFill>
                  <a:srgbClr val="339966"/>
                </a:solidFill>
              </a:rPr>
              <a:t>T</a:t>
            </a:r>
            <a:r>
              <a:rPr lang="vi-VN" sz="2800" b="1" dirty="0">
                <a:solidFill>
                  <a:srgbClr val="339966"/>
                </a:solidFill>
              </a:rPr>
              <a:t>ìm hiểu và cho biết ngôi nhà của gia đình em được xây dựng từ những vật loại vật liệu nào </a:t>
            </a:r>
            <a:r>
              <a:rPr lang="en-US" sz="2800" b="1" dirty="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20488" name="Rectangle 15"/>
          <p:cNvSpPr>
            <a:spLocks noChangeArrowheads="1"/>
          </p:cNvSpPr>
          <p:nvPr/>
        </p:nvSpPr>
        <p:spPr bwMode="auto">
          <a:xfrm>
            <a:off x="977900" y="3127375"/>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a:solidFill>
                  <a:srgbClr val="339966"/>
                </a:solidFill>
              </a:rPr>
              <a:t>2. Ở</a:t>
            </a:r>
            <a:r>
              <a:rPr lang="vi-VN" sz="2800" b="1" dirty="0">
                <a:solidFill>
                  <a:srgbClr val="339966"/>
                </a:solidFill>
              </a:rPr>
              <a:t> nơi em sống những vật liệu chính được sử dụng để xây dựng nhà ở là gì </a:t>
            </a:r>
            <a:r>
              <a:rPr lang="en-US" sz="2800" b="1" dirty="0">
                <a:solidFill>
                  <a:srgbClr val="339966"/>
                </a:solidFill>
              </a:rPr>
              <a:t>?</a:t>
            </a:r>
            <a:r>
              <a:rPr lang="vi-VN" sz="2800" b="1" dirty="0">
                <a:solidFill>
                  <a:srgbClr val="339966"/>
                </a:solidFill>
              </a:rPr>
              <a:t>Nêu tác dụng của vật liệu đó trong quá trình xây dựng nhà ở</a:t>
            </a:r>
            <a:r>
              <a:rPr lang="en-US" sz="2800" b="1" dirty="0">
                <a:solidFill>
                  <a:srgbClr val="339966"/>
                </a:solidFill>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122135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774" y="1600200"/>
            <a:ext cx="8229600" cy="1143000"/>
          </a:xfrm>
        </p:spPr>
        <p:txBody>
          <a:bodyPr/>
          <a:lstStyle/>
          <a:p>
            <a:pPr algn="ctr"/>
            <a:r>
              <a:rPr lang="en-US" b="1" dirty="0" err="1">
                <a:solidFill>
                  <a:schemeClr val="bg1"/>
                </a:solidFill>
                <a:latin typeface="Tahoma" pitchFamily="34" charset="0"/>
                <a:cs typeface="Tahoma" pitchFamily="34" charset="0"/>
              </a:rPr>
              <a:t>Bài</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học</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kết</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thúc</a:t>
            </a:r>
            <a:endParaRPr lang="en-US" b="1" dirty="0">
              <a:solidFill>
                <a:schemeClr val="bg1"/>
              </a:solidFill>
              <a:latin typeface="Tahoma" pitchFamily="34" charset="0"/>
              <a:cs typeface="Tahoma" pitchFamily="34" charset="0"/>
            </a:endParaRPr>
          </a:p>
        </p:txBody>
      </p:sp>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p:cNvGrpSpPr/>
          <p:nvPr/>
        </p:nvGrpSpPr>
        <p:grpSpPr>
          <a:xfrm>
            <a:off x="457200" y="404888"/>
            <a:ext cx="594830" cy="441250"/>
            <a:chOff x="0" y="76200"/>
            <a:chExt cx="1905000" cy="1706563"/>
          </a:xfrm>
        </p:grpSpPr>
        <p:sp>
          <p:nvSpPr>
            <p:cNvPr id="7" name="5-Point Star 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5-Point Star 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 name="5-Point Star 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 name="5-Point Star 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 name="5-Point Star 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2" name="5-Point Star 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3" name="5-Point Star 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4" name="5-Point Star 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69965" y="494956"/>
            <a:ext cx="997035" cy="1180366"/>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27056" y="590860"/>
            <a:ext cx="997035" cy="1180366"/>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87112" y="1510500"/>
            <a:ext cx="997035" cy="1180366"/>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762208" y="3436125"/>
            <a:ext cx="997035" cy="1180366"/>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71600" y="3612971"/>
            <a:ext cx="997035" cy="1180366"/>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7988" y="3969714"/>
            <a:ext cx="997035" cy="1180366"/>
          </a:xfrm>
          <a:prstGeom prst="rect">
            <a:avLst/>
          </a:prstGeom>
        </p:spPr>
      </p:pic>
      <p:grpSp>
        <p:nvGrpSpPr>
          <p:cNvPr id="23" name="Group 22"/>
          <p:cNvGrpSpPr/>
          <p:nvPr/>
        </p:nvGrpSpPr>
        <p:grpSpPr>
          <a:xfrm>
            <a:off x="2651096" y="370235"/>
            <a:ext cx="594830" cy="441250"/>
            <a:chOff x="0" y="76200"/>
            <a:chExt cx="1905000" cy="1706563"/>
          </a:xfrm>
        </p:grpSpPr>
        <p:sp>
          <p:nvSpPr>
            <p:cNvPr id="24" name="5-Point Star 2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5-Point Star 2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6" name="5-Point Star 2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7" name="5-Point Star 2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8" name="5-Point Star 2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9" name="5-Point Star 2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0" name="5-Point Star 2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1" name="5-Point Star 3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2" name="Group 31"/>
          <p:cNvGrpSpPr/>
          <p:nvPr/>
        </p:nvGrpSpPr>
        <p:grpSpPr>
          <a:xfrm>
            <a:off x="6283282" y="283986"/>
            <a:ext cx="594830" cy="441250"/>
            <a:chOff x="0" y="76200"/>
            <a:chExt cx="1905000" cy="1706563"/>
          </a:xfrm>
        </p:grpSpPr>
        <p:sp>
          <p:nvSpPr>
            <p:cNvPr id="33" name="5-Point Star 3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5-Point Star 3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5" name="5-Point Star 3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6" name="5-Point Star 3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p:cNvGrpSpPr/>
          <p:nvPr/>
        </p:nvGrpSpPr>
        <p:grpSpPr>
          <a:xfrm>
            <a:off x="7620000" y="692578"/>
            <a:ext cx="594830" cy="441250"/>
            <a:chOff x="0" y="76200"/>
            <a:chExt cx="1905000" cy="1706563"/>
          </a:xfrm>
        </p:grpSpPr>
        <p:sp>
          <p:nvSpPr>
            <p:cNvPr id="42" name="5-Point Star 4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5-Point Star 4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4" name="5-Point Star 4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5" name="5-Point Star 4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0" name="Group 49"/>
          <p:cNvGrpSpPr/>
          <p:nvPr/>
        </p:nvGrpSpPr>
        <p:grpSpPr>
          <a:xfrm>
            <a:off x="754615" y="1718664"/>
            <a:ext cx="594830" cy="441250"/>
            <a:chOff x="0" y="76200"/>
            <a:chExt cx="1905000" cy="1706563"/>
          </a:xfrm>
        </p:grpSpPr>
        <p:sp>
          <p:nvSpPr>
            <p:cNvPr id="51" name="5-Point Star 5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5-Point Star 5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3" name="5-Point Star 5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4" name="5-Point Star 5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9" name="Group 58"/>
          <p:cNvGrpSpPr/>
          <p:nvPr/>
        </p:nvGrpSpPr>
        <p:grpSpPr>
          <a:xfrm>
            <a:off x="1585922" y="2702954"/>
            <a:ext cx="594830" cy="441250"/>
            <a:chOff x="0" y="76200"/>
            <a:chExt cx="1905000" cy="1706563"/>
          </a:xfrm>
        </p:grpSpPr>
        <p:sp>
          <p:nvSpPr>
            <p:cNvPr id="60" name="5-Point Star 5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5-Point Star 6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2" name="5-Point Star 6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3" name="5-Point Star 6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8" name="Group 67"/>
          <p:cNvGrpSpPr/>
          <p:nvPr/>
        </p:nvGrpSpPr>
        <p:grpSpPr>
          <a:xfrm>
            <a:off x="345959" y="3051854"/>
            <a:ext cx="594830" cy="441250"/>
            <a:chOff x="0" y="76200"/>
            <a:chExt cx="1905000" cy="1706563"/>
          </a:xfrm>
        </p:grpSpPr>
        <p:sp>
          <p:nvSpPr>
            <p:cNvPr id="69" name="5-Point Star 6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5-Point Star 6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1" name="5-Point Star 7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2" name="5-Point Star 7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p:cNvGrpSpPr/>
          <p:nvPr/>
        </p:nvGrpSpPr>
        <p:grpSpPr>
          <a:xfrm>
            <a:off x="5325871" y="960418"/>
            <a:ext cx="594830" cy="441250"/>
            <a:chOff x="0" y="76200"/>
            <a:chExt cx="1905000" cy="1706563"/>
          </a:xfrm>
        </p:grpSpPr>
        <p:sp>
          <p:nvSpPr>
            <p:cNvPr id="78" name="5-Point Star 7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5-Point Star 7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0" name="5-Point Star 7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1" name="5-Point Star 8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49" presetClass="path" presetSubtype="0" repeatCount="indefinite" accel="50000" decel="50000" fill="hold" nodeType="withEffect">
                                  <p:stCondLst>
                                    <p:cond delay="0"/>
                                  </p:stCondLst>
                                  <p:childTnLst>
                                    <p:animMotion origin="layout" path="M -0.00816 0.24051 L 0.18733 -0.07616 " pathEditMode="relative" rAng="0" ptsTypes="AA">
                                      <p:cBhvr>
                                        <p:cTn id="12" dur="2000" fill="hold"/>
                                        <p:tgtEl>
                                          <p:spTgt spid="17"/>
                                        </p:tgtEl>
                                        <p:attrNameLst>
                                          <p:attrName>ppt_x</p:attrName>
                                          <p:attrName>ppt_y</p:attrName>
                                        </p:attrNameLst>
                                      </p:cBhvr>
                                      <p:rCtr x="9774" y="-15833"/>
                                    </p:animMotion>
                                  </p:childTnLst>
                                </p:cTn>
                              </p:par>
                              <p:par>
                                <p:cTn id="13" presetID="49" presetClass="path" presetSubtype="0" repeatCount="indefinite" accel="50000" decel="50000" fill="hold" nodeType="withEffect">
                                  <p:stCondLst>
                                    <p:cond delay="0"/>
                                  </p:stCondLst>
                                  <p:childTnLst>
                                    <p:animMotion origin="layout" path="M -0.00816 0.24051 L 0.18733 -0.07616 " pathEditMode="relative" rAng="0" ptsTypes="AA">
                                      <p:cBhvr>
                                        <p:cTn id="14" dur="2000" fill="hold"/>
                                        <p:tgtEl>
                                          <p:spTgt spid="18"/>
                                        </p:tgtEl>
                                        <p:attrNameLst>
                                          <p:attrName>ppt_x</p:attrName>
                                          <p:attrName>ppt_y</p:attrName>
                                        </p:attrNameLst>
                                      </p:cBhvr>
                                      <p:rCtr x="9774" y="-15833"/>
                                    </p:animMotion>
                                  </p:childTnLst>
                                </p:cTn>
                              </p:par>
                              <p:par>
                                <p:cTn id="15" presetID="49" presetClass="path" presetSubtype="0" repeatCount="indefinite" accel="50000" decel="50000" fill="hold" nodeType="withEffect">
                                  <p:stCondLst>
                                    <p:cond delay="0"/>
                                  </p:stCondLst>
                                  <p:childTnLst>
                                    <p:animMotion origin="layout" path="M -0.00816 0.24051 L 0.18733 -0.07616 " pathEditMode="relative" rAng="0" ptsTypes="AA">
                                      <p:cBhvr>
                                        <p:cTn id="16" dur="2000" fill="hold"/>
                                        <p:tgtEl>
                                          <p:spTgt spid="19"/>
                                        </p:tgtEl>
                                        <p:attrNameLst>
                                          <p:attrName>ppt_x</p:attrName>
                                          <p:attrName>ppt_y</p:attrName>
                                        </p:attrNameLst>
                                      </p:cBhvr>
                                      <p:rCtr x="9774" y="-15833"/>
                                    </p:animMotion>
                                  </p:childTnLst>
                                </p:cTn>
                              </p:par>
                              <p:par>
                                <p:cTn id="17" presetID="49" presetClass="path" presetSubtype="0" repeatCount="indefinite" accel="50000" decel="50000" fill="hold" nodeType="withEffect">
                                  <p:stCondLst>
                                    <p:cond delay="0"/>
                                  </p:stCondLst>
                                  <p:childTnLst>
                                    <p:animMotion origin="layout" path="M -0.00816 0.24051 L 0.18733 -0.07616 " pathEditMode="relative" rAng="0" ptsTypes="AA">
                                      <p:cBhvr>
                                        <p:cTn id="18" dur="2000" fill="hold"/>
                                        <p:tgtEl>
                                          <p:spTgt spid="20"/>
                                        </p:tgtEl>
                                        <p:attrNameLst>
                                          <p:attrName>ppt_x</p:attrName>
                                          <p:attrName>ppt_y</p:attrName>
                                        </p:attrNameLst>
                                      </p:cBhvr>
                                      <p:rCtr x="9774" y="-15833"/>
                                    </p:animMotion>
                                  </p:childTnLst>
                                </p:cTn>
                              </p:par>
                              <p:par>
                                <p:cTn id="19" presetID="49" presetClass="path" presetSubtype="0" repeatCount="indefinite" accel="50000" decel="50000" fill="hold" nodeType="withEffect">
                                  <p:stCondLst>
                                    <p:cond delay="0"/>
                                  </p:stCondLst>
                                  <p:childTnLst>
                                    <p:animMotion origin="layout" path="M -0.00816 0.24051 L 0.4283 -0.48935 " pathEditMode="relative" rAng="0" ptsTypes="AA">
                                      <p:cBhvr>
                                        <p:cTn id="20" dur="2000" fill="hold"/>
                                        <p:tgtEl>
                                          <p:spTgt spid="21"/>
                                        </p:tgtEl>
                                        <p:attrNameLst>
                                          <p:attrName>ppt_x</p:attrName>
                                          <p:attrName>ppt_y</p:attrName>
                                        </p:attrNameLst>
                                      </p:cBhvr>
                                      <p:rCtr x="21823" y="-36505"/>
                                    </p:animMotion>
                                  </p:childTnLst>
                                </p:cTn>
                              </p:par>
                              <p:par>
                                <p:cTn id="21" presetID="49" presetClass="path" presetSubtype="0" repeatCount="indefinite" accel="50000" decel="50000" fill="hold" nodeType="withEffect">
                                  <p:stCondLst>
                                    <p:cond delay="0"/>
                                  </p:stCondLst>
                                  <p:childTnLst>
                                    <p:animMotion origin="layout" path="M -0.07032 -0.15393 L 0.12517 -0.4706 " pathEditMode="relative" rAng="0" ptsTypes="AA">
                                      <p:cBhvr>
                                        <p:cTn id="22" dur="2000" fill="hold"/>
                                        <p:tgtEl>
                                          <p:spTgt spid="22"/>
                                        </p:tgtEl>
                                        <p:attrNameLst>
                                          <p:attrName>ppt_x</p:attrName>
                                          <p:attrName>ppt_y</p:attrName>
                                        </p:attrNameLst>
                                      </p:cBhvr>
                                      <p:rCtr x="9774" y="-15833"/>
                                    </p:animMotion>
                                  </p:childTnLst>
                                </p:cTn>
                              </p:par>
                              <p:par>
                                <p:cTn id="23" presetID="31" presetClass="entr" presetSubtype="0" repeatCount="indefinite"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000" fill="hold"/>
                                        <p:tgtEl>
                                          <p:spTgt spid="23"/>
                                        </p:tgtEl>
                                        <p:attrNameLst>
                                          <p:attrName>ppt_w</p:attrName>
                                        </p:attrNameLst>
                                      </p:cBhvr>
                                      <p:tavLst>
                                        <p:tav tm="0">
                                          <p:val>
                                            <p:fltVal val="0"/>
                                          </p:val>
                                        </p:tav>
                                        <p:tav tm="100000">
                                          <p:val>
                                            <p:strVal val="#ppt_w"/>
                                          </p:val>
                                        </p:tav>
                                      </p:tavLst>
                                    </p:anim>
                                    <p:anim calcmode="lin" valueType="num">
                                      <p:cBhvr>
                                        <p:cTn id="26" dur="2000" fill="hold"/>
                                        <p:tgtEl>
                                          <p:spTgt spid="23"/>
                                        </p:tgtEl>
                                        <p:attrNameLst>
                                          <p:attrName>ppt_h</p:attrName>
                                        </p:attrNameLst>
                                      </p:cBhvr>
                                      <p:tavLst>
                                        <p:tav tm="0">
                                          <p:val>
                                            <p:fltVal val="0"/>
                                          </p:val>
                                        </p:tav>
                                        <p:tav tm="100000">
                                          <p:val>
                                            <p:strVal val="#ppt_h"/>
                                          </p:val>
                                        </p:tav>
                                      </p:tavLst>
                                    </p:anim>
                                    <p:anim calcmode="lin" valueType="num">
                                      <p:cBhvr>
                                        <p:cTn id="27" dur="2000" fill="hold"/>
                                        <p:tgtEl>
                                          <p:spTgt spid="23"/>
                                        </p:tgtEl>
                                        <p:attrNameLst>
                                          <p:attrName>style.rotation</p:attrName>
                                        </p:attrNameLst>
                                      </p:cBhvr>
                                      <p:tavLst>
                                        <p:tav tm="0">
                                          <p:val>
                                            <p:fltVal val="90"/>
                                          </p:val>
                                        </p:tav>
                                        <p:tav tm="100000">
                                          <p:val>
                                            <p:fltVal val="0"/>
                                          </p:val>
                                        </p:tav>
                                      </p:tavLst>
                                    </p:anim>
                                    <p:animEffect transition="in" filter="fade">
                                      <p:cBhvr>
                                        <p:cTn id="28" dur="2000"/>
                                        <p:tgtEl>
                                          <p:spTgt spid="23"/>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2000" fill="hold"/>
                                        <p:tgtEl>
                                          <p:spTgt spid="32"/>
                                        </p:tgtEl>
                                        <p:attrNameLst>
                                          <p:attrName>ppt_w</p:attrName>
                                        </p:attrNameLst>
                                      </p:cBhvr>
                                      <p:tavLst>
                                        <p:tav tm="0">
                                          <p:val>
                                            <p:fltVal val="0"/>
                                          </p:val>
                                        </p:tav>
                                        <p:tav tm="100000">
                                          <p:val>
                                            <p:strVal val="#ppt_w"/>
                                          </p:val>
                                        </p:tav>
                                      </p:tavLst>
                                    </p:anim>
                                    <p:anim calcmode="lin" valueType="num">
                                      <p:cBhvr>
                                        <p:cTn id="32" dur="2000" fill="hold"/>
                                        <p:tgtEl>
                                          <p:spTgt spid="32"/>
                                        </p:tgtEl>
                                        <p:attrNameLst>
                                          <p:attrName>ppt_h</p:attrName>
                                        </p:attrNameLst>
                                      </p:cBhvr>
                                      <p:tavLst>
                                        <p:tav tm="0">
                                          <p:val>
                                            <p:fltVal val="0"/>
                                          </p:val>
                                        </p:tav>
                                        <p:tav tm="100000">
                                          <p:val>
                                            <p:strVal val="#ppt_h"/>
                                          </p:val>
                                        </p:tav>
                                      </p:tavLst>
                                    </p:anim>
                                    <p:anim calcmode="lin" valueType="num">
                                      <p:cBhvr>
                                        <p:cTn id="33" dur="2000" fill="hold"/>
                                        <p:tgtEl>
                                          <p:spTgt spid="32"/>
                                        </p:tgtEl>
                                        <p:attrNameLst>
                                          <p:attrName>style.rotation</p:attrName>
                                        </p:attrNameLst>
                                      </p:cBhvr>
                                      <p:tavLst>
                                        <p:tav tm="0">
                                          <p:val>
                                            <p:fltVal val="90"/>
                                          </p:val>
                                        </p:tav>
                                        <p:tav tm="100000">
                                          <p:val>
                                            <p:fltVal val="0"/>
                                          </p:val>
                                        </p:tav>
                                      </p:tavLst>
                                    </p:anim>
                                    <p:animEffect transition="in" filter="fade">
                                      <p:cBhvr>
                                        <p:cTn id="34" dur="2000"/>
                                        <p:tgtEl>
                                          <p:spTgt spid="32"/>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2000" fill="hold"/>
                                        <p:tgtEl>
                                          <p:spTgt spid="41"/>
                                        </p:tgtEl>
                                        <p:attrNameLst>
                                          <p:attrName>ppt_w</p:attrName>
                                        </p:attrNameLst>
                                      </p:cBhvr>
                                      <p:tavLst>
                                        <p:tav tm="0">
                                          <p:val>
                                            <p:fltVal val="0"/>
                                          </p:val>
                                        </p:tav>
                                        <p:tav tm="100000">
                                          <p:val>
                                            <p:strVal val="#ppt_w"/>
                                          </p:val>
                                        </p:tav>
                                      </p:tavLst>
                                    </p:anim>
                                    <p:anim calcmode="lin" valueType="num">
                                      <p:cBhvr>
                                        <p:cTn id="38" dur="2000" fill="hold"/>
                                        <p:tgtEl>
                                          <p:spTgt spid="41"/>
                                        </p:tgtEl>
                                        <p:attrNameLst>
                                          <p:attrName>ppt_h</p:attrName>
                                        </p:attrNameLst>
                                      </p:cBhvr>
                                      <p:tavLst>
                                        <p:tav tm="0">
                                          <p:val>
                                            <p:fltVal val="0"/>
                                          </p:val>
                                        </p:tav>
                                        <p:tav tm="100000">
                                          <p:val>
                                            <p:strVal val="#ppt_h"/>
                                          </p:val>
                                        </p:tav>
                                      </p:tavLst>
                                    </p:anim>
                                    <p:anim calcmode="lin" valueType="num">
                                      <p:cBhvr>
                                        <p:cTn id="39" dur="2000" fill="hold"/>
                                        <p:tgtEl>
                                          <p:spTgt spid="41"/>
                                        </p:tgtEl>
                                        <p:attrNameLst>
                                          <p:attrName>style.rotation</p:attrName>
                                        </p:attrNameLst>
                                      </p:cBhvr>
                                      <p:tavLst>
                                        <p:tav tm="0">
                                          <p:val>
                                            <p:fltVal val="90"/>
                                          </p:val>
                                        </p:tav>
                                        <p:tav tm="100000">
                                          <p:val>
                                            <p:fltVal val="0"/>
                                          </p:val>
                                        </p:tav>
                                      </p:tavLst>
                                    </p:anim>
                                    <p:animEffect transition="in" filter="fade">
                                      <p:cBhvr>
                                        <p:cTn id="40" dur="2000"/>
                                        <p:tgtEl>
                                          <p:spTgt spid="41"/>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2000" fill="hold"/>
                                        <p:tgtEl>
                                          <p:spTgt spid="50"/>
                                        </p:tgtEl>
                                        <p:attrNameLst>
                                          <p:attrName>ppt_w</p:attrName>
                                        </p:attrNameLst>
                                      </p:cBhvr>
                                      <p:tavLst>
                                        <p:tav tm="0">
                                          <p:val>
                                            <p:fltVal val="0"/>
                                          </p:val>
                                        </p:tav>
                                        <p:tav tm="100000">
                                          <p:val>
                                            <p:strVal val="#ppt_w"/>
                                          </p:val>
                                        </p:tav>
                                      </p:tavLst>
                                    </p:anim>
                                    <p:anim calcmode="lin" valueType="num">
                                      <p:cBhvr>
                                        <p:cTn id="44" dur="2000" fill="hold"/>
                                        <p:tgtEl>
                                          <p:spTgt spid="50"/>
                                        </p:tgtEl>
                                        <p:attrNameLst>
                                          <p:attrName>ppt_h</p:attrName>
                                        </p:attrNameLst>
                                      </p:cBhvr>
                                      <p:tavLst>
                                        <p:tav tm="0">
                                          <p:val>
                                            <p:fltVal val="0"/>
                                          </p:val>
                                        </p:tav>
                                        <p:tav tm="100000">
                                          <p:val>
                                            <p:strVal val="#ppt_h"/>
                                          </p:val>
                                        </p:tav>
                                      </p:tavLst>
                                    </p:anim>
                                    <p:anim calcmode="lin" valueType="num">
                                      <p:cBhvr>
                                        <p:cTn id="45" dur="2000" fill="hold"/>
                                        <p:tgtEl>
                                          <p:spTgt spid="50"/>
                                        </p:tgtEl>
                                        <p:attrNameLst>
                                          <p:attrName>style.rotation</p:attrName>
                                        </p:attrNameLst>
                                      </p:cBhvr>
                                      <p:tavLst>
                                        <p:tav tm="0">
                                          <p:val>
                                            <p:fltVal val="90"/>
                                          </p:val>
                                        </p:tav>
                                        <p:tav tm="100000">
                                          <p:val>
                                            <p:fltVal val="0"/>
                                          </p:val>
                                        </p:tav>
                                      </p:tavLst>
                                    </p:anim>
                                    <p:animEffect transition="in" filter="fade">
                                      <p:cBhvr>
                                        <p:cTn id="46" dur="2000"/>
                                        <p:tgtEl>
                                          <p:spTgt spid="5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2000" fill="hold"/>
                                        <p:tgtEl>
                                          <p:spTgt spid="59"/>
                                        </p:tgtEl>
                                        <p:attrNameLst>
                                          <p:attrName>ppt_w</p:attrName>
                                        </p:attrNameLst>
                                      </p:cBhvr>
                                      <p:tavLst>
                                        <p:tav tm="0">
                                          <p:val>
                                            <p:fltVal val="0"/>
                                          </p:val>
                                        </p:tav>
                                        <p:tav tm="100000">
                                          <p:val>
                                            <p:strVal val="#ppt_w"/>
                                          </p:val>
                                        </p:tav>
                                      </p:tavLst>
                                    </p:anim>
                                    <p:anim calcmode="lin" valueType="num">
                                      <p:cBhvr>
                                        <p:cTn id="50" dur="2000" fill="hold"/>
                                        <p:tgtEl>
                                          <p:spTgt spid="59"/>
                                        </p:tgtEl>
                                        <p:attrNameLst>
                                          <p:attrName>ppt_h</p:attrName>
                                        </p:attrNameLst>
                                      </p:cBhvr>
                                      <p:tavLst>
                                        <p:tav tm="0">
                                          <p:val>
                                            <p:fltVal val="0"/>
                                          </p:val>
                                        </p:tav>
                                        <p:tav tm="100000">
                                          <p:val>
                                            <p:strVal val="#ppt_h"/>
                                          </p:val>
                                        </p:tav>
                                      </p:tavLst>
                                    </p:anim>
                                    <p:anim calcmode="lin" valueType="num">
                                      <p:cBhvr>
                                        <p:cTn id="51" dur="2000" fill="hold"/>
                                        <p:tgtEl>
                                          <p:spTgt spid="59"/>
                                        </p:tgtEl>
                                        <p:attrNameLst>
                                          <p:attrName>style.rotation</p:attrName>
                                        </p:attrNameLst>
                                      </p:cBhvr>
                                      <p:tavLst>
                                        <p:tav tm="0">
                                          <p:val>
                                            <p:fltVal val="90"/>
                                          </p:val>
                                        </p:tav>
                                        <p:tav tm="100000">
                                          <p:val>
                                            <p:fltVal val="0"/>
                                          </p:val>
                                        </p:tav>
                                      </p:tavLst>
                                    </p:anim>
                                    <p:animEffect transition="in" filter="fade">
                                      <p:cBhvr>
                                        <p:cTn id="52" dur="2000"/>
                                        <p:tgtEl>
                                          <p:spTgt spid="59"/>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2000" fill="hold"/>
                                        <p:tgtEl>
                                          <p:spTgt spid="68"/>
                                        </p:tgtEl>
                                        <p:attrNameLst>
                                          <p:attrName>ppt_w</p:attrName>
                                        </p:attrNameLst>
                                      </p:cBhvr>
                                      <p:tavLst>
                                        <p:tav tm="0">
                                          <p:val>
                                            <p:fltVal val="0"/>
                                          </p:val>
                                        </p:tav>
                                        <p:tav tm="100000">
                                          <p:val>
                                            <p:strVal val="#ppt_w"/>
                                          </p:val>
                                        </p:tav>
                                      </p:tavLst>
                                    </p:anim>
                                    <p:anim calcmode="lin" valueType="num">
                                      <p:cBhvr>
                                        <p:cTn id="56" dur="2000" fill="hold"/>
                                        <p:tgtEl>
                                          <p:spTgt spid="68"/>
                                        </p:tgtEl>
                                        <p:attrNameLst>
                                          <p:attrName>ppt_h</p:attrName>
                                        </p:attrNameLst>
                                      </p:cBhvr>
                                      <p:tavLst>
                                        <p:tav tm="0">
                                          <p:val>
                                            <p:fltVal val="0"/>
                                          </p:val>
                                        </p:tav>
                                        <p:tav tm="100000">
                                          <p:val>
                                            <p:strVal val="#ppt_h"/>
                                          </p:val>
                                        </p:tav>
                                      </p:tavLst>
                                    </p:anim>
                                    <p:anim calcmode="lin" valueType="num">
                                      <p:cBhvr>
                                        <p:cTn id="57" dur="2000" fill="hold"/>
                                        <p:tgtEl>
                                          <p:spTgt spid="68"/>
                                        </p:tgtEl>
                                        <p:attrNameLst>
                                          <p:attrName>style.rotation</p:attrName>
                                        </p:attrNameLst>
                                      </p:cBhvr>
                                      <p:tavLst>
                                        <p:tav tm="0">
                                          <p:val>
                                            <p:fltVal val="90"/>
                                          </p:val>
                                        </p:tav>
                                        <p:tav tm="100000">
                                          <p:val>
                                            <p:fltVal val="0"/>
                                          </p:val>
                                        </p:tav>
                                      </p:tavLst>
                                    </p:anim>
                                    <p:animEffect transition="in" filter="fade">
                                      <p:cBhvr>
                                        <p:cTn id="58" dur="2000"/>
                                        <p:tgtEl>
                                          <p:spTgt spid="68"/>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2000" fill="hold"/>
                                        <p:tgtEl>
                                          <p:spTgt spid="77"/>
                                        </p:tgtEl>
                                        <p:attrNameLst>
                                          <p:attrName>ppt_w</p:attrName>
                                        </p:attrNameLst>
                                      </p:cBhvr>
                                      <p:tavLst>
                                        <p:tav tm="0">
                                          <p:val>
                                            <p:fltVal val="0"/>
                                          </p:val>
                                        </p:tav>
                                        <p:tav tm="100000">
                                          <p:val>
                                            <p:strVal val="#ppt_w"/>
                                          </p:val>
                                        </p:tav>
                                      </p:tavLst>
                                    </p:anim>
                                    <p:anim calcmode="lin" valueType="num">
                                      <p:cBhvr>
                                        <p:cTn id="62" dur="2000" fill="hold"/>
                                        <p:tgtEl>
                                          <p:spTgt spid="77"/>
                                        </p:tgtEl>
                                        <p:attrNameLst>
                                          <p:attrName>ppt_h</p:attrName>
                                        </p:attrNameLst>
                                      </p:cBhvr>
                                      <p:tavLst>
                                        <p:tav tm="0">
                                          <p:val>
                                            <p:fltVal val="0"/>
                                          </p:val>
                                        </p:tav>
                                        <p:tav tm="100000">
                                          <p:val>
                                            <p:strVal val="#ppt_h"/>
                                          </p:val>
                                        </p:tav>
                                      </p:tavLst>
                                    </p:anim>
                                    <p:anim calcmode="lin" valueType="num">
                                      <p:cBhvr>
                                        <p:cTn id="63" dur="2000" fill="hold"/>
                                        <p:tgtEl>
                                          <p:spTgt spid="77"/>
                                        </p:tgtEl>
                                        <p:attrNameLst>
                                          <p:attrName>style.rotation</p:attrName>
                                        </p:attrNameLst>
                                      </p:cBhvr>
                                      <p:tavLst>
                                        <p:tav tm="0">
                                          <p:val>
                                            <p:fltVal val="90"/>
                                          </p:val>
                                        </p:tav>
                                        <p:tav tm="100000">
                                          <p:val>
                                            <p:fltVal val="0"/>
                                          </p:val>
                                        </p:tav>
                                      </p:tavLst>
                                    </p:anim>
                                    <p:animEffect transition="in" filter="fade">
                                      <p:cBhvr>
                                        <p:cTn id="64"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dirty="0">
                <a:solidFill>
                  <a:srgbClr val="0070C0"/>
                </a:solidFill>
              </a:rPr>
              <a:t>N</a:t>
            </a:r>
            <a:r>
              <a:rPr lang="vi-VN" dirty="0">
                <a:solidFill>
                  <a:srgbClr val="0070C0"/>
                </a:solidFill>
              </a:rPr>
              <a:t>hững viên gạch đầu tiên được sử dụng cách đây hơn 5.000 năm</a:t>
            </a:r>
            <a:r>
              <a:rPr lang="en-US" dirty="0">
                <a:solidFill>
                  <a:srgbClr val="0070C0"/>
                </a:solidFill>
              </a:rPr>
              <a:t>.</a:t>
            </a:r>
            <a:r>
              <a:rPr lang="vi-VN" dirty="0">
                <a:solidFill>
                  <a:srgbClr val="0070C0"/>
                </a:solidFill>
              </a:rPr>
              <a:t> </a:t>
            </a:r>
            <a:r>
              <a:rPr lang="en-US" dirty="0">
                <a:solidFill>
                  <a:srgbClr val="0070C0"/>
                </a:solidFill>
              </a:rPr>
              <a:t>C</a:t>
            </a:r>
            <a:r>
              <a:rPr lang="vi-VN" dirty="0">
                <a:solidFill>
                  <a:srgbClr val="0070C0"/>
                </a:solidFill>
              </a:rPr>
              <a:t>húng được tạo từ đất sét và khô dưới  ánh nắng mặt trời</a:t>
            </a:r>
            <a:r>
              <a:rPr lang="en-US" dirty="0">
                <a:solidFill>
                  <a:srgbClr val="0070C0"/>
                </a:solidFill>
              </a:rPr>
              <a:t>.</a:t>
            </a:r>
            <a:r>
              <a:rPr lang="vi-VN" dirty="0">
                <a:solidFill>
                  <a:srgbClr val="0070C0"/>
                </a:solidFill>
              </a:rPr>
              <a:t> </a:t>
            </a:r>
            <a:r>
              <a:rPr lang="en-US" dirty="0">
                <a:solidFill>
                  <a:srgbClr val="0070C0"/>
                </a:solidFill>
              </a:rPr>
              <a:t>N</a:t>
            </a:r>
            <a:r>
              <a:rPr lang="vi-VN" dirty="0">
                <a:solidFill>
                  <a:srgbClr val="0070C0"/>
                </a:solidFill>
              </a:rPr>
              <a:t>gày nay những viên được nung trong lò với nhiệt độ khoảng  1200 độ C</a:t>
            </a:r>
            <a:r>
              <a:rPr lang="en-US" dirty="0">
                <a:solidFill>
                  <a:srgbClr val="0070C0"/>
                </a:solidFill>
              </a:rPr>
              <a:t>,</a:t>
            </a:r>
            <a:r>
              <a:rPr lang="vi-VN" dirty="0">
                <a:solidFill>
                  <a:srgbClr val="0070C0"/>
                </a:solidFill>
              </a:rPr>
              <a:t> quá trình này giúp tăng khả năng chịu lực</a:t>
            </a:r>
            <a:r>
              <a:rPr lang="en-US" dirty="0">
                <a:solidFill>
                  <a:srgbClr val="0070C0"/>
                </a:solidFill>
              </a:rPr>
              <a:t>, </a:t>
            </a:r>
            <a:r>
              <a:rPr lang="en-US" dirty="0" err="1">
                <a:solidFill>
                  <a:srgbClr val="0070C0"/>
                </a:solidFill>
              </a:rPr>
              <a:t>tuổi</a:t>
            </a:r>
            <a:r>
              <a:rPr lang="en-US" dirty="0">
                <a:solidFill>
                  <a:srgbClr val="0070C0"/>
                </a:solidFill>
              </a:rPr>
              <a:t> </a:t>
            </a:r>
            <a:r>
              <a:rPr lang="en-US" dirty="0" err="1">
                <a:solidFill>
                  <a:srgbClr val="0070C0"/>
                </a:solidFill>
              </a:rPr>
              <a:t>thọ</a:t>
            </a:r>
            <a:r>
              <a:rPr lang="en-US" dirty="0">
                <a:solidFill>
                  <a:srgbClr val="0070C0"/>
                </a:solidFill>
              </a:rPr>
              <a:t> </a:t>
            </a:r>
            <a:r>
              <a:rPr lang="vi-VN" dirty="0">
                <a:solidFill>
                  <a:srgbClr val="0070C0"/>
                </a:solidFill>
              </a:rPr>
              <a:t>và làm cho những viên </a:t>
            </a:r>
            <a:r>
              <a:rPr lang="en-US" dirty="0" err="1">
                <a:solidFill>
                  <a:srgbClr val="0070C0"/>
                </a:solidFill>
              </a:rPr>
              <a:t>gạch</a:t>
            </a:r>
            <a:r>
              <a:rPr lang="vi-VN" dirty="0">
                <a:solidFill>
                  <a:srgbClr val="0070C0"/>
                </a:solidFill>
              </a:rPr>
              <a:t> có màu sắc đặc trưng</a:t>
            </a:r>
            <a:r>
              <a:rPr lang="en-US" dirty="0">
                <a:solidFill>
                  <a:srgbClr val="0070C0"/>
                </a:solidFill>
              </a:rPr>
              <a:t>.</a:t>
            </a:r>
            <a:r>
              <a:rPr lang="vi-VN" dirty="0">
                <a:solidFill>
                  <a:srgbClr val="0070C0"/>
                </a:solidFill>
              </a:rPr>
              <a:t> </a:t>
            </a:r>
            <a:endParaRPr lang="en-US" altLang="vi-VN"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1401571"/>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ppt_x"/>
                                          </p:val>
                                        </p:tav>
                                        <p:tav tm="100000">
                                          <p:val>
                                            <p:strVal val="#ppt_x"/>
                                          </p:val>
                                        </p:tav>
                                      </p:tavLst>
                                    </p:anim>
                                    <p:anim calcmode="lin" valueType="num">
                                      <p:cBhvr additive="base">
                                        <p:cTn id="8"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88913" y="-57150"/>
            <a:ext cx="8812212" cy="6858000"/>
          </a:xfrm>
          <a:prstGeom prst="rect">
            <a:avLst/>
          </a:prstGeom>
          <a:solidFill>
            <a:srgbClr val="0070C0"/>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6151" name="Text Box 7"/>
          <p:cNvSpPr txBox="1">
            <a:spLocks noChangeArrowheads="1"/>
          </p:cNvSpPr>
          <p:nvPr/>
        </p:nvSpPr>
        <p:spPr bwMode="auto">
          <a:xfrm>
            <a:off x="149225" y="-96838"/>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en-US" altLang="vi-VN" sz="3600" b="1" dirty="0">
                <a:solidFill>
                  <a:schemeClr val="bg1"/>
                </a:solidFill>
                <a:latin typeface="Times New Roman" panose="02020603050405020304" pitchFamily="18" charset="0"/>
              </a:rPr>
              <a:t>I. </a:t>
            </a:r>
            <a:r>
              <a:rPr lang="vi-VN" sz="3600" b="1" dirty="0">
                <a:solidFill>
                  <a:schemeClr val="bg1"/>
                </a:solidFill>
                <a:latin typeface="Times New Roman" panose="02020603050405020304" pitchFamily="18" charset="0"/>
              </a:rPr>
              <a:t>VẬT LIỆU LÀM NHÀ </a:t>
            </a:r>
            <a:endParaRPr lang="en-US" altLang="vi-VN" sz="3600" b="1" dirty="0">
              <a:solidFill>
                <a:schemeClr val="bg1"/>
              </a:solidFill>
              <a:latin typeface="Times New Roman" panose="02020603050405020304" pitchFamily="18" charset="0"/>
            </a:endParaRPr>
          </a:p>
        </p:txBody>
      </p:sp>
      <p:sp>
        <p:nvSpPr>
          <p:cNvPr id="8" name="Text Box 7"/>
          <p:cNvSpPr txBox="1">
            <a:spLocks noChangeArrowheads="1"/>
          </p:cNvSpPr>
          <p:nvPr/>
        </p:nvSpPr>
        <p:spPr bwMode="auto">
          <a:xfrm>
            <a:off x="324293" y="953958"/>
            <a:ext cx="4197350" cy="58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a:solidFill>
                  <a:schemeClr val="bg1"/>
                </a:solidFill>
              </a:rPr>
              <a:t>T</a:t>
            </a:r>
            <a:r>
              <a:rPr lang="vi-VN" dirty="0">
                <a:solidFill>
                  <a:schemeClr val="bg1"/>
                </a:solidFill>
              </a:rPr>
              <a:t>rong xây dựng nhà </a:t>
            </a:r>
            <a:r>
              <a:rPr lang="vi-VN">
                <a:solidFill>
                  <a:schemeClr val="bg1"/>
                </a:solidFill>
              </a:rPr>
              <a:t>ở </a:t>
            </a:r>
            <a:r>
              <a:rPr lang="en-US">
                <a:solidFill>
                  <a:schemeClr val="bg1"/>
                </a:solidFill>
              </a:rPr>
              <a:t>vật</a:t>
            </a:r>
            <a:r>
              <a:rPr lang="vi-VN">
                <a:solidFill>
                  <a:schemeClr val="bg1"/>
                </a:solidFill>
              </a:rPr>
              <a:t> </a:t>
            </a:r>
            <a:r>
              <a:rPr lang="vi-VN" dirty="0">
                <a:solidFill>
                  <a:schemeClr val="bg1"/>
                </a:solidFill>
              </a:rPr>
              <a:t>liệu đóng một vai trò </a:t>
            </a:r>
            <a:r>
              <a:rPr lang="vi-VN">
                <a:solidFill>
                  <a:schemeClr val="bg1"/>
                </a:solidFill>
              </a:rPr>
              <a:t>quan trọn</a:t>
            </a:r>
            <a:r>
              <a:rPr lang="en-US">
                <a:solidFill>
                  <a:schemeClr val="bg1"/>
                </a:solidFill>
              </a:rPr>
              <a:t>g</a:t>
            </a:r>
            <a:r>
              <a:rPr lang="vi-VN">
                <a:solidFill>
                  <a:schemeClr val="bg1"/>
                </a:solidFill>
              </a:rPr>
              <a:t> </a:t>
            </a:r>
            <a:r>
              <a:rPr lang="vi-VN" dirty="0">
                <a:solidFill>
                  <a:schemeClr val="bg1"/>
                </a:solidFill>
              </a:rPr>
              <a:t>nó </a:t>
            </a:r>
            <a:r>
              <a:rPr lang="vi-VN">
                <a:solidFill>
                  <a:schemeClr val="bg1"/>
                </a:solidFill>
              </a:rPr>
              <a:t>ảnh hưởng</a:t>
            </a:r>
            <a:endParaRPr lang="en-US">
              <a:solidFill>
                <a:schemeClr val="bg1"/>
              </a:solidFill>
            </a:endParaRPr>
          </a:p>
          <a:p>
            <a:r>
              <a:rPr lang="en-US">
                <a:solidFill>
                  <a:schemeClr val="bg1"/>
                </a:solidFill>
              </a:rPr>
              <a:t>-</a:t>
            </a:r>
            <a:r>
              <a:rPr lang="vi-VN">
                <a:solidFill>
                  <a:schemeClr val="bg1"/>
                </a:solidFill>
              </a:rPr>
              <a:t>  </a:t>
            </a:r>
            <a:r>
              <a:rPr lang="en-US" dirty="0">
                <a:solidFill>
                  <a:schemeClr val="bg1"/>
                </a:solidFill>
              </a:rPr>
              <a:t>T</a:t>
            </a:r>
            <a:r>
              <a:rPr lang="vi-VN">
                <a:solidFill>
                  <a:schemeClr val="bg1"/>
                </a:solidFill>
              </a:rPr>
              <a:t>uổi </a:t>
            </a:r>
            <a:r>
              <a:rPr lang="vi-VN" dirty="0">
                <a:solidFill>
                  <a:schemeClr val="bg1"/>
                </a:solidFill>
              </a:rPr>
              <a:t>thọ</a:t>
            </a:r>
            <a:r>
              <a:rPr lang="en-US">
                <a:solidFill>
                  <a:schemeClr val="bg1"/>
                </a:solidFill>
              </a:rPr>
              <a:t>,</a:t>
            </a:r>
            <a:r>
              <a:rPr lang="vi-VN">
                <a:solidFill>
                  <a:schemeClr val="bg1"/>
                </a:solidFill>
              </a:rPr>
              <a:t> </a:t>
            </a:r>
            <a:endParaRPr lang="en-US">
              <a:solidFill>
                <a:schemeClr val="bg1"/>
              </a:solidFill>
            </a:endParaRPr>
          </a:p>
          <a:p>
            <a:r>
              <a:rPr lang="en-US">
                <a:solidFill>
                  <a:schemeClr val="bg1"/>
                </a:solidFill>
              </a:rPr>
              <a:t>- C</a:t>
            </a:r>
            <a:r>
              <a:rPr lang="vi-VN">
                <a:solidFill>
                  <a:schemeClr val="bg1"/>
                </a:solidFill>
              </a:rPr>
              <a:t>hất </a:t>
            </a:r>
            <a:r>
              <a:rPr lang="vi-VN" dirty="0">
                <a:solidFill>
                  <a:schemeClr val="bg1"/>
                </a:solidFill>
              </a:rPr>
              <a:t>lượng </a:t>
            </a:r>
            <a:r>
              <a:rPr lang="vi-VN">
                <a:solidFill>
                  <a:schemeClr val="bg1"/>
                </a:solidFill>
              </a:rPr>
              <a:t>và </a:t>
            </a:r>
            <a:endParaRPr lang="en-US">
              <a:solidFill>
                <a:schemeClr val="bg1"/>
              </a:solidFill>
            </a:endParaRPr>
          </a:p>
          <a:p>
            <a:r>
              <a:rPr lang="vi-VN">
                <a:solidFill>
                  <a:schemeClr val="bg1"/>
                </a:solidFill>
              </a:rPr>
              <a:t>tính </a:t>
            </a:r>
            <a:r>
              <a:rPr lang="vi-VN" dirty="0">
                <a:solidFill>
                  <a:schemeClr val="bg1"/>
                </a:solidFill>
              </a:rPr>
              <a:t>thẩm mỹ của công trình</a:t>
            </a:r>
            <a:r>
              <a:rPr lang="en-US">
                <a:solidFill>
                  <a:schemeClr val="bg1"/>
                </a:solidFill>
              </a:rPr>
              <a:t>. </a:t>
            </a:r>
            <a:r>
              <a:rPr lang="en-US">
                <a:solidFill>
                  <a:schemeClr val="bg1"/>
                </a:solidFill>
                <a:latin typeface="Times New Roman" panose="02020603050405020304" pitchFamily="18" charset="0"/>
                <a:cs typeface="Times New Roman" panose="02020603050405020304" pitchFamily="18" charset="0"/>
              </a:rPr>
              <a:t>Đ</a:t>
            </a:r>
            <a:r>
              <a:rPr lang="vi-VN">
                <a:solidFill>
                  <a:schemeClr val="bg1"/>
                </a:solidFill>
              </a:rPr>
              <a:t>ể xây dựng nhà ở cần sử dụng những  loại vật liệu khác nhau</a:t>
            </a:r>
            <a:endParaRPr lang="en-US" dirty="0">
              <a:solidFill>
                <a:schemeClr val="bg1"/>
              </a:solidFill>
            </a:endParaRPr>
          </a:p>
        </p:txBody>
      </p:sp>
      <p:sp>
        <p:nvSpPr>
          <p:cNvPr id="9224" name="Freeform 19"/>
          <p:cNvSpPr>
            <a:spLocks/>
          </p:cNvSpPr>
          <p:nvPr/>
        </p:nvSpPr>
        <p:spPr bwMode="auto">
          <a:xfrm rot="5400000">
            <a:off x="-3934280" y="5490369"/>
            <a:ext cx="7053262" cy="9753600"/>
          </a:xfrm>
          <a:custGeom>
            <a:avLst/>
            <a:gdLst>
              <a:gd name="T0" fmla="*/ 0 w 1943049"/>
              <a:gd name="T1" fmla="*/ 0 h 1943049"/>
              <a:gd name="T2" fmla="*/ 92938747 w 1943049"/>
              <a:gd name="T3" fmla="*/ 245765743 h 1943049"/>
              <a:gd name="T4" fmla="*/ 0 w 1943049"/>
              <a:gd name="T5" fmla="*/ 245765743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2" name="Rectangle: Top Corners Rounded 15">
            <a:extLst>
              <a:ext uri="{FF2B5EF4-FFF2-40B4-BE49-F238E27FC236}">
                <a16:creationId xmlns:a16="http://schemas.microsoft.com/office/drawing/2014/main" id="{64D87223-09CE-4DE3-AD12-5D12CBE4C9BA}"/>
              </a:ext>
            </a:extLst>
          </p:cNvPr>
          <p:cNvSpPr/>
          <p:nvPr/>
        </p:nvSpPr>
        <p:spPr>
          <a:xfrm rot="5400000">
            <a:off x="-1728787" y="2968625"/>
            <a:ext cx="3703638" cy="18573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38" y="-57149"/>
            <a:ext cx="4614862" cy="6714042"/>
          </a:xfrm>
          <a:prstGeom prst="rect">
            <a:avLst/>
          </a:prstGeom>
        </p:spPr>
      </p:pic>
    </p:spTree>
    <p:extLst>
      <p:ext uri="{BB962C8B-B14F-4D97-AF65-F5344CB8AC3E}">
        <p14:creationId xmlns:p14="http://schemas.microsoft.com/office/powerpoint/2010/main" val="7211363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Effect transition="in" filter="fade">
                                      <p:cBhvr>
                                        <p:cTn id="9" dur="500"/>
                                        <p:tgtEl>
                                          <p:spTgt spid="615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2225" y="0"/>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604"/>
            <a:ext cx="4648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a:solidFill>
                  <a:schemeClr val="bg1"/>
                </a:solidFill>
              </a:rPr>
              <a:t>Kĩ</a:t>
            </a:r>
            <a:r>
              <a:rPr lang="en-US" dirty="0">
                <a:solidFill>
                  <a:schemeClr val="bg1"/>
                </a:solidFill>
              </a:rPr>
              <a:t> </a:t>
            </a:r>
            <a:r>
              <a:rPr lang="en-US" dirty="0" err="1">
                <a:solidFill>
                  <a:schemeClr val="bg1"/>
                </a:solidFill>
              </a:rPr>
              <a:t>sư</a:t>
            </a:r>
            <a:r>
              <a:rPr lang="en-US" dirty="0">
                <a:solidFill>
                  <a:schemeClr val="bg1"/>
                </a:solidFill>
              </a:rPr>
              <a:t> </a:t>
            </a:r>
            <a:r>
              <a:rPr lang="en-US" dirty="0" err="1">
                <a:solidFill>
                  <a:schemeClr val="bg1"/>
                </a:solidFill>
              </a:rPr>
              <a:t>xây</a:t>
            </a:r>
            <a:r>
              <a:rPr lang="en-US" dirty="0">
                <a:solidFill>
                  <a:schemeClr val="bg1"/>
                </a:solidFill>
              </a:rPr>
              <a:t> </a:t>
            </a:r>
            <a:r>
              <a:rPr lang="en-US" dirty="0" err="1">
                <a:solidFill>
                  <a:schemeClr val="bg1"/>
                </a:solidFill>
              </a:rPr>
              <a:t>dựng</a:t>
            </a:r>
            <a:r>
              <a:rPr lang="en-US" dirty="0">
                <a:solidFill>
                  <a:schemeClr val="bg1"/>
                </a:solidFill>
              </a:rPr>
              <a:t> </a:t>
            </a:r>
            <a:r>
              <a:rPr lang="en-US" dirty="0" err="1">
                <a:solidFill>
                  <a:schemeClr val="bg1"/>
                </a:solidFill>
              </a:rPr>
              <a:t>là</a:t>
            </a:r>
            <a:r>
              <a:rPr lang="en-US" dirty="0">
                <a:solidFill>
                  <a:schemeClr val="bg1"/>
                </a:solidFill>
              </a:rPr>
              <a:t> </a:t>
            </a:r>
            <a:r>
              <a:rPr lang="vi-VN" dirty="0">
                <a:solidFill>
                  <a:schemeClr val="bg1"/>
                </a:solidFill>
              </a:rPr>
              <a:t>người tốt nghiệp chuyên ngành xây dựng trường Đại học</a:t>
            </a:r>
            <a:r>
              <a:rPr lang="en-US" dirty="0">
                <a:solidFill>
                  <a:schemeClr val="bg1"/>
                </a:solidFill>
              </a:rPr>
              <a:t>.</a:t>
            </a:r>
            <a:r>
              <a:rPr lang="vi-VN" dirty="0">
                <a:solidFill>
                  <a:schemeClr val="bg1"/>
                </a:solidFill>
              </a:rPr>
              <a:t> Công việc chính của người kỹ sư xây dựng là thiết kế</a:t>
            </a:r>
            <a:r>
              <a:rPr lang="en-US" dirty="0">
                <a:solidFill>
                  <a:schemeClr val="bg1"/>
                </a:solidFill>
              </a:rPr>
              <a:t>,</a:t>
            </a:r>
            <a:r>
              <a:rPr lang="vi-VN" dirty="0">
                <a:solidFill>
                  <a:schemeClr val="bg1"/>
                </a:solidFill>
              </a:rPr>
              <a:t> tổ chức</a:t>
            </a:r>
            <a:r>
              <a:rPr lang="en-US" dirty="0">
                <a:solidFill>
                  <a:schemeClr val="bg1"/>
                </a:solidFill>
              </a:rPr>
              <a:t>,</a:t>
            </a:r>
            <a:r>
              <a:rPr lang="vi-VN" dirty="0">
                <a:solidFill>
                  <a:schemeClr val="bg1"/>
                </a:solidFill>
              </a:rPr>
              <a:t> thi công</a:t>
            </a:r>
            <a:r>
              <a:rPr lang="en-US" dirty="0">
                <a:solidFill>
                  <a:schemeClr val="bg1"/>
                </a:solidFill>
              </a:rPr>
              <a:t>,</a:t>
            </a:r>
            <a:r>
              <a:rPr lang="vi-VN" dirty="0">
                <a:solidFill>
                  <a:schemeClr val="bg1"/>
                </a:solidFill>
              </a:rPr>
              <a:t> kiểm tra</a:t>
            </a:r>
            <a:r>
              <a:rPr lang="en-US" dirty="0">
                <a:solidFill>
                  <a:schemeClr val="bg1"/>
                </a:solidFill>
              </a:rPr>
              <a:t>,</a:t>
            </a:r>
            <a:r>
              <a:rPr lang="vi-VN" dirty="0">
                <a:solidFill>
                  <a:schemeClr val="bg1"/>
                </a:solidFill>
              </a:rPr>
              <a:t> giám sát quá trình thi công các công trình xây dựng đảm bảo đúng thiết kế</a:t>
            </a:r>
            <a:r>
              <a:rPr lang="en-US" dirty="0">
                <a:solidFill>
                  <a:schemeClr val="bg1"/>
                </a:solidFill>
              </a:rPr>
              <a:t>.</a:t>
            </a: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48270"/>
            <a:ext cx="866896" cy="625624"/>
          </a:xfrm>
          <a:prstGeom prst="rect">
            <a:avLst/>
          </a:prstGeom>
        </p:spPr>
      </p:pic>
      <p:sp>
        <p:nvSpPr>
          <p:cNvPr id="8" name="Title 13"/>
          <p:cNvSpPr txBox="1">
            <a:spLocks/>
          </p:cNvSpPr>
          <p:nvPr/>
        </p:nvSpPr>
        <p:spPr>
          <a:xfrm>
            <a:off x="2293208" y="409671"/>
            <a:ext cx="3710568"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08ABE6"/>
                </a:solidFill>
                <a:latin typeface="#9Slide04 AdrianeSwash" panose="02000504060000090004" pitchFamily="2" charset="0"/>
              </a:rPr>
              <a:t>Kết</a:t>
            </a:r>
            <a:r>
              <a:rPr lang="en-US" sz="3200" b="1" dirty="0">
                <a:solidFill>
                  <a:srgbClr val="08ABE6"/>
                </a:solidFill>
                <a:latin typeface="#9Slide04 AdrianeSwash" panose="02000504060000090004" pitchFamily="2" charset="0"/>
              </a:rPr>
              <a:t> </a:t>
            </a:r>
            <a:r>
              <a:rPr lang="en-US" sz="3200" b="1" dirty="0" err="1">
                <a:solidFill>
                  <a:srgbClr val="08ABE6"/>
                </a:solidFill>
                <a:latin typeface="#9Slide04 AdrianeSwash" panose="02000504060000090004" pitchFamily="2" charset="0"/>
              </a:rPr>
              <a:t>nối</a:t>
            </a:r>
            <a:r>
              <a:rPr lang="en-US" sz="3200" b="1" dirty="0">
                <a:solidFill>
                  <a:srgbClr val="08ABE6"/>
                </a:solidFill>
                <a:latin typeface="#9Slide04 AdrianeSwash" panose="02000504060000090004" pitchFamily="2" charset="0"/>
              </a:rPr>
              <a:t> </a:t>
            </a:r>
            <a:r>
              <a:rPr lang="en-US" sz="3200" b="1" dirty="0" err="1">
                <a:solidFill>
                  <a:srgbClr val="08ABE6"/>
                </a:solidFill>
                <a:latin typeface="#9Slide04 AdrianeSwash" panose="02000504060000090004" pitchFamily="2" charset="0"/>
              </a:rPr>
              <a:t>nghề</a:t>
            </a:r>
            <a:r>
              <a:rPr lang="en-US" sz="3200" b="1" dirty="0">
                <a:solidFill>
                  <a:srgbClr val="08ABE6"/>
                </a:solidFill>
                <a:latin typeface="#9Slide04 AdrianeSwash" panose="02000504060000090004" pitchFamily="2" charset="0"/>
              </a:rPr>
              <a:t> </a:t>
            </a:r>
            <a:r>
              <a:rPr lang="en-US" sz="3200" b="1" dirty="0" err="1">
                <a:solidFill>
                  <a:srgbClr val="08ABE6"/>
                </a:solidFill>
                <a:latin typeface="#9Slide04 AdrianeSwash" panose="02000504060000090004" pitchFamily="2" charset="0"/>
              </a:rPr>
              <a:t>nghiệp</a:t>
            </a:r>
            <a:endParaRPr lang="en-US" sz="3200" b="1" dirty="0">
              <a:solidFill>
                <a:srgbClr val="08ABE6"/>
              </a:solidFill>
              <a:latin typeface="#9Slide04 AdrianeSwash" panose="02000504060000090004" pitchFamily="2"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06" y="1706844"/>
            <a:ext cx="2896004" cy="2381582"/>
          </a:xfrm>
          <a:prstGeom prst="rect">
            <a:avLst/>
          </a:prstGeom>
        </p:spPr>
      </p:pic>
    </p:spTree>
    <p:extLst>
      <p:ext uri="{BB962C8B-B14F-4D97-AF65-F5344CB8AC3E}">
        <p14:creationId xmlns:p14="http://schemas.microsoft.com/office/powerpoint/2010/main" val="150026971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9">
                                            <p:txEl>
                                              <p:pRg st="0" end="0"/>
                                            </p:txEl>
                                          </p:spTgt>
                                        </p:tgtEl>
                                        <p:attrNameLst>
                                          <p:attrName>style.visibility</p:attrName>
                                        </p:attrNameLst>
                                      </p:cBhvr>
                                      <p:to>
                                        <p:strVal val="visible"/>
                                      </p:to>
                                    </p:set>
                                    <p:animEffect transition="in" filter="fade">
                                      <p:cBhvr>
                                        <p:cTn id="17"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a:xfrm>
            <a:off x="4267200" y="409362"/>
            <a:ext cx="4267200" cy="1420870"/>
          </a:xfrm>
        </p:spPr>
        <p:txBody>
          <a:bodyPr>
            <a:noAutofit/>
          </a:bodyPr>
          <a:lstStyle/>
          <a:p>
            <a:r>
              <a:rPr lang="en-US" sz="3200" dirty="0">
                <a:solidFill>
                  <a:srgbClr val="0070C0"/>
                </a:solidFill>
                <a:latin typeface="Times New Roman" panose="02020603050405020304" pitchFamily="18" charset="0"/>
                <a:cs typeface="Times New Roman" panose="02020603050405020304" pitchFamily="18" charset="0"/>
              </a:rPr>
              <a:t>L</a:t>
            </a:r>
            <a:r>
              <a:rPr lang="vi-VN" sz="3200" dirty="0">
                <a:solidFill>
                  <a:srgbClr val="0070C0"/>
                </a:solidFill>
                <a:latin typeface="Times New Roman" panose="02020603050405020304" pitchFamily="18" charset="0"/>
                <a:cs typeface="Times New Roman" panose="02020603050405020304" pitchFamily="18" charset="0"/>
              </a:rPr>
              <a:t>àm </a:t>
            </a:r>
            <a:r>
              <a:rPr lang="en-US" sz="3200" dirty="0" err="1">
                <a:solidFill>
                  <a:srgbClr val="0070C0"/>
                </a:solidFill>
                <a:latin typeface="Times New Roman" panose="02020603050405020304" pitchFamily="18" charset="0"/>
                <a:cs typeface="Times New Roman" panose="02020603050405020304" pitchFamily="18" charset="0"/>
              </a:rPr>
              <a:t>khung</a:t>
            </a:r>
            <a:r>
              <a:rPr lang="vi-VN" sz="3200" dirty="0">
                <a:solidFill>
                  <a:srgbClr val="0070C0"/>
                </a:solidFill>
                <a:latin typeface="Times New Roman" panose="02020603050405020304" pitchFamily="18" charset="0"/>
                <a:cs typeface="Times New Roman" panose="02020603050405020304" pitchFamily="18" charset="0"/>
              </a:rPr>
              <a:t> nhà</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mái nhà</a:t>
            </a:r>
            <a:r>
              <a:rPr lang="en-US" sz="3200">
                <a:solidFill>
                  <a:srgbClr val="0070C0"/>
                </a:solidFill>
                <a:latin typeface="Times New Roman" panose="02020603050405020304" pitchFamily="18" charset="0"/>
                <a:cs typeface="Times New Roman" panose="02020603050405020304" pitchFamily="18" charset="0"/>
              </a:rPr>
              <a:t>,</a:t>
            </a:r>
            <a:r>
              <a:rPr lang="vi-VN" sz="3200">
                <a:solidFill>
                  <a:srgbClr val="0070C0"/>
                </a:solidFill>
                <a:latin typeface="Times New Roman" panose="02020603050405020304" pitchFamily="18" charset="0"/>
                <a:cs typeface="Times New Roman" panose="02020603050405020304" pitchFamily="18" charset="0"/>
              </a:rPr>
              <a:t> </a:t>
            </a:r>
            <a:r>
              <a:rPr lang="vi-VN" sz="3200">
                <a:solidFill>
                  <a:srgbClr val="0070C0"/>
                </a:solidFill>
                <a:cs typeface="Times New Roman" panose="02020603050405020304" pitchFamily="18" charset="0"/>
              </a:rPr>
              <a:t>sàn nhà</a:t>
            </a:r>
            <a:r>
              <a:rPr lang="en-US" sz="3200">
                <a:solidFill>
                  <a:srgbClr val="0070C0"/>
                </a:solidFill>
                <a:latin typeface="Times New Roman" panose="02020603050405020304" pitchFamily="18" charset="0"/>
                <a:cs typeface="Times New Roman" panose="02020603050405020304" pitchFamily="18" charset="0"/>
              </a:rPr>
              <a:t>,</a:t>
            </a:r>
            <a:r>
              <a:rPr lang="vi-VN" sz="320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giá đỡ nội thất</a:t>
            </a:r>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vật liệu cách nhiệt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4572000" y="2744865"/>
            <a:ext cx="4679032"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dirty="0">
                <a:solidFill>
                  <a:srgbClr val="0070C0"/>
                </a:solidFill>
                <a:latin typeface="Times New Roman" panose="02020603050405020304" pitchFamily="18" charset="0"/>
                <a:cs typeface="Times New Roman" panose="02020603050405020304" pitchFamily="18" charset="0"/>
              </a:rPr>
              <a:t>Làm tường nhà làm mái nhà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560658" y="4369633"/>
            <a:ext cx="4213684" cy="1371600"/>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vi-VN" sz="3200" dirty="0">
                <a:solidFill>
                  <a:srgbClr val="0070C0"/>
                </a:solidFill>
              </a:rPr>
              <a:t>Làm </a:t>
            </a:r>
            <a:r>
              <a:rPr lang="en-US" sz="3200" dirty="0" err="1">
                <a:solidFill>
                  <a:srgbClr val="0070C0"/>
                </a:solidFill>
                <a:latin typeface="Times New Roman" panose="02020603050405020304" pitchFamily="18" charset="0"/>
                <a:cs typeface="Times New Roman" panose="02020603050405020304" pitchFamily="18" charset="0"/>
              </a:rPr>
              <a:t>tường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nhỏ</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kết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hợp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xi </a:t>
            </a:r>
            <a:r>
              <a:rPr lang="en-US" sz="3200" dirty="0" err="1">
                <a:solidFill>
                  <a:srgbClr val="0070C0"/>
                </a:solidFill>
                <a:latin typeface="Times New Roman" panose="02020603050405020304" pitchFamily="18" charset="0"/>
                <a:cs typeface="Times New Roman" panose="02020603050405020304" pitchFamily="18" charset="0"/>
              </a:rPr>
              <a:t>măng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tạo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bê</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tông</a:t>
            </a:r>
            <a:endParaRPr lang="en-US" sz="3200" dirty="0">
              <a:solidFill>
                <a:srgbClr val="0070C0"/>
              </a:solidFill>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stretch>
            <a:fillRect/>
          </a:stretch>
        </p:blipFill>
        <p:spPr>
          <a:xfrm>
            <a:off x="457200" y="279537"/>
            <a:ext cx="3273425" cy="1800225"/>
          </a:xfrm>
          <a:prstGeom prst="rect">
            <a:avLst/>
          </a:prstGeom>
        </p:spPr>
      </p:pic>
      <p:pic>
        <p:nvPicPr>
          <p:cNvPr id="15" name="Picture 14"/>
          <p:cNvPicPr>
            <a:picLocks noChangeAspect="1"/>
          </p:cNvPicPr>
          <p:nvPr/>
        </p:nvPicPr>
        <p:blipFill>
          <a:blip r:embed="rId3"/>
          <a:stretch>
            <a:fillRect/>
          </a:stretch>
        </p:blipFill>
        <p:spPr>
          <a:xfrm>
            <a:off x="609600" y="2328862"/>
            <a:ext cx="3121025" cy="2143125"/>
          </a:xfrm>
          <a:prstGeom prst="rect">
            <a:avLst/>
          </a:prstGeom>
        </p:spPr>
      </p:pic>
      <p:pic>
        <p:nvPicPr>
          <p:cNvPr id="17" name="Picture 16"/>
          <p:cNvPicPr>
            <a:picLocks noChangeAspect="1"/>
          </p:cNvPicPr>
          <p:nvPr/>
        </p:nvPicPr>
        <p:blipFill>
          <a:blip r:embed="rId4"/>
          <a:stretch>
            <a:fillRect/>
          </a:stretch>
        </p:blipFill>
        <p:spPr>
          <a:xfrm>
            <a:off x="460375" y="4538662"/>
            <a:ext cx="3121025" cy="2166938"/>
          </a:xfrm>
          <a:prstGeom prst="rect">
            <a:avLst/>
          </a:prstGeom>
        </p:spPr>
      </p:pic>
    </p:spTree>
    <p:extLst>
      <p:ext uri="{BB962C8B-B14F-4D97-AF65-F5344CB8AC3E}">
        <p14:creationId xmlns:p14="http://schemas.microsoft.com/office/powerpoint/2010/main" val="5339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347342"/>
            <a:ext cx="2514600" cy="1420870"/>
          </a:xfrm>
        </p:spPr>
        <p:txBody>
          <a:bodyPr>
            <a:noAutofit/>
          </a:bodyPr>
          <a:lstStyle/>
          <a:p>
            <a:r>
              <a:rPr lang="en-US" sz="3200" dirty="0">
                <a:solidFill>
                  <a:srgbClr val="0070C0"/>
                </a:solidFill>
                <a:latin typeface="Times New Roman" panose="02020603050405020304" pitchFamily="18" charset="0"/>
                <a:cs typeface="Times New Roman" panose="02020603050405020304" pitchFamily="18" charset="0"/>
              </a:rPr>
              <a:t>L</a:t>
            </a:r>
            <a:r>
              <a:rPr lang="vi-VN" sz="3200" dirty="0">
                <a:solidFill>
                  <a:srgbClr val="0070C0"/>
                </a:solidFill>
                <a:latin typeface="Times New Roman" panose="02020603050405020304" pitchFamily="18" charset="0"/>
                <a:cs typeface="Times New Roman" panose="02020603050405020304" pitchFamily="18" charset="0"/>
              </a:rPr>
              <a:t>àm khung nhà</a:t>
            </a:r>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cột nhà </a:t>
            </a:r>
            <a:br>
              <a:rPr lang="en-US" sz="3200" dirty="0"/>
            </a:b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486400" y="2853252"/>
            <a:ext cx="3956778"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0070C0"/>
                </a:solidFill>
                <a:latin typeface="Times New Roman" panose="02020603050405020304" pitchFamily="18" charset="0"/>
                <a:cs typeface="Times New Roman" panose="02020603050405020304" pitchFamily="18" charset="0"/>
              </a:rPr>
              <a:t>K</a:t>
            </a:r>
            <a:r>
              <a:rPr lang="vi-VN" sz="3200" dirty="0">
                <a:solidFill>
                  <a:srgbClr val="0070C0"/>
                </a:solidFill>
                <a:latin typeface="Times New Roman" panose="02020603050405020304" pitchFamily="18" charset="0"/>
                <a:cs typeface="Times New Roman" panose="02020603050405020304" pitchFamily="18" charset="0"/>
              </a:rPr>
              <a:t>ết hợp với </a:t>
            </a:r>
            <a:r>
              <a:rPr lang="en-US" sz="3200" dirty="0">
                <a:solidFill>
                  <a:srgbClr val="0070C0"/>
                </a:solidFill>
                <a:latin typeface="Times New Roman" panose="02020603050405020304" pitchFamily="18" charset="0"/>
                <a:cs typeface="Times New Roman" panose="02020603050405020304" pitchFamily="18" charset="0"/>
              </a:rPr>
              <a:t>xi </a:t>
            </a:r>
            <a:r>
              <a:rPr lang="en-US" sz="3200" dirty="0" err="1">
                <a:solidFill>
                  <a:srgbClr val="0070C0"/>
                </a:solidFill>
                <a:latin typeface="Times New Roman" panose="02020603050405020304" pitchFamily="18" charset="0"/>
                <a:cs typeface="Times New Roman" panose="02020603050405020304" pitchFamily="18" charset="0"/>
              </a:rPr>
              <a:t>măng</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tạo 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800600" y="5109462"/>
            <a:ext cx="4430218" cy="1306643"/>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sz="3200" dirty="0">
                <a:solidFill>
                  <a:srgbClr val="0070C0"/>
                </a:solidFill>
                <a:latin typeface="Times New Roman" panose="02020603050405020304" pitchFamily="18" charset="0"/>
                <a:cs typeface="Times New Roman" panose="02020603050405020304" pitchFamily="18" charset="0"/>
              </a:rPr>
              <a:t>K</a:t>
            </a:r>
            <a:r>
              <a:rPr lang="vi-VN" sz="3200" dirty="0">
                <a:solidFill>
                  <a:srgbClr val="0070C0"/>
                </a:solidFill>
                <a:latin typeface="Times New Roman" panose="02020603050405020304" pitchFamily="18" charset="0"/>
                <a:cs typeface="Times New Roman" panose="02020603050405020304" pitchFamily="18" charset="0"/>
              </a:rPr>
              <a:t>ết hợp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cát</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nước tạo 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346551" y="2901157"/>
            <a:ext cx="5292248" cy="1790700"/>
          </a:xfrm>
          <a:prstGeom prst="rect">
            <a:avLst/>
          </a:prstGeom>
        </p:spPr>
      </p:pic>
      <p:pic>
        <p:nvPicPr>
          <p:cNvPr id="11" name="Picture 10"/>
          <p:cNvPicPr>
            <a:picLocks noChangeAspect="1"/>
          </p:cNvPicPr>
          <p:nvPr/>
        </p:nvPicPr>
        <p:blipFill>
          <a:blip r:embed="rId3"/>
          <a:stretch>
            <a:fillRect/>
          </a:stretch>
        </p:blipFill>
        <p:spPr>
          <a:xfrm>
            <a:off x="125595" y="5024766"/>
            <a:ext cx="4751206" cy="1609725"/>
          </a:xfrm>
          <a:prstGeom prst="rect">
            <a:avLst/>
          </a:prstGeom>
        </p:spPr>
      </p:pic>
      <p:pic>
        <p:nvPicPr>
          <p:cNvPr id="16" name="Picture 15"/>
          <p:cNvPicPr>
            <a:picLocks noChangeAspect="1"/>
          </p:cNvPicPr>
          <p:nvPr/>
        </p:nvPicPr>
        <p:blipFill>
          <a:blip r:embed="rId4"/>
          <a:stretch>
            <a:fillRect/>
          </a:stretch>
        </p:blipFill>
        <p:spPr>
          <a:xfrm>
            <a:off x="91516" y="222233"/>
            <a:ext cx="6156883" cy="2216633"/>
          </a:xfrm>
          <a:prstGeom prst="rect">
            <a:avLst/>
          </a:prstGeom>
        </p:spPr>
      </p:pic>
    </p:spTree>
    <p:extLst>
      <p:ext uri="{BB962C8B-B14F-4D97-AF65-F5344CB8AC3E}">
        <p14:creationId xmlns:p14="http://schemas.microsoft.com/office/powerpoint/2010/main" val="40238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4202435"/>
              </p:ext>
            </p:extLst>
          </p:nvPr>
        </p:nvGraphicFramePr>
        <p:xfrm>
          <a:off x="152400" y="0"/>
          <a:ext cx="8991600" cy="76504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897930268"/>
                    </a:ext>
                  </a:extLst>
                </a:gridCol>
                <a:gridCol w="6477000">
                  <a:extLst>
                    <a:ext uri="{9D8B030D-6E8A-4147-A177-3AD203B41FA5}">
                      <a16:colId xmlns:a16="http://schemas.microsoft.com/office/drawing/2014/main" val="4206715514"/>
                    </a:ext>
                  </a:extLst>
                </a:gridCol>
              </a:tblGrid>
              <a:tr h="677617">
                <a:tc>
                  <a:txBody>
                    <a:bodyPr/>
                    <a:lstStyle/>
                    <a:p>
                      <a:pPr algn="ctr"/>
                      <a:r>
                        <a:rPr lang="en-US" sz="3200">
                          <a:latin typeface="Times New Roman" panose="02020603050405020304" pitchFamily="18" charset="0"/>
                          <a:cs typeface="Times New Roman" panose="02020603050405020304" pitchFamily="18" charset="0"/>
                        </a:rPr>
                        <a:t>Vật</a:t>
                      </a:r>
                      <a:r>
                        <a:rPr lang="en-US" sz="3200" baseline="0">
                          <a:latin typeface="Times New Roman" panose="02020603050405020304" pitchFamily="18" charset="0"/>
                          <a:cs typeface="Times New Roman" panose="02020603050405020304" pitchFamily="18" charset="0"/>
                        </a:rPr>
                        <a:t> liệu</a:t>
                      </a:r>
                      <a:endParaRPr lang="en-US" sz="3200">
                        <a:latin typeface="Times New Roman" panose="02020603050405020304" pitchFamily="18" charset="0"/>
                        <a:cs typeface="Times New Roman" panose="02020603050405020304" pitchFamily="18" charset="0"/>
                      </a:endParaRPr>
                    </a:p>
                  </a:txBody>
                  <a:tcPr/>
                </a:tc>
                <a:tc>
                  <a:txBody>
                    <a:bodyPr/>
                    <a:lstStyle/>
                    <a:p>
                      <a:pPr algn="ctr"/>
                      <a:r>
                        <a:rPr lang="en-US" sz="3200">
                          <a:latin typeface="Times New Roman" panose="02020603050405020304" pitchFamily="18" charset="0"/>
                          <a:cs typeface="Times New Roman" panose="02020603050405020304" pitchFamily="18" charset="0"/>
                        </a:rPr>
                        <a:t>Ứng</a:t>
                      </a:r>
                      <a:r>
                        <a:rPr lang="en-US" sz="3200" baseline="0">
                          <a:latin typeface="Times New Roman" panose="02020603050405020304" pitchFamily="18" charset="0"/>
                          <a:cs typeface="Times New Roman" panose="02020603050405020304" pitchFamily="18" charset="0"/>
                        </a:rPr>
                        <a:t> dụng chính</a:t>
                      </a: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95236932"/>
                  </a:ext>
                </a:extLst>
              </a:tr>
              <a:tr h="948664">
                <a:tc>
                  <a:txBody>
                    <a:bodyPr/>
                    <a:lstStyle/>
                    <a:p>
                      <a:pPr algn="ctr"/>
                      <a:r>
                        <a:rPr lang="en-US" sz="3200">
                          <a:latin typeface="Times New Roman" panose="02020603050405020304" pitchFamily="18" charset="0"/>
                          <a:cs typeface="Times New Roman" panose="02020603050405020304" pitchFamily="18" charset="0"/>
                        </a:rPr>
                        <a:t>Gỗ</a:t>
                      </a:r>
                    </a:p>
                  </a:txBody>
                  <a:tcPr/>
                </a:tc>
                <a:tc>
                  <a:txBody>
                    <a:bodyPr/>
                    <a:lstStyle/>
                    <a:p>
                      <a:pPr algn="l"/>
                      <a:r>
                        <a:rPr lang="en-US" sz="3200">
                          <a:solidFill>
                            <a:srgbClr val="0070C0"/>
                          </a:solidFill>
                          <a:latin typeface="Times New Roman" panose="02020603050405020304" pitchFamily="18" charset="0"/>
                          <a:cs typeface="Times New Roman" panose="02020603050405020304" pitchFamily="18" charset="0"/>
                        </a:rPr>
                        <a:t>L</a:t>
                      </a:r>
                      <a:r>
                        <a:rPr lang="vi-VN" sz="3200">
                          <a:solidFill>
                            <a:srgbClr val="0070C0"/>
                          </a:solidFill>
                          <a:latin typeface="Times New Roman" panose="02020603050405020304" pitchFamily="18" charset="0"/>
                          <a:cs typeface="Times New Roman" panose="02020603050405020304" pitchFamily="18" charset="0"/>
                        </a:rPr>
                        <a:t>àm </a:t>
                      </a:r>
                      <a:r>
                        <a:rPr lang="en-US" sz="3200">
                          <a:solidFill>
                            <a:srgbClr val="0070C0"/>
                          </a:solidFill>
                          <a:latin typeface="Times New Roman" panose="02020603050405020304" pitchFamily="18" charset="0"/>
                          <a:cs typeface="Times New Roman" panose="02020603050405020304" pitchFamily="18" charset="0"/>
                        </a:rPr>
                        <a:t>khung</a:t>
                      </a:r>
                      <a:r>
                        <a:rPr lang="vi-VN" sz="3200">
                          <a:solidFill>
                            <a:srgbClr val="0070C0"/>
                          </a:solidFill>
                          <a:latin typeface="Times New Roman" panose="02020603050405020304" pitchFamily="18" charset="0"/>
                          <a:cs typeface="Times New Roman" panose="02020603050405020304" pitchFamily="18" charset="0"/>
                        </a:rPr>
                        <a:t> nhà</a:t>
                      </a:r>
                      <a:r>
                        <a:rPr lang="en-US" sz="3200">
                          <a:solidFill>
                            <a:srgbClr val="0070C0"/>
                          </a:solidFill>
                          <a:latin typeface="Times New Roman" panose="02020603050405020304" pitchFamily="18" charset="0"/>
                          <a:cs typeface="Times New Roman" panose="02020603050405020304" pitchFamily="18" charset="0"/>
                        </a:rPr>
                        <a:t>, </a:t>
                      </a:r>
                      <a:r>
                        <a:rPr lang="vi-VN" sz="3200">
                          <a:solidFill>
                            <a:srgbClr val="0070C0"/>
                          </a:solidFill>
                          <a:latin typeface="Times New Roman" panose="02020603050405020304" pitchFamily="18" charset="0"/>
                          <a:cs typeface="Times New Roman" panose="02020603050405020304" pitchFamily="18" charset="0"/>
                        </a:rPr>
                        <a:t>mái nhà</a:t>
                      </a:r>
                      <a:r>
                        <a:rPr lang="en-US" sz="3200">
                          <a:solidFill>
                            <a:srgbClr val="0070C0"/>
                          </a:solidFill>
                          <a:latin typeface="Times New Roman" panose="02020603050405020304" pitchFamily="18" charset="0"/>
                          <a:cs typeface="Times New Roman" panose="02020603050405020304" pitchFamily="18" charset="0"/>
                        </a:rPr>
                        <a:t>,</a:t>
                      </a:r>
                      <a:r>
                        <a:rPr lang="vi-VN" sz="3200">
                          <a:solidFill>
                            <a:srgbClr val="0070C0"/>
                          </a:solidFill>
                          <a:latin typeface="Times New Roman" panose="02020603050405020304" pitchFamily="18" charset="0"/>
                          <a:cs typeface="Times New Roman" panose="02020603050405020304" pitchFamily="18" charset="0"/>
                        </a:rPr>
                        <a:t>sàn</a:t>
                      </a:r>
                      <a:r>
                        <a:rPr lang="en-US" sz="3200">
                          <a:solidFill>
                            <a:srgbClr val="0070C0"/>
                          </a:solidFill>
                          <a:latin typeface="Times New Roman" panose="02020603050405020304" pitchFamily="18" charset="0"/>
                          <a:cs typeface="Times New Roman" panose="02020603050405020304" pitchFamily="18" charset="0"/>
                        </a:rPr>
                        <a:t> nhà,</a:t>
                      </a:r>
                      <a:r>
                        <a:rPr lang="vi-VN" sz="3200">
                          <a:solidFill>
                            <a:srgbClr val="0070C0"/>
                          </a:solidFill>
                          <a:latin typeface="Times New Roman" panose="02020603050405020304" pitchFamily="18" charset="0"/>
                          <a:cs typeface="Times New Roman" panose="02020603050405020304" pitchFamily="18" charset="0"/>
                        </a:rPr>
                        <a:t> giá đỡ nội thất</a:t>
                      </a:r>
                      <a:r>
                        <a:rPr lang="en-US" sz="3200">
                          <a:solidFill>
                            <a:srgbClr val="0070C0"/>
                          </a:solidFill>
                          <a:latin typeface="Times New Roman" panose="02020603050405020304" pitchFamily="18" charset="0"/>
                          <a:cs typeface="Times New Roman" panose="02020603050405020304" pitchFamily="18" charset="0"/>
                        </a:rPr>
                        <a:t>,</a:t>
                      </a:r>
                      <a:r>
                        <a:rPr lang="vi-VN" sz="3200">
                          <a:solidFill>
                            <a:srgbClr val="0070C0"/>
                          </a:solidFill>
                          <a:latin typeface="Times New Roman" panose="02020603050405020304" pitchFamily="18" charset="0"/>
                          <a:cs typeface="Times New Roman" panose="02020603050405020304" pitchFamily="18" charset="0"/>
                        </a:rPr>
                        <a:t> vật liệu cách nhiệt </a:t>
                      </a: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0109941"/>
                  </a:ext>
                </a:extLst>
              </a:tr>
              <a:tr h="948664">
                <a:tc>
                  <a:txBody>
                    <a:bodyPr/>
                    <a:lstStyle/>
                    <a:p>
                      <a:pPr algn="ctr"/>
                      <a:r>
                        <a:rPr lang="en-US" sz="3200">
                          <a:latin typeface="Times New Roman" panose="02020603050405020304" pitchFamily="18" charset="0"/>
                          <a:cs typeface="Times New Roman" panose="02020603050405020304" pitchFamily="18" charset="0"/>
                        </a:rPr>
                        <a:t>Gạch,</a:t>
                      </a:r>
                      <a:r>
                        <a:rPr lang="en-US" sz="3200" baseline="0">
                          <a:latin typeface="Times New Roman" panose="02020603050405020304" pitchFamily="18" charset="0"/>
                          <a:cs typeface="Times New Roman" panose="02020603050405020304" pitchFamily="18" charset="0"/>
                        </a:rPr>
                        <a:t> ngói</a:t>
                      </a:r>
                      <a:endParaRPr lang="en-US" sz="3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a:solidFill>
                            <a:srgbClr val="0070C0"/>
                          </a:solidFill>
                          <a:latin typeface="Times New Roman" panose="02020603050405020304" pitchFamily="18" charset="0"/>
                          <a:cs typeface="Times New Roman" panose="02020603050405020304" pitchFamily="18" charset="0"/>
                        </a:rPr>
                        <a:t>Làm tường nhà làm mái nhà </a:t>
                      </a:r>
                      <a:endParaRPr lang="en-US" sz="3200">
                        <a:solidFill>
                          <a:srgbClr val="0070C0"/>
                        </a:solidFill>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7328082"/>
                  </a:ext>
                </a:extLst>
              </a:tr>
              <a:tr h="1382340">
                <a:tc>
                  <a:txBody>
                    <a:bodyPr/>
                    <a:lstStyle/>
                    <a:p>
                      <a:pPr algn="ctr"/>
                      <a:r>
                        <a:rPr lang="en-US" sz="3200">
                          <a:latin typeface="Times New Roman" panose="02020603050405020304" pitchFamily="18" charset="0"/>
                          <a:cs typeface="Times New Roman" panose="02020603050405020304" pitchFamily="18" charset="0"/>
                        </a:rPr>
                        <a:t>Đá</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a:solidFill>
                            <a:srgbClr val="0070C0"/>
                          </a:solidFill>
                          <a:latin typeface="Times New Roman" panose="02020603050405020304" pitchFamily="18" charset="0"/>
                          <a:cs typeface="Times New Roman" panose="02020603050405020304" pitchFamily="18" charset="0"/>
                        </a:rPr>
                        <a:t>Làm </a:t>
                      </a:r>
                      <a:r>
                        <a:rPr lang="en-US" sz="3200">
                          <a:solidFill>
                            <a:srgbClr val="0070C0"/>
                          </a:solidFill>
                          <a:latin typeface="Times New Roman" panose="02020603050405020304" pitchFamily="18" charset="0"/>
                          <a:cs typeface="Times New Roman" panose="02020603050405020304" pitchFamily="18" charset="0"/>
                        </a:rPr>
                        <a:t>tường nhà. Đá nhỏ kết hợp với xi măng,  nước tạo thành bê tông</a:t>
                      </a:r>
                    </a:p>
                  </a:txBody>
                  <a:tcPr/>
                </a:tc>
                <a:extLst>
                  <a:ext uri="{0D108BD9-81ED-4DB2-BD59-A6C34878D82A}">
                    <a16:rowId xmlns:a16="http://schemas.microsoft.com/office/drawing/2014/main" val="3256578184"/>
                  </a:ext>
                </a:extLst>
              </a:tr>
              <a:tr h="677617">
                <a:tc>
                  <a:txBody>
                    <a:bodyPr/>
                    <a:lstStyle/>
                    <a:p>
                      <a:pPr algn="ctr"/>
                      <a:r>
                        <a:rPr lang="en-US" sz="3200">
                          <a:latin typeface="Times New Roman" panose="02020603050405020304" pitchFamily="18" charset="0"/>
                          <a:cs typeface="Times New Roman" panose="02020603050405020304" pitchFamily="18" charset="0"/>
                        </a:rPr>
                        <a:t>Sắt</a:t>
                      </a:r>
                    </a:p>
                  </a:txBody>
                  <a:tcPr/>
                </a:tc>
                <a:tc>
                  <a:txBody>
                    <a:bodyPr/>
                    <a:lstStyle/>
                    <a:p>
                      <a:pPr algn="ctr"/>
                      <a:r>
                        <a:rPr lang="en-US" sz="3200">
                          <a:solidFill>
                            <a:srgbClr val="0070C0"/>
                          </a:solidFill>
                          <a:latin typeface="Times New Roman" panose="02020603050405020304" pitchFamily="18" charset="0"/>
                          <a:cs typeface="Times New Roman" panose="02020603050405020304" pitchFamily="18" charset="0"/>
                        </a:rPr>
                        <a:t>L</a:t>
                      </a:r>
                      <a:r>
                        <a:rPr lang="vi-VN" sz="3200">
                          <a:solidFill>
                            <a:srgbClr val="0070C0"/>
                          </a:solidFill>
                          <a:latin typeface="Times New Roman" panose="02020603050405020304" pitchFamily="18" charset="0"/>
                          <a:cs typeface="Times New Roman" panose="02020603050405020304" pitchFamily="18" charset="0"/>
                        </a:rPr>
                        <a:t>àm khung nhà</a:t>
                      </a:r>
                      <a:r>
                        <a:rPr lang="en-US" sz="3200">
                          <a:solidFill>
                            <a:srgbClr val="0070C0"/>
                          </a:solidFill>
                          <a:latin typeface="Times New Roman" panose="02020603050405020304" pitchFamily="18" charset="0"/>
                          <a:cs typeface="Times New Roman" panose="02020603050405020304" pitchFamily="18" charset="0"/>
                        </a:rPr>
                        <a:t>,</a:t>
                      </a:r>
                      <a:r>
                        <a:rPr lang="vi-VN" sz="3200">
                          <a:solidFill>
                            <a:srgbClr val="0070C0"/>
                          </a:solidFill>
                          <a:latin typeface="Times New Roman" panose="02020603050405020304" pitchFamily="18" charset="0"/>
                          <a:cs typeface="Times New Roman" panose="02020603050405020304" pitchFamily="18" charset="0"/>
                        </a:rPr>
                        <a:t> cột nhà </a:t>
                      </a: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2565533"/>
                  </a:ext>
                </a:extLst>
              </a:tr>
              <a:tr h="1224826">
                <a:tc>
                  <a:txBody>
                    <a:bodyPr/>
                    <a:lstStyle/>
                    <a:p>
                      <a:pPr algn="ctr"/>
                      <a:r>
                        <a:rPr lang="en-US" sz="3200">
                          <a:latin typeface="Times New Roman" panose="02020603050405020304" pitchFamily="18" charset="0"/>
                          <a:cs typeface="Times New Roman" panose="02020603050405020304" pitchFamily="18" charset="0"/>
                        </a:rPr>
                        <a:t>Cát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rgbClr val="0070C0"/>
                          </a:solidFill>
                          <a:latin typeface="Times New Roman" panose="02020603050405020304" pitchFamily="18" charset="0"/>
                          <a:cs typeface="Times New Roman" panose="02020603050405020304" pitchFamily="18" charset="0"/>
                        </a:rPr>
                        <a:t>K</a:t>
                      </a:r>
                      <a:r>
                        <a:rPr lang="vi-VN" sz="3200">
                          <a:solidFill>
                            <a:srgbClr val="0070C0"/>
                          </a:solidFill>
                          <a:latin typeface="Times New Roman" panose="02020603050405020304" pitchFamily="18" charset="0"/>
                          <a:cs typeface="Times New Roman" panose="02020603050405020304" pitchFamily="18" charset="0"/>
                        </a:rPr>
                        <a:t>ết hợp với </a:t>
                      </a:r>
                      <a:r>
                        <a:rPr lang="en-US" sz="3200">
                          <a:solidFill>
                            <a:srgbClr val="0070C0"/>
                          </a:solidFill>
                          <a:latin typeface="Times New Roman" panose="02020603050405020304" pitchFamily="18" charset="0"/>
                          <a:cs typeface="Times New Roman" panose="02020603050405020304" pitchFamily="18" charset="0"/>
                        </a:rPr>
                        <a:t>xi măng </a:t>
                      </a:r>
                      <a:r>
                        <a:rPr lang="vi-VN" sz="3200">
                          <a:solidFill>
                            <a:srgbClr val="0070C0"/>
                          </a:solidFill>
                          <a:latin typeface="Times New Roman" panose="02020603050405020304" pitchFamily="18" charset="0"/>
                          <a:cs typeface="Times New Roman" panose="02020603050405020304" pitchFamily="18" charset="0"/>
                        </a:rPr>
                        <a:t>tạo ra  vữa xây dựng</a:t>
                      </a:r>
                      <a:endParaRPr lang="en-US" sz="320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7831119"/>
                  </a:ext>
                </a:extLst>
              </a:tr>
              <a:tr h="1382340">
                <a:tc>
                  <a:txBody>
                    <a:bodyPr/>
                    <a:lstStyle/>
                    <a:p>
                      <a:pPr algn="ctr"/>
                      <a:r>
                        <a:rPr lang="en-US" sz="3200">
                          <a:latin typeface="Times New Roman" panose="02020603050405020304" pitchFamily="18" charset="0"/>
                          <a:cs typeface="Times New Roman" panose="02020603050405020304" pitchFamily="18" charset="0"/>
                        </a:rPr>
                        <a:t>Xi măng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rgbClr val="0070C0"/>
                          </a:solidFill>
                          <a:latin typeface="Times New Roman" panose="02020603050405020304" pitchFamily="18" charset="0"/>
                          <a:cs typeface="Times New Roman" panose="02020603050405020304" pitchFamily="18" charset="0"/>
                        </a:rPr>
                        <a:t>K</a:t>
                      </a:r>
                      <a:r>
                        <a:rPr lang="vi-VN" sz="3200">
                          <a:solidFill>
                            <a:srgbClr val="0070C0"/>
                          </a:solidFill>
                          <a:latin typeface="Times New Roman" panose="02020603050405020304" pitchFamily="18" charset="0"/>
                          <a:cs typeface="Times New Roman" panose="02020603050405020304" pitchFamily="18" charset="0"/>
                        </a:rPr>
                        <a:t>ết hợp </a:t>
                      </a:r>
                      <a:r>
                        <a:rPr lang="en-US" sz="3200">
                          <a:solidFill>
                            <a:srgbClr val="0070C0"/>
                          </a:solidFill>
                          <a:latin typeface="Times New Roman" panose="02020603050405020304" pitchFamily="18" charset="0"/>
                          <a:cs typeface="Times New Roman" panose="02020603050405020304" pitchFamily="18" charset="0"/>
                        </a:rPr>
                        <a:t>với cát, </a:t>
                      </a:r>
                      <a:r>
                        <a:rPr lang="vi-VN" sz="3200">
                          <a:solidFill>
                            <a:srgbClr val="0070C0"/>
                          </a:solidFill>
                          <a:latin typeface="Times New Roman" panose="02020603050405020304" pitchFamily="18" charset="0"/>
                          <a:cs typeface="Times New Roman" panose="02020603050405020304" pitchFamily="18" charset="0"/>
                        </a:rPr>
                        <a:t>nước tạo ra  vữa xây dựng</a:t>
                      </a:r>
                      <a:endParaRPr lang="en-US" sz="3200">
                        <a:solidFill>
                          <a:srgbClr val="0070C0"/>
                        </a:solidFill>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4670253"/>
                  </a:ext>
                </a:extLst>
              </a:tr>
            </a:tbl>
          </a:graphicData>
        </a:graphic>
      </p:graphicFrame>
    </p:spTree>
    <p:extLst>
      <p:ext uri="{BB962C8B-B14F-4D97-AF65-F5344CB8AC3E}">
        <p14:creationId xmlns:p14="http://schemas.microsoft.com/office/powerpoint/2010/main" val="358719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45369"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3333FF"/>
                </a:solidFill>
                <a:latin typeface="#9Slide05 Habano" panose="02040603050506020204" pitchFamily="18" charset="0"/>
              </a:rPr>
              <a:t>Khám</a:t>
            </a:r>
            <a:r>
              <a:rPr lang="en-US" sz="3200" b="1" kern="0" dirty="0">
                <a:solidFill>
                  <a:srgbClr val="3333FF"/>
                </a:solidFill>
                <a:latin typeface="#9Slide05 Habano" panose="02040603050506020204" pitchFamily="18" charset="0"/>
              </a:rPr>
              <a:t> </a:t>
            </a:r>
            <a:r>
              <a:rPr lang="en-US" sz="3200" b="1" kern="0" dirty="0" err="1">
                <a:solidFill>
                  <a:srgbClr val="3333FF"/>
                </a:solidFill>
                <a:latin typeface="#9Slide05 Habano" panose="02040603050506020204" pitchFamily="18" charset="0"/>
              </a:rPr>
              <a:t>phá</a:t>
            </a:r>
            <a:endParaRPr lang="en-US" sz="3200" b="1" kern="0" dirty="0">
              <a:solidFill>
                <a:srgbClr val="3333FF"/>
              </a:solidFill>
              <a:latin typeface="#9Slide05 Habano" panose="02040603050506020204" pitchFamily="18" charset="0"/>
            </a:endParaRPr>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en-US" sz="3200" dirty="0">
                <a:solidFill>
                  <a:srgbClr val="0070C0"/>
                </a:solidFill>
                <a:latin typeface="Times New Roman" panose="02020603050405020304" pitchFamily="18" charset="0"/>
                <a:ea typeface="+mj-ea"/>
                <a:cs typeface="Times New Roman" panose="02020603050405020304" pitchFamily="18" charset="0"/>
              </a:rPr>
              <a:t>K</a:t>
            </a:r>
            <a:r>
              <a:rPr lang="vi-VN" sz="3200" dirty="0">
                <a:solidFill>
                  <a:srgbClr val="0070C0"/>
                </a:solidFill>
                <a:latin typeface="Times New Roman" panose="02020603050405020304" pitchFamily="18" charset="0"/>
                <a:ea typeface="+mj-ea"/>
                <a:cs typeface="Times New Roman" panose="02020603050405020304" pitchFamily="18" charset="0"/>
              </a:rPr>
              <a:t>ể thêm tên các vật liệu em  biết dùng để xây nhà chưa được giới thiệu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bài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học</a:t>
            </a:r>
            <a:r>
              <a:rPr lang="en-US" sz="3200" dirty="0">
                <a:solidFill>
                  <a:srgbClr val="0070C0"/>
                </a:solidFill>
                <a:latin typeface="Times New Roman" panose="02020603050405020304" pitchFamily="18" charset="0"/>
                <a:ea typeface="+mj-ea"/>
                <a:cs typeface="Times New Roman" panose="02020603050405020304" pitchFamily="18" charset="0"/>
              </a:rPr>
              <a:t>?</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140960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623</TotalTime>
  <Words>968</Words>
  <Application>Microsoft Office PowerPoint</Application>
  <PresentationFormat>On-screen Show (4:3)</PresentationFormat>
  <Paragraphs>69</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#9Slide04 AdrianeSwash</vt:lpstr>
      <vt:lpstr>#9Slide04 HLT Aquus</vt:lpstr>
      <vt:lpstr>#9Slide05 Garris</vt:lpstr>
      <vt:lpstr>#9Slide05 Habano</vt:lpstr>
      <vt:lpstr>Arial</vt:lpstr>
      <vt:lpstr>Calibri</vt:lpstr>
      <vt:lpstr>Lato Light</vt:lpstr>
      <vt:lpstr>Tahoma</vt:lpstr>
      <vt:lpstr>Times New Roman</vt:lpstr>
      <vt:lpstr>UVN Ke Chuyen1</vt:lpstr>
      <vt:lpstr>Wingdings</vt:lpstr>
      <vt:lpstr>Office Theme</vt:lpstr>
      <vt:lpstr>Bài 2: XÂY DỰNG NHÀ Ở</vt:lpstr>
      <vt:lpstr>Những yếu tố nào tạo nên một ngôi nhà bền đẹp? Nhà ở được xây dựng như thế nào và bằng những vật liệu gì?</vt:lpstr>
      <vt:lpstr>PowerPoint Presentation</vt:lpstr>
      <vt:lpstr>PowerPoint Presentation</vt:lpstr>
      <vt:lpstr>PowerPoint Presentation</vt:lpstr>
      <vt:lpstr>Làm khung nhà, mái nhà, sàn nhà, giá đỡ nội thất, vật liệu cách nhiệt </vt:lpstr>
      <vt:lpstr>Làm khung nhà, cột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Administrator</cp:lastModifiedBy>
  <cp:revision>54</cp:revision>
  <dcterms:created xsi:type="dcterms:W3CDTF">2013-08-28T08:21:51Z</dcterms:created>
  <dcterms:modified xsi:type="dcterms:W3CDTF">2023-09-28T04:01:01Z</dcterms:modified>
</cp:coreProperties>
</file>