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8" r:id="rId3"/>
    <p:sldId id="257" r:id="rId4"/>
    <p:sldId id="259" r:id="rId5"/>
    <p:sldId id="266" r:id="rId6"/>
    <p:sldId id="268" r:id="rId7"/>
    <p:sldId id="269" r:id="rId8"/>
    <p:sldId id="262" r:id="rId9"/>
    <p:sldId id="265" r:id="rId10"/>
    <p:sldId id="263" r:id="rId11"/>
    <p:sldId id="270" r:id="rId12"/>
    <p:sldId id="264" r:id="rId13"/>
    <p:sldId id="260" r:id="rId14"/>
    <p:sldId id="261"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showGuides="1">
      <p:cViewPr varScale="1">
        <p:scale>
          <a:sx n="64" d="100"/>
          <a:sy n="64" d="100"/>
        </p:scale>
        <p:origin x="765" y="5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F814CC-86B0-4635-923A-2EEEB54AD7F1}" type="datetimeFigureOut">
              <a:rPr lang="en-US" smtClean="0"/>
              <a:t>9/18/2021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3366F-3A3F-447C-9F0A-200F6C0498D4}" type="slidenum">
              <a:rPr lang="en-US" smtClean="0"/>
              <a:t>‹#›</a:t>
            </a:fld>
            <a:endParaRPr lang="en-US"/>
          </a:p>
        </p:txBody>
      </p:sp>
    </p:spTree>
    <p:extLst>
      <p:ext uri="{BB962C8B-B14F-4D97-AF65-F5344CB8AC3E}">
        <p14:creationId xmlns:p14="http://schemas.microsoft.com/office/powerpoint/2010/main" val="1506553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Menden con dc </a:t>
            </a:r>
            <a:r>
              <a:rPr lang="en-US" dirty="0" err="1"/>
              <a:t>goi</a:t>
            </a:r>
            <a:r>
              <a:rPr lang="en-US" dirty="0"/>
              <a:t> la </a:t>
            </a:r>
            <a:r>
              <a:rPr lang="en-US" dirty="0" err="1"/>
              <a:t>ong</a:t>
            </a:r>
            <a:r>
              <a:rPr lang="en-US" dirty="0"/>
              <a:t> to </a:t>
            </a:r>
            <a:r>
              <a:rPr lang="en-US" dirty="0" err="1"/>
              <a:t>cua</a:t>
            </a:r>
            <a:r>
              <a:rPr lang="en-US" baseline="0" dirty="0"/>
              <a:t> </a:t>
            </a:r>
            <a:r>
              <a:rPr lang="en-US" baseline="0" dirty="0" err="1"/>
              <a:t>nganh</a:t>
            </a:r>
            <a:r>
              <a:rPr lang="en-US" baseline="0" dirty="0"/>
              <a:t> di </a:t>
            </a:r>
            <a:r>
              <a:rPr lang="en-US" baseline="0" dirty="0" err="1"/>
              <a:t>truyen</a:t>
            </a:r>
            <a:r>
              <a:rPr lang="en-US" baseline="0" dirty="0"/>
              <a:t> hoc</a:t>
            </a:r>
            <a:endParaRPr lang="en-US" dirty="0"/>
          </a:p>
        </p:txBody>
      </p:sp>
      <p:sp>
        <p:nvSpPr>
          <p:cNvPr id="4" name="Slide Number Placeholder 3"/>
          <p:cNvSpPr>
            <a:spLocks noGrp="1"/>
          </p:cNvSpPr>
          <p:nvPr>
            <p:ph type="sldNum" sz="quarter" idx="10"/>
          </p:nvPr>
        </p:nvSpPr>
        <p:spPr/>
        <p:txBody>
          <a:bodyPr/>
          <a:lstStyle/>
          <a:p>
            <a:fld id="{6103366F-3A3F-447C-9F0A-200F6C0498D4}" type="slidenum">
              <a:rPr lang="en-US" smtClean="0"/>
              <a:t>1</a:t>
            </a:fld>
            <a:endParaRPr lang="en-US"/>
          </a:p>
        </p:txBody>
      </p:sp>
    </p:spTree>
    <p:extLst>
      <p:ext uri="{BB962C8B-B14F-4D97-AF65-F5344CB8AC3E}">
        <p14:creationId xmlns:p14="http://schemas.microsoft.com/office/powerpoint/2010/main" val="693909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Chúng</a:t>
            </a:r>
            <a:r>
              <a:rPr lang="en-US" baseline="0" dirty="0"/>
              <a:t> ta </a:t>
            </a:r>
            <a:r>
              <a:rPr lang="en-US" baseline="0" dirty="0" err="1"/>
              <a:t>xem</a:t>
            </a:r>
            <a:r>
              <a:rPr lang="en-US" baseline="0" dirty="0"/>
              <a:t> </a:t>
            </a:r>
            <a:r>
              <a:rPr lang="en-US" baseline="0" dirty="0" err="1"/>
              <a:t>một</a:t>
            </a:r>
            <a:r>
              <a:rPr lang="en-US" baseline="0" dirty="0"/>
              <a:t> </a:t>
            </a:r>
            <a:r>
              <a:rPr lang="en-US" baseline="0" dirty="0" err="1"/>
              <a:t>vài</a:t>
            </a:r>
            <a:r>
              <a:rPr lang="en-US" baseline="0" dirty="0"/>
              <a:t> </a:t>
            </a:r>
            <a:r>
              <a:rPr lang="en-US" baseline="0" dirty="0" err="1"/>
              <a:t>hình</a:t>
            </a:r>
            <a:r>
              <a:rPr lang="en-US" baseline="0" dirty="0"/>
              <a:t> </a:t>
            </a:r>
            <a:r>
              <a:rPr lang="en-US" baseline="0" dirty="0" err="1"/>
              <a:t>ảnh</a:t>
            </a:r>
            <a:r>
              <a:rPr lang="en-US" baseline="0" dirty="0"/>
              <a:t> </a:t>
            </a:r>
            <a:r>
              <a:rPr lang="en-US" baseline="0" dirty="0" err="1"/>
              <a:t>về</a:t>
            </a:r>
            <a:r>
              <a:rPr lang="en-US" baseline="0" dirty="0"/>
              <a:t> </a:t>
            </a:r>
            <a:r>
              <a:rPr lang="en-US" baseline="0" dirty="0" err="1"/>
              <a:t>nhà</a:t>
            </a:r>
            <a:r>
              <a:rPr lang="en-US" baseline="0" dirty="0"/>
              <a:t> </a:t>
            </a:r>
            <a:r>
              <a:rPr lang="en-US" baseline="0" dirty="0" err="1"/>
              <a:t>khoa</a:t>
            </a:r>
            <a:r>
              <a:rPr lang="en-US" baseline="0" dirty="0"/>
              <a:t> </a:t>
            </a:r>
            <a:r>
              <a:rPr lang="en-US" baseline="0" dirty="0" err="1"/>
              <a:t>học</a:t>
            </a:r>
            <a:r>
              <a:rPr lang="en-US" baseline="0" dirty="0"/>
              <a:t> </a:t>
            </a:r>
            <a:endParaRPr lang="en-US" dirty="0"/>
          </a:p>
        </p:txBody>
      </p:sp>
      <p:sp>
        <p:nvSpPr>
          <p:cNvPr id="4" name="Slide Number Placeholder 3"/>
          <p:cNvSpPr>
            <a:spLocks noGrp="1"/>
          </p:cNvSpPr>
          <p:nvPr>
            <p:ph type="sldNum" sz="quarter" idx="10"/>
          </p:nvPr>
        </p:nvSpPr>
        <p:spPr/>
        <p:txBody>
          <a:bodyPr/>
          <a:lstStyle/>
          <a:p>
            <a:fld id="{6103366F-3A3F-447C-9F0A-200F6C0498D4}" type="slidenum">
              <a:rPr lang="en-US" smtClean="0"/>
              <a:t>2</a:t>
            </a:fld>
            <a:endParaRPr lang="en-US"/>
          </a:p>
        </p:txBody>
      </p:sp>
    </p:spTree>
    <p:extLst>
      <p:ext uri="{BB962C8B-B14F-4D97-AF65-F5344CB8AC3E}">
        <p14:creationId xmlns:p14="http://schemas.microsoft.com/office/powerpoint/2010/main" val="2924230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Thọ</a:t>
            </a:r>
            <a:r>
              <a:rPr lang="en-US" dirty="0"/>
              <a:t> 61 </a:t>
            </a:r>
            <a:r>
              <a:rPr lang="en-US" dirty="0" err="1"/>
              <a:t>tuổi</a:t>
            </a:r>
            <a:endParaRPr lang="en-US" dirty="0"/>
          </a:p>
        </p:txBody>
      </p:sp>
      <p:sp>
        <p:nvSpPr>
          <p:cNvPr id="4" name="Slide Number Placeholder 3"/>
          <p:cNvSpPr>
            <a:spLocks noGrp="1"/>
          </p:cNvSpPr>
          <p:nvPr>
            <p:ph type="sldNum" sz="quarter" idx="10"/>
          </p:nvPr>
        </p:nvSpPr>
        <p:spPr/>
        <p:txBody>
          <a:bodyPr/>
          <a:lstStyle/>
          <a:p>
            <a:fld id="{6103366F-3A3F-447C-9F0A-200F6C0498D4}" type="slidenum">
              <a:rPr lang="en-US" smtClean="0"/>
              <a:t>3</a:t>
            </a:fld>
            <a:endParaRPr lang="en-US"/>
          </a:p>
        </p:txBody>
      </p:sp>
    </p:spTree>
    <p:extLst>
      <p:ext uri="{BB962C8B-B14F-4D97-AF65-F5344CB8AC3E}">
        <p14:creationId xmlns:p14="http://schemas.microsoft.com/office/powerpoint/2010/main" val="1253378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Điều</a:t>
            </a:r>
            <a:r>
              <a:rPr lang="en-US" baseline="0" dirty="0"/>
              <a:t> </a:t>
            </a:r>
            <a:r>
              <a:rPr lang="en-US" baseline="0" dirty="0" err="1"/>
              <a:t>này</a:t>
            </a:r>
            <a:r>
              <a:rPr lang="en-US" baseline="0" dirty="0"/>
              <a:t> </a:t>
            </a:r>
            <a:r>
              <a:rPr lang="en-US" baseline="0" dirty="0" err="1"/>
              <a:t>là</a:t>
            </a:r>
            <a:r>
              <a:rPr lang="en-US" baseline="0" dirty="0"/>
              <a:t> </a:t>
            </a:r>
            <a:r>
              <a:rPr lang="en-US" baseline="0" dirty="0" err="1"/>
              <a:t>một</a:t>
            </a:r>
            <a:r>
              <a:rPr lang="en-US" baseline="0" dirty="0"/>
              <a:t> </a:t>
            </a:r>
            <a:r>
              <a:rPr lang="en-US" baseline="0" dirty="0" err="1"/>
              <a:t>trong</a:t>
            </a:r>
            <a:r>
              <a:rPr lang="en-US" baseline="0" dirty="0"/>
              <a:t> </a:t>
            </a:r>
            <a:r>
              <a:rPr lang="en-US" baseline="0" dirty="0" err="1"/>
              <a:t>những</a:t>
            </a:r>
            <a:r>
              <a:rPr lang="en-US" baseline="0" dirty="0"/>
              <a:t> </a:t>
            </a:r>
            <a:r>
              <a:rPr lang="en-US" baseline="0" dirty="0" err="1"/>
              <a:t>lý</a:t>
            </a:r>
            <a:r>
              <a:rPr lang="en-US" baseline="0" dirty="0"/>
              <a:t> do </a:t>
            </a:r>
            <a:r>
              <a:rPr lang="en-US" baseline="0" dirty="0" err="1"/>
              <a:t>quan</a:t>
            </a:r>
            <a:r>
              <a:rPr lang="en-US" baseline="0" dirty="0"/>
              <a:t> </a:t>
            </a:r>
            <a:r>
              <a:rPr lang="en-US" baseline="0" dirty="0" err="1"/>
              <a:t>trọng</a:t>
            </a:r>
            <a:r>
              <a:rPr lang="en-US" baseline="0" dirty="0"/>
              <a:t> </a:t>
            </a:r>
            <a:r>
              <a:rPr lang="en-US" baseline="0" dirty="0" err="1"/>
              <a:t>giúp</a:t>
            </a:r>
            <a:r>
              <a:rPr lang="en-US" baseline="0" dirty="0"/>
              <a:t> Men </a:t>
            </a:r>
            <a:r>
              <a:rPr lang="en-US" baseline="0" dirty="0" err="1"/>
              <a:t>đen</a:t>
            </a:r>
            <a:r>
              <a:rPr lang="en-US" baseline="0" dirty="0"/>
              <a:t> </a:t>
            </a:r>
            <a:r>
              <a:rPr lang="en-US" baseline="0" dirty="0" err="1"/>
              <a:t>làm</a:t>
            </a:r>
            <a:r>
              <a:rPr lang="en-US" baseline="0" dirty="0"/>
              <a:t> </a:t>
            </a:r>
            <a:r>
              <a:rPr lang="en-US" baseline="0" dirty="0" err="1"/>
              <a:t>nên</a:t>
            </a:r>
            <a:r>
              <a:rPr lang="en-US" baseline="0" dirty="0"/>
              <a:t> </a:t>
            </a:r>
            <a:r>
              <a:rPr lang="en-US" baseline="0" dirty="0" err="1"/>
              <a:t>công</a:t>
            </a:r>
            <a:r>
              <a:rPr lang="en-US" baseline="0" dirty="0"/>
              <a:t> </a:t>
            </a:r>
            <a:r>
              <a:rPr lang="en-US" baseline="0" dirty="0" err="1"/>
              <a:t>trình</a:t>
            </a:r>
            <a:r>
              <a:rPr lang="en-US" baseline="0" dirty="0"/>
              <a:t> </a:t>
            </a:r>
            <a:r>
              <a:rPr lang="en-US" baseline="0" dirty="0" err="1"/>
              <a:t>nghiên</a:t>
            </a:r>
            <a:r>
              <a:rPr lang="en-US" baseline="0" dirty="0"/>
              <a:t> </a:t>
            </a:r>
            <a:r>
              <a:rPr lang="en-US" baseline="0" dirty="0" err="1"/>
              <a:t>cứu</a:t>
            </a:r>
            <a:r>
              <a:rPr lang="en-US" baseline="0" dirty="0"/>
              <a:t> </a:t>
            </a:r>
            <a:r>
              <a:rPr lang="en-US" baseline="0" dirty="0" err="1"/>
              <a:t>vĩ</a:t>
            </a:r>
            <a:r>
              <a:rPr lang="en-US" baseline="0" dirty="0"/>
              <a:t> </a:t>
            </a:r>
            <a:r>
              <a:rPr lang="en-US" baseline="0" dirty="0" err="1"/>
              <a:t>đại</a:t>
            </a:r>
            <a:r>
              <a:rPr lang="en-US" baseline="0" dirty="0"/>
              <a:t> </a:t>
            </a:r>
            <a:r>
              <a:rPr lang="en-US" baseline="0" dirty="0" err="1"/>
              <a:t>của</a:t>
            </a:r>
            <a:r>
              <a:rPr lang="en-US" baseline="0" dirty="0"/>
              <a:t> </a:t>
            </a:r>
            <a:r>
              <a:rPr lang="en-US" baseline="0" dirty="0" err="1"/>
              <a:t>mình</a:t>
            </a:r>
            <a:r>
              <a:rPr lang="en-US" baseline="0" dirty="0"/>
              <a:t> </a:t>
            </a:r>
            <a:r>
              <a:rPr lang="en-US" baseline="0" dirty="0" err="1"/>
              <a:t>sau</a:t>
            </a:r>
            <a:r>
              <a:rPr lang="en-US" baseline="0" dirty="0"/>
              <a:t> </a:t>
            </a:r>
            <a:r>
              <a:rPr lang="en-US" baseline="0" dirty="0" err="1"/>
              <a:t>này</a:t>
            </a:r>
            <a:endParaRPr lang="en-US" dirty="0"/>
          </a:p>
        </p:txBody>
      </p:sp>
      <p:sp>
        <p:nvSpPr>
          <p:cNvPr id="4" name="Slide Number Placeholder 3"/>
          <p:cNvSpPr>
            <a:spLocks noGrp="1"/>
          </p:cNvSpPr>
          <p:nvPr>
            <p:ph type="sldNum" sz="quarter" idx="10"/>
          </p:nvPr>
        </p:nvSpPr>
        <p:spPr/>
        <p:txBody>
          <a:bodyPr/>
          <a:lstStyle/>
          <a:p>
            <a:fld id="{6103366F-3A3F-447C-9F0A-200F6C0498D4}" type="slidenum">
              <a:rPr lang="en-US" smtClean="0"/>
              <a:t>4</a:t>
            </a:fld>
            <a:endParaRPr lang="en-US"/>
          </a:p>
        </p:txBody>
      </p:sp>
    </p:spTree>
    <p:extLst>
      <p:ext uri="{BB962C8B-B14F-4D97-AF65-F5344CB8AC3E}">
        <p14:creationId xmlns:p14="http://schemas.microsoft.com/office/powerpoint/2010/main" val="3722393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Nghèo</a:t>
            </a:r>
            <a:endParaRPr lang="en-US" dirty="0"/>
          </a:p>
        </p:txBody>
      </p:sp>
      <p:sp>
        <p:nvSpPr>
          <p:cNvPr id="4" name="Slide Number Placeholder 3"/>
          <p:cNvSpPr>
            <a:spLocks noGrp="1"/>
          </p:cNvSpPr>
          <p:nvPr>
            <p:ph type="sldNum" sz="quarter" idx="10"/>
          </p:nvPr>
        </p:nvSpPr>
        <p:spPr/>
        <p:txBody>
          <a:bodyPr/>
          <a:lstStyle/>
          <a:p>
            <a:fld id="{6103366F-3A3F-447C-9F0A-200F6C0498D4}" type="slidenum">
              <a:rPr lang="en-US" smtClean="0"/>
              <a:t>5</a:t>
            </a:fld>
            <a:endParaRPr lang="en-US"/>
          </a:p>
        </p:txBody>
      </p:sp>
    </p:spTree>
    <p:extLst>
      <p:ext uri="{BB962C8B-B14F-4D97-AF65-F5344CB8AC3E}">
        <p14:creationId xmlns:p14="http://schemas.microsoft.com/office/powerpoint/2010/main" val="2768879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Năm</a:t>
            </a:r>
            <a:r>
              <a:rPr lang="en-US" baseline="0" dirty="0"/>
              <a:t> 1847 </a:t>
            </a:r>
            <a:r>
              <a:rPr lang="en-US" baseline="0" dirty="0" err="1"/>
              <a:t>làm</a:t>
            </a:r>
            <a:r>
              <a:rPr lang="en-US" baseline="0" dirty="0"/>
              <a:t> </a:t>
            </a:r>
            <a:r>
              <a:rPr lang="en-US" baseline="0" dirty="0" err="1"/>
              <a:t>giáo</a:t>
            </a:r>
            <a:r>
              <a:rPr lang="en-US" baseline="0" dirty="0"/>
              <a:t> </a:t>
            </a:r>
            <a:r>
              <a:rPr lang="en-US" baseline="0" dirty="0" err="1"/>
              <a:t>sĩ</a:t>
            </a:r>
            <a:r>
              <a:rPr lang="en-US" baseline="0" dirty="0"/>
              <a:t> </a:t>
            </a:r>
            <a:r>
              <a:rPr lang="en-US" baseline="0" dirty="0" err="1"/>
              <a:t>và</a:t>
            </a:r>
            <a:r>
              <a:rPr lang="en-US" baseline="0" dirty="0"/>
              <a:t> </a:t>
            </a:r>
            <a:r>
              <a:rPr lang="en-US" baseline="0" dirty="0" err="1"/>
              <a:t>học</a:t>
            </a:r>
            <a:r>
              <a:rPr lang="en-US" baseline="0" dirty="0"/>
              <a:t> </a:t>
            </a:r>
            <a:r>
              <a:rPr lang="en-US" baseline="0" dirty="0" err="1"/>
              <a:t>lại</a:t>
            </a:r>
            <a:r>
              <a:rPr lang="en-US" baseline="0" dirty="0"/>
              <a:t> </a:t>
            </a:r>
            <a:r>
              <a:rPr lang="en-US" baseline="0" dirty="0" err="1"/>
              <a:t>rất</a:t>
            </a:r>
            <a:r>
              <a:rPr lang="en-US" baseline="0" dirty="0"/>
              <a:t> </a:t>
            </a:r>
            <a:r>
              <a:rPr lang="en-US" baseline="0" dirty="0" err="1"/>
              <a:t>nhiều</a:t>
            </a:r>
            <a:r>
              <a:rPr lang="en-US" baseline="0" dirty="0"/>
              <a:t> </a:t>
            </a:r>
            <a:r>
              <a:rPr lang="en-US" baseline="0" dirty="0" err="1"/>
              <a:t>môn</a:t>
            </a:r>
            <a:r>
              <a:rPr lang="en-US" baseline="0" dirty="0"/>
              <a:t> </a:t>
            </a:r>
            <a:r>
              <a:rPr lang="en-US" baseline="0" dirty="0" err="1"/>
              <a:t>học</a:t>
            </a:r>
            <a:r>
              <a:rPr lang="en-US" baseline="0" dirty="0"/>
              <a:t> </a:t>
            </a:r>
            <a:r>
              <a:rPr lang="en-US" baseline="0" dirty="0" err="1"/>
              <a:t>như</a:t>
            </a:r>
            <a:r>
              <a:rPr lang="en-US" baseline="0" dirty="0"/>
              <a:t> TLH</a:t>
            </a:r>
            <a:endParaRPr lang="en-US" dirty="0"/>
          </a:p>
        </p:txBody>
      </p:sp>
      <p:sp>
        <p:nvSpPr>
          <p:cNvPr id="4" name="Slide Number Placeholder 3"/>
          <p:cNvSpPr>
            <a:spLocks noGrp="1"/>
          </p:cNvSpPr>
          <p:nvPr>
            <p:ph type="sldNum" sz="quarter" idx="10"/>
          </p:nvPr>
        </p:nvSpPr>
        <p:spPr/>
        <p:txBody>
          <a:bodyPr/>
          <a:lstStyle/>
          <a:p>
            <a:fld id="{6103366F-3A3F-447C-9F0A-200F6C0498D4}" type="slidenum">
              <a:rPr lang="en-US" smtClean="0"/>
              <a:t>6</a:t>
            </a:fld>
            <a:endParaRPr lang="en-US"/>
          </a:p>
        </p:txBody>
      </p:sp>
    </p:spTree>
    <p:extLst>
      <p:ext uri="{BB962C8B-B14F-4D97-AF65-F5344CB8AC3E}">
        <p14:creationId xmlns:p14="http://schemas.microsoft.com/office/powerpoint/2010/main" val="3552092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370815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374598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59855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3444676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58934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1012188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4130084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3431536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391643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31AC63-CE2C-42B4-B61B-C05D5329C89A}" type="datetimeFigureOut">
              <a:rPr lang="en-US" smtClean="0"/>
              <a:t>9/18/2021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75524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31AC63-CE2C-42B4-B61B-C05D5329C89A}"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28081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31AC63-CE2C-42B4-B61B-C05D5329C89A}" type="datetimeFigureOut">
              <a:rPr lang="en-US" smtClean="0"/>
              <a:t>9/18/2021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271094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31AC63-CE2C-42B4-B61B-C05D5329C89A}" type="datetimeFigureOut">
              <a:rPr lang="en-US" smtClean="0"/>
              <a:t>9/18/2021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3510917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1AC63-CE2C-42B4-B61B-C05D5329C89A}" type="datetimeFigureOut">
              <a:rPr lang="en-US" smtClean="0"/>
              <a:t>9/18/2021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800759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31AC63-CE2C-42B4-B61B-C05D5329C89A}"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141762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31AC63-CE2C-42B4-B61B-C05D5329C89A}" type="datetimeFigureOut">
              <a:rPr lang="en-US" smtClean="0"/>
              <a:t>9/18/2021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07D56A-B486-4C8E-B522-27DFBF1CB254}" type="slidenum">
              <a:rPr lang="en-US" smtClean="0"/>
              <a:t>‹#›</a:t>
            </a:fld>
            <a:endParaRPr lang="en-US"/>
          </a:p>
        </p:txBody>
      </p:sp>
    </p:spTree>
    <p:extLst>
      <p:ext uri="{BB962C8B-B14F-4D97-AF65-F5344CB8AC3E}">
        <p14:creationId xmlns:p14="http://schemas.microsoft.com/office/powerpoint/2010/main" val="1651855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31AC63-CE2C-42B4-B61B-C05D5329C89A}" type="datetimeFigureOut">
              <a:rPr lang="en-US" smtClean="0"/>
              <a:t>9/18/2021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07D56A-B486-4C8E-B522-27DFBF1CB254}" type="slidenum">
              <a:rPr lang="en-US" smtClean="0"/>
              <a:t>‹#›</a:t>
            </a:fld>
            <a:endParaRPr lang="en-US"/>
          </a:p>
        </p:txBody>
      </p:sp>
    </p:spTree>
    <p:extLst>
      <p:ext uri="{BB962C8B-B14F-4D97-AF65-F5344CB8AC3E}">
        <p14:creationId xmlns:p14="http://schemas.microsoft.com/office/powerpoint/2010/main" val="473830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vi.wikipedia.org/wiki/%C4%90%E1%BA%ADu_H%C3%A0_Lan" TargetMode="External"/><Relationship Id="rId7" Type="http://schemas.openxmlformats.org/officeDocument/2006/relationships/image" Target="../media/image4.jpg"/><Relationship Id="rId2" Type="http://schemas.openxmlformats.org/officeDocument/2006/relationships/hyperlink" Target="https://vi.wikipedia.org/wiki/Gregor_Mendel" TargetMode="External"/><Relationship Id="rId1" Type="http://schemas.openxmlformats.org/officeDocument/2006/relationships/slideLayout" Target="../slideLayouts/slideLayout2.xml"/><Relationship Id="rId6" Type="http://schemas.openxmlformats.org/officeDocument/2006/relationships/hyperlink" Target="https://vi.wikipedia.org/wiki/T%C3%ADnh_tr%E1%BA%A1ng" TargetMode="External"/><Relationship Id="rId5" Type="http://schemas.openxmlformats.org/officeDocument/2006/relationships/hyperlink" Target="https://vi.wikipedia.org/wiki/Th%E1%BB%A5_ph%E1%BA%A5n" TargetMode="External"/><Relationship Id="rId4" Type="http://schemas.openxmlformats.org/officeDocument/2006/relationships/hyperlink" Target="https://vi.wikipedia.org/w/index.php?title=Hoa_l%C6%B0%E1%BB%A1ng_t%C3%ADnh&amp;action=edit&amp;redlink=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hyperlink" Target="https://vi.wikipedia.org/wiki/20_th%C3%A1ng_7"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vi.wikipedia.org/wiki/1884" TargetMode="External"/><Relationship Id="rId5" Type="http://schemas.openxmlformats.org/officeDocument/2006/relationships/hyperlink" Target="https://vi.wikipedia.org/wiki/6_th%C3%A1ng_1" TargetMode="External"/><Relationship Id="rId4" Type="http://schemas.openxmlformats.org/officeDocument/2006/relationships/hyperlink" Target="https://vi.wikipedia.org/wiki/1822"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vi.wikipedia.org/wiki/N%C3%B4ng_d%C3%A2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vi.wikipedia.org/wiki/On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9670" y="673170"/>
            <a:ext cx="7766936" cy="1646302"/>
          </a:xfrm>
        </p:spPr>
        <p:txBody>
          <a:bodyPr/>
          <a:lstStyle/>
          <a:p>
            <a:pPr algn="ctr"/>
            <a:r>
              <a:rPr lang="en-US" dirty="0" err="1">
                <a:latin typeface="Arial" panose="020B0604020202020204" pitchFamily="34" charset="0"/>
                <a:cs typeface="Arial" panose="020B0604020202020204" pitchFamily="34" charset="0"/>
              </a:rPr>
              <a:t>Tiểu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sử</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về</a:t>
            </a:r>
            <a:r>
              <a:rPr lang="en-US" dirty="0">
                <a:latin typeface="Arial" panose="020B0604020202020204" pitchFamily="34" charset="0"/>
                <a:cs typeface="Arial" panose="020B0604020202020204" pitchFamily="34" charset="0"/>
              </a:rPr>
              <a:t> </a:t>
            </a:r>
          </a:p>
        </p:txBody>
      </p:sp>
      <p:sp>
        <p:nvSpPr>
          <p:cNvPr id="3" name="Subtitle 2"/>
          <p:cNvSpPr>
            <a:spLocks noGrp="1"/>
          </p:cNvSpPr>
          <p:nvPr>
            <p:ph type="subTitle" idx="1"/>
          </p:nvPr>
        </p:nvSpPr>
        <p:spPr>
          <a:xfrm>
            <a:off x="1349670" y="2716708"/>
            <a:ext cx="7766936" cy="1096899"/>
          </a:xfrm>
        </p:spPr>
        <p:txBody>
          <a:bodyPr>
            <a:normAutofit lnSpcReduction="10000"/>
          </a:bodyPr>
          <a:lstStyle/>
          <a:p>
            <a:r>
              <a:rPr lang="vi-VN" sz="6600" dirty="0">
                <a:solidFill>
                  <a:srgbClr val="FF0000"/>
                </a:solidFill>
              </a:rPr>
              <a:t>Gregor Mendel</a:t>
            </a:r>
          </a:p>
          <a:p>
            <a:endParaRPr lang="en-US" sz="6600" dirty="0">
              <a:solidFill>
                <a:srgbClr val="FF0000"/>
              </a:solidFill>
            </a:endParaRPr>
          </a:p>
        </p:txBody>
      </p:sp>
    </p:spTree>
    <p:extLst>
      <p:ext uri="{BB962C8B-B14F-4D97-AF65-F5344CB8AC3E}">
        <p14:creationId xmlns:p14="http://schemas.microsoft.com/office/powerpoint/2010/main" val="2214381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591" y="609600"/>
            <a:ext cx="8596668" cy="3880773"/>
          </a:xfrm>
        </p:spPr>
        <p:txBody>
          <a:bodyPr>
            <a:normAutofit/>
          </a:bodyPr>
          <a:lstStyle/>
          <a:p>
            <a:r>
              <a:rPr lang="vi-VN" sz="2400" dirty="0">
                <a:hlinkClick r:id="rId2" tooltip="Gregor Mendel"/>
              </a:rPr>
              <a:t>Mendel</a:t>
            </a:r>
            <a:r>
              <a:rPr lang="vi-VN" sz="2400" dirty="0"/>
              <a:t> đã thí nghiệm trên nhiều loại đối tượng, nhưng công phu nhất là trên </a:t>
            </a:r>
            <a:r>
              <a:rPr lang="vi-VN" sz="2400" dirty="0">
                <a:hlinkClick r:id="rId3" tooltip="Đậu Hà Lan"/>
              </a:rPr>
              <a:t>đậu</a:t>
            </a:r>
            <a:r>
              <a:rPr lang="vi-VN" sz="2400" dirty="0"/>
              <a:t> vườn (có </a:t>
            </a:r>
            <a:r>
              <a:rPr lang="vi-VN" sz="2400" dirty="0">
                <a:hlinkClick r:id="rId4" tooltip="Hoa lưỡng tính (trang chưa được viết)"/>
              </a:rPr>
              <a:t>hoa lưỡng tính</a:t>
            </a:r>
            <a:r>
              <a:rPr lang="vi-VN" sz="2400" dirty="0"/>
              <a:t> tự </a:t>
            </a:r>
            <a:r>
              <a:rPr lang="vi-VN" sz="2400" dirty="0">
                <a:hlinkClick r:id="rId5" tooltip="Thụ phấn"/>
              </a:rPr>
              <a:t>thụ phấn</a:t>
            </a:r>
            <a:r>
              <a:rPr lang="vi-VN" sz="2400" dirty="0"/>
              <a:t> nghiêm ngặt). </a:t>
            </a:r>
            <a:endParaRPr lang="en-US" sz="2400" dirty="0"/>
          </a:p>
          <a:p>
            <a:r>
              <a:rPr lang="vi-VN" sz="2400" dirty="0"/>
              <a:t>Ông đã trồng khoảng 37000 cây, tiến hành lai 7 cặp </a:t>
            </a:r>
            <a:r>
              <a:rPr lang="vi-VN" sz="2400" dirty="0">
                <a:hlinkClick r:id="rId6" tooltip="Tính trạng"/>
              </a:rPr>
              <a:t>tính trạng</a:t>
            </a:r>
            <a:r>
              <a:rPr lang="vi-VN" sz="2400" dirty="0"/>
              <a:t> thuộc 22 giống đậu trong 8 năm liền, phân tích trên một vạn cây lai và khoảng 300000 hạt. </a:t>
            </a:r>
            <a:endParaRPr lang="en-US" sz="2400" dirty="0"/>
          </a:p>
          <a:p>
            <a:r>
              <a:rPr lang="vi-VN" sz="2400" dirty="0"/>
              <a:t>Từ đó đã xây dựng 3 định luật di truyền từ thực nghiệm (năm 1865), đặt nền móng cho di truyền học.</a:t>
            </a:r>
            <a:endParaRPr lang="en-US" sz="2400" dirty="0"/>
          </a:p>
        </p:txBody>
      </p:sp>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29550" y="3959589"/>
            <a:ext cx="3714750" cy="2476500"/>
          </a:xfrm>
          <a:prstGeom prst="rect">
            <a:avLst/>
          </a:prstGeom>
        </p:spPr>
      </p:pic>
    </p:spTree>
    <p:extLst>
      <p:ext uri="{BB962C8B-B14F-4D97-AF65-F5344CB8AC3E}">
        <p14:creationId xmlns:p14="http://schemas.microsoft.com/office/powerpoint/2010/main" val="3760987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56445"/>
            <a:ext cx="8596668" cy="3880773"/>
          </a:xfrm>
        </p:spPr>
        <p:txBody>
          <a:bodyPr>
            <a:noAutofit/>
          </a:bodyPr>
          <a:lstStyle/>
          <a:p>
            <a:r>
              <a:rPr lang="vi-VN" sz="2800" dirty="0"/>
              <a:t>Các thí nghiệm của ông </a:t>
            </a:r>
            <a:r>
              <a:rPr lang="vi-VN" sz="2800" dirty="0">
                <a:solidFill>
                  <a:srgbClr val="FF0000"/>
                </a:solidFill>
              </a:rPr>
              <a:t>vừa mang tính chất thực nghiệm vừa mang tính chất chính xác toán học. </a:t>
            </a:r>
            <a:endParaRPr lang="en-US" sz="2800" dirty="0">
              <a:solidFill>
                <a:srgbClr val="FF0000"/>
              </a:solidFill>
            </a:endParaRPr>
          </a:p>
          <a:p>
            <a:r>
              <a:rPr lang="vi-VN" sz="2800" dirty="0"/>
              <a:t>Mendel sử dụng 7 cặp tính trạng để tiến hành lai tạo gồm: </a:t>
            </a:r>
            <a:endParaRPr lang="en-US" sz="2800" dirty="0"/>
          </a:p>
          <a:p>
            <a:r>
              <a:rPr lang="vi-VN" sz="2800" dirty="0"/>
              <a:t>hạt trơn - hạt nhăn, hạt vàng - hạt lục, hoa đỏ - hoa trắng, hoa mọc ở nách lá - hoa mọc trên ngọn, hoa cuống dài - hoa cuống nhẵn, quả trơn - quả nhăn, quả lục - quả vàng. </a:t>
            </a:r>
            <a:endParaRPr lang="en-US" sz="2800" dirty="0"/>
          </a:p>
          <a:p>
            <a:r>
              <a:rPr lang="vi-VN" sz="2800" dirty="0"/>
              <a:t>Căn cứ kết quả các phép lai trên, ông đã đưa ra 3 </a:t>
            </a:r>
            <a:r>
              <a:rPr lang="en-US" sz="2800" b="1" dirty="0" err="1"/>
              <a:t>định</a:t>
            </a:r>
            <a:r>
              <a:rPr lang="vi-VN" sz="2800" b="1" dirty="0"/>
              <a:t> luật cơ bản của di truyền học</a:t>
            </a:r>
            <a:r>
              <a:rPr lang="vi-VN" sz="2800" dirty="0"/>
              <a:t>.</a:t>
            </a:r>
            <a:endParaRPr lang="en-US" sz="2800" dirty="0"/>
          </a:p>
        </p:txBody>
      </p:sp>
    </p:spTree>
    <p:extLst>
      <p:ext uri="{BB962C8B-B14F-4D97-AF65-F5344CB8AC3E}">
        <p14:creationId xmlns:p14="http://schemas.microsoft.com/office/powerpoint/2010/main" val="688617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dirty="0" err="1"/>
              <a:t>Quy</a:t>
            </a:r>
            <a:r>
              <a:rPr lang="en-US" dirty="0"/>
              <a:t> </a:t>
            </a:r>
            <a:r>
              <a:rPr lang="en-US" dirty="0" err="1"/>
              <a:t>tắc</a:t>
            </a:r>
            <a:r>
              <a:rPr lang="en-US" dirty="0"/>
              <a:t> Mendel</a:t>
            </a:r>
          </a:p>
        </p:txBody>
      </p:sp>
      <p:sp>
        <p:nvSpPr>
          <p:cNvPr id="3" name="Content Placeholder 2"/>
          <p:cNvSpPr>
            <a:spLocks noGrp="1"/>
          </p:cNvSpPr>
          <p:nvPr>
            <p:ph idx="1"/>
          </p:nvPr>
        </p:nvSpPr>
        <p:spPr>
          <a:xfrm>
            <a:off x="392520" y="1680904"/>
            <a:ext cx="10385407" cy="4390113"/>
          </a:xfrm>
        </p:spPr>
        <p:txBody>
          <a:bodyPr>
            <a:noAutofit/>
          </a:bodyPr>
          <a:lstStyle/>
          <a:p>
            <a:r>
              <a:rPr lang="en-US" sz="2000" b="1" dirty="0">
                <a:solidFill>
                  <a:srgbClr val="FF0000"/>
                </a:solidFill>
              </a:rPr>
              <a:t>QUY TẮC PHÂN LI</a:t>
            </a:r>
          </a:p>
          <a:p>
            <a:r>
              <a:rPr lang="en-US" sz="2000" dirty="0" err="1"/>
              <a:t>Quy</a:t>
            </a:r>
            <a:r>
              <a:rPr lang="en-US" sz="2000" dirty="0"/>
              <a:t> </a:t>
            </a:r>
            <a:r>
              <a:rPr lang="en-US" sz="2000" dirty="0" err="1"/>
              <a:t>tắc</a:t>
            </a:r>
            <a:r>
              <a:rPr lang="en-US" sz="2000" dirty="0"/>
              <a:t> </a:t>
            </a:r>
            <a:r>
              <a:rPr lang="en-US" sz="2000" dirty="0" err="1"/>
              <a:t>phân</a:t>
            </a:r>
            <a:r>
              <a:rPr lang="en-US" sz="2000" dirty="0"/>
              <a:t> chia </a:t>
            </a:r>
            <a:r>
              <a:rPr lang="en-US" sz="2000" dirty="0" err="1"/>
              <a:t>tính</a:t>
            </a:r>
            <a:r>
              <a:rPr lang="en-US" sz="2000" dirty="0"/>
              <a:t> </a:t>
            </a:r>
            <a:r>
              <a:rPr lang="en-US" sz="2000" dirty="0" err="1"/>
              <a:t>trạng</a:t>
            </a:r>
            <a:r>
              <a:rPr lang="en-US" sz="2000" dirty="0"/>
              <a:t> </a:t>
            </a:r>
            <a:r>
              <a:rPr lang="en-US" sz="2000" dirty="0" err="1"/>
              <a:t>của</a:t>
            </a:r>
            <a:r>
              <a:rPr lang="en-US" sz="2000" dirty="0"/>
              <a:t> </a:t>
            </a:r>
            <a:r>
              <a:rPr lang="en-US" sz="2000" dirty="0" err="1"/>
              <a:t>cây</a:t>
            </a:r>
            <a:r>
              <a:rPr lang="en-US" sz="2000" dirty="0"/>
              <a:t> con ở </a:t>
            </a:r>
            <a:r>
              <a:rPr lang="en-US" sz="2000" dirty="0" err="1"/>
              <a:t>thế</a:t>
            </a:r>
            <a:r>
              <a:rPr lang="en-US" sz="2000" dirty="0"/>
              <a:t> </a:t>
            </a:r>
            <a:r>
              <a:rPr lang="en-US" sz="2000" dirty="0" err="1"/>
              <a:t>hệ</a:t>
            </a:r>
            <a:r>
              <a:rPr lang="en-US" sz="2000" dirty="0"/>
              <a:t> F2 </a:t>
            </a:r>
            <a:r>
              <a:rPr lang="en-US" sz="2000" dirty="0" err="1"/>
              <a:t>theo</a:t>
            </a:r>
            <a:r>
              <a:rPr lang="en-US" sz="2000" dirty="0"/>
              <a:t> </a:t>
            </a:r>
            <a:r>
              <a:rPr lang="en-US" sz="2000" dirty="0" err="1"/>
              <a:t>một</a:t>
            </a:r>
            <a:r>
              <a:rPr lang="en-US" sz="2000" dirty="0"/>
              <a:t> </a:t>
            </a:r>
            <a:r>
              <a:rPr lang="en-US" sz="2000" dirty="0" err="1"/>
              <a:t>tỷ</a:t>
            </a:r>
            <a:r>
              <a:rPr lang="en-US" sz="2000" dirty="0"/>
              <a:t> </a:t>
            </a:r>
            <a:r>
              <a:rPr lang="en-US" sz="2000" dirty="0" err="1"/>
              <a:t>lệ</a:t>
            </a:r>
            <a:r>
              <a:rPr lang="en-US" sz="2000" dirty="0"/>
              <a:t> </a:t>
            </a:r>
            <a:r>
              <a:rPr lang="en-US" sz="2000" dirty="0" err="1"/>
              <a:t>nhất</a:t>
            </a:r>
            <a:r>
              <a:rPr lang="en-US" sz="2000" dirty="0"/>
              <a:t> </a:t>
            </a:r>
            <a:r>
              <a:rPr lang="en-US" sz="2000" dirty="0" err="1"/>
              <a:t>định</a:t>
            </a:r>
            <a:endParaRPr lang="en-US" sz="2000" dirty="0"/>
          </a:p>
          <a:p>
            <a:endParaRPr lang="en-US" sz="2000" b="1" dirty="0"/>
          </a:p>
          <a:p>
            <a:r>
              <a:rPr lang="en-US" sz="2000" b="1" dirty="0">
                <a:solidFill>
                  <a:srgbClr val="FF0000"/>
                </a:solidFill>
              </a:rPr>
              <a:t>QUY TẮC ĐỒNG DẠNG</a:t>
            </a:r>
          </a:p>
          <a:p>
            <a:r>
              <a:rPr lang="en-US" sz="2000" dirty="0"/>
              <a:t> </a:t>
            </a:r>
            <a:r>
              <a:rPr lang="en-US" sz="2000" dirty="0" err="1"/>
              <a:t>Các</a:t>
            </a:r>
            <a:r>
              <a:rPr lang="en-US" sz="2000" dirty="0"/>
              <a:t> </a:t>
            </a:r>
            <a:r>
              <a:rPr lang="en-US" sz="2000" dirty="0" err="1"/>
              <a:t>cây</a:t>
            </a:r>
            <a:r>
              <a:rPr lang="en-US" sz="2000" dirty="0"/>
              <a:t> con </a:t>
            </a:r>
            <a:r>
              <a:rPr lang="en-US" sz="2000" dirty="0" err="1"/>
              <a:t>đều</a:t>
            </a:r>
            <a:r>
              <a:rPr lang="en-US" sz="2000" dirty="0"/>
              <a:t> </a:t>
            </a:r>
            <a:r>
              <a:rPr lang="en-US" sz="2000" dirty="0" err="1"/>
              <a:t>đồng</a:t>
            </a:r>
            <a:r>
              <a:rPr lang="en-US" sz="2000" dirty="0"/>
              <a:t> </a:t>
            </a:r>
            <a:r>
              <a:rPr lang="en-US" sz="2000" dirty="0" err="1"/>
              <a:t>dạng</a:t>
            </a:r>
            <a:r>
              <a:rPr lang="en-US" sz="2000" dirty="0"/>
              <a:t> </a:t>
            </a:r>
            <a:r>
              <a:rPr lang="en-US" sz="2000" dirty="0" err="1"/>
              <a:t>và</a:t>
            </a:r>
            <a:r>
              <a:rPr lang="en-US" sz="2000" dirty="0"/>
              <a:t> </a:t>
            </a:r>
            <a:r>
              <a:rPr lang="en-US" sz="2000" dirty="0" err="1"/>
              <a:t>nhận</a:t>
            </a:r>
            <a:r>
              <a:rPr lang="en-US" sz="2000" dirty="0"/>
              <a:t> </a:t>
            </a:r>
            <a:r>
              <a:rPr lang="en-US" sz="2000" dirty="0" err="1"/>
              <a:t>tính</a:t>
            </a:r>
            <a:r>
              <a:rPr lang="en-US" sz="2000" dirty="0"/>
              <a:t> </a:t>
            </a:r>
            <a:r>
              <a:rPr lang="en-US" sz="2000" dirty="0" err="1"/>
              <a:t>trạng</a:t>
            </a:r>
            <a:r>
              <a:rPr lang="en-US" sz="2000" dirty="0"/>
              <a:t> </a:t>
            </a:r>
            <a:r>
              <a:rPr lang="en-US" sz="2000" dirty="0" err="1"/>
              <a:t>của</a:t>
            </a:r>
            <a:r>
              <a:rPr lang="en-US" sz="2000" dirty="0"/>
              <a:t> </a:t>
            </a:r>
            <a:r>
              <a:rPr lang="en-US" sz="2000" dirty="0" err="1"/>
              <a:t>một</a:t>
            </a:r>
            <a:r>
              <a:rPr lang="en-US" sz="2000" dirty="0"/>
              <a:t> </a:t>
            </a:r>
            <a:r>
              <a:rPr lang="en-US" sz="2000" dirty="0" err="1"/>
              <a:t>trong</a:t>
            </a:r>
            <a:r>
              <a:rPr lang="en-US" sz="2000" dirty="0"/>
              <a:t> </a:t>
            </a:r>
            <a:r>
              <a:rPr lang="en-US" sz="2000" dirty="0" err="1"/>
              <a:t>hai</a:t>
            </a:r>
            <a:r>
              <a:rPr lang="en-US" sz="2000" dirty="0"/>
              <a:t> cha </a:t>
            </a:r>
            <a:r>
              <a:rPr lang="en-US" sz="2000" dirty="0" err="1"/>
              <a:t>mẹ</a:t>
            </a:r>
            <a:r>
              <a:rPr lang="en-US" sz="2000" dirty="0"/>
              <a:t>.</a:t>
            </a:r>
          </a:p>
          <a:p>
            <a:endParaRPr lang="en-US" sz="2000" dirty="0"/>
          </a:p>
          <a:p>
            <a:endParaRPr lang="en-US" sz="2000" dirty="0"/>
          </a:p>
          <a:p>
            <a:r>
              <a:rPr lang="en-US" sz="2000" b="1" dirty="0">
                <a:solidFill>
                  <a:srgbClr val="FF0000"/>
                </a:solidFill>
              </a:rPr>
              <a:t>QUY TẮC PHÂN LY ĐỘC LẬP</a:t>
            </a:r>
          </a:p>
          <a:p>
            <a:r>
              <a:rPr lang="en-US" sz="2000" dirty="0" err="1"/>
              <a:t>Nếu</a:t>
            </a:r>
            <a:r>
              <a:rPr lang="en-US" sz="2000" dirty="0"/>
              <a:t> cha </a:t>
            </a:r>
            <a:r>
              <a:rPr lang="en-US" sz="2000" dirty="0" err="1"/>
              <a:t>mẹ</a:t>
            </a:r>
            <a:r>
              <a:rPr lang="en-US" sz="2000" dirty="0"/>
              <a:t> </a:t>
            </a:r>
            <a:r>
              <a:rPr lang="en-US" sz="2000" dirty="0" err="1"/>
              <a:t>là</a:t>
            </a:r>
            <a:r>
              <a:rPr lang="en-US" sz="2000" dirty="0"/>
              <a:t> </a:t>
            </a:r>
            <a:r>
              <a:rPr lang="en-US" sz="2000" dirty="0" err="1"/>
              <a:t>hai</a:t>
            </a:r>
            <a:r>
              <a:rPr lang="en-US" sz="2000" dirty="0"/>
              <a:t> </a:t>
            </a:r>
            <a:r>
              <a:rPr lang="en-US" sz="2000" dirty="0" err="1"/>
              <a:t>dòng</a:t>
            </a:r>
            <a:r>
              <a:rPr lang="en-US" sz="2000" dirty="0"/>
              <a:t> </a:t>
            </a:r>
            <a:r>
              <a:rPr lang="en-US" sz="2000" dirty="0" err="1"/>
              <a:t>thuần</a:t>
            </a:r>
            <a:r>
              <a:rPr lang="en-US" sz="2000" dirty="0"/>
              <a:t> </a:t>
            </a:r>
            <a:r>
              <a:rPr lang="en-US" sz="2000" dirty="0" err="1"/>
              <a:t>khác</a:t>
            </a:r>
            <a:r>
              <a:rPr lang="en-US" sz="2000" dirty="0"/>
              <a:t> </a:t>
            </a:r>
            <a:r>
              <a:rPr lang="en-US" sz="2000" dirty="0" err="1"/>
              <a:t>nhau</a:t>
            </a:r>
            <a:r>
              <a:rPr lang="en-US" sz="2000" dirty="0"/>
              <a:t> </a:t>
            </a:r>
            <a:r>
              <a:rPr lang="en-US" sz="2000" dirty="0" err="1"/>
              <a:t>về</a:t>
            </a:r>
            <a:r>
              <a:rPr lang="en-US" sz="2000" dirty="0"/>
              <a:t> </a:t>
            </a:r>
            <a:r>
              <a:rPr lang="en-US" sz="2000" dirty="0" err="1"/>
              <a:t>hai</a:t>
            </a:r>
            <a:r>
              <a:rPr lang="en-US" sz="2000" dirty="0"/>
              <a:t> </a:t>
            </a:r>
            <a:r>
              <a:rPr lang="en-US" sz="2000" dirty="0" err="1"/>
              <a:t>cặp</a:t>
            </a:r>
            <a:r>
              <a:rPr lang="en-US" sz="2000" dirty="0"/>
              <a:t> </a:t>
            </a:r>
            <a:r>
              <a:rPr lang="en-US" sz="2000" dirty="0" err="1"/>
              <a:t>tính</a:t>
            </a:r>
            <a:r>
              <a:rPr lang="en-US" sz="2000" dirty="0"/>
              <a:t> </a:t>
            </a:r>
            <a:r>
              <a:rPr lang="en-US" sz="2000" dirty="0" err="1"/>
              <a:t>trạng</a:t>
            </a:r>
            <a:r>
              <a:rPr lang="en-US" sz="2000" dirty="0"/>
              <a:t> </a:t>
            </a:r>
            <a:r>
              <a:rPr lang="en-US" sz="2000" dirty="0" err="1"/>
              <a:t>thì</a:t>
            </a:r>
            <a:r>
              <a:rPr lang="en-US" sz="2000" dirty="0"/>
              <a:t> </a:t>
            </a:r>
            <a:r>
              <a:rPr lang="en-US" sz="2000" dirty="0" err="1"/>
              <a:t>hai</a:t>
            </a:r>
            <a:r>
              <a:rPr lang="en-US" sz="2000" dirty="0"/>
              <a:t> </a:t>
            </a:r>
            <a:r>
              <a:rPr lang="en-US" sz="2000" dirty="0" err="1"/>
              <a:t>tính</a:t>
            </a:r>
            <a:r>
              <a:rPr lang="en-US" sz="2000" dirty="0"/>
              <a:t> </a:t>
            </a:r>
            <a:r>
              <a:rPr lang="en-US" sz="2000" dirty="0" err="1"/>
              <a:t>năng</a:t>
            </a:r>
            <a:r>
              <a:rPr lang="en-US" sz="2000" dirty="0"/>
              <a:t> </a:t>
            </a:r>
            <a:r>
              <a:rPr lang="en-US" sz="2000" dirty="0" err="1"/>
              <a:t>này</a:t>
            </a:r>
            <a:r>
              <a:rPr lang="en-US" sz="2000" dirty="0"/>
              <a:t> di </a:t>
            </a:r>
            <a:r>
              <a:rPr lang="en-US" sz="2000" dirty="0" err="1"/>
              <a:t>truyền</a:t>
            </a:r>
            <a:r>
              <a:rPr lang="en-US" sz="2000" dirty="0"/>
              <a:t> </a:t>
            </a:r>
            <a:r>
              <a:rPr lang="en-US" sz="2000" dirty="0" err="1"/>
              <a:t>độc</a:t>
            </a:r>
            <a:r>
              <a:rPr lang="en-US" sz="2000" dirty="0"/>
              <a:t> </a:t>
            </a:r>
            <a:r>
              <a:rPr lang="en-US" sz="2000" dirty="0" err="1"/>
              <a:t>lập</a:t>
            </a:r>
            <a:r>
              <a:rPr lang="en-US" sz="2000" dirty="0"/>
              <a:t> </a:t>
            </a:r>
            <a:r>
              <a:rPr lang="en-US" sz="2000" dirty="0" err="1"/>
              <a:t>với</a:t>
            </a:r>
            <a:r>
              <a:rPr lang="en-US" sz="2000" dirty="0"/>
              <a:t> </a:t>
            </a:r>
            <a:r>
              <a:rPr lang="en-US" sz="2000" dirty="0" err="1"/>
              <a:t>nhau</a:t>
            </a:r>
            <a:endParaRPr lang="en-US" sz="2000" dirty="0"/>
          </a:p>
          <a:p>
            <a:endParaRPr lang="en-US" sz="2000" dirty="0"/>
          </a:p>
        </p:txBody>
      </p:sp>
    </p:spTree>
    <p:extLst>
      <p:ext uri="{BB962C8B-B14F-4D97-AF65-F5344CB8AC3E}">
        <p14:creationId xmlns:p14="http://schemas.microsoft.com/office/powerpoint/2010/main" val="292866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600"/>
                                        <p:tgtEl>
                                          <p:spTgt spid="3">
                                            <p:txEl>
                                              <p:pRg st="7" end="7"/>
                                            </p:txEl>
                                          </p:spTgt>
                                        </p:tgtEl>
                                      </p:cBhvr>
                                    </p:animEffect>
                                    <p:anim calcmode="lin" valueType="num">
                                      <p:cBhvr>
                                        <p:cTn id="28" dur="6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9" dur="600" fill="hold"/>
                                        <p:tgtEl>
                                          <p:spTgt spid="3">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600"/>
                                        <p:tgtEl>
                                          <p:spTgt spid="3">
                                            <p:txEl>
                                              <p:pRg st="8" end="8"/>
                                            </p:txEl>
                                          </p:spTgt>
                                        </p:tgtEl>
                                      </p:cBhvr>
                                    </p:animEffect>
                                    <p:anim calcmode="lin" valueType="num">
                                      <p:cBhvr>
                                        <p:cTn id="33" dur="6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4" dur="6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412" y="833711"/>
            <a:ext cx="8596668" cy="3880773"/>
          </a:xfrm>
        </p:spPr>
        <p:txBody>
          <a:bodyPr>
            <a:normAutofit/>
          </a:bodyPr>
          <a:lstStyle/>
          <a:p>
            <a:r>
              <a:rPr lang="vi-VN" sz="2800" dirty="0"/>
              <a:t>Công trình của ông chỉ tóm tắt trong </a:t>
            </a:r>
            <a:r>
              <a:rPr lang="vi-VN" sz="2800" dirty="0">
                <a:solidFill>
                  <a:srgbClr val="FF0000"/>
                </a:solidFill>
              </a:rPr>
              <a:t>50 trang </a:t>
            </a:r>
            <a:r>
              <a:rPr lang="vi-VN" sz="2800" dirty="0"/>
              <a:t>nhưng đã chứa đựng tất cả những gì là nội dung cơ bản của di truyền học.</a:t>
            </a:r>
            <a:endParaRPr lang="en-US" sz="2800" dirty="0"/>
          </a:p>
          <a:p>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5620" y="2154511"/>
            <a:ext cx="4572000" cy="4219575"/>
          </a:xfrm>
          <a:prstGeom prst="rect">
            <a:avLst/>
          </a:prstGeom>
        </p:spPr>
      </p:pic>
    </p:spTree>
    <p:extLst>
      <p:ext uri="{BB962C8B-B14F-4D97-AF65-F5344CB8AC3E}">
        <p14:creationId xmlns:p14="http://schemas.microsoft.com/office/powerpoint/2010/main" val="105098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527432" y="435970"/>
            <a:ext cx="8596668" cy="3880773"/>
          </a:xfrm>
        </p:spPr>
        <p:txBody>
          <a:bodyPr>
            <a:normAutofit/>
          </a:bodyPr>
          <a:lstStyle/>
          <a:p>
            <a:r>
              <a:rPr lang="en-US" sz="3200" dirty="0"/>
              <a:t>C</a:t>
            </a:r>
            <a:r>
              <a:rPr lang="vi-VN" sz="3200" dirty="0"/>
              <a:t>ông trình lai giống thực vật buộc ông mất hàng giờ quan sát những đối tượng rất nhỏ trong suốt 14 năm trời đã làm mắt ông bị mờ</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056" y="2230138"/>
            <a:ext cx="7967419" cy="4520470"/>
          </a:xfrm>
          <a:prstGeom prst="rect">
            <a:avLst/>
          </a:prstGeom>
        </p:spPr>
      </p:pic>
    </p:spTree>
    <p:extLst>
      <p:ext uri="{BB962C8B-B14F-4D97-AF65-F5344CB8AC3E}">
        <p14:creationId xmlns:p14="http://schemas.microsoft.com/office/powerpoint/2010/main" val="1302859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Công</a:t>
            </a:r>
            <a:r>
              <a:rPr lang="en-US" dirty="0"/>
              <a:t> </a:t>
            </a:r>
            <a:r>
              <a:rPr lang="en-US" dirty="0" err="1"/>
              <a:t>lao</a:t>
            </a:r>
            <a:r>
              <a:rPr lang="en-US" dirty="0"/>
              <a:t> </a:t>
            </a:r>
            <a:r>
              <a:rPr lang="en-US" dirty="0" err="1"/>
              <a:t>không</a:t>
            </a:r>
            <a:r>
              <a:rPr lang="en-US" dirty="0"/>
              <a:t> </a:t>
            </a:r>
            <a:r>
              <a:rPr lang="en-US" dirty="0" err="1"/>
              <a:t>được</a:t>
            </a:r>
            <a:r>
              <a:rPr lang="en-US" dirty="0"/>
              <a:t> </a:t>
            </a:r>
            <a:r>
              <a:rPr lang="en-US" dirty="0" err="1"/>
              <a:t>công</a:t>
            </a:r>
            <a:r>
              <a:rPr lang="en-US" dirty="0"/>
              <a:t> </a:t>
            </a:r>
            <a:r>
              <a:rPr lang="en-US" dirty="0" err="1"/>
              <a:t>nhận</a:t>
            </a:r>
            <a:endParaRPr lang="en-US" dirty="0"/>
          </a:p>
        </p:txBody>
      </p:sp>
      <p:sp>
        <p:nvSpPr>
          <p:cNvPr id="3" name="Content Placeholder 2"/>
          <p:cNvSpPr>
            <a:spLocks noGrp="1"/>
          </p:cNvSpPr>
          <p:nvPr>
            <p:ph idx="1"/>
          </p:nvPr>
        </p:nvSpPr>
        <p:spPr/>
        <p:txBody>
          <a:bodyPr>
            <a:noAutofit/>
          </a:bodyPr>
          <a:lstStyle/>
          <a:p>
            <a:r>
              <a:rPr lang="vi-VN" sz="2400" dirty="0"/>
              <a:t>Trong suốt 8 năm (1856-1863), Mendel đã tiến hành thực nghiệm trên khoảng 37.000 cây đậu và 300.000 hạt đậu. Ông đã chứng minh </a:t>
            </a:r>
            <a:r>
              <a:rPr lang="vi-VN" sz="2400" b="1" dirty="0">
                <a:solidFill>
                  <a:srgbClr val="FF0000"/>
                </a:solidFill>
              </a:rPr>
              <a:t>sự di truyền do các nhân tố di truyền (ngày nay gọi là gen)</a:t>
            </a:r>
            <a:r>
              <a:rPr lang="vi-VN" sz="2400" dirty="0">
                <a:solidFill>
                  <a:srgbClr val="FF0000"/>
                </a:solidFill>
              </a:rPr>
              <a:t>. </a:t>
            </a:r>
            <a:endParaRPr lang="en-US" sz="2400" dirty="0">
              <a:solidFill>
                <a:srgbClr val="FF0000"/>
              </a:solidFill>
            </a:endParaRPr>
          </a:p>
          <a:p>
            <a:r>
              <a:rPr lang="vi-VN" sz="2400" dirty="0"/>
              <a:t>Năm 1865, Mendel mang kết quả này trình bày tại Hội Khoa học Tự nhiên thành phố Brunn </a:t>
            </a:r>
            <a:endParaRPr lang="en-US" sz="2400" dirty="0"/>
          </a:p>
          <a:p>
            <a:r>
              <a:rPr lang="vi-VN" sz="2400" dirty="0"/>
              <a:t>Nhưng khi đó, mọi người đều cho rằng, các giả thuyết về di truyền đương thời thì vô cùng phức tạp, trong khi thí nghiệm của Mendel lại </a:t>
            </a:r>
            <a:r>
              <a:rPr lang="vi-VN" sz="2400" i="1" dirty="0"/>
              <a:t>“quá giản dị”</a:t>
            </a:r>
            <a:r>
              <a:rPr lang="vi-VN" sz="2400" dirty="0"/>
              <a:t>. Do vậy, công trình nghiên cứu của ông bị chìm trong quên lãng.</a:t>
            </a:r>
            <a:endParaRPr lang="en-US" sz="2400" dirty="0"/>
          </a:p>
        </p:txBody>
      </p:sp>
    </p:spTree>
    <p:extLst>
      <p:ext uri="{BB962C8B-B14F-4D97-AF65-F5344CB8AC3E}">
        <p14:creationId xmlns:p14="http://schemas.microsoft.com/office/powerpoint/2010/main" val="2839423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321105" cy="1320800"/>
          </a:xfrm>
        </p:spPr>
        <p:txBody>
          <a:bodyPr/>
          <a:lstStyle/>
          <a:p>
            <a:r>
              <a:rPr lang="en-US" dirty="0" err="1"/>
              <a:t>Cuối</a:t>
            </a:r>
            <a:r>
              <a:rPr lang="en-US" dirty="0"/>
              <a:t> </a:t>
            </a:r>
            <a:r>
              <a:rPr lang="en-US" dirty="0" err="1"/>
              <a:t>cuộc</a:t>
            </a:r>
            <a:r>
              <a:rPr lang="en-US" dirty="0"/>
              <a:t> </a:t>
            </a:r>
            <a:r>
              <a:rPr lang="en-US" dirty="0" err="1"/>
              <a:t>đời</a:t>
            </a:r>
            <a:r>
              <a:rPr lang="en-US" dirty="0"/>
              <a:t> </a:t>
            </a:r>
            <a:r>
              <a:rPr lang="en-US" dirty="0" err="1"/>
              <a:t>của</a:t>
            </a:r>
            <a:r>
              <a:rPr lang="en-US" dirty="0"/>
              <a:t> </a:t>
            </a:r>
            <a:r>
              <a:rPr lang="en-US" dirty="0" err="1"/>
              <a:t>nhà</a:t>
            </a:r>
            <a:r>
              <a:rPr lang="en-US" dirty="0"/>
              <a:t> di </a:t>
            </a:r>
            <a:r>
              <a:rPr lang="en-US" dirty="0" err="1"/>
              <a:t>truyền</a:t>
            </a:r>
            <a:r>
              <a:rPr lang="en-US" dirty="0"/>
              <a:t> </a:t>
            </a:r>
            <a:r>
              <a:rPr lang="en-US" dirty="0" err="1"/>
              <a:t>học</a:t>
            </a:r>
            <a:r>
              <a:rPr lang="en-US" dirty="0"/>
              <a:t> </a:t>
            </a:r>
            <a:r>
              <a:rPr lang="en-US" dirty="0" err="1"/>
              <a:t>vĩ</a:t>
            </a:r>
            <a:r>
              <a:rPr lang="en-US" dirty="0"/>
              <a:t> </a:t>
            </a:r>
            <a:r>
              <a:rPr lang="en-US" dirty="0" err="1"/>
              <a:t>đại</a:t>
            </a:r>
            <a:endParaRPr lang="en-US" dirty="0"/>
          </a:p>
        </p:txBody>
      </p:sp>
      <p:sp>
        <p:nvSpPr>
          <p:cNvPr id="3" name="Content Placeholder 2"/>
          <p:cNvSpPr>
            <a:spLocks noGrp="1"/>
          </p:cNvSpPr>
          <p:nvPr>
            <p:ph idx="1"/>
          </p:nvPr>
        </p:nvSpPr>
        <p:spPr/>
        <p:txBody>
          <a:bodyPr>
            <a:normAutofit/>
          </a:bodyPr>
          <a:lstStyle/>
          <a:p>
            <a:r>
              <a:rPr lang="vi-VN" sz="2800" dirty="0"/>
              <a:t>Mặc dù vậy, ông vẫn miệt mài vừa dạy học vừa truyền đạo và tiếp tục làm thực nghiệm trong vườn của tu viện.</a:t>
            </a:r>
            <a:endParaRPr lang="en-US" sz="2800" dirty="0"/>
          </a:p>
          <a:p>
            <a:r>
              <a:rPr lang="vi-VN" sz="2800" dirty="0"/>
              <a:t>Năm 1868, Mendel được phong chức Tổng Giám mục và được cử làm Giám đốc Tu viện vào năm 1879. Ông còn là người sáng lập Hội Nghiên cứu Thiên nhiên và Hội Khí tượng học của thành phố Brunn.</a:t>
            </a:r>
            <a:endParaRPr lang="en-US" sz="2800" dirty="0"/>
          </a:p>
        </p:txBody>
      </p:sp>
    </p:spTree>
    <p:extLst>
      <p:ext uri="{BB962C8B-B14F-4D97-AF65-F5344CB8AC3E}">
        <p14:creationId xmlns:p14="http://schemas.microsoft.com/office/powerpoint/2010/main" val="1526092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79489"/>
            <a:ext cx="8596668" cy="5261874"/>
          </a:xfrm>
        </p:spPr>
        <p:txBody>
          <a:bodyPr>
            <a:normAutofit/>
          </a:bodyPr>
          <a:lstStyle/>
          <a:p>
            <a:r>
              <a:rPr lang="vi-VN" sz="2400" dirty="0"/>
              <a:t>Ngày 6/1/1884, Mendel qua đời tại thành phố Br</a:t>
            </a:r>
            <a:r>
              <a:rPr lang="en-US" sz="2400" dirty="0"/>
              <a:t>u</a:t>
            </a:r>
            <a:r>
              <a:rPr lang="vi-VN" sz="2400" dirty="0"/>
              <a:t>no, Cộng hòa Séc, thọ 62 tuổi.</a:t>
            </a:r>
            <a:endParaRPr lang="en-US" sz="2400" dirty="0"/>
          </a:p>
          <a:p>
            <a:endParaRPr lang="en-US" sz="2400" dirty="0"/>
          </a:p>
          <a:p>
            <a:r>
              <a:rPr lang="vi-VN" sz="2400" dirty="0"/>
              <a:t>Mãi 6 năm sau khi Mendel qua đời, các nghiên cứu quý giá của ông mới được nhân loại biết tới, thông qua các nghiên cứu độc lập nhưng cùng một lúc vào năm 1900 của </a:t>
            </a:r>
            <a:r>
              <a:rPr lang="vi-VN" sz="2400" dirty="0">
                <a:solidFill>
                  <a:srgbClr val="FF0000"/>
                </a:solidFill>
              </a:rPr>
              <a:t>3 nhà khoa học ở 3 nước khác nhau</a:t>
            </a:r>
            <a:r>
              <a:rPr lang="vi-VN" sz="2400" dirty="0"/>
              <a:t> là: </a:t>
            </a:r>
            <a:endParaRPr lang="en-US" sz="2400" dirty="0"/>
          </a:p>
          <a:p>
            <a:endParaRPr lang="en-US" sz="2400" dirty="0"/>
          </a:p>
          <a:p>
            <a:r>
              <a:rPr lang="vi-VN" sz="2400" dirty="0"/>
              <a:t>Hugo Marie de Vries ở Hà Lan</a:t>
            </a:r>
            <a:endParaRPr lang="en-US" sz="2400" dirty="0"/>
          </a:p>
          <a:p>
            <a:r>
              <a:rPr lang="vi-VN" sz="2400" dirty="0"/>
              <a:t>Carl Correns ở Đức</a:t>
            </a:r>
            <a:endParaRPr lang="en-US" sz="2400" dirty="0"/>
          </a:p>
          <a:p>
            <a:r>
              <a:rPr lang="vi-VN" sz="2400" dirty="0"/>
              <a:t>Erich Tschermark của Áo.</a:t>
            </a:r>
            <a:endParaRPr lang="en-US" sz="2400" dirty="0"/>
          </a:p>
        </p:txBody>
      </p:sp>
    </p:spTree>
    <p:extLst>
      <p:ext uri="{BB962C8B-B14F-4D97-AF65-F5344CB8AC3E}">
        <p14:creationId xmlns:p14="http://schemas.microsoft.com/office/powerpoint/2010/main" val="1995963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60589"/>
            <a:ext cx="9088758" cy="3880773"/>
          </a:xfrm>
        </p:spPr>
        <p:txBody>
          <a:bodyPr>
            <a:normAutofit/>
          </a:bodyPr>
          <a:lstStyle/>
          <a:p>
            <a:pPr algn="just"/>
            <a:r>
              <a:rPr lang="vi-VN" sz="3200" dirty="0"/>
              <a:t>Tuy công trình nghiên cứu về di truyền học của Mendel được công nhận khá muộn màng, nhưng ngày nay các nhà khoa học vẫn xem năm 1900 là</a:t>
            </a:r>
            <a:r>
              <a:rPr lang="vi-VN" sz="3200" i="1" dirty="0"/>
              <a:t> “mốc lịch sử đánh dấu sự ra đời của ngành di truyền học”</a:t>
            </a:r>
            <a:r>
              <a:rPr lang="vi-VN" sz="3200" dirty="0"/>
              <a:t> và Mendel vẫn là</a:t>
            </a:r>
            <a:r>
              <a:rPr lang="vi-VN" sz="3200" i="1" dirty="0"/>
              <a:t> </a:t>
            </a:r>
            <a:r>
              <a:rPr lang="vi-VN" sz="3200" i="1" dirty="0">
                <a:solidFill>
                  <a:srgbClr val="FF0000"/>
                </a:solidFill>
              </a:rPr>
              <a:t>“Ông tổ của ngành di truyền học”.</a:t>
            </a:r>
            <a:endParaRPr lang="en-US" sz="3200" dirty="0">
              <a:solidFill>
                <a:srgbClr val="FF0000"/>
              </a:solidFill>
            </a:endParaRPr>
          </a:p>
        </p:txBody>
      </p:sp>
    </p:spTree>
    <p:extLst>
      <p:ext uri="{BB962C8B-B14F-4D97-AF65-F5344CB8AC3E}">
        <p14:creationId xmlns:p14="http://schemas.microsoft.com/office/powerpoint/2010/main" val="179963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vi-VN" sz="4000" dirty="0"/>
              <a:t>Gregor Mendel</a:t>
            </a:r>
            <a:br>
              <a:rPr lang="vi-VN" sz="4000" dirty="0"/>
            </a:br>
            <a:br>
              <a:rPr lang="en-US" sz="4000" dirty="0"/>
            </a:br>
            <a:endParaRPr lang="en-US" sz="40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77334" y="1743075"/>
            <a:ext cx="4339431" cy="433943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6180" y="1743075"/>
            <a:ext cx="3209925" cy="406055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192000" y="-2050812"/>
            <a:ext cx="9465776" cy="5320824"/>
          </a:xfrm>
          <a:prstGeom prst="rect">
            <a:avLst/>
          </a:prstGeom>
        </p:spPr>
      </p:pic>
    </p:spTree>
    <p:extLst>
      <p:ext uri="{BB962C8B-B14F-4D97-AF65-F5344CB8AC3E}">
        <p14:creationId xmlns:p14="http://schemas.microsoft.com/office/powerpoint/2010/main" val="290343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1.04167E-6 1.11111E-6 L -0.91276 0.5125 " pathEditMode="relative" rAng="0" ptsTypes="AA">
                                      <p:cBhvr>
                                        <p:cTn id="6" dur="2000" fill="hold"/>
                                        <p:tgtEl>
                                          <p:spTgt spid="6"/>
                                        </p:tgtEl>
                                        <p:attrNameLst>
                                          <p:attrName>ppt_x</p:attrName>
                                          <p:attrName>ppt_y</p:attrName>
                                        </p:attrNameLst>
                                      </p:cBhvr>
                                      <p:rCtr x="-45638" y="2562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Arial" panose="020B0604020202020204" pitchFamily="34" charset="0"/>
                <a:cs typeface="Arial" panose="020B0604020202020204" pitchFamily="34" charset="0"/>
              </a:rPr>
              <a:t>Cuộc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đời</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58906" y="1825625"/>
            <a:ext cx="10442482" cy="4351338"/>
          </a:xfrm>
        </p:spPr>
        <p:txBody>
          <a:bodyPr>
            <a:normAutofit/>
          </a:bodyPr>
          <a:lstStyle/>
          <a:p>
            <a:r>
              <a:rPr lang="en-US" sz="3200" b="1" dirty="0" err="1">
                <a:latin typeface="Arial" panose="020B0604020202020204" pitchFamily="34" charset="0"/>
                <a:cs typeface="Arial" panose="020B0604020202020204" pitchFamily="34" charset="0"/>
              </a:rPr>
              <a:t>Tên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đầy</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đủ</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Gregor</a:t>
            </a:r>
            <a:r>
              <a:rPr lang="en-US" sz="3200" b="1" dirty="0">
                <a:latin typeface="Arial" panose="020B0604020202020204" pitchFamily="34" charset="0"/>
                <a:cs typeface="Arial" panose="020B0604020202020204" pitchFamily="34" charset="0"/>
              </a:rPr>
              <a:t> Johann Mendel</a:t>
            </a:r>
            <a:r>
              <a:rPr lang="en-US" sz="3200" dirty="0">
                <a:latin typeface="Arial" panose="020B0604020202020204" pitchFamily="34" charset="0"/>
                <a:cs typeface="Arial" panose="020B0604020202020204" pitchFamily="34" charset="0"/>
              </a:rPr>
              <a:t> </a:t>
            </a:r>
          </a:p>
          <a:p>
            <a:r>
              <a:rPr lang="en-US" sz="3200" dirty="0" err="1">
                <a:latin typeface="Arial" panose="020B0604020202020204" pitchFamily="34" charset="0"/>
                <a:cs typeface="Arial" panose="020B0604020202020204" pitchFamily="34" charset="0"/>
              </a:rPr>
              <a:t>Sinh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ngày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tooltip="20 tháng 7"/>
              </a:rPr>
              <a:t>20 </a:t>
            </a:r>
            <a:r>
              <a:rPr lang="en-US" sz="3200" dirty="0" err="1">
                <a:latin typeface="Arial" panose="020B0604020202020204" pitchFamily="34" charset="0"/>
                <a:cs typeface="Arial" panose="020B0604020202020204" pitchFamily="34" charset="0"/>
                <a:hlinkClick r:id="rId3" tooltip="20 tháng 7"/>
              </a:rPr>
              <a:t>tháng</a:t>
            </a:r>
            <a:r>
              <a:rPr lang="en-US" sz="3200" dirty="0">
                <a:latin typeface="Arial" panose="020B0604020202020204" pitchFamily="34" charset="0"/>
                <a:cs typeface="Arial" panose="020B0604020202020204" pitchFamily="34" charset="0"/>
                <a:hlinkClick r:id="rId3" tooltip="20 tháng 7"/>
              </a:rPr>
              <a:t> 7</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4" tooltip="1822"/>
              </a:rPr>
              <a:t>1822</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mất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ngày</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5" tooltip="6 tháng 1"/>
              </a:rPr>
              <a:t>6 </a:t>
            </a:r>
            <a:r>
              <a:rPr lang="en-US" sz="3200" dirty="0" err="1">
                <a:latin typeface="Arial" panose="020B0604020202020204" pitchFamily="34" charset="0"/>
                <a:cs typeface="Arial" panose="020B0604020202020204" pitchFamily="34" charset="0"/>
                <a:hlinkClick r:id="rId5" tooltip="6 tháng 1"/>
              </a:rPr>
              <a:t>tháng</a:t>
            </a:r>
            <a:r>
              <a:rPr lang="en-US" sz="3200" dirty="0">
                <a:latin typeface="Arial" panose="020B0604020202020204" pitchFamily="34" charset="0"/>
                <a:cs typeface="Arial" panose="020B0604020202020204" pitchFamily="34" charset="0"/>
                <a:hlinkClick r:id="rId5" tooltip="6 tháng 1"/>
              </a:rPr>
              <a:t> 1</a:t>
            </a:r>
            <a:r>
              <a:rPr lang="en-US" sz="32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6" tooltip="1884"/>
              </a:rPr>
              <a:t>1884</a:t>
            </a:r>
            <a:endParaRPr lang="en-US" sz="3200" dirty="0">
              <a:latin typeface="Arial" panose="020B0604020202020204" pitchFamily="34" charset="0"/>
              <a:cs typeface="Arial" panose="020B0604020202020204" pitchFamily="34" charset="0"/>
            </a:endParaRPr>
          </a:p>
          <a:p>
            <a:r>
              <a:rPr lang="en-US" sz="3200" dirty="0" err="1">
                <a:latin typeface="Arial" panose="020B0604020202020204" pitchFamily="34" charset="0"/>
                <a:cs typeface="Arial" panose="020B0604020202020204" pitchFamily="34" charset="0"/>
              </a:rPr>
              <a:t>Sinh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ra</a:t>
            </a:r>
            <a:r>
              <a:rPr lang="en-US" sz="3200" dirty="0">
                <a:latin typeface="Arial" panose="020B0604020202020204" pitchFamily="34" charset="0"/>
                <a:cs typeface="Arial" panose="020B0604020202020204" pitchFamily="34" charset="0"/>
              </a:rPr>
              <a:t> ở </a:t>
            </a:r>
            <a:r>
              <a:rPr lang="en-US" sz="3200" dirty="0" err="1">
                <a:latin typeface="Arial" panose="020B0604020202020204" pitchFamily="34" charset="0"/>
                <a:cs typeface="Arial" panose="020B0604020202020204" pitchFamily="34" charset="0"/>
              </a:rPr>
              <a:t>Hynčice</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Heinzendorf</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bei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Odrau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thuộc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Đế</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quốc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Áo</a:t>
            </a:r>
            <a:r>
              <a:rPr lang="en-US" sz="3200" dirty="0">
                <a:latin typeface="Arial" panose="020B0604020202020204" pitchFamily="34" charset="0"/>
                <a:cs typeface="Arial" panose="020B0604020202020204" pitchFamily="34" charset="0"/>
              </a:rPr>
              <a:t> (nay </a:t>
            </a:r>
            <a:r>
              <a:rPr lang="en-US" sz="3200" dirty="0" err="1">
                <a:latin typeface="Arial" panose="020B0604020202020204" pitchFamily="34" charset="0"/>
                <a:cs typeface="Arial" panose="020B0604020202020204" pitchFamily="34" charset="0"/>
              </a:rPr>
              <a:t>là</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Cộng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hòa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Séc</a:t>
            </a:r>
            <a:r>
              <a:rPr lang="en-US" sz="3200" dirty="0">
                <a:latin typeface="Arial" panose="020B0604020202020204" pitchFamily="34" charset="0"/>
                <a:cs typeface="Arial" panose="020B0604020202020204" pitchFamily="34" charset="0"/>
              </a:rPr>
              <a:t>)</a:t>
            </a:r>
          </a:p>
          <a:p>
            <a:r>
              <a:rPr lang="en-US" sz="3200" dirty="0" err="1">
                <a:latin typeface="Arial" panose="020B0604020202020204" pitchFamily="34" charset="0"/>
                <a:cs typeface="Arial" panose="020B0604020202020204" pitchFamily="34" charset="0"/>
              </a:rPr>
              <a:t>Xuất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từ</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một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đình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nông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dân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nghèo</a:t>
            </a:r>
            <a:endParaRPr lang="en-US" sz="3200" dirty="0">
              <a:latin typeface="Arial" panose="020B0604020202020204" pitchFamily="34" charset="0"/>
              <a:cs typeface="Arial" panose="020B0604020202020204" pitchFamily="34" charset="0"/>
            </a:endParaRPr>
          </a:p>
          <a:p>
            <a:pPr marL="0" indent="0">
              <a:buNone/>
            </a:pPr>
            <a:r>
              <a:rPr lang="en-US" sz="3200" dirty="0"/>
              <a:t>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0946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Cuộc</a:t>
            </a:r>
            <a:r>
              <a:rPr lang="en-US" dirty="0"/>
              <a:t> </a:t>
            </a:r>
            <a:r>
              <a:rPr lang="en-US" dirty="0" err="1"/>
              <a:t>đời</a:t>
            </a:r>
            <a:endParaRPr lang="en-US" dirty="0"/>
          </a:p>
        </p:txBody>
      </p:sp>
      <p:sp>
        <p:nvSpPr>
          <p:cNvPr id="3" name="Content Placeholder 2"/>
          <p:cNvSpPr>
            <a:spLocks noGrp="1"/>
          </p:cNvSpPr>
          <p:nvPr>
            <p:ph idx="1"/>
          </p:nvPr>
        </p:nvSpPr>
        <p:spPr/>
        <p:txBody>
          <a:bodyPr>
            <a:normAutofit/>
          </a:bodyPr>
          <a:lstStyle/>
          <a:p>
            <a:r>
              <a:rPr lang="vi-VN" sz="2800" dirty="0"/>
              <a:t> Xuất thân trong một gia đình </a:t>
            </a:r>
            <a:r>
              <a:rPr lang="vi-VN" sz="2800" dirty="0">
                <a:hlinkClick r:id="rId3" tooltip="Nông dân"/>
              </a:rPr>
              <a:t>nông dân</a:t>
            </a:r>
            <a:r>
              <a:rPr lang="vi-VN" sz="2800" dirty="0"/>
              <a:t>, Mendel làm việc như một thợ làm vườn</a:t>
            </a:r>
            <a:r>
              <a:rPr lang="en-US" sz="2800" dirty="0"/>
              <a:t>.</a:t>
            </a:r>
            <a:r>
              <a:rPr lang="vi-VN" sz="2800" dirty="0"/>
              <a:t> </a:t>
            </a:r>
            <a:endParaRPr lang="en-US" sz="2800" dirty="0"/>
          </a:p>
          <a:p>
            <a:r>
              <a:rPr lang="vi-VN" sz="2800" dirty="0"/>
              <a:t>Ngay từ nhỏ, ông luôn hứng thú chăm sóc cây cối trong vườn</a:t>
            </a:r>
            <a:r>
              <a:rPr lang="en-US" sz="2800" dirty="0"/>
              <a:t>, </a:t>
            </a:r>
            <a:r>
              <a:rPr lang="vi-VN" sz="2800" dirty="0"/>
              <a:t>nghiên cứu về cách nuôi </a:t>
            </a:r>
            <a:r>
              <a:rPr lang="vi-VN" sz="2800" dirty="0">
                <a:hlinkClick r:id="rId4" tooltip="Ong"/>
              </a:rPr>
              <a:t>ong</a:t>
            </a:r>
            <a:r>
              <a:rPr lang="vi-VN" sz="2800" dirty="0"/>
              <a:t>. </a:t>
            </a:r>
            <a:endParaRPr lang="en-US" sz="2800" dirty="0"/>
          </a:p>
        </p:txBody>
      </p:sp>
      <p:sp>
        <p:nvSpPr>
          <p:cNvPr id="4" name="TextBox 3"/>
          <p:cNvSpPr txBox="1"/>
          <p:nvPr/>
        </p:nvSpPr>
        <p:spPr>
          <a:xfrm>
            <a:off x="3847474" y="2593299"/>
            <a:ext cx="3857470" cy="523220"/>
          </a:xfrm>
          <a:prstGeom prst="rect">
            <a:avLst/>
          </a:prstGeom>
          <a:noFill/>
        </p:spPr>
        <p:txBody>
          <a:bodyPr wrap="square" rtlCol="0">
            <a:spAutoFit/>
          </a:bodyPr>
          <a:lstStyle/>
          <a:p>
            <a:r>
              <a:rPr lang="en-US" sz="2800" dirty="0" err="1">
                <a:latin typeface="Arial" panose="020B0604020202020204" pitchFamily="34" charset="0"/>
                <a:cs typeface="Arial" panose="020B0604020202020204" pitchFamily="34" charset="0"/>
              </a:rPr>
              <a:t>thợ</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làm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vườn</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33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grpId="0" nodeType="clickEffect">
                                  <p:stCondLst>
                                    <p:cond delay="0"/>
                                  </p:stCondLst>
                                  <p:childTnLst>
                                    <p:animMotion origin="layout" path="M 1.875E-6 -3.7037E-6 L 0.00078 0.28334 " pathEditMode="relative" rAng="0" ptsTypes="AA">
                                      <p:cBhvr>
                                        <p:cTn id="6" dur="2000" fill="hold"/>
                                        <p:tgtEl>
                                          <p:spTgt spid="4"/>
                                        </p:tgtEl>
                                        <p:attrNameLst>
                                          <p:attrName>ppt_x</p:attrName>
                                          <p:attrName>ppt_y</p:attrName>
                                        </p:attrNameLst>
                                      </p:cBhvr>
                                      <p:rCtr x="39" y="14167"/>
                                    </p:animMotion>
                                  </p:childTnLst>
                                </p:cTn>
                              </p:par>
                              <p:par>
                                <p:cTn id="7" presetID="6" presetClass="emph" presetSubtype="0" fill="hold" grpId="1" nodeType="withEffect">
                                  <p:stCondLst>
                                    <p:cond delay="0"/>
                                  </p:stCondLst>
                                  <p:childTnLst>
                                    <p:animScale>
                                      <p:cBhvr>
                                        <p:cTn id="8"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Cuộc</a:t>
            </a:r>
            <a:r>
              <a:rPr lang="en-US" dirty="0"/>
              <a:t> </a:t>
            </a:r>
            <a:r>
              <a:rPr lang="en-US" dirty="0" err="1"/>
              <a:t>đời</a:t>
            </a:r>
            <a:endParaRPr lang="en-US" dirty="0"/>
          </a:p>
        </p:txBody>
      </p:sp>
      <p:sp>
        <p:nvSpPr>
          <p:cNvPr id="3" name="Content Placeholder 2"/>
          <p:cNvSpPr>
            <a:spLocks noGrp="1"/>
          </p:cNvSpPr>
          <p:nvPr>
            <p:ph idx="1"/>
          </p:nvPr>
        </p:nvSpPr>
        <p:spPr>
          <a:xfrm>
            <a:off x="677333" y="2160589"/>
            <a:ext cx="9141223" cy="3880773"/>
          </a:xfrm>
        </p:spPr>
        <p:txBody>
          <a:bodyPr>
            <a:normAutofit/>
          </a:bodyPr>
          <a:lstStyle/>
          <a:p>
            <a:r>
              <a:rPr lang="vi-VN" sz="2800" dirty="0"/>
              <a:t>Năm 18 tuổi, Mendel tốt nghiệp trung học vào loại </a:t>
            </a:r>
            <a:r>
              <a:rPr lang="vi-VN" sz="2800" dirty="0">
                <a:solidFill>
                  <a:srgbClr val="FF0000"/>
                </a:solidFill>
              </a:rPr>
              <a:t>xuất sắc</a:t>
            </a:r>
            <a:r>
              <a:rPr lang="vi-VN" sz="2800" dirty="0"/>
              <a:t> và được cử đi học </a:t>
            </a:r>
            <a:r>
              <a:rPr lang="vi-VN" sz="2800" dirty="0">
                <a:solidFill>
                  <a:srgbClr val="FF0000"/>
                </a:solidFill>
              </a:rPr>
              <a:t>triết học</a:t>
            </a:r>
            <a:r>
              <a:rPr lang="vi-VN" sz="2800" dirty="0"/>
              <a:t>. 3 năm sau, ông phải bỏ dở việc học vì </a:t>
            </a:r>
            <a:r>
              <a:rPr lang="vi-VN" sz="2800" dirty="0">
                <a:solidFill>
                  <a:srgbClr val="FF0000"/>
                </a:solidFill>
              </a:rPr>
              <a:t>gia đình quá nghèo</a:t>
            </a:r>
            <a:r>
              <a:rPr lang="vi-VN" sz="2800" dirty="0"/>
              <a:t> và xin vào làm ở Tu viện Augustinian tại thành phố Brunn</a:t>
            </a:r>
            <a:endParaRPr lang="en-US" sz="2800" dirty="0"/>
          </a:p>
        </p:txBody>
      </p:sp>
    </p:spTree>
    <p:extLst>
      <p:ext uri="{BB962C8B-B14F-4D97-AF65-F5344CB8AC3E}">
        <p14:creationId xmlns:p14="http://schemas.microsoft.com/office/powerpoint/2010/main" val="348999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Cuộc</a:t>
            </a:r>
            <a:r>
              <a:rPr lang="en-US" dirty="0"/>
              <a:t> </a:t>
            </a:r>
            <a:r>
              <a:rPr lang="en-US" dirty="0" err="1"/>
              <a:t>đời</a:t>
            </a:r>
            <a:endParaRPr lang="en-US" dirty="0"/>
          </a:p>
        </p:txBody>
      </p:sp>
      <p:sp>
        <p:nvSpPr>
          <p:cNvPr id="3" name="Content Placeholder 2"/>
          <p:cNvSpPr>
            <a:spLocks noGrp="1"/>
          </p:cNvSpPr>
          <p:nvPr>
            <p:ph idx="1"/>
          </p:nvPr>
        </p:nvSpPr>
        <p:spPr/>
        <p:txBody>
          <a:bodyPr>
            <a:normAutofit/>
          </a:bodyPr>
          <a:lstStyle/>
          <a:p>
            <a:pPr algn="just"/>
            <a:r>
              <a:rPr lang="vi-VN" sz="2000" dirty="0"/>
              <a:t>Năm 1847, Mendel được Nhà thờ phong làm giáo sĩ và 2 năm sau, ông được cử dạy môn Toán và tiếng Hy Lạp tại tu viện. Năm 1851, ông trở lại học Toán, Lý, Hóa, Động vật học và Thực vật học tại Trường Đại học Tổng hợp Viên. Năm 1853, sau khi tốt nghiệp, Mendel quay trở về sống trong tu viện Augustinian và dạy học ở Trường Cao đẳng Thực hành của thành phố.</a:t>
            </a:r>
          </a:p>
          <a:p>
            <a:pPr algn="just"/>
            <a:endParaRPr lang="en-US" sz="2000" dirty="0"/>
          </a:p>
          <a:p>
            <a:pPr algn="just"/>
            <a:r>
              <a:rPr lang="vi-VN" sz="2000" dirty="0"/>
              <a:t>Với vốn kiến thức vững vàng về khoa học, Mendel đã chuyên tâm vào việc nghiên cứu. Lĩnh vực mà ông đặc biệt quan tâm và dành nhiều thời gian nghiên cứu là </a:t>
            </a:r>
            <a:r>
              <a:rPr lang="vi-VN" sz="2000" b="1" dirty="0"/>
              <a:t>khoa học sinh vật</a:t>
            </a:r>
            <a:r>
              <a:rPr lang="vi-VN" sz="2000" dirty="0"/>
              <a:t>.</a:t>
            </a:r>
          </a:p>
          <a:p>
            <a:pPr algn="just"/>
            <a:endParaRPr lang="en-US" sz="2000" dirty="0"/>
          </a:p>
        </p:txBody>
      </p:sp>
    </p:spTree>
    <p:extLst>
      <p:ext uri="{BB962C8B-B14F-4D97-AF65-F5344CB8AC3E}">
        <p14:creationId xmlns:p14="http://schemas.microsoft.com/office/powerpoint/2010/main" val="1818081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26233" cy="1320800"/>
          </a:xfrm>
        </p:spPr>
        <p:txBody>
          <a:bodyPr/>
          <a:lstStyle/>
          <a:p>
            <a:r>
              <a:rPr lang="en-US" dirty="0" err="1"/>
              <a:t>Bắt</a:t>
            </a:r>
            <a:r>
              <a:rPr lang="en-US" dirty="0"/>
              <a:t> </a:t>
            </a:r>
            <a:r>
              <a:rPr lang="en-US" dirty="0" err="1"/>
              <a:t>đầu</a:t>
            </a:r>
            <a:r>
              <a:rPr lang="en-US" dirty="0"/>
              <a:t> con </a:t>
            </a:r>
            <a:r>
              <a:rPr lang="en-US" dirty="0" err="1"/>
              <a:t>đường</a:t>
            </a:r>
            <a:r>
              <a:rPr lang="en-US" dirty="0"/>
              <a:t> </a:t>
            </a:r>
            <a:r>
              <a:rPr lang="en-US" dirty="0" err="1"/>
              <a:t>làm</a:t>
            </a:r>
            <a:r>
              <a:rPr lang="en-US" dirty="0"/>
              <a:t> </a:t>
            </a:r>
            <a:r>
              <a:rPr lang="en-US" dirty="0" err="1"/>
              <a:t>chấn</a:t>
            </a:r>
            <a:r>
              <a:rPr lang="en-US" dirty="0"/>
              <a:t> </a:t>
            </a:r>
            <a:r>
              <a:rPr lang="en-US" dirty="0" err="1"/>
              <a:t>động</a:t>
            </a:r>
            <a:r>
              <a:rPr lang="en-US" dirty="0"/>
              <a:t> </a:t>
            </a:r>
            <a:r>
              <a:rPr lang="en-US" dirty="0" err="1"/>
              <a:t>thế</a:t>
            </a:r>
            <a:r>
              <a:rPr lang="en-US" dirty="0"/>
              <a:t> </a:t>
            </a:r>
            <a:r>
              <a:rPr lang="en-US" dirty="0" err="1"/>
              <a:t>giới</a:t>
            </a:r>
            <a:endParaRPr lang="en-US" dirty="0"/>
          </a:p>
        </p:txBody>
      </p:sp>
      <p:sp>
        <p:nvSpPr>
          <p:cNvPr id="3" name="Content Placeholder 2"/>
          <p:cNvSpPr>
            <a:spLocks noGrp="1"/>
          </p:cNvSpPr>
          <p:nvPr>
            <p:ph idx="1"/>
          </p:nvPr>
        </p:nvSpPr>
        <p:spPr/>
        <p:txBody>
          <a:bodyPr>
            <a:normAutofit/>
          </a:bodyPr>
          <a:lstStyle/>
          <a:p>
            <a:pPr algn="just"/>
            <a:r>
              <a:rPr lang="vi-VN" sz="2800" dirty="0"/>
              <a:t>Năm 1856, ông bắt đầu làm những thí nghiệm công phu trên đậu Hà Lan. </a:t>
            </a:r>
            <a:endParaRPr lang="en-US" sz="2800" dirty="0"/>
          </a:p>
          <a:p>
            <a:pPr algn="just"/>
            <a:r>
              <a:rPr lang="vi-VN" sz="2800" dirty="0"/>
              <a:t>Mendel nhận thấy cây đậu Hà Lan có cấu tạo hoa đặc biệt, che chở cho phấn các nhị không vương vãi ra ngoài. </a:t>
            </a:r>
            <a:endParaRPr lang="en-US" sz="2800" dirty="0"/>
          </a:p>
          <a:p>
            <a:pPr algn="just"/>
            <a:r>
              <a:rPr lang="vi-VN" sz="2800" dirty="0"/>
              <a:t>Do đó, khi cần để hoa tự thụ phấn hay lấy phấn hoa này thụ phấn cho hoa khác đều rất dễ dàng và bảo đảm, cho biết chính xác cây bố, cây mẹ.</a:t>
            </a:r>
            <a:endParaRPr lang="en-US" sz="2800" dirty="0"/>
          </a:p>
        </p:txBody>
      </p:sp>
    </p:spTree>
    <p:extLst>
      <p:ext uri="{BB962C8B-B14F-4D97-AF65-F5344CB8AC3E}">
        <p14:creationId xmlns:p14="http://schemas.microsoft.com/office/powerpoint/2010/main" val="3392915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Công</a:t>
            </a:r>
            <a:r>
              <a:rPr lang="en-US" dirty="0"/>
              <a:t> </a:t>
            </a:r>
            <a:r>
              <a:rPr lang="en-US" dirty="0" err="1"/>
              <a:t>lao</a:t>
            </a:r>
            <a:endParaRPr lang="en-US" dirty="0"/>
          </a:p>
        </p:txBody>
      </p:sp>
      <p:sp>
        <p:nvSpPr>
          <p:cNvPr id="3" name="Content Placeholder 2"/>
          <p:cNvSpPr>
            <a:spLocks noGrp="1"/>
          </p:cNvSpPr>
          <p:nvPr>
            <p:ph idx="1"/>
          </p:nvPr>
        </p:nvSpPr>
        <p:spPr>
          <a:xfrm>
            <a:off x="572403" y="1605953"/>
            <a:ext cx="8596668" cy="3880773"/>
          </a:xfrm>
        </p:spPr>
        <p:txBody>
          <a:bodyPr>
            <a:normAutofit/>
          </a:bodyPr>
          <a:lstStyle/>
          <a:p>
            <a:pPr algn="just"/>
            <a:r>
              <a:rPr lang="vi-VN" sz="2400" dirty="0"/>
              <a:t>Công lao của Mendel trong lĩnh vực sinh học được ví như công lao của Newton đối với vật lý học.</a:t>
            </a:r>
            <a:endParaRPr lang="en-US" sz="2400" dirty="0"/>
          </a:p>
          <a:p>
            <a:pPr algn="just"/>
            <a:r>
              <a:rPr lang="vi-VN" sz="2400" dirty="0"/>
              <a:t>Thế nhưng vào thời của ông, người ta chưa nhận thức được tầm quan trọng và giá trị to lớn mà những nghiên cứu của Mendel mang lại cho nhân loại. </a:t>
            </a:r>
            <a:endParaRPr lang="en-US" sz="2400" dirty="0"/>
          </a:p>
          <a:p>
            <a:pPr algn="just"/>
            <a:r>
              <a:rPr lang="vi-VN" sz="2400" dirty="0"/>
              <a:t>Trong con mắt mọi người thời đó, ông chỉ là một tu sĩ vô danh</a:t>
            </a:r>
            <a:endParaRPr lang="en-US" sz="2400" dirty="0"/>
          </a:p>
        </p:txBody>
      </p:sp>
    </p:spTree>
    <p:extLst>
      <p:ext uri="{BB962C8B-B14F-4D97-AF65-F5344CB8AC3E}">
        <p14:creationId xmlns:p14="http://schemas.microsoft.com/office/powerpoint/2010/main" val="2643722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Vượt</a:t>
            </a:r>
            <a:r>
              <a:rPr lang="en-US" dirty="0"/>
              <a:t> qua </a:t>
            </a:r>
            <a:r>
              <a:rPr lang="en-US" dirty="0" err="1"/>
              <a:t>rào</a:t>
            </a:r>
            <a:r>
              <a:rPr lang="en-US" dirty="0"/>
              <a:t> </a:t>
            </a:r>
            <a:r>
              <a:rPr lang="en-US" dirty="0" err="1"/>
              <a:t>cản</a:t>
            </a:r>
            <a:endParaRPr lang="en-US" dirty="0"/>
          </a:p>
        </p:txBody>
      </p:sp>
      <p:sp>
        <p:nvSpPr>
          <p:cNvPr id="3" name="Content Placeholder 2"/>
          <p:cNvSpPr>
            <a:spLocks noGrp="1"/>
          </p:cNvSpPr>
          <p:nvPr>
            <p:ph idx="1"/>
          </p:nvPr>
        </p:nvSpPr>
        <p:spPr/>
        <p:txBody>
          <a:bodyPr>
            <a:normAutofit/>
          </a:bodyPr>
          <a:lstStyle/>
          <a:p>
            <a:pPr algn="just"/>
            <a:r>
              <a:rPr lang="vi-VN" sz="2800" dirty="0"/>
              <a:t>Nhưng những đánh giá chưa đúng của giới khoa học khi đó không khiến Mendel dừng công việc nghiên cứu. </a:t>
            </a:r>
            <a:endParaRPr lang="en-US" sz="2800" dirty="0"/>
          </a:p>
          <a:p>
            <a:pPr algn="just"/>
            <a:r>
              <a:rPr lang="vi-VN" sz="2800" dirty="0"/>
              <a:t>Ông vẫn lặng thầm tìm tòi, khám phá như thể một nhu cầu tự thân vậy.</a:t>
            </a:r>
            <a:endParaRPr lang="en-US" sz="2800" dirty="0"/>
          </a:p>
        </p:txBody>
      </p:sp>
    </p:spTree>
    <p:extLst>
      <p:ext uri="{BB962C8B-B14F-4D97-AF65-F5344CB8AC3E}">
        <p14:creationId xmlns:p14="http://schemas.microsoft.com/office/powerpoint/2010/main" val="13331355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247</TotalTime>
  <Words>1267</Words>
  <Application>Microsoft Office PowerPoint</Application>
  <PresentationFormat>Widescreen</PresentationFormat>
  <Paragraphs>77</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Tahoma</vt:lpstr>
      <vt:lpstr>Trebuchet MS</vt:lpstr>
      <vt:lpstr>Wingdings 3</vt:lpstr>
      <vt:lpstr>Facet</vt:lpstr>
      <vt:lpstr>Tiểu sử về </vt:lpstr>
      <vt:lpstr>Gregor Mendel  </vt:lpstr>
      <vt:lpstr>Cuộc đời</vt:lpstr>
      <vt:lpstr>Cuộc đời</vt:lpstr>
      <vt:lpstr>Cuộc đời</vt:lpstr>
      <vt:lpstr>Cuộc đời</vt:lpstr>
      <vt:lpstr>Bắt đầu con đường làm chấn động thế giới</vt:lpstr>
      <vt:lpstr>Công lao</vt:lpstr>
      <vt:lpstr>Vượt qua rào cản</vt:lpstr>
      <vt:lpstr>PowerPoint Presentation</vt:lpstr>
      <vt:lpstr>PowerPoint Presentation</vt:lpstr>
      <vt:lpstr>3 Quy tắc Mendel</vt:lpstr>
      <vt:lpstr>PowerPoint Presentation</vt:lpstr>
      <vt:lpstr> </vt:lpstr>
      <vt:lpstr>Công lao không được công nhận</vt:lpstr>
      <vt:lpstr>Cuối cuộc đời của nhà di truyền học vĩ đại</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Tiểu sử về</dc:title>
  <dc:creator>PC</dc:creator>
  <cp:lastModifiedBy>Administrator</cp:lastModifiedBy>
  <cp:revision>13</cp:revision>
  <dcterms:created xsi:type="dcterms:W3CDTF">2016-09-29T13:54:48Z</dcterms:created>
  <dcterms:modified xsi:type="dcterms:W3CDTF">2021-09-18T04:06:35Z</dcterms:modified>
</cp:coreProperties>
</file>