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18"/>
  </p:notesMasterIdLst>
  <p:sldIdLst>
    <p:sldId id="282" r:id="rId2"/>
    <p:sldId id="283" r:id="rId3"/>
    <p:sldId id="330" r:id="rId4"/>
    <p:sldId id="331" r:id="rId5"/>
    <p:sldId id="307" r:id="rId6"/>
    <p:sldId id="313" r:id="rId7"/>
    <p:sldId id="314" r:id="rId8"/>
    <p:sldId id="315" r:id="rId9"/>
    <p:sldId id="316" r:id="rId10"/>
    <p:sldId id="318" r:id="rId11"/>
    <p:sldId id="319" r:id="rId12"/>
    <p:sldId id="312" r:id="rId13"/>
    <p:sldId id="285" r:id="rId14"/>
    <p:sldId id="322" r:id="rId15"/>
    <p:sldId id="323" r:id="rId16"/>
    <p:sldId id="324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care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800080"/>
    <a:srgbClr val="800000"/>
    <a:srgbClr val="CC00CC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1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2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278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4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6091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D9D184-1D1A-4592-917C-3F245E55032B}" type="slidenum">
              <a:rPr lang="ko-KR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1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5CEA96-D578-41C9-B43C-24437B9C7D4F}" type="slidenum">
              <a:rPr lang="ko-KR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54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EAFEAC-56CE-435F-A37B-368A0610CA17}" type="slidenum">
              <a:rPr lang="ko-KR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5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15118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AB2E-D8BB-DBE6-346B-0C5C91716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335B0-8609-46A5-DBE5-D4A4B3322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88EE-F989-6A59-343A-A917627E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64855-84AA-EAF1-A4EF-24992AB8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C8F7E-FCB1-9BCF-DABD-56262CC2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292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E6D0-EC57-C53F-F3C0-199B5F49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886EF-1C39-F568-9802-13BB0A15E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8755-1389-2724-262D-5C352230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F1F2B-5E4A-645D-4DAA-82A0B8D7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D4787-4527-FF1F-D9CE-C86623D6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A0BB5-5BA0-3035-AA2A-FFC6E2881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2FA94-AB85-3E4E-49D8-DD2F1562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6603D-56C0-3A58-DD1A-099B4289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EF135-70F9-DC54-0BD7-66C82A58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5ABB4-EADF-6BDD-558F-717CAB8A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D7CC-4CD9-D082-4F90-44B80D67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08176-B8A2-C68C-7BEB-3F734803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FEF9-35DC-44AF-4445-BB34FE9B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C08-8E6C-6D69-135D-E5A25452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CA6C5-C474-0EC6-3DA5-A0351479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0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54D1-EC1B-E6AA-009B-E8301F8B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44CC-920A-B619-5C8B-42375A4B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020A4-8B74-4E0D-2BAA-89BED3FF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B9D43-953B-E439-2EBF-F94AB9B9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3F6A4-EAF7-862E-DB99-9670A307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4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D87D-FE40-624B-B8DD-4A2E0A64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7C20-54AD-3B14-4FA2-58C978BA5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C39DE-05F2-3ADB-69E4-317955A7E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79571-53E9-82DE-E181-5565D843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9E2CA-F84E-38BD-6AF4-0B4F7CC3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E781E-6732-EE74-AC1F-2CDEC9A8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BE05-344A-7B70-2BF1-65A4C901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052D-6B4E-4B22-587A-B591B9BD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B3B62-A548-CC0D-4E0A-770CB151C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FD401-3956-B97F-AC21-56AAB99F7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6C5A8-A934-51EB-3A1A-097DEC41A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1AA4F-9388-A931-3287-A4976D22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7EA5-6DB0-8681-8C8E-285CD8F6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377EB-608B-403E-7F4B-1073570B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2F79-6D9E-74E9-8BC3-C6D44A1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046CA-1C63-142D-6274-5D80C2DD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F5BC7-5536-B767-CECD-9237CE0D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50276-5C46-B883-AC61-134340B3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2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A9F0E-A90A-9266-B9B6-B8949FDD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E6618-C52F-A959-0EAB-8DF22246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9A97C-0851-E48F-0D2A-124E8CF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93A7-F53D-72B9-C33C-2A2DC609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2C84-A0A5-C2B0-B86E-D4B9A7EF9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760E-F114-5A65-C2C3-08B9CF29E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115EF-2A87-CD4B-8B38-33EF89C8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FEDB5-611D-F738-E944-0CEB14E8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6D56F-8144-32E6-D874-3DA58995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2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810D-925D-D108-2D2A-B61C3CEE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31DF8-7A72-B514-126B-DA9B6CF6B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9AE1F-8564-3CDC-33BD-6574239E5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74603-8485-663A-BB70-C6B820A9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BFD0-72C6-CF8F-7565-62C5B914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D3ADE-B7AD-9DA1-3E21-9789B273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EAD6A-9BDC-B53D-3F68-3F1EB722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2F637-A7D1-2030-FAF7-375614E30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4D89-047C-B0F8-81CD-E6E5BB16E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F8E34-8670-8B77-17ED-C13F4ABC4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B9F3-4861-391D-46C4-B3E1EC372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4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-F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fr-FR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fr-F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5B3FD5-5111-16EE-48B0-D3842B1166F3}"/>
              </a:ext>
            </a:extLst>
          </p:cNvPr>
          <p:cNvSpPr txBox="1"/>
          <p:nvPr/>
        </p:nvSpPr>
        <p:spPr>
          <a:xfrm>
            <a:off x="762000" y="839085"/>
            <a:ext cx="7391400" cy="111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F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Menđen.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427038" y="260350"/>
            <a:ext cx="8289925" cy="1549400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88975" y="1916113"/>
            <a:ext cx="7483475" cy="8890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AA x AA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2150" y="4367213"/>
            <a:ext cx="7510463" cy="89058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x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1988" y="3154363"/>
            <a:ext cx="7510462" cy="8842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x Aa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8975" y="5437187"/>
            <a:ext cx="7510463" cy="8874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1951038"/>
            <a:ext cx="60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308304" y="3266918"/>
            <a:ext cx="59249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5472112"/>
            <a:ext cx="604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4419600"/>
            <a:ext cx="6048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62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14313" y="217488"/>
            <a:ext cx="8713787" cy="119538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lai nào sau đây tạo ra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nl-NL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F­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1350" y="1412875"/>
            <a:ext cx="7945438" cy="11461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AA x Aa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0713" y="2676525"/>
            <a:ext cx="7966075" cy="113665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x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350" y="3890963"/>
            <a:ext cx="7975600" cy="11938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188" y="5205413"/>
            <a:ext cx="7975600" cy="12477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x AA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1641475"/>
            <a:ext cx="60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865938" y="4093064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5386388"/>
            <a:ext cx="603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2930525"/>
            <a:ext cx="603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620000" cy="3514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các kiểu gen sau đây: DD, dd, DDCC, Dd, Cc, DdCc, EE, Ee, ee, DdCcEe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 chọn ra những thể đồng hợp, dị hợp, thuần chủng, không thuần chủng.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iải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cặp tính trạng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l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863600" y="247945"/>
            <a:ext cx="741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vi-VN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CHỦ ĐỀ: LAI MỘT CẶP TÍNH TRẠNG (Tiết </a:t>
            </a:r>
            <a:r>
              <a:rPr lang="en-US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573107"/>
            <a:ext cx="7924800" cy="427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Lai phân tích</a:t>
            </a:r>
            <a:endParaRPr lang="en-US" sz="3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Một số khái niệm </a:t>
            </a:r>
            <a:endParaRPr lang="en-US" sz="3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Kiểu gen là tổ hợp toàn bộ các gen trong tế bào của cơ thể.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Thể đồng hợp: kiểu gen chứa cặp gen gồm 2 gen tương ứng giống nhau. Ví dụ: AA, aa, ...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Thể dị hợp: kiểu gen chứa cặp gen gồm 2 gen tương ứng khác nhau. Ví dụ: Aa.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19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228600"/>
            <a:ext cx="8229600" cy="602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Lai phân tích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Khái niệm: Phép lai phân tích là phép lai giữa cá thể mang tính trạng trội cần xác định kiểu gen với cá thể mang tính trạng lặn. 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Nếu kết quả của phép lai là đồng tính thì cá thể mang tính trạng trội có kiểu gen đồng hợp trội. (P thuần chủng)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Nếu kết quả phép lai là phân </a:t>
            </a:r>
            <a:r>
              <a:rPr lang="nl-NL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 cá thể đó có kiểu gen di hợp (P không thuần chủng)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Mục đích: Để xác định kiểu gen của cá thể mang tính trạng trội.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Ý nghĩa: Ứng dụng để kiểm tra độ thuần chủng của giống.</a:t>
            </a:r>
            <a:endParaRPr lang="vi-VN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177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228600"/>
            <a:ext cx="8229600" cy="4765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Ý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trội</a:t>
            </a: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</a:t>
            </a:r>
            <a:r>
              <a:rPr lang="en-US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Trong tự nhiên mối tương quan trội</a:t>
            </a:r>
            <a:r>
              <a:rPr lang="vi-VN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 là phổ biến 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Tính trạng trội thường là tính trạng tốt</a:t>
            </a: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Cần xác định tính trạng trội và tập trung nhiều gen trội quý vào một kiểu gen tạo giống có ý nghĩa kinh tế 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Trong chọn giống để tránh sự phân li tính trạng phải kiểm tra độ thuần chủng của giống .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569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57CDAF-E7B4-B828-0E32-68AE6C0234B3}"/>
              </a:ext>
            </a:extLst>
          </p:cNvPr>
          <p:cNvSpPr txBox="1"/>
          <p:nvPr/>
        </p:nvSpPr>
        <p:spPr>
          <a:xfrm>
            <a:off x="685800" y="747823"/>
            <a:ext cx="7924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 luận nhóm</a:t>
            </a:r>
            <a:r>
              <a:rPr lang="en-US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ựa vào kiến thức đã học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(AA)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aa)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(Aa)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(aa)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Trả lời: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(KG)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trội?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/>
        </p:nvSpPr>
        <p:spPr>
          <a:xfrm>
            <a:off x="329609" y="990600"/>
            <a:ext cx="8463554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542925"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…………..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trội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gen ………………..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6592807" y="1752600"/>
            <a:ext cx="2286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</a:t>
            </a:r>
            <a:endParaRPr lang="en-US" altLang="en-US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1981200" y="1752600"/>
            <a:ext cx="182245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endParaRPr lang="en-US" altLang="en-US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1D7CD7-3016-575A-F39B-1977F94BD3CA}"/>
              </a:ext>
            </a:extLst>
          </p:cNvPr>
          <p:cNvSpPr txBox="1"/>
          <p:nvPr/>
        </p:nvSpPr>
        <p:spPr>
          <a:xfrm>
            <a:off x="329609" y="290155"/>
            <a:ext cx="846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5C12D2E-F37C-76B2-552B-9D6BEA49AA01}"/>
              </a:ext>
            </a:extLst>
          </p:cNvPr>
          <p:cNvSpPr txBox="1"/>
          <p:nvPr/>
        </p:nvSpPr>
        <p:spPr>
          <a:xfrm>
            <a:off x="4953000" y="2514600"/>
            <a:ext cx="2286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endParaRPr lang="en-US" altLang="en-US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17D94259-1600-FD8E-A10D-58A3EB394CF5}"/>
              </a:ext>
            </a:extLst>
          </p:cNvPr>
          <p:cNvSpPr txBox="1"/>
          <p:nvPr/>
        </p:nvSpPr>
        <p:spPr>
          <a:xfrm>
            <a:off x="3505200" y="3911025"/>
            <a:ext cx="2514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endParaRPr lang="en-US" altLang="en-US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BCDFAAE7-D145-C1CD-81DF-62C960F5BD90}"/>
              </a:ext>
            </a:extLst>
          </p:cNvPr>
          <p:cNvSpPr txBox="1"/>
          <p:nvPr/>
        </p:nvSpPr>
        <p:spPr>
          <a:xfrm>
            <a:off x="533400" y="5410986"/>
            <a:ext cx="2286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alt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altLang="en-US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713FC4-6114-8251-BDB5-621E5329B73D}"/>
              </a:ext>
            </a:extLst>
          </p:cNvPr>
          <p:cNvSpPr txBox="1"/>
          <p:nvPr/>
        </p:nvSpPr>
        <p:spPr>
          <a:xfrm>
            <a:off x="914400" y="762000"/>
            <a:ext cx="7315200" cy="1645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1: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gì?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2: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6B6307-2BD0-4AD1-62FF-0033B0A40A73}"/>
              </a:ext>
            </a:extLst>
          </p:cNvPr>
          <p:cNvSpPr txBox="1"/>
          <p:nvPr/>
        </p:nvSpPr>
        <p:spPr>
          <a:xfrm>
            <a:off x="381000" y="304800"/>
            <a:ext cx="82296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ựa vào thông tin trong SGK</a:t>
            </a:r>
            <a:r>
              <a:rPr lang="en-US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3200" dirty="0" err="1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3333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trội-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58838" y="2152650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8363" y="3201987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47725" y="4243387"/>
            <a:ext cx="7440613" cy="93503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7725" y="5321300"/>
            <a:ext cx="7477125" cy="8509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585353" y="2226146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619812" y="4359044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451475"/>
            <a:ext cx="5492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317875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381000" y="944563"/>
            <a:ext cx="8321675" cy="103663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493713" y="238125"/>
            <a:ext cx="7894637" cy="595313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737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50197" y="1371600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47725" y="2575383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29804" y="3832226"/>
            <a:ext cx="7440613" cy="9350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7725" y="5168900"/>
            <a:ext cx="7477125" cy="8509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576712" y="1396130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601891" y="3934643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300662"/>
            <a:ext cx="5492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607133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685800" y="200683"/>
            <a:ext cx="7894637" cy="741364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337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20713" y="1173163"/>
            <a:ext cx="7945438" cy="10318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1530" y="2445544"/>
            <a:ext cx="7966075" cy="107315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0713" y="3808412"/>
            <a:ext cx="7945437" cy="10906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35720" y="5217498"/>
            <a:ext cx="7975600" cy="11144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413" y="1274763"/>
            <a:ext cx="60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875463" y="3890539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583" y="5409586"/>
            <a:ext cx="603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892" y="2558257"/>
            <a:ext cx="6032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nip Diagonal Corner Rectangle 10"/>
          <p:cNvSpPr/>
          <p:nvPr/>
        </p:nvSpPr>
        <p:spPr>
          <a:xfrm>
            <a:off x="152400" y="304800"/>
            <a:ext cx="8713787" cy="1192213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99524" y="2068644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phân </a:t>
            </a:r>
            <a:r>
              <a:rPr lang="nl-NL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8363" y="3154801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47725" y="4247308"/>
            <a:ext cx="7477125" cy="9350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47725" y="5328694"/>
            <a:ext cx="7477125" cy="9572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809273" y="2141371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903046" y="4316958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25" y="5458869"/>
            <a:ext cx="5492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154801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467519" y="749075"/>
            <a:ext cx="8208962" cy="103663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2171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951</Words>
  <Application>Microsoft Office PowerPoint</Application>
  <PresentationFormat>On-screen Show (4:3)</PresentationFormat>
  <Paragraphs>94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맑은 고딕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 QUANG KHAI</dc:title>
  <dc:creator>Microsoft Windows</dc:creator>
  <cp:lastModifiedBy>Nga</cp:lastModifiedBy>
  <cp:revision>170</cp:revision>
  <dcterms:created xsi:type="dcterms:W3CDTF">2011-08-17T07:29:00Z</dcterms:created>
  <dcterms:modified xsi:type="dcterms:W3CDTF">2023-09-13T01:16:20Z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1033-11.2.0.11341</vt:lpwstr>
  </property>
  <property fmtid="{D5CDD505-2E9C-101B-9397-08002B2CF9AE}" pid="3" name="ICV">
    <vt:lpwstr>A3D12F3372264340B660DE65425D4541</vt:lpwstr>
  </property>
</Properties>
</file>